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2" r:id="rId1"/>
  </p:sldMasterIdLst>
  <p:notesMasterIdLst>
    <p:notesMasterId r:id="rId49"/>
  </p:notesMasterIdLst>
  <p:handoutMasterIdLst>
    <p:handoutMasterId r:id="rId50"/>
  </p:handoutMasterIdLst>
  <p:sldIdLst>
    <p:sldId id="256" r:id="rId2"/>
    <p:sldId id="325" r:id="rId3"/>
    <p:sldId id="334" r:id="rId4"/>
    <p:sldId id="326" r:id="rId5"/>
    <p:sldId id="327" r:id="rId6"/>
    <p:sldId id="328" r:id="rId7"/>
    <p:sldId id="329" r:id="rId8"/>
    <p:sldId id="331" r:id="rId9"/>
    <p:sldId id="352" r:id="rId10"/>
    <p:sldId id="333" r:id="rId11"/>
    <p:sldId id="335" r:id="rId12"/>
    <p:sldId id="265" r:id="rId13"/>
    <p:sldId id="267" r:id="rId14"/>
    <p:sldId id="303" r:id="rId15"/>
    <p:sldId id="318" r:id="rId16"/>
    <p:sldId id="336" r:id="rId17"/>
    <p:sldId id="348" r:id="rId18"/>
    <p:sldId id="353" r:id="rId19"/>
    <p:sldId id="349" r:id="rId20"/>
    <p:sldId id="258" r:id="rId21"/>
    <p:sldId id="317" r:id="rId22"/>
    <p:sldId id="351" r:id="rId23"/>
    <p:sldId id="260" r:id="rId24"/>
    <p:sldId id="261" r:id="rId25"/>
    <p:sldId id="262" r:id="rId26"/>
    <p:sldId id="344" r:id="rId27"/>
    <p:sldId id="345" r:id="rId28"/>
    <p:sldId id="274" r:id="rId29"/>
    <p:sldId id="341" r:id="rId30"/>
    <p:sldId id="296" r:id="rId31"/>
    <p:sldId id="271" r:id="rId32"/>
    <p:sldId id="292" r:id="rId33"/>
    <p:sldId id="297" r:id="rId34"/>
    <p:sldId id="337" r:id="rId35"/>
    <p:sldId id="320" r:id="rId36"/>
    <p:sldId id="286" r:id="rId37"/>
    <p:sldId id="287" r:id="rId38"/>
    <p:sldId id="288" r:id="rId39"/>
    <p:sldId id="289" r:id="rId40"/>
    <p:sldId id="321" r:id="rId41"/>
    <p:sldId id="324" r:id="rId42"/>
    <p:sldId id="350" r:id="rId43"/>
    <p:sldId id="284" r:id="rId44"/>
    <p:sldId id="322" r:id="rId45"/>
    <p:sldId id="291" r:id="rId46"/>
    <p:sldId id="306" r:id="rId47"/>
    <p:sldId id="29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75" d="100"/>
          <a:sy n="75" d="100"/>
        </p:scale>
        <p:origin x="-1304" y="-4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3DA7B0-32A9-9649-8D36-EC9295729434}" type="datetimeFigureOut">
              <a:rPr lang="en-US" smtClean="0"/>
              <a:pPr/>
              <a:t>1/17/13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581002-1991-DD4F-A46F-4162AD48925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13E4D-4ADD-864A-8407-59A59BC81480}" type="datetimeFigureOut">
              <a:rPr lang="en-US" smtClean="0"/>
              <a:pPr/>
              <a:t>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F68A0-444E-854E-9CB8-46BBE5DEFB9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4818" name="Rectangle 26"/>
          <p:cNvSpPr>
            <a:spLocks noGrp="1" noChangeArrowheads="1"/>
          </p:cNvSpPr>
          <p:nvPr>
            <p:ph type="sldNum" sz="quarter"/>
          </p:nvPr>
        </p:nvSpPr>
        <p:spPr>
          <a:noFill/>
        </p:spPr>
        <p:txBody>
          <a:bodyPr/>
          <a:lstStyle/>
          <a:p>
            <a:fld id="{D66E9B3D-E7A2-9247-96D6-C191AD9560F8}" type="slidenum">
              <a:rPr lang="fr-FR"/>
              <a:pPr/>
              <a:t>20</a:t>
            </a:fld>
            <a:endParaRPr lang="fr-FR"/>
          </a:p>
        </p:txBody>
      </p:sp>
      <p:sp>
        <p:nvSpPr>
          <p:cNvPr id="3481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482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Rectangle 26"/>
          <p:cNvSpPr>
            <a:spLocks noGrp="1" noChangeArrowheads="1"/>
          </p:cNvSpPr>
          <p:nvPr>
            <p:ph type="sldNum" sz="quarter"/>
          </p:nvPr>
        </p:nvSpPr>
        <p:spPr>
          <a:noFill/>
        </p:spPr>
        <p:txBody>
          <a:bodyPr/>
          <a:lstStyle/>
          <a:p>
            <a:fld id="{EFC6530E-153B-6D4E-AF65-D3669D10E952}" type="slidenum">
              <a:rPr lang="fr-FR"/>
              <a:pPr/>
              <a:t>23</a:t>
            </a:fld>
            <a:endParaRPr lang="fr-FR"/>
          </a:p>
        </p:txBody>
      </p:sp>
      <p:sp>
        <p:nvSpPr>
          <p:cNvPr id="4301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301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9394" name="Rectangle 26"/>
          <p:cNvSpPr>
            <a:spLocks noGrp="1" noChangeArrowheads="1"/>
          </p:cNvSpPr>
          <p:nvPr>
            <p:ph type="sldNum" sz="quarter"/>
          </p:nvPr>
        </p:nvSpPr>
        <p:spPr>
          <a:noFill/>
        </p:spPr>
        <p:txBody>
          <a:bodyPr/>
          <a:lstStyle/>
          <a:p>
            <a:fld id="{FD929B8F-4EB3-7947-81C3-B9A0FF28AB1C}" type="slidenum">
              <a:rPr lang="fr-FR"/>
              <a:pPr/>
              <a:t>24</a:t>
            </a:fld>
            <a:endParaRPr lang="fr-FR"/>
          </a:p>
        </p:txBody>
      </p:sp>
      <p:sp>
        <p:nvSpPr>
          <p:cNvPr id="593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93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7826" name="Rectangle 26"/>
          <p:cNvSpPr>
            <a:spLocks noGrp="1" noChangeArrowheads="1"/>
          </p:cNvSpPr>
          <p:nvPr>
            <p:ph type="sldNum" sz="quarter"/>
          </p:nvPr>
        </p:nvSpPr>
        <p:spPr>
          <a:noFill/>
        </p:spPr>
        <p:txBody>
          <a:bodyPr/>
          <a:lstStyle/>
          <a:p>
            <a:fld id="{ACAB175F-258D-4E4F-A445-0A10D00BB3B6}" type="slidenum">
              <a:rPr lang="fr-FR"/>
              <a:pPr/>
              <a:t>25</a:t>
            </a:fld>
            <a:endParaRPr lang="fr-FR"/>
          </a:p>
        </p:txBody>
      </p:sp>
      <p:sp>
        <p:nvSpPr>
          <p:cNvPr id="7782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782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
        <p:nvSpPr>
          <p:cNvPr id="6" name="Slide Number Placeholder 5"/>
          <p:cNvSpPr>
            <a:spLocks noGrp="1"/>
          </p:cNvSpPr>
          <p:nvPr>
            <p:ph type="sldNum" sz="quarter" idx="12"/>
          </p:nvPr>
        </p:nvSpPr>
        <p:spPr/>
        <p:txBody>
          <a:bodyPr/>
          <a:lstStyle/>
          <a:p>
            <a:fld id="{91AF2B4D-6B12-4EDF-87BB-2B55CECB6611}" type="slidenum">
              <a:rPr/>
              <a:pPr/>
              <a:t>‹#›</a:t>
            </a:fld>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15 January 2013</a:t>
            </a:r>
            <a:endParaRPr lang="en-US"/>
          </a:p>
        </p:txBody>
      </p:sp>
      <p:sp>
        <p:nvSpPr>
          <p:cNvPr id="6" name="Footer Placeholder 5"/>
          <p:cNvSpPr>
            <a:spLocks noGrp="1"/>
          </p:cNvSpPr>
          <p:nvPr>
            <p:ph type="ftr" sz="quarter" idx="11"/>
          </p:nvPr>
        </p:nvSpPr>
        <p:spPr/>
        <p:txBody>
          <a:bodyPr/>
          <a:lstStyle/>
          <a:p>
            <a:r>
              <a:rPr lang="en-US" smtClean="0"/>
              <a:t>S.Tentindo, FastSim2013</a:t>
            </a:r>
            <a:endParaRPr lang="en-US"/>
          </a:p>
        </p:txBody>
      </p:sp>
      <p:sp>
        <p:nvSpPr>
          <p:cNvPr id="7" name="Slide Number Placeholder 6"/>
          <p:cNvSpPr>
            <a:spLocks noGrp="1"/>
          </p:cNvSpPr>
          <p:nvPr>
            <p:ph type="sldNum" sz="quarter" idx="12"/>
          </p:nvPr>
        </p:nvSpPr>
        <p:spPr/>
        <p:txBody>
          <a:bodyPr/>
          <a:lstStyle/>
          <a:p>
            <a:fld id="{5BC92F64-BD1F-7C46-A70F-5C882E7740F7}"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15 January 2013</a:t>
            </a:r>
            <a:endParaRPr lang="en-US"/>
          </a:p>
        </p:txBody>
      </p:sp>
      <p:sp>
        <p:nvSpPr>
          <p:cNvPr id="6" name="Footer Placeholder 5"/>
          <p:cNvSpPr>
            <a:spLocks noGrp="1"/>
          </p:cNvSpPr>
          <p:nvPr>
            <p:ph type="ftr" sz="quarter" idx="11"/>
          </p:nvPr>
        </p:nvSpPr>
        <p:spPr/>
        <p:txBody>
          <a:bodyPr/>
          <a:lstStyle/>
          <a:p>
            <a:r>
              <a:rPr lang="en-US" smtClean="0"/>
              <a:t>S.Tentindo, FastSim2013</a:t>
            </a:r>
            <a:endParaRPr lang="en-US"/>
          </a:p>
        </p:txBody>
      </p:sp>
      <p:sp>
        <p:nvSpPr>
          <p:cNvPr id="7" name="Slide Number Placeholder 6"/>
          <p:cNvSpPr>
            <a:spLocks noGrp="1"/>
          </p:cNvSpPr>
          <p:nvPr>
            <p:ph type="sldNum" sz="quarter" idx="12"/>
          </p:nvPr>
        </p:nvSpPr>
        <p:spPr/>
        <p:txBody>
          <a:bodyPr/>
          <a:lstStyle/>
          <a:p>
            <a:fld id="{5BC92F64-BD1F-7C46-A70F-5C882E7740F7}"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15 January 2013</a:t>
            </a:r>
            <a:endParaRPr lang="en-US"/>
          </a:p>
        </p:txBody>
      </p:sp>
      <p:sp>
        <p:nvSpPr>
          <p:cNvPr id="6" name="Footer Placeholder 5"/>
          <p:cNvSpPr>
            <a:spLocks noGrp="1"/>
          </p:cNvSpPr>
          <p:nvPr>
            <p:ph type="ftr" sz="quarter" idx="11"/>
          </p:nvPr>
        </p:nvSpPr>
        <p:spPr/>
        <p:txBody>
          <a:bodyPr/>
          <a:lstStyle/>
          <a:p>
            <a:r>
              <a:rPr lang="en-US" smtClean="0"/>
              <a:t>S.Tentindo, FastSim2013</a:t>
            </a:r>
            <a:endParaRPr lang="en-US"/>
          </a:p>
        </p:txBody>
      </p:sp>
      <p:sp>
        <p:nvSpPr>
          <p:cNvPr id="7" name="Slide Number Placeholder 6"/>
          <p:cNvSpPr>
            <a:spLocks noGrp="1"/>
          </p:cNvSpPr>
          <p:nvPr>
            <p:ph type="sldNum" sz="quarter" idx="12"/>
          </p:nvPr>
        </p:nvSpPr>
        <p:spPr/>
        <p:txBody>
          <a:bodyPr/>
          <a:lstStyle/>
          <a:p>
            <a:fld id="{5BC92F64-BD1F-7C46-A70F-5C882E7740F7}"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15 January 2013</a:t>
            </a:r>
            <a:endParaRPr lang="en-US"/>
          </a:p>
        </p:txBody>
      </p:sp>
      <p:sp>
        <p:nvSpPr>
          <p:cNvPr id="6" name="Footer Placeholder 5"/>
          <p:cNvSpPr>
            <a:spLocks noGrp="1"/>
          </p:cNvSpPr>
          <p:nvPr>
            <p:ph type="ftr" sz="quarter" idx="11"/>
          </p:nvPr>
        </p:nvSpPr>
        <p:spPr/>
        <p:txBody>
          <a:bodyPr/>
          <a:lstStyle/>
          <a:p>
            <a:r>
              <a:rPr lang="en-US" smtClean="0"/>
              <a:t>S.Tentindo, FastSim2013</a:t>
            </a:r>
            <a:endParaRPr lang="en-US"/>
          </a:p>
        </p:txBody>
      </p:sp>
      <p:sp>
        <p:nvSpPr>
          <p:cNvPr id="7" name="Slide Number Placeholder 6"/>
          <p:cNvSpPr>
            <a:spLocks noGrp="1"/>
          </p:cNvSpPr>
          <p:nvPr>
            <p:ph type="sldNum" sz="quarter" idx="12"/>
          </p:nvPr>
        </p:nvSpPr>
        <p:spPr/>
        <p:txBody>
          <a:bodyPr/>
          <a:lstStyle/>
          <a:p>
            <a:fld id="{5BC92F64-BD1F-7C46-A70F-5C882E7740F7}"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15 January 2013</a:t>
            </a:r>
            <a:endParaRPr lang="en-US"/>
          </a:p>
        </p:txBody>
      </p:sp>
      <p:sp>
        <p:nvSpPr>
          <p:cNvPr id="6" name="Footer Placeholder 5"/>
          <p:cNvSpPr>
            <a:spLocks noGrp="1"/>
          </p:cNvSpPr>
          <p:nvPr>
            <p:ph type="ftr" sz="quarter" idx="11"/>
          </p:nvPr>
        </p:nvSpPr>
        <p:spPr/>
        <p:txBody>
          <a:bodyPr/>
          <a:lstStyle/>
          <a:p>
            <a:r>
              <a:rPr lang="en-US" smtClean="0"/>
              <a:t>S.Tentindo, FastSim2013</a:t>
            </a:r>
            <a:endParaRPr lang="en-US"/>
          </a:p>
        </p:txBody>
      </p:sp>
      <p:sp>
        <p:nvSpPr>
          <p:cNvPr id="7" name="Slide Number Placeholder 6"/>
          <p:cNvSpPr>
            <a:spLocks noGrp="1"/>
          </p:cNvSpPr>
          <p:nvPr>
            <p:ph type="sldNum" sz="quarter" idx="12"/>
          </p:nvPr>
        </p:nvSpPr>
        <p:spPr/>
        <p:txBody>
          <a:bodyPr/>
          <a:lstStyle/>
          <a:p>
            <a:fld id="{5BC92F64-BD1F-7C46-A70F-5C882E7740F7}"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
        <p:nvSpPr>
          <p:cNvPr id="6" name="Slide Number Placeholder 5"/>
          <p:cNvSpPr>
            <a:spLocks noGrp="1"/>
          </p:cNvSpPr>
          <p:nvPr>
            <p:ph type="sldNum" sz="quarter" idx="12"/>
          </p:nvPr>
        </p:nvSpPr>
        <p:spPr/>
        <p:txBody>
          <a:bodyPr/>
          <a:lstStyle/>
          <a:p>
            <a:fld id="{5BC92F64-BD1F-7C46-A70F-5C882E7740F7}"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
        <p:nvSpPr>
          <p:cNvPr id="6" name="Slide Number Placeholder 5"/>
          <p:cNvSpPr>
            <a:spLocks noGrp="1"/>
          </p:cNvSpPr>
          <p:nvPr>
            <p:ph type="sldNum" sz="quarter" idx="12"/>
          </p:nvPr>
        </p:nvSpPr>
        <p:spPr/>
        <p:txBody>
          <a:bodyPr/>
          <a:lstStyle/>
          <a:p>
            <a:fld id="{5BC92F64-BD1F-7C46-A70F-5C882E7740F7}"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r>
              <a:rPr lang="en-US" smtClean="0"/>
              <a:t>Daniela Bortoletto</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dirty="0" smtClean="0"/>
              <a:t>ANL-CPAD    January 7, 2013</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8048C04-CA8A-4000-8737-2C521597F0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
        <p:nvSpPr>
          <p:cNvPr id="6" name="Slide Number Placeholder 5"/>
          <p:cNvSpPr>
            <a:spLocks noGrp="1"/>
          </p:cNvSpPr>
          <p:nvPr>
            <p:ph type="sldNum" sz="quarter" idx="12"/>
          </p:nvPr>
        </p:nvSpPr>
        <p:spPr/>
        <p:txBody>
          <a:bodyPr/>
          <a:lstStyle/>
          <a:p>
            <a:fld id="{5BC92F64-BD1F-7C46-A70F-5C882E7740F7}"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
        <p:nvSpPr>
          <p:cNvPr id="6" name="Slide Number Placeholder 5"/>
          <p:cNvSpPr>
            <a:spLocks noGrp="1"/>
          </p:cNvSpPr>
          <p:nvPr>
            <p:ph type="sldNum" sz="quarter" idx="12"/>
          </p:nvPr>
        </p:nvSpPr>
        <p:spPr/>
        <p:txBody>
          <a:bodyPr/>
          <a:lstStyle/>
          <a:p>
            <a:fld id="{5BC92F64-BD1F-7C46-A70F-5C882E7740F7}"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
        <p:nvSpPr>
          <p:cNvPr id="6" name="Slide Number Placeholder 5"/>
          <p:cNvSpPr>
            <a:spLocks noGrp="1"/>
          </p:cNvSpPr>
          <p:nvPr>
            <p:ph type="sldNum" sz="quarter" idx="12"/>
          </p:nvPr>
        </p:nvSpPr>
        <p:spPr/>
        <p:txBody>
          <a:bodyPr/>
          <a:lstStyle/>
          <a:p>
            <a:fld id="{5BC92F64-BD1F-7C46-A70F-5C882E7740F7}"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15 January 2013</a:t>
            </a:r>
            <a:endParaRPr lang="en-US"/>
          </a:p>
        </p:txBody>
      </p:sp>
      <p:sp>
        <p:nvSpPr>
          <p:cNvPr id="6" name="Footer Placeholder 5"/>
          <p:cNvSpPr>
            <a:spLocks noGrp="1"/>
          </p:cNvSpPr>
          <p:nvPr>
            <p:ph type="ftr" sz="quarter" idx="11"/>
          </p:nvPr>
        </p:nvSpPr>
        <p:spPr/>
        <p:txBody>
          <a:bodyPr/>
          <a:lstStyle/>
          <a:p>
            <a:r>
              <a:rPr lang="en-US" smtClean="0"/>
              <a:t>S.Tentindo, FastSim2013</a:t>
            </a:r>
            <a:endParaRPr lang="en-US"/>
          </a:p>
        </p:txBody>
      </p:sp>
      <p:sp>
        <p:nvSpPr>
          <p:cNvPr id="7" name="Slide Number Placeholder 6"/>
          <p:cNvSpPr>
            <a:spLocks noGrp="1"/>
          </p:cNvSpPr>
          <p:nvPr>
            <p:ph type="sldNum" sz="quarter" idx="12"/>
          </p:nvPr>
        </p:nvSpPr>
        <p:spPr/>
        <p:txBody>
          <a:bodyPr/>
          <a:lstStyle/>
          <a:p>
            <a:fld id="{5BC92F64-BD1F-7C46-A70F-5C882E7740F7}"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15 January 2013</a:t>
            </a:r>
            <a:endParaRPr lang="en-US"/>
          </a:p>
        </p:txBody>
      </p:sp>
      <p:sp>
        <p:nvSpPr>
          <p:cNvPr id="8" name="Footer Placeholder 7"/>
          <p:cNvSpPr>
            <a:spLocks noGrp="1"/>
          </p:cNvSpPr>
          <p:nvPr>
            <p:ph type="ftr" sz="quarter" idx="11"/>
          </p:nvPr>
        </p:nvSpPr>
        <p:spPr/>
        <p:txBody>
          <a:bodyPr/>
          <a:lstStyle/>
          <a:p>
            <a:r>
              <a:rPr lang="en-US" smtClean="0"/>
              <a:t>S.Tentindo, FastSim2013</a:t>
            </a:r>
            <a:endParaRPr lang="en-US"/>
          </a:p>
        </p:txBody>
      </p:sp>
      <p:sp>
        <p:nvSpPr>
          <p:cNvPr id="9" name="Slide Number Placeholder 8"/>
          <p:cNvSpPr>
            <a:spLocks noGrp="1"/>
          </p:cNvSpPr>
          <p:nvPr>
            <p:ph type="sldNum" sz="quarter" idx="12"/>
          </p:nvPr>
        </p:nvSpPr>
        <p:spPr/>
        <p:txBody>
          <a:bodyPr/>
          <a:lstStyle/>
          <a:p>
            <a:fld id="{5BC92F64-BD1F-7C46-A70F-5C882E7740F7}"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15 January 2013</a:t>
            </a:r>
            <a:endParaRPr lang="en-US"/>
          </a:p>
        </p:txBody>
      </p:sp>
      <p:sp>
        <p:nvSpPr>
          <p:cNvPr id="4" name="Footer Placeholder 3"/>
          <p:cNvSpPr>
            <a:spLocks noGrp="1"/>
          </p:cNvSpPr>
          <p:nvPr>
            <p:ph type="ftr" sz="quarter" idx="11"/>
          </p:nvPr>
        </p:nvSpPr>
        <p:spPr/>
        <p:txBody>
          <a:bodyPr/>
          <a:lstStyle/>
          <a:p>
            <a:r>
              <a:rPr lang="en-US" smtClean="0"/>
              <a:t>S.Tentindo, FastSim2013</a:t>
            </a:r>
            <a:endParaRPr lang="en-US"/>
          </a:p>
        </p:txBody>
      </p:sp>
      <p:sp>
        <p:nvSpPr>
          <p:cNvPr id="5" name="Slide Number Placeholder 4"/>
          <p:cNvSpPr>
            <a:spLocks noGrp="1"/>
          </p:cNvSpPr>
          <p:nvPr>
            <p:ph type="sldNum" sz="quarter" idx="12"/>
          </p:nvPr>
        </p:nvSpPr>
        <p:spPr/>
        <p:txBody>
          <a:bodyPr/>
          <a:lstStyle/>
          <a:p>
            <a:fld id="{5BC92F64-BD1F-7C46-A70F-5C882E7740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15 January 2013</a:t>
            </a:r>
            <a:endParaRPr lang="en-US"/>
          </a:p>
        </p:txBody>
      </p:sp>
      <p:sp>
        <p:nvSpPr>
          <p:cNvPr id="3" name="Footer Placeholder 2"/>
          <p:cNvSpPr>
            <a:spLocks noGrp="1"/>
          </p:cNvSpPr>
          <p:nvPr>
            <p:ph type="ftr" sz="quarter" idx="11"/>
          </p:nvPr>
        </p:nvSpPr>
        <p:spPr/>
        <p:txBody>
          <a:bodyPr/>
          <a:lstStyle/>
          <a:p>
            <a:r>
              <a:rPr lang="en-US" smtClean="0"/>
              <a:t>S.Tentindo, FastSim2013</a:t>
            </a:r>
            <a:endParaRPr lang="en-US"/>
          </a:p>
        </p:txBody>
      </p:sp>
      <p:sp>
        <p:nvSpPr>
          <p:cNvPr id="4" name="Slide Number Placeholder 3"/>
          <p:cNvSpPr>
            <a:spLocks noGrp="1"/>
          </p:cNvSpPr>
          <p:nvPr>
            <p:ph type="sldNum" sz="quarter" idx="12"/>
          </p:nvPr>
        </p:nvSpPr>
        <p:spPr/>
        <p:txBody>
          <a:bodyPr/>
          <a:lstStyle/>
          <a:p>
            <a:fld id="{5BC92F64-BD1F-7C46-A70F-5C882E7740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15 January 2013</a:t>
            </a:r>
            <a:endParaRPr lang="en-US"/>
          </a:p>
        </p:txBody>
      </p:sp>
      <p:sp>
        <p:nvSpPr>
          <p:cNvPr id="6" name="Footer Placeholder 5"/>
          <p:cNvSpPr>
            <a:spLocks noGrp="1"/>
          </p:cNvSpPr>
          <p:nvPr>
            <p:ph type="ftr" sz="quarter" idx="11"/>
          </p:nvPr>
        </p:nvSpPr>
        <p:spPr/>
        <p:txBody>
          <a:bodyPr/>
          <a:lstStyle/>
          <a:p>
            <a:r>
              <a:rPr lang="en-US" smtClean="0"/>
              <a:t>S.Tentindo, FastSim2013</a:t>
            </a:r>
            <a:endParaRPr lang="en-US"/>
          </a:p>
        </p:txBody>
      </p:sp>
      <p:sp>
        <p:nvSpPr>
          <p:cNvPr id="7" name="Slide Number Placeholder 6"/>
          <p:cNvSpPr>
            <a:spLocks noGrp="1"/>
          </p:cNvSpPr>
          <p:nvPr>
            <p:ph type="sldNum" sz="quarter" idx="12"/>
          </p:nvPr>
        </p:nvSpPr>
        <p:spPr/>
        <p:txBody>
          <a:bodyPr/>
          <a:lstStyle/>
          <a:p>
            <a:fld id="{5BC92F64-BD1F-7C46-A70F-5C882E7740F7}"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9"/>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r>
              <a:rPr lang="en-US" smtClean="0"/>
              <a:t>S.Tentindo, FastSim2013</a:t>
            </a:r>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r>
              <a:rPr lang="en-US" smtClean="0"/>
              <a:t>15 January 2013</a:t>
            </a:r>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5BC92F64-BD1F-7C46-A70F-5C882E7740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p:txStyles>
    <p:titleStyle>
      <a:lvl1pPr algn="ctr" defTabSz="914400" rtl="0" eaLnBrk="1" latinLnBrk="0" hangingPunct="1">
        <a:spcBef>
          <a:spcPct val="0"/>
        </a:spcBef>
        <a:buNone/>
        <a:defRPr sz="3600" kern="1200">
          <a:solidFill>
            <a:schemeClr val="tx1"/>
          </a:solidFill>
          <a:latin typeface="Arial"/>
          <a:ea typeface="+mj-ea"/>
          <a:cs typeface="Arial"/>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Arial"/>
          <a:ea typeface="+mn-ea"/>
          <a:cs typeface="Arial"/>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Arial"/>
          <a:ea typeface="+mn-ea"/>
          <a:cs typeface="Arial"/>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Arial"/>
          <a:ea typeface="+mn-ea"/>
          <a:cs typeface="Arial"/>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Arial"/>
          <a:ea typeface="+mn-ea"/>
          <a:cs typeface="Arial"/>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 Id="rId3"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8.png"/><Relationship Id="rId3" Type="http://schemas.openxmlformats.org/officeDocument/2006/relationships/image" Target="../media/image5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9458"/>
            <a:ext cx="8001000" cy="2424766"/>
          </a:xfrm>
        </p:spPr>
        <p:txBody>
          <a:bodyPr>
            <a:normAutofit fontScale="90000"/>
          </a:bodyPr>
          <a:lstStyle/>
          <a:p>
            <a:r>
              <a:rPr lang="en-US" dirty="0" smtClean="0"/>
              <a:t> _______________________</a:t>
            </a:r>
            <a:br>
              <a:rPr lang="en-US" dirty="0" smtClean="0"/>
            </a:br>
            <a:r>
              <a:rPr lang="en-US" dirty="0" smtClean="0"/>
              <a:t>Upgrade Simulations for CMS</a:t>
            </a:r>
            <a:br>
              <a:rPr lang="en-US" dirty="0" smtClean="0"/>
            </a:br>
            <a:r>
              <a:rPr lang="en-US" dirty="0" smtClean="0"/>
              <a:t>_______________________ </a:t>
            </a:r>
            <a:endParaRPr lang="en-US" dirty="0"/>
          </a:p>
        </p:txBody>
      </p:sp>
      <p:sp>
        <p:nvSpPr>
          <p:cNvPr id="3" name="Subtitle 2"/>
          <p:cNvSpPr>
            <a:spLocks noGrp="1"/>
          </p:cNvSpPr>
          <p:nvPr>
            <p:ph type="subTitle" idx="1"/>
          </p:nvPr>
        </p:nvSpPr>
        <p:spPr>
          <a:xfrm>
            <a:off x="1371600" y="4771278"/>
            <a:ext cx="6400800" cy="1752600"/>
          </a:xfrm>
        </p:spPr>
        <p:txBody>
          <a:bodyPr/>
          <a:lstStyle/>
          <a:p>
            <a:r>
              <a:rPr lang="en-US" dirty="0" smtClean="0"/>
              <a:t>Silvia </a:t>
            </a:r>
            <a:r>
              <a:rPr lang="en-US" dirty="0" err="1" smtClean="0"/>
              <a:t>Tentindo</a:t>
            </a:r>
            <a:endParaRPr lang="en-US" dirty="0" smtClean="0"/>
          </a:p>
          <a:p>
            <a:r>
              <a:rPr lang="en-US" dirty="0" smtClean="0"/>
              <a:t>Florida State University </a:t>
            </a:r>
          </a:p>
          <a:p>
            <a:r>
              <a:rPr lang="en-US" dirty="0" smtClean="0"/>
              <a:t>FastSim2013</a:t>
            </a:r>
          </a:p>
          <a:p>
            <a:r>
              <a:rPr lang="en-US" dirty="0" smtClean="0"/>
              <a:t>DESY, 15-17 Jan 2013</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pic>
        <p:nvPicPr>
          <p:cNvPr id="6" name="Picture 5"/>
          <p:cNvPicPr>
            <a:picLocks noChangeAspect="1"/>
          </p:cNvPicPr>
          <p:nvPr/>
        </p:nvPicPr>
        <p:blipFill>
          <a:blip r:embed="rId2"/>
          <a:stretch>
            <a:fillRect/>
          </a:stretch>
        </p:blipFill>
        <p:spPr>
          <a:xfrm>
            <a:off x="7772400" y="210466"/>
            <a:ext cx="1166976" cy="1166976"/>
          </a:xfrm>
          <a:prstGeom prst="rect">
            <a:avLst/>
          </a:prstGeom>
        </p:spPr>
      </p:pic>
      <p:pic>
        <p:nvPicPr>
          <p:cNvPr id="7" name="Picture 6"/>
          <p:cNvPicPr>
            <a:picLocks noChangeAspect="1"/>
          </p:cNvPicPr>
          <p:nvPr/>
        </p:nvPicPr>
        <p:blipFill>
          <a:blip r:embed="rId3"/>
          <a:stretch>
            <a:fillRect/>
          </a:stretch>
        </p:blipFill>
        <p:spPr>
          <a:xfrm>
            <a:off x="229859" y="235701"/>
            <a:ext cx="1141741" cy="11417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Motivation: Needs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BSM </a:t>
            </a:r>
            <a:r>
              <a:rPr lang="en-US" dirty="0" err="1" smtClean="0"/>
              <a:t>Higgs(es</a:t>
            </a:r>
            <a:r>
              <a:rPr lang="en-US" dirty="0" smtClean="0"/>
              <a:t>) studies                                           DM</a:t>
            </a:r>
          </a:p>
          <a:p>
            <a:pPr>
              <a:buNone/>
            </a:pPr>
            <a:endParaRPr lang="en-US" dirty="0" smtClean="0"/>
          </a:p>
          <a:p>
            <a:pPr lvl="1">
              <a:buAutoNum type="alphaLcPeriod"/>
            </a:pPr>
            <a:r>
              <a:rPr lang="en-US" dirty="0" err="1" smtClean="0"/>
              <a:t>Hermeticity</a:t>
            </a:r>
            <a:r>
              <a:rPr lang="en-US" dirty="0" smtClean="0"/>
              <a:t> (full angular acceptance </a:t>
            </a:r>
            <a:r>
              <a:rPr lang="en-US" dirty="0" err="1" smtClean="0">
                <a:sym typeface="Wingdings"/>
              </a:rPr>
              <a:t></a:t>
            </a:r>
            <a:r>
              <a:rPr lang="en-US" dirty="0" smtClean="0">
                <a:sym typeface="Wingdings"/>
              </a:rPr>
              <a:t> needs </a:t>
            </a:r>
            <a:r>
              <a:rPr lang="en-US" dirty="0" smtClean="0">
                <a:solidFill>
                  <a:srgbClr val="000090"/>
                </a:solidFill>
                <a:sym typeface="Wingdings"/>
              </a:rPr>
              <a:t>high eta instrumentation</a:t>
            </a:r>
            <a:r>
              <a:rPr lang="en-US" dirty="0" smtClean="0">
                <a:sym typeface="Wingdings"/>
              </a:rPr>
              <a:t>), for missing Et measurements</a:t>
            </a:r>
            <a:endParaRPr lang="en-US" dirty="0" smtClean="0">
              <a:solidFill>
                <a:srgbClr val="000090"/>
              </a:solidFill>
              <a:sym typeface="Wingdings"/>
            </a:endParaRPr>
          </a:p>
          <a:p>
            <a:pPr lvl="1">
              <a:buAutoNum type="alphaLcPeriod"/>
            </a:pPr>
            <a:r>
              <a:rPr lang="en-US" dirty="0" smtClean="0"/>
              <a:t>Sensitivity to high </a:t>
            </a:r>
            <a:r>
              <a:rPr lang="en-US" dirty="0" smtClean="0"/>
              <a:t>masses</a:t>
            </a:r>
            <a:endParaRPr lang="en-US" dirty="0" smtClean="0">
              <a:solidFill>
                <a:srgbClr val="000090"/>
              </a:solidFill>
              <a:sym typeface="Wingdings"/>
            </a:endParaRPr>
          </a:p>
          <a:p>
            <a:pPr lvl="1">
              <a:buAutoNum type="alphaLcPeriod"/>
            </a:pPr>
            <a:r>
              <a:rPr lang="en-US" dirty="0" smtClean="0"/>
              <a:t>Better signal/background rejection </a:t>
            </a:r>
            <a:r>
              <a:rPr lang="en-US" dirty="0" err="1" smtClean="0">
                <a:sym typeface="Wingdings"/>
              </a:rPr>
              <a:t></a:t>
            </a:r>
            <a:r>
              <a:rPr lang="en-US" dirty="0" smtClean="0">
                <a:sym typeface="Wingdings"/>
              </a:rPr>
              <a:t> needs </a:t>
            </a:r>
            <a:r>
              <a:rPr lang="en-US" dirty="0" smtClean="0">
                <a:solidFill>
                  <a:srgbClr val="000090"/>
                </a:solidFill>
                <a:sym typeface="Wingdings"/>
              </a:rPr>
              <a:t>better object identification (</a:t>
            </a:r>
            <a:r>
              <a:rPr lang="en-US" dirty="0" err="1" smtClean="0">
                <a:solidFill>
                  <a:srgbClr val="000090"/>
                </a:solidFill>
                <a:sym typeface="Wingdings"/>
              </a:rPr>
              <a:t>e,mu,b,tau</a:t>
            </a:r>
            <a:r>
              <a:rPr lang="en-US" dirty="0" smtClean="0">
                <a:solidFill>
                  <a:srgbClr val="000090"/>
                </a:solidFill>
                <a:sym typeface="Wingdings"/>
              </a:rPr>
              <a:t>, leptons </a:t>
            </a:r>
            <a:r>
              <a:rPr lang="en-US" dirty="0" err="1" smtClean="0">
                <a:solidFill>
                  <a:srgbClr val="000090"/>
                </a:solidFill>
                <a:sym typeface="Wingdings"/>
              </a:rPr>
              <a:t>isolaion,Missing</a:t>
            </a:r>
            <a:r>
              <a:rPr lang="en-US" dirty="0" smtClean="0">
                <a:solidFill>
                  <a:srgbClr val="000090"/>
                </a:solidFill>
                <a:sym typeface="Wingdings"/>
              </a:rPr>
              <a:t> </a:t>
            </a:r>
            <a:r>
              <a:rPr lang="en-US" dirty="0" err="1" smtClean="0">
                <a:solidFill>
                  <a:srgbClr val="000090"/>
                </a:solidFill>
                <a:sym typeface="Wingdings"/>
              </a:rPr>
              <a:t>Et,PF,jets,etc</a:t>
            </a:r>
            <a:r>
              <a:rPr lang="en-US" dirty="0" smtClean="0">
                <a:solidFill>
                  <a:srgbClr val="000090"/>
                </a:solidFill>
                <a:sym typeface="Wingdings"/>
              </a:rPr>
              <a:t>)</a:t>
            </a:r>
            <a:endParaRPr lang="en-US" dirty="0" smtClean="0">
              <a:solidFill>
                <a:srgbClr val="000090"/>
              </a:solidFill>
            </a:endParaRPr>
          </a:p>
          <a:p>
            <a:pPr lvl="1">
              <a:buAutoNum type="alphaLcPeriod"/>
            </a:pPr>
            <a:r>
              <a:rPr lang="en-US" dirty="0" smtClean="0">
                <a:sym typeface="Wingdings"/>
              </a:rPr>
              <a:t>Higgs couplings: needs </a:t>
            </a:r>
            <a:r>
              <a:rPr lang="en-US" dirty="0" smtClean="0">
                <a:solidFill>
                  <a:srgbClr val="000090"/>
                </a:solidFill>
                <a:sym typeface="Wingdings"/>
              </a:rPr>
              <a:t>better object identification ( especially H-&gt;tau tau, V H -&gt; </a:t>
            </a:r>
            <a:r>
              <a:rPr lang="en-US" dirty="0" err="1" smtClean="0">
                <a:solidFill>
                  <a:srgbClr val="000090"/>
                </a:solidFill>
                <a:sym typeface="Wingdings"/>
              </a:rPr>
              <a:t>ll</a:t>
            </a:r>
            <a:r>
              <a:rPr lang="en-US" dirty="0" smtClean="0">
                <a:solidFill>
                  <a:srgbClr val="000090"/>
                </a:solidFill>
                <a:sym typeface="Wingdings"/>
              </a:rPr>
              <a:t> </a:t>
            </a:r>
            <a:r>
              <a:rPr lang="en-US" dirty="0" err="1" smtClean="0">
                <a:solidFill>
                  <a:srgbClr val="000090"/>
                </a:solidFill>
                <a:sym typeface="Wingdings"/>
              </a:rPr>
              <a:t>b</a:t>
            </a:r>
            <a:r>
              <a:rPr lang="en-US" dirty="0" smtClean="0">
                <a:solidFill>
                  <a:srgbClr val="000090"/>
                </a:solidFill>
                <a:sym typeface="Wingdings"/>
              </a:rPr>
              <a:t> </a:t>
            </a:r>
            <a:r>
              <a:rPr lang="en-US" dirty="0" err="1" smtClean="0">
                <a:solidFill>
                  <a:srgbClr val="000090"/>
                </a:solidFill>
                <a:sym typeface="Wingdings"/>
              </a:rPr>
              <a:t>bbar</a:t>
            </a:r>
            <a:r>
              <a:rPr lang="en-US" dirty="0" smtClean="0">
                <a:solidFill>
                  <a:srgbClr val="000090"/>
                </a:solidFill>
                <a:sym typeface="Wingdings"/>
              </a:rPr>
              <a:t>)</a:t>
            </a:r>
          </a:p>
          <a:p>
            <a:pPr lvl="1">
              <a:buAutoNum type="alphaLcPeriod"/>
            </a:pPr>
            <a:endParaRPr lang="en-US" dirty="0" smtClean="0">
              <a:solidFill>
                <a:srgbClr val="000090"/>
              </a:solidFill>
              <a:sym typeface="Wingdings"/>
            </a:endParaRPr>
          </a:p>
          <a:p>
            <a:pPr lvl="1">
              <a:buNone/>
            </a:pPr>
            <a:r>
              <a:rPr lang="en-US" dirty="0" smtClean="0">
                <a:solidFill>
                  <a:srgbClr val="000090"/>
                </a:solidFill>
                <a:sym typeface="Wingdings"/>
              </a:rPr>
              <a:t>        </a:t>
            </a:r>
            <a:r>
              <a:rPr lang="en-US" dirty="0" err="1" smtClean="0">
                <a:solidFill>
                  <a:srgbClr val="000090"/>
                </a:solidFill>
                <a:sym typeface="Wingdings"/>
              </a:rPr>
              <a:t></a:t>
            </a:r>
            <a:r>
              <a:rPr lang="en-US" dirty="0" smtClean="0">
                <a:solidFill>
                  <a:srgbClr val="000090"/>
                </a:solidFill>
                <a:sym typeface="Wingdings"/>
              </a:rPr>
              <a:t>  </a:t>
            </a:r>
            <a:r>
              <a:rPr lang="en-US" dirty="0" smtClean="0">
                <a:solidFill>
                  <a:srgbClr val="000090"/>
                </a:solidFill>
                <a:sym typeface="Wingdings"/>
              </a:rPr>
              <a:t>all </a:t>
            </a:r>
            <a:r>
              <a:rPr lang="en-US" dirty="0" err="1" smtClean="0">
                <a:solidFill>
                  <a:srgbClr val="000090"/>
                </a:solidFill>
                <a:sym typeface="Wingdings"/>
              </a:rPr>
              <a:t>a,b,c,</a:t>
            </a:r>
            <a:r>
              <a:rPr lang="en-US" dirty="0" err="1" smtClean="0">
                <a:solidFill>
                  <a:srgbClr val="000090"/>
                </a:solidFill>
                <a:sym typeface="Wingdings"/>
              </a:rPr>
              <a:t>d</a:t>
            </a:r>
            <a:r>
              <a:rPr lang="en-US" dirty="0" smtClean="0">
                <a:solidFill>
                  <a:srgbClr val="000090"/>
                </a:solidFill>
                <a:sym typeface="Wingdings"/>
              </a:rPr>
              <a:t> ,</a:t>
            </a:r>
            <a:r>
              <a:rPr lang="en-US" dirty="0" smtClean="0">
                <a:solidFill>
                  <a:srgbClr val="000090"/>
                </a:solidFill>
                <a:sym typeface="Wingdings"/>
              </a:rPr>
              <a:t>and </a:t>
            </a:r>
            <a:r>
              <a:rPr lang="en-US" dirty="0" err="1" smtClean="0">
                <a:solidFill>
                  <a:srgbClr val="000090"/>
                </a:solidFill>
                <a:sym typeface="Wingdings"/>
              </a:rPr>
              <a:t>e</a:t>
            </a:r>
            <a:r>
              <a:rPr lang="en-US" dirty="0" smtClean="0">
                <a:solidFill>
                  <a:srgbClr val="000090"/>
                </a:solidFill>
                <a:sym typeface="Wingdings"/>
              </a:rPr>
              <a:t>, need higher</a:t>
            </a:r>
            <a:r>
              <a:rPr lang="en-US" dirty="0" smtClean="0">
                <a:solidFill>
                  <a:srgbClr val="000090"/>
                </a:solidFill>
                <a:sym typeface="Wingdings"/>
              </a:rPr>
              <a:t> luminosity</a:t>
            </a:r>
            <a:endParaRPr lang="en-US" dirty="0" smtClean="0">
              <a:solidFill>
                <a:srgbClr val="000090"/>
              </a:solidFill>
              <a:sym typeface="Wingdings"/>
            </a:endParaRPr>
          </a:p>
          <a:p>
            <a:pPr lvl="1">
              <a:buAutoNum type="alphaLcPeriod"/>
            </a:pP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Physics motivation</a:t>
            </a:r>
          </a:p>
          <a:p>
            <a:r>
              <a:rPr lang="en-US" b="1" dirty="0" smtClean="0">
                <a:solidFill>
                  <a:srgbClr val="000090"/>
                </a:solidFill>
              </a:rPr>
              <a:t>Upgrade ( LHC, CMS )</a:t>
            </a:r>
          </a:p>
          <a:p>
            <a:r>
              <a:rPr lang="en-US" dirty="0" smtClean="0"/>
              <a:t>Simulators</a:t>
            </a:r>
          </a:p>
          <a:p>
            <a:r>
              <a:rPr lang="en-US" dirty="0" smtClean="0"/>
              <a:t>Studies</a:t>
            </a:r>
          </a:p>
          <a:p>
            <a:r>
              <a:rPr lang="en-US" dirty="0" smtClean="0"/>
              <a:t>Summary </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2227" name="Rectangle 1"/>
          <p:cNvSpPr>
            <a:spLocks noGrp="1" noChangeArrowheads="1"/>
          </p:cNvSpPr>
          <p:nvPr>
            <p:ph type="title"/>
          </p:nvPr>
        </p:nvSpPr>
        <p:spPr>
          <a:xfrm>
            <a:off x="571500" y="54509"/>
            <a:ext cx="8001000" cy="1143000"/>
          </a:xfrm>
        </p:spPr>
        <p:txBody>
          <a:bodyPr/>
          <a:lstStyle/>
          <a:p>
            <a:pPr eaLnBrk="1" hangingPunct="1"/>
            <a:r>
              <a:rPr lang="en-US" dirty="0" smtClean="0"/>
              <a:t>LHC Upgrade</a:t>
            </a:r>
            <a:endParaRPr lang="en-US" dirty="0"/>
          </a:p>
        </p:txBody>
      </p:sp>
      <p:sp>
        <p:nvSpPr>
          <p:cNvPr id="692226" name="Slide Number Placeholder 3"/>
          <p:cNvSpPr>
            <a:spLocks noGrp="1"/>
          </p:cNvSpPr>
          <p:nvPr>
            <p:ph type="sldNum" sz="quarter" idx="12"/>
          </p:nvPr>
        </p:nvSpPr>
        <p:spPr>
          <a:noFill/>
        </p:spPr>
        <p:txBody>
          <a:bodyPr/>
          <a:lstStyle/>
          <a:p>
            <a:fld id="{F681DFCF-5B91-C64B-8522-447B1562148C}" type="slidenum">
              <a:rPr lang="en-US" smtClean="0"/>
              <a:pPr/>
              <a:t>12</a:t>
            </a:fld>
            <a:endParaRPr lang="en-US" smtClean="0"/>
          </a:p>
        </p:txBody>
      </p:sp>
      <p:sp>
        <p:nvSpPr>
          <p:cNvPr id="61442" name="Rectangle 2"/>
          <p:cNvSpPr>
            <a:spLocks/>
          </p:cNvSpPr>
          <p:nvPr/>
        </p:nvSpPr>
        <p:spPr bwMode="auto">
          <a:xfrm>
            <a:off x="2232" y="911945"/>
            <a:ext cx="6595691" cy="5693792"/>
          </a:xfrm>
          <a:prstGeom prst="rect">
            <a:avLst/>
          </a:prstGeom>
          <a:solidFill>
            <a:srgbClr val="7F7F7F">
              <a:alpha val="23921"/>
            </a:srgbClr>
          </a:solidFill>
          <a:ln w="9525" cap="flat">
            <a:noFill/>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61443" name="Rectangle 3"/>
          <p:cNvSpPr>
            <a:spLocks/>
          </p:cNvSpPr>
          <p:nvPr/>
        </p:nvSpPr>
        <p:spPr bwMode="auto">
          <a:xfrm>
            <a:off x="6584529" y="911945"/>
            <a:ext cx="2426643" cy="5693792"/>
          </a:xfrm>
          <a:prstGeom prst="rect">
            <a:avLst/>
          </a:prstGeom>
          <a:solidFill>
            <a:srgbClr val="7F7F7F">
              <a:alpha val="49803"/>
            </a:srgbClr>
          </a:solidFill>
          <a:ln w="9525" cap="flat">
            <a:noFill/>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pic>
        <p:nvPicPr>
          <p:cNvPr id="692230" name="Picture 4"/>
          <p:cNvPicPr>
            <a:picLocks noChangeArrowheads="1"/>
          </p:cNvPicPr>
          <p:nvPr/>
        </p:nvPicPr>
        <p:blipFill>
          <a:blip r:embed="rId2"/>
          <a:srcRect t="10207" b="43672"/>
          <a:stretch>
            <a:fillRect/>
          </a:stretch>
        </p:blipFill>
        <p:spPr bwMode="auto">
          <a:xfrm>
            <a:off x="2232" y="1592476"/>
            <a:ext cx="9144000" cy="3162226"/>
          </a:xfrm>
          <a:prstGeom prst="rect">
            <a:avLst/>
          </a:prstGeom>
          <a:noFill/>
          <a:ln w="12700" cap="rnd">
            <a:noFill/>
            <a:round/>
            <a:headEnd/>
            <a:tailEnd/>
          </a:ln>
        </p:spPr>
      </p:pic>
      <p:sp>
        <p:nvSpPr>
          <p:cNvPr id="692231" name="Rectangle 5"/>
          <p:cNvSpPr>
            <a:spLocks/>
          </p:cNvSpPr>
          <p:nvPr/>
        </p:nvSpPr>
        <p:spPr bwMode="auto">
          <a:xfrm>
            <a:off x="2585145" y="891853"/>
            <a:ext cx="1865189" cy="577319"/>
          </a:xfrm>
          <a:prstGeom prst="rect">
            <a:avLst/>
          </a:prstGeom>
          <a:noFill/>
          <a:ln w="12700" cap="rnd">
            <a:noFill/>
            <a:round/>
            <a:headEnd/>
            <a:tailEnd/>
          </a:ln>
        </p:spPr>
        <p:txBody>
          <a:bodyPr lIns="26788" tIns="26788" rIns="26788" bIns="26788">
            <a:prstTxWarp prst="textNoShape">
              <a:avLst/>
            </a:prstTxWarp>
            <a:spAutoFit/>
          </a:bodyPr>
          <a:lstStyle/>
          <a:p>
            <a:r>
              <a:rPr lang="en-US" sz="1700" dirty="0">
                <a:solidFill>
                  <a:srgbClr val="263B86"/>
                </a:solidFill>
                <a:latin typeface="Arial" charset="0"/>
                <a:ea typeface="Arial" charset="0"/>
                <a:cs typeface="Arial" charset="0"/>
                <a:sym typeface="Arial" charset="0"/>
              </a:rPr>
              <a:t>Energy increase</a:t>
            </a:r>
            <a:endParaRPr lang="en-US" sz="1700" dirty="0">
              <a:latin typeface="Arial" charset="0"/>
              <a:ea typeface="Arial" charset="0"/>
              <a:cs typeface="Arial" charset="0"/>
              <a:sym typeface="Arial" charset="0"/>
            </a:endParaRPr>
          </a:p>
          <a:p>
            <a:pPr algn="l"/>
            <a:r>
              <a:rPr lang="en-US" sz="1700" dirty="0">
                <a:solidFill>
                  <a:srgbClr val="263B86"/>
                </a:solidFill>
                <a:latin typeface="Arial" charset="0"/>
                <a:ea typeface="Arial" charset="0"/>
                <a:cs typeface="Arial" charset="0"/>
                <a:sym typeface="Arial" charset="0"/>
              </a:rPr>
              <a:t>8 </a:t>
            </a:r>
            <a:r>
              <a:rPr lang="en-US" sz="1700" dirty="0" err="1">
                <a:solidFill>
                  <a:srgbClr val="263B86"/>
                </a:solidFill>
                <a:latin typeface="Arial" charset="0"/>
                <a:ea typeface="Arial" charset="0"/>
                <a:cs typeface="Arial" charset="0"/>
                <a:sym typeface="Arial" charset="0"/>
              </a:rPr>
              <a:t>TeV</a:t>
            </a:r>
            <a:r>
              <a:rPr lang="en-US" sz="1700" dirty="0">
                <a:solidFill>
                  <a:srgbClr val="263B86"/>
                </a:solidFill>
                <a:latin typeface="Arial" charset="0"/>
                <a:ea typeface="Arial" charset="0"/>
                <a:cs typeface="Arial" charset="0"/>
                <a:sym typeface="Arial" charset="0"/>
              </a:rPr>
              <a:t> to 13/14 </a:t>
            </a:r>
            <a:r>
              <a:rPr lang="en-US" sz="1700" dirty="0" err="1">
                <a:solidFill>
                  <a:srgbClr val="263B86"/>
                </a:solidFill>
                <a:latin typeface="Arial" charset="0"/>
                <a:ea typeface="Arial" charset="0"/>
                <a:cs typeface="Arial" charset="0"/>
                <a:sym typeface="Arial" charset="0"/>
              </a:rPr>
              <a:t>TeV</a:t>
            </a:r>
            <a:endParaRPr lang="en-US" sz="1700" dirty="0">
              <a:solidFill>
                <a:srgbClr val="263B86"/>
              </a:solidFill>
              <a:latin typeface="Arial" charset="0"/>
              <a:ea typeface="Arial" charset="0"/>
              <a:cs typeface="Arial" charset="0"/>
              <a:sym typeface="Arial" charset="0"/>
            </a:endParaRPr>
          </a:p>
        </p:txBody>
      </p:sp>
      <p:sp>
        <p:nvSpPr>
          <p:cNvPr id="692232" name="Rectangle 6"/>
          <p:cNvSpPr>
            <a:spLocks/>
          </p:cNvSpPr>
          <p:nvPr/>
        </p:nvSpPr>
        <p:spPr bwMode="auto">
          <a:xfrm>
            <a:off x="5049738" y="909712"/>
            <a:ext cx="866095" cy="577319"/>
          </a:xfrm>
          <a:prstGeom prst="rect">
            <a:avLst/>
          </a:prstGeom>
          <a:noFill/>
          <a:ln w="12700" cap="rnd">
            <a:noFill/>
            <a:round/>
            <a:headEnd/>
            <a:tailEnd/>
          </a:ln>
        </p:spPr>
        <p:txBody>
          <a:bodyPr wrap="none" lIns="26788" tIns="26788" rIns="26788" bIns="26788">
            <a:prstTxWarp prst="textNoShape">
              <a:avLst/>
            </a:prstTxWarp>
            <a:spAutoFit/>
          </a:bodyPr>
          <a:lstStyle/>
          <a:p>
            <a:r>
              <a:rPr lang="en-US" sz="1700" dirty="0">
                <a:solidFill>
                  <a:srgbClr val="263B86"/>
                </a:solidFill>
                <a:latin typeface="Arial" charset="0"/>
                <a:ea typeface="Arial" charset="0"/>
                <a:cs typeface="Arial" charset="0"/>
                <a:sym typeface="Arial" charset="0"/>
              </a:rPr>
              <a:t>Injection </a:t>
            </a:r>
            <a:endParaRPr lang="en-US" sz="1700" dirty="0">
              <a:latin typeface="Arial" charset="0"/>
              <a:ea typeface="Arial" charset="0"/>
              <a:cs typeface="Arial" charset="0"/>
              <a:sym typeface="Arial" charset="0"/>
            </a:endParaRPr>
          </a:p>
          <a:p>
            <a:r>
              <a:rPr lang="en-US" sz="1700" dirty="0">
                <a:solidFill>
                  <a:srgbClr val="263B86"/>
                </a:solidFill>
                <a:latin typeface="Arial" charset="0"/>
                <a:ea typeface="Arial" charset="0"/>
                <a:cs typeface="Arial" charset="0"/>
                <a:sym typeface="Arial" charset="0"/>
              </a:rPr>
              <a:t>upgrade</a:t>
            </a:r>
          </a:p>
        </p:txBody>
      </p:sp>
      <p:sp>
        <p:nvSpPr>
          <p:cNvPr id="692233" name="Rectangle 7"/>
          <p:cNvSpPr>
            <a:spLocks/>
          </p:cNvSpPr>
          <p:nvPr/>
        </p:nvSpPr>
        <p:spPr bwMode="auto">
          <a:xfrm>
            <a:off x="4231556" y="2736949"/>
            <a:ext cx="587411" cy="315709"/>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1700" dirty="0">
                <a:latin typeface="Arial" charset="0"/>
                <a:ea typeface="Arial" charset="0"/>
                <a:cs typeface="Arial" charset="0"/>
                <a:sym typeface="Arial" charset="0"/>
              </a:rPr>
              <a:t>25 ns</a:t>
            </a:r>
          </a:p>
        </p:txBody>
      </p:sp>
      <p:sp>
        <p:nvSpPr>
          <p:cNvPr id="692234" name="Rectangle 8"/>
          <p:cNvSpPr>
            <a:spLocks/>
          </p:cNvSpPr>
          <p:nvPr/>
        </p:nvSpPr>
        <p:spPr bwMode="auto">
          <a:xfrm>
            <a:off x="5835551" y="2736949"/>
            <a:ext cx="587411" cy="315709"/>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1700" dirty="0">
                <a:latin typeface="Arial" charset="0"/>
                <a:ea typeface="Arial" charset="0"/>
                <a:cs typeface="Arial" charset="0"/>
                <a:sym typeface="Arial" charset="0"/>
              </a:rPr>
              <a:t>25 ns</a:t>
            </a:r>
          </a:p>
        </p:txBody>
      </p:sp>
      <p:sp>
        <p:nvSpPr>
          <p:cNvPr id="692235" name="Rectangle 9"/>
          <p:cNvSpPr>
            <a:spLocks/>
          </p:cNvSpPr>
          <p:nvPr/>
        </p:nvSpPr>
        <p:spPr bwMode="auto">
          <a:xfrm>
            <a:off x="2447851" y="2367484"/>
            <a:ext cx="587411" cy="315709"/>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1700" dirty="0">
                <a:latin typeface="Arial" charset="0"/>
                <a:ea typeface="Arial" charset="0"/>
                <a:cs typeface="Arial" charset="0"/>
                <a:sym typeface="Arial" charset="0"/>
              </a:rPr>
              <a:t>50 ns</a:t>
            </a:r>
          </a:p>
        </p:txBody>
      </p:sp>
      <p:sp>
        <p:nvSpPr>
          <p:cNvPr id="61450" name="Line 10"/>
          <p:cNvSpPr>
            <a:spLocks noChangeShapeType="1"/>
          </p:cNvSpPr>
          <p:nvPr/>
        </p:nvSpPr>
        <p:spPr bwMode="auto">
          <a:xfrm>
            <a:off x="3854277" y="5646911"/>
            <a:ext cx="2736949" cy="0"/>
          </a:xfrm>
          <a:prstGeom prst="line">
            <a:avLst/>
          </a:prstGeom>
          <a:noFill/>
          <a:ln w="25400" cap="flat">
            <a:solidFill>
              <a:schemeClr val="tx1"/>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p>
        </p:txBody>
      </p:sp>
      <p:sp>
        <p:nvSpPr>
          <p:cNvPr id="692237" name="Rectangle 11"/>
          <p:cNvSpPr>
            <a:spLocks/>
          </p:cNvSpPr>
          <p:nvPr/>
        </p:nvSpPr>
        <p:spPr bwMode="auto">
          <a:xfrm>
            <a:off x="4419080" y="4900166"/>
            <a:ext cx="1427332" cy="577319"/>
          </a:xfrm>
          <a:prstGeom prst="rect">
            <a:avLst/>
          </a:prstGeom>
          <a:noFill/>
          <a:ln w="12700" cap="rnd">
            <a:noFill/>
            <a:round/>
            <a:headEnd/>
            <a:tailEnd/>
          </a:ln>
        </p:spPr>
        <p:txBody>
          <a:bodyPr wrap="none" lIns="26788" tIns="26788" rIns="26788" bIns="26788">
            <a:prstTxWarp prst="textNoShape">
              <a:avLst/>
            </a:prstTxWarp>
            <a:spAutoFit/>
          </a:bodyPr>
          <a:lstStyle/>
          <a:p>
            <a:r>
              <a:rPr lang="en-US" sz="1700" dirty="0">
                <a:solidFill>
                  <a:srgbClr val="BE0204"/>
                </a:solidFill>
                <a:latin typeface="Arial Bold" charset="0"/>
                <a:ea typeface="Arial Bold" charset="0"/>
                <a:cs typeface="Arial Bold" charset="0"/>
                <a:sym typeface="Arial Bold" charset="0"/>
              </a:rPr>
              <a:t>2x10</a:t>
            </a:r>
            <a:r>
              <a:rPr lang="en-US" sz="1700" baseline="30000" dirty="0">
                <a:solidFill>
                  <a:srgbClr val="BE0204"/>
                </a:solidFill>
                <a:latin typeface="Arial Bold" charset="0"/>
                <a:ea typeface="Arial Bold" charset="0"/>
                <a:cs typeface="Arial Bold" charset="0"/>
                <a:sym typeface="Arial Bold" charset="0"/>
              </a:rPr>
              <a:t>34 </a:t>
            </a:r>
            <a:r>
              <a:rPr lang="en-US" sz="1700" dirty="0">
                <a:solidFill>
                  <a:srgbClr val="BE0204"/>
                </a:solidFill>
                <a:latin typeface="Arial Bold" charset="0"/>
                <a:ea typeface="Arial Bold" charset="0"/>
                <a:cs typeface="Arial Bold" charset="0"/>
                <a:sym typeface="Arial Bold" charset="0"/>
              </a:rPr>
              <a:t>Hz/cm</a:t>
            </a:r>
            <a:r>
              <a:rPr lang="en-US" sz="1700" baseline="30000" dirty="0">
                <a:solidFill>
                  <a:srgbClr val="BE0204"/>
                </a:solidFill>
                <a:latin typeface="Arial Bold" charset="0"/>
                <a:ea typeface="Arial Bold" charset="0"/>
                <a:cs typeface="Arial Bold" charset="0"/>
                <a:sym typeface="Arial Bold" charset="0"/>
              </a:rPr>
              <a:t>2  </a:t>
            </a:r>
            <a:r>
              <a:rPr lang="en-US" sz="1700" dirty="0">
                <a:solidFill>
                  <a:srgbClr val="BE0204"/>
                </a:solidFill>
                <a:latin typeface="Arial Bold" charset="0"/>
                <a:ea typeface="Arial Bold" charset="0"/>
                <a:cs typeface="Arial Bold" charset="0"/>
                <a:sym typeface="Arial Bold" charset="0"/>
              </a:rPr>
              <a:t> </a:t>
            </a:r>
            <a:endParaRPr lang="en-US" sz="1700" dirty="0">
              <a:latin typeface="Arial Bold" charset="0"/>
              <a:ea typeface="Arial Bold" charset="0"/>
              <a:cs typeface="Arial Bold" charset="0"/>
              <a:sym typeface="Arial Bold" charset="0"/>
            </a:endParaRPr>
          </a:p>
          <a:p>
            <a:r>
              <a:rPr lang="en-US" sz="1700" dirty="0">
                <a:solidFill>
                  <a:srgbClr val="BE0204"/>
                </a:solidFill>
                <a:latin typeface="Arial Bold" charset="0"/>
                <a:ea typeface="Arial Bold" charset="0"/>
                <a:cs typeface="Arial Bold" charset="0"/>
                <a:sym typeface="Arial Bold" charset="0"/>
              </a:rPr>
              <a:t>300 fb</a:t>
            </a:r>
            <a:r>
              <a:rPr lang="en-US" sz="1700" baseline="30000" dirty="0">
                <a:solidFill>
                  <a:srgbClr val="BE0204"/>
                </a:solidFill>
                <a:latin typeface="Arial Bold" charset="0"/>
                <a:ea typeface="Arial Bold" charset="0"/>
                <a:cs typeface="Arial Bold" charset="0"/>
                <a:sym typeface="Arial Bold" charset="0"/>
              </a:rPr>
              <a:t>-1</a:t>
            </a:r>
          </a:p>
        </p:txBody>
      </p:sp>
      <p:sp>
        <p:nvSpPr>
          <p:cNvPr id="692238" name="Rectangle 12"/>
          <p:cNvSpPr>
            <a:spLocks/>
          </p:cNvSpPr>
          <p:nvPr/>
        </p:nvSpPr>
        <p:spPr bwMode="auto">
          <a:xfrm>
            <a:off x="6956226" y="911945"/>
            <a:ext cx="1675230" cy="592708"/>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3500" dirty="0">
                <a:latin typeface="Arial Bold" charset="0"/>
                <a:ea typeface="Arial Bold" charset="0"/>
                <a:cs typeface="Arial Bold" charset="0"/>
                <a:sym typeface="Arial Bold" charset="0"/>
              </a:rPr>
              <a:t>HL-LHC</a:t>
            </a:r>
          </a:p>
        </p:txBody>
      </p:sp>
      <p:grpSp>
        <p:nvGrpSpPr>
          <p:cNvPr id="2" name="Group 15"/>
          <p:cNvGrpSpPr>
            <a:grpSpLocks/>
          </p:cNvGrpSpPr>
          <p:nvPr/>
        </p:nvGrpSpPr>
        <p:grpSpPr bwMode="auto">
          <a:xfrm>
            <a:off x="6582297" y="5260703"/>
            <a:ext cx="626194" cy="725537"/>
            <a:chOff x="0" y="0"/>
            <a:chExt cx="561" cy="650"/>
          </a:xfrm>
        </p:grpSpPr>
        <p:sp>
          <p:nvSpPr>
            <p:cNvPr id="61453" name="AutoShape 13"/>
            <p:cNvSpPr>
              <a:spLocks/>
            </p:cNvSpPr>
            <p:nvPr/>
          </p:nvSpPr>
          <p:spPr bwMode="auto">
            <a:xfrm>
              <a:off x="0" y="0"/>
              <a:ext cx="561" cy="650"/>
            </a:xfrm>
            <a:prstGeom prst="roundRect">
              <a:avLst>
                <a:gd name="adj" fmla="val 11718"/>
              </a:avLst>
            </a:prstGeom>
            <a:solidFill>
              <a:srgbClr val="FFFFFF"/>
            </a:solidFill>
            <a:ln w="9525" cap="flat">
              <a:solidFill>
                <a:srgbClr val="BFBFBF"/>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692257" name="Rectangle 14"/>
            <p:cNvSpPr>
              <a:spLocks/>
            </p:cNvSpPr>
            <p:nvPr/>
          </p:nvSpPr>
          <p:spPr bwMode="auto">
            <a:xfrm>
              <a:off x="30" y="202"/>
              <a:ext cx="504" cy="248"/>
            </a:xfrm>
            <a:prstGeom prst="rect">
              <a:avLst/>
            </a:prstGeom>
            <a:noFill/>
            <a:ln w="12700">
              <a:noFill/>
              <a:miter lim="800000"/>
              <a:headEnd/>
              <a:tailEnd/>
            </a:ln>
          </p:spPr>
          <p:txBody>
            <a:bodyPr lIns="38100" tIns="38100" rIns="38100" bIns="38100" anchor="ctr">
              <a:prstTxWarp prst="textNoShape">
                <a:avLst/>
              </a:prstTxWarp>
            </a:bodyPr>
            <a:lstStyle/>
            <a:p>
              <a:r>
                <a:rPr lang="en-US" sz="1500" dirty="0" smtClean="0">
                  <a:solidFill>
                    <a:srgbClr val="7F7F7F"/>
                  </a:solidFill>
                  <a:latin typeface="Arial" charset="0"/>
                  <a:ea typeface="Arial" charset="0"/>
                  <a:cs typeface="Arial" charset="0"/>
                  <a:sym typeface="Arial" charset="0"/>
                </a:rPr>
                <a:t>LS2</a:t>
              </a:r>
              <a:endParaRPr lang="en-US" sz="1500" dirty="0">
                <a:solidFill>
                  <a:srgbClr val="7F7F7F"/>
                </a:solidFill>
                <a:latin typeface="Arial" charset="0"/>
                <a:ea typeface="Arial" charset="0"/>
                <a:cs typeface="Arial" charset="0"/>
                <a:sym typeface="Arial" charset="0"/>
              </a:endParaRPr>
            </a:p>
          </p:txBody>
        </p:sp>
      </p:grpSp>
      <p:sp>
        <p:nvSpPr>
          <p:cNvPr id="61456" name="Line 16"/>
          <p:cNvSpPr>
            <a:spLocks noChangeShapeType="1"/>
          </p:cNvSpPr>
          <p:nvPr/>
        </p:nvSpPr>
        <p:spPr bwMode="auto">
          <a:xfrm>
            <a:off x="7217420" y="5663654"/>
            <a:ext cx="1638598" cy="0"/>
          </a:xfrm>
          <a:prstGeom prst="line">
            <a:avLst/>
          </a:prstGeom>
          <a:noFill/>
          <a:ln w="25400" cap="flat">
            <a:solidFill>
              <a:schemeClr val="tx1"/>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p>
        </p:txBody>
      </p:sp>
      <p:sp>
        <p:nvSpPr>
          <p:cNvPr id="692241" name="Rectangle 17"/>
          <p:cNvSpPr>
            <a:spLocks/>
          </p:cNvSpPr>
          <p:nvPr/>
        </p:nvSpPr>
        <p:spPr bwMode="auto">
          <a:xfrm>
            <a:off x="7590235" y="4882307"/>
            <a:ext cx="1197082" cy="577319"/>
          </a:xfrm>
          <a:prstGeom prst="rect">
            <a:avLst/>
          </a:prstGeom>
          <a:noFill/>
          <a:ln w="12700" cap="rnd">
            <a:noFill/>
            <a:round/>
            <a:headEnd/>
            <a:tailEnd/>
          </a:ln>
        </p:spPr>
        <p:txBody>
          <a:bodyPr wrap="none" lIns="26788" tIns="26788" rIns="26788" bIns="26788">
            <a:prstTxWarp prst="textNoShape">
              <a:avLst/>
            </a:prstTxWarp>
            <a:spAutoFit/>
          </a:bodyPr>
          <a:lstStyle/>
          <a:p>
            <a:r>
              <a:rPr lang="en-US" sz="1700" dirty="0">
                <a:solidFill>
                  <a:srgbClr val="BE0204"/>
                </a:solidFill>
                <a:latin typeface="Arial Bold" charset="0"/>
                <a:ea typeface="Arial Bold" charset="0"/>
                <a:cs typeface="Arial Bold" charset="0"/>
                <a:sym typeface="Arial Bold" charset="0"/>
              </a:rPr>
              <a:t>10</a:t>
            </a:r>
            <a:r>
              <a:rPr lang="en-US" sz="1700" baseline="30000" dirty="0">
                <a:solidFill>
                  <a:srgbClr val="BE0204"/>
                </a:solidFill>
                <a:latin typeface="Arial Bold" charset="0"/>
                <a:ea typeface="Arial Bold" charset="0"/>
                <a:cs typeface="Arial Bold" charset="0"/>
                <a:sym typeface="Arial Bold" charset="0"/>
              </a:rPr>
              <a:t>35 </a:t>
            </a:r>
            <a:r>
              <a:rPr lang="en-US" sz="1700" dirty="0">
                <a:solidFill>
                  <a:srgbClr val="BE0204"/>
                </a:solidFill>
                <a:latin typeface="Arial Bold" charset="0"/>
                <a:ea typeface="Arial Bold" charset="0"/>
                <a:cs typeface="Arial Bold" charset="0"/>
                <a:sym typeface="Arial Bold" charset="0"/>
              </a:rPr>
              <a:t>Hz/cm</a:t>
            </a:r>
            <a:r>
              <a:rPr lang="en-US" sz="1700" baseline="30000" dirty="0">
                <a:solidFill>
                  <a:srgbClr val="BE0204"/>
                </a:solidFill>
                <a:latin typeface="Arial Bold" charset="0"/>
                <a:ea typeface="Arial Bold" charset="0"/>
                <a:cs typeface="Arial Bold" charset="0"/>
                <a:sym typeface="Arial Bold" charset="0"/>
              </a:rPr>
              <a:t>2  </a:t>
            </a:r>
            <a:r>
              <a:rPr lang="en-US" sz="1700" dirty="0">
                <a:solidFill>
                  <a:srgbClr val="BE0204"/>
                </a:solidFill>
                <a:latin typeface="Arial Bold" charset="0"/>
                <a:ea typeface="Arial Bold" charset="0"/>
                <a:cs typeface="Arial Bold" charset="0"/>
                <a:sym typeface="Arial Bold" charset="0"/>
              </a:rPr>
              <a:t> </a:t>
            </a:r>
            <a:endParaRPr lang="en-US" sz="1700" dirty="0">
              <a:latin typeface="Arial Bold" charset="0"/>
              <a:ea typeface="Arial Bold" charset="0"/>
              <a:cs typeface="Arial Bold" charset="0"/>
              <a:sym typeface="Arial Bold" charset="0"/>
            </a:endParaRPr>
          </a:p>
          <a:p>
            <a:r>
              <a:rPr lang="en-US" sz="1700" dirty="0">
                <a:solidFill>
                  <a:srgbClr val="BE0204"/>
                </a:solidFill>
                <a:latin typeface="Arial Bold" charset="0"/>
                <a:ea typeface="Arial Bold" charset="0"/>
                <a:cs typeface="Arial Bold" charset="0"/>
                <a:sym typeface="Arial Bold" charset="0"/>
              </a:rPr>
              <a:t>3000 fb</a:t>
            </a:r>
            <a:r>
              <a:rPr lang="en-US" sz="1700" baseline="30000" dirty="0">
                <a:solidFill>
                  <a:srgbClr val="BE0204"/>
                </a:solidFill>
                <a:latin typeface="Arial Bold" charset="0"/>
                <a:ea typeface="Arial Bold" charset="0"/>
                <a:cs typeface="Arial Bold" charset="0"/>
                <a:sym typeface="Arial Bold" charset="0"/>
              </a:rPr>
              <a:t>-1</a:t>
            </a:r>
          </a:p>
        </p:txBody>
      </p:sp>
      <p:grpSp>
        <p:nvGrpSpPr>
          <p:cNvPr id="3" name="Group 20"/>
          <p:cNvGrpSpPr>
            <a:grpSpLocks/>
          </p:cNvGrpSpPr>
          <p:nvPr/>
        </p:nvGrpSpPr>
        <p:grpSpPr bwMode="auto">
          <a:xfrm>
            <a:off x="3464719" y="5267400"/>
            <a:ext cx="696516" cy="723305"/>
            <a:chOff x="0" y="0"/>
            <a:chExt cx="624" cy="648"/>
          </a:xfrm>
        </p:grpSpPr>
        <p:sp>
          <p:nvSpPr>
            <p:cNvPr id="61458" name="AutoShape 18"/>
            <p:cNvSpPr>
              <a:spLocks/>
            </p:cNvSpPr>
            <p:nvPr/>
          </p:nvSpPr>
          <p:spPr bwMode="auto">
            <a:xfrm>
              <a:off x="0" y="0"/>
              <a:ext cx="624" cy="648"/>
            </a:xfrm>
            <a:prstGeom prst="roundRect">
              <a:avLst>
                <a:gd name="adj" fmla="val 11060"/>
              </a:avLst>
            </a:prstGeom>
            <a:solidFill>
              <a:srgbClr val="FFFFFF"/>
            </a:solidFill>
            <a:ln w="9525" cap="flat">
              <a:solidFill>
                <a:srgbClr val="BFBFBF"/>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692255" name="Rectangle 19"/>
            <p:cNvSpPr>
              <a:spLocks/>
            </p:cNvSpPr>
            <p:nvPr/>
          </p:nvSpPr>
          <p:spPr bwMode="auto">
            <a:xfrm>
              <a:off x="28" y="201"/>
              <a:ext cx="568" cy="247"/>
            </a:xfrm>
            <a:prstGeom prst="rect">
              <a:avLst/>
            </a:prstGeom>
            <a:noFill/>
            <a:ln w="12700">
              <a:noFill/>
              <a:miter lim="800000"/>
              <a:headEnd/>
              <a:tailEnd/>
            </a:ln>
          </p:spPr>
          <p:txBody>
            <a:bodyPr lIns="38100" tIns="38100" rIns="38100" bIns="38100" anchor="ctr">
              <a:prstTxWarp prst="textNoShape">
                <a:avLst/>
              </a:prstTxWarp>
            </a:bodyPr>
            <a:lstStyle/>
            <a:p>
              <a:r>
                <a:rPr lang="en-US" sz="1500" dirty="0">
                  <a:solidFill>
                    <a:srgbClr val="7F7F7F"/>
                  </a:solidFill>
                  <a:latin typeface="Arial" charset="0"/>
                  <a:ea typeface="Arial" charset="0"/>
                  <a:cs typeface="Arial" charset="0"/>
                  <a:sym typeface="Arial" charset="0"/>
                </a:rPr>
                <a:t>LS1              </a:t>
              </a:r>
            </a:p>
          </p:txBody>
        </p:sp>
      </p:grpSp>
      <p:sp>
        <p:nvSpPr>
          <p:cNvPr id="61461" name="Line 21"/>
          <p:cNvSpPr>
            <a:spLocks noChangeShapeType="1"/>
          </p:cNvSpPr>
          <p:nvPr/>
        </p:nvSpPr>
        <p:spPr bwMode="auto">
          <a:xfrm>
            <a:off x="2418830" y="5646912"/>
            <a:ext cx="1049238" cy="10046"/>
          </a:xfrm>
          <a:prstGeom prst="line">
            <a:avLst/>
          </a:prstGeom>
          <a:noFill/>
          <a:ln w="25400" cap="flat">
            <a:solidFill>
              <a:schemeClr val="tx1"/>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p>
        </p:txBody>
      </p:sp>
      <p:sp>
        <p:nvSpPr>
          <p:cNvPr id="692244" name="Rectangle 22"/>
          <p:cNvSpPr>
            <a:spLocks/>
          </p:cNvSpPr>
          <p:nvPr/>
        </p:nvSpPr>
        <p:spPr bwMode="auto">
          <a:xfrm>
            <a:off x="1813843" y="4882307"/>
            <a:ext cx="1427332" cy="577319"/>
          </a:xfrm>
          <a:prstGeom prst="rect">
            <a:avLst/>
          </a:prstGeom>
          <a:noFill/>
          <a:ln w="12700" cap="rnd">
            <a:noFill/>
            <a:round/>
            <a:headEnd/>
            <a:tailEnd/>
          </a:ln>
        </p:spPr>
        <p:txBody>
          <a:bodyPr wrap="none" lIns="26788" tIns="26788" rIns="26788" bIns="26788">
            <a:prstTxWarp prst="textNoShape">
              <a:avLst/>
            </a:prstTxWarp>
            <a:spAutoFit/>
          </a:bodyPr>
          <a:lstStyle/>
          <a:p>
            <a:r>
              <a:rPr lang="en-US" sz="1700" dirty="0">
                <a:solidFill>
                  <a:srgbClr val="BE0204"/>
                </a:solidFill>
                <a:latin typeface="Arial Bold" charset="0"/>
                <a:ea typeface="Arial Bold" charset="0"/>
                <a:cs typeface="Arial Bold" charset="0"/>
                <a:sym typeface="Arial Bold" charset="0"/>
              </a:rPr>
              <a:t>8x10</a:t>
            </a:r>
            <a:r>
              <a:rPr lang="en-US" sz="1700" baseline="30000" dirty="0">
                <a:solidFill>
                  <a:srgbClr val="BE0204"/>
                </a:solidFill>
                <a:latin typeface="Arial Bold" charset="0"/>
                <a:ea typeface="Arial Bold" charset="0"/>
                <a:cs typeface="Arial Bold" charset="0"/>
                <a:sym typeface="Arial Bold" charset="0"/>
              </a:rPr>
              <a:t>33 </a:t>
            </a:r>
            <a:r>
              <a:rPr lang="en-US" sz="1700" dirty="0">
                <a:solidFill>
                  <a:srgbClr val="BE0204"/>
                </a:solidFill>
                <a:latin typeface="Arial Bold" charset="0"/>
                <a:ea typeface="Arial Bold" charset="0"/>
                <a:cs typeface="Arial Bold" charset="0"/>
                <a:sym typeface="Arial Bold" charset="0"/>
              </a:rPr>
              <a:t>Hz/cm</a:t>
            </a:r>
            <a:r>
              <a:rPr lang="en-US" sz="1700" baseline="30000" dirty="0">
                <a:solidFill>
                  <a:srgbClr val="BE0204"/>
                </a:solidFill>
                <a:latin typeface="Arial Bold" charset="0"/>
                <a:ea typeface="Arial Bold" charset="0"/>
                <a:cs typeface="Arial Bold" charset="0"/>
                <a:sym typeface="Arial Bold" charset="0"/>
              </a:rPr>
              <a:t>2  </a:t>
            </a:r>
            <a:r>
              <a:rPr lang="en-US" sz="1700" dirty="0">
                <a:solidFill>
                  <a:srgbClr val="BE0204"/>
                </a:solidFill>
                <a:latin typeface="Arial Bold" charset="0"/>
                <a:ea typeface="Arial Bold" charset="0"/>
                <a:cs typeface="Arial Bold" charset="0"/>
                <a:sym typeface="Arial Bold" charset="0"/>
              </a:rPr>
              <a:t> </a:t>
            </a:r>
            <a:endParaRPr lang="en-US" sz="1700" dirty="0">
              <a:latin typeface="Arial Bold" charset="0"/>
              <a:ea typeface="Arial Bold" charset="0"/>
              <a:cs typeface="Arial Bold" charset="0"/>
              <a:sym typeface="Arial Bold" charset="0"/>
            </a:endParaRPr>
          </a:p>
          <a:p>
            <a:r>
              <a:rPr lang="en-US" sz="1700" dirty="0">
                <a:solidFill>
                  <a:srgbClr val="BE0204"/>
                </a:solidFill>
                <a:latin typeface="Arial Bold" charset="0"/>
                <a:ea typeface="Arial Bold" charset="0"/>
                <a:cs typeface="Arial Bold" charset="0"/>
                <a:sym typeface="Arial Bold" charset="0"/>
              </a:rPr>
              <a:t>30 fb</a:t>
            </a:r>
            <a:r>
              <a:rPr lang="en-US" sz="1700" baseline="30000" dirty="0">
                <a:solidFill>
                  <a:srgbClr val="BE0204"/>
                </a:solidFill>
                <a:latin typeface="Arial Bold" charset="0"/>
                <a:ea typeface="Arial Bold" charset="0"/>
                <a:cs typeface="Arial Bold" charset="0"/>
                <a:sym typeface="Arial Bold" charset="0"/>
              </a:rPr>
              <a:t>-1</a:t>
            </a:r>
          </a:p>
        </p:txBody>
      </p:sp>
      <p:sp>
        <p:nvSpPr>
          <p:cNvPr id="692245" name="Rectangle 23"/>
          <p:cNvSpPr>
            <a:spLocks/>
          </p:cNvSpPr>
          <p:nvPr/>
        </p:nvSpPr>
        <p:spPr bwMode="auto">
          <a:xfrm>
            <a:off x="6374681" y="4433590"/>
            <a:ext cx="1072075" cy="764807"/>
          </a:xfrm>
          <a:prstGeom prst="rect">
            <a:avLst/>
          </a:prstGeom>
          <a:noFill/>
          <a:ln w="12700" cap="rnd">
            <a:noFill/>
            <a:round/>
            <a:headEnd/>
            <a:tailEnd/>
          </a:ln>
        </p:spPr>
        <p:txBody>
          <a:bodyPr wrap="none" lIns="26788" tIns="26788" rIns="26788" bIns="26788">
            <a:prstTxWarp prst="textNoShape">
              <a:avLst/>
            </a:prstTxWarp>
            <a:spAutoFit/>
          </a:bodyPr>
          <a:lstStyle/>
          <a:p>
            <a:pPr>
              <a:lnSpc>
                <a:spcPct val="90000"/>
              </a:lnSpc>
            </a:pPr>
            <a:r>
              <a:rPr lang="en-US" sz="1700" dirty="0">
                <a:solidFill>
                  <a:srgbClr val="263B86"/>
                </a:solidFill>
                <a:latin typeface="Arial" charset="0"/>
                <a:ea typeface="Arial" charset="0"/>
                <a:cs typeface="Arial" charset="0"/>
                <a:sym typeface="Arial" charset="0"/>
              </a:rPr>
              <a:t>Interaction </a:t>
            </a:r>
            <a:endParaRPr lang="en-US" sz="1700" dirty="0">
              <a:latin typeface="Arial" charset="0"/>
              <a:ea typeface="Arial" charset="0"/>
              <a:cs typeface="Arial" charset="0"/>
              <a:sym typeface="Arial" charset="0"/>
            </a:endParaRPr>
          </a:p>
          <a:p>
            <a:pPr>
              <a:lnSpc>
                <a:spcPct val="90000"/>
              </a:lnSpc>
            </a:pPr>
            <a:r>
              <a:rPr lang="en-US" sz="1700" dirty="0">
                <a:solidFill>
                  <a:srgbClr val="263B86"/>
                </a:solidFill>
                <a:latin typeface="Arial" charset="0"/>
                <a:ea typeface="Arial" charset="0"/>
                <a:cs typeface="Arial" charset="0"/>
                <a:sym typeface="Arial" charset="0"/>
              </a:rPr>
              <a:t>region </a:t>
            </a:r>
            <a:endParaRPr lang="en-US" sz="1700" dirty="0">
              <a:latin typeface="Arial" charset="0"/>
              <a:ea typeface="Arial" charset="0"/>
              <a:cs typeface="Arial" charset="0"/>
              <a:sym typeface="Arial" charset="0"/>
            </a:endParaRPr>
          </a:p>
          <a:p>
            <a:pPr>
              <a:lnSpc>
                <a:spcPct val="90000"/>
              </a:lnSpc>
            </a:pPr>
            <a:r>
              <a:rPr lang="en-US" sz="1700" dirty="0">
                <a:solidFill>
                  <a:srgbClr val="263B86"/>
                </a:solidFill>
                <a:latin typeface="Arial" charset="0"/>
                <a:ea typeface="Arial" charset="0"/>
                <a:cs typeface="Arial" charset="0"/>
                <a:sym typeface="Arial" charset="0"/>
              </a:rPr>
              <a:t>upgrade</a:t>
            </a:r>
          </a:p>
        </p:txBody>
      </p:sp>
      <p:sp>
        <p:nvSpPr>
          <p:cNvPr id="61464" name="Line 24"/>
          <p:cNvSpPr>
            <a:spLocks noChangeShapeType="1"/>
          </p:cNvSpPr>
          <p:nvPr/>
        </p:nvSpPr>
        <p:spPr bwMode="auto">
          <a:xfrm>
            <a:off x="2418830" y="6194971"/>
            <a:ext cx="3462486" cy="0"/>
          </a:xfrm>
          <a:prstGeom prst="line">
            <a:avLst/>
          </a:prstGeom>
          <a:noFill/>
          <a:ln w="25400" cap="flat">
            <a:solidFill>
              <a:srgbClr val="BE0204"/>
            </a:solidFill>
            <a:prstDash val="solid"/>
            <a:round/>
            <a:headEnd type="none" w="med" len="med"/>
            <a:tailEnd type="arrow" w="sm" len="sm"/>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p>
        </p:txBody>
      </p:sp>
      <p:sp>
        <p:nvSpPr>
          <p:cNvPr id="692247" name="Rectangle 25"/>
          <p:cNvSpPr>
            <a:spLocks/>
          </p:cNvSpPr>
          <p:nvPr/>
        </p:nvSpPr>
        <p:spPr bwMode="auto">
          <a:xfrm>
            <a:off x="4212581" y="5829970"/>
            <a:ext cx="1750903" cy="315709"/>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1700" dirty="0">
                <a:solidFill>
                  <a:srgbClr val="BE0204"/>
                </a:solidFill>
                <a:latin typeface="Arial Bold" charset="0"/>
                <a:ea typeface="Arial Bold" charset="0"/>
                <a:cs typeface="Arial Bold" charset="0"/>
                <a:sym typeface="Arial Bold" charset="0"/>
              </a:rPr>
              <a:t>Phase 1 Upgrade</a:t>
            </a:r>
          </a:p>
        </p:txBody>
      </p:sp>
      <p:sp>
        <p:nvSpPr>
          <p:cNvPr id="61466" name="Line 26"/>
          <p:cNvSpPr>
            <a:spLocks noChangeShapeType="1"/>
          </p:cNvSpPr>
          <p:nvPr/>
        </p:nvSpPr>
        <p:spPr bwMode="auto">
          <a:xfrm>
            <a:off x="3854277" y="6356822"/>
            <a:ext cx="3363143" cy="0"/>
          </a:xfrm>
          <a:prstGeom prst="line">
            <a:avLst/>
          </a:prstGeom>
          <a:noFill/>
          <a:ln w="25400" cap="flat">
            <a:solidFill>
              <a:srgbClr val="BE0204"/>
            </a:solidFill>
            <a:prstDash val="solid"/>
            <a:round/>
            <a:headEnd type="none" w="med" len="med"/>
            <a:tailEnd type="arrow" w="sm" len="sm"/>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p>
        </p:txBody>
      </p:sp>
      <p:sp>
        <p:nvSpPr>
          <p:cNvPr id="692249" name="Rectangle 27"/>
          <p:cNvSpPr>
            <a:spLocks/>
          </p:cNvSpPr>
          <p:nvPr/>
        </p:nvSpPr>
        <p:spPr bwMode="auto">
          <a:xfrm>
            <a:off x="6319987" y="5987355"/>
            <a:ext cx="1750903" cy="315709"/>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1700" dirty="0">
                <a:solidFill>
                  <a:srgbClr val="BE0204"/>
                </a:solidFill>
                <a:latin typeface="Arial Bold" charset="0"/>
                <a:ea typeface="Arial Bold" charset="0"/>
                <a:cs typeface="Arial Bold" charset="0"/>
                <a:sym typeface="Arial Bold" charset="0"/>
              </a:rPr>
              <a:t>Phase 2 Upgrade</a:t>
            </a:r>
          </a:p>
        </p:txBody>
      </p:sp>
      <p:sp>
        <p:nvSpPr>
          <p:cNvPr id="61468" name="Line 28"/>
          <p:cNvSpPr>
            <a:spLocks noChangeShapeType="1"/>
          </p:cNvSpPr>
          <p:nvPr/>
        </p:nvSpPr>
        <p:spPr bwMode="auto">
          <a:xfrm>
            <a:off x="2447851" y="6355705"/>
            <a:ext cx="1406426" cy="0"/>
          </a:xfrm>
          <a:prstGeom prst="line">
            <a:avLst/>
          </a:prstGeom>
          <a:noFill/>
          <a:ln w="25400" cap="flat">
            <a:solidFill>
              <a:srgbClr val="BE0204"/>
            </a:solidFill>
            <a:prstDash val="dash"/>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p>
        </p:txBody>
      </p:sp>
      <p:sp>
        <p:nvSpPr>
          <p:cNvPr id="692251" name="Rectangle 29"/>
          <p:cNvSpPr>
            <a:spLocks/>
          </p:cNvSpPr>
          <p:nvPr/>
        </p:nvSpPr>
        <p:spPr bwMode="auto">
          <a:xfrm>
            <a:off x="889621" y="909712"/>
            <a:ext cx="952000" cy="592708"/>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3500" dirty="0">
                <a:latin typeface="Arial Bold" charset="0"/>
                <a:ea typeface="Arial Bold" charset="0"/>
                <a:cs typeface="Arial Bold" charset="0"/>
                <a:sym typeface="Arial Bold" charset="0"/>
              </a:rPr>
              <a:t>LHC</a:t>
            </a:r>
          </a:p>
        </p:txBody>
      </p:sp>
      <p:sp>
        <p:nvSpPr>
          <p:cNvPr id="692252" name="Rectangle 30"/>
          <p:cNvSpPr>
            <a:spLocks/>
          </p:cNvSpPr>
          <p:nvPr/>
        </p:nvSpPr>
        <p:spPr bwMode="auto">
          <a:xfrm>
            <a:off x="2232" y="4361036"/>
            <a:ext cx="1518530" cy="254154"/>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1300" dirty="0">
                <a:latin typeface="Arial" charset="0"/>
                <a:ea typeface="Arial" charset="0"/>
                <a:cs typeface="Arial" charset="0"/>
                <a:sym typeface="Arial" charset="0"/>
              </a:rPr>
              <a:t>LS- Long Shutdown</a:t>
            </a:r>
          </a:p>
        </p:txBody>
      </p:sp>
      <p:sp>
        <p:nvSpPr>
          <p:cNvPr id="692253" name="Rectangle 31"/>
          <p:cNvSpPr>
            <a:spLocks/>
          </p:cNvSpPr>
          <p:nvPr/>
        </p:nvSpPr>
        <p:spPr bwMode="auto">
          <a:xfrm>
            <a:off x="98227" y="5982890"/>
            <a:ext cx="1908129" cy="315709"/>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1700" dirty="0">
                <a:solidFill>
                  <a:srgbClr val="3F691E"/>
                </a:solidFill>
                <a:latin typeface="Arial Bold" charset="0"/>
                <a:ea typeface="Arial Bold" charset="0"/>
                <a:cs typeface="Arial Bold" charset="0"/>
                <a:sym typeface="Arial Bold" charset="0"/>
              </a:rPr>
              <a:t>CMS Upgrade plan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3251" name="Rectangle 1"/>
          <p:cNvSpPr>
            <a:spLocks noGrp="1" noChangeArrowheads="1"/>
          </p:cNvSpPr>
          <p:nvPr>
            <p:ph type="title"/>
          </p:nvPr>
        </p:nvSpPr>
        <p:spPr/>
        <p:txBody>
          <a:bodyPr/>
          <a:lstStyle/>
          <a:p>
            <a:pPr eaLnBrk="1" hangingPunct="1"/>
            <a:r>
              <a:rPr lang="en-US" dirty="0" smtClean="0"/>
              <a:t>CMS Upgrade</a:t>
            </a:r>
            <a:endParaRPr lang="en-US" dirty="0"/>
          </a:p>
        </p:txBody>
      </p:sp>
      <p:grpSp>
        <p:nvGrpSpPr>
          <p:cNvPr id="2" name="Group 17"/>
          <p:cNvGrpSpPr>
            <a:grpSpLocks/>
          </p:cNvGrpSpPr>
          <p:nvPr/>
        </p:nvGrpSpPr>
        <p:grpSpPr bwMode="auto">
          <a:xfrm>
            <a:off x="571501" y="1794934"/>
            <a:ext cx="8001000" cy="4325866"/>
            <a:chOff x="0" y="0"/>
            <a:chExt cx="7127" cy="4697"/>
          </a:xfrm>
        </p:grpSpPr>
        <p:pic>
          <p:nvPicPr>
            <p:cNvPr id="693254" name="Picture 2"/>
            <p:cNvPicPr>
              <a:picLocks noChangeAspect="1" noChangeArrowheads="1"/>
            </p:cNvPicPr>
            <p:nvPr/>
          </p:nvPicPr>
          <p:blipFill>
            <a:blip r:embed="rId2"/>
            <a:srcRect/>
            <a:stretch>
              <a:fillRect/>
            </a:stretch>
          </p:blipFill>
          <p:spPr bwMode="auto">
            <a:xfrm>
              <a:off x="0" y="0"/>
              <a:ext cx="7064" cy="4697"/>
            </a:xfrm>
            <a:prstGeom prst="rect">
              <a:avLst/>
            </a:prstGeom>
            <a:noFill/>
            <a:ln w="12700">
              <a:noFill/>
              <a:miter lim="800000"/>
              <a:headEnd/>
              <a:tailEnd/>
            </a:ln>
          </p:spPr>
        </p:pic>
        <p:sp>
          <p:nvSpPr>
            <p:cNvPr id="693255" name="Rectangle 3"/>
            <p:cNvSpPr>
              <a:spLocks/>
            </p:cNvSpPr>
            <p:nvPr/>
          </p:nvSpPr>
          <p:spPr bwMode="auto">
            <a:xfrm>
              <a:off x="289" y="768"/>
              <a:ext cx="816"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ME 4/2</a:t>
              </a:r>
            </a:p>
          </p:txBody>
        </p:sp>
        <p:sp>
          <p:nvSpPr>
            <p:cNvPr id="693256" name="Line 4"/>
            <p:cNvSpPr>
              <a:spLocks noChangeShapeType="1"/>
            </p:cNvSpPr>
            <p:nvPr/>
          </p:nvSpPr>
          <p:spPr bwMode="auto">
            <a:xfrm rot="10800000">
              <a:off x="987" y="1159"/>
              <a:ext cx="1171" cy="432"/>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57" name="Rectangle 5"/>
            <p:cNvSpPr>
              <a:spLocks/>
            </p:cNvSpPr>
            <p:nvPr/>
          </p:nvSpPr>
          <p:spPr bwMode="auto">
            <a:xfrm>
              <a:off x="830" y="2088"/>
              <a:ext cx="345"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HF</a:t>
              </a:r>
            </a:p>
          </p:txBody>
        </p:sp>
        <p:sp>
          <p:nvSpPr>
            <p:cNvPr id="693258" name="Line 6"/>
            <p:cNvSpPr>
              <a:spLocks noChangeShapeType="1"/>
            </p:cNvSpPr>
            <p:nvPr/>
          </p:nvSpPr>
          <p:spPr bwMode="auto">
            <a:xfrm rot="10800000">
              <a:off x="1061" y="2482"/>
              <a:ext cx="392" cy="764"/>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59" name="Rectangle 7"/>
            <p:cNvSpPr>
              <a:spLocks/>
            </p:cNvSpPr>
            <p:nvPr/>
          </p:nvSpPr>
          <p:spPr bwMode="auto">
            <a:xfrm>
              <a:off x="1872" y="1992"/>
              <a:ext cx="814"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ME 1/1</a:t>
              </a:r>
            </a:p>
          </p:txBody>
        </p:sp>
        <p:sp>
          <p:nvSpPr>
            <p:cNvPr id="693260" name="Line 8"/>
            <p:cNvSpPr>
              <a:spLocks noChangeShapeType="1"/>
            </p:cNvSpPr>
            <p:nvPr/>
          </p:nvSpPr>
          <p:spPr bwMode="auto">
            <a:xfrm rot="10800000">
              <a:off x="2322" y="2374"/>
              <a:ext cx="569" cy="529"/>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61" name="Rectangle 9"/>
            <p:cNvSpPr>
              <a:spLocks/>
            </p:cNvSpPr>
            <p:nvPr/>
          </p:nvSpPr>
          <p:spPr bwMode="auto">
            <a:xfrm>
              <a:off x="4496" y="1632"/>
              <a:ext cx="392"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HO</a:t>
              </a:r>
            </a:p>
          </p:txBody>
        </p:sp>
        <p:sp>
          <p:nvSpPr>
            <p:cNvPr id="693262" name="Line 10"/>
            <p:cNvSpPr>
              <a:spLocks noChangeShapeType="1"/>
            </p:cNvSpPr>
            <p:nvPr/>
          </p:nvSpPr>
          <p:spPr bwMode="auto">
            <a:xfrm rot="10800000">
              <a:off x="4723" y="1994"/>
              <a:ext cx="18" cy="296"/>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63" name="Rectangle 11"/>
            <p:cNvSpPr>
              <a:spLocks/>
            </p:cNvSpPr>
            <p:nvPr/>
          </p:nvSpPr>
          <p:spPr bwMode="auto">
            <a:xfrm>
              <a:off x="6586" y="2608"/>
              <a:ext cx="374"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HB</a:t>
              </a:r>
            </a:p>
          </p:txBody>
        </p:sp>
        <p:sp>
          <p:nvSpPr>
            <p:cNvPr id="693264" name="Line 12"/>
            <p:cNvSpPr>
              <a:spLocks noChangeShapeType="1"/>
            </p:cNvSpPr>
            <p:nvPr/>
          </p:nvSpPr>
          <p:spPr bwMode="auto">
            <a:xfrm>
              <a:off x="5776" y="2793"/>
              <a:ext cx="731" cy="11"/>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65" name="Rectangle 13"/>
            <p:cNvSpPr>
              <a:spLocks/>
            </p:cNvSpPr>
            <p:nvPr/>
          </p:nvSpPr>
          <p:spPr bwMode="auto">
            <a:xfrm>
              <a:off x="3951" y="3944"/>
              <a:ext cx="361"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HE</a:t>
              </a:r>
            </a:p>
          </p:txBody>
        </p:sp>
        <p:sp>
          <p:nvSpPr>
            <p:cNvPr id="693266" name="Line 14"/>
            <p:cNvSpPr>
              <a:spLocks noChangeShapeType="1"/>
            </p:cNvSpPr>
            <p:nvPr/>
          </p:nvSpPr>
          <p:spPr bwMode="auto">
            <a:xfrm>
              <a:off x="4161" y="3302"/>
              <a:ext cx="9" cy="687"/>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67" name="Rectangle 15"/>
            <p:cNvSpPr>
              <a:spLocks/>
            </p:cNvSpPr>
            <p:nvPr/>
          </p:nvSpPr>
          <p:spPr bwMode="auto">
            <a:xfrm>
              <a:off x="6543" y="3672"/>
              <a:ext cx="584"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Pixel</a:t>
              </a:r>
            </a:p>
          </p:txBody>
        </p:sp>
        <p:sp>
          <p:nvSpPr>
            <p:cNvPr id="693268" name="Line 16"/>
            <p:cNvSpPr>
              <a:spLocks noChangeShapeType="1"/>
            </p:cNvSpPr>
            <p:nvPr/>
          </p:nvSpPr>
          <p:spPr bwMode="auto">
            <a:xfrm>
              <a:off x="5893" y="3642"/>
              <a:ext cx="636" cy="197"/>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grpSp>
      <p:sp>
        <p:nvSpPr>
          <p:cNvPr id="693253" name="Rectangle 18"/>
          <p:cNvSpPr>
            <a:spLocks/>
          </p:cNvSpPr>
          <p:nvPr/>
        </p:nvSpPr>
        <p:spPr bwMode="auto">
          <a:xfrm>
            <a:off x="3247058" y="1170229"/>
            <a:ext cx="2563552" cy="384721"/>
          </a:xfrm>
          <a:prstGeom prst="rect">
            <a:avLst/>
          </a:prstGeom>
          <a:noFill/>
          <a:ln w="12700">
            <a:noFill/>
            <a:miter lim="800000"/>
            <a:headEnd/>
            <a:tailEnd/>
          </a:ln>
        </p:spPr>
        <p:txBody>
          <a:bodyPr wrap="none" lIns="0" tIns="0" rIns="0" bIns="0" anchor="b">
            <a:prstTxWarp prst="textNoShape">
              <a:avLst/>
            </a:prstTxWarp>
            <a:spAutoFit/>
          </a:bodyPr>
          <a:lstStyle/>
          <a:p>
            <a:r>
              <a:rPr lang="en-US" sz="2500" dirty="0">
                <a:solidFill>
                  <a:srgbClr val="4D4D4D"/>
                </a:solidFill>
                <a:latin typeface="Arial Rounded MT Bold" charset="0"/>
                <a:ea typeface="Arial Rounded MT Bold" charset="0"/>
                <a:cs typeface="Arial Rounded MT Bold" charset="0"/>
                <a:sym typeface="Arial Rounded MT Bold" charset="0"/>
              </a:rPr>
              <a:t>LS1 and Phase 1</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074" y="13368"/>
            <a:ext cx="5077326" cy="1143000"/>
          </a:xfrm>
        </p:spPr>
        <p:txBody>
          <a:bodyPr>
            <a:normAutofit fontScale="90000"/>
          </a:bodyPr>
          <a:lstStyle/>
          <a:p>
            <a:r>
              <a:rPr lang="en-US" dirty="0" smtClean="0">
                <a:sym typeface="Wingdings"/>
              </a:rPr>
              <a:t>LHC Upgrade challenges:</a:t>
            </a:r>
            <a:br>
              <a:rPr lang="en-US" dirty="0" smtClean="0">
                <a:sym typeface="Wingdings"/>
              </a:rPr>
            </a:br>
            <a:r>
              <a:rPr lang="en-US" dirty="0" smtClean="0">
                <a:sym typeface="Wingdings"/>
              </a:rPr>
              <a:t>Pile Up</a:t>
            </a:r>
            <a:endParaRPr lang="en-US" dirty="0">
              <a:solidFill>
                <a:srgbClr val="000090"/>
              </a:solidFill>
            </a:endParaRPr>
          </a:p>
        </p:txBody>
      </p:sp>
      <p:sp>
        <p:nvSpPr>
          <p:cNvPr id="3" name="Content Placeholder 2"/>
          <p:cNvSpPr>
            <a:spLocks noGrp="1"/>
          </p:cNvSpPr>
          <p:nvPr>
            <p:ph sz="half" idx="1"/>
          </p:nvPr>
        </p:nvSpPr>
        <p:spPr>
          <a:xfrm>
            <a:off x="24063" y="1219200"/>
            <a:ext cx="4852737" cy="3276600"/>
          </a:xfrm>
        </p:spPr>
        <p:txBody>
          <a:bodyPr>
            <a:normAutofit fontScale="70000" lnSpcReduction="20000"/>
          </a:bodyPr>
          <a:lstStyle/>
          <a:p>
            <a:r>
              <a:rPr lang="en-US" sz="2581" dirty="0" smtClean="0">
                <a:latin typeface="Arial"/>
                <a:cs typeface="Arial"/>
              </a:rPr>
              <a:t>Maintain the LHC performance goals at the higher luminosities</a:t>
            </a:r>
          </a:p>
          <a:p>
            <a:pPr lvl="1"/>
            <a:r>
              <a:rPr lang="en-US" sz="2581" dirty="0" smtClean="0">
                <a:latin typeface="Arial"/>
                <a:cs typeface="Arial"/>
              </a:rPr>
              <a:t>Trigger challenge</a:t>
            </a:r>
          </a:p>
          <a:p>
            <a:pPr lvl="1"/>
            <a:r>
              <a:rPr lang="en-US" sz="2581" dirty="0" smtClean="0">
                <a:latin typeface="Arial"/>
                <a:cs typeface="Arial"/>
              </a:rPr>
              <a:t>Computing challenge: reconstruction of  more complex events</a:t>
            </a:r>
          </a:p>
          <a:p>
            <a:pPr lvl="1"/>
            <a:r>
              <a:rPr lang="en-US" sz="2581" dirty="0" smtClean="0">
                <a:latin typeface="Arial"/>
                <a:cs typeface="Arial"/>
              </a:rPr>
              <a:t>Analysis challenge: maintain high and stable id efficiency for e, mu, tau, jets, met, b-jets …</a:t>
            </a:r>
          </a:p>
          <a:p>
            <a:r>
              <a:rPr lang="en-US" sz="2581" dirty="0" smtClean="0">
                <a:latin typeface="Arial"/>
                <a:cs typeface="Arial"/>
              </a:rPr>
              <a:t>HL-LHC: pile-up @ 5x10</a:t>
            </a:r>
            <a:r>
              <a:rPr lang="en-US" sz="2581" baseline="30000" dirty="0" smtClean="0">
                <a:latin typeface="Arial"/>
                <a:cs typeface="Arial"/>
              </a:rPr>
              <a:t>34</a:t>
            </a:r>
            <a:r>
              <a:rPr lang="en-US" sz="2581" dirty="0" smtClean="0">
                <a:latin typeface="Arial"/>
                <a:cs typeface="Arial"/>
              </a:rPr>
              <a:t> cm</a:t>
            </a:r>
            <a:r>
              <a:rPr lang="en-US" sz="2581" baseline="30000" dirty="0" smtClean="0">
                <a:latin typeface="Arial"/>
                <a:cs typeface="Arial"/>
              </a:rPr>
              <a:t>-2</a:t>
            </a:r>
            <a:r>
              <a:rPr lang="en-US" sz="2581" dirty="0" smtClean="0">
                <a:latin typeface="Arial"/>
                <a:cs typeface="Arial"/>
              </a:rPr>
              <a:t> s</a:t>
            </a:r>
            <a:r>
              <a:rPr lang="en-US" sz="2581" baseline="30000" dirty="0" smtClean="0">
                <a:latin typeface="Arial"/>
                <a:cs typeface="Arial"/>
              </a:rPr>
              <a:t>-1</a:t>
            </a:r>
            <a:r>
              <a:rPr lang="en-US" sz="2581" dirty="0" smtClean="0">
                <a:latin typeface="Arial"/>
                <a:cs typeface="Arial"/>
              </a:rPr>
              <a:t> leveled O(</a:t>
            </a:r>
            <a:r>
              <a:rPr lang="en-US" sz="2581" dirty="0" smtClean="0"/>
              <a:t>140</a:t>
            </a:r>
            <a:r>
              <a:rPr lang="en-US" sz="2581" dirty="0" smtClean="0">
                <a:latin typeface="Arial"/>
                <a:cs typeface="Arial"/>
              </a:rPr>
              <a:t>) with </a:t>
            </a:r>
            <a:r>
              <a:rPr lang="en-US" sz="2581" dirty="0" smtClean="0"/>
              <a:t>2</a:t>
            </a:r>
            <a:r>
              <a:rPr lang="en-US" sz="2581" dirty="0"/>
              <a:t>5</a:t>
            </a:r>
            <a:r>
              <a:rPr lang="en-US" sz="2581" dirty="0" smtClean="0">
                <a:latin typeface="Arial"/>
                <a:cs typeface="Arial"/>
              </a:rPr>
              <a:t> ns</a:t>
            </a:r>
          </a:p>
          <a:p>
            <a:endParaRPr lang="en-US" dirty="0">
              <a:latin typeface="Arial"/>
              <a:cs typeface="Arial"/>
            </a:endParaRPr>
          </a:p>
        </p:txBody>
      </p:sp>
      <p:sp>
        <p:nvSpPr>
          <p:cNvPr id="7" name="Slide Number Placeholder 6"/>
          <p:cNvSpPr>
            <a:spLocks noGrp="1"/>
          </p:cNvSpPr>
          <p:nvPr>
            <p:ph type="sldNum" sz="quarter" idx="12"/>
          </p:nvPr>
        </p:nvSpPr>
        <p:spPr/>
        <p:txBody>
          <a:bodyPr/>
          <a:lstStyle/>
          <a:p>
            <a:fld id="{68048C04-CA8A-4000-8737-2C521597F00B}" type="slidenum">
              <a:rPr lang="en-US" smtClean="0"/>
              <a:pPr/>
              <a:t>14</a:t>
            </a:fld>
            <a:endParaRPr lang="en-US"/>
          </a:p>
        </p:txBody>
      </p:sp>
      <p:pic>
        <p:nvPicPr>
          <p:cNvPr id="8" name="Picture 7"/>
          <p:cNvPicPr>
            <a:picLocks noChangeAspect="1"/>
          </p:cNvPicPr>
          <p:nvPr/>
        </p:nvPicPr>
        <p:blipFill>
          <a:blip r:embed="rId2"/>
          <a:stretch>
            <a:fillRect/>
          </a:stretch>
        </p:blipFill>
        <p:spPr>
          <a:xfrm>
            <a:off x="6477542" y="-29411"/>
            <a:ext cx="2646405" cy="6858000"/>
          </a:xfrm>
          <a:prstGeom prst="rect">
            <a:avLst/>
          </a:prstGeom>
        </p:spPr>
      </p:pic>
      <p:sp>
        <p:nvSpPr>
          <p:cNvPr id="13" name="TextBox 12"/>
          <p:cNvSpPr txBox="1"/>
          <p:nvPr/>
        </p:nvSpPr>
        <p:spPr>
          <a:xfrm>
            <a:off x="5029200" y="381000"/>
            <a:ext cx="1600200" cy="2031325"/>
          </a:xfrm>
          <a:prstGeom prst="rect">
            <a:avLst/>
          </a:prstGeom>
          <a:noFill/>
        </p:spPr>
        <p:txBody>
          <a:bodyPr wrap="square" rtlCol="0">
            <a:spAutoFit/>
          </a:bodyPr>
          <a:lstStyle/>
          <a:p>
            <a:r>
              <a:rPr lang="en-US" dirty="0" smtClean="0">
                <a:latin typeface="Arial"/>
                <a:cs typeface="Arial"/>
              </a:rPr>
              <a:t>2010</a:t>
            </a:r>
          </a:p>
          <a:p>
            <a:r>
              <a:rPr lang="en-US" dirty="0" smtClean="0">
                <a:latin typeface="Arial"/>
                <a:cs typeface="Arial"/>
              </a:rPr>
              <a:t>L=2.1 x 10</a:t>
            </a:r>
            <a:r>
              <a:rPr lang="en-US" baseline="30000" dirty="0" smtClean="0">
                <a:latin typeface="Arial"/>
                <a:cs typeface="Arial"/>
              </a:rPr>
              <a:t>32</a:t>
            </a:r>
            <a:r>
              <a:rPr lang="en-US" dirty="0" smtClean="0">
                <a:latin typeface="Arial"/>
                <a:cs typeface="Arial"/>
              </a:rPr>
              <a:t> cm</a:t>
            </a:r>
            <a:r>
              <a:rPr lang="en-US" baseline="30000" dirty="0" smtClean="0">
                <a:latin typeface="Arial"/>
                <a:cs typeface="Arial"/>
              </a:rPr>
              <a:t>-2 </a:t>
            </a:r>
            <a:r>
              <a:rPr lang="en-US" dirty="0" smtClean="0">
                <a:latin typeface="Arial"/>
                <a:cs typeface="Arial"/>
              </a:rPr>
              <a:t>s-1</a:t>
            </a:r>
          </a:p>
          <a:p>
            <a:r>
              <a:rPr lang="en-US" dirty="0" smtClean="0">
                <a:latin typeface="Arial"/>
                <a:cs typeface="Arial"/>
              </a:rPr>
              <a:t>O(2) pile-up events</a:t>
            </a:r>
          </a:p>
          <a:p>
            <a:r>
              <a:rPr lang="en-US" dirty="0" smtClean="0">
                <a:latin typeface="Arial"/>
                <a:cs typeface="Arial"/>
              </a:rPr>
              <a:t>150 ns </a:t>
            </a:r>
            <a:r>
              <a:rPr lang="en-US" dirty="0" err="1" smtClean="0">
                <a:latin typeface="Arial"/>
                <a:cs typeface="Arial"/>
              </a:rPr>
              <a:t>bc</a:t>
            </a:r>
            <a:endParaRPr lang="en-US" dirty="0" smtClean="0">
              <a:latin typeface="Arial"/>
              <a:cs typeface="Arial"/>
            </a:endParaRPr>
          </a:p>
          <a:p>
            <a:endParaRPr lang="en-US" dirty="0"/>
          </a:p>
        </p:txBody>
      </p:sp>
      <p:sp>
        <p:nvSpPr>
          <p:cNvPr id="15" name="TextBox 14"/>
          <p:cNvSpPr txBox="1"/>
          <p:nvPr/>
        </p:nvSpPr>
        <p:spPr>
          <a:xfrm>
            <a:off x="5029200" y="2514600"/>
            <a:ext cx="1600200" cy="2031325"/>
          </a:xfrm>
          <a:prstGeom prst="rect">
            <a:avLst/>
          </a:prstGeom>
          <a:noFill/>
        </p:spPr>
        <p:txBody>
          <a:bodyPr wrap="square" rtlCol="0">
            <a:spAutoFit/>
          </a:bodyPr>
          <a:lstStyle/>
          <a:p>
            <a:r>
              <a:rPr lang="en-US" dirty="0" smtClean="0">
                <a:latin typeface="Arial"/>
                <a:cs typeface="Arial"/>
              </a:rPr>
              <a:t>2011</a:t>
            </a:r>
          </a:p>
          <a:p>
            <a:r>
              <a:rPr lang="en-US" dirty="0" smtClean="0">
                <a:latin typeface="Arial"/>
                <a:cs typeface="Arial"/>
              </a:rPr>
              <a:t>L=3.65 x 10</a:t>
            </a:r>
            <a:r>
              <a:rPr lang="en-US" baseline="30000" dirty="0" smtClean="0">
                <a:latin typeface="Arial"/>
                <a:cs typeface="Arial"/>
              </a:rPr>
              <a:t>33</a:t>
            </a:r>
            <a:r>
              <a:rPr lang="en-US" dirty="0" smtClean="0">
                <a:latin typeface="Arial"/>
                <a:cs typeface="Arial"/>
              </a:rPr>
              <a:t> cm</a:t>
            </a:r>
            <a:r>
              <a:rPr lang="en-US" baseline="30000" dirty="0" smtClean="0">
                <a:latin typeface="Arial"/>
                <a:cs typeface="Arial"/>
              </a:rPr>
              <a:t>-2 </a:t>
            </a:r>
            <a:r>
              <a:rPr lang="en-US" dirty="0" smtClean="0">
                <a:latin typeface="Arial"/>
                <a:cs typeface="Arial"/>
              </a:rPr>
              <a:t>s-1</a:t>
            </a:r>
          </a:p>
          <a:p>
            <a:r>
              <a:rPr lang="en-US" dirty="0" smtClean="0">
                <a:latin typeface="Arial"/>
                <a:cs typeface="Arial"/>
              </a:rPr>
              <a:t>O(10) pile-up events</a:t>
            </a:r>
          </a:p>
          <a:p>
            <a:r>
              <a:rPr lang="en-US" dirty="0" smtClean="0">
                <a:latin typeface="Arial"/>
                <a:cs typeface="Arial"/>
              </a:rPr>
              <a:t>50 ns </a:t>
            </a:r>
            <a:r>
              <a:rPr lang="en-US" dirty="0" err="1" smtClean="0">
                <a:latin typeface="Arial"/>
                <a:cs typeface="Arial"/>
              </a:rPr>
              <a:t>bc</a:t>
            </a:r>
            <a:endParaRPr lang="en-US" dirty="0" smtClean="0">
              <a:latin typeface="Arial"/>
              <a:cs typeface="Arial"/>
            </a:endParaRPr>
          </a:p>
          <a:p>
            <a:endParaRPr lang="en-US" dirty="0">
              <a:latin typeface="Arial"/>
              <a:cs typeface="Arial"/>
            </a:endParaRPr>
          </a:p>
        </p:txBody>
      </p:sp>
      <p:sp>
        <p:nvSpPr>
          <p:cNvPr id="16" name="TextBox 15"/>
          <p:cNvSpPr txBox="1"/>
          <p:nvPr/>
        </p:nvSpPr>
        <p:spPr>
          <a:xfrm>
            <a:off x="5029200" y="4826675"/>
            <a:ext cx="1600200" cy="2031325"/>
          </a:xfrm>
          <a:prstGeom prst="rect">
            <a:avLst/>
          </a:prstGeom>
          <a:noFill/>
        </p:spPr>
        <p:txBody>
          <a:bodyPr wrap="square" rtlCol="0">
            <a:spAutoFit/>
          </a:bodyPr>
          <a:lstStyle/>
          <a:p>
            <a:r>
              <a:rPr lang="en-US" dirty="0" smtClean="0">
                <a:latin typeface="Arial"/>
                <a:cs typeface="Arial"/>
              </a:rPr>
              <a:t>2012</a:t>
            </a:r>
          </a:p>
          <a:p>
            <a:r>
              <a:rPr lang="en-US" dirty="0" smtClean="0">
                <a:latin typeface="Arial"/>
                <a:cs typeface="Arial"/>
              </a:rPr>
              <a:t>L=7.7 x 10</a:t>
            </a:r>
            <a:r>
              <a:rPr lang="en-US" baseline="30000" dirty="0" smtClean="0">
                <a:latin typeface="Arial"/>
                <a:cs typeface="Arial"/>
              </a:rPr>
              <a:t>33</a:t>
            </a:r>
            <a:r>
              <a:rPr lang="en-US" dirty="0" smtClean="0">
                <a:latin typeface="Arial"/>
                <a:cs typeface="Arial"/>
              </a:rPr>
              <a:t> cm</a:t>
            </a:r>
            <a:r>
              <a:rPr lang="en-US" baseline="30000" dirty="0" smtClean="0">
                <a:latin typeface="Arial"/>
                <a:cs typeface="Arial"/>
              </a:rPr>
              <a:t>-2 </a:t>
            </a:r>
            <a:r>
              <a:rPr lang="en-US" dirty="0" smtClean="0">
                <a:latin typeface="Arial"/>
                <a:cs typeface="Arial"/>
              </a:rPr>
              <a:t>s-1</a:t>
            </a:r>
          </a:p>
          <a:p>
            <a:r>
              <a:rPr lang="en-US" dirty="0" smtClean="0">
                <a:latin typeface="Arial"/>
                <a:cs typeface="Arial"/>
              </a:rPr>
              <a:t>O(20) pile-up events</a:t>
            </a:r>
          </a:p>
          <a:p>
            <a:r>
              <a:rPr lang="en-US" dirty="0" smtClean="0">
                <a:latin typeface="Arial"/>
                <a:cs typeface="Arial"/>
              </a:rPr>
              <a:t>50 ns </a:t>
            </a:r>
            <a:r>
              <a:rPr lang="en-US" dirty="0" err="1" smtClean="0">
                <a:latin typeface="Arial"/>
                <a:cs typeface="Arial"/>
              </a:rPr>
              <a:t>bc</a:t>
            </a:r>
            <a:endParaRPr lang="en-US" dirty="0" smtClean="0">
              <a:latin typeface="Arial"/>
              <a:cs typeface="Arial"/>
            </a:endParaRPr>
          </a:p>
          <a:p>
            <a:endParaRPr lang="en-US" dirty="0">
              <a:latin typeface="Arial"/>
              <a:cs typeface="Arial"/>
            </a:endParaRPr>
          </a:p>
        </p:txBody>
      </p:sp>
      <p:pic>
        <p:nvPicPr>
          <p:cNvPr id="17" name="Picture 16"/>
          <p:cNvPicPr>
            <a:picLocks noChangeAspect="1"/>
          </p:cNvPicPr>
          <p:nvPr/>
        </p:nvPicPr>
        <p:blipFill>
          <a:blip r:embed="rId3"/>
          <a:stretch>
            <a:fillRect/>
          </a:stretch>
        </p:blipFill>
        <p:spPr>
          <a:xfrm>
            <a:off x="88900" y="4627630"/>
            <a:ext cx="5016500" cy="2022400"/>
          </a:xfrm>
          <a:prstGeom prst="rect">
            <a:avLst/>
          </a:prstGeom>
        </p:spPr>
      </p:pic>
      <p:sp>
        <p:nvSpPr>
          <p:cNvPr id="4" name="TextBox 3"/>
          <p:cNvSpPr txBox="1"/>
          <p:nvPr/>
        </p:nvSpPr>
        <p:spPr>
          <a:xfrm>
            <a:off x="8229600" y="0"/>
            <a:ext cx="914400" cy="381000"/>
          </a:xfrm>
          <a:prstGeom prst="rect">
            <a:avLst/>
          </a:prstGeom>
          <a:noFill/>
        </p:spPr>
        <p:txBody>
          <a:bodyPr wrap="square" rtlCol="0">
            <a:spAutoFit/>
          </a:bodyPr>
          <a:lstStyle/>
          <a:p>
            <a:r>
              <a:rPr lang="en-US" dirty="0" smtClean="0"/>
              <a:t>ATLAS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2632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LHC Upgrade challenges :</a:t>
            </a:r>
            <a:br>
              <a:rPr lang="en-US" dirty="0" smtClean="0"/>
            </a:br>
            <a:r>
              <a:rPr lang="en-US" dirty="0" smtClean="0"/>
              <a:t> </a:t>
            </a:r>
            <a:r>
              <a:rPr lang="en-US" dirty="0" smtClean="0">
                <a:sym typeface="Wingdings"/>
              </a:rPr>
              <a:t>Radiation Damage</a:t>
            </a:r>
            <a:endParaRPr lang="en-US" dirty="0"/>
          </a:p>
        </p:txBody>
      </p:sp>
      <p:pic>
        <p:nvPicPr>
          <p:cNvPr id="7" name="Picture 6"/>
          <p:cNvPicPr>
            <a:picLocks noChangeAspect="1"/>
          </p:cNvPicPr>
          <p:nvPr/>
        </p:nvPicPr>
        <p:blipFill>
          <a:blip r:embed="rId2"/>
          <a:stretch>
            <a:fillRect/>
          </a:stretch>
        </p:blipFill>
        <p:spPr>
          <a:xfrm>
            <a:off x="1520371" y="1417638"/>
            <a:ext cx="6539896" cy="50778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Physics motivation</a:t>
            </a:r>
          </a:p>
          <a:p>
            <a:r>
              <a:rPr lang="en-US" dirty="0" smtClean="0"/>
              <a:t>Upgrade ( LHC,CMS)</a:t>
            </a:r>
          </a:p>
          <a:p>
            <a:r>
              <a:rPr lang="en-US" b="1" dirty="0" smtClean="0">
                <a:solidFill>
                  <a:srgbClr val="000090"/>
                </a:solidFill>
              </a:rPr>
              <a:t>Simulators</a:t>
            </a:r>
          </a:p>
          <a:p>
            <a:r>
              <a:rPr lang="en-US" dirty="0" smtClean="0"/>
              <a:t>Studies</a:t>
            </a:r>
          </a:p>
          <a:p>
            <a:r>
              <a:rPr lang="en-US" dirty="0" smtClean="0"/>
              <a:t>Summary </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SIMULATORS for the Upgrade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FCAL ( uses </a:t>
            </a:r>
            <a:r>
              <a:rPr lang="en-US" dirty="0" err="1" smtClean="0"/>
              <a:t>FullSim</a:t>
            </a:r>
            <a:r>
              <a:rPr lang="en-US" dirty="0" smtClean="0"/>
              <a:t> (*), </a:t>
            </a:r>
            <a:r>
              <a:rPr lang="en-US" dirty="0" err="1" smtClean="0"/>
              <a:t>StandaloneSim</a:t>
            </a:r>
            <a:r>
              <a:rPr lang="en-US" dirty="0" smtClean="0"/>
              <a:t> and </a:t>
            </a:r>
            <a:r>
              <a:rPr lang="en-US" dirty="0" err="1" smtClean="0"/>
              <a:t>FastSim</a:t>
            </a:r>
            <a:r>
              <a:rPr lang="en-US" dirty="0" smtClean="0"/>
              <a:t>)   --- </a:t>
            </a:r>
            <a:r>
              <a:rPr lang="en-US" dirty="0" smtClean="0"/>
              <a:t>Kevin P</a:t>
            </a:r>
            <a:r>
              <a:rPr lang="en-US" dirty="0" smtClean="0"/>
              <a:t>edro</a:t>
            </a:r>
            <a:r>
              <a:rPr lang="en-US" dirty="0" smtClean="0"/>
              <a:t> </a:t>
            </a:r>
            <a:r>
              <a:rPr lang="en-US" dirty="0" smtClean="0"/>
              <a:t>talk</a:t>
            </a:r>
          </a:p>
          <a:p>
            <a:r>
              <a:rPr lang="en-US" dirty="0" smtClean="0"/>
              <a:t>Tracker (uses </a:t>
            </a:r>
            <a:r>
              <a:rPr lang="en-US" dirty="0" err="1" smtClean="0"/>
              <a:t>FullSim</a:t>
            </a:r>
            <a:r>
              <a:rPr lang="en-US" dirty="0" smtClean="0"/>
              <a:t>, </a:t>
            </a:r>
            <a:r>
              <a:rPr lang="en-US" dirty="0" err="1" smtClean="0"/>
              <a:t>FastSim</a:t>
            </a:r>
            <a:r>
              <a:rPr lang="en-US" dirty="0" smtClean="0"/>
              <a:t>)                                      ---</a:t>
            </a:r>
            <a:r>
              <a:rPr lang="en-US" dirty="0" smtClean="0"/>
              <a:t>Andrea </a:t>
            </a:r>
            <a:r>
              <a:rPr lang="en-US" dirty="0" err="1" smtClean="0"/>
              <a:t>G</a:t>
            </a:r>
            <a:r>
              <a:rPr lang="en-US" dirty="0" err="1" smtClean="0"/>
              <a:t>iammarco</a:t>
            </a:r>
            <a:r>
              <a:rPr lang="en-US" dirty="0" smtClean="0"/>
              <a:t> </a:t>
            </a:r>
            <a:r>
              <a:rPr lang="en-US" dirty="0" smtClean="0"/>
              <a:t>talk</a:t>
            </a:r>
          </a:p>
          <a:p>
            <a:r>
              <a:rPr lang="en-US" dirty="0" err="1" smtClean="0"/>
              <a:t>Muon</a:t>
            </a:r>
            <a:r>
              <a:rPr lang="en-US" dirty="0" smtClean="0"/>
              <a:t> (uses </a:t>
            </a:r>
            <a:r>
              <a:rPr lang="en-US" dirty="0" err="1" smtClean="0"/>
              <a:t>FullSim</a:t>
            </a:r>
            <a:r>
              <a:rPr lang="en-US" dirty="0" smtClean="0"/>
              <a:t>)                                                         --</a:t>
            </a:r>
            <a:r>
              <a:rPr lang="en-US" dirty="0" smtClean="0"/>
              <a:t> </a:t>
            </a:r>
            <a:r>
              <a:rPr lang="en-US" dirty="0" smtClean="0"/>
              <a:t>Andrea </a:t>
            </a:r>
            <a:r>
              <a:rPr lang="en-US" dirty="0" err="1" smtClean="0"/>
              <a:t>Giammarco</a:t>
            </a:r>
            <a:r>
              <a:rPr lang="en-US" dirty="0" smtClean="0"/>
              <a:t> </a:t>
            </a:r>
            <a:r>
              <a:rPr lang="en-US" dirty="0" smtClean="0"/>
              <a:t>  and Federica Primavera talks</a:t>
            </a:r>
          </a:p>
          <a:p>
            <a:r>
              <a:rPr lang="en-US" dirty="0" smtClean="0"/>
              <a:t>Trigger   (uses </a:t>
            </a:r>
            <a:r>
              <a:rPr lang="en-US" dirty="0" err="1" smtClean="0"/>
              <a:t>FullSim</a:t>
            </a:r>
            <a:r>
              <a:rPr lang="en-US" dirty="0" smtClean="0"/>
              <a:t> and Emulators)                             --</a:t>
            </a:r>
            <a:r>
              <a:rPr lang="en-US" dirty="0" smtClean="0"/>
              <a:t> Federica P</a:t>
            </a:r>
            <a:r>
              <a:rPr lang="en-US" dirty="0" smtClean="0"/>
              <a:t>rimavera</a:t>
            </a:r>
            <a:r>
              <a:rPr lang="en-US" dirty="0" smtClean="0"/>
              <a:t> </a:t>
            </a:r>
            <a:r>
              <a:rPr lang="en-US" dirty="0" smtClean="0"/>
              <a:t>talk</a:t>
            </a:r>
            <a:endParaRPr lang="en-US" dirty="0" smtClean="0"/>
          </a:p>
          <a:p>
            <a:r>
              <a:rPr lang="en-US" dirty="0" smtClean="0"/>
              <a:t>(</a:t>
            </a:r>
            <a:r>
              <a:rPr lang="en-US" dirty="0" smtClean="0"/>
              <a:t>*) </a:t>
            </a:r>
            <a:r>
              <a:rPr lang="en-US" dirty="0" err="1" smtClean="0"/>
              <a:t>FullSIm</a:t>
            </a:r>
            <a:r>
              <a:rPr lang="en-US" dirty="0" smtClean="0"/>
              <a:t> === Geant4</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SIMULATORS for the Upgrade </a:t>
            </a:r>
            <a:endParaRPr lang="en-US" dirty="0"/>
          </a:p>
        </p:txBody>
      </p:sp>
      <p:sp>
        <p:nvSpPr>
          <p:cNvPr id="3" name="Content Placeholder 2"/>
          <p:cNvSpPr>
            <a:spLocks noGrp="1"/>
          </p:cNvSpPr>
          <p:nvPr>
            <p:ph idx="1"/>
          </p:nvPr>
        </p:nvSpPr>
        <p:spPr/>
        <p:txBody>
          <a:bodyPr>
            <a:normAutofit/>
          </a:bodyPr>
          <a:lstStyle/>
          <a:p>
            <a:r>
              <a:rPr lang="en-US" dirty="0" smtClean="0"/>
              <a:t>Litrani </a:t>
            </a:r>
            <a:r>
              <a:rPr lang="en-US" dirty="0" smtClean="0"/>
              <a:t>( simulations for light collection , in wave light guides and sensors -&gt; study radiation damage, as a light attenuation process ) – used by FCAL Upgrade</a:t>
            </a:r>
          </a:p>
          <a:p>
            <a:r>
              <a:rPr lang="en-US" dirty="0" smtClean="0"/>
              <a:t>Mars, </a:t>
            </a:r>
            <a:r>
              <a:rPr lang="en-US" dirty="0" err="1" smtClean="0"/>
              <a:t>Fluka</a:t>
            </a:r>
            <a:r>
              <a:rPr lang="en-US" dirty="0" smtClean="0"/>
              <a:t>   (</a:t>
            </a:r>
            <a:r>
              <a:rPr lang="en-US" dirty="0" smtClean="0"/>
              <a:t> calculates </a:t>
            </a:r>
            <a:r>
              <a:rPr lang="en-US" dirty="0" err="1" smtClean="0"/>
              <a:t>Fluences</a:t>
            </a:r>
            <a:r>
              <a:rPr lang="en-US" dirty="0" smtClean="0"/>
              <a:t> </a:t>
            </a:r>
            <a:r>
              <a:rPr lang="en-US" dirty="0" err="1" smtClean="0">
                <a:sym typeface="Wingdings"/>
              </a:rPr>
              <a:t></a:t>
            </a:r>
            <a:r>
              <a:rPr lang="en-US" dirty="0" smtClean="0">
                <a:sym typeface="Wingdings"/>
              </a:rPr>
              <a:t> </a:t>
            </a:r>
            <a:r>
              <a:rPr lang="en-US" dirty="0" smtClean="0"/>
              <a:t> Radiation Damage studies ) – used by all detectors, plus LHC machine</a:t>
            </a:r>
            <a:endParaRPr lang="en-US" dirty="0" smtClean="0"/>
          </a:p>
          <a:p>
            <a:pPr>
              <a:buNone/>
            </a:pPr>
            <a:r>
              <a:rPr lang="en-US" dirty="0" smtClean="0"/>
              <a:t>  +  </a:t>
            </a:r>
            <a:r>
              <a:rPr lang="en-US" dirty="0" err="1" smtClean="0"/>
              <a:t>Delphes</a:t>
            </a:r>
            <a:r>
              <a:rPr lang="en-US" dirty="0" smtClean="0"/>
              <a:t> -  see  </a:t>
            </a:r>
            <a:r>
              <a:rPr lang="en-US" dirty="0" err="1" smtClean="0"/>
              <a:t>Pavel</a:t>
            </a:r>
            <a:r>
              <a:rPr lang="en-US" dirty="0" smtClean="0"/>
              <a:t> </a:t>
            </a:r>
            <a:r>
              <a:rPr lang="en-US" dirty="0" err="1" smtClean="0"/>
              <a:t>Demin</a:t>
            </a:r>
            <a:r>
              <a:rPr lang="en-US" dirty="0" smtClean="0"/>
              <a:t> talk</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3251" name="Rectangle 1"/>
          <p:cNvSpPr>
            <a:spLocks noGrp="1" noChangeArrowheads="1"/>
          </p:cNvSpPr>
          <p:nvPr>
            <p:ph type="title"/>
          </p:nvPr>
        </p:nvSpPr>
        <p:spPr>
          <a:xfrm>
            <a:off x="571501" y="27229"/>
            <a:ext cx="8001000" cy="1143000"/>
          </a:xfrm>
        </p:spPr>
        <p:txBody>
          <a:bodyPr/>
          <a:lstStyle/>
          <a:p>
            <a:pPr eaLnBrk="1" hangingPunct="1"/>
            <a:r>
              <a:rPr lang="en-US" dirty="0" smtClean="0"/>
              <a:t>FCAL [</a:t>
            </a:r>
            <a:r>
              <a:rPr lang="en-US" dirty="0" err="1" smtClean="0"/>
              <a:t>Hcal</a:t>
            </a:r>
            <a:r>
              <a:rPr lang="en-US" dirty="0" smtClean="0"/>
              <a:t> (and </a:t>
            </a:r>
            <a:r>
              <a:rPr lang="en-US" dirty="0" err="1" smtClean="0"/>
              <a:t>Ecal</a:t>
            </a:r>
            <a:r>
              <a:rPr lang="en-US" dirty="0" smtClean="0"/>
              <a:t>)] CMS Upgrade </a:t>
            </a:r>
            <a:endParaRPr lang="en-US" dirty="0"/>
          </a:p>
        </p:txBody>
      </p:sp>
      <p:grpSp>
        <p:nvGrpSpPr>
          <p:cNvPr id="2" name="Group 17"/>
          <p:cNvGrpSpPr>
            <a:grpSpLocks/>
          </p:cNvGrpSpPr>
          <p:nvPr/>
        </p:nvGrpSpPr>
        <p:grpSpPr bwMode="auto">
          <a:xfrm>
            <a:off x="571501" y="1794934"/>
            <a:ext cx="8001000" cy="4325866"/>
            <a:chOff x="0" y="0"/>
            <a:chExt cx="7127" cy="4697"/>
          </a:xfrm>
        </p:grpSpPr>
        <p:pic>
          <p:nvPicPr>
            <p:cNvPr id="693254" name="Picture 2"/>
            <p:cNvPicPr>
              <a:picLocks noChangeAspect="1" noChangeArrowheads="1"/>
            </p:cNvPicPr>
            <p:nvPr/>
          </p:nvPicPr>
          <p:blipFill>
            <a:blip r:embed="rId2"/>
            <a:srcRect/>
            <a:stretch>
              <a:fillRect/>
            </a:stretch>
          </p:blipFill>
          <p:spPr bwMode="auto">
            <a:xfrm>
              <a:off x="0" y="0"/>
              <a:ext cx="7064" cy="4697"/>
            </a:xfrm>
            <a:prstGeom prst="rect">
              <a:avLst/>
            </a:prstGeom>
            <a:noFill/>
            <a:ln w="12700">
              <a:noFill/>
              <a:miter lim="800000"/>
              <a:headEnd/>
              <a:tailEnd/>
            </a:ln>
          </p:spPr>
        </p:pic>
        <p:sp>
          <p:nvSpPr>
            <p:cNvPr id="693255" name="Rectangle 3"/>
            <p:cNvSpPr>
              <a:spLocks/>
            </p:cNvSpPr>
            <p:nvPr/>
          </p:nvSpPr>
          <p:spPr bwMode="auto">
            <a:xfrm>
              <a:off x="289" y="768"/>
              <a:ext cx="816"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ME 4/2</a:t>
              </a:r>
            </a:p>
          </p:txBody>
        </p:sp>
        <p:sp>
          <p:nvSpPr>
            <p:cNvPr id="693256" name="Line 4"/>
            <p:cNvSpPr>
              <a:spLocks noChangeShapeType="1"/>
            </p:cNvSpPr>
            <p:nvPr/>
          </p:nvSpPr>
          <p:spPr bwMode="auto">
            <a:xfrm rot="10800000">
              <a:off x="987" y="1159"/>
              <a:ext cx="1171" cy="432"/>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57" name="Rectangle 5"/>
            <p:cNvSpPr>
              <a:spLocks/>
            </p:cNvSpPr>
            <p:nvPr/>
          </p:nvSpPr>
          <p:spPr bwMode="auto">
            <a:xfrm>
              <a:off x="830" y="2088"/>
              <a:ext cx="345"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HF</a:t>
              </a:r>
            </a:p>
          </p:txBody>
        </p:sp>
        <p:sp>
          <p:nvSpPr>
            <p:cNvPr id="693258" name="Line 6"/>
            <p:cNvSpPr>
              <a:spLocks noChangeShapeType="1"/>
            </p:cNvSpPr>
            <p:nvPr/>
          </p:nvSpPr>
          <p:spPr bwMode="auto">
            <a:xfrm rot="10800000">
              <a:off x="1061" y="2482"/>
              <a:ext cx="392" cy="764"/>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59" name="Rectangle 7"/>
            <p:cNvSpPr>
              <a:spLocks/>
            </p:cNvSpPr>
            <p:nvPr/>
          </p:nvSpPr>
          <p:spPr bwMode="auto">
            <a:xfrm>
              <a:off x="1872" y="1992"/>
              <a:ext cx="814"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ME 1/1</a:t>
              </a:r>
            </a:p>
          </p:txBody>
        </p:sp>
        <p:sp>
          <p:nvSpPr>
            <p:cNvPr id="693260" name="Line 8"/>
            <p:cNvSpPr>
              <a:spLocks noChangeShapeType="1"/>
            </p:cNvSpPr>
            <p:nvPr/>
          </p:nvSpPr>
          <p:spPr bwMode="auto">
            <a:xfrm rot="10800000">
              <a:off x="2322" y="2374"/>
              <a:ext cx="569" cy="529"/>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61" name="Rectangle 9"/>
            <p:cNvSpPr>
              <a:spLocks/>
            </p:cNvSpPr>
            <p:nvPr/>
          </p:nvSpPr>
          <p:spPr bwMode="auto">
            <a:xfrm>
              <a:off x="4496" y="1632"/>
              <a:ext cx="392"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HO</a:t>
              </a:r>
            </a:p>
          </p:txBody>
        </p:sp>
        <p:sp>
          <p:nvSpPr>
            <p:cNvPr id="693262" name="Line 10"/>
            <p:cNvSpPr>
              <a:spLocks noChangeShapeType="1"/>
            </p:cNvSpPr>
            <p:nvPr/>
          </p:nvSpPr>
          <p:spPr bwMode="auto">
            <a:xfrm rot="10800000">
              <a:off x="4723" y="1994"/>
              <a:ext cx="18" cy="296"/>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63" name="Rectangle 11"/>
            <p:cNvSpPr>
              <a:spLocks/>
            </p:cNvSpPr>
            <p:nvPr/>
          </p:nvSpPr>
          <p:spPr bwMode="auto">
            <a:xfrm>
              <a:off x="6586" y="2608"/>
              <a:ext cx="374"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HB</a:t>
              </a:r>
            </a:p>
          </p:txBody>
        </p:sp>
        <p:sp>
          <p:nvSpPr>
            <p:cNvPr id="693264" name="Line 12"/>
            <p:cNvSpPr>
              <a:spLocks noChangeShapeType="1"/>
            </p:cNvSpPr>
            <p:nvPr/>
          </p:nvSpPr>
          <p:spPr bwMode="auto">
            <a:xfrm>
              <a:off x="5776" y="2793"/>
              <a:ext cx="731" cy="11"/>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65" name="Rectangle 13"/>
            <p:cNvSpPr>
              <a:spLocks/>
            </p:cNvSpPr>
            <p:nvPr/>
          </p:nvSpPr>
          <p:spPr bwMode="auto">
            <a:xfrm>
              <a:off x="3951" y="3944"/>
              <a:ext cx="361"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HE</a:t>
              </a:r>
            </a:p>
          </p:txBody>
        </p:sp>
        <p:sp>
          <p:nvSpPr>
            <p:cNvPr id="693266" name="Line 14"/>
            <p:cNvSpPr>
              <a:spLocks noChangeShapeType="1"/>
            </p:cNvSpPr>
            <p:nvPr/>
          </p:nvSpPr>
          <p:spPr bwMode="auto">
            <a:xfrm>
              <a:off x="4161" y="3302"/>
              <a:ext cx="9" cy="687"/>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sp>
          <p:nvSpPr>
            <p:cNvPr id="693267" name="Rectangle 15"/>
            <p:cNvSpPr>
              <a:spLocks/>
            </p:cNvSpPr>
            <p:nvPr/>
          </p:nvSpPr>
          <p:spPr bwMode="auto">
            <a:xfrm>
              <a:off x="6543" y="3672"/>
              <a:ext cx="584" cy="368"/>
            </a:xfrm>
            <a:prstGeom prst="rect">
              <a:avLst/>
            </a:prstGeom>
            <a:noFill/>
            <a:ln w="12700">
              <a:noFill/>
              <a:miter lim="800000"/>
              <a:headEnd/>
              <a:tailEnd/>
            </a:ln>
          </p:spPr>
          <p:txBody>
            <a:bodyPr wrap="square" lIns="0" tIns="0" rIns="0" bIns="0" anchor="b">
              <a:prstTxWarp prst="textNoShape">
                <a:avLst/>
              </a:prstTxWarp>
              <a:spAutoFit/>
            </a:bodyPr>
            <a:lstStyle/>
            <a:p>
              <a:r>
                <a:rPr lang="en-US" sz="2200" dirty="0">
                  <a:solidFill>
                    <a:srgbClr val="D90B00"/>
                  </a:solidFill>
                  <a:latin typeface="Arial Rounded MT Bold" charset="0"/>
                  <a:ea typeface="Arial Rounded MT Bold" charset="0"/>
                  <a:cs typeface="Arial Rounded MT Bold" charset="0"/>
                  <a:sym typeface="Arial Rounded MT Bold" charset="0"/>
                </a:rPr>
                <a:t>Pixel</a:t>
              </a:r>
            </a:p>
          </p:txBody>
        </p:sp>
        <p:sp>
          <p:nvSpPr>
            <p:cNvPr id="693268" name="Line 16"/>
            <p:cNvSpPr>
              <a:spLocks noChangeShapeType="1"/>
            </p:cNvSpPr>
            <p:nvPr/>
          </p:nvSpPr>
          <p:spPr bwMode="auto">
            <a:xfrm>
              <a:off x="5893" y="3642"/>
              <a:ext cx="636" cy="197"/>
            </a:xfrm>
            <a:prstGeom prst="line">
              <a:avLst/>
            </a:prstGeom>
            <a:noFill/>
            <a:ln w="38100">
              <a:solidFill>
                <a:srgbClr val="D90B00"/>
              </a:solidFill>
              <a:miter lim="800000"/>
              <a:headEnd type="stealth" w="med" len="med"/>
              <a:tailEnd/>
            </a:ln>
          </p:spPr>
          <p:txBody>
            <a:bodyPr lIns="0" tIns="0" rIns="0" bIns="0">
              <a:prstTxWarp prst="textNoShape">
                <a:avLst/>
              </a:prstTxWarp>
            </a:bodyPr>
            <a:lstStyle/>
            <a:p>
              <a:endParaRPr lang="en-US"/>
            </a:p>
          </p:txBody>
        </p:sp>
      </p:grpSp>
      <p:sp>
        <p:nvSpPr>
          <p:cNvPr id="693253" name="Rectangle 18"/>
          <p:cNvSpPr>
            <a:spLocks/>
          </p:cNvSpPr>
          <p:nvPr/>
        </p:nvSpPr>
        <p:spPr bwMode="auto">
          <a:xfrm>
            <a:off x="3247058" y="1170229"/>
            <a:ext cx="4768308" cy="384721"/>
          </a:xfrm>
          <a:prstGeom prst="rect">
            <a:avLst/>
          </a:prstGeom>
          <a:noFill/>
          <a:ln w="12700">
            <a:noFill/>
            <a:miter lim="800000"/>
            <a:headEnd/>
            <a:tailEnd/>
          </a:ln>
        </p:spPr>
        <p:txBody>
          <a:bodyPr wrap="none" lIns="0" tIns="0" rIns="0" bIns="0" anchor="b">
            <a:prstTxWarp prst="textNoShape">
              <a:avLst/>
            </a:prstTxWarp>
            <a:spAutoFit/>
          </a:bodyPr>
          <a:lstStyle/>
          <a:p>
            <a:r>
              <a:rPr lang="en-US" sz="2500" dirty="0">
                <a:solidFill>
                  <a:srgbClr val="4D4D4D"/>
                </a:solidFill>
                <a:latin typeface="Arial Rounded MT Bold" charset="0"/>
                <a:ea typeface="Arial Rounded MT Bold" charset="0"/>
                <a:cs typeface="Arial Rounded MT Bold" charset="0"/>
                <a:sym typeface="Arial Rounded MT Bold" charset="0"/>
              </a:rPr>
              <a:t>LS1 and Phase </a:t>
            </a:r>
            <a:r>
              <a:rPr lang="en-US" sz="2500" dirty="0" smtClean="0">
                <a:solidFill>
                  <a:srgbClr val="4D4D4D"/>
                </a:solidFill>
                <a:latin typeface="Arial Rounded MT Bold" charset="0"/>
                <a:ea typeface="Arial Rounded MT Bold" charset="0"/>
                <a:cs typeface="Arial Rounded MT Bold" charset="0"/>
                <a:sym typeface="Arial Rounded MT Bold" charset="0"/>
              </a:rPr>
              <a:t>1 (and Phase 2)</a:t>
            </a:r>
            <a:endParaRPr lang="en-US" sz="2500" dirty="0">
              <a:solidFill>
                <a:srgbClr val="4D4D4D"/>
              </a:solidFill>
              <a:latin typeface="Arial Rounded MT Bold" charset="0"/>
              <a:ea typeface="Arial Rounded MT Bold" charset="0"/>
              <a:cs typeface="Arial Rounded MT Bold" charset="0"/>
              <a:sym typeface="Arial Rounded MT Bold"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Physics motivation (H, H’, DM etc)</a:t>
            </a:r>
          </a:p>
          <a:p>
            <a:r>
              <a:rPr lang="en-US" dirty="0" smtClean="0"/>
              <a:t>Upgrade </a:t>
            </a:r>
            <a:r>
              <a:rPr lang="en-US" dirty="0" smtClean="0"/>
              <a:t>(LHC,CMS)</a:t>
            </a:r>
            <a:endParaRPr lang="en-US" dirty="0" smtClean="0"/>
          </a:p>
          <a:p>
            <a:r>
              <a:rPr lang="en-US" dirty="0" smtClean="0"/>
              <a:t>Simulators</a:t>
            </a:r>
          </a:p>
          <a:p>
            <a:r>
              <a:rPr lang="en-US" dirty="0" smtClean="0"/>
              <a:t>Studies</a:t>
            </a:r>
          </a:p>
          <a:p>
            <a:r>
              <a:rPr lang="en-US" dirty="0" smtClean="0"/>
              <a:t>Summary</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244600" y="1116013"/>
            <a:ext cx="4470400" cy="255587"/>
          </a:xfrm>
          <a:prstGeom prst="rect">
            <a:avLst/>
          </a:prstGeom>
          <a:noFill/>
          <a:ln w="9525">
            <a:noFill/>
            <a:round/>
            <a:headEnd/>
            <a:tailEnd/>
          </a:ln>
        </p:spPr>
        <p:txBody>
          <a:bodyPr lIns="90000" tIns="45000" rIns="90000" bIns="45000" anchor="b">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a:solidFill>
                  <a:srgbClr val="B5A989"/>
                </a:solidFill>
                <a:latin typeface="Gill Sans MT" charset="0"/>
                <a:ea typeface="DejaVu Sans" charset="0"/>
                <a:cs typeface="DejaVu Sans" charset="0"/>
              </a:rPr>
              <a:t>M. </a:t>
            </a:r>
            <a:r>
              <a:rPr lang="fr-FR" sz="1200" dirty="0" err="1">
                <a:solidFill>
                  <a:srgbClr val="B5A989"/>
                </a:solidFill>
                <a:latin typeface="Gill Sans MT" charset="0"/>
                <a:ea typeface="DejaVu Sans" charset="0"/>
                <a:cs typeface="DejaVu Sans" charset="0"/>
              </a:rPr>
              <a:t>Gouzevitch</a:t>
            </a:r>
            <a:r>
              <a:rPr lang="fr-FR" sz="1200" dirty="0">
                <a:solidFill>
                  <a:srgbClr val="B5A989"/>
                </a:solidFill>
                <a:latin typeface="Gill Sans MT" charset="0"/>
                <a:ea typeface="DejaVu Sans" charset="0"/>
                <a:cs typeface="DejaVu Sans" charset="0"/>
              </a:rPr>
              <a:t>. The simulation effort in </a:t>
            </a:r>
            <a:r>
              <a:rPr lang="fr-FR" sz="1200" dirty="0" err="1">
                <a:solidFill>
                  <a:srgbClr val="B5A989"/>
                </a:solidFill>
                <a:latin typeface="Gill Sans MT" charset="0"/>
                <a:ea typeface="DejaVu Sans" charset="0"/>
                <a:cs typeface="DejaVu Sans" charset="0"/>
              </a:rPr>
              <a:t>forward</a:t>
            </a:r>
            <a:r>
              <a:rPr lang="fr-FR" sz="1200" dirty="0">
                <a:solidFill>
                  <a:srgbClr val="B5A989"/>
                </a:solidFill>
                <a:latin typeface="Gill Sans MT" charset="0"/>
                <a:ea typeface="DejaVu Sans" charset="0"/>
                <a:cs typeface="DejaVu Sans" charset="0"/>
              </a:rPr>
              <a:t> </a:t>
            </a:r>
            <a:r>
              <a:rPr lang="fr-FR" sz="1200" dirty="0" err="1">
                <a:solidFill>
                  <a:srgbClr val="B5A989"/>
                </a:solidFill>
                <a:latin typeface="Gill Sans MT" charset="0"/>
                <a:ea typeface="DejaVu Sans" charset="0"/>
                <a:cs typeface="DejaVu Sans" charset="0"/>
              </a:rPr>
              <a:t>calorimetry</a:t>
            </a:r>
            <a:r>
              <a:rPr lang="fr-FR" sz="1200" dirty="0">
                <a:solidFill>
                  <a:srgbClr val="B5A989"/>
                </a:solidFill>
                <a:latin typeface="Gill Sans MT" charset="0"/>
                <a:ea typeface="DejaVu Sans" charset="0"/>
                <a:cs typeface="DejaVu Sans" charset="0"/>
              </a:rPr>
              <a:t>.</a:t>
            </a:r>
          </a:p>
        </p:txBody>
      </p:sp>
      <p:sp>
        <p:nvSpPr>
          <p:cNvPr id="33795" name="Text Box 2"/>
          <p:cNvSpPr txBox="1">
            <a:spLocks noChangeArrowheads="1"/>
          </p:cNvSpPr>
          <p:nvPr/>
        </p:nvSpPr>
        <p:spPr bwMode="auto">
          <a:xfrm>
            <a:off x="8613775" y="6305550"/>
            <a:ext cx="205772" cy="476250"/>
          </a:xfrm>
          <a:prstGeom prst="rect">
            <a:avLst/>
          </a:prstGeom>
          <a:noFill/>
          <a:ln w="9525">
            <a:noFill/>
            <a:round/>
            <a:headEnd/>
            <a:tailEnd/>
          </a:ln>
        </p:spPr>
        <p:txBody>
          <a:bodyPr lIns="90000" tIns="45000" rIns="90000" bIns="45000" anchor="b">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a:solidFill>
                <a:srgbClr val="B5A989"/>
              </a:solidFill>
              <a:latin typeface="Gill Sans MT" charset="0"/>
              <a:ea typeface="DejaVu Sans" charset="0"/>
              <a:cs typeface="DejaVu Sans" charset="0"/>
            </a:endParaRPr>
          </a:p>
        </p:txBody>
      </p:sp>
      <p:sp>
        <p:nvSpPr>
          <p:cNvPr id="33796" name="Rectangle 3"/>
          <p:cNvSpPr>
            <a:spLocks noChangeArrowheads="1"/>
          </p:cNvSpPr>
          <p:nvPr/>
        </p:nvSpPr>
        <p:spPr bwMode="auto">
          <a:xfrm>
            <a:off x="1282374" y="356393"/>
            <a:ext cx="6840537" cy="620713"/>
          </a:xfrm>
          <a:prstGeom prst="rect">
            <a:avLst/>
          </a:prstGeom>
          <a:noFill/>
          <a:ln w="25560">
            <a:solidFill>
              <a:srgbClr val="000000"/>
            </a:solidFill>
            <a:round/>
            <a:headEnd/>
            <a:tailEnd/>
          </a:ln>
        </p:spPr>
        <p:txBody>
          <a:bodyPr lIns="90000" tIns="45000" rIns="90000" bIns="45000" anchor="ctr">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solidFill>
                  <a:srgbClr val="572314"/>
                </a:solidFill>
                <a:latin typeface="Comic Sans MS" charset="0"/>
              </a:rPr>
              <a:t>!. F     </a:t>
            </a:r>
            <a:r>
              <a:rPr lang="fr-FR" sz="2400" dirty="0" err="1" smtClean="0">
                <a:solidFill>
                  <a:srgbClr val="572314"/>
                </a:solidFill>
                <a:latin typeface="Comic Sans MS" charset="0"/>
              </a:rPr>
              <a:t>Example</a:t>
            </a:r>
            <a:r>
              <a:rPr lang="fr-FR" sz="2400" dirty="0" smtClean="0">
                <a:solidFill>
                  <a:srgbClr val="572314"/>
                </a:solidFill>
                <a:latin typeface="Comic Sans MS" charset="0"/>
              </a:rPr>
              <a:t> of UPGRADE SIMULATORS:</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solidFill>
                  <a:srgbClr val="572314"/>
                </a:solidFill>
                <a:latin typeface="Comic Sans MS" charset="0"/>
              </a:rPr>
              <a:t>FASTSIM for the FCAL Upgrade – </a:t>
            </a:r>
            <a:r>
              <a:rPr lang="fr-FR" sz="2400" dirty="0" err="1" smtClean="0">
                <a:solidFill>
                  <a:srgbClr val="572314"/>
                </a:solidFill>
                <a:latin typeface="Comic Sans MS" charset="0"/>
              </a:rPr>
              <a:t>Workflow</a:t>
            </a:r>
            <a:endParaRPr lang="fr-FR" sz="2400" dirty="0">
              <a:solidFill>
                <a:srgbClr val="572314"/>
              </a:solidFill>
              <a:latin typeface="Comic Sans MS" charset="0"/>
            </a:endParaRPr>
          </a:p>
        </p:txBody>
      </p:sp>
      <p:sp>
        <p:nvSpPr>
          <p:cNvPr id="33797" name="Rectangle 4"/>
          <p:cNvSpPr>
            <a:spLocks noChangeArrowheads="1"/>
          </p:cNvSpPr>
          <p:nvPr/>
        </p:nvSpPr>
        <p:spPr bwMode="auto">
          <a:xfrm>
            <a:off x="6219825" y="1116013"/>
            <a:ext cx="2781300" cy="1845205"/>
          </a:xfrm>
          <a:prstGeom prst="rect">
            <a:avLst/>
          </a:prstGeom>
          <a:noFill/>
          <a:ln w="19080">
            <a:solidFill>
              <a:srgbClr val="FF0000"/>
            </a:solid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rgbClr val="000000"/>
                </a:solidFill>
                <a:latin typeface="Gill Sans MT" charset="0"/>
              </a:rPr>
              <a:t>STANDALONE SIMULATION</a:t>
            </a:r>
          </a:p>
          <a:p>
            <a:pPr algn="ct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dirty="0">
                <a:solidFill>
                  <a:srgbClr val="00B050"/>
                </a:solidFill>
                <a:latin typeface="Gill Sans MT" charset="0"/>
              </a:rPr>
              <a:t> </a:t>
            </a:r>
            <a:r>
              <a:rPr lang="fr-FR" sz="2200" dirty="0" err="1">
                <a:solidFill>
                  <a:srgbClr val="000090"/>
                </a:solidFill>
                <a:latin typeface="Gill Sans MT" charset="0"/>
              </a:rPr>
              <a:t>Geant</a:t>
            </a:r>
            <a:r>
              <a:rPr lang="fr-FR" sz="2200" dirty="0">
                <a:solidFill>
                  <a:srgbClr val="000090"/>
                </a:solidFill>
                <a:latin typeface="Gill Sans MT" charset="0"/>
              </a:rPr>
              <a:t> 4 </a:t>
            </a:r>
            <a:r>
              <a:rPr lang="fr-FR" sz="2200" dirty="0" err="1">
                <a:solidFill>
                  <a:srgbClr val="000090"/>
                </a:solidFill>
                <a:latin typeface="Gill Sans MT" charset="0"/>
              </a:rPr>
              <a:t>based</a:t>
            </a:r>
            <a:r>
              <a:rPr lang="fr-FR" sz="2200" dirty="0">
                <a:solidFill>
                  <a:srgbClr val="000090"/>
                </a:solidFill>
                <a:latin typeface="Gill Sans MT" charset="0"/>
              </a:rPr>
              <a:t>.</a:t>
            </a:r>
          </a:p>
          <a:p>
            <a:pPr algn="ct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dirty="0">
                <a:solidFill>
                  <a:srgbClr val="000090"/>
                </a:solidFill>
                <a:latin typeface="Gill Sans MT" charset="0"/>
              </a:rPr>
              <a:t> </a:t>
            </a:r>
            <a:r>
              <a:rPr lang="fr-FR" sz="2200" dirty="0" err="1">
                <a:solidFill>
                  <a:srgbClr val="000090"/>
                </a:solidFill>
                <a:latin typeface="Gill Sans MT" charset="0"/>
              </a:rPr>
              <a:t>Precise</a:t>
            </a:r>
            <a:r>
              <a:rPr lang="fr-FR" sz="2200" dirty="0">
                <a:solidFill>
                  <a:srgbClr val="000090"/>
                </a:solidFill>
                <a:latin typeface="Gill Sans MT" charset="0"/>
              </a:rPr>
              <a:t> but </a:t>
            </a:r>
            <a:r>
              <a:rPr lang="fr-FR" sz="2200" dirty="0" err="1">
                <a:solidFill>
                  <a:srgbClr val="000090"/>
                </a:solidFill>
                <a:latin typeface="Gill Sans MT" charset="0"/>
              </a:rPr>
              <a:t>small</a:t>
            </a:r>
            <a:r>
              <a:rPr lang="fr-FR" sz="2200" dirty="0">
                <a:solidFill>
                  <a:srgbClr val="000090"/>
                </a:solidFill>
                <a:latin typeface="Gill Sans MT" charset="0"/>
              </a:rPr>
              <a:t> </a:t>
            </a:r>
            <a:r>
              <a:rPr lang="fr-FR" sz="2200" dirty="0" err="1" smtClean="0">
                <a:solidFill>
                  <a:srgbClr val="000090"/>
                </a:solidFill>
                <a:latin typeface="Gill Sans MT" charset="0"/>
              </a:rPr>
              <a:t>piece</a:t>
            </a:r>
            <a:r>
              <a:rPr lang="fr-FR" sz="2200" dirty="0" smtClean="0">
                <a:solidFill>
                  <a:srgbClr val="000090"/>
                </a:solidFill>
                <a:latin typeface="Gill Sans MT" charset="0"/>
              </a:rPr>
              <a:t> </a:t>
            </a:r>
            <a:r>
              <a:rPr lang="fr-FR" sz="2200" dirty="0">
                <a:solidFill>
                  <a:srgbClr val="000090"/>
                </a:solidFill>
                <a:latin typeface="Gill Sans MT" charset="0"/>
              </a:rPr>
              <a:t>of CMS Calo</a:t>
            </a:r>
            <a:r>
              <a:rPr lang="fr-FR" sz="2200" dirty="0">
                <a:solidFill>
                  <a:srgbClr val="00B050"/>
                </a:solidFill>
                <a:latin typeface="Gill Sans MT" charset="0"/>
              </a:rPr>
              <a:t>.</a:t>
            </a:r>
          </a:p>
        </p:txBody>
      </p:sp>
      <p:sp>
        <p:nvSpPr>
          <p:cNvPr id="33798" name="Rectangle 5"/>
          <p:cNvSpPr>
            <a:spLocks noChangeArrowheads="1"/>
          </p:cNvSpPr>
          <p:nvPr/>
        </p:nvSpPr>
        <p:spPr bwMode="auto">
          <a:xfrm>
            <a:off x="2714625" y="5019675"/>
            <a:ext cx="4448175" cy="1462088"/>
          </a:xfrm>
          <a:prstGeom prst="rect">
            <a:avLst/>
          </a:prstGeom>
          <a:noFill/>
          <a:ln w="19080">
            <a:solidFill>
              <a:srgbClr val="FF0000"/>
            </a:solid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rgbClr val="000000"/>
                </a:solidFill>
                <a:latin typeface="Gill Sans MT" charset="0"/>
              </a:rPr>
              <a:t>CMS FAST SIMULATION</a:t>
            </a:r>
          </a:p>
          <a:p>
            <a:pPr algn="ct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dirty="0">
                <a:solidFill>
                  <a:srgbClr val="000090"/>
                </a:solidFill>
                <a:latin typeface="Gill Sans MT" charset="0"/>
              </a:rPr>
              <a:t> </a:t>
            </a:r>
            <a:r>
              <a:rPr lang="fr-FR" sz="2200" dirty="0" err="1">
                <a:solidFill>
                  <a:srgbClr val="000090"/>
                </a:solidFill>
                <a:latin typeface="Gill Sans MT" charset="0"/>
              </a:rPr>
              <a:t>Showers</a:t>
            </a:r>
            <a:r>
              <a:rPr lang="fr-FR" sz="2200" dirty="0">
                <a:solidFill>
                  <a:srgbClr val="000090"/>
                </a:solidFill>
                <a:latin typeface="Gill Sans MT" charset="0"/>
              </a:rPr>
              <a:t> </a:t>
            </a:r>
            <a:r>
              <a:rPr lang="fr-FR" sz="2200" dirty="0" err="1">
                <a:solidFill>
                  <a:srgbClr val="000090"/>
                </a:solidFill>
                <a:latin typeface="Gill Sans MT" charset="0"/>
              </a:rPr>
              <a:t>analytical</a:t>
            </a:r>
            <a:r>
              <a:rPr lang="fr-FR" sz="2200" dirty="0">
                <a:solidFill>
                  <a:srgbClr val="000090"/>
                </a:solidFill>
                <a:latin typeface="Gill Sans MT" charset="0"/>
              </a:rPr>
              <a:t> </a:t>
            </a:r>
            <a:r>
              <a:rPr lang="fr-FR" sz="2200" dirty="0" err="1">
                <a:solidFill>
                  <a:srgbClr val="000090"/>
                </a:solidFill>
                <a:latin typeface="Gill Sans MT" charset="0"/>
              </a:rPr>
              <a:t>param</a:t>
            </a:r>
            <a:r>
              <a:rPr lang="fr-FR" sz="2200" dirty="0">
                <a:solidFill>
                  <a:srgbClr val="000090"/>
                </a:solidFill>
                <a:latin typeface="Gill Sans MT" charset="0"/>
              </a:rPr>
              <a:t>.</a:t>
            </a:r>
          </a:p>
          <a:p>
            <a:pPr algn="ct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dirty="0">
                <a:solidFill>
                  <a:srgbClr val="000090"/>
                </a:solidFill>
                <a:latin typeface="Gill Sans MT" charset="0"/>
              </a:rPr>
              <a:t> </a:t>
            </a:r>
            <a:r>
              <a:rPr lang="fr-FR" sz="2200" dirty="0" err="1">
                <a:solidFill>
                  <a:srgbClr val="000090"/>
                </a:solidFill>
                <a:latin typeface="Gill Sans MT" charset="0"/>
              </a:rPr>
              <a:t>Provide</a:t>
            </a:r>
            <a:r>
              <a:rPr lang="fr-FR" sz="2200" dirty="0">
                <a:solidFill>
                  <a:srgbClr val="000090"/>
                </a:solidFill>
                <a:latin typeface="Gill Sans MT" charset="0"/>
              </a:rPr>
              <a:t> </a:t>
            </a:r>
            <a:r>
              <a:rPr lang="fr-FR" sz="2200" dirty="0" err="1">
                <a:solidFill>
                  <a:srgbClr val="000090"/>
                </a:solidFill>
                <a:latin typeface="Gill Sans MT" charset="0"/>
              </a:rPr>
              <a:t>physical</a:t>
            </a:r>
            <a:r>
              <a:rPr lang="fr-FR" sz="2200" dirty="0">
                <a:solidFill>
                  <a:srgbClr val="000090"/>
                </a:solidFill>
                <a:latin typeface="Gill Sans MT" charset="0"/>
              </a:rPr>
              <a:t> observables.</a:t>
            </a:r>
          </a:p>
          <a:p>
            <a:pPr algn="ct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dirty="0">
                <a:solidFill>
                  <a:srgbClr val="000090"/>
                </a:solidFill>
                <a:latin typeface="Gill Sans MT" charset="0"/>
              </a:rPr>
              <a:t> CMSSW </a:t>
            </a:r>
            <a:r>
              <a:rPr lang="fr-FR" sz="2200" dirty="0" err="1">
                <a:solidFill>
                  <a:srgbClr val="000090"/>
                </a:solidFill>
                <a:latin typeface="Gill Sans MT" charset="0"/>
              </a:rPr>
              <a:t>embedded</a:t>
            </a:r>
            <a:r>
              <a:rPr lang="fr-FR" sz="2200" dirty="0">
                <a:solidFill>
                  <a:srgbClr val="000090"/>
                </a:solidFill>
                <a:latin typeface="Gill Sans MT" charset="0"/>
              </a:rPr>
              <a:t>.</a:t>
            </a:r>
          </a:p>
        </p:txBody>
      </p:sp>
      <p:sp>
        <p:nvSpPr>
          <p:cNvPr id="33799" name="AutoShape 6"/>
          <p:cNvSpPr>
            <a:spLocks noChangeArrowheads="1"/>
          </p:cNvSpPr>
          <p:nvPr/>
        </p:nvSpPr>
        <p:spPr bwMode="auto">
          <a:xfrm>
            <a:off x="3886200" y="1819275"/>
            <a:ext cx="2238375" cy="561975"/>
          </a:xfrm>
          <a:prstGeom prst="rightArrow">
            <a:avLst>
              <a:gd name="adj1" fmla="val 50000"/>
              <a:gd name="adj2" fmla="val 99576"/>
            </a:avLst>
          </a:prstGeom>
          <a:solidFill>
            <a:srgbClr val="FFC000"/>
          </a:solidFill>
          <a:ln w="25560">
            <a:solidFill>
              <a:srgbClr val="296B7B"/>
            </a:solidFill>
            <a:round/>
            <a:headEnd/>
            <a:tailEnd/>
          </a:ln>
        </p:spPr>
        <p:txBody>
          <a:bodyPr wrap="none" anchor="ctr">
            <a:prstTxWarp prst="textNoShape">
              <a:avLst/>
            </a:prstTxWarp>
          </a:bodyPr>
          <a:lstStyle/>
          <a:p>
            <a:endParaRPr lang="en-US"/>
          </a:p>
        </p:txBody>
      </p:sp>
      <p:sp>
        <p:nvSpPr>
          <p:cNvPr id="33800" name="Rectangle 7"/>
          <p:cNvSpPr>
            <a:spLocks noChangeArrowheads="1"/>
          </p:cNvSpPr>
          <p:nvPr/>
        </p:nvSpPr>
        <p:spPr bwMode="auto">
          <a:xfrm>
            <a:off x="2930993" y="1037431"/>
            <a:ext cx="3543300" cy="1309688"/>
          </a:xfrm>
          <a:prstGeom prst="rect">
            <a:avLst/>
          </a:prstGeom>
          <a:noFill/>
          <a:ln w="9525">
            <a:no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err="1">
                <a:solidFill>
                  <a:srgbClr val="000000"/>
                </a:solidFill>
                <a:latin typeface="Gill Sans MT" charset="0"/>
              </a:rPr>
              <a:t>Experimental</a:t>
            </a:r>
            <a:r>
              <a:rPr lang="fr-FR" sz="2000" dirty="0">
                <a:solidFill>
                  <a:srgbClr val="000000"/>
                </a:solidFill>
                <a:latin typeface="Gill Sans MT" charset="0"/>
              </a:rPr>
              <a:t> </a:t>
            </a:r>
            <a:r>
              <a:rPr lang="fr-FR" sz="2000" dirty="0" err="1">
                <a:solidFill>
                  <a:srgbClr val="000000"/>
                </a:solidFill>
                <a:latin typeface="Gill Sans MT" charset="0"/>
              </a:rPr>
              <a:t>measurements</a:t>
            </a:r>
            <a:r>
              <a:rPr lang="fr-FR" sz="2000" dirty="0">
                <a:solidFill>
                  <a:srgbClr val="000000"/>
                </a:solidFill>
                <a:latin typeface="Gill Sans MT" charset="0"/>
              </a:rPr>
              <a:t>:</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a:solidFill>
                  <a:srgbClr val="000000"/>
                </a:solidFill>
                <a:latin typeface="Gill Sans MT" charset="0"/>
              </a:rPr>
              <a:t>Light collection,  e/h,</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err="1">
                <a:solidFill>
                  <a:srgbClr val="000000"/>
                </a:solidFill>
                <a:latin typeface="Gill Sans MT" charset="0"/>
              </a:rPr>
              <a:t>Density</a:t>
            </a:r>
            <a:r>
              <a:rPr lang="fr-FR" sz="2000" dirty="0">
                <a:solidFill>
                  <a:srgbClr val="000000"/>
                </a:solidFill>
                <a:latin typeface="Gill Sans MT" charset="0"/>
              </a:rPr>
              <a:t> </a:t>
            </a:r>
            <a:r>
              <a:rPr lang="fr-FR" sz="2000" dirty="0" err="1">
                <a:solidFill>
                  <a:srgbClr val="000000"/>
                </a:solidFill>
                <a:latin typeface="Gill Sans MT" charset="0"/>
              </a:rPr>
              <a:t>etc</a:t>
            </a:r>
            <a:r>
              <a:rPr lang="fr-FR" sz="2000" dirty="0">
                <a:solidFill>
                  <a:srgbClr val="000000"/>
                </a:solidFill>
                <a:latin typeface="Gill Sans MT" charset="0"/>
              </a:rPr>
              <a:t>… </a:t>
            </a:r>
          </a:p>
        </p:txBody>
      </p:sp>
      <p:sp>
        <p:nvSpPr>
          <p:cNvPr id="33801" name="Rectangle 8"/>
          <p:cNvSpPr>
            <a:spLocks noChangeArrowheads="1"/>
          </p:cNvSpPr>
          <p:nvPr/>
        </p:nvSpPr>
        <p:spPr bwMode="auto">
          <a:xfrm>
            <a:off x="1079500" y="1692275"/>
            <a:ext cx="2486025" cy="1187450"/>
          </a:xfrm>
          <a:prstGeom prst="rect">
            <a:avLst/>
          </a:prstGeom>
          <a:noFill/>
          <a:ln w="19080">
            <a:solidFill>
              <a:srgbClr val="FF0000"/>
            </a:solid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a:solidFill>
                  <a:srgbClr val="000000"/>
                </a:solidFill>
                <a:latin typeface="Gill Sans MT" charset="0"/>
              </a:rPr>
              <a:t>CALORIMETRY</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a:solidFill>
                  <a:srgbClr val="000000"/>
                </a:solidFill>
                <a:latin typeface="Gill Sans MT" charset="0"/>
              </a:rPr>
              <a:t>UPGDARE PROJECT</a:t>
            </a:r>
          </a:p>
        </p:txBody>
      </p:sp>
      <p:sp>
        <p:nvSpPr>
          <p:cNvPr id="33802" name="Rectangle 9"/>
          <p:cNvSpPr>
            <a:spLocks noChangeArrowheads="1"/>
          </p:cNvSpPr>
          <p:nvPr/>
        </p:nvSpPr>
        <p:spPr bwMode="auto">
          <a:xfrm>
            <a:off x="7800975" y="4029075"/>
            <a:ext cx="1343025" cy="1614488"/>
          </a:xfrm>
          <a:prstGeom prst="rect">
            <a:avLst/>
          </a:prstGeom>
          <a:noFill/>
          <a:ln w="9525">
            <a:no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a:solidFill>
                  <a:srgbClr val="000000"/>
                </a:solidFill>
                <a:latin typeface="Gill Sans MT" charset="0"/>
              </a:rPr>
              <a:t>Energy resolution,</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a:solidFill>
                  <a:srgbClr val="000000"/>
                </a:solidFill>
                <a:latin typeface="Gill Sans MT" charset="0"/>
              </a:rPr>
              <a:t>Shower shapes</a:t>
            </a:r>
          </a:p>
        </p:txBody>
      </p:sp>
      <p:sp>
        <p:nvSpPr>
          <p:cNvPr id="33803" name="AutoShape 10"/>
          <p:cNvSpPr>
            <a:spLocks noChangeArrowheads="1"/>
          </p:cNvSpPr>
          <p:nvPr/>
        </p:nvSpPr>
        <p:spPr bwMode="auto">
          <a:xfrm rot="6960000">
            <a:off x="6853238" y="3927475"/>
            <a:ext cx="1882775" cy="561975"/>
          </a:xfrm>
          <a:prstGeom prst="rightArrow">
            <a:avLst>
              <a:gd name="adj1" fmla="val 50000"/>
              <a:gd name="adj2" fmla="val 83757"/>
            </a:avLst>
          </a:prstGeom>
          <a:solidFill>
            <a:srgbClr val="FFC000"/>
          </a:solidFill>
          <a:ln w="25560">
            <a:solidFill>
              <a:srgbClr val="296B7B"/>
            </a:solidFill>
            <a:round/>
            <a:headEnd/>
            <a:tailEnd/>
          </a:ln>
        </p:spPr>
        <p:txBody>
          <a:bodyPr wrap="none" anchor="ctr">
            <a:prstTxWarp prst="textNoShape">
              <a:avLst/>
            </a:prstTxWarp>
          </a:bodyPr>
          <a:lstStyle/>
          <a:p>
            <a:endParaRPr lang="en-US"/>
          </a:p>
        </p:txBody>
      </p:sp>
      <p:sp>
        <p:nvSpPr>
          <p:cNvPr id="33804" name="AutoShape 11"/>
          <p:cNvSpPr>
            <a:spLocks noChangeArrowheads="1"/>
          </p:cNvSpPr>
          <p:nvPr/>
        </p:nvSpPr>
        <p:spPr bwMode="auto">
          <a:xfrm rot="-3840000">
            <a:off x="4945857" y="3720306"/>
            <a:ext cx="1887538" cy="561975"/>
          </a:xfrm>
          <a:prstGeom prst="rightArrow">
            <a:avLst>
              <a:gd name="adj1" fmla="val 50000"/>
              <a:gd name="adj2" fmla="val 83969"/>
            </a:avLst>
          </a:prstGeom>
          <a:solidFill>
            <a:srgbClr val="FFC000"/>
          </a:solidFill>
          <a:ln w="25560">
            <a:solidFill>
              <a:srgbClr val="296B7B"/>
            </a:solidFill>
            <a:round/>
            <a:headEnd/>
            <a:tailEnd/>
          </a:ln>
        </p:spPr>
        <p:txBody>
          <a:bodyPr wrap="none" anchor="ctr">
            <a:prstTxWarp prst="textNoShape">
              <a:avLst/>
            </a:prstTxWarp>
          </a:bodyPr>
          <a:lstStyle/>
          <a:p>
            <a:endParaRPr lang="en-US"/>
          </a:p>
        </p:txBody>
      </p:sp>
      <p:sp>
        <p:nvSpPr>
          <p:cNvPr id="33805" name="Rectangle 12"/>
          <p:cNvSpPr>
            <a:spLocks noChangeArrowheads="1"/>
          </p:cNvSpPr>
          <p:nvPr/>
        </p:nvSpPr>
        <p:spPr bwMode="auto">
          <a:xfrm>
            <a:off x="6073775" y="3060700"/>
            <a:ext cx="1757363" cy="1309688"/>
          </a:xfrm>
          <a:prstGeom prst="rect">
            <a:avLst/>
          </a:prstGeom>
          <a:noFill/>
          <a:ln w="9525">
            <a:no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a:solidFill>
                  <a:srgbClr val="000000"/>
                </a:solidFill>
                <a:latin typeface="Gill Sans MT" charset="0"/>
              </a:rPr>
              <a:t>Check</a:t>
            </a:r>
            <a:br>
              <a:rPr lang="fr-FR" sz="2000">
                <a:solidFill>
                  <a:srgbClr val="000000"/>
                </a:solidFill>
                <a:latin typeface="Gill Sans MT" charset="0"/>
              </a:rPr>
            </a:br>
            <a:r>
              <a:rPr lang="fr-FR" sz="2000">
                <a:solidFill>
                  <a:srgbClr val="000000"/>
                </a:solidFill>
                <a:latin typeface="Gill Sans MT" charset="0"/>
              </a:rPr>
              <a:t> the compatibility of models</a:t>
            </a:r>
          </a:p>
        </p:txBody>
      </p:sp>
      <p:sp>
        <p:nvSpPr>
          <p:cNvPr id="33806" name="AutoShape 13"/>
          <p:cNvSpPr>
            <a:spLocks noChangeArrowheads="1"/>
          </p:cNvSpPr>
          <p:nvPr/>
        </p:nvSpPr>
        <p:spPr bwMode="auto">
          <a:xfrm rot="-8040000">
            <a:off x="2420938" y="3646488"/>
            <a:ext cx="2454275" cy="561975"/>
          </a:xfrm>
          <a:prstGeom prst="rightArrow">
            <a:avLst>
              <a:gd name="adj1" fmla="val 50000"/>
              <a:gd name="adj2" fmla="val 109181"/>
            </a:avLst>
          </a:prstGeom>
          <a:solidFill>
            <a:srgbClr val="FFC000"/>
          </a:solidFill>
          <a:ln w="25560">
            <a:solidFill>
              <a:srgbClr val="296B7B"/>
            </a:solidFill>
            <a:round/>
            <a:headEnd/>
            <a:tailEnd/>
          </a:ln>
        </p:spPr>
        <p:txBody>
          <a:bodyPr wrap="none" anchor="ctr">
            <a:prstTxWarp prst="textNoShape">
              <a:avLst/>
            </a:prstTxWarp>
          </a:bodyPr>
          <a:lstStyle/>
          <a:p>
            <a:endParaRPr lang="en-US"/>
          </a:p>
        </p:txBody>
      </p:sp>
      <p:sp>
        <p:nvSpPr>
          <p:cNvPr id="33807" name="Rectangle 14"/>
          <p:cNvSpPr>
            <a:spLocks noChangeArrowheads="1"/>
          </p:cNvSpPr>
          <p:nvPr/>
        </p:nvSpPr>
        <p:spPr bwMode="auto">
          <a:xfrm>
            <a:off x="990600" y="3854450"/>
            <a:ext cx="2609850" cy="1004888"/>
          </a:xfrm>
          <a:prstGeom prst="rect">
            <a:avLst/>
          </a:prstGeom>
          <a:noFill/>
          <a:ln w="9525">
            <a:no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a:solidFill>
                  <a:srgbClr val="000000"/>
                </a:solidFill>
                <a:latin typeface="Gill Sans MT" charset="0"/>
              </a:rPr>
              <a:t> Qualify the project.</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a:solidFill>
                  <a:srgbClr val="000000"/>
                </a:solidFill>
                <a:latin typeface="Gill Sans MT" charset="0"/>
              </a:rPr>
              <a:t>Suggest improvements</a:t>
            </a:r>
          </a:p>
        </p:txBody>
      </p:sp>
      <p:sp>
        <p:nvSpPr>
          <p:cNvPr id="33808" name="Rectangle 15"/>
          <p:cNvSpPr>
            <a:spLocks noChangeArrowheads="1"/>
          </p:cNvSpPr>
          <p:nvPr/>
        </p:nvSpPr>
        <p:spPr bwMode="auto">
          <a:xfrm>
            <a:off x="3959225" y="3009900"/>
            <a:ext cx="1778000" cy="822325"/>
          </a:xfrm>
          <a:prstGeom prst="rect">
            <a:avLst/>
          </a:prstGeom>
          <a:noFill/>
          <a:ln w="9525">
            <a:noFill/>
            <a:round/>
            <a:headEnd/>
            <a:tailEnd/>
          </a:ln>
        </p:spPr>
        <p:txBody>
          <a:bodyPr lIns="90000" tIns="45000" rIns="90000" bIns="45000">
            <a:prstTxWarp prst="textNoShape">
              <a:avLst/>
            </a:prstTxWarp>
            <a:spAutoFit/>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FF0000"/>
                </a:solidFill>
              </a:rPr>
              <a:t>WORK FLOW</a:t>
            </a:r>
          </a:p>
        </p:txBody>
      </p:sp>
      <p:sp>
        <p:nvSpPr>
          <p:cNvPr id="33809" name="AutoShape 16"/>
          <p:cNvSpPr>
            <a:spLocks noChangeArrowheads="1"/>
          </p:cNvSpPr>
          <p:nvPr/>
        </p:nvSpPr>
        <p:spPr bwMode="auto">
          <a:xfrm>
            <a:off x="4135438" y="2519363"/>
            <a:ext cx="1624012" cy="720725"/>
          </a:xfrm>
          <a:prstGeom prst="curvedDownArrow">
            <a:avLst>
              <a:gd name="adj1" fmla="val 14208"/>
              <a:gd name="adj2" fmla="val 60589"/>
              <a:gd name="adj3" fmla="val 28083"/>
            </a:avLst>
          </a:prstGeom>
          <a:solidFill>
            <a:srgbClr val="3891A7"/>
          </a:solidFill>
          <a:ln w="25560">
            <a:solidFill>
              <a:srgbClr val="296B7B"/>
            </a:solidFill>
            <a:round/>
            <a:headEnd/>
            <a:tailEnd/>
          </a:ln>
        </p:spPr>
        <p:txBody>
          <a:bodyPr wrap="none" anchor="ctr">
            <a:prstTxWarp prst="textNoShape">
              <a:avLst/>
            </a:prstTxWarp>
          </a:bodyPr>
          <a:lstStyle/>
          <a:p>
            <a:endParaRPr lang="en-US"/>
          </a:p>
        </p:txBody>
      </p:sp>
      <p:sp>
        <p:nvSpPr>
          <p:cNvPr id="33810" name="AutoShape 17"/>
          <p:cNvSpPr>
            <a:spLocks noChangeArrowheads="1"/>
          </p:cNvSpPr>
          <p:nvPr/>
        </p:nvSpPr>
        <p:spPr bwMode="auto">
          <a:xfrm flipV="1">
            <a:off x="4140200" y="3419475"/>
            <a:ext cx="1624013" cy="720725"/>
          </a:xfrm>
          <a:prstGeom prst="curvedDownArrow">
            <a:avLst>
              <a:gd name="adj1" fmla="val 14208"/>
              <a:gd name="adj2" fmla="val 60589"/>
              <a:gd name="adj3" fmla="val 28083"/>
            </a:avLst>
          </a:prstGeom>
          <a:solidFill>
            <a:srgbClr val="3891A7"/>
          </a:solidFill>
          <a:ln w="25560">
            <a:solidFill>
              <a:srgbClr val="296B7B"/>
            </a:solidFill>
            <a:round/>
            <a:headEnd/>
            <a:tailEnd/>
          </a:ln>
        </p:spPr>
        <p:txBody>
          <a:bodyPr wrap="none" anchor="ctr">
            <a:prstTxWarp prst="textNoShape">
              <a:avLst/>
            </a:prstTxWarp>
          </a:bodyPr>
          <a:lstStyle/>
          <a:p>
            <a:endParaRPr lang="en-US"/>
          </a:p>
        </p:txBody>
      </p:sp>
      <p:sp>
        <p:nvSpPr>
          <p:cNvPr id="19" name="TextBox 18"/>
          <p:cNvSpPr txBox="1"/>
          <p:nvPr/>
        </p:nvSpPr>
        <p:spPr>
          <a:xfrm>
            <a:off x="321733" y="6011333"/>
            <a:ext cx="3413277" cy="369332"/>
          </a:xfrm>
          <a:prstGeom prst="rect">
            <a:avLst/>
          </a:prstGeom>
          <a:noFill/>
        </p:spPr>
        <p:txBody>
          <a:bodyPr wrap="none" rtlCol="0">
            <a:spAutoFit/>
          </a:bodyPr>
          <a:lstStyle/>
          <a:p>
            <a:r>
              <a:rPr lang="en-US" dirty="0" err="1" smtClean="0"/>
              <a:t>M.Goutsevitch</a:t>
            </a:r>
            <a:r>
              <a:rPr lang="en-US" dirty="0" smtClean="0"/>
              <a:t>, FCAL task force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572500" cy="775229"/>
          </a:xfrm>
        </p:spPr>
        <p:txBody>
          <a:bodyPr/>
          <a:lstStyle/>
          <a:p>
            <a:r>
              <a:rPr lang="en-US" dirty="0" smtClean="0"/>
              <a:t>CMS Fast Simulator for FCAL Upgrade</a:t>
            </a:r>
            <a:endParaRPr lang="en-US" dirty="0"/>
          </a:p>
        </p:txBody>
      </p:sp>
      <p:sp>
        <p:nvSpPr>
          <p:cNvPr id="3" name="Content Placeholder 2"/>
          <p:cNvSpPr>
            <a:spLocks noGrp="1"/>
          </p:cNvSpPr>
          <p:nvPr>
            <p:ph idx="1"/>
          </p:nvPr>
        </p:nvSpPr>
        <p:spPr>
          <a:xfrm>
            <a:off x="309033" y="1744133"/>
            <a:ext cx="8001000" cy="4045288"/>
          </a:xfrm>
        </p:spPr>
        <p:txBody>
          <a:bodyPr>
            <a:normAutofit/>
          </a:bodyPr>
          <a:lstStyle/>
          <a:p>
            <a:r>
              <a:rPr lang="en-US" dirty="0" smtClean="0"/>
              <a:t>EM showers </a:t>
            </a:r>
            <a:r>
              <a:rPr lang="en-US" dirty="0" smtClean="0"/>
              <a:t>parameterization </a:t>
            </a:r>
            <a:r>
              <a:rPr lang="en-US" dirty="0" smtClean="0"/>
              <a:t>(longitudinal and </a:t>
            </a:r>
            <a:r>
              <a:rPr lang="en-US" dirty="0" err="1" smtClean="0"/>
              <a:t>tansverse</a:t>
            </a:r>
            <a:r>
              <a:rPr lang="en-US" dirty="0" smtClean="0"/>
              <a:t> </a:t>
            </a:r>
            <a:r>
              <a:rPr lang="en-US" dirty="0" smtClean="0"/>
              <a:t>parameterization,  study</a:t>
            </a:r>
            <a:r>
              <a:rPr lang="en-US" dirty="0" smtClean="0"/>
              <a:t> pile </a:t>
            </a:r>
            <a:r>
              <a:rPr lang="en-US" dirty="0" smtClean="0"/>
              <a:t>u</a:t>
            </a:r>
            <a:r>
              <a:rPr lang="en-US" dirty="0" smtClean="0"/>
              <a:t>p </a:t>
            </a:r>
            <a:r>
              <a:rPr lang="en-US" dirty="0" smtClean="0"/>
              <a:t>and</a:t>
            </a:r>
            <a:r>
              <a:rPr lang="en-US" dirty="0" smtClean="0"/>
              <a:t> </a:t>
            </a:r>
            <a:r>
              <a:rPr lang="en-US" dirty="0" smtClean="0"/>
              <a:t>r</a:t>
            </a:r>
            <a:r>
              <a:rPr lang="en-US" dirty="0" smtClean="0"/>
              <a:t>adiation </a:t>
            </a:r>
            <a:r>
              <a:rPr lang="en-US" dirty="0" smtClean="0"/>
              <a:t>hardness </a:t>
            </a:r>
            <a:r>
              <a:rPr lang="en-US" dirty="0" err="1" smtClean="0"/>
              <a:t>isseus</a:t>
            </a:r>
            <a:endParaRPr lang="en-US" dirty="0" smtClean="0"/>
          </a:p>
          <a:p>
            <a:r>
              <a:rPr lang="en-US" dirty="0" smtClean="0"/>
              <a:t>EM showers parameterization </a:t>
            </a:r>
            <a:r>
              <a:rPr lang="en-US" dirty="0" err="1" smtClean="0"/>
              <a:t>vs</a:t>
            </a:r>
            <a:r>
              <a:rPr lang="en-US" dirty="0" smtClean="0"/>
              <a:t> Energy </a:t>
            </a:r>
            <a:r>
              <a:rPr lang="en-US" dirty="0" smtClean="0"/>
              <a:t>dependence</a:t>
            </a:r>
            <a:r>
              <a:rPr lang="en-US" dirty="0" smtClean="0"/>
              <a:t>, and Z atomic number  of material --- coefficients are given by fittings from Full </a:t>
            </a:r>
            <a:r>
              <a:rPr lang="en-US" dirty="0" err="1" smtClean="0"/>
              <a:t>Sim</a:t>
            </a:r>
            <a:r>
              <a:rPr lang="en-US" dirty="0" smtClean="0"/>
              <a:t> ( Geant4 ) </a:t>
            </a:r>
          </a:p>
          <a:p>
            <a:r>
              <a:rPr lang="en-US" dirty="0" smtClean="0"/>
              <a:t>ECAL sampling  with non homogeneous materials ( ex </a:t>
            </a:r>
            <a:r>
              <a:rPr lang="en-US" dirty="0" err="1" smtClean="0"/>
              <a:t>PbLSO</a:t>
            </a:r>
            <a:r>
              <a:rPr lang="en-US" dirty="0" smtClean="0"/>
              <a:t>), so far only </a:t>
            </a:r>
            <a:r>
              <a:rPr lang="en-US" dirty="0" smtClean="0"/>
              <a:t>homogeneous </a:t>
            </a:r>
            <a:r>
              <a:rPr lang="en-US" dirty="0" err="1" smtClean="0"/>
              <a:t>Ecal</a:t>
            </a:r>
            <a:r>
              <a:rPr lang="en-US" dirty="0" smtClean="0"/>
              <a:t>, PbWO4:   new EE, bigger radiation hardness </a:t>
            </a:r>
            <a:r>
              <a:rPr lang="en-US" dirty="0" smtClean="0"/>
              <a:t>studies</a:t>
            </a:r>
            <a:endParaRPr lang="en-US" dirty="0" smtClean="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
        <p:nvSpPr>
          <p:cNvPr id="9" name="TextBox 8"/>
          <p:cNvSpPr txBox="1"/>
          <p:nvPr/>
        </p:nvSpPr>
        <p:spPr>
          <a:xfrm>
            <a:off x="309033" y="968401"/>
            <a:ext cx="2672526" cy="369332"/>
          </a:xfrm>
          <a:prstGeom prst="rect">
            <a:avLst/>
          </a:prstGeom>
          <a:noFill/>
        </p:spPr>
        <p:txBody>
          <a:bodyPr wrap="none" rtlCol="0">
            <a:spAutoFit/>
          </a:bodyPr>
          <a:lstStyle/>
          <a:p>
            <a:r>
              <a:rPr lang="en-US" dirty="0" smtClean="0"/>
              <a:t>See Kevin Pedro’s talk  </a:t>
            </a:r>
            <a:r>
              <a:rPr lang="en-US" dirty="0" err="1" smtClean="0">
                <a:sym typeface="Wingdings"/>
              </a:rPr>
              <a:t></a:t>
            </a:r>
            <a:endParaRPr lang="en-US" dirty="0"/>
          </a:p>
        </p:txBody>
      </p:sp>
      <p:sp>
        <p:nvSpPr>
          <p:cNvPr id="10" name="TextBox 9"/>
          <p:cNvSpPr txBox="1"/>
          <p:nvPr/>
        </p:nvSpPr>
        <p:spPr>
          <a:xfrm>
            <a:off x="4660702" y="5789421"/>
            <a:ext cx="3534103" cy="369332"/>
          </a:xfrm>
          <a:prstGeom prst="rect">
            <a:avLst/>
          </a:prstGeom>
          <a:noFill/>
        </p:spPr>
        <p:txBody>
          <a:bodyPr wrap="square" rtlCol="0">
            <a:spAutoFit/>
          </a:bodyPr>
          <a:lstStyle/>
          <a:p>
            <a:r>
              <a:rPr lang="en-US" dirty="0" err="1" smtClean="0"/>
              <a:t>cfr</a:t>
            </a:r>
            <a:r>
              <a:rPr lang="en-US" dirty="0" smtClean="0"/>
              <a:t> S. </a:t>
            </a:r>
            <a:r>
              <a:rPr lang="en-US" dirty="0" err="1" smtClean="0"/>
              <a:t>Ledovskoy</a:t>
            </a:r>
            <a:r>
              <a:rPr lang="en-US" dirty="0" smtClean="0"/>
              <a:t>, FCAL task force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572500" cy="775229"/>
          </a:xfrm>
        </p:spPr>
        <p:txBody>
          <a:bodyPr/>
          <a:lstStyle/>
          <a:p>
            <a:r>
              <a:rPr lang="en-US" dirty="0" smtClean="0"/>
              <a:t>CMS Fast Simulator for FCAL Upgrade</a:t>
            </a:r>
            <a:endParaRPr lang="en-US" dirty="0"/>
          </a:p>
        </p:txBody>
      </p:sp>
      <p:sp>
        <p:nvSpPr>
          <p:cNvPr id="3" name="Content Placeholder 2"/>
          <p:cNvSpPr>
            <a:spLocks noGrp="1"/>
          </p:cNvSpPr>
          <p:nvPr>
            <p:ph idx="1"/>
          </p:nvPr>
        </p:nvSpPr>
        <p:spPr>
          <a:xfrm>
            <a:off x="571500" y="1582288"/>
            <a:ext cx="8001000" cy="4114800"/>
          </a:xfrm>
        </p:spPr>
        <p:txBody>
          <a:bodyPr>
            <a:normAutofit fontScale="92500" lnSpcReduction="20000"/>
          </a:bodyPr>
          <a:lstStyle/>
          <a:p>
            <a:r>
              <a:rPr lang="en-US" dirty="0" smtClean="0"/>
              <a:t>Validation </a:t>
            </a:r>
            <a:r>
              <a:rPr lang="en-US" dirty="0" err="1" smtClean="0"/>
              <a:t>FastSim</a:t>
            </a:r>
            <a:r>
              <a:rPr lang="en-US" dirty="0" smtClean="0"/>
              <a:t> with </a:t>
            </a:r>
            <a:r>
              <a:rPr lang="en-US" dirty="0" err="1" smtClean="0"/>
              <a:t>FullSim</a:t>
            </a:r>
            <a:r>
              <a:rPr lang="en-US" dirty="0" smtClean="0"/>
              <a:t> (Geant4) and Standalone </a:t>
            </a:r>
            <a:r>
              <a:rPr lang="en-US" dirty="0" err="1" smtClean="0"/>
              <a:t>FullSim</a:t>
            </a:r>
            <a:r>
              <a:rPr lang="en-US" dirty="0" smtClean="0"/>
              <a:t>(*); comparison with data</a:t>
            </a:r>
          </a:p>
          <a:p>
            <a:r>
              <a:rPr lang="en-US" dirty="0" smtClean="0"/>
              <a:t>Improvements in resolution and response with pile-up corrections</a:t>
            </a:r>
          </a:p>
          <a:p>
            <a:r>
              <a:rPr lang="en-US" dirty="0" smtClean="0"/>
              <a:t>Improvements in resolution and response with radiation damage corrections</a:t>
            </a:r>
          </a:p>
          <a:p>
            <a:r>
              <a:rPr lang="en-US" dirty="0" smtClean="0"/>
              <a:t>Simulation of light collection </a:t>
            </a:r>
            <a:r>
              <a:rPr lang="en-US" dirty="0" err="1" smtClean="0"/>
              <a:t>vs</a:t>
            </a:r>
            <a:r>
              <a:rPr lang="en-US" dirty="0" smtClean="0"/>
              <a:t> </a:t>
            </a:r>
            <a:r>
              <a:rPr lang="en-US" dirty="0" err="1" smtClean="0"/>
              <a:t>Ecal</a:t>
            </a:r>
            <a:r>
              <a:rPr lang="en-US" dirty="0" smtClean="0"/>
              <a:t> segmentations, different sensors LYSO or ceramics), and different light guides (capillaries etc), </a:t>
            </a:r>
            <a:r>
              <a:rPr lang="en-US" dirty="0" err="1" smtClean="0"/>
              <a:t>etcNB</a:t>
            </a:r>
            <a:r>
              <a:rPr lang="en-US" dirty="0" smtClean="0"/>
              <a:t>– </a:t>
            </a:r>
          </a:p>
          <a:p>
            <a:r>
              <a:rPr lang="en-US" dirty="0" smtClean="0"/>
              <a:t> </a:t>
            </a:r>
            <a:r>
              <a:rPr lang="en-US" dirty="0" err="1" smtClean="0"/>
              <a:t>HCal</a:t>
            </a:r>
            <a:r>
              <a:rPr lang="en-US" dirty="0" smtClean="0"/>
              <a:t> response smearing </a:t>
            </a:r>
          </a:p>
          <a:p>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
        <p:nvSpPr>
          <p:cNvPr id="6" name="TextBox 5"/>
          <p:cNvSpPr txBox="1"/>
          <p:nvPr/>
        </p:nvSpPr>
        <p:spPr>
          <a:xfrm>
            <a:off x="999068" y="5697088"/>
            <a:ext cx="7573432" cy="646331"/>
          </a:xfrm>
          <a:prstGeom prst="rect">
            <a:avLst/>
          </a:prstGeom>
          <a:noFill/>
        </p:spPr>
        <p:txBody>
          <a:bodyPr wrap="square" rtlCol="0">
            <a:spAutoFit/>
          </a:bodyPr>
          <a:lstStyle/>
          <a:p>
            <a:r>
              <a:rPr lang="en-US" dirty="0" smtClean="0"/>
              <a:t>(*)  Standalone </a:t>
            </a:r>
            <a:r>
              <a:rPr lang="en-US" dirty="0" err="1" smtClean="0"/>
              <a:t>FullSim</a:t>
            </a:r>
            <a:r>
              <a:rPr lang="en-US" dirty="0" smtClean="0"/>
              <a:t> : made by FCAL group in order to create a simples (piece of) geometry for validating </a:t>
            </a:r>
            <a:r>
              <a:rPr lang="en-US" dirty="0" err="1" smtClean="0"/>
              <a:t>FastSim</a:t>
            </a:r>
            <a:r>
              <a:rPr lang="en-US" dirty="0" smtClean="0"/>
              <a:t> by FullSim(Geant4) (*) </a:t>
            </a:r>
            <a:endParaRPr lang="en-US" dirty="0"/>
          </a:p>
        </p:txBody>
      </p:sp>
      <p:sp>
        <p:nvSpPr>
          <p:cNvPr id="9" name="TextBox 8"/>
          <p:cNvSpPr txBox="1"/>
          <p:nvPr/>
        </p:nvSpPr>
        <p:spPr>
          <a:xfrm>
            <a:off x="309033" y="968401"/>
            <a:ext cx="2672526" cy="369332"/>
          </a:xfrm>
          <a:prstGeom prst="rect">
            <a:avLst/>
          </a:prstGeom>
          <a:noFill/>
        </p:spPr>
        <p:txBody>
          <a:bodyPr wrap="none" rtlCol="0">
            <a:spAutoFit/>
          </a:bodyPr>
          <a:lstStyle/>
          <a:p>
            <a:r>
              <a:rPr lang="en-US" dirty="0" smtClean="0"/>
              <a:t>See Kevin Pedro’s talk  </a:t>
            </a:r>
            <a:r>
              <a:rPr lang="en-US" dirty="0" err="1" smtClean="0">
                <a:sym typeface="Wingdings"/>
              </a:rPr>
              <a:t></a:t>
            </a:r>
            <a:endParaRPr lang="en-US" dirty="0"/>
          </a:p>
        </p:txBody>
      </p:sp>
      <p:sp>
        <p:nvSpPr>
          <p:cNvPr id="10" name="TextBox 9"/>
          <p:cNvSpPr txBox="1"/>
          <p:nvPr/>
        </p:nvSpPr>
        <p:spPr>
          <a:xfrm>
            <a:off x="4660702" y="5080000"/>
            <a:ext cx="3534103" cy="369332"/>
          </a:xfrm>
          <a:prstGeom prst="rect">
            <a:avLst/>
          </a:prstGeom>
          <a:noFill/>
        </p:spPr>
        <p:txBody>
          <a:bodyPr wrap="none" rtlCol="0">
            <a:spAutoFit/>
          </a:bodyPr>
          <a:lstStyle/>
          <a:p>
            <a:r>
              <a:rPr lang="en-US" dirty="0" err="1" smtClean="0"/>
              <a:t>cfr</a:t>
            </a:r>
            <a:r>
              <a:rPr lang="en-US" dirty="0" smtClean="0"/>
              <a:t> S. </a:t>
            </a:r>
            <a:r>
              <a:rPr lang="en-US" dirty="0" err="1" smtClean="0"/>
              <a:t>Ledovskoy</a:t>
            </a:r>
            <a:r>
              <a:rPr lang="en-US" dirty="0" smtClean="0"/>
              <a:t>, FCAL task force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2916238" y="6602413"/>
            <a:ext cx="4470400" cy="255587"/>
          </a:xfrm>
          <a:prstGeom prst="rect">
            <a:avLst/>
          </a:prstGeom>
          <a:noFill/>
          <a:ln w="9525">
            <a:noFill/>
            <a:round/>
            <a:headEnd/>
            <a:tailEnd/>
          </a:ln>
        </p:spPr>
        <p:txBody>
          <a:bodyPr lIns="90000" tIns="45000" rIns="90000" bIns="45000" anchor="b">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B5A989"/>
                </a:solidFill>
                <a:latin typeface="Gill Sans MT" charset="0"/>
                <a:ea typeface="DejaVu Sans" charset="0"/>
                <a:cs typeface="DejaVu Sans" charset="0"/>
              </a:rPr>
              <a:t>M. Gouzevitch. The simulation effort in forward calorimetry.</a:t>
            </a:r>
          </a:p>
        </p:txBody>
      </p:sp>
      <p:sp>
        <p:nvSpPr>
          <p:cNvPr id="41987" name="Text Box 2"/>
          <p:cNvSpPr txBox="1">
            <a:spLocks noChangeArrowheads="1"/>
          </p:cNvSpPr>
          <p:nvPr/>
        </p:nvSpPr>
        <p:spPr bwMode="auto">
          <a:xfrm>
            <a:off x="8613775" y="6305550"/>
            <a:ext cx="457200" cy="476250"/>
          </a:xfrm>
          <a:prstGeom prst="rect">
            <a:avLst/>
          </a:prstGeom>
          <a:noFill/>
          <a:ln w="9525">
            <a:noFill/>
            <a:round/>
            <a:headEnd/>
            <a:tailEnd/>
          </a:ln>
        </p:spPr>
        <p:txBody>
          <a:bodyPr lIns="90000" tIns="45000" rIns="90000" bIns="45000" anchor="b">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a:solidFill>
                <a:srgbClr val="B5A989"/>
              </a:solidFill>
              <a:latin typeface="Gill Sans MT" charset="0"/>
              <a:ea typeface="DejaVu Sans" charset="0"/>
              <a:cs typeface="DejaVu Sans" charset="0"/>
            </a:endParaRPr>
          </a:p>
        </p:txBody>
      </p:sp>
      <p:sp>
        <p:nvSpPr>
          <p:cNvPr id="41988" name="Rectangle 3"/>
          <p:cNvSpPr>
            <a:spLocks noChangeArrowheads="1"/>
          </p:cNvSpPr>
          <p:nvPr/>
        </p:nvSpPr>
        <p:spPr bwMode="auto">
          <a:xfrm>
            <a:off x="1042988" y="114300"/>
            <a:ext cx="7194550" cy="600075"/>
          </a:xfrm>
          <a:prstGeom prst="rect">
            <a:avLst/>
          </a:prstGeom>
          <a:noFill/>
          <a:ln w="25560">
            <a:solidFill>
              <a:srgbClr val="000000"/>
            </a:solidFill>
            <a:round/>
            <a:headEnd/>
            <a:tailEnd/>
          </a:ln>
        </p:spPr>
        <p:txBody>
          <a:bodyPr lIns="90000" tIns="45000" rIns="90000" bIns="45000" anchor="ctr">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solidFill>
                  <a:srgbClr val="572314"/>
                </a:solidFill>
                <a:latin typeface="Comic Sans MS" charset="0"/>
              </a:rPr>
              <a:t>   FAST SIMULATOR for FCAL Upgrade</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solidFill>
                  <a:srgbClr val="572314"/>
                </a:solidFill>
                <a:latin typeface="Comic Sans MS" charset="0"/>
              </a:rPr>
              <a:t>EM </a:t>
            </a:r>
            <a:r>
              <a:rPr lang="fr-FR" sz="2400" dirty="0" err="1" smtClean="0">
                <a:solidFill>
                  <a:srgbClr val="572314"/>
                </a:solidFill>
                <a:latin typeface="Comic Sans MS" charset="0"/>
              </a:rPr>
              <a:t>showers</a:t>
            </a:r>
            <a:r>
              <a:rPr lang="fr-FR" sz="2400" dirty="0" smtClean="0">
                <a:solidFill>
                  <a:srgbClr val="572314"/>
                </a:solidFill>
                <a:latin typeface="Comic Sans MS" charset="0"/>
              </a:rPr>
              <a:t> </a:t>
            </a:r>
            <a:r>
              <a:rPr lang="fr-FR" sz="2400" dirty="0" err="1" smtClean="0">
                <a:solidFill>
                  <a:srgbClr val="572314"/>
                </a:solidFill>
                <a:latin typeface="Comic Sans MS" charset="0"/>
              </a:rPr>
              <a:t>parametrization</a:t>
            </a:r>
            <a:endParaRPr lang="fr-FR" sz="2400" dirty="0">
              <a:solidFill>
                <a:srgbClr val="572314"/>
              </a:solidFill>
              <a:latin typeface="Comic Sans MS" charset="0"/>
            </a:endParaRPr>
          </a:p>
        </p:txBody>
      </p:sp>
      <p:pic>
        <p:nvPicPr>
          <p:cNvPr id="41989" name="Picture 4"/>
          <p:cNvPicPr>
            <a:picLocks noChangeAspect="1" noChangeArrowheads="1"/>
          </p:cNvPicPr>
          <p:nvPr/>
        </p:nvPicPr>
        <p:blipFill>
          <a:blip r:embed="rId3"/>
          <a:srcRect/>
          <a:stretch>
            <a:fillRect/>
          </a:stretch>
        </p:blipFill>
        <p:spPr bwMode="auto">
          <a:xfrm>
            <a:off x="3633788" y="1979613"/>
            <a:ext cx="2486025" cy="842962"/>
          </a:xfrm>
          <a:prstGeom prst="rect">
            <a:avLst/>
          </a:prstGeom>
          <a:noFill/>
          <a:ln w="9525">
            <a:noFill/>
            <a:round/>
            <a:headEnd/>
            <a:tailEnd/>
          </a:ln>
        </p:spPr>
      </p:pic>
      <p:pic>
        <p:nvPicPr>
          <p:cNvPr id="41990" name="Picture 5"/>
          <p:cNvPicPr>
            <a:picLocks noChangeAspect="1" noChangeArrowheads="1"/>
          </p:cNvPicPr>
          <p:nvPr/>
        </p:nvPicPr>
        <p:blipFill>
          <a:blip r:embed="rId4"/>
          <a:srcRect/>
          <a:stretch>
            <a:fillRect/>
          </a:stretch>
        </p:blipFill>
        <p:spPr bwMode="auto">
          <a:xfrm>
            <a:off x="1223963" y="1979613"/>
            <a:ext cx="1655762" cy="614362"/>
          </a:xfrm>
          <a:prstGeom prst="rect">
            <a:avLst/>
          </a:prstGeom>
          <a:noFill/>
          <a:ln w="9525">
            <a:noFill/>
            <a:round/>
            <a:headEnd/>
            <a:tailEnd/>
          </a:ln>
        </p:spPr>
      </p:pic>
      <p:sp>
        <p:nvSpPr>
          <p:cNvPr id="41991" name="Rectangle 6"/>
          <p:cNvSpPr>
            <a:spLocks noChangeArrowheads="1"/>
          </p:cNvSpPr>
          <p:nvPr/>
        </p:nvSpPr>
        <p:spPr bwMode="auto">
          <a:xfrm>
            <a:off x="1260475" y="1219200"/>
            <a:ext cx="1800225" cy="760413"/>
          </a:xfrm>
          <a:prstGeom prst="rect">
            <a:avLst/>
          </a:prstGeom>
          <a:noFill/>
          <a:ln w="19080">
            <a:solidFill>
              <a:srgbClr val="FF0000"/>
            </a:solid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a:solidFill>
                  <a:srgbClr val="000000"/>
                </a:solidFill>
                <a:latin typeface="Gill Sans MT" charset="0"/>
              </a:rPr>
              <a:t>1) Estimate Edp</a:t>
            </a:r>
          </a:p>
        </p:txBody>
      </p:sp>
      <p:sp>
        <p:nvSpPr>
          <p:cNvPr id="41992" name="Rectangle 7"/>
          <p:cNvSpPr>
            <a:spLocks noChangeArrowheads="1"/>
          </p:cNvSpPr>
          <p:nvPr/>
        </p:nvSpPr>
        <p:spPr bwMode="auto">
          <a:xfrm>
            <a:off x="3476625" y="1152525"/>
            <a:ext cx="3028950" cy="760413"/>
          </a:xfrm>
          <a:prstGeom prst="rect">
            <a:avLst/>
          </a:prstGeom>
          <a:noFill/>
          <a:ln w="19080">
            <a:solidFill>
              <a:srgbClr val="FF0000"/>
            </a:solid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a:solidFill>
                  <a:srgbClr val="000000"/>
                </a:solidFill>
                <a:latin typeface="Gill Sans MT" charset="0"/>
              </a:rPr>
              <a:t>2) Calculate profile: EM and HAD showers</a:t>
            </a:r>
          </a:p>
        </p:txBody>
      </p:sp>
      <p:sp>
        <p:nvSpPr>
          <p:cNvPr id="41993" name="Rectangle 8"/>
          <p:cNvSpPr>
            <a:spLocks noChangeArrowheads="1"/>
          </p:cNvSpPr>
          <p:nvPr/>
        </p:nvSpPr>
        <p:spPr bwMode="auto">
          <a:xfrm>
            <a:off x="6105525" y="3971925"/>
            <a:ext cx="2895600" cy="822325"/>
          </a:xfrm>
          <a:prstGeom prst="rect">
            <a:avLst/>
          </a:prstGeom>
          <a:noFill/>
          <a:ln w="19080">
            <a:solidFill>
              <a:srgbClr val="FF0000"/>
            </a:solidFill>
            <a:round/>
            <a:headEnd/>
            <a:tailEnd/>
          </a:ln>
        </p:spPr>
        <p:txBody>
          <a:bodyPr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a:solidFill>
                  <a:srgbClr val="000000"/>
                </a:solidFill>
                <a:latin typeface="Gill Sans MT" charset="0"/>
              </a:rPr>
              <a:t>3) Distribute Edp into local spots</a:t>
            </a:r>
          </a:p>
        </p:txBody>
      </p:sp>
      <p:sp>
        <p:nvSpPr>
          <p:cNvPr id="41994" name="Rectangle 9"/>
          <p:cNvSpPr>
            <a:spLocks noChangeArrowheads="1"/>
          </p:cNvSpPr>
          <p:nvPr/>
        </p:nvSpPr>
        <p:spPr bwMode="auto">
          <a:xfrm>
            <a:off x="2214563" y="2992438"/>
            <a:ext cx="2286000" cy="829543"/>
          </a:xfrm>
          <a:prstGeom prst="rect">
            <a:avLst/>
          </a:prstGeom>
          <a:noFill/>
          <a:ln w="19080">
            <a:solidFill>
              <a:srgbClr val="FF0000"/>
            </a:solidFill>
            <a:round/>
            <a:headEnd/>
            <a:tailEnd/>
          </a:ln>
        </p:spPr>
        <p:txBody>
          <a:bodyPr wrap="square" lIns="90000" tIns="45000" rIns="90000" bIns="45000">
            <a:prstTxWarp prst="textNoShape">
              <a:avLst/>
            </a:prstTxWarp>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a:solidFill>
                  <a:srgbClr val="000000"/>
                </a:solidFill>
                <a:latin typeface="Gill Sans MT" charset="0"/>
              </a:rPr>
              <a:t>4) Cluster spots into calo cells</a:t>
            </a:r>
          </a:p>
        </p:txBody>
      </p:sp>
      <p:sp>
        <p:nvSpPr>
          <p:cNvPr id="41995" name="Rectangle 10"/>
          <p:cNvSpPr>
            <a:spLocks noChangeArrowheads="1"/>
          </p:cNvSpPr>
          <p:nvPr/>
        </p:nvSpPr>
        <p:spPr bwMode="auto">
          <a:xfrm>
            <a:off x="1628775" y="714375"/>
            <a:ext cx="6677025" cy="365125"/>
          </a:xfrm>
          <a:prstGeom prst="rect">
            <a:avLst/>
          </a:prstGeom>
          <a:noFill/>
          <a:ln w="9525">
            <a:noFill/>
            <a:round/>
            <a:headEnd/>
            <a:tailEnd/>
          </a:ln>
        </p:spPr>
        <p:txBody>
          <a:bodyPr lIns="90000" tIns="45000" rIns="90000" bIns="45000">
            <a:prstTxWarp prst="textNoShape">
              <a:avLst/>
            </a:prstTxWarp>
            <a:spAutoFit/>
          </a:bodyPr>
          <a:lstStyle/>
          <a:p>
            <a:pPr hangingPunct="1">
              <a:lnSpc>
                <a:spcPct val="10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Times New Roman" charset="0"/>
              </a:rPr>
              <a:t>“GFlash H1@ HERA style approach”: analytical parameterizations</a:t>
            </a:r>
          </a:p>
        </p:txBody>
      </p:sp>
      <p:pic>
        <p:nvPicPr>
          <p:cNvPr id="41996" name="Picture 11"/>
          <p:cNvPicPr>
            <a:picLocks noChangeAspect="1" noChangeArrowheads="1"/>
          </p:cNvPicPr>
          <p:nvPr/>
        </p:nvPicPr>
        <p:blipFill>
          <a:blip r:embed="rId5"/>
          <a:srcRect/>
          <a:stretch>
            <a:fillRect/>
          </a:stretch>
        </p:blipFill>
        <p:spPr bwMode="auto">
          <a:xfrm>
            <a:off x="6600825" y="1081088"/>
            <a:ext cx="2333625" cy="1911350"/>
          </a:xfrm>
          <a:prstGeom prst="rect">
            <a:avLst/>
          </a:prstGeom>
          <a:noFill/>
          <a:ln w="9525">
            <a:noFill/>
            <a:round/>
            <a:headEnd/>
            <a:tailEnd/>
          </a:ln>
        </p:spPr>
      </p:pic>
      <p:sp>
        <p:nvSpPr>
          <p:cNvPr id="41997" name="AutoShape 12"/>
          <p:cNvSpPr>
            <a:spLocks noChangeArrowheads="1"/>
          </p:cNvSpPr>
          <p:nvPr/>
        </p:nvSpPr>
        <p:spPr bwMode="auto">
          <a:xfrm>
            <a:off x="3171825" y="1343025"/>
            <a:ext cx="200025" cy="457200"/>
          </a:xfrm>
          <a:prstGeom prst="rightArrow">
            <a:avLst>
              <a:gd name="adj1" fmla="val 50000"/>
              <a:gd name="adj2" fmla="val 25000"/>
            </a:avLst>
          </a:prstGeom>
          <a:solidFill>
            <a:srgbClr val="FFC000"/>
          </a:solidFill>
          <a:ln w="25560">
            <a:solidFill>
              <a:srgbClr val="296B7B"/>
            </a:solidFill>
            <a:round/>
            <a:headEnd/>
            <a:tailEnd/>
          </a:ln>
        </p:spPr>
        <p:txBody>
          <a:bodyPr wrap="none" anchor="ctr">
            <a:prstTxWarp prst="textNoShape">
              <a:avLst/>
            </a:prstTxWarp>
          </a:bodyPr>
          <a:lstStyle/>
          <a:p>
            <a:endParaRPr lang="en-US"/>
          </a:p>
        </p:txBody>
      </p:sp>
      <p:sp>
        <p:nvSpPr>
          <p:cNvPr id="41998" name="AutoShape 13"/>
          <p:cNvSpPr>
            <a:spLocks noChangeArrowheads="1"/>
          </p:cNvSpPr>
          <p:nvPr/>
        </p:nvSpPr>
        <p:spPr bwMode="auto">
          <a:xfrm rot="5400000">
            <a:off x="7315201" y="3333750"/>
            <a:ext cx="690562" cy="376237"/>
          </a:xfrm>
          <a:prstGeom prst="rightArrow">
            <a:avLst>
              <a:gd name="adj1" fmla="val 50000"/>
              <a:gd name="adj2" fmla="val 45886"/>
            </a:avLst>
          </a:prstGeom>
          <a:solidFill>
            <a:srgbClr val="FFC000"/>
          </a:solidFill>
          <a:ln w="25560">
            <a:solidFill>
              <a:srgbClr val="296B7B"/>
            </a:solidFill>
            <a:round/>
            <a:headEnd/>
            <a:tailEnd/>
          </a:ln>
        </p:spPr>
        <p:txBody>
          <a:bodyPr wrap="none" anchor="ctr">
            <a:prstTxWarp prst="textNoShape">
              <a:avLst/>
            </a:prstTxWarp>
          </a:bodyPr>
          <a:lstStyle/>
          <a:p>
            <a:endParaRPr lang="en-US"/>
          </a:p>
        </p:txBody>
      </p:sp>
      <p:sp>
        <p:nvSpPr>
          <p:cNvPr id="41999" name="AutoShape 14"/>
          <p:cNvSpPr>
            <a:spLocks noChangeArrowheads="1"/>
          </p:cNvSpPr>
          <p:nvPr/>
        </p:nvSpPr>
        <p:spPr bwMode="auto">
          <a:xfrm rot="10800000">
            <a:off x="5097463" y="4197350"/>
            <a:ext cx="871537" cy="376238"/>
          </a:xfrm>
          <a:prstGeom prst="rightArrow">
            <a:avLst>
              <a:gd name="adj1" fmla="val 50000"/>
              <a:gd name="adj2" fmla="val 57911"/>
            </a:avLst>
          </a:prstGeom>
          <a:solidFill>
            <a:srgbClr val="FFC000"/>
          </a:solidFill>
          <a:ln w="25560">
            <a:solidFill>
              <a:srgbClr val="296B7B"/>
            </a:solidFill>
            <a:round/>
            <a:headEnd/>
            <a:tailEnd/>
          </a:ln>
        </p:spPr>
        <p:txBody>
          <a:bodyPr wrap="none" anchor="ctr">
            <a:prstTxWarp prst="textNoShape">
              <a:avLst/>
            </a:prstTxWarp>
          </a:bodyPr>
          <a:lstStyle/>
          <a:p>
            <a:endParaRPr lang="en-US"/>
          </a:p>
        </p:txBody>
      </p:sp>
      <p:pic>
        <p:nvPicPr>
          <p:cNvPr id="42000" name="Picture 15"/>
          <p:cNvPicPr>
            <a:picLocks noChangeAspect="1" noChangeArrowheads="1"/>
          </p:cNvPicPr>
          <p:nvPr/>
        </p:nvPicPr>
        <p:blipFill>
          <a:blip r:embed="rId6"/>
          <a:srcRect/>
          <a:stretch>
            <a:fillRect/>
          </a:stretch>
        </p:blipFill>
        <p:spPr bwMode="auto">
          <a:xfrm>
            <a:off x="822325" y="4062413"/>
            <a:ext cx="4114800" cy="1957387"/>
          </a:xfrm>
          <a:prstGeom prst="rect">
            <a:avLst/>
          </a:prstGeom>
          <a:noFill/>
          <a:ln w="9525">
            <a:noFill/>
            <a:round/>
            <a:headEnd/>
            <a:tailEnd/>
          </a:ln>
        </p:spPr>
      </p:pic>
      <p:pic>
        <p:nvPicPr>
          <p:cNvPr id="42001" name="Picture 16"/>
          <p:cNvPicPr>
            <a:picLocks noChangeAspect="1" noChangeArrowheads="1"/>
          </p:cNvPicPr>
          <p:nvPr/>
        </p:nvPicPr>
        <p:blipFill>
          <a:blip r:embed="rId5"/>
          <a:srcRect/>
          <a:stretch>
            <a:fillRect/>
          </a:stretch>
        </p:blipFill>
        <p:spPr bwMode="auto">
          <a:xfrm>
            <a:off x="6343650" y="4822825"/>
            <a:ext cx="2333625" cy="1911350"/>
          </a:xfrm>
          <a:prstGeom prst="rect">
            <a:avLst/>
          </a:prstGeom>
          <a:noFill/>
          <a:ln w="9525">
            <a:noFill/>
            <a:round/>
            <a:headEnd/>
            <a:tailEnd/>
          </a:ln>
        </p:spPr>
      </p:pic>
      <p:sp>
        <p:nvSpPr>
          <p:cNvPr id="42002" name="Oval 17"/>
          <p:cNvSpPr>
            <a:spLocks noChangeArrowheads="1"/>
          </p:cNvSpPr>
          <p:nvPr/>
        </p:nvSpPr>
        <p:spPr bwMode="auto">
          <a:xfrm>
            <a:off x="7248525" y="5667375"/>
            <a:ext cx="5715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42003" name="Oval 18"/>
          <p:cNvSpPr>
            <a:spLocks noChangeArrowheads="1"/>
          </p:cNvSpPr>
          <p:nvPr/>
        </p:nvSpPr>
        <p:spPr bwMode="auto">
          <a:xfrm>
            <a:off x="7277100" y="5943600"/>
            <a:ext cx="95250" cy="9525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42004" name="Oval 19"/>
          <p:cNvSpPr>
            <a:spLocks noChangeArrowheads="1"/>
          </p:cNvSpPr>
          <p:nvPr/>
        </p:nvSpPr>
        <p:spPr bwMode="auto">
          <a:xfrm>
            <a:off x="7105650" y="5924550"/>
            <a:ext cx="95250" cy="9525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42005" name="Oval 20"/>
          <p:cNvSpPr>
            <a:spLocks noChangeArrowheads="1"/>
          </p:cNvSpPr>
          <p:nvPr/>
        </p:nvSpPr>
        <p:spPr bwMode="auto">
          <a:xfrm>
            <a:off x="7210425" y="6067425"/>
            <a:ext cx="46038" cy="5715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42006" name="Oval 21"/>
          <p:cNvSpPr>
            <a:spLocks noChangeArrowheads="1"/>
          </p:cNvSpPr>
          <p:nvPr/>
        </p:nvSpPr>
        <p:spPr bwMode="auto">
          <a:xfrm>
            <a:off x="7467600" y="5667375"/>
            <a:ext cx="95250" cy="9525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42007" name="Oval 22"/>
          <p:cNvSpPr>
            <a:spLocks noChangeArrowheads="1"/>
          </p:cNvSpPr>
          <p:nvPr/>
        </p:nvSpPr>
        <p:spPr bwMode="auto">
          <a:xfrm>
            <a:off x="7686675" y="5353050"/>
            <a:ext cx="57150" cy="5715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42008" name="Oval 23"/>
          <p:cNvSpPr>
            <a:spLocks noChangeArrowheads="1"/>
          </p:cNvSpPr>
          <p:nvPr/>
        </p:nvSpPr>
        <p:spPr bwMode="auto">
          <a:xfrm>
            <a:off x="7010400" y="6076950"/>
            <a:ext cx="95250" cy="9525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42009" name="Text Box 24"/>
          <p:cNvSpPr txBox="1">
            <a:spLocks noChangeArrowheads="1"/>
          </p:cNvSpPr>
          <p:nvPr/>
        </p:nvSpPr>
        <p:spPr bwMode="auto">
          <a:xfrm>
            <a:off x="107950" y="6183313"/>
            <a:ext cx="971550" cy="476250"/>
          </a:xfrm>
          <a:prstGeom prst="rect">
            <a:avLst/>
          </a:prstGeom>
          <a:noFill/>
          <a:ln w="9525">
            <a:noFill/>
            <a:round/>
            <a:headEnd/>
            <a:tailEnd/>
          </a:ln>
        </p:spPr>
        <p:txBody>
          <a:bodyPr lIns="90000" tIns="45000" rIns="90000" bIns="45000" anchor="b">
            <a:prstTxWarp prst="textNoShape">
              <a:avLst/>
            </a:prstTxWarp>
          </a:bodyPr>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a:solidFill>
                <a:srgbClr val="000000"/>
              </a:solidFill>
              <a:latin typeface="Gill Sans MT" charset="0"/>
              <a:ea typeface="DejaVu Sans" charset="0"/>
              <a:cs typeface="DejaVu Sans" charset="0"/>
            </a:endParaRPr>
          </a:p>
        </p:txBody>
      </p:sp>
      <p:sp>
        <p:nvSpPr>
          <p:cNvPr id="26" name="TextBox 25"/>
          <p:cNvSpPr txBox="1"/>
          <p:nvPr/>
        </p:nvSpPr>
        <p:spPr>
          <a:xfrm>
            <a:off x="524933" y="6364843"/>
            <a:ext cx="3413277" cy="369332"/>
          </a:xfrm>
          <a:prstGeom prst="rect">
            <a:avLst/>
          </a:prstGeom>
          <a:noFill/>
        </p:spPr>
        <p:txBody>
          <a:bodyPr wrap="none" rtlCol="0">
            <a:spAutoFit/>
          </a:bodyPr>
          <a:lstStyle/>
          <a:p>
            <a:r>
              <a:rPr lang="en-US" dirty="0" err="1" smtClean="0"/>
              <a:t>M.Goutsevitch</a:t>
            </a:r>
            <a:r>
              <a:rPr lang="en-US" dirty="0" smtClean="0"/>
              <a:t>, FCAL task force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2916238" y="6602413"/>
            <a:ext cx="4470400" cy="255587"/>
          </a:xfrm>
          <a:prstGeom prst="rect">
            <a:avLst/>
          </a:prstGeom>
          <a:noFill/>
          <a:ln w="9525">
            <a:noFill/>
            <a:round/>
            <a:headEnd/>
            <a:tailEnd/>
          </a:ln>
        </p:spPr>
        <p:txBody>
          <a:bodyPr lIns="90000" tIns="45000" rIns="90000" bIns="45000" anchor="b">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B5A989"/>
                </a:solidFill>
                <a:latin typeface="Gill Sans MT" charset="0"/>
                <a:ea typeface="DejaVu Sans" charset="0"/>
                <a:cs typeface="DejaVu Sans" charset="0"/>
              </a:rPr>
              <a:t>M. Gouzevitch. The simulation effort in forward calorimetry.</a:t>
            </a:r>
          </a:p>
        </p:txBody>
      </p:sp>
      <p:sp>
        <p:nvSpPr>
          <p:cNvPr id="58372" name="Rectangle 3"/>
          <p:cNvSpPr>
            <a:spLocks noChangeArrowheads="1"/>
          </p:cNvSpPr>
          <p:nvPr/>
        </p:nvSpPr>
        <p:spPr bwMode="auto">
          <a:xfrm>
            <a:off x="1042988" y="904875"/>
            <a:ext cx="7777162" cy="600075"/>
          </a:xfrm>
          <a:prstGeom prst="rect">
            <a:avLst/>
          </a:prstGeom>
          <a:noFill/>
          <a:ln w="25560">
            <a:solidFill>
              <a:srgbClr val="000000"/>
            </a:solidFill>
            <a:round/>
            <a:headEnd/>
            <a:tailEnd/>
          </a:ln>
        </p:spPr>
        <p:txBody>
          <a:bodyPr lIns="90000" tIns="45000" rIns="90000" bIns="45000" anchor="ctr">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solidFill>
                  <a:srgbClr val="572314"/>
                </a:solidFill>
                <a:latin typeface="Comic Sans MS" charset="0"/>
                <a:ea typeface="DejaVu Sans" charset="0"/>
                <a:cs typeface="DejaVu Sans" charset="0"/>
              </a:rPr>
              <a:t> </a:t>
            </a:r>
            <a:r>
              <a:rPr lang="fr-FR" sz="2400" dirty="0">
                <a:solidFill>
                  <a:srgbClr val="572314"/>
                </a:solidFill>
                <a:latin typeface="Comic Sans MS" charset="0"/>
                <a:ea typeface="DejaVu Sans" charset="0"/>
                <a:cs typeface="DejaVu Sans" charset="0"/>
              </a:rPr>
              <a:t>Simulation of the </a:t>
            </a:r>
            <a:r>
              <a:rPr lang="fr-FR" sz="2400" dirty="0" err="1">
                <a:solidFill>
                  <a:srgbClr val="572314"/>
                </a:solidFill>
                <a:latin typeface="Comic Sans MS" charset="0"/>
                <a:ea typeface="DejaVu Sans" charset="0"/>
                <a:cs typeface="DejaVu Sans" charset="0"/>
              </a:rPr>
              <a:t>sampling</a:t>
            </a:r>
            <a:r>
              <a:rPr lang="fr-FR" sz="2400" dirty="0">
                <a:solidFill>
                  <a:srgbClr val="572314"/>
                </a:solidFill>
                <a:latin typeface="Comic Sans MS" charset="0"/>
                <a:ea typeface="DejaVu Sans" charset="0"/>
                <a:cs typeface="DejaVu Sans" charset="0"/>
              </a:rPr>
              <a:t> </a:t>
            </a:r>
            <a:r>
              <a:rPr lang="fr-FR" sz="2400" dirty="0" err="1">
                <a:solidFill>
                  <a:srgbClr val="572314"/>
                </a:solidFill>
                <a:latin typeface="Comic Sans MS" charset="0"/>
                <a:ea typeface="DejaVu Sans" charset="0"/>
                <a:cs typeface="DejaVu Sans" charset="0"/>
              </a:rPr>
              <a:t>calorimeters</a:t>
            </a:r>
            <a:endParaRPr lang="fr-FR" sz="2400" dirty="0">
              <a:solidFill>
                <a:srgbClr val="572314"/>
              </a:solidFill>
              <a:latin typeface="Comic Sans MS" charset="0"/>
              <a:ea typeface="DejaVu Sans" charset="0"/>
              <a:cs typeface="DejaVu Sans" charset="0"/>
            </a:endParaRPr>
          </a:p>
        </p:txBody>
      </p:sp>
      <p:sp>
        <p:nvSpPr>
          <p:cNvPr id="58373" name="Rectangle 4"/>
          <p:cNvSpPr>
            <a:spLocks noChangeArrowheads="1"/>
          </p:cNvSpPr>
          <p:nvPr/>
        </p:nvSpPr>
        <p:spPr bwMode="auto">
          <a:xfrm>
            <a:off x="155575" y="-144463"/>
            <a:ext cx="304800" cy="304801"/>
          </a:xfrm>
          <a:prstGeom prst="rect">
            <a:avLst/>
          </a:prstGeom>
          <a:noFill/>
          <a:ln w="9525">
            <a:noFill/>
            <a:round/>
            <a:headEnd/>
            <a:tailEnd/>
          </a:ln>
        </p:spPr>
        <p:txBody>
          <a:bodyPr wrap="none" anchor="ctr">
            <a:prstTxWarp prst="textNoShape">
              <a:avLst/>
            </a:prstTxWarp>
          </a:bodyPr>
          <a:lstStyle/>
          <a:p>
            <a:endParaRPr lang="en-US"/>
          </a:p>
        </p:txBody>
      </p:sp>
      <p:pic>
        <p:nvPicPr>
          <p:cNvPr id="58375" name="Picture 6"/>
          <p:cNvPicPr>
            <a:picLocks noChangeAspect="1" noChangeArrowheads="1"/>
          </p:cNvPicPr>
          <p:nvPr/>
        </p:nvPicPr>
        <p:blipFill>
          <a:blip r:embed="rId3"/>
          <a:srcRect l="50084"/>
          <a:stretch>
            <a:fillRect/>
          </a:stretch>
        </p:blipFill>
        <p:spPr bwMode="auto">
          <a:xfrm>
            <a:off x="2222499" y="2690389"/>
            <a:ext cx="4178300" cy="3981348"/>
          </a:xfrm>
          <a:prstGeom prst="rect">
            <a:avLst/>
          </a:prstGeom>
          <a:noFill/>
          <a:ln w="9525">
            <a:noFill/>
            <a:round/>
            <a:headEnd/>
            <a:tailEnd/>
          </a:ln>
        </p:spPr>
      </p:pic>
      <p:sp>
        <p:nvSpPr>
          <p:cNvPr id="58376" name="Text Box 7"/>
          <p:cNvSpPr txBox="1">
            <a:spLocks noChangeArrowheads="1"/>
          </p:cNvSpPr>
          <p:nvPr/>
        </p:nvSpPr>
        <p:spPr bwMode="auto">
          <a:xfrm>
            <a:off x="1089025" y="1504950"/>
            <a:ext cx="8054975" cy="84613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Times New Roman" charset="0"/>
              </a:rPr>
              <a:t> The sampling resolution is provided by the user. We fit it from standalone GEANT simulation by assuming ideal</a:t>
            </a:r>
            <a:br>
              <a:rPr lang="en-US" sz="2400" dirty="0">
                <a:solidFill>
                  <a:srgbClr val="000000"/>
                </a:solidFill>
                <a:latin typeface="Times New Roman" charset="0"/>
              </a:rPr>
            </a:br>
            <a:r>
              <a:rPr lang="en-US" sz="2400" dirty="0">
                <a:solidFill>
                  <a:srgbClr val="000000"/>
                </a:solidFill>
                <a:latin typeface="Times New Roman" charset="0"/>
              </a:rPr>
              <a:t>light collection.</a:t>
            </a:r>
          </a:p>
        </p:txBody>
      </p:sp>
      <p:sp>
        <p:nvSpPr>
          <p:cNvPr id="7" name="TextBox 6"/>
          <p:cNvSpPr txBox="1"/>
          <p:nvPr/>
        </p:nvSpPr>
        <p:spPr>
          <a:xfrm>
            <a:off x="1089025" y="160337"/>
            <a:ext cx="8036575" cy="646331"/>
          </a:xfrm>
          <a:prstGeom prst="rect">
            <a:avLst/>
          </a:prstGeom>
          <a:noFill/>
        </p:spPr>
        <p:txBody>
          <a:bodyPr wrap="square" rtlCol="0">
            <a:spAutoFit/>
          </a:bodyPr>
          <a:lstStyle/>
          <a:p>
            <a:r>
              <a:rPr lang="en-US" dirty="0" smtClean="0"/>
              <a:t>FAST SIMULATOR for FCAL Upgrade : performance comparison with</a:t>
            </a:r>
          </a:p>
          <a:p>
            <a:r>
              <a:rPr lang="en-US" dirty="0" smtClean="0"/>
              <a:t> FULL SIMULATOR and FAST  SIMULATOR</a:t>
            </a:r>
            <a:endParaRPr lang="en-US" dirty="0"/>
          </a:p>
        </p:txBody>
      </p:sp>
      <p:sp>
        <p:nvSpPr>
          <p:cNvPr id="8" name="TextBox 7"/>
          <p:cNvSpPr txBox="1"/>
          <p:nvPr/>
        </p:nvSpPr>
        <p:spPr>
          <a:xfrm>
            <a:off x="6820271" y="2946400"/>
            <a:ext cx="1955245" cy="1754327"/>
          </a:xfrm>
          <a:prstGeom prst="rect">
            <a:avLst/>
          </a:prstGeom>
          <a:noFill/>
        </p:spPr>
        <p:txBody>
          <a:bodyPr wrap="none" rtlCol="0">
            <a:spAutoFit/>
          </a:bodyPr>
          <a:lstStyle/>
          <a:p>
            <a:r>
              <a:rPr lang="en-US" dirty="0" smtClean="0"/>
              <a:t>Blue </a:t>
            </a:r>
            <a:r>
              <a:rPr lang="en-US" dirty="0" smtClean="0"/>
              <a:t>  </a:t>
            </a:r>
            <a:r>
              <a:rPr lang="en-US" dirty="0" smtClean="0"/>
              <a:t>–</a:t>
            </a:r>
            <a:r>
              <a:rPr lang="en-US" dirty="0" smtClean="0"/>
              <a:t>   </a:t>
            </a:r>
            <a:r>
              <a:rPr lang="en-US" dirty="0" err="1" smtClean="0"/>
              <a:t>FastSim</a:t>
            </a:r>
            <a:endParaRPr lang="en-US" dirty="0" smtClean="0"/>
          </a:p>
          <a:p>
            <a:r>
              <a:rPr lang="en-US" dirty="0" smtClean="0"/>
              <a:t>Red</a:t>
            </a:r>
            <a:r>
              <a:rPr lang="en-US" dirty="0" smtClean="0"/>
              <a:t>   –    </a:t>
            </a:r>
            <a:r>
              <a:rPr lang="en-US" dirty="0" err="1" smtClean="0"/>
              <a:t>FastSim</a:t>
            </a:r>
            <a:r>
              <a:rPr lang="en-US" dirty="0" smtClean="0"/>
              <a:t> </a:t>
            </a:r>
            <a:endParaRPr lang="en-US" dirty="0" smtClean="0"/>
          </a:p>
          <a:p>
            <a:r>
              <a:rPr lang="en-US" dirty="0" err="1" smtClean="0"/>
              <a:t>Blk</a:t>
            </a:r>
            <a:r>
              <a:rPr lang="en-US" dirty="0" smtClean="0"/>
              <a:t>    </a:t>
            </a:r>
            <a:r>
              <a:rPr lang="en-US" dirty="0" smtClean="0"/>
              <a:t>–   </a:t>
            </a:r>
            <a:r>
              <a:rPr lang="en-US" dirty="0" smtClean="0"/>
              <a:t> </a:t>
            </a:r>
            <a:r>
              <a:rPr lang="en-US" dirty="0" err="1" smtClean="0"/>
              <a:t>FastSim</a:t>
            </a:r>
            <a:endParaRPr lang="en-US" dirty="0" smtClean="0"/>
          </a:p>
          <a:p>
            <a:endParaRPr lang="en-US" dirty="0" smtClean="0"/>
          </a:p>
          <a:p>
            <a:r>
              <a:rPr lang="en-US" dirty="0" smtClean="0"/>
              <a:t>Blue </a:t>
            </a:r>
            <a:r>
              <a:rPr lang="en-US" dirty="0" smtClean="0"/>
              <a:t> </a:t>
            </a:r>
            <a:r>
              <a:rPr lang="en-US" dirty="0" smtClean="0"/>
              <a:t>--</a:t>
            </a:r>
            <a:r>
              <a:rPr lang="en-US" dirty="0" smtClean="0"/>
              <a:t>    </a:t>
            </a:r>
            <a:r>
              <a:rPr lang="en-US" dirty="0" err="1" smtClean="0"/>
              <a:t>FullSim</a:t>
            </a:r>
            <a:endParaRPr lang="en-US" dirty="0" smtClean="0"/>
          </a:p>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916238" y="6602413"/>
            <a:ext cx="4470400" cy="255587"/>
          </a:xfrm>
          <a:prstGeom prst="rect">
            <a:avLst/>
          </a:prstGeom>
          <a:noFill/>
          <a:ln w="9525">
            <a:noFill/>
            <a:round/>
            <a:headEnd/>
            <a:tailEnd/>
          </a:ln>
        </p:spPr>
        <p:txBody>
          <a:bodyPr lIns="90000" tIns="45000" rIns="90000" bIns="45000" anchor="b">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B5A989"/>
                </a:solidFill>
                <a:latin typeface="Gill Sans MT" charset="0"/>
                <a:ea typeface="DejaVu Sans" charset="0"/>
                <a:cs typeface="DejaVu Sans" charset="0"/>
              </a:rPr>
              <a:t>M. Gouzevitch. The simulation effort in forward calorimetry.</a:t>
            </a:r>
          </a:p>
        </p:txBody>
      </p:sp>
      <p:sp>
        <p:nvSpPr>
          <p:cNvPr id="76803" name="Text Box 2"/>
          <p:cNvSpPr txBox="1">
            <a:spLocks noChangeArrowheads="1"/>
          </p:cNvSpPr>
          <p:nvPr/>
        </p:nvSpPr>
        <p:spPr bwMode="auto">
          <a:xfrm>
            <a:off x="8613775" y="6305550"/>
            <a:ext cx="457200" cy="476250"/>
          </a:xfrm>
          <a:prstGeom prst="rect">
            <a:avLst/>
          </a:prstGeom>
          <a:noFill/>
          <a:ln w="9525">
            <a:noFill/>
            <a:round/>
            <a:headEnd/>
            <a:tailEnd/>
          </a:ln>
        </p:spPr>
        <p:txBody>
          <a:bodyPr lIns="90000" tIns="45000" rIns="90000" bIns="45000" anchor="b">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a:solidFill>
                <a:srgbClr val="B5A989"/>
              </a:solidFill>
              <a:latin typeface="Gill Sans MT" charset="0"/>
              <a:ea typeface="DejaVu Sans" charset="0"/>
              <a:cs typeface="DejaVu Sans" charset="0"/>
            </a:endParaRPr>
          </a:p>
        </p:txBody>
      </p:sp>
      <p:sp>
        <p:nvSpPr>
          <p:cNvPr id="76804" name="Rectangle 3"/>
          <p:cNvSpPr>
            <a:spLocks noChangeArrowheads="1"/>
          </p:cNvSpPr>
          <p:nvPr/>
        </p:nvSpPr>
        <p:spPr bwMode="auto">
          <a:xfrm>
            <a:off x="460375" y="847724"/>
            <a:ext cx="7777162" cy="600075"/>
          </a:xfrm>
          <a:prstGeom prst="rect">
            <a:avLst/>
          </a:prstGeom>
          <a:noFill/>
          <a:ln w="25560">
            <a:solidFill>
              <a:srgbClr val="000000"/>
            </a:solidFill>
            <a:round/>
            <a:headEnd/>
            <a:tailEnd/>
          </a:ln>
        </p:spPr>
        <p:txBody>
          <a:bodyPr lIns="90000" tIns="45000" rIns="90000" bIns="45000" anchor="ctr">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err="1" smtClean="0">
                <a:solidFill>
                  <a:srgbClr val="572314"/>
                </a:solidFill>
                <a:latin typeface="Comic Sans MS" charset="0"/>
              </a:rPr>
              <a:t>Testing</a:t>
            </a:r>
            <a:r>
              <a:rPr lang="fr-FR" sz="2400" dirty="0" smtClean="0">
                <a:solidFill>
                  <a:srgbClr val="572314"/>
                </a:solidFill>
                <a:latin typeface="Comic Sans MS" charset="0"/>
              </a:rPr>
              <a:t> </a:t>
            </a:r>
            <a:r>
              <a:rPr lang="fr-FR" sz="2400" dirty="0" err="1">
                <a:solidFill>
                  <a:srgbClr val="572314"/>
                </a:solidFill>
                <a:latin typeface="Comic Sans MS" charset="0"/>
              </a:rPr>
              <a:t>standalone</a:t>
            </a:r>
            <a:r>
              <a:rPr lang="fr-FR" sz="2400" dirty="0">
                <a:solidFill>
                  <a:srgbClr val="572314"/>
                </a:solidFill>
                <a:latin typeface="Comic Sans MS" charset="0"/>
              </a:rPr>
              <a:t> simulation </a:t>
            </a:r>
          </a:p>
        </p:txBody>
      </p:sp>
      <p:sp>
        <p:nvSpPr>
          <p:cNvPr id="76805" name="Rectangle 4"/>
          <p:cNvSpPr>
            <a:spLocks noChangeArrowheads="1"/>
          </p:cNvSpPr>
          <p:nvPr/>
        </p:nvSpPr>
        <p:spPr bwMode="auto">
          <a:xfrm>
            <a:off x="155575" y="-144463"/>
            <a:ext cx="304800" cy="304801"/>
          </a:xfrm>
          <a:prstGeom prst="rect">
            <a:avLst/>
          </a:prstGeom>
          <a:noFill/>
          <a:ln w="9525">
            <a:noFill/>
            <a:round/>
            <a:headEnd/>
            <a:tailEnd/>
          </a:ln>
        </p:spPr>
        <p:txBody>
          <a:bodyPr wrap="none" anchor="ctr">
            <a:prstTxWarp prst="textNoShape">
              <a:avLst/>
            </a:prstTxWarp>
          </a:bodyPr>
          <a:lstStyle/>
          <a:p>
            <a:endParaRPr lang="en-US"/>
          </a:p>
        </p:txBody>
      </p:sp>
      <p:sp>
        <p:nvSpPr>
          <p:cNvPr id="76806" name="Text Box 5"/>
          <p:cNvSpPr txBox="1">
            <a:spLocks noChangeArrowheads="1"/>
          </p:cNvSpPr>
          <p:nvPr/>
        </p:nvSpPr>
        <p:spPr bwMode="auto">
          <a:xfrm>
            <a:off x="107950" y="6183313"/>
            <a:ext cx="971550" cy="476250"/>
          </a:xfrm>
          <a:prstGeom prst="rect">
            <a:avLst/>
          </a:prstGeom>
          <a:noFill/>
          <a:ln w="9525">
            <a:noFill/>
            <a:round/>
            <a:headEnd/>
            <a:tailEnd/>
          </a:ln>
        </p:spPr>
        <p:txBody>
          <a:bodyPr lIns="90000" tIns="45000" rIns="90000" bIns="45000" anchor="b">
            <a:prstTxWarp prst="textNoShape">
              <a:avLst/>
            </a:prstTxWarp>
          </a:bodyPr>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a:solidFill>
                <a:srgbClr val="000000"/>
              </a:solidFill>
              <a:latin typeface="Gill Sans MT" charset="0"/>
              <a:ea typeface="DejaVu Sans" charset="0"/>
              <a:cs typeface="DejaVu Sans" charset="0"/>
            </a:endParaRPr>
          </a:p>
        </p:txBody>
      </p:sp>
      <p:sp>
        <p:nvSpPr>
          <p:cNvPr id="76807" name="Text Box 6"/>
          <p:cNvSpPr txBox="1">
            <a:spLocks noChangeArrowheads="1"/>
          </p:cNvSpPr>
          <p:nvPr/>
        </p:nvSpPr>
        <p:spPr bwMode="auto">
          <a:xfrm>
            <a:off x="825222" y="1447799"/>
            <a:ext cx="8215313" cy="1554163"/>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Times New Roman" charset="0"/>
              </a:rPr>
              <a:t> Comparison of Standalone model (</a:t>
            </a:r>
            <a:r>
              <a:rPr lang="en-US" sz="2400" dirty="0" err="1">
                <a:solidFill>
                  <a:srgbClr val="000000"/>
                </a:solidFill>
                <a:latin typeface="Times New Roman" charset="0"/>
              </a:rPr>
              <a:t>Geant</a:t>
            </a:r>
            <a:r>
              <a:rPr lang="en-US" sz="2400" dirty="0">
                <a:solidFill>
                  <a:srgbClr val="000000"/>
                </a:solidFill>
                <a:latin typeface="Times New Roman" charset="0"/>
              </a:rPr>
              <a:t> 4), </a:t>
            </a:r>
            <a:r>
              <a:rPr lang="en-US" sz="2400" dirty="0" err="1">
                <a:solidFill>
                  <a:srgbClr val="000000"/>
                </a:solidFill>
                <a:latin typeface="Times New Roman" charset="0"/>
              </a:rPr>
              <a:t>FullSim</a:t>
            </a:r>
            <a:r>
              <a:rPr lang="en-US" sz="2400" dirty="0">
                <a:solidFill>
                  <a:srgbClr val="000000"/>
                </a:solidFill>
                <a:latin typeface="Times New Roman" charset="0"/>
              </a:rPr>
              <a:t/>
            </a:r>
            <a:br>
              <a:rPr lang="en-US" sz="2400" dirty="0">
                <a:solidFill>
                  <a:srgbClr val="000000"/>
                </a:solidFill>
                <a:latin typeface="Times New Roman" charset="0"/>
              </a:rPr>
            </a:br>
            <a:r>
              <a:rPr lang="en-US" sz="2400" dirty="0" smtClean="0">
                <a:solidFill>
                  <a:srgbClr val="000000"/>
                </a:solidFill>
                <a:latin typeface="Times New Roman" charset="0"/>
              </a:rPr>
              <a:t> and CMS </a:t>
            </a:r>
            <a:r>
              <a:rPr lang="en-US" sz="2400" dirty="0">
                <a:solidFill>
                  <a:srgbClr val="000000"/>
                </a:solidFill>
                <a:latin typeface="Times New Roman" charset="0"/>
              </a:rPr>
              <a:t>data works well.</a:t>
            </a:r>
          </a:p>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Times New Roman" charset="0"/>
              </a:rPr>
              <a:t> Sensitive to details of simulation such as: </a:t>
            </a:r>
            <a:r>
              <a:rPr lang="en-US" sz="2400" dirty="0" err="1">
                <a:solidFill>
                  <a:srgbClr val="000000"/>
                </a:solidFill>
                <a:latin typeface="Times New Roman" charset="0"/>
              </a:rPr>
              <a:t>Birk's</a:t>
            </a:r>
            <a:r>
              <a:rPr lang="en-US" sz="2400" dirty="0">
                <a:solidFill>
                  <a:srgbClr val="000000"/>
                </a:solidFill>
                <a:latin typeface="Times New Roman" charset="0"/>
              </a:rPr>
              <a:t> Law (</a:t>
            </a:r>
            <a:r>
              <a:rPr lang="en-US" sz="2400" dirty="0" err="1">
                <a:solidFill>
                  <a:srgbClr val="000000"/>
                </a:solidFill>
                <a:latin typeface="Times New Roman" charset="0"/>
              </a:rPr>
              <a:t>scintillators</a:t>
            </a:r>
            <a:r>
              <a:rPr lang="en-US" sz="2400" dirty="0">
                <a:solidFill>
                  <a:srgbClr val="000000"/>
                </a:solidFill>
                <a:latin typeface="Times New Roman" charset="0"/>
              </a:rPr>
              <a:t> saturation), dead material (cabling) etc... </a:t>
            </a:r>
          </a:p>
        </p:txBody>
      </p:sp>
      <p:pic>
        <p:nvPicPr>
          <p:cNvPr id="76808" name="Picture 7"/>
          <p:cNvPicPr>
            <a:picLocks noChangeAspect="1" noChangeArrowheads="1"/>
          </p:cNvPicPr>
          <p:nvPr/>
        </p:nvPicPr>
        <p:blipFill>
          <a:blip r:embed="rId3"/>
          <a:srcRect/>
          <a:stretch>
            <a:fillRect/>
          </a:stretch>
        </p:blipFill>
        <p:spPr bwMode="auto">
          <a:xfrm>
            <a:off x="460375" y="3190875"/>
            <a:ext cx="3668713" cy="3590925"/>
          </a:xfrm>
          <a:prstGeom prst="rect">
            <a:avLst/>
          </a:prstGeom>
          <a:noFill/>
          <a:ln w="9525">
            <a:noFill/>
            <a:round/>
            <a:headEnd/>
            <a:tailEnd/>
          </a:ln>
        </p:spPr>
      </p:pic>
      <p:pic>
        <p:nvPicPr>
          <p:cNvPr id="76809" name="Picture 8"/>
          <p:cNvPicPr>
            <a:picLocks noChangeAspect="1" noChangeArrowheads="1"/>
          </p:cNvPicPr>
          <p:nvPr/>
        </p:nvPicPr>
        <p:blipFill>
          <a:blip r:embed="rId4"/>
          <a:srcRect/>
          <a:stretch>
            <a:fillRect/>
          </a:stretch>
        </p:blipFill>
        <p:spPr bwMode="auto">
          <a:xfrm>
            <a:off x="4334668" y="3190875"/>
            <a:ext cx="3684588" cy="3629025"/>
          </a:xfrm>
          <a:prstGeom prst="rect">
            <a:avLst/>
          </a:prstGeom>
          <a:noFill/>
          <a:ln w="9525">
            <a:noFill/>
            <a:round/>
            <a:headEnd/>
            <a:tailEnd/>
          </a:ln>
        </p:spPr>
      </p:pic>
      <p:pic>
        <p:nvPicPr>
          <p:cNvPr id="76810" name="Picture 9"/>
          <p:cNvPicPr>
            <a:picLocks noChangeAspect="1" noChangeArrowheads="1"/>
          </p:cNvPicPr>
          <p:nvPr/>
        </p:nvPicPr>
        <p:blipFill>
          <a:blip r:embed="rId5"/>
          <a:srcRect/>
          <a:stretch>
            <a:fillRect/>
          </a:stretch>
        </p:blipFill>
        <p:spPr bwMode="auto">
          <a:xfrm>
            <a:off x="5326063" y="3338513"/>
            <a:ext cx="2060575" cy="457200"/>
          </a:xfrm>
          <a:prstGeom prst="rect">
            <a:avLst/>
          </a:prstGeom>
          <a:noFill/>
          <a:ln w="9525">
            <a:noFill/>
            <a:round/>
            <a:headEnd/>
            <a:tailEnd/>
          </a:ln>
        </p:spPr>
      </p:pic>
      <p:pic>
        <p:nvPicPr>
          <p:cNvPr id="76811" name="Picture 10"/>
          <p:cNvPicPr>
            <a:picLocks noChangeAspect="1" noChangeArrowheads="1"/>
          </p:cNvPicPr>
          <p:nvPr/>
        </p:nvPicPr>
        <p:blipFill>
          <a:blip r:embed="rId6"/>
          <a:srcRect/>
          <a:stretch>
            <a:fillRect/>
          </a:stretch>
        </p:blipFill>
        <p:spPr bwMode="auto">
          <a:xfrm>
            <a:off x="914591" y="3148013"/>
            <a:ext cx="1838325" cy="419100"/>
          </a:xfrm>
          <a:prstGeom prst="rect">
            <a:avLst/>
          </a:prstGeom>
          <a:noFill/>
          <a:ln w="9525">
            <a:noFill/>
            <a:round/>
            <a:headEnd/>
            <a:tailEnd/>
          </a:ln>
        </p:spPr>
      </p:pic>
      <p:sp>
        <p:nvSpPr>
          <p:cNvPr id="13" name="TextBox 12"/>
          <p:cNvSpPr txBox="1"/>
          <p:nvPr/>
        </p:nvSpPr>
        <p:spPr>
          <a:xfrm>
            <a:off x="914591" y="160337"/>
            <a:ext cx="8036575" cy="646331"/>
          </a:xfrm>
          <a:prstGeom prst="rect">
            <a:avLst/>
          </a:prstGeom>
          <a:noFill/>
        </p:spPr>
        <p:txBody>
          <a:bodyPr wrap="square" rtlCol="0">
            <a:spAutoFit/>
          </a:bodyPr>
          <a:lstStyle/>
          <a:p>
            <a:r>
              <a:rPr lang="en-US" dirty="0" smtClean="0"/>
              <a:t>STANDALONE SIMULATOR for FCAL Upgrade : performance comparison with FULL SIMULATOR and with DATA</a:t>
            </a:r>
            <a:endParaRPr lang="en-US" dirty="0"/>
          </a:p>
        </p:txBody>
      </p:sp>
      <p:sp>
        <p:nvSpPr>
          <p:cNvPr id="14" name="TextBox 13"/>
          <p:cNvSpPr txBox="1"/>
          <p:nvPr/>
        </p:nvSpPr>
        <p:spPr>
          <a:xfrm>
            <a:off x="7999417" y="3567113"/>
            <a:ext cx="1280051" cy="3139321"/>
          </a:xfrm>
          <a:prstGeom prst="rect">
            <a:avLst/>
          </a:prstGeom>
          <a:noFill/>
        </p:spPr>
        <p:txBody>
          <a:bodyPr wrap="square" rtlCol="0">
            <a:spAutoFit/>
          </a:bodyPr>
          <a:lstStyle/>
          <a:p>
            <a:r>
              <a:rPr lang="en-US" dirty="0" smtClean="0"/>
              <a:t>Blue – standalone</a:t>
            </a:r>
          </a:p>
          <a:p>
            <a:endParaRPr lang="en-US" dirty="0" smtClean="0"/>
          </a:p>
          <a:p>
            <a:r>
              <a:rPr lang="en-US" dirty="0" smtClean="0"/>
              <a:t>Red – CMSSW</a:t>
            </a:r>
          </a:p>
          <a:p>
            <a:endParaRPr lang="en-US" dirty="0" smtClean="0"/>
          </a:p>
          <a:p>
            <a:endParaRPr lang="en-US" dirty="0" smtClean="0"/>
          </a:p>
          <a:p>
            <a:endParaRPr lang="en-US" dirty="0" smtClean="0"/>
          </a:p>
          <a:p>
            <a:r>
              <a:rPr lang="en-US" dirty="0" smtClean="0"/>
              <a:t>Ratio blue / DATA</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001000" cy="1143000"/>
          </a:xfrm>
        </p:spPr>
        <p:txBody>
          <a:bodyPr/>
          <a:lstStyle/>
          <a:p>
            <a:pPr>
              <a:defRPr/>
            </a:pPr>
            <a:r>
              <a:rPr lang="en-US" dirty="0" smtClean="0">
                <a:cs typeface="ＭＳ Ｐゴシック" charset="-128"/>
              </a:rPr>
              <a:t>Tracker Upgrade:</a:t>
            </a:r>
            <a:br>
              <a:rPr lang="en-US" dirty="0" smtClean="0">
                <a:cs typeface="ＭＳ Ｐゴシック" charset="-128"/>
              </a:rPr>
            </a:br>
            <a:r>
              <a:rPr lang="en-US" dirty="0" smtClean="0">
                <a:cs typeface="ＭＳ Ｐゴシック" charset="-128"/>
              </a:rPr>
              <a:t> Pixel </a:t>
            </a:r>
            <a:r>
              <a:rPr lang="en-US" dirty="0">
                <a:cs typeface="ＭＳ Ｐゴシック" charset="-128"/>
              </a:rPr>
              <a:t>Phase 1 Geometry</a:t>
            </a:r>
          </a:p>
        </p:txBody>
      </p:sp>
      <p:sp>
        <p:nvSpPr>
          <p:cNvPr id="17411" name="Content Placeholder 2"/>
          <p:cNvSpPr>
            <a:spLocks noGrp="1"/>
          </p:cNvSpPr>
          <p:nvPr>
            <p:ph idx="1"/>
          </p:nvPr>
        </p:nvSpPr>
        <p:spPr>
          <a:xfrm>
            <a:off x="304800" y="1143000"/>
            <a:ext cx="8686800" cy="1828800"/>
          </a:xfrm>
        </p:spPr>
        <p:txBody>
          <a:bodyPr>
            <a:normAutofit fontScale="85000" lnSpcReduction="20000"/>
          </a:bodyPr>
          <a:lstStyle/>
          <a:p>
            <a:r>
              <a:rPr lang="en-US" dirty="0" smtClean="0">
                <a:cs typeface="ＭＳ Ｐゴシック" charset="-128"/>
              </a:rPr>
              <a:t>Phase 1 pixel detector replacement</a:t>
            </a:r>
          </a:p>
          <a:p>
            <a:pPr lvl="1"/>
            <a:r>
              <a:rPr lang="en-US" dirty="0" smtClean="0"/>
              <a:t>4 barrel layers, outermost layer closer to TIB</a:t>
            </a:r>
          </a:p>
          <a:p>
            <a:pPr lvl="1"/>
            <a:r>
              <a:rPr lang="en-US" dirty="0" smtClean="0"/>
              <a:t>3 FPIX disks per side, split into inner and outer disks</a:t>
            </a:r>
          </a:p>
          <a:p>
            <a:pPr lvl="1"/>
            <a:r>
              <a:rPr lang="en-US" dirty="0" smtClean="0"/>
              <a:t>New ROC chip, readout, power, cooling, etc.: Total material less than in current pixel detector</a:t>
            </a:r>
            <a:endParaRPr lang="en-US" dirty="0"/>
          </a:p>
        </p:txBody>
      </p:sp>
      <p:sp>
        <p:nvSpPr>
          <p:cNvPr id="17412" name="Footer Placeholder 3"/>
          <p:cNvSpPr>
            <a:spLocks noGrp="1"/>
          </p:cNvSpPr>
          <p:nvPr>
            <p:ph type="ftr" sz="quarter" idx="10"/>
          </p:nvPr>
        </p:nvSpPr>
        <p:spPr>
          <a:noFill/>
          <a:ln>
            <a:miter lim="800000"/>
            <a:headEnd/>
            <a:tailEnd/>
          </a:ln>
        </p:spPr>
        <p:txBody>
          <a:bodyPr/>
          <a:lstStyle/>
          <a:p>
            <a:r>
              <a:rPr lang="de-DE"/>
              <a:t>Fastsimulation Meeting, 29 Nov 2011                                                          H. W. K. Cheung (FNAL)</a:t>
            </a:r>
            <a:endParaRPr lang="en-GB"/>
          </a:p>
        </p:txBody>
      </p:sp>
      <p:sp>
        <p:nvSpPr>
          <p:cNvPr id="17413" name="Slide Number Placeholder 4"/>
          <p:cNvSpPr>
            <a:spLocks noGrp="1"/>
          </p:cNvSpPr>
          <p:nvPr>
            <p:ph type="sldNum" sz="quarter" idx="11"/>
          </p:nvPr>
        </p:nvSpPr>
        <p:spPr>
          <a:noFill/>
          <a:ln>
            <a:miter lim="800000"/>
            <a:headEnd/>
            <a:tailEnd/>
          </a:ln>
        </p:spPr>
        <p:txBody>
          <a:bodyPr/>
          <a:lstStyle/>
          <a:p>
            <a:fld id="{74F8B8EF-D901-D442-A5FA-A9159F7B7BBA}" type="slidenum">
              <a:rPr lang="en-GB"/>
              <a:pPr/>
              <a:t>26</a:t>
            </a:fld>
            <a:endParaRPr lang="en-GB"/>
          </a:p>
        </p:txBody>
      </p:sp>
      <p:pic>
        <p:nvPicPr>
          <p:cNvPr id="17414" name="Picture 6" descr="Phase1_picture.png"/>
          <p:cNvPicPr>
            <a:picLocks noChangeAspect="1"/>
          </p:cNvPicPr>
          <p:nvPr/>
        </p:nvPicPr>
        <p:blipFill>
          <a:blip r:embed="rId2"/>
          <a:srcRect/>
          <a:stretch>
            <a:fillRect/>
          </a:stretch>
        </p:blipFill>
        <p:spPr bwMode="auto">
          <a:xfrm>
            <a:off x="336550" y="3276600"/>
            <a:ext cx="5424488" cy="3116263"/>
          </a:xfrm>
          <a:prstGeom prst="rect">
            <a:avLst/>
          </a:prstGeom>
          <a:noFill/>
          <a:ln w="9525">
            <a:noFill/>
            <a:miter lim="800000"/>
            <a:headEnd/>
            <a:tailEnd/>
          </a:ln>
        </p:spPr>
      </p:pic>
      <p:pic>
        <p:nvPicPr>
          <p:cNvPr id="17415" name="Picture 7" descr="bpix_2halves_stdphase1.jpg"/>
          <p:cNvPicPr>
            <a:picLocks noChangeAspect="1"/>
          </p:cNvPicPr>
          <p:nvPr/>
        </p:nvPicPr>
        <p:blipFill>
          <a:blip r:embed="rId3"/>
          <a:srcRect/>
          <a:stretch>
            <a:fillRect/>
          </a:stretch>
        </p:blipFill>
        <p:spPr bwMode="auto">
          <a:xfrm>
            <a:off x="5943600" y="2895600"/>
            <a:ext cx="3086100" cy="3086100"/>
          </a:xfrm>
          <a:prstGeom prst="rect">
            <a:avLst/>
          </a:prstGeom>
          <a:noFill/>
          <a:ln w="9525">
            <a:noFill/>
            <a:miter lim="800000"/>
            <a:headEnd/>
            <a:tailEnd/>
          </a:ln>
        </p:spPr>
      </p:pic>
      <p:cxnSp>
        <p:nvCxnSpPr>
          <p:cNvPr id="11" name="Straight Arrow Connector 10"/>
          <p:cNvCxnSpPr/>
          <p:nvPr/>
        </p:nvCxnSpPr>
        <p:spPr bwMode="auto">
          <a:xfrm flipH="1" flipV="1">
            <a:off x="8305800" y="5029200"/>
            <a:ext cx="304800" cy="685800"/>
          </a:xfrm>
          <a:prstGeom prst="straightConnector1">
            <a:avLst/>
          </a:prstGeom>
          <a:ln>
            <a:solidFill>
              <a:srgbClr val="951122"/>
            </a:solidFill>
            <a:headEnd type="none" w="med" len="med"/>
            <a:tailEnd type="triangle" w="med" len="med"/>
          </a:ln>
          <a:extLst/>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a:off x="5761038" y="3087688"/>
            <a:ext cx="487362" cy="493712"/>
          </a:xfrm>
          <a:prstGeom prst="straightConnector1">
            <a:avLst/>
          </a:prstGeom>
          <a:ln>
            <a:solidFill>
              <a:srgbClr val="951122"/>
            </a:solidFill>
            <a:headEnd type="none" w="med" len="med"/>
            <a:tailEnd type="triangle" w="med" len="med"/>
          </a:ln>
          <a:extLst/>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flipH="1">
            <a:off x="3962400" y="3087688"/>
            <a:ext cx="663575" cy="569912"/>
          </a:xfrm>
          <a:prstGeom prst="straightConnector1">
            <a:avLst/>
          </a:prstGeom>
          <a:ln>
            <a:solidFill>
              <a:srgbClr val="951122"/>
            </a:solidFill>
            <a:headEnd type="none" w="med" len="med"/>
            <a:tailEnd type="triangle" w="med" len="med"/>
          </a:ln>
          <a:extLst/>
        </p:spPr>
        <p:style>
          <a:lnRef idx="2">
            <a:schemeClr val="dk1"/>
          </a:lnRef>
          <a:fillRef idx="0">
            <a:schemeClr val="dk1"/>
          </a:fillRef>
          <a:effectRef idx="1">
            <a:schemeClr val="dk1"/>
          </a:effectRef>
          <a:fontRef idx="minor">
            <a:schemeClr val="tx1"/>
          </a:fontRef>
        </p:style>
      </p:cxnSp>
      <p:sp>
        <p:nvSpPr>
          <p:cNvPr id="17419" name="TextBox 13"/>
          <p:cNvSpPr txBox="1">
            <a:spLocks noChangeArrowheads="1"/>
          </p:cNvSpPr>
          <p:nvPr/>
        </p:nvSpPr>
        <p:spPr bwMode="auto">
          <a:xfrm>
            <a:off x="3733800" y="2930525"/>
            <a:ext cx="2667000" cy="346075"/>
          </a:xfrm>
          <a:prstGeom prst="rect">
            <a:avLst/>
          </a:prstGeom>
          <a:solidFill>
            <a:srgbClr val="E1E1B7"/>
          </a:solidFill>
          <a:ln w="9525">
            <a:noFill/>
            <a:miter lim="800000"/>
            <a:headEnd/>
            <a:tailEnd/>
          </a:ln>
        </p:spPr>
        <p:txBody>
          <a:bodyPr>
            <a:prstTxWarp prst="textNoShape">
              <a:avLst/>
            </a:prstTxWarp>
            <a:spAutoFit/>
          </a:bodyPr>
          <a:lstStyle/>
          <a:p>
            <a:pPr algn="ctr">
              <a:buFontTx/>
              <a:buNone/>
            </a:pPr>
            <a:r>
              <a:rPr lang="en-US" sz="1800"/>
              <a:t>Phase 1 BPIX geometry</a:t>
            </a:r>
          </a:p>
        </p:txBody>
      </p:sp>
      <p:sp>
        <p:nvSpPr>
          <p:cNvPr id="17420" name="TextBox 8"/>
          <p:cNvSpPr txBox="1">
            <a:spLocks noChangeArrowheads="1"/>
          </p:cNvSpPr>
          <p:nvPr/>
        </p:nvSpPr>
        <p:spPr bwMode="auto">
          <a:xfrm>
            <a:off x="6400800" y="5521325"/>
            <a:ext cx="2667000" cy="346075"/>
          </a:xfrm>
          <a:prstGeom prst="rect">
            <a:avLst/>
          </a:prstGeom>
          <a:solidFill>
            <a:srgbClr val="E1E1B7"/>
          </a:solidFill>
          <a:ln w="9525">
            <a:noFill/>
            <a:miter lim="800000"/>
            <a:headEnd/>
            <a:tailEnd/>
          </a:ln>
        </p:spPr>
        <p:txBody>
          <a:bodyPr>
            <a:prstTxWarp prst="textNoShape">
              <a:avLst/>
            </a:prstTxWarp>
            <a:spAutoFit/>
          </a:bodyPr>
          <a:lstStyle/>
          <a:p>
            <a:pPr algn="ctr">
              <a:buFontTx/>
              <a:buNone/>
            </a:pPr>
            <a:r>
              <a:rPr lang="en-US" sz="1800"/>
              <a:t>Current BPIX geometry</a:t>
            </a:r>
          </a:p>
        </p:txBody>
      </p:sp>
      <p:sp>
        <p:nvSpPr>
          <p:cNvPr id="13" name="TextBox 12"/>
          <p:cNvSpPr txBox="1"/>
          <p:nvPr/>
        </p:nvSpPr>
        <p:spPr>
          <a:xfrm>
            <a:off x="0" y="404336"/>
            <a:ext cx="3095719" cy="369332"/>
          </a:xfrm>
          <a:prstGeom prst="rect">
            <a:avLst/>
          </a:prstGeom>
          <a:noFill/>
        </p:spPr>
        <p:txBody>
          <a:bodyPr wrap="none" rtlCol="0">
            <a:spAutoFit/>
          </a:bodyPr>
          <a:lstStyle/>
          <a:p>
            <a:r>
              <a:rPr lang="en-US" dirty="0" smtClean="0"/>
              <a:t>See Andres </a:t>
            </a:r>
            <a:r>
              <a:rPr lang="en-US" dirty="0" err="1" smtClean="0"/>
              <a:t>Giammarco’s</a:t>
            </a:r>
            <a:r>
              <a:rPr lang="en-US" dirty="0" smtClean="0"/>
              <a:t> talk</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cs typeface="ＭＳ Ｐゴシック" charset="-128"/>
              </a:rPr>
              <a:t>Phase 2 Tracker Geometries</a:t>
            </a:r>
          </a:p>
        </p:txBody>
      </p:sp>
      <p:sp>
        <p:nvSpPr>
          <p:cNvPr id="18435" name="Footer Placeholder 3"/>
          <p:cNvSpPr>
            <a:spLocks noGrp="1"/>
          </p:cNvSpPr>
          <p:nvPr>
            <p:ph type="ftr" sz="quarter" idx="10"/>
          </p:nvPr>
        </p:nvSpPr>
        <p:spPr>
          <a:noFill/>
          <a:ln>
            <a:miter lim="800000"/>
            <a:headEnd/>
            <a:tailEnd/>
          </a:ln>
        </p:spPr>
        <p:txBody>
          <a:bodyPr/>
          <a:lstStyle/>
          <a:p>
            <a:r>
              <a:rPr lang="de-DE"/>
              <a:t>Fastsimulation Meeting, 29 Nov 2011                                                          H. W. K. Cheung (FNAL)</a:t>
            </a:r>
            <a:endParaRPr lang="en-GB"/>
          </a:p>
        </p:txBody>
      </p:sp>
      <p:sp>
        <p:nvSpPr>
          <p:cNvPr id="18436" name="Slide Number Placeholder 4"/>
          <p:cNvSpPr>
            <a:spLocks noGrp="1"/>
          </p:cNvSpPr>
          <p:nvPr>
            <p:ph type="sldNum" sz="quarter" idx="11"/>
          </p:nvPr>
        </p:nvSpPr>
        <p:spPr>
          <a:noFill/>
          <a:ln>
            <a:miter lim="800000"/>
            <a:headEnd/>
            <a:tailEnd/>
          </a:ln>
        </p:spPr>
        <p:txBody>
          <a:bodyPr/>
          <a:lstStyle/>
          <a:p>
            <a:fld id="{D675D2F7-7D21-0A47-9DFF-532A8948BD53}" type="slidenum">
              <a:rPr lang="en-GB"/>
              <a:pPr/>
              <a:t>27</a:t>
            </a:fld>
            <a:endParaRPr lang="en-GB"/>
          </a:p>
        </p:txBody>
      </p:sp>
      <p:pic>
        <p:nvPicPr>
          <p:cNvPr id="18437" name="Picture 4" descr="Tracker_x_vs_z_vs_R_col"/>
          <p:cNvPicPr>
            <a:picLocks noChangeAspect="1" noChangeArrowheads="1"/>
          </p:cNvPicPr>
          <p:nvPr/>
        </p:nvPicPr>
        <p:blipFill>
          <a:blip r:embed="rId2"/>
          <a:srcRect/>
          <a:stretch>
            <a:fillRect/>
          </a:stretch>
        </p:blipFill>
        <p:spPr bwMode="auto">
          <a:xfrm>
            <a:off x="1219200" y="4782343"/>
            <a:ext cx="7605713" cy="1865313"/>
          </a:xfrm>
          <a:prstGeom prst="rect">
            <a:avLst/>
          </a:prstGeom>
          <a:noFill/>
          <a:ln w="9525">
            <a:noFill/>
            <a:miter lim="800000"/>
            <a:headEnd/>
            <a:tailEnd/>
          </a:ln>
        </p:spPr>
      </p:pic>
      <p:pic>
        <p:nvPicPr>
          <p:cNvPr id="18438" name="Picture 9" descr="Tracker_x_vs_z_vs_R_col"/>
          <p:cNvPicPr>
            <a:picLocks noChangeAspect="1" noChangeArrowheads="1"/>
          </p:cNvPicPr>
          <p:nvPr/>
        </p:nvPicPr>
        <p:blipFill>
          <a:blip r:embed="rId3"/>
          <a:srcRect/>
          <a:stretch>
            <a:fillRect/>
          </a:stretch>
        </p:blipFill>
        <p:spPr bwMode="auto">
          <a:xfrm>
            <a:off x="1219200" y="1417638"/>
            <a:ext cx="7605713" cy="1865313"/>
          </a:xfrm>
          <a:prstGeom prst="rect">
            <a:avLst/>
          </a:prstGeom>
          <a:noFill/>
          <a:ln w="9525">
            <a:noFill/>
            <a:miter lim="800000"/>
            <a:headEnd/>
            <a:tailEnd/>
          </a:ln>
        </p:spPr>
      </p:pic>
      <p:sp>
        <p:nvSpPr>
          <p:cNvPr id="18439" name="TextBox 10"/>
          <p:cNvSpPr txBox="1">
            <a:spLocks noChangeArrowheads="1"/>
          </p:cNvSpPr>
          <p:nvPr/>
        </p:nvSpPr>
        <p:spPr bwMode="auto">
          <a:xfrm>
            <a:off x="228600" y="5197475"/>
            <a:ext cx="719138" cy="517525"/>
          </a:xfrm>
          <a:prstGeom prst="rect">
            <a:avLst/>
          </a:prstGeom>
          <a:solidFill>
            <a:schemeClr val="bg1"/>
          </a:solidFill>
          <a:ln w="9525">
            <a:noFill/>
            <a:miter lim="800000"/>
            <a:headEnd/>
            <a:tailEnd/>
          </a:ln>
        </p:spPr>
        <p:txBody>
          <a:bodyPr>
            <a:prstTxWarp prst="textNoShape">
              <a:avLst/>
            </a:prstTxWarp>
            <a:spAutoFit/>
          </a:bodyPr>
          <a:lstStyle/>
          <a:p>
            <a:pPr>
              <a:lnSpc>
                <a:spcPct val="100000"/>
              </a:lnSpc>
              <a:spcBef>
                <a:spcPct val="0"/>
              </a:spcBef>
              <a:buSzTx/>
              <a:buFontTx/>
              <a:buNone/>
            </a:pPr>
            <a:r>
              <a:rPr lang="en-US" sz="1400">
                <a:solidFill>
                  <a:srgbClr val="951122"/>
                </a:solidFill>
                <a:latin typeface="Verdana" charset="0"/>
              </a:rPr>
              <a:t>Long </a:t>
            </a:r>
          </a:p>
          <a:p>
            <a:pPr>
              <a:lnSpc>
                <a:spcPct val="100000"/>
              </a:lnSpc>
              <a:spcBef>
                <a:spcPct val="0"/>
              </a:spcBef>
              <a:buSzTx/>
              <a:buFontTx/>
              <a:buNone/>
            </a:pPr>
            <a:r>
              <a:rPr lang="en-US" sz="1400">
                <a:solidFill>
                  <a:srgbClr val="951122"/>
                </a:solidFill>
                <a:latin typeface="Verdana" charset="0"/>
              </a:rPr>
              <a:t>Barrel</a:t>
            </a:r>
            <a:endParaRPr lang="en-US" sz="1600">
              <a:solidFill>
                <a:srgbClr val="000000"/>
              </a:solidFill>
              <a:latin typeface="Verdana" charset="0"/>
            </a:endParaRPr>
          </a:p>
        </p:txBody>
      </p:sp>
      <p:sp>
        <p:nvSpPr>
          <p:cNvPr id="18440" name="TextBox 10"/>
          <p:cNvSpPr txBox="1">
            <a:spLocks noChangeArrowheads="1"/>
          </p:cNvSpPr>
          <p:nvPr/>
        </p:nvSpPr>
        <p:spPr bwMode="auto">
          <a:xfrm>
            <a:off x="304800" y="1752600"/>
            <a:ext cx="914400" cy="304800"/>
          </a:xfrm>
          <a:prstGeom prst="rect">
            <a:avLst/>
          </a:prstGeom>
          <a:solidFill>
            <a:schemeClr val="bg1"/>
          </a:solidFill>
          <a:ln w="9525">
            <a:noFill/>
            <a:miter lim="800000"/>
            <a:headEnd/>
            <a:tailEnd/>
          </a:ln>
        </p:spPr>
        <p:txBody>
          <a:bodyPr>
            <a:prstTxWarp prst="textNoShape">
              <a:avLst/>
            </a:prstTxWarp>
            <a:spAutoFit/>
          </a:bodyPr>
          <a:lstStyle/>
          <a:p>
            <a:pPr>
              <a:lnSpc>
                <a:spcPct val="100000"/>
              </a:lnSpc>
              <a:spcBef>
                <a:spcPct val="0"/>
              </a:spcBef>
              <a:buSzTx/>
              <a:buFontTx/>
              <a:buNone/>
            </a:pPr>
            <a:r>
              <a:rPr lang="en-US" sz="1400">
                <a:solidFill>
                  <a:srgbClr val="951122"/>
                </a:solidFill>
                <a:latin typeface="Verdana" charset="0"/>
              </a:rPr>
              <a:t>Phase 1</a:t>
            </a:r>
            <a:endParaRPr lang="en-US" sz="1600">
              <a:solidFill>
                <a:srgbClr val="000000"/>
              </a:solidFill>
              <a:latin typeface="Verdana" charset="0"/>
            </a:endParaRPr>
          </a:p>
        </p:txBody>
      </p:sp>
      <p:pic>
        <p:nvPicPr>
          <p:cNvPr id="18441" name="Picture 9" descr="withendcaps.png"/>
          <p:cNvPicPr>
            <a:picLocks noChangeAspect="1"/>
          </p:cNvPicPr>
          <p:nvPr/>
        </p:nvPicPr>
        <p:blipFill>
          <a:blip r:embed="rId4"/>
          <a:srcRect/>
          <a:stretch>
            <a:fillRect/>
          </a:stretch>
        </p:blipFill>
        <p:spPr bwMode="auto">
          <a:xfrm>
            <a:off x="1520825" y="3018631"/>
            <a:ext cx="7304088" cy="1868487"/>
          </a:xfrm>
          <a:prstGeom prst="rect">
            <a:avLst/>
          </a:prstGeom>
          <a:noFill/>
          <a:ln w="9525">
            <a:noFill/>
            <a:miter lim="800000"/>
            <a:headEnd/>
            <a:tailEnd/>
          </a:ln>
        </p:spPr>
      </p:pic>
      <p:sp>
        <p:nvSpPr>
          <p:cNvPr id="18442" name="TextBox 10"/>
          <p:cNvSpPr txBox="1">
            <a:spLocks noChangeArrowheads="1"/>
          </p:cNvSpPr>
          <p:nvPr/>
        </p:nvSpPr>
        <p:spPr bwMode="auto">
          <a:xfrm>
            <a:off x="304800" y="3429000"/>
            <a:ext cx="914400" cy="523875"/>
          </a:xfrm>
          <a:prstGeom prst="rect">
            <a:avLst/>
          </a:prstGeom>
          <a:solidFill>
            <a:schemeClr val="bg1"/>
          </a:solidFill>
          <a:ln w="9525">
            <a:noFill/>
            <a:miter lim="800000"/>
            <a:headEnd/>
            <a:tailEnd/>
          </a:ln>
        </p:spPr>
        <p:txBody>
          <a:bodyPr>
            <a:prstTxWarp prst="textNoShape">
              <a:avLst/>
            </a:prstTxWarp>
            <a:spAutoFit/>
          </a:bodyPr>
          <a:lstStyle/>
          <a:p>
            <a:pPr>
              <a:lnSpc>
                <a:spcPct val="100000"/>
              </a:lnSpc>
              <a:spcBef>
                <a:spcPct val="0"/>
              </a:spcBef>
              <a:buSzTx/>
              <a:buFontTx/>
              <a:buNone/>
            </a:pPr>
            <a:r>
              <a:rPr lang="en-US" sz="1400">
                <a:solidFill>
                  <a:srgbClr val="951122"/>
                </a:solidFill>
                <a:latin typeface="Verdana" charset="0"/>
              </a:rPr>
              <a:t>Barrel &amp; Endcap</a:t>
            </a:r>
            <a:endParaRPr lang="en-US" sz="1600">
              <a:solidFill>
                <a:srgbClr val="000000"/>
              </a:solidFill>
              <a:latin typeface="Verdana"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Tracker Upgrade Simulators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FastSim</a:t>
            </a:r>
            <a:r>
              <a:rPr lang="en-US" dirty="0" smtClean="0"/>
              <a:t> can be used to estimate the resolutions and efficiencies for several physics objects, typically the effects of upgraded tracker to missing Et, isolation, jet reconstruction (by particle flow method), and allows the optimization of geometry, occupancies, and to study new configurations and instrumentation.</a:t>
            </a:r>
          </a:p>
          <a:p>
            <a:r>
              <a:rPr lang="en-US" dirty="0" smtClean="0"/>
              <a:t>Validation is made by comparing tracker objects (vertices, tracks, isolation) obtained from </a:t>
            </a:r>
            <a:r>
              <a:rPr lang="en-US" dirty="0" err="1" smtClean="0"/>
              <a:t>FastSim</a:t>
            </a:r>
            <a:r>
              <a:rPr lang="en-US" dirty="0" smtClean="0"/>
              <a:t> and </a:t>
            </a:r>
            <a:r>
              <a:rPr lang="en-US" dirty="0" err="1" smtClean="0"/>
              <a:t>FullSim</a:t>
            </a:r>
            <a:r>
              <a:rPr lang="en-US" dirty="0" smtClean="0"/>
              <a:t> (Geant4), or  from </a:t>
            </a:r>
            <a:r>
              <a:rPr lang="en-US" dirty="0" err="1" smtClean="0"/>
              <a:t>FastSim</a:t>
            </a:r>
            <a:r>
              <a:rPr lang="en-US" dirty="0" smtClean="0"/>
              <a:t> and data </a:t>
            </a:r>
          </a:p>
          <a:p>
            <a:r>
              <a:rPr lang="en-US" dirty="0" smtClean="0"/>
              <a:t>Designed to get a % - level accuracy with O(1s) CPU time in dense tracks environment.</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
        <p:nvSpPr>
          <p:cNvPr id="6" name="TextBox 5"/>
          <p:cNvSpPr txBox="1"/>
          <p:nvPr/>
        </p:nvSpPr>
        <p:spPr>
          <a:xfrm>
            <a:off x="300567" y="1232972"/>
            <a:ext cx="3121367" cy="369332"/>
          </a:xfrm>
          <a:prstGeom prst="rect">
            <a:avLst/>
          </a:prstGeom>
          <a:noFill/>
        </p:spPr>
        <p:txBody>
          <a:bodyPr wrap="none" rtlCol="0">
            <a:spAutoFit/>
          </a:bodyPr>
          <a:lstStyle/>
          <a:p>
            <a:r>
              <a:rPr lang="en-US" dirty="0" smtClean="0"/>
              <a:t>See Andrea </a:t>
            </a:r>
            <a:r>
              <a:rPr lang="en-US" dirty="0" err="1" smtClean="0"/>
              <a:t>Giammarco’s</a:t>
            </a:r>
            <a:r>
              <a:rPr lang="en-US" dirty="0" smtClean="0"/>
              <a:t> talk</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321270"/>
            <a:ext cx="8001000" cy="1143000"/>
          </a:xfrm>
        </p:spPr>
        <p:txBody>
          <a:bodyPr/>
          <a:lstStyle/>
          <a:p>
            <a:pPr>
              <a:defRPr/>
            </a:pPr>
            <a:r>
              <a:rPr lang="en-US" dirty="0" smtClean="0">
                <a:cs typeface="ＭＳ Ｐゴシック" charset="-128"/>
              </a:rPr>
              <a:t>Tracker Upgrade : B</a:t>
            </a:r>
            <a:r>
              <a:rPr lang="en-US" dirty="0">
                <a:cs typeface="ＭＳ Ｐゴシック" charset="-128"/>
              </a:rPr>
              <a:t>-Tagging Performance</a:t>
            </a:r>
          </a:p>
        </p:txBody>
      </p:sp>
      <p:sp>
        <p:nvSpPr>
          <p:cNvPr id="31747" name="Content Placeholder 2"/>
          <p:cNvSpPr>
            <a:spLocks noGrp="1"/>
          </p:cNvSpPr>
          <p:nvPr>
            <p:ph idx="1"/>
          </p:nvPr>
        </p:nvSpPr>
        <p:spPr>
          <a:xfrm>
            <a:off x="599017" y="1791229"/>
            <a:ext cx="8001000" cy="4114800"/>
          </a:xfrm>
        </p:spPr>
        <p:txBody>
          <a:bodyPr/>
          <a:lstStyle/>
          <a:p>
            <a:r>
              <a:rPr lang="en-US" dirty="0" smtClean="0">
                <a:cs typeface="ＭＳ Ｐゴシック" charset="-128"/>
              </a:rPr>
              <a:t>Compare </a:t>
            </a:r>
            <a:r>
              <a:rPr lang="en-US" dirty="0" err="1" smtClean="0">
                <a:cs typeface="ＭＳ Ｐゴシック" charset="-128"/>
              </a:rPr>
              <a:t>Fastsim</a:t>
            </a:r>
            <a:r>
              <a:rPr lang="en-US" dirty="0" smtClean="0">
                <a:cs typeface="ＭＳ Ｐゴシック" charset="-128"/>
              </a:rPr>
              <a:t> and </a:t>
            </a:r>
            <a:r>
              <a:rPr lang="en-US" dirty="0" err="1" smtClean="0">
                <a:cs typeface="ＭＳ Ｐゴシック" charset="-128"/>
              </a:rPr>
              <a:t>FullSim</a:t>
            </a:r>
            <a:r>
              <a:rPr lang="en-US" dirty="0" smtClean="0">
                <a:cs typeface="ＭＳ Ｐゴシック" charset="-128"/>
              </a:rPr>
              <a:t>, </a:t>
            </a:r>
            <a:r>
              <a:rPr lang="en-US" dirty="0" err="1" smtClean="0">
                <a:cs typeface="ＭＳ Ｐゴシック" charset="-128"/>
              </a:rPr>
              <a:t>ttbar</a:t>
            </a:r>
            <a:r>
              <a:rPr lang="en-US" dirty="0">
                <a:cs typeface="ＭＳ Ｐゴシック" charset="-128"/>
              </a:rPr>
              <a:t>, </a:t>
            </a:r>
            <a:r>
              <a:rPr lang="en-US" dirty="0" smtClean="0">
                <a:cs typeface="ＭＳ Ｐゴシック" charset="-128"/>
              </a:rPr>
              <a:t>&lt;PU&gt;=50</a:t>
            </a:r>
          </a:p>
          <a:p>
            <a:pPr lvl="1"/>
            <a:r>
              <a:rPr lang="en-US" dirty="0" smtClean="0"/>
              <a:t>Modified </a:t>
            </a:r>
            <a:r>
              <a:rPr lang="en-US" dirty="0" err="1" smtClean="0"/>
              <a:t>Fastsim</a:t>
            </a:r>
            <a:r>
              <a:rPr lang="en-US" dirty="0" smtClean="0"/>
              <a:t> </a:t>
            </a:r>
            <a:r>
              <a:rPr lang="en-US" dirty="0" err="1" smtClean="0"/>
              <a:t>b</a:t>
            </a:r>
            <a:r>
              <a:rPr lang="en-US" dirty="0" smtClean="0"/>
              <a:t>-tagging performance similar for a wide operating range of </a:t>
            </a:r>
            <a:r>
              <a:rPr lang="en-US" dirty="0" err="1" smtClean="0"/>
              <a:t>b</a:t>
            </a:r>
            <a:r>
              <a:rPr lang="en-US" dirty="0" smtClean="0"/>
              <a:t>-jet </a:t>
            </a:r>
            <a:r>
              <a:rPr lang="en-US" dirty="0" err="1" smtClean="0"/>
              <a:t>b</a:t>
            </a:r>
            <a:r>
              <a:rPr lang="en-US" dirty="0" smtClean="0"/>
              <a:t>-tagging efficiencies </a:t>
            </a:r>
            <a:r>
              <a:rPr lang="en-US" dirty="0" smtClean="0">
                <a:solidFill>
                  <a:srgbClr val="4C4C4C"/>
                </a:solidFill>
              </a:rPr>
              <a:t>(despite fake rate difference)</a:t>
            </a:r>
            <a:endParaRPr lang="en-US" dirty="0">
              <a:solidFill>
                <a:srgbClr val="4C4C4C"/>
              </a:solidFill>
            </a:endParaRPr>
          </a:p>
        </p:txBody>
      </p:sp>
      <p:sp>
        <p:nvSpPr>
          <p:cNvPr id="31748" name="Footer Placeholder 3"/>
          <p:cNvSpPr>
            <a:spLocks noGrp="1"/>
          </p:cNvSpPr>
          <p:nvPr>
            <p:ph type="ftr" sz="quarter" idx="10"/>
          </p:nvPr>
        </p:nvSpPr>
        <p:spPr>
          <a:noFill/>
          <a:ln>
            <a:miter lim="800000"/>
            <a:headEnd/>
            <a:tailEnd/>
          </a:ln>
        </p:spPr>
        <p:txBody>
          <a:bodyPr/>
          <a:lstStyle/>
          <a:p>
            <a:r>
              <a:rPr lang="de-DE"/>
              <a:t>Fastsimulation Meeting, 29 Nov 2011                                                          H. W. K. Cheung (FNAL)</a:t>
            </a:r>
            <a:endParaRPr lang="en-GB"/>
          </a:p>
        </p:txBody>
      </p:sp>
      <p:sp>
        <p:nvSpPr>
          <p:cNvPr id="31749" name="Slide Number Placeholder 4"/>
          <p:cNvSpPr>
            <a:spLocks noGrp="1"/>
          </p:cNvSpPr>
          <p:nvPr>
            <p:ph type="sldNum" sz="quarter" idx="11"/>
          </p:nvPr>
        </p:nvSpPr>
        <p:spPr>
          <a:noFill/>
          <a:ln>
            <a:miter lim="800000"/>
            <a:headEnd/>
            <a:tailEnd/>
          </a:ln>
        </p:spPr>
        <p:txBody>
          <a:bodyPr/>
          <a:lstStyle/>
          <a:p>
            <a:fld id="{BEEA2D2E-AA6E-D24C-B29B-F429306DB496}" type="slidenum">
              <a:rPr lang="en-GB"/>
              <a:pPr/>
              <a:t>29</a:t>
            </a:fld>
            <a:endParaRPr lang="en-GB"/>
          </a:p>
        </p:txBody>
      </p:sp>
      <p:pic>
        <p:nvPicPr>
          <p:cNvPr id="31750" name="Picture 5"/>
          <p:cNvPicPr>
            <a:picLocks noChangeAspect="1"/>
          </p:cNvPicPr>
          <p:nvPr/>
        </p:nvPicPr>
        <p:blipFill>
          <a:blip r:embed="rId2"/>
          <a:srcRect/>
          <a:stretch>
            <a:fillRect/>
          </a:stretch>
        </p:blipFill>
        <p:spPr bwMode="auto">
          <a:xfrm>
            <a:off x="338667" y="3499422"/>
            <a:ext cx="4260850" cy="3194192"/>
          </a:xfrm>
          <a:prstGeom prst="rect">
            <a:avLst/>
          </a:prstGeom>
          <a:noFill/>
          <a:ln w="9525">
            <a:noFill/>
            <a:miter lim="800000"/>
            <a:headEnd/>
            <a:tailEnd/>
          </a:ln>
        </p:spPr>
      </p:pic>
      <p:pic>
        <p:nvPicPr>
          <p:cNvPr id="31751" name="Picture 5"/>
          <p:cNvPicPr>
            <a:picLocks noChangeAspect="1"/>
          </p:cNvPicPr>
          <p:nvPr/>
        </p:nvPicPr>
        <p:blipFill>
          <a:blip r:embed="rId3"/>
          <a:srcRect/>
          <a:stretch>
            <a:fillRect/>
          </a:stretch>
        </p:blipFill>
        <p:spPr bwMode="auto">
          <a:xfrm>
            <a:off x="5003800" y="3589868"/>
            <a:ext cx="4140200" cy="3103746"/>
          </a:xfrm>
          <a:prstGeom prst="rect">
            <a:avLst/>
          </a:prstGeom>
          <a:noFill/>
          <a:ln w="9525">
            <a:noFill/>
            <a:miter lim="800000"/>
            <a:headEnd/>
            <a:tailEnd/>
          </a:ln>
        </p:spPr>
      </p:pic>
      <p:sp>
        <p:nvSpPr>
          <p:cNvPr id="31752" name="TextBox 14"/>
          <p:cNvSpPr txBox="1">
            <a:spLocks noChangeArrowheads="1"/>
          </p:cNvSpPr>
          <p:nvPr/>
        </p:nvSpPr>
        <p:spPr bwMode="auto">
          <a:xfrm>
            <a:off x="4114800" y="1445153"/>
            <a:ext cx="5029200" cy="346075"/>
          </a:xfrm>
          <a:prstGeom prst="rect">
            <a:avLst/>
          </a:prstGeom>
          <a:noFill/>
          <a:ln w="9525">
            <a:noFill/>
            <a:miter lim="800000"/>
            <a:headEnd/>
            <a:tailEnd/>
          </a:ln>
        </p:spPr>
        <p:txBody>
          <a:bodyPr>
            <a:prstTxWarp prst="textNoShape">
              <a:avLst/>
            </a:prstTxWarp>
            <a:spAutoFit/>
          </a:bodyPr>
          <a:lstStyle/>
          <a:p>
            <a:pPr algn="ctr">
              <a:buFontTx/>
              <a:buNone/>
            </a:pPr>
            <a:r>
              <a:rPr lang="en-US" sz="1800" dirty="0" err="1">
                <a:solidFill>
                  <a:srgbClr val="003366"/>
                </a:solidFill>
              </a:rPr>
              <a:t>CombinedSecondaryVertex</a:t>
            </a:r>
            <a:r>
              <a:rPr lang="en-US" sz="1800" dirty="0">
                <a:solidFill>
                  <a:srgbClr val="003366"/>
                </a:solidFill>
              </a:rPr>
              <a:t> </a:t>
            </a:r>
            <a:r>
              <a:rPr lang="en-US" sz="1800" dirty="0" err="1">
                <a:solidFill>
                  <a:srgbClr val="003366"/>
                </a:solidFill>
              </a:rPr>
              <a:t>b</a:t>
            </a:r>
            <a:r>
              <a:rPr lang="en-US" sz="1800" dirty="0">
                <a:solidFill>
                  <a:srgbClr val="003366"/>
                </a:solidFill>
              </a:rPr>
              <a:t>-tagging algorithm</a:t>
            </a:r>
            <a:endParaRPr lang="en-US" sz="1400" dirty="0">
              <a:solidFill>
                <a:srgbClr val="003366"/>
              </a:solidFill>
            </a:endParaRPr>
          </a:p>
        </p:txBody>
      </p:sp>
      <p:sp>
        <p:nvSpPr>
          <p:cNvPr id="31753" name="TextBox 7"/>
          <p:cNvSpPr txBox="1">
            <a:spLocks noChangeArrowheads="1"/>
          </p:cNvSpPr>
          <p:nvPr/>
        </p:nvSpPr>
        <p:spPr bwMode="auto">
          <a:xfrm>
            <a:off x="1371600" y="6096000"/>
            <a:ext cx="2133600" cy="346075"/>
          </a:xfrm>
          <a:prstGeom prst="rect">
            <a:avLst/>
          </a:prstGeom>
          <a:solidFill>
            <a:srgbClr val="CCFFCC"/>
          </a:solidFill>
          <a:ln w="9525">
            <a:noFill/>
            <a:miter lim="800000"/>
            <a:headEnd/>
            <a:tailEnd/>
          </a:ln>
        </p:spPr>
        <p:txBody>
          <a:bodyPr>
            <a:prstTxWarp prst="textNoShape">
              <a:avLst/>
            </a:prstTxWarp>
            <a:spAutoFit/>
          </a:bodyPr>
          <a:lstStyle/>
          <a:p>
            <a:pPr algn="ctr">
              <a:buFontTx/>
              <a:buNone/>
            </a:pPr>
            <a:r>
              <a:rPr lang="en-US" sz="1800"/>
              <a:t>Phase 1 geometry</a:t>
            </a:r>
          </a:p>
        </p:txBody>
      </p:sp>
      <p:sp>
        <p:nvSpPr>
          <p:cNvPr id="31754" name="TextBox 7"/>
          <p:cNvSpPr txBox="1">
            <a:spLocks noChangeArrowheads="1"/>
          </p:cNvSpPr>
          <p:nvPr/>
        </p:nvSpPr>
        <p:spPr bwMode="auto">
          <a:xfrm>
            <a:off x="5867400" y="6096000"/>
            <a:ext cx="2133600" cy="346075"/>
          </a:xfrm>
          <a:prstGeom prst="rect">
            <a:avLst/>
          </a:prstGeom>
          <a:solidFill>
            <a:srgbClr val="CCFFCC"/>
          </a:solidFill>
          <a:ln w="9525">
            <a:noFill/>
            <a:miter lim="800000"/>
            <a:headEnd/>
            <a:tailEnd/>
          </a:ln>
        </p:spPr>
        <p:txBody>
          <a:bodyPr>
            <a:prstTxWarp prst="textNoShape">
              <a:avLst/>
            </a:prstTxWarp>
            <a:spAutoFit/>
          </a:bodyPr>
          <a:lstStyle/>
          <a:p>
            <a:pPr algn="ctr">
              <a:buFontTx/>
              <a:buNone/>
            </a:pPr>
            <a:r>
              <a:rPr lang="en-US" sz="1800"/>
              <a:t>Current Geometry</a:t>
            </a:r>
          </a:p>
        </p:txBody>
      </p:sp>
      <p:sp>
        <p:nvSpPr>
          <p:cNvPr id="11" name="TextBox 10"/>
          <p:cNvSpPr txBox="1"/>
          <p:nvPr/>
        </p:nvSpPr>
        <p:spPr>
          <a:xfrm>
            <a:off x="0" y="321270"/>
            <a:ext cx="3166533" cy="923330"/>
          </a:xfrm>
          <a:prstGeom prst="rect">
            <a:avLst/>
          </a:prstGeom>
          <a:noFill/>
        </p:spPr>
        <p:txBody>
          <a:bodyPr wrap="square" rtlCol="0">
            <a:spAutoFit/>
          </a:bodyPr>
          <a:lstStyle/>
          <a:p>
            <a:r>
              <a:rPr lang="en-US" dirty="0" smtClean="0"/>
              <a:t>Pixel replacement ( Phase 1) : 4 barrel layers + new electronics, less material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b="1" dirty="0" smtClean="0">
                <a:solidFill>
                  <a:srgbClr val="000090"/>
                </a:solidFill>
              </a:rPr>
              <a:t>Physics motivation</a:t>
            </a:r>
          </a:p>
          <a:p>
            <a:r>
              <a:rPr lang="en-US" dirty="0" smtClean="0"/>
              <a:t>Upgrade </a:t>
            </a:r>
            <a:r>
              <a:rPr lang="en-US" dirty="0" smtClean="0"/>
              <a:t>(LHC,CMS)</a:t>
            </a:r>
            <a:endParaRPr lang="en-US" dirty="0" smtClean="0"/>
          </a:p>
          <a:p>
            <a:r>
              <a:rPr lang="en-US" dirty="0" smtClean="0"/>
              <a:t>Simulators</a:t>
            </a:r>
          </a:p>
          <a:p>
            <a:r>
              <a:rPr lang="en-US" dirty="0" smtClean="0"/>
              <a:t>Studies</a:t>
            </a:r>
          </a:p>
          <a:p>
            <a:r>
              <a:rPr lang="en-US" dirty="0" smtClean="0"/>
              <a:t>Summary </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bwMode="auto">
          <a:noFill/>
          <a:ln>
            <a:miter lim="800000"/>
            <a:headEnd/>
            <a:tailEnd/>
          </a:ln>
        </p:spPr>
        <p:txBody>
          <a:bodyPr/>
          <a:lstStyle/>
          <a:p>
            <a:fld id="{FB334DE5-0B30-934B-B204-77F7AB54151E}" type="slidenum">
              <a:rPr lang="en-US"/>
              <a:pPr/>
              <a:t>30</a:t>
            </a:fld>
            <a:endParaRPr lang="en-US"/>
          </a:p>
        </p:txBody>
      </p:sp>
      <p:sp>
        <p:nvSpPr>
          <p:cNvPr id="43011" name="Title 1"/>
          <p:cNvSpPr>
            <a:spLocks noGrp="1"/>
          </p:cNvSpPr>
          <p:nvPr>
            <p:ph type="title" idx="4294967295"/>
          </p:nvPr>
        </p:nvSpPr>
        <p:spPr>
          <a:xfrm>
            <a:off x="0" y="274638"/>
            <a:ext cx="8642350" cy="654050"/>
          </a:xfrm>
        </p:spPr>
        <p:txBody>
          <a:bodyPr>
            <a:normAutofit fontScale="90000"/>
          </a:bodyPr>
          <a:lstStyle/>
          <a:p>
            <a:r>
              <a:rPr lang="en-US" dirty="0" smtClean="0">
                <a:latin typeface="Arial" charset="0"/>
                <a:cs typeface="ヒラギノ角ゴ Pro W3" charset="-128"/>
              </a:rPr>
              <a:t>FCAL + Tracker Upgrade: </a:t>
            </a:r>
            <a:br>
              <a:rPr lang="en-US" dirty="0" smtClean="0">
                <a:latin typeface="Arial" charset="0"/>
                <a:cs typeface="ヒラギノ角ゴ Pro W3" charset="-128"/>
              </a:rPr>
            </a:br>
            <a:r>
              <a:rPr lang="en-US" dirty="0" smtClean="0">
                <a:latin typeface="Arial" charset="0"/>
                <a:cs typeface="ヒラギノ角ゴ Pro W3" charset="-128"/>
              </a:rPr>
              <a:t>MET</a:t>
            </a:r>
            <a:r>
              <a:rPr lang="en-US" dirty="0">
                <a:latin typeface="Arial" charset="0"/>
                <a:cs typeface="ヒラギノ角ゴ Pro W3" charset="-128"/>
              </a:rPr>
              <a:t>: </a:t>
            </a:r>
            <a:r>
              <a:rPr lang="en-US" dirty="0" err="1">
                <a:latin typeface="Arial" charset="0"/>
                <a:cs typeface="ヒラギノ角ゴ Pro W3" charset="-128"/>
              </a:rPr>
              <a:t>FastSim</a:t>
            </a:r>
            <a:r>
              <a:rPr lang="en-US" dirty="0">
                <a:latin typeface="Arial" charset="0"/>
                <a:cs typeface="ヒラギノ角ゴ Pro W3" charset="-128"/>
              </a:rPr>
              <a:t> </a:t>
            </a:r>
            <a:r>
              <a:rPr lang="en-US" dirty="0" err="1">
                <a:latin typeface="Arial" charset="0"/>
                <a:cs typeface="ヒラギノ角ゴ Pro W3" charset="-128"/>
              </a:rPr>
              <a:t>vs</a:t>
            </a:r>
            <a:r>
              <a:rPr lang="en-US" dirty="0">
                <a:latin typeface="Arial" charset="0"/>
                <a:cs typeface="ヒラギノ角ゴ Pro W3" charset="-128"/>
              </a:rPr>
              <a:t> </a:t>
            </a:r>
            <a:r>
              <a:rPr lang="en-US" dirty="0" err="1">
                <a:latin typeface="Arial" charset="0"/>
                <a:cs typeface="ヒラギノ角ゴ Pro W3" charset="-128"/>
              </a:rPr>
              <a:t>FullSim</a:t>
            </a:r>
            <a:r>
              <a:rPr lang="en-US" dirty="0">
                <a:latin typeface="Arial" charset="0"/>
                <a:cs typeface="ヒラギノ角ゴ Pro W3" charset="-128"/>
              </a:rPr>
              <a:t> </a:t>
            </a:r>
            <a:r>
              <a:rPr lang="en-US" dirty="0" err="1">
                <a:latin typeface="Arial" charset="0"/>
                <a:cs typeface="ヒラギノ角ゴ Pro W3" charset="-128"/>
              </a:rPr>
              <a:t>vs</a:t>
            </a:r>
            <a:r>
              <a:rPr lang="en-US" dirty="0">
                <a:latin typeface="Arial" charset="0"/>
                <a:cs typeface="ヒラギノ角ゴ Pro W3" charset="-128"/>
              </a:rPr>
              <a:t> Data</a:t>
            </a:r>
          </a:p>
        </p:txBody>
      </p:sp>
      <p:sp>
        <p:nvSpPr>
          <p:cNvPr id="43012" name="TextBox 17"/>
          <p:cNvSpPr txBox="1">
            <a:spLocks noChangeArrowheads="1"/>
          </p:cNvSpPr>
          <p:nvPr/>
        </p:nvSpPr>
        <p:spPr bwMode="auto">
          <a:xfrm>
            <a:off x="4173538" y="1092200"/>
            <a:ext cx="833437" cy="461963"/>
          </a:xfrm>
          <a:prstGeom prst="rect">
            <a:avLst/>
          </a:prstGeom>
          <a:noFill/>
          <a:ln w="9525">
            <a:solidFill>
              <a:schemeClr val="tx1"/>
            </a:solidFill>
            <a:miter lim="800000"/>
            <a:headEnd/>
            <a:tailEnd/>
          </a:ln>
        </p:spPr>
        <p:txBody>
          <a:bodyPr wrap="none">
            <a:prstTxWarp prst="textNoShape">
              <a:avLst/>
            </a:prstTxWarp>
            <a:spAutoFit/>
          </a:bodyPr>
          <a:lstStyle/>
          <a:p>
            <a:r>
              <a:rPr lang="en-US" sz="2400">
                <a:solidFill>
                  <a:srgbClr val="0000FF"/>
                </a:solidFill>
                <a:ea typeface="ヒラギノ角ゴ Pro W3" charset="-128"/>
                <a:cs typeface="ヒラギノ角ゴ Pro W3" charset="-128"/>
              </a:rPr>
              <a:t>MET</a:t>
            </a:r>
          </a:p>
        </p:txBody>
      </p:sp>
      <p:sp>
        <p:nvSpPr>
          <p:cNvPr id="43013" name="TextBox 18"/>
          <p:cNvSpPr txBox="1">
            <a:spLocks noChangeArrowheads="1"/>
          </p:cNvSpPr>
          <p:nvPr/>
        </p:nvSpPr>
        <p:spPr bwMode="auto">
          <a:xfrm>
            <a:off x="4046220" y="3654425"/>
            <a:ext cx="1295400" cy="461962"/>
          </a:xfrm>
          <a:prstGeom prst="rect">
            <a:avLst/>
          </a:prstGeom>
          <a:noFill/>
          <a:ln w="9525">
            <a:solidFill>
              <a:schemeClr val="tx1"/>
            </a:solidFill>
            <a:miter lim="800000"/>
            <a:headEnd/>
            <a:tailEnd/>
          </a:ln>
        </p:spPr>
        <p:txBody>
          <a:bodyPr wrap="none">
            <a:prstTxWarp prst="textNoShape">
              <a:avLst/>
            </a:prstTxWarp>
            <a:spAutoFit/>
          </a:bodyPr>
          <a:lstStyle/>
          <a:p>
            <a:r>
              <a:rPr lang="en-US" sz="2400" dirty="0">
                <a:solidFill>
                  <a:srgbClr val="0000FF"/>
                </a:solidFill>
                <a:ea typeface="ヒラギノ角ゴ Pro W3" charset="-128"/>
                <a:cs typeface="ヒラギノ角ゴ Pro W3" charset="-128"/>
              </a:rPr>
              <a:t>Sum ET</a:t>
            </a:r>
          </a:p>
        </p:txBody>
      </p:sp>
      <p:cxnSp>
        <p:nvCxnSpPr>
          <p:cNvPr id="24" name="Straight Connector 23"/>
          <p:cNvCxnSpPr/>
          <p:nvPr/>
        </p:nvCxnSpPr>
        <p:spPr>
          <a:xfrm>
            <a:off x="723900" y="1295400"/>
            <a:ext cx="3459163"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51425" y="1298575"/>
            <a:ext cx="346075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28625" y="3971925"/>
            <a:ext cx="3459163"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13350" y="3986213"/>
            <a:ext cx="346075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43018" name="Picture 27" descr="CaloMET.gif"/>
          <p:cNvPicPr>
            <a:picLocks noChangeAspect="1"/>
          </p:cNvPicPr>
          <p:nvPr/>
        </p:nvPicPr>
        <p:blipFill>
          <a:blip r:embed="rId3"/>
          <a:srcRect/>
          <a:stretch>
            <a:fillRect/>
          </a:stretch>
        </p:blipFill>
        <p:spPr bwMode="auto">
          <a:xfrm>
            <a:off x="55563" y="1606550"/>
            <a:ext cx="3035300" cy="2060575"/>
          </a:xfrm>
          <a:prstGeom prst="rect">
            <a:avLst/>
          </a:prstGeom>
          <a:noFill/>
          <a:ln w="9525">
            <a:noFill/>
            <a:miter lim="800000"/>
            <a:headEnd/>
            <a:tailEnd/>
          </a:ln>
        </p:spPr>
      </p:pic>
      <p:pic>
        <p:nvPicPr>
          <p:cNvPr id="43019" name="Picture 28" descr="CaloSumET.gif"/>
          <p:cNvPicPr>
            <a:picLocks noChangeAspect="1"/>
          </p:cNvPicPr>
          <p:nvPr/>
        </p:nvPicPr>
        <p:blipFill>
          <a:blip r:embed="rId4"/>
          <a:srcRect/>
          <a:stretch>
            <a:fillRect/>
          </a:stretch>
        </p:blipFill>
        <p:spPr bwMode="auto">
          <a:xfrm>
            <a:off x="0" y="4112465"/>
            <a:ext cx="3024188" cy="2046288"/>
          </a:xfrm>
          <a:prstGeom prst="rect">
            <a:avLst/>
          </a:prstGeom>
          <a:noFill/>
          <a:ln w="9525">
            <a:noFill/>
            <a:miter lim="800000"/>
            <a:headEnd/>
            <a:tailEnd/>
          </a:ln>
        </p:spPr>
      </p:pic>
      <p:pic>
        <p:nvPicPr>
          <p:cNvPr id="43020" name="Picture 29" descr="pfMET.gif"/>
          <p:cNvPicPr>
            <a:picLocks noChangeAspect="1"/>
          </p:cNvPicPr>
          <p:nvPr/>
        </p:nvPicPr>
        <p:blipFill>
          <a:blip r:embed="rId5"/>
          <a:srcRect/>
          <a:stretch>
            <a:fillRect/>
          </a:stretch>
        </p:blipFill>
        <p:spPr bwMode="auto">
          <a:xfrm>
            <a:off x="6053138" y="1606550"/>
            <a:ext cx="3027362" cy="2047875"/>
          </a:xfrm>
          <a:prstGeom prst="rect">
            <a:avLst/>
          </a:prstGeom>
          <a:noFill/>
          <a:ln w="9525">
            <a:noFill/>
            <a:miter lim="800000"/>
            <a:headEnd/>
            <a:tailEnd/>
          </a:ln>
        </p:spPr>
      </p:pic>
      <p:pic>
        <p:nvPicPr>
          <p:cNvPr id="43021" name="Picture 30" descr="tcMET.gif"/>
          <p:cNvPicPr>
            <a:picLocks noChangeAspect="1"/>
          </p:cNvPicPr>
          <p:nvPr/>
        </p:nvPicPr>
        <p:blipFill>
          <a:blip r:embed="rId6"/>
          <a:srcRect/>
          <a:stretch>
            <a:fillRect/>
          </a:stretch>
        </p:blipFill>
        <p:spPr bwMode="auto">
          <a:xfrm>
            <a:off x="3090863" y="1609725"/>
            <a:ext cx="3021012" cy="2044700"/>
          </a:xfrm>
          <a:prstGeom prst="rect">
            <a:avLst/>
          </a:prstGeom>
          <a:noFill/>
          <a:ln w="9525">
            <a:noFill/>
            <a:miter lim="800000"/>
            <a:headEnd/>
            <a:tailEnd/>
          </a:ln>
        </p:spPr>
      </p:pic>
      <p:pic>
        <p:nvPicPr>
          <p:cNvPr id="43022" name="Picture 31" descr="pfSumET.gif"/>
          <p:cNvPicPr>
            <a:picLocks noChangeAspect="1"/>
          </p:cNvPicPr>
          <p:nvPr/>
        </p:nvPicPr>
        <p:blipFill>
          <a:blip r:embed="rId7"/>
          <a:srcRect/>
          <a:stretch>
            <a:fillRect/>
          </a:stretch>
        </p:blipFill>
        <p:spPr bwMode="auto">
          <a:xfrm>
            <a:off x="6053138" y="4112465"/>
            <a:ext cx="3024187" cy="2047875"/>
          </a:xfrm>
          <a:prstGeom prst="rect">
            <a:avLst/>
          </a:prstGeom>
          <a:noFill/>
          <a:ln w="9525">
            <a:noFill/>
            <a:miter lim="800000"/>
            <a:headEnd/>
            <a:tailEnd/>
          </a:ln>
        </p:spPr>
      </p:pic>
      <p:pic>
        <p:nvPicPr>
          <p:cNvPr id="43023" name="Picture 32" descr="tcSumET.gif"/>
          <p:cNvPicPr>
            <a:picLocks noChangeAspect="1"/>
          </p:cNvPicPr>
          <p:nvPr/>
        </p:nvPicPr>
        <p:blipFill>
          <a:blip r:embed="rId8"/>
          <a:srcRect/>
          <a:stretch>
            <a:fillRect/>
          </a:stretch>
        </p:blipFill>
        <p:spPr bwMode="auto">
          <a:xfrm>
            <a:off x="3024188" y="4107703"/>
            <a:ext cx="3024187" cy="2051050"/>
          </a:xfrm>
          <a:prstGeom prst="rect">
            <a:avLst/>
          </a:prstGeom>
          <a:noFill/>
          <a:ln w="9525">
            <a:noFill/>
            <a:miter lim="800000"/>
            <a:headEnd/>
            <a:tailEnd/>
          </a:ln>
        </p:spPr>
      </p:pic>
      <p:sp>
        <p:nvSpPr>
          <p:cNvPr id="43024" name="TextBox 19"/>
          <p:cNvSpPr txBox="1">
            <a:spLocks noChangeArrowheads="1"/>
          </p:cNvSpPr>
          <p:nvPr/>
        </p:nvSpPr>
        <p:spPr bwMode="auto">
          <a:xfrm>
            <a:off x="428625" y="6273284"/>
            <a:ext cx="714375" cy="400050"/>
          </a:xfrm>
          <a:prstGeom prst="rect">
            <a:avLst/>
          </a:prstGeom>
          <a:noFill/>
          <a:ln w="9525">
            <a:noFill/>
            <a:miter lim="800000"/>
            <a:headEnd/>
            <a:tailEnd/>
          </a:ln>
        </p:spPr>
        <p:txBody>
          <a:bodyPr wrap="none">
            <a:prstTxWarp prst="textNoShape">
              <a:avLst/>
            </a:prstTxWarp>
            <a:spAutoFit/>
          </a:bodyPr>
          <a:lstStyle/>
          <a:p>
            <a:r>
              <a:rPr lang="en-US" sz="2000" dirty="0" err="1">
                <a:ea typeface="ヒラギノ角ゴ Pro W3" charset="-128"/>
                <a:cs typeface="ヒラギノ角ゴ Pro W3" charset="-128"/>
              </a:rPr>
              <a:t>Calo</a:t>
            </a:r>
            <a:endParaRPr lang="en-US" sz="2000" dirty="0">
              <a:ea typeface="ヒラギノ角ゴ Pro W3" charset="-128"/>
              <a:cs typeface="ヒラギノ角ゴ Pro W3" charset="-128"/>
            </a:endParaRPr>
          </a:p>
        </p:txBody>
      </p:sp>
      <p:sp>
        <p:nvSpPr>
          <p:cNvPr id="43025" name="TextBox 20"/>
          <p:cNvSpPr txBox="1">
            <a:spLocks noChangeArrowheads="1"/>
          </p:cNvSpPr>
          <p:nvPr/>
        </p:nvSpPr>
        <p:spPr bwMode="auto">
          <a:xfrm>
            <a:off x="3609975" y="6273284"/>
            <a:ext cx="527050" cy="400050"/>
          </a:xfrm>
          <a:prstGeom prst="rect">
            <a:avLst/>
          </a:prstGeom>
          <a:noFill/>
          <a:ln w="9525">
            <a:noFill/>
            <a:miter lim="800000"/>
            <a:headEnd/>
            <a:tailEnd/>
          </a:ln>
        </p:spPr>
        <p:txBody>
          <a:bodyPr wrap="none">
            <a:prstTxWarp prst="textNoShape">
              <a:avLst/>
            </a:prstTxWarp>
            <a:spAutoFit/>
          </a:bodyPr>
          <a:lstStyle/>
          <a:p>
            <a:r>
              <a:rPr lang="en-US" sz="2000">
                <a:ea typeface="ヒラギノ角ゴ Pro W3" charset="-128"/>
                <a:cs typeface="ヒラギノ角ゴ Pro W3" charset="-128"/>
              </a:rPr>
              <a:t>TC</a:t>
            </a:r>
          </a:p>
        </p:txBody>
      </p:sp>
      <p:sp>
        <p:nvSpPr>
          <p:cNvPr id="43026" name="TextBox 21"/>
          <p:cNvSpPr txBox="1">
            <a:spLocks noChangeArrowheads="1"/>
          </p:cNvSpPr>
          <p:nvPr/>
        </p:nvSpPr>
        <p:spPr bwMode="auto">
          <a:xfrm>
            <a:off x="7065963" y="6300788"/>
            <a:ext cx="900112" cy="400050"/>
          </a:xfrm>
          <a:prstGeom prst="rect">
            <a:avLst/>
          </a:prstGeom>
          <a:noFill/>
          <a:ln w="9525">
            <a:noFill/>
            <a:miter lim="800000"/>
            <a:headEnd/>
            <a:tailEnd/>
          </a:ln>
        </p:spPr>
        <p:txBody>
          <a:bodyPr wrap="none">
            <a:prstTxWarp prst="textNoShape">
              <a:avLst/>
            </a:prstTxWarp>
            <a:spAutoFit/>
          </a:bodyPr>
          <a:lstStyle/>
          <a:p>
            <a:r>
              <a:rPr lang="en-US" sz="2000">
                <a:ea typeface="ヒラギノ角ゴ Pro W3" charset="-128"/>
                <a:cs typeface="ヒラギノ角ゴ Pro W3" charset="-128"/>
              </a:rPr>
              <a:t>PFlow</a:t>
            </a:r>
          </a:p>
        </p:txBody>
      </p:sp>
      <p:sp>
        <p:nvSpPr>
          <p:cNvPr id="19" name="TextBox 18"/>
          <p:cNvSpPr txBox="1"/>
          <p:nvPr/>
        </p:nvSpPr>
        <p:spPr>
          <a:xfrm>
            <a:off x="4137025" y="6488668"/>
            <a:ext cx="2544286" cy="369332"/>
          </a:xfrm>
          <a:prstGeom prst="rect">
            <a:avLst/>
          </a:prstGeom>
          <a:noFill/>
        </p:spPr>
        <p:txBody>
          <a:bodyPr wrap="none" rtlCol="0">
            <a:spAutoFit/>
          </a:bodyPr>
          <a:lstStyle/>
          <a:p>
            <a:r>
              <a:rPr lang="en-US" dirty="0" err="1" smtClean="0"/>
              <a:t>Cal+Trk,track</a:t>
            </a:r>
            <a:r>
              <a:rPr lang="en-US" dirty="0" smtClean="0"/>
              <a:t> corrected</a:t>
            </a:r>
            <a:endParaRPr lang="en-US" dirty="0"/>
          </a:p>
        </p:txBody>
      </p:sp>
      <p:sp>
        <p:nvSpPr>
          <p:cNvPr id="20" name="TextBox 19"/>
          <p:cNvSpPr txBox="1"/>
          <p:nvPr/>
        </p:nvSpPr>
        <p:spPr>
          <a:xfrm>
            <a:off x="1571759" y="6488668"/>
            <a:ext cx="1013093" cy="369332"/>
          </a:xfrm>
          <a:prstGeom prst="rect">
            <a:avLst/>
          </a:prstGeom>
          <a:noFill/>
        </p:spPr>
        <p:txBody>
          <a:bodyPr wrap="none" rtlCol="0">
            <a:spAutoFit/>
          </a:bodyPr>
          <a:lstStyle/>
          <a:p>
            <a:r>
              <a:rPr lang="en-US" dirty="0" smtClean="0"/>
              <a:t>Cal only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445"/>
            <a:ext cx="8001000" cy="1143000"/>
          </a:xfrm>
        </p:spPr>
        <p:txBody>
          <a:bodyPr/>
          <a:lstStyle/>
          <a:p>
            <a:r>
              <a:rPr lang="en-US" dirty="0" smtClean="0"/>
              <a:t>Trigger Upgrade Challenges Simulators/Emulators</a:t>
            </a:r>
            <a:endParaRPr lang="en-US" dirty="0"/>
          </a:p>
        </p:txBody>
      </p:sp>
      <p:sp>
        <p:nvSpPr>
          <p:cNvPr id="3" name="Content Placeholder 2"/>
          <p:cNvSpPr>
            <a:spLocks noGrp="1"/>
          </p:cNvSpPr>
          <p:nvPr>
            <p:ph idx="1"/>
          </p:nvPr>
        </p:nvSpPr>
        <p:spPr/>
        <p:txBody>
          <a:bodyPr/>
          <a:lstStyle/>
          <a:p>
            <a:r>
              <a:rPr lang="en-US" dirty="0" smtClean="0"/>
              <a:t>FPGA </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pic>
        <p:nvPicPr>
          <p:cNvPr id="6" name="Picture 5"/>
          <p:cNvPicPr>
            <a:picLocks noChangeAspect="1"/>
          </p:cNvPicPr>
          <p:nvPr/>
        </p:nvPicPr>
        <p:blipFill>
          <a:blip r:embed="rId2"/>
          <a:stretch>
            <a:fillRect/>
          </a:stretch>
        </p:blipFill>
        <p:spPr>
          <a:xfrm>
            <a:off x="202286" y="1565448"/>
            <a:ext cx="4041285" cy="4682068"/>
          </a:xfrm>
          <a:prstGeom prst="rect">
            <a:avLst/>
          </a:prstGeom>
        </p:spPr>
      </p:pic>
      <p:grpSp>
        <p:nvGrpSpPr>
          <p:cNvPr id="8" name="Group 35"/>
          <p:cNvGrpSpPr/>
          <p:nvPr/>
        </p:nvGrpSpPr>
        <p:grpSpPr>
          <a:xfrm>
            <a:off x="5585645" y="1905000"/>
            <a:ext cx="2492583" cy="2001482"/>
            <a:chOff x="5905149" y="4465129"/>
            <a:chExt cx="3094551" cy="2219386"/>
          </a:xfrm>
        </p:grpSpPr>
        <p:pic>
          <p:nvPicPr>
            <p:cNvPr id="9" name="Picture 7" descr="pT.pdf"/>
            <p:cNvPicPr>
              <a:picLocks noChangeAspect="1"/>
            </p:cNvPicPr>
            <p:nvPr/>
          </p:nvPicPr>
          <p:blipFill>
            <a:blip r:embed="rId3"/>
            <a:srcRect l="48751"/>
            <a:stretch>
              <a:fillRect/>
            </a:stretch>
          </p:blipFill>
          <p:spPr>
            <a:xfrm>
              <a:off x="5905149" y="4465129"/>
              <a:ext cx="3094551" cy="1993900"/>
            </a:xfrm>
            <a:prstGeom prst="rect">
              <a:avLst/>
            </a:prstGeom>
            <a:effectLst>
              <a:glow rad="101600">
                <a:schemeClr val="accent6">
                  <a:alpha val="75000"/>
                </a:schemeClr>
              </a:glow>
            </a:effectLst>
          </p:spPr>
        </p:pic>
        <p:grpSp>
          <p:nvGrpSpPr>
            <p:cNvPr id="10" name="Group 37"/>
            <p:cNvGrpSpPr/>
            <p:nvPr/>
          </p:nvGrpSpPr>
          <p:grpSpPr>
            <a:xfrm>
              <a:off x="5905149" y="4465129"/>
              <a:ext cx="1634051" cy="1823417"/>
              <a:chOff x="5905149" y="4465129"/>
              <a:chExt cx="1634051" cy="1823417"/>
            </a:xfrm>
          </p:grpSpPr>
          <p:cxnSp>
            <p:nvCxnSpPr>
              <p:cNvPr id="12" name="Straight Arrow Connector 13"/>
              <p:cNvCxnSpPr/>
              <p:nvPr/>
            </p:nvCxnSpPr>
            <p:spPr>
              <a:xfrm flipV="1">
                <a:off x="6092212" y="6280079"/>
                <a:ext cx="360000" cy="1"/>
              </a:xfrm>
              <a:prstGeom prst="straightConnector1">
                <a:avLst/>
              </a:prstGeom>
              <a:ln w="19050" cmpd="sng">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sp>
            <p:nvSpPr>
              <p:cNvPr id="13" name="TextBox 16"/>
              <p:cNvSpPr txBox="1"/>
              <p:nvPr/>
            </p:nvSpPr>
            <p:spPr>
              <a:xfrm>
                <a:off x="5905149" y="5838334"/>
                <a:ext cx="278709" cy="443671"/>
              </a:xfrm>
              <a:prstGeom prst="rect">
                <a:avLst/>
              </a:prstGeom>
              <a:noFill/>
            </p:spPr>
            <p:txBody>
              <a:bodyPr wrap="square" rtlCol="0">
                <a:spAutoFit/>
              </a:bodyPr>
              <a:lstStyle/>
              <a:p>
                <a:r>
                  <a:rPr lang="en-US" sz="1000" i="1" dirty="0" err="1" smtClean="0"/>
                  <a:t>y</a:t>
                </a:r>
                <a:endParaRPr lang="en-US" sz="1000" i="1" dirty="0"/>
              </a:p>
            </p:txBody>
          </p:sp>
          <p:sp>
            <p:nvSpPr>
              <p:cNvPr id="14" name="TextBox 17"/>
              <p:cNvSpPr txBox="1"/>
              <p:nvPr/>
            </p:nvSpPr>
            <p:spPr>
              <a:xfrm>
                <a:off x="6217429" y="5928546"/>
                <a:ext cx="278709" cy="273027"/>
              </a:xfrm>
              <a:prstGeom prst="rect">
                <a:avLst/>
              </a:prstGeom>
              <a:noFill/>
            </p:spPr>
            <p:txBody>
              <a:bodyPr wrap="square" rtlCol="0">
                <a:spAutoFit/>
              </a:bodyPr>
              <a:lstStyle/>
              <a:p>
                <a:r>
                  <a:rPr lang="en-US" sz="1000" i="1" dirty="0" err="1" smtClean="0"/>
                  <a:t>z</a:t>
                </a:r>
                <a:endParaRPr lang="en-US" sz="1000" i="1" dirty="0"/>
              </a:p>
            </p:txBody>
          </p:sp>
          <p:sp>
            <p:nvSpPr>
              <p:cNvPr id="15" name="TextBox 9"/>
              <p:cNvSpPr txBox="1"/>
              <p:nvPr/>
            </p:nvSpPr>
            <p:spPr>
              <a:xfrm>
                <a:off x="5989800" y="4465129"/>
                <a:ext cx="896775" cy="716698"/>
              </a:xfrm>
              <a:prstGeom prst="rect">
                <a:avLst/>
              </a:prstGeom>
              <a:noFill/>
            </p:spPr>
            <p:txBody>
              <a:bodyPr wrap="square" rtlCol="0">
                <a:spAutoFit/>
              </a:bodyPr>
              <a:lstStyle/>
              <a:p>
                <a:r>
                  <a:rPr lang="en-US" b="1" dirty="0" smtClean="0">
                    <a:solidFill>
                      <a:schemeClr val="accent6">
                        <a:lumMod val="75000"/>
                      </a:schemeClr>
                    </a:solidFill>
                  </a:rPr>
                  <a:t>“stub”</a:t>
                </a:r>
                <a:endParaRPr lang="en-US" b="1" dirty="0">
                  <a:solidFill>
                    <a:schemeClr val="accent6">
                      <a:lumMod val="75000"/>
                    </a:schemeClr>
                  </a:solidFill>
                </a:endParaRPr>
              </a:p>
            </p:txBody>
          </p:sp>
          <p:cxnSp>
            <p:nvCxnSpPr>
              <p:cNvPr id="16" name="Straight Arrow Connector 10"/>
              <p:cNvCxnSpPr/>
              <p:nvPr/>
            </p:nvCxnSpPr>
            <p:spPr>
              <a:xfrm>
                <a:off x="6452212" y="4834461"/>
                <a:ext cx="538794" cy="252968"/>
              </a:xfrm>
              <a:prstGeom prst="straightConnector1">
                <a:avLst/>
              </a:prstGeom>
              <a:ln w="28575"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Freeform 11"/>
              <p:cNvSpPr/>
              <p:nvPr/>
            </p:nvSpPr>
            <p:spPr>
              <a:xfrm>
                <a:off x="7054483" y="4877879"/>
                <a:ext cx="484717" cy="1354667"/>
              </a:xfrm>
              <a:custGeom>
                <a:avLst/>
                <a:gdLst>
                  <a:gd name="connsiteX0" fmla="*/ 205317 w 484717"/>
                  <a:gd name="connsiteY0" fmla="*/ 171450 h 1354667"/>
                  <a:gd name="connsiteX1" fmla="*/ 357717 w 484717"/>
                  <a:gd name="connsiteY1" fmla="*/ 95250 h 1354667"/>
                  <a:gd name="connsiteX2" fmla="*/ 459317 w 484717"/>
                  <a:gd name="connsiteY2" fmla="*/ 742950 h 1354667"/>
                  <a:gd name="connsiteX3" fmla="*/ 281517 w 484717"/>
                  <a:gd name="connsiteY3" fmla="*/ 1263650 h 1354667"/>
                  <a:gd name="connsiteX4" fmla="*/ 27517 w 484717"/>
                  <a:gd name="connsiteY4" fmla="*/ 1187450 h 1354667"/>
                  <a:gd name="connsiteX5" fmla="*/ 116417 w 484717"/>
                  <a:gd name="connsiteY5" fmla="*/ 260350 h 1354667"/>
                  <a:gd name="connsiteX6" fmla="*/ 484717 w 484717"/>
                  <a:gd name="connsiteY6" fmla="*/ 107950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17" h="1354667">
                    <a:moveTo>
                      <a:pt x="205317" y="171450"/>
                    </a:moveTo>
                    <a:cubicBezTo>
                      <a:pt x="260350" y="85725"/>
                      <a:pt x="315384" y="0"/>
                      <a:pt x="357717" y="95250"/>
                    </a:cubicBezTo>
                    <a:cubicBezTo>
                      <a:pt x="400050" y="190500"/>
                      <a:pt x="472017" y="548217"/>
                      <a:pt x="459317" y="742950"/>
                    </a:cubicBezTo>
                    <a:cubicBezTo>
                      <a:pt x="446617" y="937683"/>
                      <a:pt x="353484" y="1189567"/>
                      <a:pt x="281517" y="1263650"/>
                    </a:cubicBezTo>
                    <a:cubicBezTo>
                      <a:pt x="209550" y="1337733"/>
                      <a:pt x="55034" y="1354667"/>
                      <a:pt x="27517" y="1187450"/>
                    </a:cubicBezTo>
                    <a:cubicBezTo>
                      <a:pt x="0" y="1020233"/>
                      <a:pt x="40217" y="440267"/>
                      <a:pt x="116417" y="260350"/>
                    </a:cubicBezTo>
                    <a:cubicBezTo>
                      <a:pt x="192617" y="80433"/>
                      <a:pt x="484717" y="107950"/>
                      <a:pt x="484717" y="107950"/>
                    </a:cubicBezTo>
                  </a:path>
                </a:pathLst>
              </a:custGeom>
              <a:ln w="2857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Arrow Connector 12"/>
              <p:cNvCxnSpPr/>
              <p:nvPr/>
            </p:nvCxnSpPr>
            <p:spPr>
              <a:xfrm rot="5400000" flipH="1" flipV="1">
                <a:off x="5917503" y="6107752"/>
                <a:ext cx="360000" cy="1588"/>
              </a:xfrm>
              <a:prstGeom prst="straightConnector1">
                <a:avLst/>
              </a:prstGeom>
              <a:ln w="19050" cmpd="sng">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3"/>
              <p:cNvCxnSpPr/>
              <p:nvPr/>
            </p:nvCxnSpPr>
            <p:spPr>
              <a:xfrm flipV="1">
                <a:off x="6092212" y="6280079"/>
                <a:ext cx="360000" cy="1"/>
              </a:xfrm>
              <a:prstGeom prst="straightConnector1">
                <a:avLst/>
              </a:prstGeom>
              <a:ln w="19050" cmpd="sng">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4"/>
              <p:cNvCxnSpPr/>
              <p:nvPr/>
            </p:nvCxnSpPr>
            <p:spPr>
              <a:xfrm flipV="1">
                <a:off x="6100680" y="6131118"/>
                <a:ext cx="244738" cy="148961"/>
              </a:xfrm>
              <a:prstGeom prst="straightConnector1">
                <a:avLst/>
              </a:prstGeom>
              <a:ln w="19050" cmpd="sng">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grpSp>
        <p:sp>
          <p:nvSpPr>
            <p:cNvPr id="11" name="TextBox 15"/>
            <p:cNvSpPr txBox="1"/>
            <p:nvPr/>
          </p:nvSpPr>
          <p:spPr>
            <a:xfrm>
              <a:off x="6221025" y="6240844"/>
              <a:ext cx="286092" cy="443671"/>
            </a:xfrm>
            <a:prstGeom prst="rect">
              <a:avLst/>
            </a:prstGeom>
            <a:noFill/>
          </p:spPr>
          <p:txBody>
            <a:bodyPr wrap="square" rtlCol="0">
              <a:spAutoFit/>
            </a:bodyPr>
            <a:lstStyle/>
            <a:p>
              <a:r>
                <a:rPr lang="en-US" sz="1000" i="1" dirty="0" err="1" smtClean="0"/>
                <a:t>x</a:t>
              </a:r>
              <a:endParaRPr lang="en-US" sz="1000" i="1" dirty="0"/>
            </a:p>
          </p:txBody>
        </p:sp>
      </p:grpSp>
      <p:sp>
        <p:nvSpPr>
          <p:cNvPr id="21" name="TextBox 20"/>
          <p:cNvSpPr txBox="1"/>
          <p:nvPr/>
        </p:nvSpPr>
        <p:spPr>
          <a:xfrm>
            <a:off x="4285537" y="3743866"/>
            <a:ext cx="4011084" cy="1015663"/>
          </a:xfrm>
          <a:prstGeom prst="rect">
            <a:avLst/>
          </a:prstGeom>
          <a:noFill/>
        </p:spPr>
        <p:txBody>
          <a:bodyPr wrap="none" rtlCol="0">
            <a:spAutoFit/>
          </a:bodyPr>
          <a:lstStyle/>
          <a:p>
            <a:r>
              <a:rPr lang="en-US" sz="2000" dirty="0" smtClean="0">
                <a:solidFill>
                  <a:srgbClr val="000090"/>
                </a:solidFill>
              </a:rPr>
              <a:t>Example</a:t>
            </a:r>
            <a:r>
              <a:rPr lang="en-US" sz="2000" dirty="0" smtClean="0"/>
              <a:t>:  </a:t>
            </a:r>
          </a:p>
          <a:p>
            <a:r>
              <a:rPr lang="en-US" sz="2000" dirty="0" smtClean="0"/>
              <a:t>Evolution of L1 Trigger </a:t>
            </a:r>
          </a:p>
          <a:p>
            <a:r>
              <a:rPr lang="en-US" sz="2000" dirty="0" smtClean="0"/>
              <a:t>requires precise </a:t>
            </a:r>
            <a:r>
              <a:rPr lang="en-US" sz="2000" dirty="0" err="1" smtClean="0"/>
              <a:t>muon</a:t>
            </a:r>
            <a:r>
              <a:rPr lang="en-US" sz="2000" dirty="0" smtClean="0"/>
              <a:t> Pt resolution</a:t>
            </a:r>
            <a:endParaRPr lang="en-US" sz="2000" dirty="0"/>
          </a:p>
        </p:txBody>
      </p:sp>
      <p:sp>
        <p:nvSpPr>
          <p:cNvPr id="22" name="TextBox 21"/>
          <p:cNvSpPr txBox="1"/>
          <p:nvPr/>
        </p:nvSpPr>
        <p:spPr>
          <a:xfrm>
            <a:off x="4243571" y="4746030"/>
            <a:ext cx="4685898" cy="1631216"/>
          </a:xfrm>
          <a:prstGeom prst="rect">
            <a:avLst/>
          </a:prstGeom>
          <a:noFill/>
        </p:spPr>
        <p:txBody>
          <a:bodyPr wrap="none" rtlCol="0">
            <a:spAutoFit/>
          </a:bodyPr>
          <a:lstStyle/>
          <a:p>
            <a:r>
              <a:rPr lang="en-US" sz="2000" dirty="0" smtClean="0">
                <a:solidFill>
                  <a:srgbClr val="000090"/>
                </a:solidFill>
              </a:rPr>
              <a:t>Solution</a:t>
            </a:r>
            <a:r>
              <a:rPr lang="en-US" sz="2000" dirty="0" smtClean="0"/>
              <a:t>:  powerful parallel FPGA</a:t>
            </a:r>
          </a:p>
          <a:p>
            <a:r>
              <a:rPr lang="en-US" sz="2000" dirty="0" smtClean="0"/>
              <a:t> processors.</a:t>
            </a:r>
          </a:p>
          <a:p>
            <a:r>
              <a:rPr lang="en-US" sz="2000" dirty="0" smtClean="0"/>
              <a:t>Optimization of Trigger is achieved using</a:t>
            </a:r>
          </a:p>
          <a:p>
            <a:r>
              <a:rPr lang="en-US" sz="2000" dirty="0" smtClean="0"/>
              <a:t>special  emulators, developed in VHDL </a:t>
            </a:r>
          </a:p>
          <a:p>
            <a:r>
              <a:rPr lang="en-US" sz="2000" dirty="0" smtClean="0"/>
              <a:t>language or similar</a:t>
            </a:r>
            <a:endParaRPr lang="en-US" sz="2000" dirty="0"/>
          </a:p>
        </p:txBody>
      </p:sp>
      <p:sp>
        <p:nvSpPr>
          <p:cNvPr id="23" name="TextBox 22"/>
          <p:cNvSpPr txBox="1"/>
          <p:nvPr/>
        </p:nvSpPr>
        <p:spPr>
          <a:xfrm>
            <a:off x="202286" y="981670"/>
            <a:ext cx="3057247" cy="923330"/>
          </a:xfrm>
          <a:prstGeom prst="rect">
            <a:avLst/>
          </a:prstGeom>
          <a:noFill/>
        </p:spPr>
        <p:txBody>
          <a:bodyPr wrap="none" rtlCol="0">
            <a:spAutoFit/>
          </a:bodyPr>
          <a:lstStyle/>
          <a:p>
            <a:r>
              <a:rPr lang="en-US" dirty="0" smtClean="0"/>
              <a:t>See Federica Primavera’s talk</a:t>
            </a:r>
          </a:p>
          <a:p>
            <a:r>
              <a:rPr lang="en-US" dirty="0" smtClean="0"/>
              <a:t>See Andrea </a:t>
            </a:r>
            <a:r>
              <a:rPr lang="en-US" dirty="0" err="1" smtClean="0"/>
              <a:t>Giammarco’s</a:t>
            </a:r>
            <a:r>
              <a:rPr lang="en-US" dirty="0" smtClean="0"/>
              <a:t>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80A6CD93-98E1-B745-B141-37DB2652B65E}" type="slidenum">
              <a:rPr lang="en-US" smtClean="0"/>
              <a:pPr>
                <a:defRPr/>
              </a:pPr>
              <a:t>32</a:t>
            </a:fld>
            <a:endParaRPr lang="en-US"/>
          </a:p>
        </p:txBody>
      </p:sp>
      <p:pic>
        <p:nvPicPr>
          <p:cNvPr id="704517" name="Picture 3"/>
          <p:cNvPicPr>
            <a:picLocks noChangeAspect="1" noChangeArrowheads="1"/>
          </p:cNvPicPr>
          <p:nvPr/>
        </p:nvPicPr>
        <p:blipFill>
          <a:blip r:embed="rId2"/>
          <a:srcRect/>
          <a:stretch>
            <a:fillRect/>
          </a:stretch>
        </p:blipFill>
        <p:spPr bwMode="auto">
          <a:xfrm>
            <a:off x="578756" y="1398613"/>
            <a:ext cx="7318995" cy="5110014"/>
          </a:xfrm>
          <a:prstGeom prst="rect">
            <a:avLst/>
          </a:prstGeom>
          <a:noFill/>
          <a:ln w="12700" cap="rnd">
            <a:noFill/>
            <a:round/>
            <a:headEnd/>
            <a:tailEnd/>
          </a:ln>
        </p:spPr>
      </p:pic>
      <p:sp>
        <p:nvSpPr>
          <p:cNvPr id="704518" name="Rectangle 4"/>
          <p:cNvSpPr>
            <a:spLocks/>
          </p:cNvSpPr>
          <p:nvPr/>
        </p:nvSpPr>
        <p:spPr bwMode="auto">
          <a:xfrm>
            <a:off x="993428" y="116086"/>
            <a:ext cx="7152680" cy="830461"/>
          </a:xfrm>
          <a:prstGeom prst="rect">
            <a:avLst/>
          </a:prstGeom>
          <a:noFill/>
          <a:ln w="12700" cap="rnd">
            <a:noFill/>
            <a:round/>
            <a:headEnd/>
            <a:tailEnd/>
          </a:ln>
        </p:spPr>
        <p:txBody>
          <a:bodyPr lIns="26788" tIns="26788" rIns="26788" bIns="26788">
            <a:prstTxWarp prst="textNoShape">
              <a:avLst/>
            </a:prstTxWarp>
          </a:bodyPr>
          <a:lstStyle/>
          <a:p>
            <a:r>
              <a:rPr lang="en-US" sz="2700" dirty="0">
                <a:latin typeface="Calibri" charset="0"/>
                <a:ea typeface="Calibri" charset="0"/>
                <a:cs typeface="Calibri" charset="0"/>
                <a:sym typeface="Calibri" charset="0"/>
              </a:rPr>
              <a:t>Efficiency as a function of the running threshold</a:t>
            </a:r>
            <a:r>
              <a:rPr lang="en-US" sz="2700" dirty="0">
                <a:solidFill>
                  <a:srgbClr val="FF0000"/>
                </a:solidFill>
                <a:latin typeface="Calibri" charset="0"/>
                <a:ea typeface="Calibri" charset="0"/>
                <a:cs typeface="Calibri" charset="0"/>
                <a:sym typeface="Calibri" charset="0"/>
              </a:rPr>
              <a:t>:</a:t>
            </a:r>
            <a:endParaRPr lang="en-US" sz="1700" dirty="0">
              <a:latin typeface="Calibri" charset="0"/>
              <a:ea typeface="Calibri" charset="0"/>
              <a:cs typeface="Calibri" charset="0"/>
              <a:sym typeface="Calibri" charset="0"/>
            </a:endParaRPr>
          </a:p>
          <a:p>
            <a:r>
              <a:rPr lang="en-US" sz="2400" dirty="0">
                <a:latin typeface="Calibri" charset="0"/>
                <a:ea typeface="Calibri" charset="0"/>
                <a:cs typeface="Calibri" charset="0"/>
                <a:sym typeface="Calibri" charset="0"/>
              </a:rPr>
              <a:t>p</a:t>
            </a:r>
            <a:r>
              <a:rPr lang="en-US" sz="2400" baseline="-6000" dirty="0">
                <a:latin typeface="Calibri" charset="0"/>
                <a:ea typeface="Calibri" charset="0"/>
                <a:cs typeface="Calibri" charset="0"/>
                <a:sym typeface="Calibri" charset="0"/>
              </a:rPr>
              <a:t>T,2 </a:t>
            </a:r>
            <a:r>
              <a:rPr lang="en-US" sz="2400" dirty="0">
                <a:latin typeface="Calibri" charset="0"/>
                <a:ea typeface="Calibri" charset="0"/>
                <a:cs typeface="Calibri" charset="0"/>
                <a:sym typeface="Calibri" charset="0"/>
              </a:rPr>
              <a:t>&gt; </a:t>
            </a:r>
            <a:r>
              <a:rPr lang="en-US" sz="2400" dirty="0" err="1">
                <a:latin typeface="Calibri" charset="0"/>
                <a:ea typeface="Calibri" charset="0"/>
                <a:cs typeface="Calibri" charset="0"/>
                <a:sym typeface="Calibri" charset="0"/>
              </a:rPr>
              <a:t>p</a:t>
            </a:r>
            <a:r>
              <a:rPr lang="en-US" sz="2400" baseline="-6000" dirty="0" err="1">
                <a:latin typeface="Calibri" charset="0"/>
                <a:ea typeface="Calibri" charset="0"/>
                <a:cs typeface="Calibri" charset="0"/>
                <a:sym typeface="Calibri" charset="0"/>
              </a:rPr>
              <a:t>T</a:t>
            </a:r>
            <a:r>
              <a:rPr lang="en-US" sz="2400" dirty="0">
                <a:latin typeface="Calibri" charset="0"/>
                <a:ea typeface="Calibri" charset="0"/>
                <a:cs typeface="Calibri" charset="0"/>
                <a:sym typeface="Calibri" charset="0"/>
              </a:rPr>
              <a:t>-lower;  p</a:t>
            </a:r>
            <a:r>
              <a:rPr lang="en-US" sz="2400" baseline="-6000" dirty="0">
                <a:latin typeface="Calibri" charset="0"/>
                <a:ea typeface="Calibri" charset="0"/>
                <a:cs typeface="Calibri" charset="0"/>
                <a:sym typeface="Calibri" charset="0"/>
              </a:rPr>
              <a:t>T,1 </a:t>
            </a:r>
            <a:r>
              <a:rPr lang="en-US" sz="2400" dirty="0">
                <a:latin typeface="Calibri" charset="0"/>
                <a:ea typeface="Calibri" charset="0"/>
                <a:cs typeface="Calibri" charset="0"/>
                <a:sym typeface="Calibri" charset="0"/>
              </a:rPr>
              <a:t>&gt; 12/3.5 </a:t>
            </a:r>
            <a:r>
              <a:rPr lang="en-US" sz="2400" dirty="0" err="1">
                <a:latin typeface="Calibri" charset="0"/>
                <a:ea typeface="Calibri" charset="0"/>
                <a:cs typeface="Calibri" charset="0"/>
                <a:sym typeface="Calibri" charset="0"/>
              </a:rPr>
              <a:t>p</a:t>
            </a:r>
            <a:r>
              <a:rPr lang="en-US" sz="2400" baseline="-6000" dirty="0" err="1">
                <a:latin typeface="Calibri" charset="0"/>
                <a:ea typeface="Calibri" charset="0"/>
                <a:cs typeface="Calibri" charset="0"/>
                <a:sym typeface="Calibri" charset="0"/>
              </a:rPr>
              <a:t>T</a:t>
            </a:r>
            <a:r>
              <a:rPr lang="en-US" sz="2400" dirty="0">
                <a:latin typeface="Calibri" charset="0"/>
                <a:ea typeface="Calibri" charset="0"/>
                <a:cs typeface="Calibri" charset="0"/>
                <a:sym typeface="Calibri" charset="0"/>
              </a:rPr>
              <a:t>-lower</a:t>
            </a:r>
          </a:p>
        </p:txBody>
      </p:sp>
      <p:sp>
        <p:nvSpPr>
          <p:cNvPr id="704519" name="Rectangle 5"/>
          <p:cNvSpPr>
            <a:spLocks/>
          </p:cNvSpPr>
          <p:nvPr/>
        </p:nvSpPr>
        <p:spPr bwMode="auto">
          <a:xfrm>
            <a:off x="5613425" y="1983507"/>
            <a:ext cx="1657102" cy="469598"/>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2700" dirty="0">
                <a:solidFill>
                  <a:srgbClr val="FF0000"/>
                </a:solidFill>
                <a:latin typeface="Calibri" charset="0"/>
                <a:ea typeface="Calibri" charset="0"/>
                <a:cs typeface="Calibri" charset="0"/>
                <a:sym typeface="Calibri" charset="0"/>
              </a:rPr>
              <a:t>H</a:t>
            </a:r>
            <a:r>
              <a:rPr lang="en-US" sz="2700" dirty="0">
                <a:solidFill>
                  <a:srgbClr val="FF0000"/>
                </a:solidFill>
                <a:latin typeface="Arial" charset="0"/>
                <a:ea typeface="Arial" charset="0"/>
                <a:cs typeface="Arial" charset="0"/>
                <a:sym typeface="Arial" charset="0"/>
              </a:rPr>
              <a:t>→</a:t>
            </a:r>
            <a:r>
              <a:rPr lang="en-US" sz="2700" dirty="0">
                <a:solidFill>
                  <a:srgbClr val="FF0000"/>
                </a:solidFill>
                <a:latin typeface="Calibri" charset="0"/>
                <a:ea typeface="Calibri" charset="0"/>
                <a:cs typeface="Calibri" charset="0"/>
                <a:sym typeface="Calibri" charset="0"/>
              </a:rPr>
              <a:t>ZZ</a:t>
            </a:r>
            <a:r>
              <a:rPr lang="en-US" sz="2700" dirty="0">
                <a:solidFill>
                  <a:srgbClr val="FF0000"/>
                </a:solidFill>
                <a:latin typeface="Arial" charset="0"/>
                <a:ea typeface="Arial" charset="0"/>
                <a:cs typeface="Arial" charset="0"/>
                <a:sym typeface="Arial" charset="0"/>
              </a:rPr>
              <a:t>→</a:t>
            </a:r>
            <a:r>
              <a:rPr lang="en-US" sz="2700" dirty="0">
                <a:solidFill>
                  <a:srgbClr val="FF0000"/>
                </a:solidFill>
                <a:latin typeface="Calibri" charset="0"/>
                <a:ea typeface="Calibri" charset="0"/>
                <a:cs typeface="Calibri" charset="0"/>
                <a:sym typeface="Calibri" charset="0"/>
              </a:rPr>
              <a:t>4μ</a:t>
            </a:r>
          </a:p>
        </p:txBody>
      </p:sp>
      <p:sp>
        <p:nvSpPr>
          <p:cNvPr id="704520" name="Rectangle 6"/>
          <p:cNvSpPr>
            <a:spLocks/>
          </p:cNvSpPr>
          <p:nvPr/>
        </p:nvSpPr>
        <p:spPr bwMode="auto">
          <a:xfrm>
            <a:off x="4238254" y="3990455"/>
            <a:ext cx="3503762" cy="669652"/>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2000" dirty="0">
                <a:latin typeface="Calibri" charset="0"/>
                <a:ea typeface="Calibri" charset="0"/>
                <a:cs typeface="Calibri" charset="0"/>
                <a:sym typeface="Calibri" charset="0"/>
              </a:rPr>
              <a:t>Note: offline selection</a:t>
            </a:r>
          </a:p>
          <a:p>
            <a:pPr algn="l"/>
            <a:r>
              <a:rPr lang="en-US" sz="2000" dirty="0">
                <a:latin typeface="Calibri" charset="0"/>
                <a:ea typeface="Calibri" charset="0"/>
                <a:cs typeface="Calibri" charset="0"/>
                <a:sym typeface="Calibri" charset="0"/>
              </a:rPr>
              <a:t>requires p</a:t>
            </a:r>
            <a:r>
              <a:rPr lang="en-US" sz="2000" baseline="-6000" dirty="0">
                <a:latin typeface="Calibri" charset="0"/>
                <a:ea typeface="Calibri" charset="0"/>
                <a:cs typeface="Calibri" charset="0"/>
                <a:sym typeface="Calibri" charset="0"/>
              </a:rPr>
              <a:t>T,2</a:t>
            </a:r>
            <a:r>
              <a:rPr lang="en-US" sz="2000" dirty="0">
                <a:latin typeface="Calibri" charset="0"/>
                <a:ea typeface="Calibri" charset="0"/>
                <a:cs typeface="Calibri" charset="0"/>
                <a:sym typeface="Calibri" charset="0"/>
              </a:rPr>
              <a:t>&gt;10 </a:t>
            </a:r>
            <a:r>
              <a:rPr lang="en-US" sz="2000" dirty="0" err="1">
                <a:latin typeface="Calibri" charset="0"/>
                <a:ea typeface="Calibri" charset="0"/>
                <a:cs typeface="Calibri" charset="0"/>
                <a:sym typeface="Calibri" charset="0"/>
              </a:rPr>
              <a:t>GeV</a:t>
            </a:r>
            <a:r>
              <a:rPr lang="en-US" sz="2000" dirty="0">
                <a:latin typeface="Calibri" charset="0"/>
                <a:ea typeface="Calibri" charset="0"/>
                <a:cs typeface="Calibri" charset="0"/>
                <a:sym typeface="Calibri" charset="0"/>
              </a:rPr>
              <a:t>, p</a:t>
            </a:r>
            <a:r>
              <a:rPr lang="en-US" sz="2000" baseline="-6000" dirty="0">
                <a:latin typeface="Calibri" charset="0"/>
                <a:ea typeface="Calibri" charset="0"/>
                <a:cs typeface="Calibri" charset="0"/>
                <a:sym typeface="Calibri" charset="0"/>
              </a:rPr>
              <a:t>T,1</a:t>
            </a:r>
            <a:r>
              <a:rPr lang="en-US" sz="2000" dirty="0">
                <a:latin typeface="Calibri" charset="0"/>
                <a:ea typeface="Calibri" charset="0"/>
                <a:cs typeface="Calibri" charset="0"/>
                <a:sym typeface="Calibri" charset="0"/>
              </a:rPr>
              <a:t>&gt;20 </a:t>
            </a:r>
            <a:r>
              <a:rPr lang="en-US" sz="2000" dirty="0" err="1">
                <a:latin typeface="Calibri" charset="0"/>
                <a:ea typeface="Calibri" charset="0"/>
                <a:cs typeface="Calibri" charset="0"/>
                <a:sym typeface="Calibri" charset="0"/>
              </a:rPr>
              <a:t>GeV</a:t>
            </a:r>
            <a:endParaRPr lang="en-US" sz="2000" dirty="0">
              <a:latin typeface="Calibri" charset="0"/>
              <a:ea typeface="Calibri" charset="0"/>
              <a:cs typeface="Calibri" charset="0"/>
              <a:sym typeface="Calibri" charset="0"/>
            </a:endParaRPr>
          </a:p>
        </p:txBody>
      </p:sp>
      <p:sp>
        <p:nvSpPr>
          <p:cNvPr id="704521" name="Rectangle 7"/>
          <p:cNvSpPr>
            <a:spLocks/>
          </p:cNvSpPr>
          <p:nvPr/>
        </p:nvSpPr>
        <p:spPr bwMode="auto">
          <a:xfrm>
            <a:off x="1509117" y="1875235"/>
            <a:ext cx="142924" cy="384721"/>
          </a:xfrm>
          <a:prstGeom prst="rect">
            <a:avLst/>
          </a:prstGeom>
          <a:noFill/>
          <a:ln w="12700">
            <a:noFill/>
            <a:miter lim="800000"/>
            <a:headEnd/>
            <a:tailEnd/>
          </a:ln>
        </p:spPr>
        <p:txBody>
          <a:bodyPr wrap="none" lIns="0" tIns="0" rIns="0" bIns="0">
            <a:prstTxWarp prst="textNoShape">
              <a:avLst/>
            </a:prstTxWarp>
            <a:spAutoFit/>
          </a:bodyPr>
          <a:lstStyle/>
          <a:p>
            <a:pPr algn="l"/>
            <a:r>
              <a:rPr lang="en-US" sz="2500" dirty="0" err="1">
                <a:solidFill>
                  <a:srgbClr val="FF2712"/>
                </a:solidFill>
                <a:latin typeface="Arial" charset="0"/>
                <a:ea typeface="Arial" charset="0"/>
                <a:cs typeface="Arial" charset="0"/>
                <a:sym typeface="Arial" charset="0"/>
              </a:rPr>
              <a:t>ε</a:t>
            </a:r>
            <a:endParaRPr lang="en-US" sz="2500" dirty="0">
              <a:solidFill>
                <a:srgbClr val="FF2712"/>
              </a:solidFill>
              <a:latin typeface="Arial" charset="0"/>
              <a:ea typeface="Arial" charset="0"/>
              <a:cs typeface="Arial" charset="0"/>
              <a:sym typeface="Arial" charset="0"/>
            </a:endParaRPr>
          </a:p>
        </p:txBody>
      </p:sp>
      <p:sp>
        <p:nvSpPr>
          <p:cNvPr id="704522" name="Rectangle 8"/>
          <p:cNvSpPr>
            <a:spLocks/>
          </p:cNvSpPr>
          <p:nvPr/>
        </p:nvSpPr>
        <p:spPr bwMode="auto">
          <a:xfrm>
            <a:off x="419695" y="6090047"/>
            <a:ext cx="4277320" cy="330398"/>
          </a:xfrm>
          <a:prstGeom prst="rect">
            <a:avLst/>
          </a:prstGeom>
          <a:noFill/>
          <a:ln w="12700">
            <a:noFill/>
            <a:miter lim="800000"/>
            <a:headEnd/>
            <a:tailEnd/>
          </a:ln>
        </p:spPr>
        <p:txBody>
          <a:bodyPr lIns="0" tIns="0" rIns="0" bIns="0">
            <a:prstTxWarp prst="textNoShape">
              <a:avLst/>
            </a:prstTxWarp>
          </a:bodyPr>
          <a:lstStyle/>
          <a:p>
            <a:pPr algn="l"/>
            <a:r>
              <a:rPr lang="en-US" sz="2000" dirty="0">
                <a:solidFill>
                  <a:srgbClr val="0044FE"/>
                </a:solidFill>
                <a:latin typeface="Arial" charset="0"/>
                <a:ea typeface="Arial" charset="0"/>
                <a:cs typeface="Arial" charset="0"/>
                <a:sym typeface="Arial" charset="0"/>
              </a:rPr>
              <a:t>Up to </a:t>
            </a:r>
            <a:r>
              <a:rPr lang="en-US" sz="2000" dirty="0" err="1">
                <a:solidFill>
                  <a:srgbClr val="0044FE"/>
                </a:solidFill>
                <a:latin typeface="Arial" charset="0"/>
                <a:ea typeface="Arial" charset="0"/>
                <a:cs typeface="Arial" charset="0"/>
                <a:sym typeface="Arial" charset="0"/>
              </a:rPr>
              <a:t>p</a:t>
            </a:r>
            <a:r>
              <a:rPr lang="en-US" sz="2000" baseline="-6000" dirty="0" err="1">
                <a:solidFill>
                  <a:srgbClr val="0044FE"/>
                </a:solidFill>
                <a:latin typeface="Arial" charset="0"/>
                <a:ea typeface="Arial" charset="0"/>
                <a:cs typeface="Arial" charset="0"/>
                <a:sym typeface="Arial" charset="0"/>
              </a:rPr>
              <a:t>T</a:t>
            </a:r>
            <a:r>
              <a:rPr lang="en-US" sz="2000" dirty="0">
                <a:solidFill>
                  <a:srgbClr val="0044FE"/>
                </a:solidFill>
                <a:latin typeface="Arial" charset="0"/>
                <a:ea typeface="Arial" charset="0"/>
                <a:cs typeface="Arial" charset="0"/>
                <a:sym typeface="Arial" charset="0"/>
              </a:rPr>
              <a:t>-lower ~8 </a:t>
            </a:r>
            <a:r>
              <a:rPr lang="en-US" sz="2000" dirty="0" err="1">
                <a:solidFill>
                  <a:srgbClr val="0044FE"/>
                </a:solidFill>
                <a:latin typeface="Arial" charset="0"/>
                <a:ea typeface="Arial" charset="0"/>
                <a:cs typeface="Arial" charset="0"/>
                <a:sym typeface="Arial" charset="0"/>
              </a:rPr>
              <a:t>GeV</a:t>
            </a:r>
            <a:r>
              <a:rPr lang="en-US" sz="2000" dirty="0">
                <a:solidFill>
                  <a:srgbClr val="0044FE"/>
                </a:solidFill>
                <a:latin typeface="Arial" charset="0"/>
                <a:ea typeface="Arial" charset="0"/>
                <a:cs typeface="Arial" charset="0"/>
                <a:sym typeface="Arial" charset="0"/>
              </a:rPr>
              <a:t> no eff. loss</a:t>
            </a:r>
          </a:p>
        </p:txBody>
      </p:sp>
      <p:sp>
        <p:nvSpPr>
          <p:cNvPr id="704523" name="Rectangle 9"/>
          <p:cNvSpPr>
            <a:spLocks/>
          </p:cNvSpPr>
          <p:nvPr/>
        </p:nvSpPr>
        <p:spPr bwMode="auto">
          <a:xfrm>
            <a:off x="5500688" y="1151930"/>
            <a:ext cx="2224292" cy="307777"/>
          </a:xfrm>
          <a:prstGeom prst="rect">
            <a:avLst/>
          </a:prstGeom>
          <a:noFill/>
          <a:ln w="12700">
            <a:noFill/>
            <a:miter lim="800000"/>
            <a:headEnd/>
            <a:tailEnd/>
          </a:ln>
        </p:spPr>
        <p:txBody>
          <a:bodyPr wrap="none" lIns="0" tIns="0" rIns="0" bIns="0">
            <a:prstTxWarp prst="textNoShape">
              <a:avLst/>
            </a:prstTxWarp>
            <a:spAutoFit/>
          </a:bodyPr>
          <a:lstStyle/>
          <a:p>
            <a:pPr algn="l"/>
            <a:r>
              <a:rPr lang="en-US" sz="2000" dirty="0">
                <a:solidFill>
                  <a:srgbClr val="290082"/>
                </a:solidFill>
                <a:latin typeface="Arial" charset="0"/>
                <a:ea typeface="Arial" charset="0"/>
                <a:cs typeface="Arial" charset="0"/>
                <a:sym typeface="Arial" charset="0"/>
              </a:rPr>
              <a:t>Double Mu L1 seed</a:t>
            </a:r>
          </a:p>
        </p:txBody>
      </p:sp>
      <p:sp>
        <p:nvSpPr>
          <p:cNvPr id="704524" name="Rectangle 10"/>
          <p:cNvSpPr>
            <a:spLocks/>
          </p:cNvSpPr>
          <p:nvPr/>
        </p:nvSpPr>
        <p:spPr bwMode="auto">
          <a:xfrm>
            <a:off x="6822282" y="6125766"/>
            <a:ext cx="445322" cy="415498"/>
          </a:xfrm>
          <a:prstGeom prst="rect">
            <a:avLst/>
          </a:prstGeom>
          <a:noFill/>
          <a:ln w="12700">
            <a:noFill/>
            <a:miter lim="800000"/>
            <a:headEnd/>
            <a:tailEnd/>
          </a:ln>
        </p:spPr>
        <p:txBody>
          <a:bodyPr wrap="none" lIns="0" tIns="0" rIns="0" bIns="0">
            <a:prstTxWarp prst="textNoShape">
              <a:avLst/>
            </a:prstTxWarp>
            <a:spAutoFit/>
          </a:bodyPr>
          <a:lstStyle/>
          <a:p>
            <a:pPr algn="l"/>
            <a:r>
              <a:rPr lang="en-US" sz="2700" dirty="0">
                <a:solidFill>
                  <a:srgbClr val="0044FE"/>
                </a:solidFill>
                <a:latin typeface="Calibri" charset="0"/>
                <a:ea typeface="Calibri" charset="0"/>
                <a:cs typeface="Calibri" charset="0"/>
                <a:sym typeface="Calibri" charset="0"/>
              </a:rPr>
              <a:t>p</a:t>
            </a:r>
            <a:r>
              <a:rPr lang="en-US" sz="2700" baseline="-6000" dirty="0">
                <a:solidFill>
                  <a:srgbClr val="0044FE"/>
                </a:solidFill>
                <a:latin typeface="Calibri" charset="0"/>
                <a:ea typeface="Calibri" charset="0"/>
                <a:cs typeface="Calibri" charset="0"/>
                <a:sym typeface="Calibri" charset="0"/>
              </a:rPr>
              <a:t>T,2</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9" name="Rectangle 2"/>
          <p:cNvSpPr>
            <a:spLocks noGrp="1"/>
          </p:cNvSpPr>
          <p:nvPr>
            <p:ph type="title"/>
          </p:nvPr>
        </p:nvSpPr>
        <p:spPr>
          <a:xfrm>
            <a:off x="611188" y="444488"/>
            <a:ext cx="8001000" cy="1143000"/>
          </a:xfrm>
        </p:spPr>
        <p:txBody>
          <a:bodyPr/>
          <a:lstStyle/>
          <a:p>
            <a:r>
              <a:rPr lang="en-US" sz="4000" dirty="0" err="1" smtClean="0">
                <a:latin typeface="Arial" charset="0"/>
                <a:cs typeface="ヒラギノ角ゴ Pro W3" charset="-128"/>
              </a:rPr>
              <a:t>Muon</a:t>
            </a:r>
            <a:r>
              <a:rPr lang="en-US" sz="4000" dirty="0" smtClean="0">
                <a:latin typeface="Arial" charset="0"/>
                <a:cs typeface="ヒラギノ角ゴ Pro W3" charset="-128"/>
              </a:rPr>
              <a:t> Tracker Upgrade:</a:t>
            </a:r>
            <a:br>
              <a:rPr lang="en-US" sz="4000" dirty="0" smtClean="0">
                <a:latin typeface="Arial" charset="0"/>
                <a:cs typeface="ヒラギノ角ゴ Pro W3" charset="-128"/>
              </a:rPr>
            </a:br>
            <a:r>
              <a:rPr lang="en-US" sz="4000" dirty="0" smtClean="0">
                <a:latin typeface="Arial" charset="0"/>
                <a:cs typeface="ヒラギノ角ゴ Pro W3" charset="-128"/>
              </a:rPr>
              <a:t>P</a:t>
            </a:r>
            <a:r>
              <a:rPr lang="en-US" sz="4000" baseline="-25000" dirty="0" smtClean="0">
                <a:latin typeface="Arial" charset="0"/>
                <a:cs typeface="ヒラギノ角ゴ Pro W3" charset="-128"/>
              </a:rPr>
              <a:t>T</a:t>
            </a:r>
            <a:r>
              <a:rPr lang="en-US" sz="4000" dirty="0" smtClean="0">
                <a:latin typeface="Arial" charset="0"/>
                <a:cs typeface="ヒラギノ角ゴ Pro W3" charset="-128"/>
              </a:rPr>
              <a:t> </a:t>
            </a:r>
            <a:r>
              <a:rPr lang="en-US" sz="4000" dirty="0">
                <a:latin typeface="Arial" charset="0"/>
                <a:cs typeface="ヒラギノ角ゴ Pro W3" charset="-128"/>
              </a:rPr>
              <a:t>distribution of Global </a:t>
            </a:r>
            <a:r>
              <a:rPr lang="en-US" sz="4000" dirty="0" err="1">
                <a:latin typeface="Arial" charset="0"/>
                <a:cs typeface="ヒラギノ角ゴ Pro W3" charset="-128"/>
              </a:rPr>
              <a:t>Muons</a:t>
            </a:r>
            <a:endParaRPr lang="it-IT" sz="4000" dirty="0">
              <a:latin typeface="Arial" charset="0"/>
              <a:cs typeface="ヒラギノ角ゴ Pro W3" charset="-128"/>
            </a:endParaRPr>
          </a:p>
        </p:txBody>
      </p:sp>
      <p:sp>
        <p:nvSpPr>
          <p:cNvPr id="65538" name="Slide Number Placeholder 5"/>
          <p:cNvSpPr>
            <a:spLocks noGrp="1"/>
          </p:cNvSpPr>
          <p:nvPr>
            <p:ph type="sldNum" sz="quarter" idx="12"/>
          </p:nvPr>
        </p:nvSpPr>
        <p:spPr bwMode="auto">
          <a:noFill/>
          <a:ln>
            <a:miter lim="800000"/>
            <a:headEnd/>
            <a:tailEnd/>
          </a:ln>
        </p:spPr>
        <p:txBody>
          <a:bodyPr/>
          <a:lstStyle/>
          <a:p>
            <a:fld id="{2A7A41CD-C92C-4B49-901C-10BFA4A2A516}" type="slidenum">
              <a:rPr lang="en-US"/>
              <a:pPr/>
              <a:t>33</a:t>
            </a:fld>
            <a:endParaRPr lang="en-US"/>
          </a:p>
        </p:txBody>
      </p:sp>
      <p:sp>
        <p:nvSpPr>
          <p:cNvPr id="65540" name="Text Box 3"/>
          <p:cNvSpPr txBox="1">
            <a:spLocks noChangeArrowheads="1"/>
          </p:cNvSpPr>
          <p:nvPr/>
        </p:nvSpPr>
        <p:spPr bwMode="auto">
          <a:xfrm>
            <a:off x="5097780" y="1587488"/>
            <a:ext cx="3878263" cy="3477875"/>
          </a:xfrm>
          <a:prstGeom prst="rect">
            <a:avLst/>
          </a:prstGeom>
          <a:noFill/>
          <a:ln w="9525">
            <a:noFill/>
            <a:miter lim="800000"/>
            <a:headEnd/>
            <a:tailEnd/>
          </a:ln>
        </p:spPr>
        <p:txBody>
          <a:bodyPr>
            <a:prstTxWarp prst="textNoShape">
              <a:avLst/>
            </a:prstTxWarp>
            <a:spAutoFit/>
          </a:bodyPr>
          <a:lstStyle/>
          <a:p>
            <a:r>
              <a:rPr lang="en-US" sz="2000" b="1" dirty="0" err="1">
                <a:ea typeface="ＭＳ Ｐゴシック" charset="-128"/>
                <a:cs typeface="ＭＳ Ｐゴシック" charset="-128"/>
              </a:rPr>
              <a:t>FastSim</a:t>
            </a:r>
            <a:r>
              <a:rPr lang="en-US" sz="2000" dirty="0">
                <a:ea typeface="ＭＳ Ｐゴシック" charset="-128"/>
                <a:cs typeface="ＭＳ Ｐゴシック" charset="-128"/>
              </a:rPr>
              <a:t> (</a:t>
            </a:r>
            <a:r>
              <a:rPr lang="en-US" sz="2000" dirty="0" err="1">
                <a:ea typeface="ＭＳ Ｐゴシック" charset="-128"/>
                <a:cs typeface="ＭＳ Ｐゴシック" charset="-128"/>
              </a:rPr>
              <a:t>histo</a:t>
            </a:r>
            <a:r>
              <a:rPr lang="en-US" sz="2000" dirty="0">
                <a:ea typeface="ＭＳ Ｐゴシック" charset="-128"/>
                <a:cs typeface="ＭＳ Ｐゴシック" charset="-128"/>
              </a:rPr>
              <a:t>) </a:t>
            </a:r>
            <a:r>
              <a:rPr lang="en-US" sz="2000" dirty="0" err="1">
                <a:ea typeface="ＭＳ Ｐゴシック" charset="-128"/>
                <a:cs typeface="ＭＳ Ｐゴシック" charset="-128"/>
              </a:rPr>
              <a:t>vs</a:t>
            </a:r>
            <a:r>
              <a:rPr lang="en-US" sz="2000" dirty="0">
                <a:ea typeface="ＭＳ Ｐゴシック" charset="-128"/>
                <a:cs typeface="ＭＳ Ｐゴシック" charset="-128"/>
              </a:rPr>
              <a:t> </a:t>
            </a:r>
            <a:r>
              <a:rPr lang="en-US" sz="2000" b="1" dirty="0">
                <a:ea typeface="ＭＳ Ｐゴシック" charset="-128"/>
                <a:cs typeface="ＭＳ Ｐゴシック" charset="-128"/>
              </a:rPr>
              <a:t>Data</a:t>
            </a:r>
            <a:r>
              <a:rPr lang="en-US" sz="2000" dirty="0">
                <a:ea typeface="ＭＳ Ｐゴシック" charset="-128"/>
                <a:cs typeface="ＭＳ Ｐゴシック" charset="-128"/>
              </a:rPr>
              <a:t> (points). </a:t>
            </a:r>
          </a:p>
          <a:p>
            <a:r>
              <a:rPr lang="en-US" sz="2000" dirty="0">
                <a:ea typeface="ＭＳ Ｐゴシック" charset="-128"/>
                <a:cs typeface="ＭＳ Ｐゴシック" charset="-128"/>
              </a:rPr>
              <a:t>Different colors in the simulation distributions correspond to the different origin of the reconstructed </a:t>
            </a:r>
            <a:r>
              <a:rPr lang="en-US" sz="2000" dirty="0" err="1">
                <a:ea typeface="ＭＳ Ｐゴシック" charset="-128"/>
                <a:cs typeface="ＭＳ Ｐゴシック" charset="-128"/>
              </a:rPr>
              <a:t>muon</a:t>
            </a:r>
            <a:r>
              <a:rPr lang="en-US" sz="2000" dirty="0">
                <a:ea typeface="ＭＳ Ｐゴシック" charset="-128"/>
                <a:cs typeface="ＭＳ Ｐゴシック" charset="-128"/>
              </a:rPr>
              <a:t>:</a:t>
            </a:r>
          </a:p>
          <a:p>
            <a:endParaRPr lang="en-US" sz="2000" dirty="0">
              <a:ea typeface="ＭＳ Ｐゴシック" charset="-128"/>
              <a:cs typeface="ＭＳ Ｐゴシック" charset="-128"/>
            </a:endParaRPr>
          </a:p>
          <a:p>
            <a:r>
              <a:rPr lang="en-US" sz="2000" b="1" dirty="0">
                <a:solidFill>
                  <a:srgbClr val="00CCFF"/>
                </a:solidFill>
                <a:ea typeface="ＭＳ Ｐゴシック" charset="-128"/>
                <a:cs typeface="ＭＳ Ｐゴシック" charset="-128"/>
              </a:rPr>
              <a:t>- Prompt </a:t>
            </a:r>
            <a:r>
              <a:rPr lang="en-US" sz="2000" b="1" dirty="0" err="1">
                <a:solidFill>
                  <a:srgbClr val="00CCFF"/>
                </a:solidFill>
                <a:ea typeface="ＭＳ Ｐゴシック" charset="-128"/>
                <a:cs typeface="ＭＳ Ｐゴシック" charset="-128"/>
              </a:rPr>
              <a:t>muons</a:t>
            </a:r>
            <a:endParaRPr lang="en-US" sz="2000" b="1" dirty="0">
              <a:solidFill>
                <a:srgbClr val="00CCFF"/>
              </a:solidFill>
              <a:ea typeface="ＭＳ Ｐゴシック" charset="-128"/>
              <a:cs typeface="ＭＳ Ｐゴシック" charset="-128"/>
            </a:endParaRPr>
          </a:p>
          <a:p>
            <a:endParaRPr lang="en-US" sz="2000" b="1" dirty="0">
              <a:solidFill>
                <a:srgbClr val="FF0000"/>
              </a:solidFill>
              <a:ea typeface="ＭＳ Ｐゴシック" charset="-128"/>
              <a:cs typeface="ＭＳ Ｐゴシック" charset="-128"/>
            </a:endParaRPr>
          </a:p>
          <a:p>
            <a:r>
              <a:rPr lang="en-US" sz="2000" b="1" dirty="0">
                <a:solidFill>
                  <a:srgbClr val="FF0000"/>
                </a:solidFill>
                <a:ea typeface="ＭＳ Ｐゴシック" charset="-128"/>
                <a:cs typeface="ＭＳ Ｐゴシック" charset="-128"/>
              </a:rPr>
              <a:t>- Decays in flight</a:t>
            </a:r>
          </a:p>
          <a:p>
            <a:endParaRPr lang="en-US" sz="2000" b="1" dirty="0">
              <a:solidFill>
                <a:schemeClr val="accent2"/>
              </a:solidFill>
              <a:ea typeface="ＭＳ Ｐゴシック" charset="-128"/>
              <a:cs typeface="ＭＳ Ｐゴシック" charset="-128"/>
            </a:endParaRPr>
          </a:p>
          <a:p>
            <a:r>
              <a:rPr lang="en-US" sz="2000" b="1" dirty="0">
                <a:solidFill>
                  <a:schemeClr val="accent2"/>
                </a:solidFill>
                <a:ea typeface="ＭＳ Ｐゴシック" charset="-128"/>
                <a:cs typeface="ＭＳ Ｐゴシック" charset="-128"/>
              </a:rPr>
              <a:t>- Fakes (ghosts)</a:t>
            </a:r>
          </a:p>
        </p:txBody>
      </p:sp>
      <p:sp>
        <p:nvSpPr>
          <p:cNvPr id="65541" name="Text Box 4"/>
          <p:cNvSpPr txBox="1">
            <a:spLocks noChangeArrowheads="1"/>
          </p:cNvSpPr>
          <p:nvPr/>
        </p:nvSpPr>
        <p:spPr bwMode="auto">
          <a:xfrm>
            <a:off x="611188" y="6083300"/>
            <a:ext cx="288925" cy="366713"/>
          </a:xfrm>
          <a:prstGeom prst="rect">
            <a:avLst/>
          </a:prstGeom>
          <a:noFill/>
          <a:ln w="9525">
            <a:noFill/>
            <a:miter lim="800000"/>
            <a:headEnd/>
            <a:tailEnd/>
          </a:ln>
        </p:spPr>
        <p:txBody>
          <a:bodyPr>
            <a:prstTxWarp prst="textNoShape">
              <a:avLst/>
            </a:prstTxWarp>
            <a:spAutoFit/>
          </a:bodyPr>
          <a:lstStyle/>
          <a:p>
            <a:pPr defTabSz="914400">
              <a:spcBef>
                <a:spcPct val="50000"/>
              </a:spcBef>
            </a:pPr>
            <a:endParaRPr lang="it-IT">
              <a:ea typeface="ヒラギノ角ゴ Pro W3" charset="-128"/>
              <a:cs typeface="ヒラギノ角ゴ Pro W3" charset="-128"/>
            </a:endParaRPr>
          </a:p>
        </p:txBody>
      </p:sp>
      <p:sp>
        <p:nvSpPr>
          <p:cNvPr id="65542" name="Text Box 5"/>
          <p:cNvSpPr txBox="1">
            <a:spLocks noChangeArrowheads="1"/>
          </p:cNvSpPr>
          <p:nvPr/>
        </p:nvSpPr>
        <p:spPr bwMode="auto">
          <a:xfrm>
            <a:off x="457200" y="5305425"/>
            <a:ext cx="8167688" cy="1323975"/>
          </a:xfrm>
          <a:prstGeom prst="rect">
            <a:avLst/>
          </a:prstGeom>
          <a:solidFill>
            <a:srgbClr val="FFFF99"/>
          </a:solidFill>
          <a:ln w="9525">
            <a:solidFill>
              <a:srgbClr val="FF9900"/>
            </a:solidFill>
            <a:miter lim="800000"/>
            <a:headEnd/>
            <a:tailEnd/>
          </a:ln>
        </p:spPr>
        <p:txBody>
          <a:bodyPr>
            <a:prstTxWarp prst="textNoShape">
              <a:avLst/>
            </a:prstTxWarp>
            <a:spAutoFit/>
          </a:bodyPr>
          <a:lstStyle/>
          <a:p>
            <a:pPr defTabSz="914400"/>
            <a:r>
              <a:rPr lang="en-US" sz="1600" dirty="0">
                <a:ea typeface="ヒラギノ角ゴ Pro W3" charset="-128"/>
                <a:cs typeface="ヒラギノ角ゴ Pro W3" charset="-128"/>
              </a:rPr>
              <a:t>There are</a:t>
            </a:r>
            <a:r>
              <a:rPr lang="en-US" sz="1600" dirty="0" smtClean="0">
                <a:ea typeface="ヒラギノ角ゴ Pro W3" charset="-128"/>
                <a:cs typeface="ヒラギノ角ゴ Pro W3" charset="-128"/>
              </a:rPr>
              <a:t> fewer </a:t>
            </a:r>
            <a:r>
              <a:rPr lang="en-US" sz="1600" dirty="0" err="1">
                <a:ea typeface="ヒラギノ角ゴ Pro W3" charset="-128"/>
                <a:cs typeface="ヒラギノ角ゴ Pro W3" charset="-128"/>
              </a:rPr>
              <a:t>GlobalMuon’s</a:t>
            </a:r>
            <a:r>
              <a:rPr lang="en-US" sz="1600" dirty="0">
                <a:ea typeface="ヒラギノ角ゴ Pro W3" charset="-128"/>
                <a:cs typeface="ヒラギノ角ゴ Pro W3" charset="-128"/>
              </a:rPr>
              <a:t> in </a:t>
            </a:r>
            <a:r>
              <a:rPr lang="en-US" sz="1600" dirty="0" err="1">
                <a:ea typeface="ヒラギノ角ゴ Pro W3" charset="-128"/>
                <a:cs typeface="ヒラギノ角ゴ Pro W3" charset="-128"/>
              </a:rPr>
              <a:t>FastSim</a:t>
            </a:r>
            <a:r>
              <a:rPr lang="en-US" sz="1600" dirty="0">
                <a:ea typeface="ヒラギノ角ゴ Pro W3" charset="-128"/>
                <a:cs typeface="ヒラギノ角ゴ Pro W3" charset="-128"/>
              </a:rPr>
              <a:t> with respect to both Data and </a:t>
            </a:r>
            <a:r>
              <a:rPr lang="en-US" sz="1600" dirty="0" err="1">
                <a:ea typeface="ヒラギノ角ゴ Pro W3" charset="-128"/>
                <a:cs typeface="ヒラギノ角ゴ Pro W3" charset="-128"/>
              </a:rPr>
              <a:t>FullSim</a:t>
            </a:r>
            <a:endParaRPr lang="en-US" sz="1600" dirty="0">
              <a:ea typeface="ヒラギノ角ゴ Pro W3" charset="-128"/>
              <a:cs typeface="ヒラギノ角ゴ Pro W3" charset="-128"/>
            </a:endParaRPr>
          </a:p>
          <a:p>
            <a:pPr defTabSz="914400"/>
            <a:r>
              <a:rPr lang="en-US" sz="1600" dirty="0">
                <a:ea typeface="ヒラギノ角ゴ Pro W3" charset="-128"/>
                <a:cs typeface="ヒラギノ角ゴ Pro W3" charset="-128"/>
              </a:rPr>
              <a:t>The difference is concentrated in the low </a:t>
            </a:r>
            <a:r>
              <a:rPr lang="en-US" sz="1600" dirty="0" err="1">
                <a:ea typeface="ヒラギノ角ゴ Pro W3" charset="-128"/>
                <a:cs typeface="ヒラギノ角ゴ Pro W3" charset="-128"/>
              </a:rPr>
              <a:t>p</a:t>
            </a:r>
            <a:r>
              <a:rPr lang="en-US" sz="1600" baseline="-25000" dirty="0" err="1">
                <a:ea typeface="ヒラギノ角ゴ Pro W3" charset="-128"/>
                <a:cs typeface="ヒラギノ角ゴ Pro W3" charset="-128"/>
              </a:rPr>
              <a:t>T</a:t>
            </a:r>
            <a:r>
              <a:rPr lang="en-US" sz="1600" dirty="0">
                <a:ea typeface="ヒラギノ角ゴ Pro W3" charset="-128"/>
                <a:cs typeface="ヒラギノ角ゴ Pro W3" charset="-128"/>
              </a:rPr>
              <a:t> part of the spectrum</a:t>
            </a:r>
          </a:p>
          <a:p>
            <a:pPr defTabSz="914400"/>
            <a:r>
              <a:rPr lang="en-US" sz="1600" dirty="0">
                <a:ea typeface="ヒラギノ角ゴ Pro W3" charset="-128"/>
                <a:cs typeface="ヒラギノ角ゴ Pro W3" charset="-128"/>
              </a:rPr>
              <a:t>The reason: in </a:t>
            </a:r>
            <a:r>
              <a:rPr lang="en-US" sz="1600" dirty="0" err="1">
                <a:ea typeface="ヒラギノ角ゴ Pro W3" charset="-128"/>
                <a:cs typeface="ヒラギノ角ゴ Pro W3" charset="-128"/>
              </a:rPr>
              <a:t>FastSim</a:t>
            </a:r>
            <a:r>
              <a:rPr lang="en-US" sz="1600" dirty="0">
                <a:ea typeface="ヒラギノ角ゴ Pro W3" charset="-128"/>
                <a:cs typeface="ヒラギノ角ゴ Pro W3" charset="-128"/>
              </a:rPr>
              <a:t> </a:t>
            </a:r>
            <a:r>
              <a:rPr lang="en-US" sz="1600" dirty="0">
                <a:ea typeface="ヒラギノ角ゴ Pro W3" charset="-128"/>
                <a:cs typeface="ヒラギノ角ゴ Pro W3" charset="-128"/>
                <a:sym typeface="Symbol" charset="2"/>
              </a:rPr>
              <a:t>the decays in flight of </a:t>
            </a:r>
            <a:r>
              <a:rPr lang="en-US" sz="1600" dirty="0" smtClean="0">
                <a:ea typeface="ヒラギノ角ゴ Pro W3" charset="-128"/>
                <a:cs typeface="ヒラギノ角ゴ Pro W3" charset="-128"/>
                <a:sym typeface="Symbol" charset="2"/>
              </a:rPr>
              <a:t>h</a:t>
            </a:r>
            <a:r>
              <a:rPr lang="en-US" sz="1600" dirty="0" smtClean="0">
                <a:ea typeface="ヒラギノ角ゴ Pro W3" charset="-128"/>
                <a:cs typeface="ヒラギノ角ゴ Pro W3" charset="-128"/>
              </a:rPr>
              <a:t>adrons </a:t>
            </a:r>
            <a:r>
              <a:rPr lang="en-US" sz="1600" dirty="0" smtClean="0">
                <a:ea typeface="ヒラギノ角ゴ Pro W3" charset="-128"/>
                <a:cs typeface="ヒラギノ角ゴ Pro W3" charset="-128"/>
                <a:sym typeface="Symbol" charset="2"/>
              </a:rPr>
              <a:t> </a:t>
            </a:r>
            <a:r>
              <a:rPr lang="en-US" sz="1600" dirty="0">
                <a:ea typeface="ヒラギノ角ゴ Pro W3" charset="-128"/>
                <a:cs typeface="ヒラギノ角ゴ Pro W3" charset="-128"/>
                <a:sym typeface="Symbol" charset="2"/>
              </a:rPr>
              <a:t>are only allowed within the tracker volume, not outside it; moreover, in </a:t>
            </a:r>
            <a:r>
              <a:rPr lang="en-US" sz="1600" dirty="0" err="1">
                <a:ea typeface="ヒラギノ角ゴ Pro W3" charset="-128"/>
                <a:cs typeface="ヒラギノ角ゴ Pro W3" charset="-128"/>
                <a:sym typeface="Symbol" charset="2"/>
              </a:rPr>
              <a:t>FastSim</a:t>
            </a:r>
            <a:r>
              <a:rPr lang="en-US" sz="1600" dirty="0">
                <a:ea typeface="ヒラギノ角ゴ Pro W3" charset="-128"/>
                <a:cs typeface="ヒラギノ角ゴ Pro W3" charset="-128"/>
                <a:sym typeface="Symbol" charset="2"/>
              </a:rPr>
              <a:t> the</a:t>
            </a:r>
            <a:r>
              <a:rPr lang="en-US" sz="1600" dirty="0">
                <a:ea typeface="ヒラギノ角ゴ Pro W3" charset="-128"/>
                <a:cs typeface="ヒラギノ角ゴ Pro W3" charset="-128"/>
              </a:rPr>
              <a:t> punch-through from </a:t>
            </a:r>
            <a:r>
              <a:rPr lang="en-US" sz="1600" dirty="0" err="1">
                <a:ea typeface="ヒラギノ角ゴ Pro W3" charset="-128"/>
                <a:cs typeface="ヒラギノ角ゴ Pro W3" charset="-128"/>
              </a:rPr>
              <a:t>hadron</a:t>
            </a:r>
            <a:r>
              <a:rPr lang="en-US" sz="1600" dirty="0">
                <a:ea typeface="ヒラギノ角ゴ Pro W3" charset="-128"/>
                <a:cs typeface="ヒラギノ角ゴ Pro W3" charset="-128"/>
              </a:rPr>
              <a:t> showers is not simulated</a:t>
            </a:r>
            <a:endParaRPr lang="it-IT" sz="1600" dirty="0">
              <a:ea typeface="ヒラギノ角ゴ Pro W3" charset="-128"/>
              <a:cs typeface="ヒラギノ角ゴ Pro W3" charset="-128"/>
            </a:endParaRPr>
          </a:p>
        </p:txBody>
      </p:sp>
      <p:pic>
        <p:nvPicPr>
          <p:cNvPr id="65543" name="Picture 6" descr="pt_log"/>
          <p:cNvPicPr>
            <a:picLocks noChangeAspect="1" noChangeArrowheads="1"/>
          </p:cNvPicPr>
          <p:nvPr/>
        </p:nvPicPr>
        <p:blipFill>
          <a:blip r:embed="rId3"/>
          <a:srcRect/>
          <a:stretch>
            <a:fillRect/>
          </a:stretch>
        </p:blipFill>
        <p:spPr bwMode="auto">
          <a:xfrm>
            <a:off x="571500" y="1587488"/>
            <a:ext cx="4341812" cy="3717937"/>
          </a:xfrm>
          <a:prstGeom prst="rect">
            <a:avLst/>
          </a:prstGeom>
          <a:noFill/>
          <a:ln w="9525">
            <a:noFill/>
            <a:miter lim="800000"/>
            <a:headEnd/>
            <a:tailEnd/>
          </a:ln>
        </p:spPr>
      </p:pic>
      <p:sp>
        <p:nvSpPr>
          <p:cNvPr id="8" name="TextBox 7"/>
          <p:cNvSpPr txBox="1"/>
          <p:nvPr/>
        </p:nvSpPr>
        <p:spPr>
          <a:xfrm>
            <a:off x="0" y="89972"/>
            <a:ext cx="3035018" cy="369332"/>
          </a:xfrm>
          <a:prstGeom prst="rect">
            <a:avLst/>
          </a:prstGeom>
          <a:noFill/>
        </p:spPr>
        <p:txBody>
          <a:bodyPr wrap="none" rtlCol="0">
            <a:spAutoFit/>
          </a:bodyPr>
          <a:lstStyle/>
          <a:p>
            <a:r>
              <a:rPr lang="en-US" dirty="0" smtClean="0"/>
              <a:t>See Federica Primavera’s talk</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Physics motivation</a:t>
            </a:r>
          </a:p>
          <a:p>
            <a:r>
              <a:rPr lang="en-US" dirty="0" smtClean="0"/>
              <a:t>Upgrade (CMS, LHC)</a:t>
            </a:r>
          </a:p>
          <a:p>
            <a:r>
              <a:rPr lang="en-US" dirty="0" smtClean="0"/>
              <a:t>Simulators</a:t>
            </a:r>
          </a:p>
          <a:p>
            <a:r>
              <a:rPr lang="en-US" b="1" dirty="0" smtClean="0">
                <a:solidFill>
                  <a:srgbClr val="000090"/>
                </a:solidFill>
              </a:rPr>
              <a:t>Simulator Studies</a:t>
            </a:r>
          </a:p>
          <a:p>
            <a:r>
              <a:rPr lang="en-US" dirty="0" smtClean="0"/>
              <a:t>Summary </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Upgrade Simulators – Studies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Higgs </a:t>
            </a:r>
            <a:r>
              <a:rPr lang="en-US" dirty="0" err="1" smtClean="0">
                <a:sym typeface="Wingdings"/>
              </a:rPr>
              <a:t></a:t>
            </a:r>
            <a:r>
              <a:rPr lang="en-US" dirty="0" smtClean="0"/>
              <a:t> Z Z </a:t>
            </a:r>
            <a:r>
              <a:rPr lang="en-US" dirty="0" err="1" smtClean="0">
                <a:sym typeface="Wingdings"/>
              </a:rPr>
              <a:t></a:t>
            </a:r>
            <a:r>
              <a:rPr lang="en-US" dirty="0" smtClean="0"/>
              <a:t> 4 leptons: increased signal yield with the upgraded LHC and detector </a:t>
            </a:r>
          </a:p>
          <a:p>
            <a:r>
              <a:rPr lang="en-US" dirty="0" smtClean="0"/>
              <a:t>Z Higgs </a:t>
            </a:r>
            <a:r>
              <a:rPr lang="en-US" dirty="0" err="1" smtClean="0">
                <a:sym typeface="Wingdings"/>
              </a:rPr>
              <a:t></a:t>
            </a:r>
            <a:r>
              <a:rPr lang="en-US" dirty="0" smtClean="0"/>
              <a:t> 2 leptons </a:t>
            </a:r>
            <a:r>
              <a:rPr lang="en-US" dirty="0" err="1" smtClean="0"/>
              <a:t>b</a:t>
            </a:r>
            <a:r>
              <a:rPr lang="en-US" dirty="0" smtClean="0"/>
              <a:t> </a:t>
            </a:r>
            <a:r>
              <a:rPr lang="en-US" dirty="0" err="1" smtClean="0"/>
              <a:t>bbar</a:t>
            </a:r>
            <a:r>
              <a:rPr lang="en-US" dirty="0" smtClean="0"/>
              <a:t>:  increased resolution in the coupling measurement</a:t>
            </a:r>
          </a:p>
          <a:p>
            <a:r>
              <a:rPr lang="en-US" dirty="0" smtClean="0"/>
              <a:t>Higgs </a:t>
            </a:r>
            <a:r>
              <a:rPr lang="en-US" dirty="0" err="1" smtClean="0">
                <a:sym typeface="Wingdings"/>
              </a:rPr>
              <a:t></a:t>
            </a:r>
            <a:r>
              <a:rPr lang="en-US" dirty="0" smtClean="0">
                <a:sym typeface="Wingdings"/>
              </a:rPr>
              <a:t> tau tau  (plus VBF channel ): increased resolution in the coupling measurement</a:t>
            </a:r>
          </a:p>
          <a:p>
            <a:r>
              <a:rPr lang="en-US" dirty="0" smtClean="0">
                <a:sym typeface="Wingdings"/>
              </a:rPr>
              <a:t>Higgs </a:t>
            </a:r>
            <a:r>
              <a:rPr lang="en-US" dirty="0" err="1" smtClean="0">
                <a:sym typeface="Wingdings"/>
              </a:rPr>
              <a:t></a:t>
            </a:r>
            <a:r>
              <a:rPr lang="en-US" dirty="0" smtClean="0">
                <a:sym typeface="Wingdings"/>
              </a:rPr>
              <a:t> mu mu: rare decay,  3-sigma mass measurement at 300 fb</a:t>
            </a:r>
            <a:r>
              <a:rPr lang="en-US" baseline="30000" dirty="0" smtClean="0">
                <a:sym typeface="Wingdings"/>
              </a:rPr>
              <a:t>-1</a:t>
            </a:r>
            <a:r>
              <a:rPr lang="en-US" dirty="0" smtClean="0">
                <a:sym typeface="Wingdings"/>
              </a:rPr>
              <a:t>; 5 sigma at 3000 fb</a:t>
            </a:r>
            <a:r>
              <a:rPr lang="en-US" baseline="30000" dirty="0" smtClean="0">
                <a:sym typeface="Wingdings"/>
              </a:rPr>
              <a:t>-1</a:t>
            </a:r>
          </a:p>
          <a:p>
            <a:r>
              <a:rPr lang="en-US" dirty="0" smtClean="0">
                <a:sym typeface="Wingdings"/>
              </a:rPr>
              <a:t>Higgs couplings combination improvement</a:t>
            </a:r>
          </a:p>
          <a:p>
            <a:r>
              <a:rPr lang="en-US" dirty="0" smtClean="0">
                <a:sym typeface="Wingdings"/>
              </a:rPr>
              <a:t>Higgs </a:t>
            </a:r>
            <a:r>
              <a:rPr lang="en-US" dirty="0" err="1" smtClean="0">
                <a:sym typeface="Wingdings"/>
              </a:rPr>
              <a:t>K</a:t>
            </a:r>
            <a:r>
              <a:rPr lang="en-US" baseline="-25000" dirty="0" err="1" smtClean="0">
                <a:sym typeface="Wingdings"/>
              </a:rPr>
              <a:t>f</a:t>
            </a:r>
            <a:r>
              <a:rPr lang="en-US" dirty="0" smtClean="0">
                <a:sym typeface="Wingdings"/>
              </a:rPr>
              <a:t> </a:t>
            </a:r>
            <a:r>
              <a:rPr lang="en-US" dirty="0" err="1" smtClean="0">
                <a:sym typeface="Wingdings"/>
              </a:rPr>
              <a:t>vs</a:t>
            </a:r>
            <a:r>
              <a:rPr lang="en-US" dirty="0" smtClean="0">
                <a:sym typeface="Wingdings"/>
              </a:rPr>
              <a:t> </a:t>
            </a:r>
            <a:r>
              <a:rPr lang="en-US" dirty="0" err="1" smtClean="0">
                <a:sym typeface="Wingdings"/>
              </a:rPr>
              <a:t>K</a:t>
            </a:r>
            <a:r>
              <a:rPr lang="en-US" baseline="-25000" dirty="0" err="1" smtClean="0">
                <a:sym typeface="Wingdings"/>
              </a:rPr>
              <a:t>v</a:t>
            </a:r>
            <a:r>
              <a:rPr lang="en-US" dirty="0" smtClean="0">
                <a:sym typeface="Wingdings"/>
              </a:rPr>
              <a:t>  </a:t>
            </a:r>
            <a:endParaRPr lang="en-US" dirty="0"/>
          </a:p>
        </p:txBody>
      </p:sp>
      <p:sp>
        <p:nvSpPr>
          <p:cNvPr id="4" name="Date Placeholder 3"/>
          <p:cNvSpPr>
            <a:spLocks noGrp="1"/>
          </p:cNvSpPr>
          <p:nvPr>
            <p:ph type="dt" sz="half" idx="10"/>
          </p:nvPr>
        </p:nvSpPr>
        <p:spPr/>
        <p:txBody>
          <a:bodyPr/>
          <a:lstStyle/>
          <a:p>
            <a:r>
              <a:rPr lang="en-US" dirty="0" smtClean="0"/>
              <a:t>15 January 2013</a:t>
            </a:r>
            <a:endParaRPr lang="en-US" dirty="0"/>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299" name="Rectangle 1"/>
          <p:cNvSpPr>
            <a:spLocks noGrp="1" noChangeArrowheads="1"/>
          </p:cNvSpPr>
          <p:nvPr>
            <p:ph type="title"/>
          </p:nvPr>
        </p:nvSpPr>
        <p:spPr/>
        <p:txBody>
          <a:bodyPr/>
          <a:lstStyle/>
          <a:p>
            <a:pPr eaLnBrk="1" hangingPunct="1"/>
            <a:r>
              <a:rPr lang="en-US" dirty="0"/>
              <a:t>H</a:t>
            </a:r>
            <a:r>
              <a:rPr lang="en-US" sz="2700" dirty="0">
                <a:solidFill>
                  <a:srgbClr val="7F7F7F"/>
                </a:solidFill>
              </a:rPr>
              <a:t> </a:t>
            </a:r>
            <a:r>
              <a:rPr lang="en-US" dirty="0"/>
              <a:t>→ ZZ → 4l</a:t>
            </a:r>
          </a:p>
        </p:txBody>
      </p:sp>
      <p:sp>
        <p:nvSpPr>
          <p:cNvPr id="695300" name="Rectangle 2"/>
          <p:cNvSpPr>
            <a:spLocks noGrp="1" noChangeArrowheads="1"/>
          </p:cNvSpPr>
          <p:nvPr>
            <p:ph idx="1"/>
          </p:nvPr>
        </p:nvSpPr>
        <p:spPr bwMode="auto">
          <a:xfrm>
            <a:off x="177478" y="1127518"/>
            <a:ext cx="2694533" cy="2898799"/>
          </a:xfrm>
          <a:noFill/>
          <a:ln w="12700">
            <a:miter lim="800000"/>
            <a:headEnd/>
            <a:tailEnd/>
          </a:ln>
        </p:spPr>
        <p:txBody>
          <a:bodyPr wrap="square" lIns="26788" tIns="26788" rIns="26788" bIns="26788" numCol="1" anchor="t" anchorCtr="0" compatLnSpc="1">
            <a:prstTxWarp prst="textNoShape">
              <a:avLst/>
            </a:prstTxWarp>
            <a:normAutofit/>
          </a:bodyPr>
          <a:lstStyle/>
          <a:p>
            <a:pPr>
              <a:spcBef>
                <a:spcPts val="492"/>
              </a:spcBef>
            </a:pPr>
            <a:r>
              <a:rPr lang="en-US" dirty="0" smtClean="0">
                <a:latin typeface="Arial" charset="0"/>
                <a:ea typeface="Arial" charset="0"/>
                <a:cs typeface="Arial" charset="0"/>
                <a:sym typeface="Arial" charset="0"/>
              </a:rPr>
              <a:t>is </a:t>
            </a:r>
            <a:r>
              <a:rPr lang="en-US" dirty="0">
                <a:latin typeface="Arial" charset="0"/>
                <a:ea typeface="Arial" charset="0"/>
                <a:cs typeface="Arial" charset="0"/>
                <a:sym typeface="Arial" charset="0"/>
              </a:rPr>
              <a:t>sensitive to lepton tracking, identification and isolation efficiency </a:t>
            </a:r>
            <a:endParaRPr lang="en-US" dirty="0">
              <a:latin typeface="Arial" charset="0"/>
              <a:sym typeface="Arial" charset="0"/>
            </a:endParaRPr>
          </a:p>
        </p:txBody>
      </p:sp>
      <p:sp>
        <p:nvSpPr>
          <p:cNvPr id="695298" name="Slide Number Placeholder 3"/>
          <p:cNvSpPr>
            <a:spLocks noGrp="1"/>
          </p:cNvSpPr>
          <p:nvPr>
            <p:ph type="sldNum" sz="quarter" idx="12"/>
          </p:nvPr>
        </p:nvSpPr>
        <p:spPr>
          <a:noFill/>
        </p:spPr>
        <p:txBody>
          <a:bodyPr/>
          <a:lstStyle/>
          <a:p>
            <a:fld id="{A2CDA4BD-33E6-5D4F-8E5A-D40EFF96B2C5}" type="slidenum">
              <a:rPr lang="en-US" smtClean="0"/>
              <a:pPr/>
              <a:t>36</a:t>
            </a:fld>
            <a:endParaRPr lang="en-US" smtClean="0"/>
          </a:p>
        </p:txBody>
      </p:sp>
      <p:sp>
        <p:nvSpPr>
          <p:cNvPr id="695301" name="Rectangle 3"/>
          <p:cNvSpPr>
            <a:spLocks/>
          </p:cNvSpPr>
          <p:nvPr/>
        </p:nvSpPr>
        <p:spPr bwMode="auto">
          <a:xfrm>
            <a:off x="3410025" y="1393031"/>
            <a:ext cx="5232797" cy="241102"/>
          </a:xfrm>
          <a:prstGeom prst="rect">
            <a:avLst/>
          </a:prstGeom>
          <a:noFill/>
          <a:ln w="9525">
            <a:noFill/>
            <a:round/>
            <a:headEnd/>
            <a:tailEnd/>
          </a:ln>
        </p:spPr>
        <p:txBody>
          <a:bodyPr lIns="0" tIns="0" rIns="0" bIns="0" anchor="ctr">
            <a:prstTxWarp prst="textNoShape">
              <a:avLst/>
            </a:prstTxWarp>
          </a:bodyPr>
          <a:lstStyle/>
          <a:p>
            <a:pPr algn="l"/>
            <a:r>
              <a:rPr lang="en-US" sz="1700" dirty="0">
                <a:solidFill>
                  <a:srgbClr val="263B86"/>
                </a:solidFill>
                <a:latin typeface="Arial" charset="0"/>
                <a:ea typeface="Arial" charset="0"/>
                <a:cs typeface="Arial" charset="0"/>
                <a:sym typeface="Arial" charset="0"/>
              </a:rPr>
              <a:t>Improved signal yield (relative to current detector): </a:t>
            </a:r>
          </a:p>
        </p:txBody>
      </p:sp>
      <p:pic>
        <p:nvPicPr>
          <p:cNvPr id="695302" name="Picture 4"/>
          <p:cNvPicPr>
            <a:picLocks noChangeAspect="1" noChangeArrowheads="1"/>
          </p:cNvPicPr>
          <p:nvPr/>
        </p:nvPicPr>
        <p:blipFill>
          <a:blip r:embed="rId2"/>
          <a:srcRect r="4962"/>
          <a:stretch>
            <a:fillRect/>
          </a:stretch>
        </p:blipFill>
        <p:spPr bwMode="auto">
          <a:xfrm>
            <a:off x="3089672" y="1689944"/>
            <a:ext cx="5866805" cy="4420195"/>
          </a:xfrm>
          <a:prstGeom prst="rect">
            <a:avLst/>
          </a:prstGeom>
          <a:noFill/>
          <a:ln w="9525">
            <a:noFill/>
            <a:round/>
            <a:headEnd/>
            <a:tailEnd/>
          </a:ln>
        </p:spPr>
      </p:pic>
      <p:sp>
        <p:nvSpPr>
          <p:cNvPr id="695303" name="Rectangle 5"/>
          <p:cNvSpPr>
            <a:spLocks/>
          </p:cNvSpPr>
          <p:nvPr/>
        </p:nvSpPr>
        <p:spPr bwMode="auto">
          <a:xfrm>
            <a:off x="177478" y="3118313"/>
            <a:ext cx="2911078" cy="1839516"/>
          </a:xfrm>
          <a:prstGeom prst="rect">
            <a:avLst/>
          </a:prstGeom>
          <a:noFill/>
          <a:ln w="9525">
            <a:noFill/>
            <a:round/>
            <a:headEnd/>
            <a:tailEnd/>
          </a:ln>
        </p:spPr>
        <p:txBody>
          <a:bodyPr lIns="26788" tIns="26788" rIns="26788" bIns="26788">
            <a:prstTxWarp prst="textNoShape">
              <a:avLst/>
            </a:prstTxWarp>
          </a:bodyPr>
          <a:lstStyle/>
          <a:p>
            <a:pPr algn="l"/>
            <a:r>
              <a:rPr lang="en-US" sz="2400" dirty="0">
                <a:solidFill>
                  <a:srgbClr val="263B86"/>
                </a:solidFill>
                <a:latin typeface="Arial" charset="0"/>
                <a:ea typeface="Arial" charset="0"/>
                <a:cs typeface="Arial" charset="0"/>
                <a:sym typeface="Arial" charset="0"/>
              </a:rPr>
              <a:t>Significant gain in signal reconstruction efficiency:  </a:t>
            </a:r>
            <a:endParaRPr lang="en-US" sz="2800" dirty="0">
              <a:latin typeface="Helvetica" charset="0"/>
              <a:ea typeface="Helvetica" charset="0"/>
              <a:cs typeface="Helvetica" charset="0"/>
              <a:sym typeface="Helvetica" charset="0"/>
            </a:endParaRPr>
          </a:p>
          <a:p>
            <a:pPr algn="l"/>
            <a:endParaRPr lang="en-US" sz="2400" dirty="0">
              <a:solidFill>
                <a:srgbClr val="263B86"/>
              </a:solidFill>
              <a:latin typeface="Arial" charset="0"/>
              <a:ea typeface="Arial" charset="0"/>
              <a:cs typeface="Arial" charset="0"/>
              <a:sym typeface="Arial" charset="0"/>
            </a:endParaRPr>
          </a:p>
          <a:p>
            <a:pPr algn="l"/>
            <a:r>
              <a:rPr lang="en-US" sz="2400" dirty="0">
                <a:solidFill>
                  <a:srgbClr val="263B86"/>
                </a:solidFill>
                <a:latin typeface="Arial" charset="0"/>
                <a:ea typeface="Arial" charset="0"/>
                <a:cs typeface="Arial" charset="0"/>
                <a:sym typeface="Arial" charset="0"/>
              </a:rPr>
              <a:t>H</a:t>
            </a:r>
            <a:r>
              <a:rPr lang="en-US" sz="2400" dirty="0">
                <a:latin typeface="Helvetica" charset="0"/>
                <a:ea typeface="Lucida Grande" charset="0"/>
                <a:cs typeface="Lucida Grande" charset="0"/>
                <a:sym typeface="Helvetica" charset="0"/>
              </a:rPr>
              <a:t>→</a:t>
            </a:r>
            <a:r>
              <a:rPr lang="en-US" sz="2400" dirty="0">
                <a:solidFill>
                  <a:srgbClr val="263B86"/>
                </a:solidFill>
                <a:latin typeface="Arial" charset="0"/>
                <a:ea typeface="Arial" charset="0"/>
                <a:cs typeface="Arial" charset="0"/>
                <a:sym typeface="Arial" charset="0"/>
              </a:rPr>
              <a:t> 4μ          +41% </a:t>
            </a:r>
            <a:endParaRPr lang="en-US" sz="2800" dirty="0">
              <a:latin typeface="Helvetica" charset="0"/>
              <a:ea typeface="Helvetica" charset="0"/>
              <a:cs typeface="Helvetica" charset="0"/>
              <a:sym typeface="Helvetica" charset="0"/>
            </a:endParaRPr>
          </a:p>
          <a:p>
            <a:pPr algn="l"/>
            <a:r>
              <a:rPr lang="en-US" sz="2400" dirty="0">
                <a:solidFill>
                  <a:srgbClr val="263B86"/>
                </a:solidFill>
                <a:latin typeface="Arial" charset="0"/>
                <a:ea typeface="Arial" charset="0"/>
                <a:cs typeface="Arial" charset="0"/>
                <a:sym typeface="Arial" charset="0"/>
              </a:rPr>
              <a:t>H</a:t>
            </a:r>
            <a:r>
              <a:rPr lang="en-US" sz="2400" dirty="0">
                <a:latin typeface="Helvetica" charset="0"/>
                <a:ea typeface="Lucida Grande" charset="0"/>
                <a:cs typeface="Lucida Grande" charset="0"/>
                <a:sym typeface="Helvetica" charset="0"/>
              </a:rPr>
              <a:t>→</a:t>
            </a:r>
            <a:r>
              <a:rPr lang="en-US" sz="2400" dirty="0">
                <a:solidFill>
                  <a:srgbClr val="263B86"/>
                </a:solidFill>
                <a:latin typeface="Arial" charset="0"/>
                <a:ea typeface="Arial" charset="0"/>
                <a:cs typeface="Arial" charset="0"/>
                <a:sym typeface="Arial" charset="0"/>
              </a:rPr>
              <a:t> 2μ2e      +48%</a:t>
            </a:r>
            <a:endParaRPr lang="en-US" sz="2800" dirty="0">
              <a:latin typeface="Helvetica" charset="0"/>
              <a:ea typeface="Helvetica" charset="0"/>
              <a:cs typeface="Helvetica" charset="0"/>
              <a:sym typeface="Helvetica" charset="0"/>
            </a:endParaRPr>
          </a:p>
          <a:p>
            <a:pPr algn="l"/>
            <a:r>
              <a:rPr lang="en-US" sz="2400" dirty="0">
                <a:solidFill>
                  <a:srgbClr val="263B86"/>
                </a:solidFill>
                <a:latin typeface="Arial" charset="0"/>
                <a:ea typeface="Arial" charset="0"/>
                <a:cs typeface="Arial" charset="0"/>
                <a:sym typeface="Arial" charset="0"/>
              </a:rPr>
              <a:t>H</a:t>
            </a:r>
            <a:r>
              <a:rPr lang="en-US" sz="2400" dirty="0">
                <a:latin typeface="Helvetica" charset="0"/>
                <a:ea typeface="Lucida Grande" charset="0"/>
                <a:cs typeface="Lucida Grande" charset="0"/>
                <a:sym typeface="Helvetica" charset="0"/>
              </a:rPr>
              <a:t>→</a:t>
            </a:r>
            <a:r>
              <a:rPr lang="en-US" sz="2400" dirty="0">
                <a:solidFill>
                  <a:srgbClr val="263B86"/>
                </a:solidFill>
                <a:latin typeface="Arial" charset="0"/>
                <a:ea typeface="Arial" charset="0"/>
                <a:cs typeface="Arial" charset="0"/>
                <a:sym typeface="Arial" charset="0"/>
              </a:rPr>
              <a:t> 4e	</a:t>
            </a:r>
            <a:r>
              <a:rPr lang="en-US" sz="2400" dirty="0" smtClean="0">
                <a:solidFill>
                  <a:srgbClr val="263B86"/>
                </a:solidFill>
                <a:latin typeface="Arial" charset="0"/>
                <a:ea typeface="Arial" charset="0"/>
                <a:cs typeface="Arial" charset="0"/>
                <a:sym typeface="Arial" charset="0"/>
              </a:rPr>
              <a:t>	+</a:t>
            </a:r>
            <a:r>
              <a:rPr lang="en-US" sz="2400" dirty="0">
                <a:solidFill>
                  <a:srgbClr val="263B86"/>
                </a:solidFill>
                <a:latin typeface="Arial" charset="0"/>
                <a:ea typeface="Arial" charset="0"/>
                <a:cs typeface="Arial" charset="0"/>
                <a:sym typeface="Arial" charset="0"/>
              </a:rPr>
              <a:t>51%</a:t>
            </a:r>
          </a:p>
        </p:txBody>
      </p:sp>
      <p:sp>
        <p:nvSpPr>
          <p:cNvPr id="64518" name="Line 6"/>
          <p:cNvSpPr>
            <a:spLocks noChangeShapeType="1"/>
          </p:cNvSpPr>
          <p:nvPr/>
        </p:nvSpPr>
        <p:spPr bwMode="auto">
          <a:xfrm>
            <a:off x="6956227" y="2473523"/>
            <a:ext cx="0" cy="2518172"/>
          </a:xfrm>
          <a:prstGeom prst="line">
            <a:avLst/>
          </a:prstGeom>
          <a:noFill/>
          <a:ln w="25400" cap="flat">
            <a:solidFill>
              <a:srgbClr val="263B86"/>
            </a:solidFill>
            <a:prstDash val="solid"/>
            <a:round/>
            <a:headEnd type="arrow" w="sm" len="sm"/>
            <a:tailEnd type="arrow" w="sm" len="sm"/>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p>
        </p:txBody>
      </p:sp>
      <p:sp>
        <p:nvSpPr>
          <p:cNvPr id="695305" name="Rectangle 7"/>
          <p:cNvSpPr>
            <a:spLocks/>
          </p:cNvSpPr>
          <p:nvPr/>
        </p:nvSpPr>
        <p:spPr bwMode="auto">
          <a:xfrm>
            <a:off x="6567785" y="3574107"/>
            <a:ext cx="617749" cy="315709"/>
          </a:xfrm>
          <a:prstGeom prst="rect">
            <a:avLst/>
          </a:prstGeom>
          <a:solidFill>
            <a:srgbClr val="FFFFFF"/>
          </a:solidFill>
          <a:ln w="12700" cap="rnd">
            <a:noFill/>
            <a:round/>
            <a:headEnd/>
            <a:tailEnd/>
          </a:ln>
        </p:spPr>
        <p:txBody>
          <a:bodyPr wrap="none" lIns="26788" tIns="26788" rIns="26788" bIns="26788">
            <a:prstTxWarp prst="textNoShape">
              <a:avLst/>
            </a:prstTxWarp>
            <a:spAutoFit/>
          </a:bodyPr>
          <a:lstStyle/>
          <a:p>
            <a:pPr algn="l"/>
            <a:r>
              <a:rPr lang="en-US" sz="1700" dirty="0">
                <a:solidFill>
                  <a:srgbClr val="263B86"/>
                </a:solidFill>
                <a:latin typeface="Arial" charset="0"/>
                <a:ea typeface="Arial" charset="0"/>
                <a:cs typeface="Arial" charset="0"/>
                <a:sym typeface="Arial" charset="0"/>
              </a:rPr>
              <a:t>+50%</a:t>
            </a:r>
          </a:p>
        </p:txBody>
      </p:sp>
      <p:sp>
        <p:nvSpPr>
          <p:cNvPr id="695306" name="Rectangle 8"/>
          <p:cNvSpPr>
            <a:spLocks/>
          </p:cNvSpPr>
          <p:nvPr/>
        </p:nvSpPr>
        <p:spPr bwMode="auto">
          <a:xfrm>
            <a:off x="3834185" y="2563803"/>
            <a:ext cx="1274412" cy="784830"/>
          </a:xfrm>
          <a:prstGeom prst="rect">
            <a:avLst/>
          </a:prstGeom>
          <a:noFill/>
          <a:ln w="12700">
            <a:noFill/>
            <a:miter lim="800000"/>
            <a:headEnd/>
            <a:tailEnd/>
          </a:ln>
        </p:spPr>
        <p:txBody>
          <a:bodyPr wrap="none" lIns="0" tIns="0" rIns="0" bIns="0" anchor="b">
            <a:prstTxWarp prst="textNoShape">
              <a:avLst/>
            </a:prstTxWarp>
            <a:spAutoFit/>
          </a:bodyPr>
          <a:lstStyle/>
          <a:p>
            <a:r>
              <a:rPr lang="en-US" sz="1700" dirty="0" err="1">
                <a:solidFill>
                  <a:srgbClr val="A8184B"/>
                </a:solidFill>
                <a:latin typeface="Arial" charset="0"/>
                <a:ea typeface="Arial" charset="0"/>
                <a:cs typeface="Arial" charset="0"/>
                <a:sym typeface="Arial" charset="0"/>
              </a:rPr>
              <a:t>m</a:t>
            </a:r>
            <a:r>
              <a:rPr lang="en-US" sz="1700" baseline="-6000" dirty="0" err="1">
                <a:solidFill>
                  <a:srgbClr val="A8184B"/>
                </a:solidFill>
                <a:latin typeface="Arial" charset="0"/>
                <a:ea typeface="Arial" charset="0"/>
                <a:cs typeface="Arial" charset="0"/>
                <a:sym typeface="Arial" charset="0"/>
              </a:rPr>
              <a:t>H</a:t>
            </a:r>
            <a:r>
              <a:rPr lang="en-US" sz="1700" dirty="0">
                <a:solidFill>
                  <a:srgbClr val="A8184B"/>
                </a:solidFill>
                <a:latin typeface="Arial" charset="0"/>
                <a:ea typeface="Arial" charset="0"/>
                <a:cs typeface="Arial" charset="0"/>
                <a:sym typeface="Arial" charset="0"/>
              </a:rPr>
              <a:t>=125 </a:t>
            </a:r>
            <a:r>
              <a:rPr lang="en-US" sz="1700" dirty="0" err="1">
                <a:solidFill>
                  <a:srgbClr val="A8184B"/>
                </a:solidFill>
                <a:latin typeface="Arial" charset="0"/>
                <a:ea typeface="Arial" charset="0"/>
                <a:cs typeface="Arial" charset="0"/>
                <a:sym typeface="Arial" charset="0"/>
              </a:rPr>
              <a:t>GeV</a:t>
            </a:r>
            <a:endParaRPr lang="en-US" sz="1700" dirty="0">
              <a:solidFill>
                <a:srgbClr val="A8184B"/>
              </a:solidFill>
              <a:latin typeface="Arial" charset="0"/>
              <a:ea typeface="Arial" charset="0"/>
              <a:cs typeface="Arial" charset="0"/>
              <a:sym typeface="Arial" charset="0"/>
            </a:endParaRPr>
          </a:p>
          <a:p>
            <a:r>
              <a:rPr lang="en-US" sz="1700" dirty="0">
                <a:solidFill>
                  <a:srgbClr val="A8184B"/>
                </a:solidFill>
                <a:latin typeface="Arial" charset="0"/>
                <a:ea typeface="Arial" charset="0"/>
                <a:cs typeface="Arial" charset="0"/>
                <a:sym typeface="Arial" charset="0"/>
              </a:rPr>
              <a:t>√</a:t>
            </a:r>
            <a:r>
              <a:rPr lang="en-US" sz="1700" dirty="0" err="1">
                <a:solidFill>
                  <a:srgbClr val="A8184B"/>
                </a:solidFill>
                <a:latin typeface="Arial" charset="0"/>
                <a:ea typeface="Arial" charset="0"/>
                <a:cs typeface="Arial" charset="0"/>
                <a:sym typeface="Arial" charset="0"/>
              </a:rPr>
              <a:t>s</a:t>
            </a:r>
            <a:r>
              <a:rPr lang="en-US" sz="1700" dirty="0">
                <a:solidFill>
                  <a:srgbClr val="A8184B"/>
                </a:solidFill>
                <a:latin typeface="Arial" charset="0"/>
                <a:ea typeface="Arial" charset="0"/>
                <a:cs typeface="Arial" charset="0"/>
                <a:sym typeface="Arial" charset="0"/>
              </a:rPr>
              <a:t>=14 </a:t>
            </a:r>
            <a:r>
              <a:rPr lang="en-US" sz="1700" dirty="0" err="1">
                <a:solidFill>
                  <a:srgbClr val="A8184B"/>
                </a:solidFill>
                <a:latin typeface="Arial" charset="0"/>
                <a:ea typeface="Arial" charset="0"/>
                <a:cs typeface="Arial" charset="0"/>
                <a:sym typeface="Arial" charset="0"/>
              </a:rPr>
              <a:t>TeV</a:t>
            </a:r>
            <a:endParaRPr lang="en-US" sz="1700" dirty="0">
              <a:solidFill>
                <a:srgbClr val="A8184B"/>
              </a:solidFill>
              <a:latin typeface="Arial" charset="0"/>
              <a:ea typeface="Arial" charset="0"/>
              <a:cs typeface="Arial" charset="0"/>
              <a:sym typeface="Arial" charset="0"/>
            </a:endParaRPr>
          </a:p>
          <a:p>
            <a:r>
              <a:rPr lang="en-US" sz="1700" dirty="0">
                <a:solidFill>
                  <a:srgbClr val="A8184B"/>
                </a:solidFill>
                <a:latin typeface="Arial" charset="0"/>
                <a:ea typeface="Arial" charset="0"/>
                <a:cs typeface="Arial" charset="0"/>
                <a:sym typeface="Arial" charset="0"/>
              </a:rPr>
              <a:t>PU=50</a:t>
            </a:r>
          </a:p>
        </p:txBody>
      </p:sp>
      <p:sp>
        <p:nvSpPr>
          <p:cNvPr id="695307" name="Rectangle 9"/>
          <p:cNvSpPr>
            <a:spLocks/>
          </p:cNvSpPr>
          <p:nvPr/>
        </p:nvSpPr>
        <p:spPr bwMode="auto">
          <a:xfrm>
            <a:off x="142875" y="5930709"/>
            <a:ext cx="3658773" cy="462947"/>
          </a:xfrm>
          <a:prstGeom prst="rect">
            <a:avLst/>
          </a:prstGeom>
          <a:noFill/>
          <a:ln w="12700">
            <a:noFill/>
            <a:miter lim="800000"/>
            <a:headEnd/>
            <a:tailEnd/>
          </a:ln>
        </p:spPr>
        <p:txBody>
          <a:bodyPr wrap="none" lIns="0" tIns="0" rIns="0" bIns="0" anchor="b">
            <a:prstTxWarp prst="textNoShape">
              <a:avLst/>
            </a:prstTxWarp>
            <a:spAutoFit/>
          </a:bodyPr>
          <a:lstStyle/>
          <a:p>
            <a:pPr marL="0" lvl="2">
              <a:lnSpc>
                <a:spcPct val="50000"/>
              </a:lnSpc>
              <a:spcBef>
                <a:spcPts val="1406"/>
              </a:spcBef>
            </a:pPr>
            <a:r>
              <a:rPr lang="en-US" sz="1700" dirty="0">
                <a:solidFill>
                  <a:srgbClr val="4D4D4D"/>
                </a:solidFill>
                <a:latin typeface="Arial Rounded MT Bold" charset="0"/>
                <a:ea typeface="Arial Rounded MT Bold" charset="0"/>
                <a:cs typeface="Arial Rounded MT Bold" charset="0"/>
                <a:sym typeface="Arial Rounded MT Bold" charset="0"/>
              </a:rPr>
              <a:t>Pixel</a:t>
            </a:r>
            <a:r>
              <a:rPr lang="en-US" sz="1700" dirty="0">
                <a:solidFill>
                  <a:srgbClr val="0056FF"/>
                </a:solidFill>
                <a:latin typeface="Arial Rounded MT Bold" charset="0"/>
                <a:ea typeface="Arial Rounded MT Bold" charset="0"/>
                <a:cs typeface="Arial Rounded MT Bold" charset="0"/>
                <a:sym typeface="Arial Rounded MT Bold" charset="0"/>
              </a:rPr>
              <a:t>: PAS </a:t>
            </a:r>
            <a:r>
              <a:rPr lang="en-US" sz="1700" dirty="0">
                <a:solidFill>
                  <a:srgbClr val="FF2712"/>
                </a:solidFill>
                <a:latin typeface="Arial Rounded MT Bold" charset="0"/>
                <a:ea typeface="Arial Rounded MT Bold" charset="0"/>
                <a:cs typeface="Arial Rounded MT Bold" charset="0"/>
                <a:sym typeface="Arial Rounded MT Bold" charset="0"/>
              </a:rPr>
              <a:t>HIG-12-029</a:t>
            </a:r>
          </a:p>
          <a:p>
            <a:pPr marL="0" lvl="2">
              <a:lnSpc>
                <a:spcPct val="50000"/>
              </a:lnSpc>
              <a:spcBef>
                <a:spcPts val="1406"/>
              </a:spcBef>
            </a:pPr>
            <a:r>
              <a:rPr lang="en-US" sz="1700" dirty="0">
                <a:solidFill>
                  <a:srgbClr val="3F691E"/>
                </a:solidFill>
                <a:latin typeface="Arial Rounded MT Bold" charset="0"/>
                <a:ea typeface="Arial Rounded MT Bold" charset="0"/>
                <a:cs typeface="Arial Rounded MT Bold" charset="0"/>
                <a:sym typeface="Arial Rounded MT Bold" charset="0"/>
              </a:rPr>
              <a:t>HCAL</a:t>
            </a:r>
            <a:r>
              <a:rPr lang="en-US" sz="1700" dirty="0">
                <a:solidFill>
                  <a:srgbClr val="0056FF"/>
                </a:solidFill>
                <a:latin typeface="Arial Rounded MT Bold" charset="0"/>
                <a:ea typeface="Arial Rounded MT Bold" charset="0"/>
                <a:cs typeface="Arial Rounded MT Bold" charset="0"/>
                <a:sym typeface="Arial Rounded MT Bold" charset="0"/>
              </a:rPr>
              <a:t>: PAS </a:t>
            </a:r>
            <a:r>
              <a:rPr lang="en-US" sz="1700" dirty="0">
                <a:solidFill>
                  <a:srgbClr val="FF2712"/>
                </a:solidFill>
                <a:latin typeface="Arial Rounded MT Bold" charset="0"/>
                <a:ea typeface="Arial Rounded MT Bold" charset="0"/>
                <a:cs typeface="Arial Rounded MT Bold" charset="0"/>
                <a:sym typeface="Arial Rounded MT Bold" charset="0"/>
              </a:rPr>
              <a:t>HIG-12-030</a:t>
            </a:r>
            <a:r>
              <a:rPr lang="en-US" sz="1700" dirty="0">
                <a:solidFill>
                  <a:srgbClr val="0056FF"/>
                </a:solidFill>
                <a:latin typeface="Arial Rounded MT Bold" charset="0"/>
                <a:ea typeface="Arial Rounded MT Bold" charset="0"/>
                <a:cs typeface="Arial Rounded MT Bold" charset="0"/>
                <a:sym typeface="Arial Rounded MT Bold" charset="0"/>
              </a:rPr>
              <a:t>, AN-12-288</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23" name="Rectangle 1"/>
          <p:cNvSpPr>
            <a:spLocks noGrp="1" noChangeArrowheads="1"/>
          </p:cNvSpPr>
          <p:nvPr>
            <p:ph type="title"/>
          </p:nvPr>
        </p:nvSpPr>
        <p:spPr/>
        <p:txBody>
          <a:bodyPr/>
          <a:lstStyle/>
          <a:p>
            <a:pPr eaLnBrk="1" hangingPunct="1"/>
            <a:r>
              <a:rPr lang="en-US" dirty="0"/>
              <a:t>ZH</a:t>
            </a:r>
            <a:r>
              <a:rPr lang="en-US" sz="2700" dirty="0">
                <a:solidFill>
                  <a:srgbClr val="7F7F7F"/>
                </a:solidFill>
              </a:rPr>
              <a:t> </a:t>
            </a:r>
            <a:r>
              <a:rPr lang="en-US" dirty="0"/>
              <a:t>→ </a:t>
            </a:r>
            <a:r>
              <a:rPr lang="en-US" dirty="0" err="1"/>
              <a:t>l</a:t>
            </a:r>
            <a:r>
              <a:rPr lang="en-US" baseline="32000" dirty="0" err="1"/>
              <a:t>+</a:t>
            </a:r>
            <a:r>
              <a:rPr lang="en-US" dirty="0" err="1"/>
              <a:t>l</a:t>
            </a:r>
            <a:r>
              <a:rPr lang="en-US" baseline="32000" dirty="0"/>
              <a:t>-</a:t>
            </a:r>
            <a:r>
              <a:rPr lang="en-US" dirty="0"/>
              <a:t> bb</a:t>
            </a:r>
          </a:p>
        </p:txBody>
      </p:sp>
      <p:sp>
        <p:nvSpPr>
          <p:cNvPr id="696324" name="Rectangle 2"/>
          <p:cNvSpPr>
            <a:spLocks noGrp="1" noChangeArrowheads="1"/>
          </p:cNvSpPr>
          <p:nvPr>
            <p:ph idx="1"/>
          </p:nvPr>
        </p:nvSpPr>
        <p:spPr bwMode="auto">
          <a:xfrm>
            <a:off x="118319" y="1576591"/>
            <a:ext cx="3450208" cy="3225850"/>
          </a:xfrm>
          <a:noFill/>
          <a:ln w="12700">
            <a:miter lim="800000"/>
            <a:headEnd/>
            <a:tailEnd/>
          </a:ln>
        </p:spPr>
        <p:txBody>
          <a:bodyPr wrap="square" lIns="26788" tIns="26788" rIns="26788" bIns="26788" numCol="1" anchor="t" anchorCtr="0" compatLnSpc="1">
            <a:prstTxWarp prst="textNoShape">
              <a:avLst/>
            </a:prstTxWarp>
            <a:noAutofit/>
          </a:bodyPr>
          <a:lstStyle/>
          <a:p>
            <a:pPr eaLnBrk="1" hangingPunct="1">
              <a:buNone/>
            </a:pPr>
            <a:r>
              <a:rPr lang="en-US" sz="2000" dirty="0" smtClean="0">
                <a:solidFill>
                  <a:srgbClr val="000090"/>
                </a:solidFill>
                <a:latin typeface="Arial" charset="0"/>
                <a:ea typeface="Arial" charset="0"/>
                <a:cs typeface="Arial" charset="0"/>
                <a:sym typeface="Arial" charset="0"/>
              </a:rPr>
              <a:t>This requires:</a:t>
            </a:r>
            <a:endParaRPr lang="en-US" sz="2000" dirty="0" smtClean="0">
              <a:solidFill>
                <a:srgbClr val="000090"/>
              </a:solidFill>
              <a:latin typeface="Arial" charset="0"/>
              <a:sym typeface="Arial" charset="0"/>
            </a:endParaRPr>
          </a:p>
          <a:p>
            <a:pPr>
              <a:spcBef>
                <a:spcPts val="422"/>
              </a:spcBef>
              <a:buClr>
                <a:srgbClr val="263B86"/>
              </a:buClr>
              <a:buFont typeface="Arial" charset="0"/>
              <a:buChar char="•"/>
            </a:pPr>
            <a:r>
              <a:rPr lang="en-US" sz="2000" dirty="0">
                <a:solidFill>
                  <a:srgbClr val="000090"/>
                </a:solidFill>
                <a:latin typeface="Arial" charset="0"/>
                <a:ea typeface="Arial" charset="0"/>
                <a:cs typeface="Arial" charset="0"/>
                <a:sym typeface="Arial" charset="0"/>
              </a:rPr>
              <a:t>High </a:t>
            </a:r>
            <a:r>
              <a:rPr lang="en-US" sz="2000" dirty="0" err="1">
                <a:solidFill>
                  <a:srgbClr val="000090"/>
                </a:solidFill>
                <a:latin typeface="Arial" charset="0"/>
                <a:ea typeface="Arial" charset="0"/>
                <a:cs typeface="Arial" charset="0"/>
                <a:sym typeface="Arial" charset="0"/>
              </a:rPr>
              <a:t>muon</a:t>
            </a:r>
            <a:r>
              <a:rPr lang="en-US" sz="2000" dirty="0">
                <a:solidFill>
                  <a:srgbClr val="000090"/>
                </a:solidFill>
                <a:latin typeface="Arial" charset="0"/>
                <a:ea typeface="Arial" charset="0"/>
                <a:cs typeface="Arial" charset="0"/>
                <a:sym typeface="Arial" charset="0"/>
              </a:rPr>
              <a:t> ID efficiency</a:t>
            </a:r>
            <a:endParaRPr lang="en-US" sz="2000" dirty="0">
              <a:solidFill>
                <a:srgbClr val="000090"/>
              </a:solidFill>
              <a:latin typeface="Arial" charset="0"/>
              <a:sym typeface="Arial" charset="0"/>
            </a:endParaRPr>
          </a:p>
          <a:p>
            <a:pPr>
              <a:spcBef>
                <a:spcPts val="422"/>
              </a:spcBef>
              <a:buClr>
                <a:srgbClr val="263B86"/>
              </a:buClr>
              <a:buFont typeface="Arial" charset="0"/>
              <a:buChar char="•"/>
            </a:pPr>
            <a:r>
              <a:rPr lang="en-US" sz="2000" dirty="0">
                <a:solidFill>
                  <a:srgbClr val="000090"/>
                </a:solidFill>
                <a:latin typeface="Arial" charset="0"/>
                <a:ea typeface="Arial" charset="0"/>
                <a:cs typeface="Arial" charset="0"/>
                <a:sym typeface="Arial" charset="0"/>
              </a:rPr>
              <a:t>High electron ID efficiency</a:t>
            </a:r>
            <a:endParaRPr lang="en-US" sz="2000" dirty="0">
              <a:solidFill>
                <a:srgbClr val="000090"/>
              </a:solidFill>
              <a:latin typeface="Arial" charset="0"/>
              <a:sym typeface="Arial" charset="0"/>
            </a:endParaRPr>
          </a:p>
          <a:p>
            <a:pPr>
              <a:spcBef>
                <a:spcPts val="422"/>
              </a:spcBef>
              <a:buClr>
                <a:srgbClr val="263B86"/>
              </a:buClr>
              <a:buFont typeface="Arial" charset="0"/>
              <a:buChar char="•"/>
            </a:pPr>
            <a:r>
              <a:rPr lang="en-US" sz="2000" dirty="0">
                <a:solidFill>
                  <a:srgbClr val="000090"/>
                </a:solidFill>
                <a:latin typeface="Arial" charset="0"/>
                <a:ea typeface="Arial" charset="0"/>
                <a:cs typeface="Arial" charset="0"/>
                <a:sym typeface="Arial" charset="0"/>
              </a:rPr>
              <a:t>High </a:t>
            </a:r>
            <a:r>
              <a:rPr lang="en-US" sz="2000" dirty="0" err="1">
                <a:solidFill>
                  <a:srgbClr val="000090"/>
                </a:solidFill>
                <a:latin typeface="Arial" charset="0"/>
                <a:ea typeface="Arial" charset="0"/>
                <a:cs typeface="Arial" charset="0"/>
                <a:sym typeface="Arial" charset="0"/>
              </a:rPr>
              <a:t>b</a:t>
            </a:r>
            <a:r>
              <a:rPr lang="en-US" sz="2000" dirty="0">
                <a:solidFill>
                  <a:srgbClr val="000090"/>
                </a:solidFill>
                <a:latin typeface="Arial" charset="0"/>
                <a:ea typeface="Arial" charset="0"/>
                <a:cs typeface="Arial" charset="0"/>
                <a:sym typeface="Arial" charset="0"/>
              </a:rPr>
              <a:t>-tagging efficiency </a:t>
            </a:r>
            <a:endParaRPr lang="en-US" sz="2000" dirty="0">
              <a:solidFill>
                <a:srgbClr val="000090"/>
              </a:solidFill>
              <a:latin typeface="Arial" charset="0"/>
              <a:sym typeface="Arial" charset="0"/>
            </a:endParaRPr>
          </a:p>
          <a:p>
            <a:pPr>
              <a:spcBef>
                <a:spcPts val="422"/>
              </a:spcBef>
              <a:buClr>
                <a:srgbClr val="263B86"/>
              </a:buClr>
              <a:buFont typeface="Arial" charset="0"/>
              <a:buChar char="•"/>
            </a:pPr>
            <a:r>
              <a:rPr lang="en-US" sz="2000" dirty="0">
                <a:solidFill>
                  <a:srgbClr val="000090"/>
                </a:solidFill>
                <a:latin typeface="Arial" charset="0"/>
                <a:ea typeface="Arial" charset="0"/>
                <a:cs typeface="Arial" charset="0"/>
                <a:sym typeface="Arial" charset="0"/>
              </a:rPr>
              <a:t>Good </a:t>
            </a:r>
            <a:r>
              <a:rPr lang="en-US" sz="2000" dirty="0" err="1">
                <a:solidFill>
                  <a:srgbClr val="000090"/>
                </a:solidFill>
                <a:latin typeface="Arial" charset="0"/>
                <a:ea typeface="Arial" charset="0"/>
                <a:cs typeface="Arial" charset="0"/>
                <a:sym typeface="Arial" charset="0"/>
              </a:rPr>
              <a:t>dijet</a:t>
            </a:r>
            <a:r>
              <a:rPr lang="en-US" sz="2000" dirty="0">
                <a:solidFill>
                  <a:srgbClr val="000090"/>
                </a:solidFill>
                <a:latin typeface="Arial" charset="0"/>
                <a:ea typeface="Arial" charset="0"/>
                <a:cs typeface="Arial" charset="0"/>
                <a:sym typeface="Arial" charset="0"/>
              </a:rPr>
              <a:t> mass resolution</a:t>
            </a:r>
            <a:endParaRPr lang="en-US" sz="2000" dirty="0">
              <a:solidFill>
                <a:srgbClr val="000090"/>
              </a:solidFill>
              <a:latin typeface="Arial" charset="0"/>
              <a:sym typeface="Arial" charset="0"/>
            </a:endParaRPr>
          </a:p>
        </p:txBody>
      </p:sp>
      <p:sp>
        <p:nvSpPr>
          <p:cNvPr id="696322" name="Slide Number Placeholder 3"/>
          <p:cNvSpPr>
            <a:spLocks noGrp="1"/>
          </p:cNvSpPr>
          <p:nvPr>
            <p:ph type="sldNum" sz="quarter" idx="12"/>
          </p:nvPr>
        </p:nvSpPr>
        <p:spPr>
          <a:noFill/>
        </p:spPr>
        <p:txBody>
          <a:bodyPr/>
          <a:lstStyle/>
          <a:p>
            <a:fld id="{FE08135C-FC19-014A-BA71-BD160A653453}" type="slidenum">
              <a:rPr lang="en-US" smtClean="0"/>
              <a:pPr/>
              <a:t>37</a:t>
            </a:fld>
            <a:endParaRPr lang="en-US" smtClean="0"/>
          </a:p>
        </p:txBody>
      </p:sp>
      <p:sp>
        <p:nvSpPr>
          <p:cNvPr id="696325" name="Rectangle 3"/>
          <p:cNvSpPr>
            <a:spLocks/>
          </p:cNvSpPr>
          <p:nvPr/>
        </p:nvSpPr>
        <p:spPr bwMode="auto">
          <a:xfrm>
            <a:off x="3571875" y="1026914"/>
            <a:ext cx="5304234" cy="241102"/>
          </a:xfrm>
          <a:prstGeom prst="rect">
            <a:avLst/>
          </a:prstGeom>
          <a:noFill/>
          <a:ln w="9525">
            <a:noFill/>
            <a:round/>
            <a:headEnd/>
            <a:tailEnd/>
          </a:ln>
        </p:spPr>
        <p:txBody>
          <a:bodyPr lIns="0" tIns="0" rIns="0" bIns="0" anchor="ctr">
            <a:prstTxWarp prst="textNoShape">
              <a:avLst/>
            </a:prstTxWarp>
          </a:bodyPr>
          <a:lstStyle/>
          <a:p>
            <a:pPr algn="l"/>
            <a:r>
              <a:rPr lang="en-US" sz="1700" dirty="0">
                <a:latin typeface="Arial" charset="0"/>
                <a:ea typeface="Arial" charset="0"/>
                <a:cs typeface="Arial" charset="0"/>
                <a:sym typeface="Arial" charset="0"/>
              </a:rPr>
              <a:t>Improved signal yield (relative to current detector): </a:t>
            </a:r>
          </a:p>
        </p:txBody>
      </p:sp>
      <p:sp>
        <p:nvSpPr>
          <p:cNvPr id="65540" name="Line 4"/>
          <p:cNvSpPr>
            <a:spLocks noChangeShapeType="1"/>
          </p:cNvSpPr>
          <p:nvPr/>
        </p:nvSpPr>
        <p:spPr bwMode="auto">
          <a:xfrm>
            <a:off x="8384977" y="1893094"/>
            <a:ext cx="0" cy="2518172"/>
          </a:xfrm>
          <a:prstGeom prst="line">
            <a:avLst/>
          </a:prstGeom>
          <a:noFill/>
          <a:ln w="25400" cap="flat">
            <a:solidFill>
              <a:srgbClr val="263B86"/>
            </a:solidFill>
            <a:prstDash val="solid"/>
            <a:round/>
            <a:headEnd type="arrow" w="sm" len="sm"/>
            <a:tailEnd type="arrow" w="sm" len="sm"/>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p>
        </p:txBody>
      </p:sp>
      <p:sp>
        <p:nvSpPr>
          <p:cNvPr id="696327" name="Rectangle 5"/>
          <p:cNvSpPr>
            <a:spLocks/>
          </p:cNvSpPr>
          <p:nvPr/>
        </p:nvSpPr>
        <p:spPr bwMode="auto">
          <a:xfrm>
            <a:off x="8082484" y="2989213"/>
            <a:ext cx="617749" cy="315709"/>
          </a:xfrm>
          <a:prstGeom prst="rect">
            <a:avLst/>
          </a:prstGeom>
          <a:solidFill>
            <a:srgbClr val="FFFFFF"/>
          </a:solidFill>
          <a:ln w="12700" cap="rnd">
            <a:noFill/>
            <a:round/>
            <a:headEnd/>
            <a:tailEnd/>
          </a:ln>
        </p:spPr>
        <p:txBody>
          <a:bodyPr wrap="none" lIns="26788" tIns="26788" rIns="26788" bIns="26788">
            <a:prstTxWarp prst="textNoShape">
              <a:avLst/>
            </a:prstTxWarp>
            <a:spAutoFit/>
          </a:bodyPr>
          <a:lstStyle/>
          <a:p>
            <a:pPr algn="l"/>
            <a:r>
              <a:rPr lang="en-US" sz="1700" dirty="0">
                <a:solidFill>
                  <a:srgbClr val="263B86"/>
                </a:solidFill>
                <a:latin typeface="Arial" charset="0"/>
                <a:ea typeface="Arial" charset="0"/>
                <a:cs typeface="Arial" charset="0"/>
                <a:sym typeface="Arial" charset="0"/>
              </a:rPr>
              <a:t>+65%</a:t>
            </a:r>
          </a:p>
        </p:txBody>
      </p:sp>
      <p:sp>
        <p:nvSpPr>
          <p:cNvPr id="696328" name="Rectangle 6"/>
          <p:cNvSpPr>
            <a:spLocks/>
          </p:cNvSpPr>
          <p:nvPr/>
        </p:nvSpPr>
        <p:spPr bwMode="auto">
          <a:xfrm>
            <a:off x="1214438" y="5612309"/>
            <a:ext cx="6715125" cy="660797"/>
          </a:xfrm>
          <a:prstGeom prst="rect">
            <a:avLst/>
          </a:prstGeom>
          <a:noFill/>
          <a:ln w="12700" cap="rnd">
            <a:noFill/>
            <a:round/>
            <a:headEnd/>
            <a:tailEnd/>
          </a:ln>
        </p:spPr>
        <p:txBody>
          <a:bodyPr lIns="26788" tIns="26788" rIns="26788" bIns="26788">
            <a:prstTxWarp prst="textNoShape">
              <a:avLst/>
            </a:prstTxWarp>
          </a:bodyPr>
          <a:lstStyle/>
          <a:p>
            <a:pPr algn="l"/>
            <a:r>
              <a:rPr lang="en-US" sz="2000" dirty="0">
                <a:latin typeface="Arial" charset="0"/>
                <a:ea typeface="Arial" charset="0"/>
                <a:cs typeface="Arial" charset="0"/>
                <a:sym typeface="Arial" charset="0"/>
              </a:rPr>
              <a:t>Both lepton channels (</a:t>
            </a:r>
            <a:r>
              <a:rPr lang="en-US" sz="2000" dirty="0" err="1">
                <a:latin typeface="Symbol" charset="2"/>
                <a:ea typeface="Symbol" charset="2"/>
                <a:cs typeface="Symbol" charset="2"/>
                <a:sym typeface="Symbol" charset="2"/>
              </a:rPr>
              <a:t>μμ</a:t>
            </a:r>
            <a:r>
              <a:rPr lang="en-US" sz="2000" dirty="0">
                <a:latin typeface="Arial" charset="0"/>
                <a:ea typeface="Arial" charset="0"/>
                <a:cs typeface="Arial" charset="0"/>
                <a:sym typeface="Arial" charset="0"/>
              </a:rPr>
              <a:t>, </a:t>
            </a:r>
            <a:r>
              <a:rPr lang="en-US" sz="2000" dirty="0" err="1">
                <a:latin typeface="Arial" charset="0"/>
                <a:ea typeface="Arial" charset="0"/>
                <a:cs typeface="Arial" charset="0"/>
                <a:sym typeface="Arial" charset="0"/>
              </a:rPr>
              <a:t>ee</a:t>
            </a:r>
            <a:r>
              <a:rPr lang="en-US" sz="2000" dirty="0">
                <a:latin typeface="Arial" charset="0"/>
                <a:ea typeface="Arial" charset="0"/>
                <a:cs typeface="Arial" charset="0"/>
                <a:sym typeface="Arial" charset="0"/>
              </a:rPr>
              <a:t>) show a gain of 65% in signal efficiency with the upgraded pixel detector.</a:t>
            </a:r>
          </a:p>
        </p:txBody>
      </p:sp>
      <p:sp>
        <p:nvSpPr>
          <p:cNvPr id="696329" name="Rectangle 7"/>
          <p:cNvSpPr>
            <a:spLocks/>
          </p:cNvSpPr>
          <p:nvPr/>
        </p:nvSpPr>
        <p:spPr bwMode="auto">
          <a:xfrm>
            <a:off x="5473899" y="2095128"/>
            <a:ext cx="910910" cy="315709"/>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1700" dirty="0">
                <a:latin typeface="Arial" charset="0"/>
                <a:ea typeface="Arial" charset="0"/>
                <a:cs typeface="Arial" charset="0"/>
                <a:sym typeface="Arial" charset="0"/>
              </a:rPr>
              <a:t>Z → </a:t>
            </a:r>
            <a:r>
              <a:rPr lang="en-US" sz="1700" dirty="0" err="1">
                <a:latin typeface="Arial" charset="0"/>
                <a:ea typeface="Arial" charset="0"/>
                <a:cs typeface="Arial" charset="0"/>
                <a:sym typeface="Arial" charset="0"/>
              </a:rPr>
              <a:t>μ</a:t>
            </a:r>
            <a:r>
              <a:rPr lang="en-US" sz="1700" baseline="30000" dirty="0" err="1">
                <a:latin typeface="Arial" charset="0"/>
                <a:ea typeface="Arial" charset="0"/>
                <a:cs typeface="Arial" charset="0"/>
                <a:sym typeface="Arial" charset="0"/>
              </a:rPr>
              <a:t>+</a:t>
            </a:r>
            <a:r>
              <a:rPr lang="en-US" sz="1700" dirty="0" err="1">
                <a:latin typeface="Arial" charset="0"/>
                <a:ea typeface="Arial" charset="0"/>
                <a:cs typeface="Arial" charset="0"/>
                <a:sym typeface="Arial" charset="0"/>
              </a:rPr>
              <a:t>μ</a:t>
            </a:r>
            <a:r>
              <a:rPr lang="en-US" sz="1700" baseline="30000" dirty="0">
                <a:latin typeface="Arial" charset="0"/>
                <a:ea typeface="Arial" charset="0"/>
                <a:cs typeface="Arial" charset="0"/>
                <a:sym typeface="Arial" charset="0"/>
              </a:rPr>
              <a:t>-</a:t>
            </a:r>
            <a:r>
              <a:rPr lang="en-US" sz="1700" dirty="0">
                <a:latin typeface="Arial" charset="0"/>
                <a:ea typeface="Arial" charset="0"/>
                <a:cs typeface="Arial" charset="0"/>
                <a:sym typeface="Arial" charset="0"/>
              </a:rPr>
              <a:t> </a:t>
            </a:r>
          </a:p>
        </p:txBody>
      </p:sp>
      <p:pic>
        <p:nvPicPr>
          <p:cNvPr id="696330" name="Picture 8"/>
          <p:cNvPicPr>
            <a:picLocks noChangeAspect="1" noChangeArrowheads="1"/>
          </p:cNvPicPr>
          <p:nvPr/>
        </p:nvPicPr>
        <p:blipFill>
          <a:blip r:embed="rId2"/>
          <a:srcRect/>
          <a:stretch>
            <a:fillRect/>
          </a:stretch>
        </p:blipFill>
        <p:spPr bwMode="auto">
          <a:xfrm>
            <a:off x="3250406" y="1375172"/>
            <a:ext cx="5911453" cy="4084216"/>
          </a:xfrm>
          <a:prstGeom prst="rect">
            <a:avLst/>
          </a:prstGeom>
          <a:noFill/>
          <a:ln w="12700">
            <a:noFill/>
            <a:miter lim="800000"/>
            <a:headEnd/>
            <a:tailEnd/>
          </a:ln>
        </p:spPr>
      </p:pic>
      <p:sp>
        <p:nvSpPr>
          <p:cNvPr id="696331" name="Rectangle 9"/>
          <p:cNvSpPr>
            <a:spLocks/>
          </p:cNvSpPr>
          <p:nvPr/>
        </p:nvSpPr>
        <p:spPr bwMode="auto">
          <a:xfrm>
            <a:off x="4039568" y="2331631"/>
            <a:ext cx="1274412" cy="784830"/>
          </a:xfrm>
          <a:prstGeom prst="rect">
            <a:avLst/>
          </a:prstGeom>
          <a:noFill/>
          <a:ln w="12700">
            <a:noFill/>
            <a:miter lim="800000"/>
            <a:headEnd/>
            <a:tailEnd/>
          </a:ln>
        </p:spPr>
        <p:txBody>
          <a:bodyPr wrap="none" lIns="0" tIns="0" rIns="0" bIns="0" anchor="b">
            <a:prstTxWarp prst="textNoShape">
              <a:avLst/>
            </a:prstTxWarp>
            <a:spAutoFit/>
          </a:bodyPr>
          <a:lstStyle/>
          <a:p>
            <a:r>
              <a:rPr lang="en-US" sz="1700" dirty="0" err="1">
                <a:solidFill>
                  <a:srgbClr val="A8184B"/>
                </a:solidFill>
                <a:latin typeface="Arial" charset="0"/>
                <a:ea typeface="Arial" charset="0"/>
                <a:cs typeface="Arial" charset="0"/>
                <a:sym typeface="Arial" charset="0"/>
              </a:rPr>
              <a:t>m</a:t>
            </a:r>
            <a:r>
              <a:rPr lang="en-US" sz="1700" baseline="-6000" dirty="0" err="1">
                <a:solidFill>
                  <a:srgbClr val="A8184B"/>
                </a:solidFill>
                <a:latin typeface="Arial" charset="0"/>
                <a:ea typeface="Arial" charset="0"/>
                <a:cs typeface="Arial" charset="0"/>
                <a:sym typeface="Arial" charset="0"/>
              </a:rPr>
              <a:t>H</a:t>
            </a:r>
            <a:r>
              <a:rPr lang="en-US" sz="1700" dirty="0">
                <a:solidFill>
                  <a:srgbClr val="A8184B"/>
                </a:solidFill>
                <a:latin typeface="Arial" charset="0"/>
                <a:ea typeface="Arial" charset="0"/>
                <a:cs typeface="Arial" charset="0"/>
                <a:sym typeface="Arial" charset="0"/>
              </a:rPr>
              <a:t>=125 </a:t>
            </a:r>
            <a:r>
              <a:rPr lang="en-US" sz="1700" dirty="0" err="1">
                <a:solidFill>
                  <a:srgbClr val="A8184B"/>
                </a:solidFill>
                <a:latin typeface="Arial" charset="0"/>
                <a:ea typeface="Arial" charset="0"/>
                <a:cs typeface="Arial" charset="0"/>
                <a:sym typeface="Arial" charset="0"/>
              </a:rPr>
              <a:t>GeV</a:t>
            </a:r>
            <a:endParaRPr lang="en-US" sz="1700" dirty="0">
              <a:solidFill>
                <a:srgbClr val="A8184B"/>
              </a:solidFill>
              <a:latin typeface="Arial" charset="0"/>
              <a:ea typeface="Arial" charset="0"/>
              <a:cs typeface="Arial" charset="0"/>
              <a:sym typeface="Arial" charset="0"/>
            </a:endParaRPr>
          </a:p>
          <a:p>
            <a:r>
              <a:rPr lang="en-US" sz="1700" dirty="0">
                <a:solidFill>
                  <a:srgbClr val="A8184B"/>
                </a:solidFill>
                <a:latin typeface="Arial" charset="0"/>
                <a:ea typeface="Arial" charset="0"/>
                <a:cs typeface="Arial" charset="0"/>
                <a:sym typeface="Arial" charset="0"/>
              </a:rPr>
              <a:t>√</a:t>
            </a:r>
            <a:r>
              <a:rPr lang="en-US" sz="1700" dirty="0" err="1">
                <a:solidFill>
                  <a:srgbClr val="A8184B"/>
                </a:solidFill>
                <a:latin typeface="Arial" charset="0"/>
                <a:ea typeface="Arial" charset="0"/>
                <a:cs typeface="Arial" charset="0"/>
                <a:sym typeface="Arial" charset="0"/>
              </a:rPr>
              <a:t>s</a:t>
            </a:r>
            <a:r>
              <a:rPr lang="en-US" sz="1700" dirty="0">
                <a:solidFill>
                  <a:srgbClr val="A8184B"/>
                </a:solidFill>
                <a:latin typeface="Arial" charset="0"/>
                <a:ea typeface="Arial" charset="0"/>
                <a:cs typeface="Arial" charset="0"/>
                <a:sym typeface="Arial" charset="0"/>
              </a:rPr>
              <a:t>=14 </a:t>
            </a:r>
            <a:r>
              <a:rPr lang="en-US" sz="1700" dirty="0" err="1">
                <a:solidFill>
                  <a:srgbClr val="A8184B"/>
                </a:solidFill>
                <a:latin typeface="Arial" charset="0"/>
                <a:ea typeface="Arial" charset="0"/>
                <a:cs typeface="Arial" charset="0"/>
                <a:sym typeface="Arial" charset="0"/>
              </a:rPr>
              <a:t>TeV</a:t>
            </a:r>
            <a:endParaRPr lang="en-US" sz="1700" dirty="0">
              <a:solidFill>
                <a:srgbClr val="A8184B"/>
              </a:solidFill>
              <a:latin typeface="Arial" charset="0"/>
              <a:ea typeface="Arial" charset="0"/>
              <a:cs typeface="Arial" charset="0"/>
              <a:sym typeface="Arial" charset="0"/>
            </a:endParaRPr>
          </a:p>
          <a:p>
            <a:r>
              <a:rPr lang="en-US" sz="1700" dirty="0">
                <a:solidFill>
                  <a:srgbClr val="A8184B"/>
                </a:solidFill>
                <a:latin typeface="Arial" charset="0"/>
                <a:ea typeface="Arial" charset="0"/>
                <a:cs typeface="Arial" charset="0"/>
                <a:sym typeface="Arial" charset="0"/>
              </a:rPr>
              <a:t>PU=50</a:t>
            </a:r>
          </a:p>
        </p:txBody>
      </p:sp>
      <p:sp>
        <p:nvSpPr>
          <p:cNvPr id="696332" name="Rectangle 10"/>
          <p:cNvSpPr>
            <a:spLocks/>
          </p:cNvSpPr>
          <p:nvPr/>
        </p:nvSpPr>
        <p:spPr bwMode="auto">
          <a:xfrm>
            <a:off x="89297" y="5157930"/>
            <a:ext cx="3013646" cy="412934"/>
          </a:xfrm>
          <a:prstGeom prst="rect">
            <a:avLst/>
          </a:prstGeom>
          <a:noFill/>
          <a:ln w="12700">
            <a:noFill/>
            <a:miter lim="800000"/>
            <a:headEnd/>
            <a:tailEnd/>
          </a:ln>
        </p:spPr>
        <p:txBody>
          <a:bodyPr wrap="none" lIns="0" tIns="0" rIns="0" bIns="0" anchor="b">
            <a:prstTxWarp prst="textNoShape">
              <a:avLst/>
            </a:prstTxWarp>
            <a:spAutoFit/>
          </a:bodyPr>
          <a:lstStyle/>
          <a:p>
            <a:pPr marL="0" lvl="2">
              <a:lnSpc>
                <a:spcPct val="50000"/>
              </a:lnSpc>
              <a:spcBef>
                <a:spcPts val="1406"/>
              </a:spcBef>
            </a:pPr>
            <a:r>
              <a:rPr lang="en-US" sz="1400" dirty="0">
                <a:solidFill>
                  <a:srgbClr val="4D4D4D"/>
                </a:solidFill>
                <a:latin typeface="Arial Rounded MT Bold" charset="0"/>
                <a:ea typeface="Arial Rounded MT Bold" charset="0"/>
                <a:cs typeface="Arial Rounded MT Bold" charset="0"/>
                <a:sym typeface="Arial Rounded MT Bold" charset="0"/>
              </a:rPr>
              <a:t>Pixel</a:t>
            </a:r>
            <a:r>
              <a:rPr lang="en-US" sz="1400" dirty="0">
                <a:solidFill>
                  <a:srgbClr val="0056FF"/>
                </a:solidFill>
                <a:latin typeface="Arial Rounded MT Bold" charset="0"/>
                <a:ea typeface="Arial Rounded MT Bold" charset="0"/>
                <a:cs typeface="Arial Rounded MT Bold" charset="0"/>
                <a:sym typeface="Arial Rounded MT Bold" charset="0"/>
              </a:rPr>
              <a:t>: PAS </a:t>
            </a:r>
            <a:r>
              <a:rPr lang="en-US" sz="1400" dirty="0">
                <a:solidFill>
                  <a:srgbClr val="FF2712"/>
                </a:solidFill>
                <a:latin typeface="Arial Rounded MT Bold" charset="0"/>
                <a:ea typeface="Arial Rounded MT Bold" charset="0"/>
                <a:cs typeface="Arial Rounded MT Bold" charset="0"/>
                <a:sym typeface="Arial Rounded MT Bold" charset="0"/>
              </a:rPr>
              <a:t>HIG-12-029</a:t>
            </a:r>
          </a:p>
          <a:p>
            <a:pPr marL="0" lvl="2">
              <a:lnSpc>
                <a:spcPct val="50000"/>
              </a:lnSpc>
              <a:spcBef>
                <a:spcPts val="1406"/>
              </a:spcBef>
            </a:pPr>
            <a:r>
              <a:rPr lang="en-US" sz="1400" dirty="0">
                <a:solidFill>
                  <a:srgbClr val="3F691E"/>
                </a:solidFill>
                <a:latin typeface="Arial Rounded MT Bold" charset="0"/>
                <a:ea typeface="Arial Rounded MT Bold" charset="0"/>
                <a:cs typeface="Arial Rounded MT Bold" charset="0"/>
                <a:sym typeface="Arial Rounded MT Bold" charset="0"/>
              </a:rPr>
              <a:t>HCAL</a:t>
            </a:r>
            <a:r>
              <a:rPr lang="en-US" sz="1400" dirty="0">
                <a:solidFill>
                  <a:srgbClr val="0056FF"/>
                </a:solidFill>
                <a:latin typeface="Arial Rounded MT Bold" charset="0"/>
                <a:ea typeface="Arial Rounded MT Bold" charset="0"/>
                <a:cs typeface="Arial Rounded MT Bold" charset="0"/>
                <a:sym typeface="Arial Rounded MT Bold" charset="0"/>
              </a:rPr>
              <a:t>: PAS </a:t>
            </a:r>
            <a:r>
              <a:rPr lang="en-US" sz="1400" dirty="0">
                <a:solidFill>
                  <a:srgbClr val="FF2712"/>
                </a:solidFill>
                <a:latin typeface="Arial Rounded MT Bold" charset="0"/>
                <a:ea typeface="Arial Rounded MT Bold" charset="0"/>
                <a:cs typeface="Arial Rounded MT Bold" charset="0"/>
                <a:sym typeface="Arial Rounded MT Bold" charset="0"/>
              </a:rPr>
              <a:t>HIG-12-030</a:t>
            </a:r>
            <a:r>
              <a:rPr lang="en-US" sz="1400" dirty="0">
                <a:solidFill>
                  <a:srgbClr val="0056FF"/>
                </a:solidFill>
                <a:latin typeface="Arial Rounded MT Bold" charset="0"/>
                <a:ea typeface="Arial Rounded MT Bold" charset="0"/>
                <a:cs typeface="Arial Rounded MT Bold" charset="0"/>
                <a:sym typeface="Arial Rounded MT Bold" charset="0"/>
              </a:rPr>
              <a:t>, AN-12-288</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7347" name="Rectangle 1"/>
          <p:cNvSpPr>
            <a:spLocks noGrp="1" noChangeArrowheads="1"/>
          </p:cNvSpPr>
          <p:nvPr>
            <p:ph type="title"/>
          </p:nvPr>
        </p:nvSpPr>
        <p:spPr>
          <a:xfrm>
            <a:off x="418579" y="0"/>
            <a:ext cx="8001000" cy="1143000"/>
          </a:xfrm>
        </p:spPr>
        <p:txBody>
          <a:bodyPr/>
          <a:lstStyle/>
          <a:p>
            <a:pPr eaLnBrk="1" hangingPunct="1"/>
            <a:r>
              <a:rPr lang="en-US" dirty="0"/>
              <a:t>H</a:t>
            </a:r>
            <a:r>
              <a:rPr lang="en-US" sz="2700" dirty="0">
                <a:solidFill>
                  <a:srgbClr val="7F7F7F"/>
                </a:solidFill>
              </a:rPr>
              <a:t> </a:t>
            </a:r>
            <a:r>
              <a:rPr lang="en-US" dirty="0"/>
              <a:t>→ </a:t>
            </a:r>
            <a:r>
              <a:rPr lang="en-US" dirty="0" err="1">
                <a:latin typeface="Symbol" charset="2"/>
                <a:ea typeface="Symbol" charset="2"/>
                <a:cs typeface="Symbol" charset="2"/>
                <a:sym typeface="Symbol" charset="2"/>
              </a:rPr>
              <a:t>τ</a:t>
            </a:r>
            <a:r>
              <a:rPr lang="en-US" dirty="0">
                <a:latin typeface="Symbol" charset="2"/>
                <a:ea typeface="Symbol" charset="2"/>
                <a:cs typeface="Symbol" charset="2"/>
                <a:sym typeface="Symbol" charset="2"/>
              </a:rPr>
              <a:t> </a:t>
            </a:r>
            <a:r>
              <a:rPr lang="en-US" dirty="0" err="1">
                <a:latin typeface="Symbol" charset="2"/>
                <a:ea typeface="Symbol" charset="2"/>
                <a:cs typeface="Symbol" charset="2"/>
                <a:sym typeface="Symbol" charset="2"/>
              </a:rPr>
              <a:t>τ</a:t>
            </a:r>
            <a:r>
              <a:rPr lang="en-US" dirty="0"/>
              <a:t> (including VBF)</a:t>
            </a:r>
          </a:p>
        </p:txBody>
      </p:sp>
      <p:sp>
        <p:nvSpPr>
          <p:cNvPr id="697348" name="Rectangle 2"/>
          <p:cNvSpPr>
            <a:spLocks noGrp="1" noChangeArrowheads="1"/>
          </p:cNvSpPr>
          <p:nvPr>
            <p:ph idx="1"/>
          </p:nvPr>
        </p:nvSpPr>
        <p:spPr bwMode="auto">
          <a:xfrm>
            <a:off x="118318" y="861715"/>
            <a:ext cx="3442395" cy="3584154"/>
          </a:xfrm>
          <a:noFill/>
          <a:ln w="12700">
            <a:miter lim="800000"/>
            <a:headEnd/>
            <a:tailEnd/>
          </a:ln>
        </p:spPr>
        <p:txBody>
          <a:bodyPr wrap="square" lIns="26788" tIns="26788" rIns="26788" bIns="26788" numCol="1" anchor="t" anchorCtr="0" compatLnSpc="1">
            <a:prstTxWarp prst="textNoShape">
              <a:avLst/>
            </a:prstTxWarp>
          </a:bodyPr>
          <a:lstStyle/>
          <a:p>
            <a:pPr eaLnBrk="1" hangingPunct="1">
              <a:buNone/>
            </a:pPr>
            <a:r>
              <a:rPr lang="en-US" sz="2000" dirty="0" smtClean="0">
                <a:latin typeface="Arial" charset="0"/>
                <a:ea typeface="Arial" charset="0"/>
                <a:cs typeface="Arial" charset="0"/>
                <a:sym typeface="Arial" charset="0"/>
              </a:rPr>
              <a:t>This requires:</a:t>
            </a:r>
            <a:endParaRPr lang="en-US" sz="2400" dirty="0" smtClean="0">
              <a:latin typeface="Arial" charset="0"/>
              <a:sym typeface="Arial" charset="0"/>
            </a:endParaRPr>
          </a:p>
          <a:p>
            <a:pPr>
              <a:spcBef>
                <a:spcPts val="422"/>
              </a:spcBef>
              <a:buClr>
                <a:srgbClr val="000000"/>
              </a:buClr>
              <a:buFont typeface="Arial" charset="0"/>
              <a:buChar char="•"/>
            </a:pPr>
            <a:r>
              <a:rPr lang="en-US" sz="1700" dirty="0">
                <a:latin typeface="Arial" charset="0"/>
                <a:ea typeface="Arial" charset="0"/>
                <a:cs typeface="Arial" charset="0"/>
                <a:sym typeface="Arial" charset="0"/>
              </a:rPr>
              <a:t>good Ɇ</a:t>
            </a:r>
            <a:r>
              <a:rPr lang="en-US" sz="1700" baseline="-6000" dirty="0">
                <a:latin typeface="Arial" charset="0"/>
                <a:ea typeface="Arial" charset="0"/>
                <a:cs typeface="Arial" charset="0"/>
                <a:sym typeface="Arial" charset="0"/>
              </a:rPr>
              <a:t>T </a:t>
            </a:r>
            <a:r>
              <a:rPr lang="en-US" sz="1700" dirty="0">
                <a:latin typeface="Arial" charset="0"/>
                <a:ea typeface="Arial" charset="0"/>
                <a:cs typeface="Arial" charset="0"/>
                <a:sym typeface="Arial" charset="0"/>
              </a:rPr>
              <a:t>(MET) resolution</a:t>
            </a:r>
            <a:endParaRPr lang="en-US" sz="2400" dirty="0">
              <a:latin typeface="Arial" charset="0"/>
              <a:sym typeface="Arial" charset="0"/>
            </a:endParaRPr>
          </a:p>
          <a:p>
            <a:pPr>
              <a:spcBef>
                <a:spcPts val="422"/>
              </a:spcBef>
              <a:buClr>
                <a:srgbClr val="000000"/>
              </a:buClr>
              <a:buFont typeface="Arial" charset="0"/>
              <a:buChar char="•"/>
            </a:pPr>
            <a:r>
              <a:rPr lang="en-US" sz="1700" dirty="0">
                <a:latin typeface="Arial" charset="0"/>
                <a:ea typeface="Arial" charset="0"/>
                <a:cs typeface="Arial" charset="0"/>
                <a:sym typeface="Arial" charset="0"/>
              </a:rPr>
              <a:t>forward jet tagging capability</a:t>
            </a:r>
            <a:endParaRPr lang="en-US" sz="2400" dirty="0">
              <a:latin typeface="Arial" charset="0"/>
              <a:sym typeface="Arial" charset="0"/>
            </a:endParaRPr>
          </a:p>
          <a:p>
            <a:pPr>
              <a:spcBef>
                <a:spcPts val="422"/>
              </a:spcBef>
              <a:buClr>
                <a:srgbClr val="000000"/>
              </a:buClr>
              <a:buFont typeface="Arial" charset="0"/>
              <a:buChar char="•"/>
            </a:pPr>
            <a:r>
              <a:rPr lang="en-US" sz="1700" dirty="0">
                <a:latin typeface="Arial" charset="0"/>
                <a:ea typeface="Arial" charset="0"/>
                <a:cs typeface="Arial" charset="0"/>
                <a:sym typeface="Arial" charset="0"/>
              </a:rPr>
              <a:t>efficient lepton identification  </a:t>
            </a:r>
            <a:endParaRPr lang="en-US" sz="1700" dirty="0">
              <a:latin typeface="Arial" charset="0"/>
              <a:sym typeface="Arial" charset="0"/>
            </a:endParaRPr>
          </a:p>
        </p:txBody>
      </p:sp>
      <p:sp>
        <p:nvSpPr>
          <p:cNvPr id="697346" name="Slide Number Placeholder 3"/>
          <p:cNvSpPr>
            <a:spLocks noGrp="1"/>
          </p:cNvSpPr>
          <p:nvPr>
            <p:ph type="sldNum" sz="quarter" idx="12"/>
          </p:nvPr>
        </p:nvSpPr>
        <p:spPr>
          <a:noFill/>
        </p:spPr>
        <p:txBody>
          <a:bodyPr/>
          <a:lstStyle/>
          <a:p>
            <a:fld id="{DA83CE41-0457-CF4F-A2C5-11DF4018EEDC}" type="slidenum">
              <a:rPr lang="en-US" smtClean="0"/>
              <a:pPr/>
              <a:t>38</a:t>
            </a:fld>
            <a:endParaRPr lang="en-US" smtClean="0"/>
          </a:p>
        </p:txBody>
      </p:sp>
      <p:pic>
        <p:nvPicPr>
          <p:cNvPr id="697349" name="Picture 3"/>
          <p:cNvPicPr>
            <a:picLocks noChangeAspect="1" noChangeArrowheads="1"/>
          </p:cNvPicPr>
          <p:nvPr/>
        </p:nvPicPr>
        <p:blipFill>
          <a:blip r:embed="rId2"/>
          <a:srcRect/>
          <a:stretch>
            <a:fillRect/>
          </a:stretch>
        </p:blipFill>
        <p:spPr bwMode="auto">
          <a:xfrm>
            <a:off x="4046220" y="1089422"/>
            <a:ext cx="2854152" cy="2696766"/>
          </a:xfrm>
          <a:prstGeom prst="rect">
            <a:avLst/>
          </a:prstGeom>
          <a:noFill/>
          <a:ln w="9525">
            <a:noFill/>
            <a:round/>
            <a:headEnd/>
            <a:tailEnd/>
          </a:ln>
        </p:spPr>
      </p:pic>
      <p:sp>
        <p:nvSpPr>
          <p:cNvPr id="66564" name="Rectangle 4"/>
          <p:cNvSpPr>
            <a:spLocks/>
          </p:cNvSpPr>
          <p:nvPr/>
        </p:nvSpPr>
        <p:spPr bwMode="auto">
          <a:xfrm>
            <a:off x="6004099" y="1829618"/>
            <a:ext cx="756617" cy="307777"/>
          </a:xfrm>
          <a:prstGeom prst="rect">
            <a:avLst/>
          </a:prstGeom>
          <a:noFill/>
          <a:ln w="9525" cap="flat">
            <a:solidFill>
              <a:srgbClr val="FFFFFF"/>
            </a:solidFill>
            <a:prstDash val="solid"/>
            <a:round/>
            <a:headEnd type="none" w="med" len="med"/>
            <a:tailEnd type="none" w="med" len="med"/>
          </a:ln>
        </p:spPr>
        <p:txBody>
          <a:bodyPr wrap="none" lIns="0" tIns="0" rIns="0" bIns="0" anchor="ctr">
            <a:prstTxWarp prst="textNoShape">
              <a:avLst/>
            </a:prstTxWarp>
            <a:spAutoFit/>
          </a:bodyPr>
          <a:lstStyle/>
          <a:p>
            <a:pPr>
              <a:defRPr/>
            </a:pPr>
            <a:r>
              <a:rPr lang="en-US" dirty="0">
                <a:effectLst>
                  <a:outerShdw blurRad="38100" dist="38100" dir="2700000" algn="tl">
                    <a:srgbClr val="DDDDDD"/>
                  </a:outerShdw>
                </a:effectLst>
                <a:latin typeface="Arial" charset="0"/>
                <a:ea typeface="Arial" charset="0"/>
                <a:cs typeface="Arial" charset="0"/>
                <a:sym typeface="Arial" charset="0"/>
              </a:rPr>
              <a:t>H </a:t>
            </a:r>
            <a:r>
              <a:rPr lang="en-US" sz="2000" dirty="0">
                <a:effectLst>
                  <a:outerShdw blurRad="38100" dist="38100" dir="2700000" algn="tl">
                    <a:srgbClr val="DDDDDD"/>
                  </a:outerShdw>
                </a:effectLst>
                <a:latin typeface="Symbol" charset="2"/>
                <a:ea typeface="Symbol" charset="2"/>
                <a:cs typeface="Symbol" charset="2"/>
                <a:sym typeface="Symbol" charset="2"/>
              </a:rPr>
              <a:t>→</a:t>
            </a:r>
            <a:r>
              <a:rPr lang="en-US" dirty="0">
                <a:effectLst>
                  <a:outerShdw blurRad="38100" dist="38100" dir="2700000" algn="tl">
                    <a:srgbClr val="DDDDDD"/>
                  </a:outerShdw>
                </a:effectLst>
                <a:latin typeface="Arial" charset="0"/>
                <a:ea typeface="Arial" charset="0"/>
                <a:cs typeface="Arial" charset="0"/>
                <a:sym typeface="Arial" charset="0"/>
              </a:rPr>
              <a:t> </a:t>
            </a:r>
            <a:r>
              <a:rPr lang="en-US" dirty="0" err="1">
                <a:effectLst>
                  <a:outerShdw blurRad="38100" dist="38100" dir="2700000" algn="tl">
                    <a:srgbClr val="DDDDDD"/>
                  </a:outerShdw>
                </a:effectLst>
                <a:latin typeface="Symbol" charset="2"/>
                <a:ea typeface="Symbol" charset="2"/>
                <a:cs typeface="Symbol" charset="2"/>
                <a:sym typeface="Symbol" charset="2"/>
              </a:rPr>
              <a:t>ττ</a:t>
            </a:r>
            <a:endParaRPr lang="en-US" dirty="0">
              <a:effectLst>
                <a:outerShdw blurRad="38100" dist="38100" dir="2700000" algn="tl">
                  <a:srgbClr val="DDDDDD"/>
                </a:outerShdw>
              </a:effectLst>
              <a:latin typeface="Symbol" charset="2"/>
              <a:ea typeface="Symbol" charset="2"/>
              <a:cs typeface="Symbol" charset="2"/>
              <a:sym typeface="Symbol" charset="2"/>
            </a:endParaRPr>
          </a:p>
        </p:txBody>
      </p:sp>
      <p:pic>
        <p:nvPicPr>
          <p:cNvPr id="697351" name="Picture 5"/>
          <p:cNvPicPr>
            <a:picLocks noChangeAspect="1" noChangeArrowheads="1"/>
          </p:cNvPicPr>
          <p:nvPr/>
        </p:nvPicPr>
        <p:blipFill>
          <a:blip r:embed="rId3"/>
          <a:srcRect/>
          <a:stretch>
            <a:fillRect/>
          </a:stretch>
        </p:blipFill>
        <p:spPr bwMode="auto">
          <a:xfrm>
            <a:off x="4511725" y="4186908"/>
            <a:ext cx="3180085" cy="2671092"/>
          </a:xfrm>
          <a:prstGeom prst="rect">
            <a:avLst/>
          </a:prstGeom>
          <a:noFill/>
          <a:ln w="9525">
            <a:noFill/>
            <a:round/>
            <a:headEnd/>
            <a:tailEnd/>
          </a:ln>
        </p:spPr>
      </p:pic>
      <p:sp>
        <p:nvSpPr>
          <p:cNvPr id="697352" name="Rectangle 6"/>
          <p:cNvSpPr>
            <a:spLocks/>
          </p:cNvSpPr>
          <p:nvPr/>
        </p:nvSpPr>
        <p:spPr bwMode="auto">
          <a:xfrm>
            <a:off x="4511725" y="3724796"/>
            <a:ext cx="3447281" cy="315709"/>
          </a:xfrm>
          <a:prstGeom prst="rect">
            <a:avLst/>
          </a:prstGeom>
          <a:noFill/>
          <a:ln w="9525">
            <a:noFill/>
            <a:round/>
            <a:headEnd/>
            <a:tailEnd/>
          </a:ln>
        </p:spPr>
        <p:txBody>
          <a:bodyPr wrap="none" lIns="26788" tIns="26788" rIns="26788" bIns="26788" anchor="ctr">
            <a:prstTxWarp prst="textNoShape">
              <a:avLst/>
            </a:prstTxWarp>
            <a:spAutoFit/>
          </a:bodyPr>
          <a:lstStyle/>
          <a:p>
            <a:pPr>
              <a:tabLst>
                <a:tab pos="651844" algn="l"/>
                <a:tab pos="1303688" algn="l"/>
                <a:tab pos="1964461" algn="l"/>
                <a:tab pos="2616305" algn="l"/>
                <a:tab pos="3277079" algn="l"/>
                <a:tab pos="3937852" algn="l"/>
              </a:tabLst>
            </a:pPr>
            <a:r>
              <a:rPr lang="en-US" sz="1700" dirty="0">
                <a:solidFill>
                  <a:srgbClr val="263B86"/>
                </a:solidFill>
                <a:latin typeface="Arial" charset="0"/>
                <a:ea typeface="Arial" charset="0"/>
                <a:cs typeface="Arial" charset="0"/>
                <a:sym typeface="Arial" charset="0"/>
              </a:rPr>
              <a:t>Significant reduction in jet fake rate </a:t>
            </a:r>
          </a:p>
        </p:txBody>
      </p:sp>
      <p:sp>
        <p:nvSpPr>
          <p:cNvPr id="697353" name="Rectangle 7"/>
          <p:cNvSpPr>
            <a:spLocks/>
          </p:cNvSpPr>
          <p:nvPr/>
        </p:nvSpPr>
        <p:spPr bwMode="auto">
          <a:xfrm>
            <a:off x="224314" y="3823022"/>
            <a:ext cx="3080400" cy="577319"/>
          </a:xfrm>
          <a:prstGeom prst="rect">
            <a:avLst/>
          </a:prstGeom>
          <a:noFill/>
          <a:ln w="9525">
            <a:noFill/>
            <a:round/>
            <a:headEnd/>
            <a:tailEnd/>
          </a:ln>
        </p:spPr>
        <p:txBody>
          <a:bodyPr wrap="none" lIns="26788" tIns="26788" rIns="26788" bIns="26788" anchor="ctr">
            <a:prstTxWarp prst="textNoShape">
              <a:avLst/>
            </a:prstTxWarp>
            <a:spAutoFit/>
          </a:bodyPr>
          <a:lstStyle/>
          <a:p>
            <a:pPr>
              <a:tabLst>
                <a:tab pos="651844" algn="l"/>
                <a:tab pos="1303688" algn="l"/>
                <a:tab pos="1964461" algn="l"/>
                <a:tab pos="2616305" algn="l"/>
                <a:tab pos="3277079" algn="l"/>
                <a:tab pos="3937852" algn="l"/>
              </a:tabLst>
            </a:pPr>
            <a:r>
              <a:rPr lang="en-US" sz="1700" dirty="0">
                <a:solidFill>
                  <a:srgbClr val="263B86"/>
                </a:solidFill>
                <a:latin typeface="Arial" charset="0"/>
                <a:ea typeface="Arial" charset="0"/>
                <a:cs typeface="Arial" charset="0"/>
                <a:sym typeface="Arial" charset="0"/>
              </a:rPr>
              <a:t>Efficiency of identifying true tag </a:t>
            </a:r>
            <a:br>
              <a:rPr lang="en-US" sz="1700" dirty="0">
                <a:solidFill>
                  <a:srgbClr val="263B86"/>
                </a:solidFill>
                <a:latin typeface="Arial" charset="0"/>
                <a:ea typeface="Arial" charset="0"/>
                <a:cs typeface="Arial" charset="0"/>
                <a:sym typeface="Arial" charset="0"/>
              </a:rPr>
            </a:br>
            <a:r>
              <a:rPr lang="en-US" sz="1700" dirty="0">
                <a:solidFill>
                  <a:srgbClr val="263B86"/>
                </a:solidFill>
                <a:latin typeface="Arial" charset="0"/>
                <a:ea typeface="Arial" charset="0"/>
                <a:cs typeface="Arial" charset="0"/>
                <a:sym typeface="Arial" charset="0"/>
              </a:rPr>
              <a:t>jets is improved</a:t>
            </a:r>
          </a:p>
        </p:txBody>
      </p:sp>
      <p:pic>
        <p:nvPicPr>
          <p:cNvPr id="697354" name="Picture 8"/>
          <p:cNvPicPr>
            <a:picLocks noChangeAspect="1" noChangeArrowheads="1"/>
          </p:cNvPicPr>
          <p:nvPr/>
        </p:nvPicPr>
        <p:blipFill>
          <a:blip r:embed="rId4"/>
          <a:srcRect/>
          <a:stretch>
            <a:fillRect/>
          </a:stretch>
        </p:blipFill>
        <p:spPr bwMode="auto">
          <a:xfrm>
            <a:off x="789280" y="4445869"/>
            <a:ext cx="2515434" cy="2198935"/>
          </a:xfrm>
          <a:prstGeom prst="rect">
            <a:avLst/>
          </a:prstGeom>
          <a:noFill/>
          <a:ln w="9525">
            <a:noFill/>
            <a:round/>
            <a:headEnd/>
            <a:tailEnd/>
          </a:ln>
        </p:spPr>
      </p:pic>
      <p:sp>
        <p:nvSpPr>
          <p:cNvPr id="697355" name="Rectangle 9"/>
          <p:cNvSpPr>
            <a:spLocks/>
          </p:cNvSpPr>
          <p:nvPr/>
        </p:nvSpPr>
        <p:spPr bwMode="auto">
          <a:xfrm>
            <a:off x="319236" y="3206874"/>
            <a:ext cx="3821906" cy="616148"/>
          </a:xfrm>
          <a:prstGeom prst="rect">
            <a:avLst/>
          </a:prstGeom>
          <a:noFill/>
          <a:ln w="12700" cap="rnd">
            <a:noFill/>
            <a:round/>
            <a:headEnd/>
            <a:tailEnd/>
          </a:ln>
        </p:spPr>
        <p:txBody>
          <a:bodyPr lIns="26788" tIns="26788" rIns="26788" bIns="26788">
            <a:prstTxWarp prst="textNoShape">
              <a:avLst/>
            </a:prstTxWarp>
          </a:bodyPr>
          <a:lstStyle/>
          <a:p>
            <a:pPr>
              <a:spcBef>
                <a:spcPts val="1195"/>
              </a:spcBef>
            </a:pPr>
            <a:r>
              <a:rPr lang="en-US" sz="2000" dirty="0">
                <a:solidFill>
                  <a:srgbClr val="BE0204"/>
                </a:solidFill>
                <a:latin typeface="Arial" charset="0"/>
                <a:ea typeface="Arial" charset="0"/>
                <a:cs typeface="Arial" charset="0"/>
                <a:sym typeface="Arial" charset="0"/>
              </a:rPr>
              <a:t>Total efficiency improvement: factor of 2.5 (4.5% → 11%)</a:t>
            </a:r>
          </a:p>
        </p:txBody>
      </p:sp>
      <p:sp>
        <p:nvSpPr>
          <p:cNvPr id="697356" name="Rectangle 10"/>
          <p:cNvSpPr>
            <a:spLocks/>
          </p:cNvSpPr>
          <p:nvPr/>
        </p:nvSpPr>
        <p:spPr bwMode="auto">
          <a:xfrm>
            <a:off x="7033246" y="1089422"/>
            <a:ext cx="1902023" cy="1376288"/>
          </a:xfrm>
          <a:prstGeom prst="rect">
            <a:avLst/>
          </a:prstGeom>
          <a:noFill/>
          <a:ln w="12700" cap="rnd">
            <a:noFill/>
            <a:round/>
            <a:headEnd/>
            <a:tailEnd/>
          </a:ln>
        </p:spPr>
        <p:txBody>
          <a:bodyPr lIns="26788" tIns="26788" rIns="26788" bIns="26788">
            <a:prstTxWarp prst="textNoShape">
              <a:avLst/>
            </a:prstTxWarp>
          </a:bodyPr>
          <a:lstStyle/>
          <a:p>
            <a:pPr algn="l"/>
            <a:r>
              <a:rPr lang="en-US" sz="1700" dirty="0">
                <a:solidFill>
                  <a:srgbClr val="263B86"/>
                </a:solidFill>
                <a:latin typeface="Arial" charset="0"/>
                <a:ea typeface="Arial" charset="0"/>
                <a:cs typeface="Arial" charset="0"/>
                <a:sym typeface="Arial" charset="0"/>
              </a:rPr>
              <a:t>Improved jet and MET resolution allows 25% improvement in </a:t>
            </a:r>
            <a:r>
              <a:rPr lang="en-US" sz="1700" dirty="0" err="1">
                <a:solidFill>
                  <a:srgbClr val="263B86"/>
                </a:solidFill>
                <a:latin typeface="Arial" charset="0"/>
                <a:ea typeface="Arial" charset="0"/>
                <a:cs typeface="Arial" charset="0"/>
                <a:sym typeface="Arial" charset="0"/>
              </a:rPr>
              <a:t>m</a:t>
            </a:r>
            <a:r>
              <a:rPr lang="en-US" sz="1700" baseline="-26000" dirty="0" err="1">
                <a:solidFill>
                  <a:srgbClr val="263B86"/>
                </a:solidFill>
                <a:latin typeface="Symbol" charset="2"/>
                <a:ea typeface="Symbol" charset="2"/>
                <a:cs typeface="Symbol" charset="2"/>
                <a:sym typeface="Symbol" charset="2"/>
              </a:rPr>
              <a:t>ττ</a:t>
            </a:r>
            <a:r>
              <a:rPr lang="en-US" sz="1700" dirty="0">
                <a:solidFill>
                  <a:srgbClr val="263B86"/>
                </a:solidFill>
                <a:latin typeface="Arial" charset="0"/>
                <a:ea typeface="Arial" charset="0"/>
                <a:cs typeface="Arial" charset="0"/>
                <a:sym typeface="Arial" charset="0"/>
              </a:rPr>
              <a:t> resolution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9401" name="Rectangle 12"/>
          <p:cNvSpPr>
            <a:spLocks noGrp="1" noChangeArrowheads="1"/>
          </p:cNvSpPr>
          <p:nvPr>
            <p:ph type="title"/>
          </p:nvPr>
        </p:nvSpPr>
        <p:spPr>
          <a:xfrm>
            <a:off x="990603" y="-58756"/>
            <a:ext cx="8001000" cy="1143000"/>
          </a:xfrm>
        </p:spPr>
        <p:txBody>
          <a:bodyPr/>
          <a:lstStyle/>
          <a:p>
            <a:pPr eaLnBrk="1" hangingPunct="1"/>
            <a:r>
              <a:rPr lang="en-US" dirty="0"/>
              <a:t>Higgs couplings @300 fb</a:t>
            </a:r>
            <a:r>
              <a:rPr lang="en-US" baseline="32000" dirty="0"/>
              <a:t>-1</a:t>
            </a:r>
          </a:p>
        </p:txBody>
      </p:sp>
      <p:sp>
        <p:nvSpPr>
          <p:cNvPr id="699395" name="Rectangle 1"/>
          <p:cNvSpPr>
            <a:spLocks noGrp="1" noChangeArrowheads="1"/>
          </p:cNvSpPr>
          <p:nvPr>
            <p:ph idx="1"/>
          </p:nvPr>
        </p:nvSpPr>
        <p:spPr bwMode="auto">
          <a:xfrm>
            <a:off x="665262" y="948780"/>
            <a:ext cx="8233172" cy="3346400"/>
          </a:xfrm>
          <a:noFill/>
          <a:ln w="12700">
            <a:miter lim="800000"/>
            <a:headEnd/>
            <a:tailEnd/>
          </a:ln>
        </p:spPr>
        <p:txBody>
          <a:bodyPr wrap="square" lIns="26788" tIns="26788" rIns="26788" bIns="26788" numCol="1" anchor="t" anchorCtr="0" compatLnSpc="1">
            <a:prstTxWarp prst="textNoShape">
              <a:avLst/>
            </a:prstTxWarp>
          </a:bodyPr>
          <a:lstStyle/>
          <a:p>
            <a:pPr marL="214305" indent="-214305">
              <a:buClr>
                <a:srgbClr val="263B86"/>
              </a:buClr>
              <a:buFont typeface="Arial" charset="0"/>
              <a:buChar char="•"/>
            </a:pPr>
            <a:r>
              <a:rPr lang="en-US" sz="2000" dirty="0">
                <a:solidFill>
                  <a:srgbClr val="263B86"/>
                </a:solidFill>
                <a:latin typeface="Arial" charset="0"/>
                <a:ea typeface="Arial" charset="0"/>
                <a:cs typeface="Arial" charset="0"/>
                <a:sym typeface="Arial" charset="0"/>
              </a:rPr>
              <a:t>Three scenarios:</a:t>
            </a:r>
            <a:endParaRPr lang="en-US" sz="2400" dirty="0">
              <a:latin typeface="Arial" charset="0"/>
              <a:sym typeface="Arial" charset="0"/>
            </a:endParaRPr>
          </a:p>
          <a:p>
            <a:pPr marL="535762" lvl="1" indent="-241093">
              <a:spcBef>
                <a:spcPts val="492"/>
              </a:spcBef>
              <a:buClr>
                <a:srgbClr val="008000"/>
              </a:buClr>
              <a:buFont typeface="Arial" charset="0"/>
              <a:buChar char="•"/>
            </a:pPr>
            <a:r>
              <a:rPr lang="en-US" sz="2000" dirty="0">
                <a:solidFill>
                  <a:srgbClr val="008000"/>
                </a:solidFill>
                <a:latin typeface="Arial" charset="0"/>
                <a:ea typeface="Arial" charset="0"/>
                <a:cs typeface="Arial" charset="0"/>
                <a:sym typeface="Arial" charset="0"/>
              </a:rPr>
              <a:t>Scenario 1:</a:t>
            </a:r>
            <a:r>
              <a:rPr lang="en-US" sz="2000" dirty="0">
                <a:solidFill>
                  <a:srgbClr val="595959"/>
                </a:solidFill>
                <a:latin typeface="Arial" charset="0"/>
                <a:ea typeface="Arial" charset="0"/>
                <a:cs typeface="Arial" charset="0"/>
                <a:sym typeface="Arial" charset="0"/>
              </a:rPr>
              <a:t> same </a:t>
            </a:r>
            <a:r>
              <a:rPr lang="en-US" sz="2000" dirty="0" err="1">
                <a:solidFill>
                  <a:srgbClr val="595959"/>
                </a:solidFill>
                <a:latin typeface="Arial" charset="0"/>
                <a:ea typeface="Arial" charset="0"/>
                <a:cs typeface="Arial" charset="0"/>
                <a:sym typeface="Arial" charset="0"/>
              </a:rPr>
              <a:t>systematics</a:t>
            </a:r>
            <a:r>
              <a:rPr lang="en-US" sz="2000" dirty="0">
                <a:solidFill>
                  <a:srgbClr val="595959"/>
                </a:solidFill>
                <a:latin typeface="Arial" charset="0"/>
                <a:ea typeface="Arial" charset="0"/>
                <a:cs typeface="Arial" charset="0"/>
                <a:sym typeface="Arial" charset="0"/>
              </a:rPr>
              <a:t> as in 2012</a:t>
            </a:r>
            <a:endParaRPr lang="en-US" sz="2000" dirty="0">
              <a:solidFill>
                <a:srgbClr val="595959"/>
              </a:solidFill>
              <a:latin typeface="Arial" charset="0"/>
              <a:sym typeface="Arial" charset="0"/>
            </a:endParaRPr>
          </a:p>
          <a:p>
            <a:pPr marL="535762" lvl="1" indent="-241093">
              <a:lnSpc>
                <a:spcPct val="90000"/>
              </a:lnSpc>
              <a:spcBef>
                <a:spcPts val="492"/>
              </a:spcBef>
              <a:buClr>
                <a:srgbClr val="BE0204"/>
              </a:buClr>
              <a:buFont typeface="Arial" charset="0"/>
              <a:buChar char="•"/>
            </a:pPr>
            <a:r>
              <a:rPr lang="en-US" sz="2000" dirty="0">
                <a:solidFill>
                  <a:srgbClr val="BE0204"/>
                </a:solidFill>
                <a:latin typeface="Arial" charset="0"/>
                <a:ea typeface="Arial" charset="0"/>
                <a:cs typeface="Arial" charset="0"/>
                <a:sym typeface="Arial" charset="0"/>
              </a:rPr>
              <a:t>Scenario 2:</a:t>
            </a:r>
            <a:r>
              <a:rPr lang="en-US" sz="2000" dirty="0">
                <a:solidFill>
                  <a:srgbClr val="595959"/>
                </a:solidFill>
                <a:latin typeface="Arial" charset="0"/>
                <a:ea typeface="Arial" charset="0"/>
                <a:cs typeface="Arial" charset="0"/>
                <a:sym typeface="Arial" charset="0"/>
              </a:rPr>
              <a:t> theory </a:t>
            </a:r>
            <a:r>
              <a:rPr lang="en-US" sz="2000" dirty="0" err="1">
                <a:solidFill>
                  <a:srgbClr val="595959"/>
                </a:solidFill>
                <a:latin typeface="Arial" charset="0"/>
                <a:ea typeface="Arial" charset="0"/>
                <a:cs typeface="Arial" charset="0"/>
                <a:sym typeface="Arial" charset="0"/>
              </a:rPr>
              <a:t>systematics</a:t>
            </a:r>
            <a:r>
              <a:rPr lang="en-US" sz="2000" dirty="0">
                <a:solidFill>
                  <a:srgbClr val="595959"/>
                </a:solidFill>
                <a:latin typeface="Arial" charset="0"/>
                <a:ea typeface="Arial" charset="0"/>
                <a:cs typeface="Arial" charset="0"/>
                <a:sym typeface="Arial" charset="0"/>
              </a:rPr>
              <a:t> scaled by a factor ½, other </a:t>
            </a:r>
            <a:r>
              <a:rPr lang="en-US" sz="2000" dirty="0" err="1">
                <a:solidFill>
                  <a:srgbClr val="595959"/>
                </a:solidFill>
                <a:latin typeface="Arial" charset="0"/>
                <a:ea typeface="Arial" charset="0"/>
                <a:cs typeface="Arial" charset="0"/>
                <a:sym typeface="Arial" charset="0"/>
              </a:rPr>
              <a:t>systematics</a:t>
            </a:r>
            <a:r>
              <a:rPr lang="en-US" sz="2000" dirty="0">
                <a:solidFill>
                  <a:srgbClr val="595959"/>
                </a:solidFill>
                <a:latin typeface="Arial" charset="0"/>
                <a:ea typeface="Arial" charset="0"/>
                <a:cs typeface="Arial" charset="0"/>
                <a:sym typeface="Arial" charset="0"/>
              </a:rPr>
              <a:t> scaled by 1/√L</a:t>
            </a:r>
            <a:endParaRPr lang="en-US" sz="2000" dirty="0">
              <a:solidFill>
                <a:srgbClr val="595959"/>
              </a:solidFill>
              <a:latin typeface="Arial" charset="0"/>
              <a:sym typeface="Arial" charset="0"/>
            </a:endParaRPr>
          </a:p>
          <a:p>
            <a:pPr marL="535762" lvl="1" indent="-241093">
              <a:lnSpc>
                <a:spcPct val="90000"/>
              </a:lnSpc>
              <a:spcBef>
                <a:spcPts val="492"/>
              </a:spcBef>
              <a:buClr>
                <a:srgbClr val="0000FF"/>
              </a:buClr>
              <a:buFont typeface="Arial" charset="0"/>
              <a:buChar char="•"/>
            </a:pPr>
            <a:r>
              <a:rPr lang="en-US" sz="2000" dirty="0">
                <a:solidFill>
                  <a:srgbClr val="002D99"/>
                </a:solidFill>
                <a:latin typeface="Arial" charset="0"/>
                <a:ea typeface="Arial" charset="0"/>
                <a:cs typeface="Arial" charset="0"/>
                <a:sym typeface="Arial" charset="0"/>
              </a:rPr>
              <a:t>Scenario 3</a:t>
            </a:r>
            <a:r>
              <a:rPr lang="en-US" sz="2000" dirty="0">
                <a:solidFill>
                  <a:srgbClr val="595959"/>
                </a:solidFill>
                <a:latin typeface="Arial" charset="0"/>
                <a:ea typeface="Arial" charset="0"/>
                <a:cs typeface="Arial" charset="0"/>
                <a:sym typeface="Arial" charset="0"/>
              </a:rPr>
              <a:t>: same exp. syst. as in 2012, w/o theory uncertainty</a:t>
            </a:r>
            <a:endParaRPr lang="en-US" sz="2000" dirty="0">
              <a:solidFill>
                <a:srgbClr val="595959"/>
              </a:solidFill>
              <a:latin typeface="Arial" charset="0"/>
              <a:sym typeface="Arial" charset="0"/>
            </a:endParaRPr>
          </a:p>
        </p:txBody>
      </p:sp>
      <p:sp>
        <p:nvSpPr>
          <p:cNvPr id="699394" name="Slide Number Placeholder 3"/>
          <p:cNvSpPr>
            <a:spLocks noGrp="1"/>
          </p:cNvSpPr>
          <p:nvPr>
            <p:ph type="sldNum" sz="quarter" idx="12"/>
          </p:nvPr>
        </p:nvSpPr>
        <p:spPr>
          <a:noFill/>
        </p:spPr>
        <p:txBody>
          <a:bodyPr/>
          <a:lstStyle/>
          <a:p>
            <a:fld id="{60925CF8-54E6-694E-ADEE-B294AF71A474}" type="slidenum">
              <a:rPr lang="en-US" smtClean="0"/>
              <a:pPr/>
              <a:t>39</a:t>
            </a:fld>
            <a:endParaRPr lang="en-US" smtClean="0"/>
          </a:p>
        </p:txBody>
      </p:sp>
      <p:pic>
        <p:nvPicPr>
          <p:cNvPr id="699396" name="Picture 2"/>
          <p:cNvPicPr>
            <a:picLocks noChangeAspect="1" noChangeArrowheads="1"/>
          </p:cNvPicPr>
          <p:nvPr/>
        </p:nvPicPr>
        <p:blipFill>
          <a:blip r:embed="rId2"/>
          <a:srcRect/>
          <a:stretch>
            <a:fillRect/>
          </a:stretch>
        </p:blipFill>
        <p:spPr bwMode="auto">
          <a:xfrm>
            <a:off x="0" y="2672209"/>
            <a:ext cx="4550792" cy="3240361"/>
          </a:xfrm>
          <a:prstGeom prst="rect">
            <a:avLst/>
          </a:prstGeom>
          <a:noFill/>
          <a:ln w="12700" cap="rnd">
            <a:noFill/>
            <a:round/>
            <a:headEnd/>
            <a:tailEnd/>
          </a:ln>
        </p:spPr>
      </p:pic>
      <p:sp>
        <p:nvSpPr>
          <p:cNvPr id="699397" name="Rectangle 3"/>
          <p:cNvSpPr>
            <a:spLocks/>
          </p:cNvSpPr>
          <p:nvPr/>
        </p:nvSpPr>
        <p:spPr bwMode="auto">
          <a:xfrm>
            <a:off x="767954" y="5867921"/>
            <a:ext cx="2668177" cy="577319"/>
          </a:xfrm>
          <a:prstGeom prst="rect">
            <a:avLst/>
          </a:prstGeom>
          <a:noFill/>
          <a:ln w="12700" cap="rnd">
            <a:noFill/>
            <a:round/>
            <a:headEnd/>
            <a:tailEnd/>
          </a:ln>
        </p:spPr>
        <p:txBody>
          <a:bodyPr wrap="none" lIns="26788" tIns="26788" rIns="26788" bIns="26788">
            <a:prstTxWarp prst="textNoShape">
              <a:avLst/>
            </a:prstTxWarp>
            <a:spAutoFit/>
          </a:bodyPr>
          <a:lstStyle/>
          <a:p>
            <a:pPr algn="l"/>
            <a:r>
              <a:rPr lang="en-US" sz="1700" dirty="0">
                <a:solidFill>
                  <a:srgbClr val="008000"/>
                </a:solidFill>
                <a:latin typeface="Arial" charset="0"/>
                <a:ea typeface="Arial" charset="0"/>
                <a:cs typeface="Arial" charset="0"/>
                <a:sym typeface="Arial" charset="0"/>
              </a:rPr>
              <a:t>300 fb</a:t>
            </a:r>
            <a:r>
              <a:rPr lang="en-US" sz="1700" baseline="31000" dirty="0">
                <a:solidFill>
                  <a:srgbClr val="008000"/>
                </a:solidFill>
                <a:latin typeface="Arial" charset="0"/>
                <a:ea typeface="Arial" charset="0"/>
                <a:cs typeface="Arial" charset="0"/>
                <a:sym typeface="Arial" charset="0"/>
              </a:rPr>
              <a:t>-1</a:t>
            </a:r>
            <a:r>
              <a:rPr lang="en-US" sz="1700" dirty="0">
                <a:solidFill>
                  <a:srgbClr val="008000"/>
                </a:solidFill>
                <a:latin typeface="Arial" charset="0"/>
                <a:ea typeface="Arial" charset="0"/>
                <a:cs typeface="Arial" charset="0"/>
                <a:sym typeface="Arial" charset="0"/>
              </a:rPr>
              <a:t> 14 </a:t>
            </a:r>
            <a:r>
              <a:rPr lang="en-US" sz="1700" dirty="0" err="1">
                <a:solidFill>
                  <a:srgbClr val="008000"/>
                </a:solidFill>
                <a:latin typeface="Arial" charset="0"/>
                <a:ea typeface="Arial" charset="0"/>
                <a:cs typeface="Arial" charset="0"/>
                <a:sym typeface="Arial" charset="0"/>
              </a:rPr>
              <a:t>TeV</a:t>
            </a:r>
            <a:r>
              <a:rPr lang="en-US" sz="1700" dirty="0">
                <a:solidFill>
                  <a:srgbClr val="008000"/>
                </a:solidFill>
                <a:latin typeface="Arial" charset="0"/>
                <a:ea typeface="Arial" charset="0"/>
                <a:cs typeface="Arial" charset="0"/>
                <a:sym typeface="Arial" charset="0"/>
              </a:rPr>
              <a:t>, Scenario 1</a:t>
            </a:r>
            <a:endParaRPr lang="en-US" sz="1700" dirty="0">
              <a:latin typeface="Arial" charset="0"/>
              <a:ea typeface="Arial" charset="0"/>
              <a:cs typeface="Arial" charset="0"/>
              <a:sym typeface="Arial" charset="0"/>
            </a:endParaRPr>
          </a:p>
          <a:p>
            <a:pPr algn="l"/>
            <a:r>
              <a:rPr lang="en-US" sz="1700" dirty="0">
                <a:solidFill>
                  <a:srgbClr val="FF0000"/>
                </a:solidFill>
                <a:latin typeface="Arial" charset="0"/>
                <a:ea typeface="Arial" charset="0"/>
                <a:cs typeface="Arial" charset="0"/>
                <a:sym typeface="Arial" charset="0"/>
              </a:rPr>
              <a:t>300 fb</a:t>
            </a:r>
            <a:r>
              <a:rPr lang="en-US" sz="1700" baseline="31000" dirty="0">
                <a:solidFill>
                  <a:srgbClr val="FF0000"/>
                </a:solidFill>
                <a:latin typeface="Arial" charset="0"/>
                <a:ea typeface="Arial" charset="0"/>
                <a:cs typeface="Arial" charset="0"/>
                <a:sym typeface="Arial" charset="0"/>
              </a:rPr>
              <a:t>-1</a:t>
            </a:r>
            <a:r>
              <a:rPr lang="en-US" sz="1700" dirty="0">
                <a:solidFill>
                  <a:srgbClr val="FF0000"/>
                </a:solidFill>
                <a:latin typeface="Arial" charset="0"/>
                <a:ea typeface="Arial" charset="0"/>
                <a:cs typeface="Arial" charset="0"/>
                <a:sym typeface="Arial" charset="0"/>
              </a:rPr>
              <a:t> 14 </a:t>
            </a:r>
            <a:r>
              <a:rPr lang="en-US" sz="1700" dirty="0" err="1">
                <a:solidFill>
                  <a:srgbClr val="FF0000"/>
                </a:solidFill>
                <a:latin typeface="Arial" charset="0"/>
                <a:ea typeface="Arial" charset="0"/>
                <a:cs typeface="Arial" charset="0"/>
                <a:sym typeface="Arial" charset="0"/>
              </a:rPr>
              <a:t>TeV</a:t>
            </a:r>
            <a:r>
              <a:rPr lang="en-US" sz="1700" dirty="0">
                <a:solidFill>
                  <a:srgbClr val="FF0000"/>
                </a:solidFill>
                <a:latin typeface="Arial" charset="0"/>
                <a:ea typeface="Arial" charset="0"/>
                <a:cs typeface="Arial" charset="0"/>
                <a:sym typeface="Arial" charset="0"/>
              </a:rPr>
              <a:t>, Scenario 2</a:t>
            </a:r>
          </a:p>
        </p:txBody>
      </p:sp>
      <p:sp>
        <p:nvSpPr>
          <p:cNvPr id="699398" name="Rectangle 4"/>
          <p:cNvSpPr>
            <a:spLocks/>
          </p:cNvSpPr>
          <p:nvPr/>
        </p:nvSpPr>
        <p:spPr bwMode="auto">
          <a:xfrm>
            <a:off x="4781848" y="5256238"/>
            <a:ext cx="4179094" cy="1259086"/>
          </a:xfrm>
          <a:prstGeom prst="rect">
            <a:avLst/>
          </a:prstGeom>
          <a:noFill/>
          <a:ln w="12700" cap="rnd">
            <a:noFill/>
            <a:round/>
            <a:headEnd/>
            <a:tailEnd/>
          </a:ln>
        </p:spPr>
        <p:txBody>
          <a:bodyPr lIns="26788" tIns="26788" rIns="26788" bIns="26788">
            <a:prstTxWarp prst="textNoShape">
              <a:avLst/>
            </a:prstTxWarp>
          </a:bodyPr>
          <a:lstStyle/>
          <a:p>
            <a:pPr algn="l"/>
            <a:r>
              <a:rPr lang="en-US" sz="2000" dirty="0">
                <a:solidFill>
                  <a:srgbClr val="595959"/>
                </a:solidFill>
                <a:latin typeface="Arial" charset="0"/>
                <a:ea typeface="Arial" charset="0"/>
                <a:cs typeface="Arial" charset="0"/>
                <a:sym typeface="Arial" charset="0"/>
              </a:rPr>
              <a:t>With 300 fb</a:t>
            </a:r>
            <a:r>
              <a:rPr lang="en-US" sz="2000" baseline="31000" dirty="0">
                <a:solidFill>
                  <a:srgbClr val="595959"/>
                </a:solidFill>
                <a:latin typeface="Arial" charset="0"/>
                <a:ea typeface="Arial" charset="0"/>
                <a:cs typeface="Arial" charset="0"/>
                <a:sym typeface="Arial" charset="0"/>
              </a:rPr>
              <a:t>-1 </a:t>
            </a:r>
            <a:r>
              <a:rPr lang="en-US" sz="2000" dirty="0">
                <a:solidFill>
                  <a:srgbClr val="595959"/>
                </a:solidFill>
                <a:latin typeface="Arial" charset="0"/>
                <a:ea typeface="Arial" charset="0"/>
                <a:cs typeface="Arial" charset="0"/>
                <a:sym typeface="Arial" charset="0"/>
              </a:rPr>
              <a:t>the uncertainties on the Higgs couplings are expected in the range  </a:t>
            </a:r>
            <a:r>
              <a:rPr lang="en-US" sz="2000" dirty="0" err="1">
                <a:solidFill>
                  <a:srgbClr val="002D99"/>
                </a:solidFill>
                <a:latin typeface="Arial" charset="0"/>
                <a:ea typeface="Arial" charset="0"/>
                <a:cs typeface="Arial" charset="0"/>
                <a:sym typeface="Arial" charset="0"/>
              </a:rPr>
              <a:t>σ</a:t>
            </a:r>
            <a:r>
              <a:rPr lang="en-US" sz="2000" dirty="0">
                <a:solidFill>
                  <a:srgbClr val="002D99"/>
                </a:solidFill>
                <a:latin typeface="Arial" charset="0"/>
                <a:ea typeface="Arial" charset="0"/>
                <a:cs typeface="Arial" charset="0"/>
                <a:sym typeface="Arial" charset="0"/>
              </a:rPr>
              <a:t> (κ</a:t>
            </a:r>
            <a:r>
              <a:rPr lang="en-US" sz="2000" baseline="-20000" dirty="0">
                <a:solidFill>
                  <a:srgbClr val="002D99"/>
                </a:solidFill>
                <a:latin typeface="Arial" charset="0"/>
                <a:ea typeface="Arial" charset="0"/>
                <a:cs typeface="Arial" charset="0"/>
                <a:sym typeface="Arial" charset="0"/>
              </a:rPr>
              <a:t>V </a:t>
            </a:r>
            <a:r>
              <a:rPr lang="en-US" sz="2000" dirty="0">
                <a:solidFill>
                  <a:srgbClr val="002D99"/>
                </a:solidFill>
                <a:latin typeface="Arial" charset="0"/>
                <a:ea typeface="Arial" charset="0"/>
                <a:cs typeface="Arial" charset="0"/>
                <a:sym typeface="Arial" charset="0"/>
              </a:rPr>
              <a:t>) ~ 3-6%</a:t>
            </a:r>
            <a:r>
              <a:rPr lang="en-US" sz="2000" dirty="0">
                <a:solidFill>
                  <a:srgbClr val="595959"/>
                </a:solidFill>
                <a:latin typeface="Arial" charset="0"/>
                <a:ea typeface="Arial" charset="0"/>
                <a:cs typeface="Arial" charset="0"/>
                <a:sym typeface="Arial" charset="0"/>
              </a:rPr>
              <a:t>  </a:t>
            </a:r>
            <a:r>
              <a:rPr lang="en-US" sz="1700" dirty="0">
                <a:latin typeface="Arial" charset="0"/>
                <a:ea typeface="Arial" charset="0"/>
                <a:cs typeface="Arial" charset="0"/>
                <a:sym typeface="Arial" charset="0"/>
              </a:rPr>
              <a:t> </a:t>
            </a:r>
          </a:p>
          <a:p>
            <a:pPr marL="696491" lvl="2"/>
            <a:r>
              <a:rPr lang="en-US" sz="1700" dirty="0">
                <a:latin typeface="Arial" charset="0"/>
                <a:ea typeface="Arial" charset="0"/>
                <a:cs typeface="Arial" charset="0"/>
                <a:sym typeface="Arial" charset="0"/>
              </a:rPr>
              <a:t> </a:t>
            </a:r>
            <a:r>
              <a:rPr lang="en-US" sz="2000" dirty="0" err="1">
                <a:solidFill>
                  <a:srgbClr val="002D99"/>
                </a:solidFill>
                <a:latin typeface="Arial" charset="0"/>
                <a:ea typeface="Arial" charset="0"/>
                <a:cs typeface="Arial" charset="0"/>
                <a:sym typeface="Arial" charset="0"/>
              </a:rPr>
              <a:t>σ</a:t>
            </a:r>
            <a:r>
              <a:rPr lang="en-US" sz="2000" dirty="0">
                <a:solidFill>
                  <a:srgbClr val="002D99"/>
                </a:solidFill>
                <a:latin typeface="Arial" charset="0"/>
                <a:ea typeface="Arial" charset="0"/>
                <a:cs typeface="Arial" charset="0"/>
                <a:sym typeface="Arial" charset="0"/>
              </a:rPr>
              <a:t> (</a:t>
            </a:r>
            <a:r>
              <a:rPr lang="en-US" sz="2000" dirty="0" err="1">
                <a:solidFill>
                  <a:srgbClr val="002D99"/>
                </a:solidFill>
                <a:latin typeface="Arial" charset="0"/>
                <a:ea typeface="Arial" charset="0"/>
                <a:cs typeface="Arial" charset="0"/>
                <a:sym typeface="Arial" charset="0"/>
              </a:rPr>
              <a:t>κ</a:t>
            </a:r>
            <a:r>
              <a:rPr lang="en-US" sz="2000" baseline="-20000" dirty="0" err="1">
                <a:solidFill>
                  <a:srgbClr val="002D99"/>
                </a:solidFill>
                <a:latin typeface="Arial" charset="0"/>
                <a:ea typeface="Arial" charset="0"/>
                <a:cs typeface="Arial" charset="0"/>
                <a:sym typeface="Arial" charset="0"/>
              </a:rPr>
              <a:t>f</a:t>
            </a:r>
            <a:r>
              <a:rPr lang="en-US" sz="2000" baseline="-20000" dirty="0">
                <a:solidFill>
                  <a:srgbClr val="002D99"/>
                </a:solidFill>
                <a:latin typeface="Arial" charset="0"/>
                <a:ea typeface="Arial" charset="0"/>
                <a:cs typeface="Arial" charset="0"/>
                <a:sym typeface="Arial" charset="0"/>
              </a:rPr>
              <a:t>  </a:t>
            </a:r>
            <a:r>
              <a:rPr lang="en-US" sz="2000" dirty="0">
                <a:solidFill>
                  <a:srgbClr val="002D99"/>
                </a:solidFill>
                <a:latin typeface="Arial" charset="0"/>
                <a:ea typeface="Arial" charset="0"/>
                <a:cs typeface="Arial" charset="0"/>
                <a:sym typeface="Arial" charset="0"/>
              </a:rPr>
              <a:t>) ~ 5-15%</a:t>
            </a:r>
            <a:r>
              <a:rPr lang="en-US" sz="2000" dirty="0">
                <a:solidFill>
                  <a:srgbClr val="595959"/>
                </a:solidFill>
                <a:latin typeface="Arial" charset="0"/>
                <a:ea typeface="Arial" charset="0"/>
                <a:cs typeface="Arial" charset="0"/>
                <a:sym typeface="Arial" charset="0"/>
              </a:rPr>
              <a:t> </a:t>
            </a:r>
          </a:p>
        </p:txBody>
      </p:sp>
      <p:grpSp>
        <p:nvGrpSpPr>
          <p:cNvPr id="2" name="Group 10"/>
          <p:cNvGrpSpPr>
            <a:grpSpLocks/>
          </p:cNvGrpSpPr>
          <p:nvPr/>
        </p:nvGrpSpPr>
        <p:grpSpPr bwMode="auto">
          <a:xfrm>
            <a:off x="4781848" y="2512591"/>
            <a:ext cx="3949133" cy="2707928"/>
            <a:chOff x="0" y="0"/>
            <a:chExt cx="3537" cy="2426"/>
          </a:xfrm>
        </p:grpSpPr>
        <p:pic>
          <p:nvPicPr>
            <p:cNvPr id="699402" name="Picture 5"/>
            <p:cNvPicPr>
              <a:picLocks noChangeAspect="1" noChangeArrowheads="1"/>
            </p:cNvPicPr>
            <p:nvPr/>
          </p:nvPicPr>
          <p:blipFill>
            <a:blip r:embed="rId3"/>
            <a:srcRect/>
            <a:stretch>
              <a:fillRect/>
            </a:stretch>
          </p:blipFill>
          <p:spPr bwMode="auto">
            <a:xfrm>
              <a:off x="0" y="0"/>
              <a:ext cx="3293" cy="2426"/>
            </a:xfrm>
            <a:prstGeom prst="rect">
              <a:avLst/>
            </a:prstGeom>
            <a:noFill/>
            <a:ln w="12700" cap="rnd">
              <a:noFill/>
              <a:round/>
              <a:headEnd/>
              <a:tailEnd/>
            </a:ln>
          </p:spPr>
        </p:pic>
        <p:sp>
          <p:nvSpPr>
            <p:cNvPr id="699403" name="Rectangle 6"/>
            <p:cNvSpPr>
              <a:spLocks/>
            </p:cNvSpPr>
            <p:nvPr/>
          </p:nvSpPr>
          <p:spPr bwMode="auto">
            <a:xfrm>
              <a:off x="3284" y="760"/>
              <a:ext cx="253" cy="276"/>
            </a:xfrm>
            <a:prstGeom prst="rect">
              <a:avLst/>
            </a:prstGeom>
            <a:noFill/>
            <a:ln w="12700">
              <a:noFill/>
              <a:miter lim="800000"/>
              <a:headEnd/>
              <a:tailEnd/>
            </a:ln>
          </p:spPr>
          <p:txBody>
            <a:bodyPr wrap="none" lIns="0" tIns="0" rIns="0" bIns="0" anchor="b">
              <a:prstTxWarp prst="textNoShape">
                <a:avLst/>
              </a:prstTxWarp>
              <a:spAutoFit/>
            </a:bodyPr>
            <a:lstStyle/>
            <a:p>
              <a:r>
                <a:rPr lang="en-US" sz="2000" dirty="0">
                  <a:solidFill>
                    <a:srgbClr val="A40800"/>
                  </a:solidFill>
                  <a:latin typeface="Symbol" charset="2"/>
                  <a:ea typeface="Symbol" charset="2"/>
                  <a:cs typeface="Symbol" charset="2"/>
                  <a:sym typeface="Symbol" charset="2"/>
                </a:rPr>
                <a:t>1σ</a:t>
              </a:r>
            </a:p>
          </p:txBody>
        </p:sp>
        <p:sp>
          <p:nvSpPr>
            <p:cNvPr id="699404" name="Line 7"/>
            <p:cNvSpPr>
              <a:spLocks noChangeShapeType="1"/>
            </p:cNvSpPr>
            <p:nvPr/>
          </p:nvSpPr>
          <p:spPr bwMode="auto">
            <a:xfrm rot="10800000" flipH="1">
              <a:off x="2355" y="865"/>
              <a:ext cx="934" cy="38"/>
            </a:xfrm>
            <a:prstGeom prst="line">
              <a:avLst/>
            </a:prstGeom>
            <a:noFill/>
            <a:ln w="25400">
              <a:solidFill>
                <a:srgbClr val="A40800"/>
              </a:solidFill>
              <a:miter lim="800000"/>
              <a:headEnd type="stealth" w="med" len="med"/>
              <a:tailEnd/>
            </a:ln>
          </p:spPr>
          <p:txBody>
            <a:bodyPr lIns="0" tIns="0" rIns="0" bIns="0">
              <a:prstTxWarp prst="textNoShape">
                <a:avLst/>
              </a:prstTxWarp>
            </a:bodyPr>
            <a:lstStyle/>
            <a:p>
              <a:endParaRPr lang="en-US"/>
            </a:p>
          </p:txBody>
        </p:sp>
        <p:sp>
          <p:nvSpPr>
            <p:cNvPr id="699405" name="Rectangle 8"/>
            <p:cNvSpPr>
              <a:spLocks/>
            </p:cNvSpPr>
            <p:nvPr/>
          </p:nvSpPr>
          <p:spPr bwMode="auto">
            <a:xfrm>
              <a:off x="3283" y="200"/>
              <a:ext cx="253" cy="276"/>
            </a:xfrm>
            <a:prstGeom prst="rect">
              <a:avLst/>
            </a:prstGeom>
            <a:noFill/>
            <a:ln w="12700">
              <a:noFill/>
              <a:miter lim="800000"/>
              <a:headEnd/>
              <a:tailEnd/>
            </a:ln>
          </p:spPr>
          <p:txBody>
            <a:bodyPr wrap="none" lIns="0" tIns="0" rIns="0" bIns="0" anchor="b">
              <a:prstTxWarp prst="textNoShape">
                <a:avLst/>
              </a:prstTxWarp>
              <a:spAutoFit/>
            </a:bodyPr>
            <a:lstStyle/>
            <a:p>
              <a:r>
                <a:rPr lang="en-US" sz="2000" dirty="0">
                  <a:solidFill>
                    <a:srgbClr val="001F67"/>
                  </a:solidFill>
                  <a:latin typeface="Symbol" charset="2"/>
                  <a:ea typeface="Symbol" charset="2"/>
                  <a:cs typeface="Symbol" charset="2"/>
                  <a:sym typeface="Symbol" charset="2"/>
                </a:rPr>
                <a:t>2σ</a:t>
              </a:r>
            </a:p>
          </p:txBody>
        </p:sp>
        <p:sp>
          <p:nvSpPr>
            <p:cNvPr id="699406" name="Line 9"/>
            <p:cNvSpPr>
              <a:spLocks noChangeShapeType="1"/>
            </p:cNvSpPr>
            <p:nvPr/>
          </p:nvSpPr>
          <p:spPr bwMode="auto">
            <a:xfrm rot="10800000" flipH="1">
              <a:off x="2665" y="357"/>
              <a:ext cx="617" cy="103"/>
            </a:xfrm>
            <a:prstGeom prst="line">
              <a:avLst/>
            </a:prstGeom>
            <a:noFill/>
            <a:ln w="25400">
              <a:solidFill>
                <a:srgbClr val="001F67"/>
              </a:solidFill>
              <a:miter lim="800000"/>
              <a:headEnd type="stealth" w="med" len="med"/>
              <a:tailEnd/>
            </a:ln>
          </p:spPr>
          <p:txBody>
            <a:bodyPr lIns="0" tIns="0" rIns="0" bIns="0">
              <a:prstTxWarp prst="textNoShape">
                <a:avLst/>
              </a:prstTxWarp>
            </a:bodyPr>
            <a:lstStyle/>
            <a:p>
              <a:endParaRPr lang="en-US"/>
            </a:p>
          </p:txBody>
        </p:sp>
      </p:grpSp>
      <p:sp>
        <p:nvSpPr>
          <p:cNvPr id="699400" name="Rectangle 11"/>
          <p:cNvSpPr>
            <a:spLocks/>
          </p:cNvSpPr>
          <p:nvPr/>
        </p:nvSpPr>
        <p:spPr bwMode="auto">
          <a:xfrm>
            <a:off x="7292206" y="4295180"/>
            <a:ext cx="1687711" cy="419695"/>
          </a:xfrm>
          <a:prstGeom prst="rect">
            <a:avLst/>
          </a:prstGeom>
          <a:noFill/>
          <a:ln w="12700" cap="rnd">
            <a:noFill/>
            <a:round/>
            <a:headEnd/>
            <a:tailEnd/>
          </a:ln>
        </p:spPr>
        <p:txBody>
          <a:bodyPr lIns="26788" tIns="26788" rIns="26788" bIns="26788">
            <a:prstTxWarp prst="textNoShape">
              <a:avLst/>
            </a:prstTxWarp>
          </a:bodyPr>
          <a:lstStyle/>
          <a:p>
            <a:pPr algn="l"/>
            <a:r>
              <a:rPr lang="en-US" sz="1300" dirty="0">
                <a:latin typeface="Arial" charset="0"/>
                <a:ea typeface="Arial" charset="0"/>
                <a:cs typeface="Arial" charset="0"/>
                <a:sym typeface="Arial" charset="0"/>
              </a:rPr>
              <a:t>Full line: </a:t>
            </a:r>
            <a:r>
              <a:rPr lang="en-US" sz="1300" dirty="0">
                <a:solidFill>
                  <a:srgbClr val="3F691E"/>
                </a:solidFill>
                <a:latin typeface="Arial" charset="0"/>
                <a:ea typeface="Arial" charset="0"/>
                <a:cs typeface="Arial" charset="0"/>
                <a:sym typeface="Arial" charset="0"/>
              </a:rPr>
              <a:t>Scenario 1</a:t>
            </a:r>
            <a:endParaRPr lang="en-US" sz="1700" dirty="0">
              <a:latin typeface="Arial" charset="0"/>
              <a:ea typeface="Arial" charset="0"/>
              <a:cs typeface="Arial" charset="0"/>
              <a:sym typeface="Arial" charset="0"/>
            </a:endParaRPr>
          </a:p>
          <a:p>
            <a:pPr algn="l"/>
            <a:r>
              <a:rPr lang="en-US" sz="1300" dirty="0">
                <a:latin typeface="Arial" charset="0"/>
                <a:ea typeface="Arial" charset="0"/>
                <a:cs typeface="Arial" charset="0"/>
                <a:sym typeface="Arial" charset="0"/>
              </a:rPr>
              <a:t>Dotted line: </a:t>
            </a:r>
            <a:r>
              <a:rPr lang="en-US" sz="1300" dirty="0">
                <a:solidFill>
                  <a:srgbClr val="002D99"/>
                </a:solidFill>
                <a:latin typeface="Arial" charset="0"/>
                <a:ea typeface="Arial" charset="0"/>
                <a:cs typeface="Arial" charset="0"/>
                <a:sym typeface="Arial" charset="0"/>
              </a:rPr>
              <a:t>Scenario 3</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Motivation</a:t>
            </a:r>
            <a:endParaRPr lang="en-US" dirty="0"/>
          </a:p>
        </p:txBody>
      </p:sp>
      <p:sp>
        <p:nvSpPr>
          <p:cNvPr id="3" name="Content Placeholder 2"/>
          <p:cNvSpPr>
            <a:spLocks noGrp="1"/>
          </p:cNvSpPr>
          <p:nvPr>
            <p:ph idx="1"/>
          </p:nvPr>
        </p:nvSpPr>
        <p:spPr/>
        <p:txBody>
          <a:bodyPr>
            <a:normAutofit/>
          </a:bodyPr>
          <a:lstStyle/>
          <a:p>
            <a:pPr marL="514350" indent="-514350"/>
            <a:r>
              <a:rPr lang="en-US" dirty="0" smtClean="0"/>
              <a:t>A new gauge boson observed at ~ 126GeV</a:t>
            </a:r>
          </a:p>
          <a:p>
            <a:pPr marL="514350" indent="-514350"/>
            <a:endParaRPr lang="en-US" dirty="0" smtClean="0"/>
          </a:p>
          <a:p>
            <a:pPr marL="514350" indent="-514350"/>
            <a:endParaRPr lang="en-US" dirty="0" smtClean="0"/>
          </a:p>
          <a:p>
            <a:pPr marL="514350" indent="-514350"/>
            <a:endParaRPr lang="en-US" dirty="0" smtClean="0"/>
          </a:p>
          <a:p>
            <a:pPr marL="514350" indent="-514350"/>
            <a:endParaRPr lang="en-US" dirty="0" smtClean="0"/>
          </a:p>
          <a:p>
            <a:pPr marL="514350" indent="-514350"/>
            <a:r>
              <a:rPr lang="en-US" dirty="0" smtClean="0"/>
              <a:t>What is the nature of this particle?</a:t>
            </a:r>
          </a:p>
          <a:p>
            <a:pPr marL="514350" indent="-514350">
              <a:buNone/>
            </a:pP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pic>
        <p:nvPicPr>
          <p:cNvPr id="6" name="Picture 5"/>
          <p:cNvPicPr>
            <a:picLocks noChangeAspect="1"/>
          </p:cNvPicPr>
          <p:nvPr/>
        </p:nvPicPr>
        <p:blipFill>
          <a:blip r:embed="rId2"/>
          <a:stretch>
            <a:fillRect/>
          </a:stretch>
        </p:blipFill>
        <p:spPr>
          <a:xfrm>
            <a:off x="4768816" y="2409108"/>
            <a:ext cx="3204662" cy="2590800"/>
          </a:xfrm>
          <a:prstGeom prst="rect">
            <a:avLst/>
          </a:prstGeom>
        </p:spPr>
      </p:pic>
      <p:pic>
        <p:nvPicPr>
          <p:cNvPr id="7" name="Picture 6"/>
          <p:cNvPicPr>
            <a:picLocks noChangeAspect="1"/>
          </p:cNvPicPr>
          <p:nvPr/>
        </p:nvPicPr>
        <p:blipFill>
          <a:blip r:embed="rId3"/>
          <a:stretch>
            <a:fillRect/>
          </a:stretch>
        </p:blipFill>
        <p:spPr>
          <a:xfrm>
            <a:off x="968335" y="2590830"/>
            <a:ext cx="3182918" cy="2390041"/>
          </a:xfrm>
          <a:prstGeom prst="rect">
            <a:avLst/>
          </a:prstGeom>
        </p:spPr>
      </p:pic>
      <p:sp>
        <p:nvSpPr>
          <p:cNvPr id="8" name="TextBox 7"/>
          <p:cNvSpPr txBox="1"/>
          <p:nvPr/>
        </p:nvSpPr>
        <p:spPr>
          <a:xfrm>
            <a:off x="6417733" y="6019800"/>
            <a:ext cx="2294957" cy="369332"/>
          </a:xfrm>
          <a:prstGeom prst="rect">
            <a:avLst/>
          </a:prstGeom>
          <a:noFill/>
        </p:spPr>
        <p:txBody>
          <a:bodyPr wrap="none" rtlCol="0">
            <a:spAutoFit/>
          </a:bodyPr>
          <a:lstStyle/>
          <a:p>
            <a:r>
              <a:rPr lang="en-US" dirty="0" smtClean="0"/>
              <a:t>All the 5 channels ….</a:t>
            </a:r>
            <a:endParaRPr lang="en-US" dirty="0"/>
          </a:p>
        </p:txBody>
      </p:sp>
      <p:sp>
        <p:nvSpPr>
          <p:cNvPr id="9" name="TextBox 8"/>
          <p:cNvSpPr txBox="1"/>
          <p:nvPr/>
        </p:nvSpPr>
        <p:spPr>
          <a:xfrm>
            <a:off x="238451" y="5512422"/>
            <a:ext cx="1459767" cy="646331"/>
          </a:xfrm>
          <a:prstGeom prst="rect">
            <a:avLst/>
          </a:prstGeom>
          <a:noFill/>
        </p:spPr>
        <p:txBody>
          <a:bodyPr wrap="none" rtlCol="0">
            <a:spAutoFit/>
          </a:bodyPr>
          <a:lstStyle/>
          <a:p>
            <a:r>
              <a:rPr lang="en-US" dirty="0" smtClean="0"/>
              <a:t>~ 18 fb-1, </a:t>
            </a:r>
          </a:p>
          <a:p>
            <a:r>
              <a:rPr lang="en-US" dirty="0" smtClean="0"/>
              <a:t>out of 27 fl-1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couplings @ 300 &amp; 3000 fb</a:t>
            </a:r>
            <a:r>
              <a:rPr lang="en-US" baseline="30000" dirty="0" smtClean="0"/>
              <a:t>-1</a:t>
            </a:r>
            <a:endParaRPr lang="en-US" baseline="30000"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pic>
        <p:nvPicPr>
          <p:cNvPr id="6" name="Picture 5"/>
          <p:cNvPicPr>
            <a:picLocks noChangeAspect="1"/>
          </p:cNvPicPr>
          <p:nvPr/>
        </p:nvPicPr>
        <p:blipFill>
          <a:blip r:embed="rId2"/>
          <a:stretch>
            <a:fillRect/>
          </a:stretch>
        </p:blipFill>
        <p:spPr>
          <a:xfrm>
            <a:off x="973667" y="1879610"/>
            <a:ext cx="7367744" cy="413627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457200" y="1600200"/>
            <a:ext cx="7315200" cy="4530725"/>
          </a:xfrm>
        </p:spPr>
        <p:txBody>
          <a:bodyPr>
            <a:normAutofit fontScale="92500" lnSpcReduction="10000"/>
          </a:bodyPr>
          <a:lstStyle/>
          <a:p>
            <a:r>
              <a:rPr lang="en-US" dirty="0" smtClean="0"/>
              <a:t>Simulators are the glue between the physics we want to do and the detectors, instrumentation, and accelerators that we need in order to do the physics. </a:t>
            </a:r>
          </a:p>
          <a:p>
            <a:r>
              <a:rPr lang="en-US" dirty="0" smtClean="0"/>
              <a:t>The size and complexity of present HEP detectors and accelerators, and the challenge of detecting new physics, make the role of accurate simulators more important than ever. </a:t>
            </a:r>
          </a:p>
          <a:p>
            <a:r>
              <a:rPr lang="en-US" dirty="0" smtClean="0"/>
              <a:t>We need to produce them powerful, precise, resilient, convenient, fast … and, ideally, user-friendly products</a:t>
            </a:r>
          </a:p>
          <a:p>
            <a:r>
              <a:rPr lang="en-US" dirty="0" smtClean="0"/>
              <a:t>CMS has already produced impressively accurate simulators that are now being used in the challenging upgrade of the CMS detector.</a:t>
            </a:r>
            <a:endParaRPr lang="en-US" dirty="0"/>
          </a:p>
        </p:txBody>
      </p:sp>
      <p:sp>
        <p:nvSpPr>
          <p:cNvPr id="5" name="Date Placeholder 4"/>
          <p:cNvSpPr>
            <a:spLocks noGrp="1"/>
          </p:cNvSpPr>
          <p:nvPr>
            <p:ph type="dt" sz="half" idx="10"/>
          </p:nvPr>
        </p:nvSpPr>
        <p:spPr/>
        <p:txBody>
          <a:bodyPr/>
          <a:lstStyle/>
          <a:p>
            <a:r>
              <a:rPr lang="en-US" smtClean="0"/>
              <a:t>Daniela Bortoletto</a:t>
            </a:r>
            <a:endParaRPr lang="en-US"/>
          </a:p>
        </p:txBody>
      </p:sp>
      <p:sp>
        <p:nvSpPr>
          <p:cNvPr id="6" name="Footer Placeholder 5"/>
          <p:cNvSpPr>
            <a:spLocks noGrp="1"/>
          </p:cNvSpPr>
          <p:nvPr>
            <p:ph type="ftr" sz="quarter" idx="11"/>
          </p:nvPr>
        </p:nvSpPr>
        <p:spPr/>
        <p:txBody>
          <a:bodyPr/>
          <a:lstStyle/>
          <a:p>
            <a:r>
              <a:rPr lang="en-US" smtClean="0"/>
              <a:t>ANL-CPAD    January 7, 2013</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sz="half" idx="1"/>
          </p:nvPr>
        </p:nvSpPr>
        <p:spPr>
          <a:xfrm>
            <a:off x="457200" y="1600200"/>
            <a:ext cx="8229600" cy="4530725"/>
          </a:xfrm>
        </p:spPr>
        <p:txBody>
          <a:bodyPr/>
          <a:lstStyle/>
          <a:p>
            <a:r>
              <a:rPr lang="en-US" dirty="0" smtClean="0"/>
              <a:t>Thanks to many</a:t>
            </a:r>
            <a:r>
              <a:rPr lang="en-US" dirty="0" smtClean="0"/>
              <a:t> CMS colleagues </a:t>
            </a:r>
            <a:r>
              <a:rPr lang="en-US" dirty="0" smtClean="0"/>
              <a:t>from all Detectors and Software groups I had to contact in order to put together this talk.</a:t>
            </a:r>
          </a:p>
          <a:p>
            <a:r>
              <a:rPr lang="en-US" dirty="0" smtClean="0"/>
              <a:t>To the members of the FCAL</a:t>
            </a:r>
            <a:r>
              <a:rPr lang="en-US" dirty="0" smtClean="0"/>
              <a:t> Tasks </a:t>
            </a:r>
            <a:r>
              <a:rPr lang="en-US" dirty="0" smtClean="0"/>
              <a:t>F</a:t>
            </a:r>
            <a:r>
              <a:rPr lang="en-US" dirty="0" smtClean="0"/>
              <a:t>orce</a:t>
            </a:r>
            <a:endParaRPr lang="en-US" dirty="0" smtClean="0"/>
          </a:p>
          <a:p>
            <a:r>
              <a:rPr lang="en-US" dirty="0" smtClean="0"/>
              <a:t>To the members of the TRACK </a:t>
            </a:r>
            <a:r>
              <a:rPr lang="en-US" dirty="0" smtClean="0"/>
              <a:t>Simulator </a:t>
            </a:r>
            <a:r>
              <a:rPr lang="en-US" dirty="0" smtClean="0"/>
              <a:t>group, including Trigger and </a:t>
            </a:r>
            <a:r>
              <a:rPr lang="en-US" dirty="0" err="1" smtClean="0"/>
              <a:t>Muon</a:t>
            </a:r>
            <a:r>
              <a:rPr lang="en-US" dirty="0" smtClean="0"/>
              <a:t> Groups.</a:t>
            </a:r>
          </a:p>
          <a:p>
            <a:r>
              <a:rPr lang="en-US" dirty="0" smtClean="0"/>
              <a:t>To the five Higgs Analysis groups ….  Especially</a:t>
            </a:r>
            <a:r>
              <a:rPr lang="en-US" dirty="0" smtClean="0"/>
              <a:t> </a:t>
            </a:r>
          </a:p>
          <a:p>
            <a:pPr>
              <a:buNone/>
            </a:pPr>
            <a:r>
              <a:rPr lang="en-US" dirty="0" smtClean="0"/>
              <a:t>    </a:t>
            </a:r>
            <a:r>
              <a:rPr lang="en-US" dirty="0" smtClean="0"/>
              <a:t>H -&gt;ZZ -&gt; 4 </a:t>
            </a:r>
            <a:r>
              <a:rPr lang="en-US" dirty="0" smtClean="0"/>
              <a:t>leptons and Higgs</a:t>
            </a:r>
            <a:r>
              <a:rPr lang="en-US" dirty="0" smtClean="0"/>
              <a:t> </a:t>
            </a:r>
            <a:r>
              <a:rPr lang="en-US" dirty="0" smtClean="0"/>
              <a:t>-&gt;</a:t>
            </a:r>
            <a:r>
              <a:rPr lang="en-US" dirty="0" smtClean="0"/>
              <a:t> </a:t>
            </a:r>
            <a:r>
              <a:rPr lang="en-US" dirty="0" err="1" smtClean="0"/>
              <a:t>g</a:t>
            </a:r>
            <a:r>
              <a:rPr lang="en-US" dirty="0" smtClean="0"/>
              <a:t> </a:t>
            </a:r>
            <a:r>
              <a:rPr lang="en-US" dirty="0" err="1" smtClean="0"/>
              <a:t>g</a:t>
            </a:r>
            <a:endParaRPr lang="en-US" dirty="0"/>
          </a:p>
        </p:txBody>
      </p:sp>
      <p:sp>
        <p:nvSpPr>
          <p:cNvPr id="4" name="Text Placeholder 3"/>
          <p:cNvSpPr>
            <a:spLocks noGrp="1"/>
          </p:cNvSpPr>
          <p:nvPr>
            <p:ph type="body" sz="half" idx="2"/>
          </p:nvPr>
        </p:nvSpPr>
        <p:spPr>
          <a:xfrm flipH="1" flipV="1">
            <a:off x="8686799" y="1420813"/>
            <a:ext cx="45719" cy="179387"/>
          </a:xfrm>
        </p:spPr>
        <p:txBody>
          <a:bodyPr>
            <a:normAutofit fontScale="25000" lnSpcReduction="20000"/>
          </a:bodyPr>
          <a:lstStyle/>
          <a:p>
            <a:endParaRPr lang="en-US" dirty="0" smtClean="0"/>
          </a:p>
          <a:p>
            <a:endParaRPr lang="en-US" dirty="0"/>
          </a:p>
        </p:txBody>
      </p:sp>
      <p:sp>
        <p:nvSpPr>
          <p:cNvPr id="5" name="Date Placeholder 4"/>
          <p:cNvSpPr>
            <a:spLocks noGrp="1"/>
          </p:cNvSpPr>
          <p:nvPr>
            <p:ph type="dt" sz="half" idx="10"/>
          </p:nvPr>
        </p:nvSpPr>
        <p:spPr/>
        <p:txBody>
          <a:bodyPr/>
          <a:lstStyle/>
          <a:p>
            <a:r>
              <a:rPr lang="en-US" smtClean="0"/>
              <a:t>Daniela Bortoletto</a:t>
            </a:r>
            <a:endParaRPr lang="en-US"/>
          </a:p>
        </p:txBody>
      </p:sp>
      <p:sp>
        <p:nvSpPr>
          <p:cNvPr id="6" name="Footer Placeholder 5"/>
          <p:cNvSpPr>
            <a:spLocks noGrp="1"/>
          </p:cNvSpPr>
          <p:nvPr>
            <p:ph type="ftr" sz="quarter" idx="11"/>
          </p:nvPr>
        </p:nvSpPr>
        <p:spPr/>
        <p:txBody>
          <a:bodyPr/>
          <a:lstStyle/>
          <a:p>
            <a:r>
              <a:rPr lang="en-US" smtClean="0"/>
              <a:t>ANL-CPAD    January 7, 2013</a:t>
            </a: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905000"/>
            <a:ext cx="8001000" cy="1143000"/>
          </a:xfrm>
        </p:spPr>
        <p:txBody>
          <a:bodyPr/>
          <a:lstStyle/>
          <a:p>
            <a:r>
              <a:rPr lang="en-US" dirty="0" smtClean="0"/>
              <a:t>BACK UPS</a:t>
            </a:r>
            <a:br>
              <a:rPr lang="en-US" dirty="0" smtClean="0"/>
            </a:b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0659" name="Rectangle 1"/>
          <p:cNvSpPr>
            <a:spLocks noGrp="1" noChangeArrowheads="1"/>
          </p:cNvSpPr>
          <p:nvPr>
            <p:ph type="title"/>
          </p:nvPr>
        </p:nvSpPr>
        <p:spPr/>
        <p:txBody>
          <a:bodyPr/>
          <a:lstStyle/>
          <a:p>
            <a:pPr eaLnBrk="1" hangingPunct="1"/>
            <a:r>
              <a:rPr lang="en-US" dirty="0"/>
              <a:t>Current detector </a:t>
            </a:r>
            <a:r>
              <a:rPr lang="en-US" dirty="0" err="1"/>
              <a:t>η</a:t>
            </a:r>
            <a:r>
              <a:rPr lang="en-US" sz="1700" dirty="0">
                <a:latin typeface="Arial" charset="0"/>
                <a:ea typeface="Arial" charset="0"/>
                <a:cs typeface="Arial" charset="0"/>
                <a:sym typeface="Arial" charset="0"/>
              </a:rPr>
              <a:t>  </a:t>
            </a:r>
            <a:r>
              <a:rPr lang="en-US" dirty="0"/>
              <a:t>coverage</a:t>
            </a:r>
          </a:p>
        </p:txBody>
      </p:sp>
      <p:sp>
        <p:nvSpPr>
          <p:cNvPr id="710658" name="Slide Number Placeholder 3"/>
          <p:cNvSpPr>
            <a:spLocks noGrp="1"/>
          </p:cNvSpPr>
          <p:nvPr>
            <p:ph type="sldNum" sz="quarter" idx="12"/>
          </p:nvPr>
        </p:nvSpPr>
        <p:spPr>
          <a:noFill/>
        </p:spPr>
        <p:txBody>
          <a:bodyPr/>
          <a:lstStyle/>
          <a:p>
            <a:fld id="{CDB9AA0C-1356-F640-AAFD-7F18C0CED23B}" type="slidenum">
              <a:rPr lang="en-US" smtClean="0"/>
              <a:pPr/>
              <a:t>44</a:t>
            </a:fld>
            <a:endParaRPr lang="en-US" smtClean="0"/>
          </a:p>
        </p:txBody>
      </p:sp>
      <p:pic>
        <p:nvPicPr>
          <p:cNvPr id="710660" name="Picture 2"/>
          <p:cNvPicPr>
            <a:picLocks noChangeAspect="1" noChangeArrowheads="1"/>
          </p:cNvPicPr>
          <p:nvPr/>
        </p:nvPicPr>
        <p:blipFill>
          <a:blip r:embed="rId2"/>
          <a:srcRect/>
          <a:stretch>
            <a:fillRect/>
          </a:stretch>
        </p:blipFill>
        <p:spPr bwMode="auto">
          <a:xfrm>
            <a:off x="1436355" y="1730573"/>
            <a:ext cx="6889463" cy="5127427"/>
          </a:xfrm>
          <a:prstGeom prst="rect">
            <a:avLst/>
          </a:prstGeom>
          <a:noFill/>
          <a:ln w="12700">
            <a:noFill/>
            <a:miter lim="800000"/>
            <a:headEnd/>
            <a:tailEnd/>
          </a:ln>
        </p:spPr>
      </p:pic>
      <p:sp>
        <p:nvSpPr>
          <p:cNvPr id="710661" name="Rectangle 3"/>
          <p:cNvSpPr>
            <a:spLocks/>
          </p:cNvSpPr>
          <p:nvPr/>
        </p:nvSpPr>
        <p:spPr bwMode="auto">
          <a:xfrm>
            <a:off x="8325818" y="3187154"/>
            <a:ext cx="178303" cy="384721"/>
          </a:xfrm>
          <a:prstGeom prst="rect">
            <a:avLst/>
          </a:prstGeom>
          <a:noFill/>
          <a:ln w="12700">
            <a:noFill/>
            <a:miter lim="800000"/>
            <a:headEnd/>
            <a:tailEnd/>
          </a:ln>
        </p:spPr>
        <p:txBody>
          <a:bodyPr wrap="none" lIns="0" tIns="0" rIns="0" bIns="0" anchor="b">
            <a:prstTxWarp prst="textNoShape">
              <a:avLst/>
            </a:prstTxWarp>
            <a:spAutoFit/>
          </a:bodyPr>
          <a:lstStyle/>
          <a:p>
            <a:r>
              <a:rPr lang="en-US" sz="2500" dirty="0" err="1">
                <a:solidFill>
                  <a:srgbClr val="FF2712"/>
                </a:solidFill>
                <a:latin typeface="Arial" charset="0"/>
                <a:ea typeface="Arial" charset="0"/>
                <a:cs typeface="Arial" charset="0"/>
                <a:sym typeface="Arial" charset="0"/>
              </a:rPr>
              <a:t>η</a:t>
            </a:r>
            <a:endParaRPr lang="en-US" sz="2500" dirty="0">
              <a:solidFill>
                <a:srgbClr val="FF2712"/>
              </a:solidFill>
              <a:latin typeface="Arial" charset="0"/>
              <a:ea typeface="Arial" charset="0"/>
              <a:cs typeface="Arial" charset="0"/>
              <a:sym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3492" name="Rectangle 2"/>
          <p:cNvSpPr>
            <a:spLocks noGrp="1" noChangeArrowheads="1"/>
          </p:cNvSpPr>
          <p:nvPr>
            <p:ph type="title"/>
          </p:nvPr>
        </p:nvSpPr>
        <p:spPr/>
        <p:txBody>
          <a:bodyPr/>
          <a:lstStyle/>
          <a:p>
            <a:pPr eaLnBrk="1" hangingPunct="1"/>
            <a:r>
              <a:rPr lang="en-US"/>
              <a:t>L1 trigger upgrade seeds </a:t>
            </a:r>
          </a:p>
        </p:txBody>
      </p:sp>
      <p:sp>
        <p:nvSpPr>
          <p:cNvPr id="703490" name="Slide Number Placeholder 3"/>
          <p:cNvSpPr>
            <a:spLocks noGrp="1"/>
          </p:cNvSpPr>
          <p:nvPr>
            <p:ph type="sldNum" sz="quarter" idx="12"/>
          </p:nvPr>
        </p:nvSpPr>
        <p:spPr>
          <a:noFill/>
        </p:spPr>
        <p:txBody>
          <a:bodyPr/>
          <a:lstStyle/>
          <a:p>
            <a:fld id="{0A31BC96-B88A-AC4B-A8B5-3B3A42501D3E}" type="slidenum">
              <a:rPr lang="en-US" smtClean="0"/>
              <a:pPr/>
              <a:t>45</a:t>
            </a:fld>
            <a:endParaRPr lang="en-US" smtClean="0"/>
          </a:p>
        </p:txBody>
      </p:sp>
      <p:pic>
        <p:nvPicPr>
          <p:cNvPr id="703491" name="Picture 1"/>
          <p:cNvPicPr>
            <a:picLocks noChangeArrowheads="1"/>
          </p:cNvPicPr>
          <p:nvPr/>
        </p:nvPicPr>
        <p:blipFill>
          <a:blip r:embed="rId2"/>
          <a:srcRect t="4559" b="4640"/>
          <a:stretch>
            <a:fillRect/>
          </a:stretch>
        </p:blipFill>
        <p:spPr bwMode="auto">
          <a:xfrm>
            <a:off x="0" y="773534"/>
            <a:ext cx="9135070" cy="5866805"/>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Daniela Bortoletto</a:t>
            </a:r>
            <a:endParaRPr lang="en-US"/>
          </a:p>
        </p:txBody>
      </p:sp>
      <p:sp>
        <p:nvSpPr>
          <p:cNvPr id="6" name="Footer Placeholder 5"/>
          <p:cNvSpPr>
            <a:spLocks noGrp="1"/>
          </p:cNvSpPr>
          <p:nvPr>
            <p:ph type="ftr" sz="quarter" idx="11"/>
          </p:nvPr>
        </p:nvSpPr>
        <p:spPr/>
        <p:txBody>
          <a:bodyPr/>
          <a:lstStyle/>
          <a:p>
            <a:r>
              <a:rPr lang="en-US" smtClean="0"/>
              <a:t>ANL-CPAD    January 7, 2013</a:t>
            </a:r>
            <a:endParaRPr lang="en-US" dirty="0" smtClean="0"/>
          </a:p>
        </p:txBody>
      </p:sp>
      <p:sp>
        <p:nvSpPr>
          <p:cNvPr id="7" name="Slide Number Placeholder 6"/>
          <p:cNvSpPr>
            <a:spLocks noGrp="1"/>
          </p:cNvSpPr>
          <p:nvPr>
            <p:ph type="sldNum" sz="quarter" idx="12"/>
          </p:nvPr>
        </p:nvSpPr>
        <p:spPr/>
        <p:txBody>
          <a:bodyPr/>
          <a:lstStyle/>
          <a:p>
            <a:fld id="{68048C04-CA8A-4000-8737-2C521597F00B}" type="slidenum">
              <a:rPr lang="en-US" smtClean="0"/>
              <a:pPr/>
              <a:t>46</a:t>
            </a:fld>
            <a:endParaRPr lang="en-US"/>
          </a:p>
        </p:txBody>
      </p:sp>
      <p:pic>
        <p:nvPicPr>
          <p:cNvPr id="8" name="Picture 7"/>
          <p:cNvPicPr>
            <a:picLocks noChangeAspect="1"/>
          </p:cNvPicPr>
          <p:nvPr/>
        </p:nvPicPr>
        <p:blipFill>
          <a:blip r:embed="rId2"/>
          <a:stretch>
            <a:fillRect/>
          </a:stretch>
        </p:blipFill>
        <p:spPr>
          <a:xfrm>
            <a:off x="5113865" y="1219197"/>
            <a:ext cx="3872794" cy="3352800"/>
          </a:xfrm>
          <a:prstGeom prst="rect">
            <a:avLst/>
          </a:prstGeom>
        </p:spPr>
      </p:pic>
      <p:pic>
        <p:nvPicPr>
          <p:cNvPr id="9" name="Picture 8"/>
          <p:cNvPicPr>
            <a:picLocks noChangeAspect="1"/>
          </p:cNvPicPr>
          <p:nvPr/>
        </p:nvPicPr>
        <p:blipFill>
          <a:blip r:embed="rId3"/>
          <a:stretch>
            <a:fillRect/>
          </a:stretch>
        </p:blipFill>
        <p:spPr>
          <a:xfrm>
            <a:off x="76200" y="4495800"/>
            <a:ext cx="5207000" cy="1999920"/>
          </a:xfrm>
          <a:prstGeom prst="rect">
            <a:avLst/>
          </a:prstGeom>
        </p:spPr>
      </p:pic>
      <p:sp>
        <p:nvSpPr>
          <p:cNvPr id="11" name="Content Placeholder 2"/>
          <p:cNvSpPr txBox="1">
            <a:spLocks/>
          </p:cNvSpPr>
          <p:nvPr/>
        </p:nvSpPr>
        <p:spPr>
          <a:xfrm>
            <a:off x="381000" y="1380059"/>
            <a:ext cx="4191000" cy="3276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latin typeface="Arial"/>
                <a:cs typeface="Arial"/>
              </a:rPr>
              <a:t>Calorimeter backgrounds per bunch-crossing are manageable, ~ 60 </a:t>
            </a:r>
            <a:r>
              <a:rPr lang="en-US" dirty="0" err="1" smtClean="0">
                <a:latin typeface="Arial"/>
                <a:cs typeface="Arial"/>
              </a:rPr>
              <a:t>GeV</a:t>
            </a:r>
            <a:endParaRPr lang="en-US" dirty="0" smtClean="0">
              <a:latin typeface="Arial"/>
              <a:cs typeface="Arial"/>
            </a:endParaRPr>
          </a:p>
          <a:p>
            <a:r>
              <a:rPr lang="en-US" dirty="0" smtClean="0">
                <a:latin typeface="Arial"/>
                <a:cs typeface="Arial"/>
              </a:rPr>
              <a:t>Want to integrate over as few as possible BXs</a:t>
            </a:r>
          </a:p>
          <a:p>
            <a:r>
              <a:rPr lang="en-US" dirty="0" smtClean="0">
                <a:latin typeface="Arial"/>
                <a:cs typeface="Arial"/>
              </a:rPr>
              <a:t>Tight timing requirements !</a:t>
            </a:r>
            <a:endParaRPr lang="en-US" dirty="0">
              <a:latin typeface="Arial"/>
              <a:cs typeface="Arial"/>
            </a:endParaRPr>
          </a:p>
        </p:txBody>
      </p:sp>
      <p:sp>
        <p:nvSpPr>
          <p:cNvPr id="12" name="Content Placeholder 2"/>
          <p:cNvSpPr txBox="1">
            <a:spLocks/>
          </p:cNvSpPr>
          <p:nvPr/>
        </p:nvSpPr>
        <p:spPr>
          <a:xfrm>
            <a:off x="5181600" y="4572000"/>
            <a:ext cx="3581400" cy="182880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latin typeface="Arial"/>
                <a:cs typeface="Arial"/>
              </a:rPr>
              <a:t>Tension between </a:t>
            </a:r>
            <a:r>
              <a:rPr lang="en-US" dirty="0" err="1">
                <a:latin typeface="Arial"/>
                <a:cs typeface="Arial"/>
              </a:rPr>
              <a:t>maximising</a:t>
            </a:r>
            <a:r>
              <a:rPr lang="en-US" dirty="0">
                <a:latin typeface="Arial"/>
                <a:cs typeface="Arial"/>
              </a:rPr>
              <a:t> calorimeter integration time </a:t>
            </a:r>
            <a:r>
              <a:rPr lang="en-US" dirty="0" smtClean="0">
                <a:latin typeface="Arial"/>
                <a:cs typeface="Arial"/>
              </a:rPr>
              <a:t>and minimizing </a:t>
            </a:r>
            <a:r>
              <a:rPr lang="en-US" dirty="0">
                <a:latin typeface="Arial"/>
                <a:cs typeface="Arial"/>
              </a:rPr>
              <a:t>number of BXs of </a:t>
            </a:r>
            <a:r>
              <a:rPr lang="en-US" dirty="0" err="1">
                <a:latin typeface="Arial"/>
                <a:cs typeface="Arial"/>
              </a:rPr>
              <a:t>γγ</a:t>
            </a:r>
            <a:r>
              <a:rPr lang="en-US" dirty="0">
                <a:latin typeface="Arial"/>
                <a:cs typeface="Arial"/>
              </a:rPr>
              <a:t> → hadrons background</a:t>
            </a:r>
          </a:p>
        </p:txBody>
      </p:sp>
      <p:sp>
        <p:nvSpPr>
          <p:cNvPr id="10" name="Title 9"/>
          <p:cNvSpPr>
            <a:spLocks noGrp="1"/>
          </p:cNvSpPr>
          <p:nvPr>
            <p:ph type="title"/>
          </p:nvPr>
        </p:nvSpPr>
        <p:spPr/>
        <p:txBody>
          <a:bodyPr/>
          <a:lstStyle/>
          <a:p>
            <a:r>
              <a:rPr lang="en-US" dirty="0" smtClean="0"/>
              <a:t>LHC Upgrade Bunch-Crossing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35988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9635" name="Rectangle 1"/>
          <p:cNvSpPr>
            <a:spLocks noGrp="1" noChangeArrowheads="1"/>
          </p:cNvSpPr>
          <p:nvPr>
            <p:ph type="title"/>
          </p:nvPr>
        </p:nvSpPr>
        <p:spPr>
          <a:xfrm>
            <a:off x="571500" y="-44648"/>
            <a:ext cx="8001000" cy="1143000"/>
          </a:xfrm>
        </p:spPr>
        <p:txBody>
          <a:bodyPr/>
          <a:lstStyle/>
          <a:p>
            <a:pPr eaLnBrk="1" hangingPunct="1"/>
            <a:r>
              <a:rPr lang="en-US" dirty="0"/>
              <a:t>H</a:t>
            </a:r>
            <a:r>
              <a:rPr lang="en-US" sz="2700" dirty="0">
                <a:solidFill>
                  <a:srgbClr val="7F7F7F"/>
                </a:solidFill>
              </a:rPr>
              <a:t> </a:t>
            </a:r>
            <a:r>
              <a:rPr lang="en-US" dirty="0"/>
              <a:t>→ ZZ → 4μ</a:t>
            </a:r>
          </a:p>
        </p:txBody>
      </p:sp>
      <p:pic>
        <p:nvPicPr>
          <p:cNvPr id="709636" name="Picture 2"/>
          <p:cNvPicPr>
            <a:picLocks noChangeAspect="1" noChangeArrowheads="1"/>
          </p:cNvPicPr>
          <p:nvPr/>
        </p:nvPicPr>
        <p:blipFill>
          <a:blip r:embed="rId2"/>
          <a:srcRect/>
          <a:stretch>
            <a:fillRect/>
          </a:stretch>
        </p:blipFill>
        <p:spPr bwMode="auto">
          <a:xfrm>
            <a:off x="1464469" y="2018109"/>
            <a:ext cx="6215063" cy="4214813"/>
          </a:xfrm>
          <a:prstGeom prst="rect">
            <a:avLst/>
          </a:prstGeom>
          <a:noFill/>
          <a:ln w="12700">
            <a:noFill/>
            <a:miter lim="800000"/>
            <a:headEnd/>
            <a:tailEnd/>
          </a:ln>
        </p:spPr>
      </p:pic>
      <p:sp>
        <p:nvSpPr>
          <p:cNvPr id="709637" name="Rectangle 3"/>
          <p:cNvSpPr>
            <a:spLocks/>
          </p:cNvSpPr>
          <p:nvPr/>
        </p:nvSpPr>
        <p:spPr bwMode="auto">
          <a:xfrm>
            <a:off x="2665512" y="1759149"/>
            <a:ext cx="3491508" cy="312539"/>
          </a:xfrm>
          <a:prstGeom prst="rect">
            <a:avLst/>
          </a:prstGeom>
          <a:noFill/>
          <a:ln w="12700">
            <a:noFill/>
            <a:miter lim="800000"/>
            <a:headEnd/>
            <a:tailEnd/>
          </a:ln>
        </p:spPr>
        <p:txBody>
          <a:bodyPr lIns="0" tIns="0" rIns="0" bIns="0" anchor="b">
            <a:prstTxWarp prst="textNoShape">
              <a:avLst/>
            </a:prstTxWarp>
          </a:bodyPr>
          <a:lstStyle/>
          <a:p>
            <a:r>
              <a:rPr lang="en-US" sz="1700" dirty="0" err="1">
                <a:latin typeface="Arial" charset="0"/>
                <a:ea typeface="Arial" charset="0"/>
                <a:cs typeface="Arial" charset="0"/>
                <a:sym typeface="Arial" charset="0"/>
              </a:rPr>
              <a:t>η</a:t>
            </a:r>
            <a:r>
              <a:rPr lang="en-US" sz="1700" dirty="0">
                <a:latin typeface="Arial" charset="0"/>
                <a:ea typeface="Arial" charset="0"/>
                <a:cs typeface="Arial" charset="0"/>
                <a:sym typeface="Arial" charset="0"/>
              </a:rPr>
              <a:t> of highest </a:t>
            </a:r>
            <a:r>
              <a:rPr lang="en-US" sz="1700" dirty="0" err="1">
                <a:latin typeface="Arial" charset="0"/>
                <a:ea typeface="Arial" charset="0"/>
                <a:cs typeface="Arial" charset="0"/>
                <a:sym typeface="Arial" charset="0"/>
              </a:rPr>
              <a:t>η</a:t>
            </a:r>
            <a:r>
              <a:rPr lang="en-US" sz="1700" dirty="0">
                <a:latin typeface="Arial" charset="0"/>
                <a:ea typeface="Arial" charset="0"/>
                <a:cs typeface="Arial" charset="0"/>
                <a:sym typeface="Arial" charset="0"/>
              </a:rPr>
              <a:t> </a:t>
            </a:r>
            <a:r>
              <a:rPr lang="en-US" sz="1700" dirty="0" err="1">
                <a:latin typeface="Arial" charset="0"/>
                <a:ea typeface="Arial" charset="0"/>
                <a:cs typeface="Arial" charset="0"/>
                <a:sym typeface="Arial" charset="0"/>
              </a:rPr>
              <a:t>muon</a:t>
            </a:r>
            <a:endParaRPr lang="en-US" sz="1700" dirty="0">
              <a:latin typeface="Arial" charset="0"/>
              <a:ea typeface="Arial" charset="0"/>
              <a:cs typeface="Arial" charset="0"/>
              <a:sym typeface="Arial" charset="0"/>
            </a:endParaRPr>
          </a:p>
        </p:txBody>
      </p:sp>
      <p:sp>
        <p:nvSpPr>
          <p:cNvPr id="709638" name="Rectangle 4"/>
          <p:cNvSpPr>
            <a:spLocks/>
          </p:cNvSpPr>
          <p:nvPr/>
        </p:nvSpPr>
        <p:spPr bwMode="auto">
          <a:xfrm>
            <a:off x="2821781" y="2357437"/>
            <a:ext cx="3491508" cy="348258"/>
          </a:xfrm>
          <a:prstGeom prst="rect">
            <a:avLst/>
          </a:prstGeom>
          <a:solidFill>
            <a:srgbClr val="FFFFFF"/>
          </a:solidFill>
          <a:ln w="12700">
            <a:noFill/>
            <a:miter lim="800000"/>
            <a:headEnd/>
            <a:tailEnd/>
          </a:ln>
        </p:spPr>
        <p:txBody>
          <a:bodyPr lIns="0" tIns="0" rIns="0" bIns="0" anchor="b">
            <a:prstTxWarp prst="textNoShape">
              <a:avLst/>
            </a:prstTxWarp>
          </a:bodyPr>
          <a:lstStyle/>
          <a:p>
            <a:r>
              <a:rPr lang="en-US" sz="2000" dirty="0">
                <a:latin typeface="Arial" charset="0"/>
                <a:ea typeface="Arial" charset="0"/>
                <a:cs typeface="Arial" charset="0"/>
                <a:sym typeface="Arial" charset="0"/>
              </a:rPr>
              <a:t>% of events for given </a:t>
            </a:r>
            <a:r>
              <a:rPr lang="en-US" sz="2000" dirty="0" err="1">
                <a:latin typeface="Arial" charset="0"/>
                <a:ea typeface="Arial" charset="0"/>
                <a:cs typeface="Arial" charset="0"/>
                <a:sym typeface="Arial" charset="0"/>
              </a:rPr>
              <a:t>η</a:t>
            </a:r>
            <a:r>
              <a:rPr lang="en-US" sz="2000" dirty="0">
                <a:latin typeface="Arial" charset="0"/>
                <a:ea typeface="Arial" charset="0"/>
                <a:cs typeface="Arial" charset="0"/>
                <a:sym typeface="Arial" charset="0"/>
              </a:rPr>
              <a:t> range</a:t>
            </a:r>
          </a:p>
        </p:txBody>
      </p:sp>
      <p:sp>
        <p:nvSpPr>
          <p:cNvPr id="709639" name="Rectangle 5"/>
          <p:cNvSpPr>
            <a:spLocks/>
          </p:cNvSpPr>
          <p:nvPr/>
        </p:nvSpPr>
        <p:spPr bwMode="auto">
          <a:xfrm>
            <a:off x="1952254" y="5826918"/>
            <a:ext cx="142642" cy="307777"/>
          </a:xfrm>
          <a:prstGeom prst="rect">
            <a:avLst/>
          </a:prstGeom>
          <a:noFill/>
          <a:ln w="12700">
            <a:noFill/>
            <a:miter lim="800000"/>
            <a:headEnd/>
            <a:tailEnd/>
          </a:ln>
        </p:spPr>
        <p:txBody>
          <a:bodyPr wrap="none" lIns="0" tIns="0" rIns="0" bIns="0" anchor="b">
            <a:prstTxWarp prst="textNoShape">
              <a:avLst/>
            </a:prstTxWarp>
            <a:spAutoFit/>
          </a:bodyPr>
          <a:lstStyle/>
          <a:p>
            <a:r>
              <a:rPr lang="en-US" sz="2000" dirty="0" err="1">
                <a:latin typeface="Arial" charset="0"/>
                <a:ea typeface="Arial" charset="0"/>
                <a:cs typeface="Arial" charset="0"/>
                <a:sym typeface="Arial" charset="0"/>
              </a:rPr>
              <a:t>η</a:t>
            </a:r>
            <a:endParaRPr lang="en-US" sz="2000" dirty="0">
              <a:latin typeface="Arial" charset="0"/>
              <a:ea typeface="Arial" charset="0"/>
              <a:cs typeface="Arial" charset="0"/>
              <a:sym typeface="Arial" charset="0"/>
            </a:endParaRPr>
          </a:p>
        </p:txBody>
      </p:sp>
      <p:sp>
        <p:nvSpPr>
          <p:cNvPr id="709640" name="Rectangle 6"/>
          <p:cNvSpPr>
            <a:spLocks/>
          </p:cNvSpPr>
          <p:nvPr/>
        </p:nvSpPr>
        <p:spPr bwMode="auto">
          <a:xfrm>
            <a:off x="1017984" y="1268016"/>
            <a:ext cx="7099102" cy="491133"/>
          </a:xfrm>
          <a:prstGeom prst="rect">
            <a:avLst/>
          </a:prstGeom>
          <a:noFill/>
          <a:ln w="12700">
            <a:noFill/>
            <a:miter lim="800000"/>
            <a:headEnd/>
            <a:tailEnd/>
          </a:ln>
        </p:spPr>
        <p:txBody>
          <a:bodyPr lIns="0" tIns="0" rIns="0" bIns="0" anchor="b">
            <a:prstTxWarp prst="textNoShape">
              <a:avLst/>
            </a:prstTxWarp>
          </a:bodyPr>
          <a:lstStyle/>
          <a:p>
            <a:r>
              <a:rPr lang="en-US">
                <a:solidFill>
                  <a:srgbClr val="4D4D4D"/>
                </a:solidFill>
                <a:latin typeface="Arial" charset="0"/>
                <a:ea typeface="Arial" charset="0"/>
                <a:cs typeface="Arial" charset="0"/>
                <a:sym typeface="Arial" charset="0"/>
              </a:rPr>
              <a:t>Increasing tracking and muon η coverage</a:t>
            </a:r>
          </a:p>
        </p:txBody>
      </p:sp>
      <p:sp>
        <p:nvSpPr>
          <p:cNvPr id="709641" name="Rectangle 7"/>
          <p:cNvSpPr>
            <a:spLocks/>
          </p:cNvSpPr>
          <p:nvPr/>
        </p:nvSpPr>
        <p:spPr bwMode="auto">
          <a:xfrm>
            <a:off x="4411266" y="1098352"/>
            <a:ext cx="4161234" cy="339328"/>
          </a:xfrm>
          <a:prstGeom prst="rect">
            <a:avLst/>
          </a:prstGeom>
          <a:noFill/>
          <a:ln w="12700">
            <a:noFill/>
            <a:miter lim="800000"/>
            <a:headEnd/>
            <a:tailEnd/>
          </a:ln>
        </p:spPr>
        <p:txBody>
          <a:bodyPr lIns="0" tIns="0" rIns="0" bIns="0" anchor="b">
            <a:prstTxWarp prst="textNoShape">
              <a:avLst/>
            </a:prstTxWarp>
          </a:bodyPr>
          <a:lstStyle/>
          <a:p>
            <a:r>
              <a:rPr lang="en-US" u="sng" dirty="0">
                <a:solidFill>
                  <a:srgbClr val="FF2712"/>
                </a:solidFill>
                <a:latin typeface="Arial" charset="0"/>
                <a:ea typeface="Arial" charset="0"/>
                <a:cs typeface="Arial" charset="0"/>
                <a:sym typeface="Arial" charset="0"/>
              </a:rPr>
              <a:t>Example of Phase 2 upgrade study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07382"/>
            <a:ext cx="9144000" cy="1417638"/>
          </a:xfrm>
        </p:spPr>
        <p:txBody>
          <a:bodyPr/>
          <a:lstStyle/>
          <a:p>
            <a:r>
              <a:rPr lang="en-US" dirty="0" smtClean="0"/>
              <a:t>Physics Motivation: Where Do We Stand?</a:t>
            </a: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pic>
        <p:nvPicPr>
          <p:cNvPr id="9" name="Picture 8"/>
          <p:cNvPicPr>
            <a:picLocks noChangeAspect="1"/>
          </p:cNvPicPr>
          <p:nvPr/>
        </p:nvPicPr>
        <p:blipFill>
          <a:blip r:embed="rId2"/>
          <a:stretch>
            <a:fillRect/>
          </a:stretch>
        </p:blipFill>
        <p:spPr>
          <a:xfrm>
            <a:off x="321732" y="823833"/>
            <a:ext cx="5334001" cy="2836741"/>
          </a:xfrm>
          <a:prstGeom prst="rect">
            <a:avLst/>
          </a:prstGeom>
        </p:spPr>
      </p:pic>
      <p:pic>
        <p:nvPicPr>
          <p:cNvPr id="10" name="Picture 9"/>
          <p:cNvPicPr>
            <a:picLocks noChangeAspect="1"/>
          </p:cNvPicPr>
          <p:nvPr/>
        </p:nvPicPr>
        <p:blipFill>
          <a:blip r:embed="rId3"/>
          <a:stretch>
            <a:fillRect/>
          </a:stretch>
        </p:blipFill>
        <p:spPr>
          <a:xfrm>
            <a:off x="51711" y="4313566"/>
            <a:ext cx="2590800" cy="2210312"/>
          </a:xfrm>
          <a:prstGeom prst="rect">
            <a:avLst/>
          </a:prstGeom>
        </p:spPr>
      </p:pic>
      <p:pic>
        <p:nvPicPr>
          <p:cNvPr id="11" name="Picture 10"/>
          <p:cNvPicPr>
            <a:picLocks noChangeAspect="1"/>
          </p:cNvPicPr>
          <p:nvPr/>
        </p:nvPicPr>
        <p:blipFill>
          <a:blip r:embed="rId4"/>
          <a:stretch>
            <a:fillRect/>
          </a:stretch>
        </p:blipFill>
        <p:spPr>
          <a:xfrm>
            <a:off x="2590800" y="3437467"/>
            <a:ext cx="3837160" cy="3086411"/>
          </a:xfrm>
          <a:prstGeom prst="rect">
            <a:avLst/>
          </a:prstGeom>
        </p:spPr>
      </p:pic>
      <p:sp>
        <p:nvSpPr>
          <p:cNvPr id="12" name="Content Placeholder 2"/>
          <p:cNvSpPr txBox="1">
            <a:spLocks/>
          </p:cNvSpPr>
          <p:nvPr/>
        </p:nvSpPr>
        <p:spPr>
          <a:xfrm>
            <a:off x="6269003" y="3391748"/>
            <a:ext cx="2874997" cy="45719"/>
          </a:xfrm>
          <a:prstGeom prst="rect">
            <a:avLst/>
          </a:prstGeom>
          <a:no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73038" indent="-173038"/>
            <a:r>
              <a:rPr lang="en-US" sz="2400" dirty="0" smtClean="0">
                <a:latin typeface="Arial"/>
                <a:cs typeface="Arial"/>
              </a:rPr>
              <a:t>Expected 0+/ 0-separation 2.0 </a:t>
            </a:r>
            <a:r>
              <a:rPr lang="en-US" sz="2400" dirty="0" err="1" smtClean="0">
                <a:latin typeface="Arial"/>
                <a:cs typeface="Arial"/>
              </a:rPr>
              <a:t>σ</a:t>
            </a:r>
            <a:r>
              <a:rPr lang="en-US" sz="2400" dirty="0">
                <a:latin typeface="Arial"/>
                <a:cs typeface="Arial"/>
              </a:rPr>
              <a:t> </a:t>
            </a:r>
          </a:p>
          <a:p>
            <a:pPr marL="173038" indent="-173038"/>
            <a:r>
              <a:rPr lang="en-US" sz="2400" dirty="0" smtClean="0">
                <a:latin typeface="Arial"/>
                <a:cs typeface="Arial"/>
              </a:rPr>
              <a:t>Observed 2.4 </a:t>
            </a:r>
            <a:r>
              <a:rPr lang="en-US" sz="2400" dirty="0" err="1" smtClean="0">
                <a:latin typeface="Arial"/>
                <a:cs typeface="Arial"/>
              </a:rPr>
              <a:t>σ</a:t>
            </a:r>
            <a:endParaRPr lang="en-US" sz="2400" dirty="0">
              <a:latin typeface="Arial"/>
              <a:cs typeface="Arial"/>
            </a:endParaRPr>
          </a:p>
          <a:p>
            <a:r>
              <a:rPr lang="en-US" sz="2400" dirty="0" smtClean="0">
                <a:latin typeface="Arial"/>
                <a:cs typeface="Arial"/>
              </a:rPr>
              <a:t>The p-value for 0</a:t>
            </a:r>
            <a:r>
              <a:rPr lang="en-US" sz="2400" baseline="30000" dirty="0" smtClean="0">
                <a:latin typeface="Arial"/>
                <a:cs typeface="Arial"/>
              </a:rPr>
              <a:t>-</a:t>
            </a:r>
            <a:r>
              <a:rPr lang="en-US" sz="2400" dirty="0" smtClean="0">
                <a:latin typeface="Arial"/>
                <a:cs typeface="Arial"/>
              </a:rPr>
              <a:t>  is   </a:t>
            </a:r>
            <a:r>
              <a:rPr lang="en-US" sz="2400" dirty="0">
                <a:latin typeface="Arial"/>
                <a:cs typeface="Arial"/>
              </a:rPr>
              <a:t>0.072</a:t>
            </a:r>
            <a:r>
              <a:rPr lang="en-US" sz="2400" dirty="0" smtClean="0">
                <a:latin typeface="Arial"/>
                <a:cs typeface="Arial"/>
              </a:rPr>
              <a:t>% (excluded at 95% CL) </a:t>
            </a:r>
          </a:p>
          <a:p>
            <a:r>
              <a:rPr lang="en-US" sz="2400" dirty="0">
                <a:latin typeface="Arial"/>
                <a:cs typeface="Arial"/>
              </a:rPr>
              <a:t>The p-value for </a:t>
            </a:r>
            <a:r>
              <a:rPr lang="en-US" sz="2400" dirty="0" smtClean="0">
                <a:latin typeface="Arial"/>
                <a:cs typeface="Arial"/>
              </a:rPr>
              <a:t>0</a:t>
            </a:r>
            <a:r>
              <a:rPr lang="en-US" sz="2400" baseline="30000" dirty="0" smtClean="0">
                <a:latin typeface="Arial"/>
                <a:cs typeface="Arial"/>
              </a:rPr>
              <a:t>+</a:t>
            </a:r>
            <a:r>
              <a:rPr lang="en-US" sz="2400" dirty="0" smtClean="0">
                <a:latin typeface="Arial"/>
                <a:cs typeface="Arial"/>
              </a:rPr>
              <a:t> is 0.7</a:t>
            </a:r>
          </a:p>
          <a:p>
            <a:endParaRPr lang="en-US" sz="1800" dirty="0" smtClean="0">
              <a:latin typeface="Arial"/>
              <a:cs typeface="Arial"/>
            </a:endParaRPr>
          </a:p>
        </p:txBody>
      </p:sp>
      <p:sp>
        <p:nvSpPr>
          <p:cNvPr id="13" name="TextBox 12"/>
          <p:cNvSpPr txBox="1"/>
          <p:nvPr/>
        </p:nvSpPr>
        <p:spPr>
          <a:xfrm>
            <a:off x="5655733" y="1501169"/>
            <a:ext cx="3487328" cy="923330"/>
          </a:xfrm>
          <a:prstGeom prst="rect">
            <a:avLst/>
          </a:prstGeom>
          <a:noFill/>
        </p:spPr>
        <p:txBody>
          <a:bodyPr wrap="none" rtlCol="0">
            <a:spAutoFit/>
          </a:bodyPr>
          <a:lstStyle/>
          <a:p>
            <a:r>
              <a:rPr lang="en-US" dirty="0" smtClean="0"/>
              <a:t> Higgs </a:t>
            </a:r>
            <a:r>
              <a:rPr lang="en-US" dirty="0" smtClean="0"/>
              <a:t>decay channels</a:t>
            </a:r>
            <a:r>
              <a:rPr lang="en-US" dirty="0" smtClean="0"/>
              <a:t> </a:t>
            </a:r>
            <a:r>
              <a:rPr lang="en-US" dirty="0" smtClean="0"/>
              <a:t>– </a:t>
            </a:r>
            <a:endParaRPr lang="en-US" dirty="0" smtClean="0"/>
          </a:p>
          <a:p>
            <a:r>
              <a:rPr lang="en-US" dirty="0" smtClean="0"/>
              <a:t> best </a:t>
            </a:r>
            <a:r>
              <a:rPr lang="en-US" dirty="0" smtClean="0"/>
              <a:t>fit</a:t>
            </a:r>
            <a:r>
              <a:rPr lang="en-US" dirty="0" smtClean="0"/>
              <a:t>:</a:t>
            </a:r>
          </a:p>
          <a:p>
            <a:r>
              <a:rPr lang="en-US" dirty="0" smtClean="0"/>
              <a:t> </a:t>
            </a:r>
            <a:r>
              <a:rPr lang="en-US" dirty="0" smtClean="0"/>
              <a:t>sigma / </a:t>
            </a:r>
            <a:r>
              <a:rPr lang="en-US" dirty="0" err="1" smtClean="0"/>
              <a:t>sigma_SM</a:t>
            </a:r>
            <a:r>
              <a:rPr lang="en-US" dirty="0" smtClean="0"/>
              <a:t> = 0.88 +-0.20</a:t>
            </a:r>
            <a:endParaRPr lang="en-US" dirty="0"/>
          </a:p>
        </p:txBody>
      </p:sp>
      <p:sp>
        <p:nvSpPr>
          <p:cNvPr id="14" name="TextBox 13"/>
          <p:cNvSpPr txBox="1"/>
          <p:nvPr/>
        </p:nvSpPr>
        <p:spPr>
          <a:xfrm>
            <a:off x="6075903" y="3022416"/>
            <a:ext cx="2496597" cy="369332"/>
          </a:xfrm>
          <a:prstGeom prst="rect">
            <a:avLst/>
          </a:prstGeom>
          <a:noFill/>
        </p:spPr>
        <p:txBody>
          <a:bodyPr wrap="none" rtlCol="0">
            <a:spAutoFit/>
          </a:bodyPr>
          <a:lstStyle/>
          <a:p>
            <a:r>
              <a:rPr lang="en-US" dirty="0" smtClean="0"/>
              <a:t>Higgs Properties : J. CP</a:t>
            </a:r>
            <a:endParaRPr lang="en-US" dirty="0"/>
          </a:p>
        </p:txBody>
      </p:sp>
      <p:sp>
        <p:nvSpPr>
          <p:cNvPr id="15" name="TextBox 14"/>
          <p:cNvSpPr txBox="1"/>
          <p:nvPr/>
        </p:nvSpPr>
        <p:spPr>
          <a:xfrm>
            <a:off x="6604000" y="1210256"/>
            <a:ext cx="2424349" cy="369332"/>
          </a:xfrm>
          <a:prstGeom prst="rect">
            <a:avLst/>
          </a:prstGeom>
          <a:noFill/>
        </p:spPr>
        <p:txBody>
          <a:bodyPr wrap="none" rtlCol="0">
            <a:spAutoFit/>
          </a:bodyPr>
          <a:lstStyle/>
          <a:p>
            <a:r>
              <a:rPr lang="en-US" dirty="0" smtClean="0"/>
              <a:t>17.2 fb-1, out of 27fb-1</a:t>
            </a:r>
            <a:endParaRPr lang="en-US" dirty="0"/>
          </a:p>
        </p:txBody>
      </p:sp>
      <p:sp>
        <p:nvSpPr>
          <p:cNvPr id="16" name="TextBox 15"/>
          <p:cNvSpPr txBox="1"/>
          <p:nvPr/>
        </p:nvSpPr>
        <p:spPr>
          <a:xfrm>
            <a:off x="51711" y="3667235"/>
            <a:ext cx="2827291" cy="646331"/>
          </a:xfrm>
          <a:prstGeom prst="rect">
            <a:avLst/>
          </a:prstGeom>
          <a:noFill/>
        </p:spPr>
        <p:txBody>
          <a:bodyPr wrap="none" rtlCol="0">
            <a:spAutoFit/>
          </a:bodyPr>
          <a:lstStyle/>
          <a:p>
            <a:r>
              <a:rPr lang="en-US" dirty="0" smtClean="0"/>
              <a:t>H-&gt;ZZ-&gt;4l </a:t>
            </a:r>
          </a:p>
          <a:p>
            <a:r>
              <a:rPr lang="en-US" dirty="0" smtClean="0"/>
              <a:t>MELA </a:t>
            </a:r>
            <a:r>
              <a:rPr lang="en-US" dirty="0" smtClean="0"/>
              <a:t>kinematic variables</a:t>
            </a:r>
            <a:endParaRPr lang="en-US" dirty="0"/>
          </a:p>
        </p:txBody>
      </p:sp>
      <p:sp>
        <p:nvSpPr>
          <p:cNvPr id="17" name="TextBox 16"/>
          <p:cNvSpPr txBox="1"/>
          <p:nvPr/>
        </p:nvSpPr>
        <p:spPr>
          <a:xfrm>
            <a:off x="321732" y="933257"/>
            <a:ext cx="1664338" cy="646331"/>
          </a:xfrm>
          <a:prstGeom prst="rect">
            <a:avLst/>
          </a:prstGeom>
          <a:noFill/>
        </p:spPr>
        <p:txBody>
          <a:bodyPr wrap="none" rtlCol="0">
            <a:spAutoFit/>
          </a:bodyPr>
          <a:lstStyle/>
          <a:p>
            <a:r>
              <a:rPr lang="en-US" dirty="0" smtClean="0"/>
              <a:t>All five </a:t>
            </a:r>
          </a:p>
          <a:p>
            <a:r>
              <a:rPr lang="en-US" dirty="0" smtClean="0"/>
              <a:t>Higgs channels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Motivation: Goals</a:t>
            </a:r>
            <a:endParaRPr lang="en-US" dirty="0"/>
          </a:p>
        </p:txBody>
      </p:sp>
      <p:sp>
        <p:nvSpPr>
          <p:cNvPr id="16" name="Content Placeholder 15"/>
          <p:cNvSpPr>
            <a:spLocks noGrp="1"/>
          </p:cNvSpPr>
          <p:nvPr>
            <p:ph idx="1"/>
          </p:nvPr>
        </p:nvSpPr>
        <p:spPr/>
        <p:txBody>
          <a:bodyPr/>
          <a:lstStyle/>
          <a:p>
            <a:r>
              <a:rPr lang="en-US" dirty="0" smtClean="0">
                <a:solidFill>
                  <a:srgbClr val="000090"/>
                </a:solidFill>
              </a:rPr>
              <a:t>Is it the SM Higgs ?</a:t>
            </a:r>
          </a:p>
          <a:p>
            <a:pPr>
              <a:buNone/>
            </a:pPr>
            <a:r>
              <a:rPr lang="en-US" dirty="0" smtClean="0">
                <a:solidFill>
                  <a:srgbClr val="000090"/>
                </a:solidFill>
                <a:latin typeface="Arial"/>
                <a:cs typeface="Arial"/>
              </a:rPr>
              <a:t>   </a:t>
            </a:r>
            <a:r>
              <a:rPr lang="en-US" dirty="0" smtClean="0">
                <a:latin typeface="Arial"/>
                <a:cs typeface="Arial"/>
              </a:rPr>
              <a:t> </a:t>
            </a:r>
            <a:r>
              <a:rPr lang="en-US" dirty="0" smtClean="0"/>
              <a:t>To answer this, we need more data</a:t>
            </a:r>
            <a:r>
              <a:rPr lang="en-US" dirty="0" smtClean="0">
                <a:latin typeface="Arial"/>
                <a:cs typeface="Arial"/>
              </a:rPr>
              <a:t>, so our goal is to continue the measurements</a:t>
            </a:r>
            <a:r>
              <a:rPr lang="en-US" dirty="0" smtClean="0"/>
              <a:t> :</a:t>
            </a:r>
            <a:endParaRPr lang="en-US" dirty="0" smtClean="0">
              <a:latin typeface="Arial"/>
              <a:cs typeface="Arial"/>
            </a:endParaRPr>
          </a:p>
          <a:p>
            <a:pPr lvl="1"/>
            <a:r>
              <a:rPr lang="en-US" dirty="0" smtClean="0"/>
              <a:t>Branching ratios and related couplings</a:t>
            </a:r>
          </a:p>
          <a:p>
            <a:pPr lvl="1"/>
            <a:r>
              <a:rPr lang="en-US" dirty="0" smtClean="0"/>
              <a:t>Coupling to the top quark </a:t>
            </a:r>
          </a:p>
          <a:p>
            <a:pPr lvl="1"/>
            <a:r>
              <a:rPr lang="en-US" dirty="0" smtClean="0"/>
              <a:t>Quantum numbers ( J, CP)</a:t>
            </a:r>
          </a:p>
          <a:p>
            <a:pPr lvl="1"/>
            <a:r>
              <a:rPr lang="en-US" dirty="0" smtClean="0"/>
              <a:t>Mass even more precisely</a:t>
            </a:r>
          </a:p>
          <a:p>
            <a:pPr lvl="1"/>
            <a:r>
              <a:rPr lang="en-US" dirty="0" smtClean="0"/>
              <a:t>Self-coupling</a:t>
            </a:r>
          </a:p>
          <a:p>
            <a:pPr lvl="1">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001000" cy="1143000"/>
          </a:xfrm>
        </p:spPr>
        <p:txBody>
          <a:bodyPr/>
          <a:lstStyle/>
          <a:p>
            <a:r>
              <a:rPr lang="en-US" dirty="0" smtClean="0"/>
              <a:t>Physics Motivation: Goals</a:t>
            </a:r>
            <a:endParaRPr lang="en-US" dirty="0"/>
          </a:p>
        </p:txBody>
      </p:sp>
      <p:sp>
        <p:nvSpPr>
          <p:cNvPr id="16" name="Content Placeholder 15"/>
          <p:cNvSpPr>
            <a:spLocks noGrp="1"/>
          </p:cNvSpPr>
          <p:nvPr>
            <p:ph idx="1"/>
          </p:nvPr>
        </p:nvSpPr>
        <p:spPr>
          <a:xfrm>
            <a:off x="571500" y="1143000"/>
            <a:ext cx="8001000" cy="5694145"/>
          </a:xfrm>
        </p:spPr>
        <p:txBody>
          <a:bodyPr>
            <a:normAutofit/>
          </a:bodyPr>
          <a:lstStyle/>
          <a:p>
            <a:r>
              <a:rPr lang="en-US" dirty="0" smtClean="0">
                <a:solidFill>
                  <a:srgbClr val="000090"/>
                </a:solidFill>
              </a:rPr>
              <a:t>Is there a BSM Higgs</a:t>
            </a:r>
            <a:r>
              <a:rPr lang="en-US" dirty="0" smtClean="0">
                <a:solidFill>
                  <a:srgbClr val="000090"/>
                </a:solidFill>
              </a:rPr>
              <a:t>?</a:t>
            </a:r>
            <a:endParaRPr lang="en-US" dirty="0" smtClean="0">
              <a:solidFill>
                <a:srgbClr val="000090"/>
              </a:solidFill>
            </a:endParaRPr>
          </a:p>
          <a:p>
            <a:pPr>
              <a:buNone/>
            </a:pPr>
            <a:r>
              <a:rPr lang="en-US" dirty="0" smtClean="0">
                <a:solidFill>
                  <a:srgbClr val="000090"/>
                </a:solidFill>
                <a:latin typeface="Arial"/>
                <a:cs typeface="Arial"/>
              </a:rPr>
              <a:t>    </a:t>
            </a:r>
            <a:r>
              <a:rPr lang="en-US" dirty="0" smtClean="0">
                <a:latin typeface="Arial"/>
                <a:cs typeface="Arial"/>
              </a:rPr>
              <a:t>So </a:t>
            </a:r>
            <a:r>
              <a:rPr lang="en-US" dirty="0" smtClean="0">
                <a:latin typeface="Arial"/>
                <a:cs typeface="Arial"/>
              </a:rPr>
              <a:t>far, we</a:t>
            </a:r>
            <a:r>
              <a:rPr lang="en-US" dirty="0" smtClean="0"/>
              <a:t> have not</a:t>
            </a:r>
            <a:r>
              <a:rPr lang="en-US" dirty="0" smtClean="0">
                <a:latin typeface="Arial"/>
                <a:cs typeface="Arial"/>
              </a:rPr>
              <a:t> found </a:t>
            </a:r>
            <a:r>
              <a:rPr lang="en-US" dirty="0" smtClean="0"/>
              <a:t>it !</a:t>
            </a:r>
            <a:r>
              <a:rPr lang="en-US" dirty="0" smtClean="0"/>
              <a:t> So  </a:t>
            </a:r>
            <a:r>
              <a:rPr lang="en-US" dirty="0" smtClean="0"/>
              <a:t>o</a:t>
            </a:r>
            <a:r>
              <a:rPr lang="en-US" dirty="0" smtClean="0"/>
              <a:t>ur </a:t>
            </a:r>
            <a:r>
              <a:rPr lang="en-US" dirty="0" smtClean="0"/>
              <a:t>goal is to continue the search :</a:t>
            </a:r>
            <a:endParaRPr lang="en-US" dirty="0" smtClean="0">
              <a:solidFill>
                <a:srgbClr val="000090"/>
              </a:solidFill>
              <a:latin typeface="Arial"/>
              <a:cs typeface="Arial"/>
            </a:endParaRPr>
          </a:p>
          <a:p>
            <a:r>
              <a:rPr lang="en-US" dirty="0" smtClean="0">
                <a:solidFill>
                  <a:srgbClr val="000090"/>
                </a:solidFill>
                <a:latin typeface="Arial"/>
                <a:cs typeface="Arial"/>
              </a:rPr>
              <a:t>Indirect</a:t>
            </a:r>
            <a:r>
              <a:rPr lang="en-US" dirty="0" smtClean="0">
                <a:latin typeface="Arial"/>
                <a:cs typeface="Arial"/>
              </a:rPr>
              <a:t> search for new physics through loop-induced effects</a:t>
            </a:r>
          </a:p>
          <a:p>
            <a:pPr lvl="1"/>
            <a:r>
              <a:rPr lang="en-US" dirty="0" smtClean="0"/>
              <a:t>Precision electroweak measurements </a:t>
            </a:r>
          </a:p>
          <a:p>
            <a:pPr lvl="1"/>
            <a:r>
              <a:rPr lang="en-US" dirty="0" smtClean="0"/>
              <a:t>Precision mass measurements (W, Z, top, …)</a:t>
            </a:r>
          </a:p>
          <a:p>
            <a:r>
              <a:rPr lang="en-US" dirty="0" smtClean="0">
                <a:solidFill>
                  <a:srgbClr val="000090"/>
                </a:solidFill>
              </a:rPr>
              <a:t>Direct</a:t>
            </a:r>
            <a:r>
              <a:rPr lang="en-US" dirty="0" smtClean="0"/>
              <a:t> search for new physics</a:t>
            </a:r>
          </a:p>
          <a:p>
            <a:pPr lvl="1"/>
            <a:r>
              <a:rPr lang="en-US" dirty="0" smtClean="0"/>
              <a:t>New particles</a:t>
            </a:r>
          </a:p>
          <a:p>
            <a:pPr lvl="1"/>
            <a:r>
              <a:rPr lang="en-US" dirty="0" smtClean="0"/>
              <a:t>Identify mass scale (i.e. search in the higher mass range)</a:t>
            </a:r>
          </a:p>
          <a:p>
            <a:pPr lvl="1"/>
            <a:endParaRPr lang="en-US" dirty="0" smtClean="0"/>
          </a:p>
          <a:p>
            <a:pPr>
              <a:buNone/>
            </a:pPr>
            <a:endParaRPr lang="en-US" dirty="0" smtClean="0">
              <a:latin typeface="Arial"/>
              <a:cs typeface="Arial"/>
            </a:endParaRP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15 January 2013</a:t>
            </a:r>
            <a:endParaRPr lang="en-US" dirty="0"/>
          </a:p>
        </p:txBody>
      </p:sp>
      <p:sp>
        <p:nvSpPr>
          <p:cNvPr id="5" name="Footer Placeholder 4"/>
          <p:cNvSpPr>
            <a:spLocks noGrp="1"/>
          </p:cNvSpPr>
          <p:nvPr>
            <p:ph type="ftr" sz="quarter" idx="11"/>
          </p:nvPr>
        </p:nvSpPr>
        <p:spPr/>
        <p:txBody>
          <a:bodyPr/>
          <a:lstStyle/>
          <a:p>
            <a:r>
              <a:rPr lang="en-US" dirty="0" err="1" smtClean="0"/>
              <a:t>S.Tentindo</a:t>
            </a:r>
            <a:r>
              <a:rPr lang="en-US" dirty="0" smtClean="0"/>
              <a:t>, FastSim2013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Motivation: Needs</a:t>
            </a:r>
            <a:endParaRPr lang="en-US" dirty="0"/>
          </a:p>
        </p:txBody>
      </p:sp>
      <p:sp>
        <p:nvSpPr>
          <p:cNvPr id="3" name="Content Placeholder 2"/>
          <p:cNvSpPr>
            <a:spLocks noGrp="1"/>
          </p:cNvSpPr>
          <p:nvPr>
            <p:ph idx="1"/>
          </p:nvPr>
        </p:nvSpPr>
        <p:spPr/>
        <p:txBody>
          <a:bodyPr>
            <a:normAutofit/>
          </a:bodyPr>
          <a:lstStyle/>
          <a:p>
            <a:r>
              <a:rPr lang="en-US" dirty="0" smtClean="0"/>
              <a:t>SM Higgs studies  :</a:t>
            </a:r>
          </a:p>
          <a:p>
            <a:pPr lvl="1">
              <a:buAutoNum type="alphaLcPeriod"/>
            </a:pPr>
            <a:r>
              <a:rPr lang="en-US" dirty="0" smtClean="0"/>
              <a:t>VBF, needs -&gt; Improved acceptance for forward jets (|eta| &gt; 3.1 (5</a:t>
            </a:r>
            <a:r>
              <a:rPr lang="en-US" dirty="0" smtClean="0"/>
              <a:t>.)</a:t>
            </a:r>
            <a:r>
              <a:rPr lang="en-US" dirty="0" smtClean="0"/>
              <a:t>): </a:t>
            </a:r>
            <a:r>
              <a:rPr lang="en-US" dirty="0" smtClean="0">
                <a:solidFill>
                  <a:srgbClr val="000090"/>
                </a:solidFill>
                <a:sym typeface="Wingdings"/>
              </a:rPr>
              <a:t>needs -&gt; better pile up rejection (better tracking , better </a:t>
            </a:r>
            <a:r>
              <a:rPr lang="en-US" dirty="0" smtClean="0">
                <a:solidFill>
                  <a:srgbClr val="000090"/>
                </a:solidFill>
                <a:sym typeface="Wingdings"/>
              </a:rPr>
              <a:t>calorimeter  </a:t>
            </a:r>
            <a:r>
              <a:rPr lang="en-US" dirty="0" smtClean="0">
                <a:solidFill>
                  <a:srgbClr val="000090"/>
                </a:solidFill>
                <a:sym typeface="Wingdings"/>
              </a:rPr>
              <a:t>granularity and segmentation) </a:t>
            </a:r>
          </a:p>
          <a:p>
            <a:pPr lvl="1">
              <a:buAutoNum type="alphaLcPeriod"/>
            </a:pPr>
            <a:r>
              <a:rPr lang="en-US" dirty="0" smtClean="0">
                <a:sym typeface="Wingdings"/>
              </a:rPr>
              <a:t>Higgs mass and width measurements</a:t>
            </a:r>
          </a:p>
          <a:p>
            <a:pPr lvl="1">
              <a:buAutoNum type="alphaLcPeriod"/>
            </a:pPr>
            <a:r>
              <a:rPr lang="en-US" dirty="0" smtClean="0">
                <a:sym typeface="Wingdings"/>
              </a:rPr>
              <a:t>Rare Higgs decays  (H -&gt; mu mu)</a:t>
            </a:r>
            <a:endParaRPr lang="en-US" dirty="0" smtClean="0">
              <a:sym typeface="Wingdings"/>
            </a:endParaRPr>
          </a:p>
          <a:p>
            <a:pPr lvl="1">
              <a:buAutoNum type="alphaLcPeriod"/>
            </a:pP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Motivation: Needs</a:t>
            </a:r>
            <a:endParaRPr lang="en-US" dirty="0"/>
          </a:p>
        </p:txBody>
      </p:sp>
      <p:sp>
        <p:nvSpPr>
          <p:cNvPr id="3" name="Content Placeholder 2"/>
          <p:cNvSpPr>
            <a:spLocks noGrp="1"/>
          </p:cNvSpPr>
          <p:nvPr>
            <p:ph idx="1"/>
          </p:nvPr>
        </p:nvSpPr>
        <p:spPr/>
        <p:txBody>
          <a:bodyPr>
            <a:normAutofit/>
          </a:bodyPr>
          <a:lstStyle/>
          <a:p>
            <a:r>
              <a:rPr lang="en-US" dirty="0" smtClean="0"/>
              <a:t>SM Higgs studies</a:t>
            </a:r>
            <a:r>
              <a:rPr lang="en-US" dirty="0" smtClean="0"/>
              <a:t> (cont) </a:t>
            </a:r>
            <a:r>
              <a:rPr lang="en-US" dirty="0" smtClean="0"/>
              <a:t>:</a:t>
            </a:r>
            <a:endParaRPr lang="en-US" dirty="0" smtClean="0"/>
          </a:p>
          <a:p>
            <a:pPr lvl="1">
              <a:buNone/>
            </a:pPr>
            <a:r>
              <a:rPr lang="en-US" dirty="0" err="1" smtClean="0">
                <a:sym typeface="Wingdings"/>
              </a:rPr>
              <a:t>d</a:t>
            </a:r>
            <a:r>
              <a:rPr lang="en-US" dirty="0" smtClean="0">
                <a:sym typeface="Wingdings"/>
              </a:rPr>
              <a:t>. Higgs properties – (spin, parity): -&gt;  </a:t>
            </a:r>
            <a:r>
              <a:rPr lang="en-US" dirty="0" smtClean="0">
                <a:solidFill>
                  <a:srgbClr val="000090"/>
                </a:solidFill>
                <a:sym typeface="Wingdings"/>
              </a:rPr>
              <a:t>needs better kinematic variables </a:t>
            </a:r>
            <a:r>
              <a:rPr lang="en-US" dirty="0" smtClean="0">
                <a:sym typeface="Wingdings"/>
              </a:rPr>
              <a:t>  (forward leptons for H -&gt; Z Z -&gt;4l )</a:t>
            </a:r>
            <a:endParaRPr lang="en-US" dirty="0" smtClean="0">
              <a:solidFill>
                <a:srgbClr val="000090"/>
              </a:solidFill>
              <a:sym typeface="Wingdings"/>
            </a:endParaRPr>
          </a:p>
          <a:p>
            <a:pPr lvl="1">
              <a:buNone/>
            </a:pPr>
            <a:r>
              <a:rPr lang="en-US" dirty="0" err="1" smtClean="0">
                <a:sym typeface="Wingdings"/>
              </a:rPr>
              <a:t>e</a:t>
            </a:r>
            <a:r>
              <a:rPr lang="en-US" dirty="0" smtClean="0">
                <a:sym typeface="Wingdings"/>
              </a:rPr>
              <a:t>. Higgs </a:t>
            </a:r>
            <a:r>
              <a:rPr lang="en-US" dirty="0" smtClean="0">
                <a:sym typeface="Wingdings"/>
              </a:rPr>
              <a:t>couplings (*): do </a:t>
            </a:r>
            <a:r>
              <a:rPr lang="en-US" dirty="0" smtClean="0">
                <a:solidFill>
                  <a:srgbClr val="000090"/>
                </a:solidFill>
                <a:sym typeface="Wingdings"/>
              </a:rPr>
              <a:t>need better object identification</a:t>
            </a:r>
            <a:endParaRPr lang="en-US" dirty="0" smtClean="0">
              <a:solidFill>
                <a:srgbClr val="000090"/>
              </a:solidFill>
              <a:sym typeface="Wingdings"/>
            </a:endParaRPr>
          </a:p>
          <a:p>
            <a:pPr lvl="1">
              <a:buNone/>
            </a:pPr>
            <a:r>
              <a:rPr lang="en-US" dirty="0" err="1" smtClean="0">
                <a:solidFill>
                  <a:srgbClr val="000090"/>
                </a:solidFill>
                <a:sym typeface="Wingdings"/>
              </a:rPr>
              <a:t>f</a:t>
            </a:r>
            <a:r>
              <a:rPr lang="en-US" dirty="0" smtClean="0">
                <a:solidFill>
                  <a:srgbClr val="000090"/>
                </a:solidFill>
                <a:sym typeface="Wingdings"/>
              </a:rPr>
              <a:t>.  All </a:t>
            </a:r>
            <a:r>
              <a:rPr lang="en-US" dirty="0" err="1" smtClean="0">
                <a:solidFill>
                  <a:srgbClr val="000090"/>
                </a:solidFill>
                <a:sym typeface="Wingdings"/>
              </a:rPr>
              <a:t>a,b,c,d</a:t>
            </a:r>
            <a:r>
              <a:rPr lang="en-US" dirty="0" smtClean="0">
                <a:solidFill>
                  <a:srgbClr val="000090"/>
                </a:solidFill>
                <a:sym typeface="Wingdings"/>
              </a:rPr>
              <a:t>, and </a:t>
            </a:r>
            <a:r>
              <a:rPr lang="en-US" dirty="0" err="1" smtClean="0">
                <a:solidFill>
                  <a:srgbClr val="000090"/>
                </a:solidFill>
                <a:sym typeface="Wingdings"/>
              </a:rPr>
              <a:t>e</a:t>
            </a:r>
            <a:r>
              <a:rPr lang="en-US" dirty="0" smtClean="0">
                <a:solidFill>
                  <a:srgbClr val="000090"/>
                </a:solidFill>
                <a:sym typeface="Wingdings"/>
              </a:rPr>
              <a:t> do need higher Luminosity</a:t>
            </a:r>
            <a:endParaRPr lang="en-US" dirty="0" smtClean="0">
              <a:solidFill>
                <a:srgbClr val="000090"/>
              </a:solidFill>
              <a:sym typeface="Wingdings"/>
            </a:endParaRPr>
          </a:p>
          <a:p>
            <a:pPr lvl="1">
              <a:buNone/>
            </a:pPr>
            <a:endParaRPr lang="en-US" dirty="0" smtClean="0">
              <a:solidFill>
                <a:srgbClr val="000090"/>
              </a:solidFill>
              <a:sym typeface="Wingdings"/>
            </a:endParaRPr>
          </a:p>
          <a:p>
            <a:pPr lvl="1">
              <a:buNone/>
            </a:pPr>
            <a:r>
              <a:rPr lang="en-US" dirty="0" smtClean="0">
                <a:solidFill>
                  <a:srgbClr val="000090"/>
                </a:solidFill>
                <a:sym typeface="Wingdings"/>
              </a:rPr>
              <a:t>(</a:t>
            </a:r>
            <a:r>
              <a:rPr lang="en-US" dirty="0" smtClean="0">
                <a:solidFill>
                  <a:srgbClr val="000090"/>
                </a:solidFill>
                <a:sym typeface="Wingdings"/>
              </a:rPr>
              <a:t>*)</a:t>
            </a:r>
            <a:r>
              <a:rPr lang="en-US" dirty="0" smtClean="0">
                <a:solidFill>
                  <a:srgbClr val="000090"/>
                </a:solidFill>
                <a:sym typeface="Wingdings"/>
              </a:rPr>
              <a:t> </a:t>
            </a:r>
            <a:r>
              <a:rPr lang="en-US" dirty="0" smtClean="0">
                <a:solidFill>
                  <a:srgbClr val="000090"/>
                </a:solidFill>
                <a:sym typeface="Wingdings"/>
              </a:rPr>
              <a:t>All</a:t>
            </a:r>
            <a:r>
              <a:rPr lang="en-US" dirty="0" smtClean="0">
                <a:solidFill>
                  <a:srgbClr val="000090"/>
                </a:solidFill>
                <a:sym typeface="Wingdings"/>
              </a:rPr>
              <a:t> </a:t>
            </a:r>
            <a:r>
              <a:rPr lang="en-US" dirty="0" smtClean="0">
                <a:solidFill>
                  <a:srgbClr val="000090"/>
                </a:solidFill>
                <a:sym typeface="Wingdings"/>
              </a:rPr>
              <a:t>the 5 Higgs decay channels ( H -&gt;</a:t>
            </a:r>
            <a:r>
              <a:rPr lang="en-US" dirty="0" err="1" smtClean="0">
                <a:solidFill>
                  <a:srgbClr val="000090"/>
                </a:solidFill>
                <a:sym typeface="Wingdings"/>
              </a:rPr>
              <a:t>gg</a:t>
            </a:r>
            <a:r>
              <a:rPr lang="en-US" dirty="0" smtClean="0">
                <a:solidFill>
                  <a:srgbClr val="000090"/>
                </a:solidFill>
                <a:sym typeface="Wingdings"/>
              </a:rPr>
              <a:t>, H</a:t>
            </a:r>
            <a:r>
              <a:rPr lang="en-US" dirty="0" smtClean="0">
                <a:solidFill>
                  <a:srgbClr val="000090"/>
                </a:solidFill>
                <a:sym typeface="Wingdings"/>
              </a:rPr>
              <a:t> -&gt;</a:t>
            </a:r>
            <a:r>
              <a:rPr lang="en-US" dirty="0" smtClean="0">
                <a:solidFill>
                  <a:srgbClr val="000090"/>
                </a:solidFill>
                <a:sym typeface="Wingdings"/>
              </a:rPr>
              <a:t>ZZ-&gt;4l, H-&gt;W W , H -&gt;tau tau, V H -&gt; </a:t>
            </a:r>
            <a:r>
              <a:rPr lang="en-US" dirty="0" err="1" smtClean="0">
                <a:solidFill>
                  <a:srgbClr val="000090"/>
                </a:solidFill>
                <a:sym typeface="Wingdings"/>
              </a:rPr>
              <a:t>ll</a:t>
            </a:r>
            <a:r>
              <a:rPr lang="en-US" dirty="0" smtClean="0">
                <a:solidFill>
                  <a:srgbClr val="000090"/>
                </a:solidFill>
                <a:sym typeface="Wingdings"/>
              </a:rPr>
              <a:t> </a:t>
            </a:r>
            <a:r>
              <a:rPr lang="en-US" dirty="0" err="1" smtClean="0">
                <a:solidFill>
                  <a:srgbClr val="000090"/>
                </a:solidFill>
                <a:sym typeface="Wingdings"/>
              </a:rPr>
              <a:t>b</a:t>
            </a:r>
            <a:r>
              <a:rPr lang="en-US" dirty="0" smtClean="0">
                <a:solidFill>
                  <a:srgbClr val="000090"/>
                </a:solidFill>
                <a:sym typeface="Wingdings"/>
              </a:rPr>
              <a:t> </a:t>
            </a:r>
            <a:r>
              <a:rPr lang="en-US" dirty="0" err="1" smtClean="0">
                <a:solidFill>
                  <a:srgbClr val="000090"/>
                </a:solidFill>
                <a:sym typeface="Wingdings"/>
              </a:rPr>
              <a:t>bbar</a:t>
            </a:r>
            <a:r>
              <a:rPr lang="en-US" dirty="0" smtClean="0">
                <a:solidFill>
                  <a:srgbClr val="000090"/>
                </a:solidFill>
                <a:sym typeface="Wingdings"/>
              </a:rPr>
              <a:t> ).</a:t>
            </a:r>
          </a:p>
          <a:p>
            <a:pPr lvl="1">
              <a:buAutoNum type="alphaLcPeriod"/>
            </a:pPr>
            <a:endParaRPr lang="en-US" dirty="0"/>
          </a:p>
        </p:txBody>
      </p:sp>
      <p:sp>
        <p:nvSpPr>
          <p:cNvPr id="4" name="Date Placeholder 3"/>
          <p:cNvSpPr>
            <a:spLocks noGrp="1"/>
          </p:cNvSpPr>
          <p:nvPr>
            <p:ph type="dt" sz="half" idx="10"/>
          </p:nvPr>
        </p:nvSpPr>
        <p:spPr/>
        <p:txBody>
          <a:bodyPr/>
          <a:lstStyle/>
          <a:p>
            <a:r>
              <a:rPr lang="en-US" smtClean="0"/>
              <a:t>15 January 2013</a:t>
            </a:r>
            <a:endParaRPr lang="en-US"/>
          </a:p>
        </p:txBody>
      </p:sp>
      <p:sp>
        <p:nvSpPr>
          <p:cNvPr id="5" name="Footer Placeholder 4"/>
          <p:cNvSpPr>
            <a:spLocks noGrp="1"/>
          </p:cNvSpPr>
          <p:nvPr>
            <p:ph type="ftr" sz="quarter" idx="11"/>
          </p:nvPr>
        </p:nvSpPr>
        <p:spPr/>
        <p:txBody>
          <a:bodyPr/>
          <a:lstStyle/>
          <a:p>
            <a:r>
              <a:rPr lang="en-US" smtClean="0"/>
              <a:t>S.Tentindo, FastSim2013</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934</TotalTime>
  <Words>3030</Words>
  <Application>Microsoft Macintosh PowerPoint</Application>
  <PresentationFormat>On-screen Show (4:3)</PresentationFormat>
  <Paragraphs>469</Paragraphs>
  <Slides>47</Slides>
  <Notes>6</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Travelogue</vt:lpstr>
      <vt:lpstr> _______________________ Upgrade Simulations for CMS _______________________ </vt:lpstr>
      <vt:lpstr>Overview</vt:lpstr>
      <vt:lpstr>Overview</vt:lpstr>
      <vt:lpstr>Physics Motivation</vt:lpstr>
      <vt:lpstr>Physics Motivation: Where Do We Stand?</vt:lpstr>
      <vt:lpstr>Physics Motivation: Goals</vt:lpstr>
      <vt:lpstr>Physics Motivation: Goals</vt:lpstr>
      <vt:lpstr>Physics Motivation: Needs</vt:lpstr>
      <vt:lpstr>Physics Motivation: Needs</vt:lpstr>
      <vt:lpstr>Physics Motivation: Needs</vt:lpstr>
      <vt:lpstr>Overview</vt:lpstr>
      <vt:lpstr>LHC Upgrade</vt:lpstr>
      <vt:lpstr>CMS Upgrade</vt:lpstr>
      <vt:lpstr>LHC Upgrade challenges: Pile Up</vt:lpstr>
      <vt:lpstr>LHC Upgrade challenges :  Radiation Damage</vt:lpstr>
      <vt:lpstr>Overview</vt:lpstr>
      <vt:lpstr>SIMULATORS for the Upgrade </vt:lpstr>
      <vt:lpstr>SIMULATORS for the Upgrade </vt:lpstr>
      <vt:lpstr>FCAL [Hcal (and Ecal)] CMS Upgrade </vt:lpstr>
      <vt:lpstr>Slide 20</vt:lpstr>
      <vt:lpstr>CMS Fast Simulator for FCAL Upgrade</vt:lpstr>
      <vt:lpstr>CMS Fast Simulator for FCAL Upgrade</vt:lpstr>
      <vt:lpstr>Slide 23</vt:lpstr>
      <vt:lpstr>Slide 24</vt:lpstr>
      <vt:lpstr>Slide 25</vt:lpstr>
      <vt:lpstr>Tracker Upgrade:  Pixel Phase 1 Geometry</vt:lpstr>
      <vt:lpstr>Phase 2 Tracker Geometries</vt:lpstr>
      <vt:lpstr>Tracker Upgrade Simulators</vt:lpstr>
      <vt:lpstr>Tracker Upgrade : B-Tagging Performance</vt:lpstr>
      <vt:lpstr>FCAL + Tracker Upgrade:  MET: FastSim vs FullSim vs Data</vt:lpstr>
      <vt:lpstr>Trigger Upgrade Challenges Simulators/Emulators</vt:lpstr>
      <vt:lpstr>Slide 32</vt:lpstr>
      <vt:lpstr>Muon Tracker Upgrade: PT distribution of Global Muons</vt:lpstr>
      <vt:lpstr>Overview</vt:lpstr>
      <vt:lpstr>CMS Upgrade Simulators – Studies</vt:lpstr>
      <vt:lpstr>H → ZZ → 4l</vt:lpstr>
      <vt:lpstr>ZH → l+l- bb</vt:lpstr>
      <vt:lpstr>H → τ τ (including VBF)</vt:lpstr>
      <vt:lpstr>Higgs couplings @300 fb-1</vt:lpstr>
      <vt:lpstr>Higgs couplings @ 300 &amp; 3000 fb-1</vt:lpstr>
      <vt:lpstr>Summary</vt:lpstr>
      <vt:lpstr>Thanks</vt:lpstr>
      <vt:lpstr>BACK UPS </vt:lpstr>
      <vt:lpstr>Current detector η  coverage</vt:lpstr>
      <vt:lpstr>L1 trigger upgrade seeds </vt:lpstr>
      <vt:lpstr>LHC Upgrade Bunch-Crossing </vt:lpstr>
      <vt:lpstr>H → ZZ → 4μ</vt:lpstr>
    </vt:vector>
  </TitlesOfParts>
  <Company>EPFL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_____________________________Upgrade Simulations for CMS __________________________ </dc:title>
  <dc:creator>Silvia Ansermet</dc:creator>
  <cp:lastModifiedBy>Silvia Ansermet</cp:lastModifiedBy>
  <cp:revision>17</cp:revision>
  <dcterms:created xsi:type="dcterms:W3CDTF">2013-01-16T23:04:54Z</dcterms:created>
  <dcterms:modified xsi:type="dcterms:W3CDTF">2013-01-17T00:02:45Z</dcterms:modified>
</cp:coreProperties>
</file>