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53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A1C34-5EBB-490A-AC5B-375183050807}" type="datetimeFigureOut">
              <a:rPr lang="en-US" smtClean="0"/>
              <a:t>10/26/2012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EE37E-8FA5-4B60-93B0-0CA98A0DB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340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A1C34-5EBB-490A-AC5B-375183050807}" type="datetimeFigureOut">
              <a:rPr lang="en-US" smtClean="0"/>
              <a:t>10/26/2012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EE37E-8FA5-4B60-93B0-0CA98A0DB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635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A1C34-5EBB-490A-AC5B-375183050807}" type="datetimeFigureOut">
              <a:rPr lang="en-US" smtClean="0"/>
              <a:t>10/26/2012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EE37E-8FA5-4B60-93B0-0CA98A0DB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958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A1C34-5EBB-490A-AC5B-375183050807}" type="datetimeFigureOut">
              <a:rPr lang="en-US" smtClean="0"/>
              <a:t>10/26/2012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EE37E-8FA5-4B60-93B0-0CA98A0DB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564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A1C34-5EBB-490A-AC5B-375183050807}" type="datetimeFigureOut">
              <a:rPr lang="en-US" smtClean="0"/>
              <a:t>10/26/2012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EE37E-8FA5-4B60-93B0-0CA98A0DB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929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A1C34-5EBB-490A-AC5B-375183050807}" type="datetimeFigureOut">
              <a:rPr lang="en-US" smtClean="0"/>
              <a:t>10/26/2012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EE37E-8FA5-4B60-93B0-0CA98A0DB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527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A1C34-5EBB-490A-AC5B-375183050807}" type="datetimeFigureOut">
              <a:rPr lang="en-US" smtClean="0"/>
              <a:t>10/26/2012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EE37E-8FA5-4B60-93B0-0CA98A0DB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05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A1C34-5EBB-490A-AC5B-375183050807}" type="datetimeFigureOut">
              <a:rPr lang="en-US" smtClean="0"/>
              <a:t>10/26/2012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EE37E-8FA5-4B60-93B0-0CA98A0DB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39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A1C34-5EBB-490A-AC5B-375183050807}" type="datetimeFigureOut">
              <a:rPr lang="en-US" smtClean="0"/>
              <a:t>10/26/2012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EE37E-8FA5-4B60-93B0-0CA98A0DB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475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A1C34-5EBB-490A-AC5B-375183050807}" type="datetimeFigureOut">
              <a:rPr lang="en-US" smtClean="0"/>
              <a:t>10/26/2012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EE37E-8FA5-4B60-93B0-0CA98A0DB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228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A1C34-5EBB-490A-AC5B-375183050807}" type="datetimeFigureOut">
              <a:rPr lang="en-US" smtClean="0"/>
              <a:t>10/26/2012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EE37E-8FA5-4B60-93B0-0CA98A0DB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308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A1C34-5EBB-490A-AC5B-375183050807}" type="datetimeFigureOut">
              <a:rPr lang="en-US" smtClean="0"/>
              <a:t>10/26/2012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EE37E-8FA5-4B60-93B0-0CA98A0DB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176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Rack cooling issues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23.10.2012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8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Rack cooling issues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 smtClean="0"/>
              <a:t>1. Water </a:t>
            </a:r>
            <a:r>
              <a:rPr lang="en-US" sz="1400" dirty="0"/>
              <a:t>pumps are already installed: too late to change </a:t>
            </a:r>
            <a:r>
              <a:rPr lang="en-US" sz="1400" dirty="0" smtClean="0"/>
              <a:t>them</a:t>
            </a:r>
          </a:p>
          <a:p>
            <a:pPr marL="0" indent="0">
              <a:buNone/>
            </a:pPr>
            <a:r>
              <a:rPr lang="en-US" sz="1400" b="1" dirty="0" smtClean="0"/>
              <a:t>Estimated cost associated with changing water pumps: 150,000 EUR</a:t>
            </a:r>
            <a:endParaRPr lang="en-US" sz="1400" b="1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/>
              <a:t>2</a:t>
            </a:r>
            <a:r>
              <a:rPr lang="en-US" sz="1400" dirty="0"/>
              <a:t>. Pipes are already on site, ready to be assembled:  too late to modify the water flow distribution (using bigger pipes etc...)</a:t>
            </a:r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/>
              <a:t>3</a:t>
            </a:r>
            <a:r>
              <a:rPr lang="en-US" sz="1400" dirty="0"/>
              <a:t>. Going back from 20 </a:t>
            </a:r>
            <a:r>
              <a:rPr lang="en-US" sz="1400" dirty="0" err="1"/>
              <a:t>deg.C</a:t>
            </a:r>
            <a:r>
              <a:rPr lang="en-US" sz="1400" dirty="0"/>
              <a:t> to 18 </a:t>
            </a:r>
            <a:r>
              <a:rPr lang="en-US" sz="1400" dirty="0" err="1"/>
              <a:t>deg.C</a:t>
            </a:r>
            <a:r>
              <a:rPr lang="en-US" sz="1400" dirty="0"/>
              <a:t> costs a lot of money. Until now, no clear case was made that the cost of early aging electronics is higher than the cost of lowering the incoming water temperature</a:t>
            </a:r>
            <a:r>
              <a:rPr lang="en-US" sz="1400" dirty="0" smtClean="0"/>
              <a:t>.</a:t>
            </a:r>
          </a:p>
          <a:p>
            <a:pPr marL="0" indent="0">
              <a:buNone/>
            </a:pPr>
            <a:r>
              <a:rPr lang="en-US" sz="1400" b="1" dirty="0" smtClean="0"/>
              <a:t>Cost of aging electronics is unclear (no experience, MTCA system is a new technology)</a:t>
            </a:r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/>
              <a:t>4</a:t>
            </a:r>
            <a:r>
              <a:rPr lang="en-US" sz="1400" dirty="0"/>
              <a:t>. WP02 needs to come up with a more accurate estimate of their total heat load. Is it really 5.5kW per rack, with what accuracy </a:t>
            </a:r>
            <a:r>
              <a:rPr lang="en-US" sz="1400" dirty="0" smtClean="0"/>
              <a:t>?</a:t>
            </a:r>
          </a:p>
          <a:p>
            <a:pPr marL="0" indent="0">
              <a:buNone/>
            </a:pPr>
            <a:r>
              <a:rPr lang="en-US" sz="1400" b="1" dirty="0" smtClean="0"/>
              <a:t>MTCA: 1200W</a:t>
            </a:r>
          </a:p>
          <a:p>
            <a:pPr marL="0" indent="0">
              <a:buNone/>
            </a:pPr>
            <a:r>
              <a:rPr lang="en-US" sz="1400" b="1" dirty="0" smtClean="0"/>
              <a:t>PSM: 200-300W</a:t>
            </a:r>
          </a:p>
          <a:p>
            <a:pPr marL="0" indent="0">
              <a:buNone/>
            </a:pPr>
            <a:r>
              <a:rPr lang="en-US" sz="1400" b="1" dirty="0" smtClean="0"/>
              <a:t>LOGM: 100W</a:t>
            </a:r>
          </a:p>
          <a:p>
            <a:pPr marL="0" indent="0">
              <a:buNone/>
            </a:pPr>
            <a:r>
              <a:rPr lang="en-US" sz="1400" b="1" dirty="0" smtClean="0"/>
              <a:t>PZ16M: 100W</a:t>
            </a:r>
          </a:p>
          <a:p>
            <a:pPr marL="0" indent="0">
              <a:buNone/>
            </a:pPr>
            <a:r>
              <a:rPr lang="en-US" sz="1400" b="1" dirty="0" smtClean="0"/>
              <a:t>DCM: 100W</a:t>
            </a:r>
          </a:p>
          <a:p>
            <a:pPr marL="0" indent="0">
              <a:buNone/>
            </a:pPr>
            <a:r>
              <a:rPr lang="en-US" sz="1400" b="1" dirty="0" smtClean="0"/>
              <a:t>----------------</a:t>
            </a:r>
          </a:p>
          <a:p>
            <a:pPr marL="0" indent="0">
              <a:buNone/>
            </a:pPr>
            <a:r>
              <a:rPr lang="en-US" sz="1400" b="1" dirty="0" smtClean="0"/>
              <a:t>LLRF : 1700-1800W</a:t>
            </a:r>
          </a:p>
          <a:p>
            <a:pPr marL="0" indent="0">
              <a:buNone/>
            </a:pPr>
            <a:r>
              <a:rPr lang="en-US" sz="1400" b="1" dirty="0" smtClean="0"/>
              <a:t>2x LLRF : 3600W</a:t>
            </a:r>
            <a:endParaRPr lang="en-US" sz="1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635896" y="5373216"/>
            <a:ext cx="3764236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sz="1400" b="1" dirty="0" smtClean="0"/>
              <a:t>+ 500W from fans and infrastructure</a:t>
            </a:r>
          </a:p>
          <a:p>
            <a:r>
              <a:rPr lang="en-US" sz="1400" b="1" dirty="0" smtClean="0"/>
              <a:t>QUESTION: other users in same racks/shelves ?  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9466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Rack cooling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56895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300" dirty="0" smtClean="0"/>
              <a:t>5. There are capacitors on the market with better heat characteristics. Even off-the-shelf electronics can have these capacitors replaced with better ones. What is the cost associated with this ?</a:t>
            </a:r>
          </a:p>
          <a:p>
            <a:pPr marL="0" indent="0">
              <a:buNone/>
            </a:pPr>
            <a:r>
              <a:rPr lang="en-US" sz="1300" b="1" dirty="0"/>
              <a:t>A board typically has 50-100 </a:t>
            </a:r>
            <a:r>
              <a:rPr lang="en-US" sz="1300" b="1" dirty="0" err="1"/>
              <a:t>Tantalium</a:t>
            </a:r>
            <a:r>
              <a:rPr lang="en-US" sz="1300" b="1" dirty="0"/>
              <a:t> </a:t>
            </a:r>
            <a:r>
              <a:rPr lang="en-US" sz="1300" b="1" dirty="0" err="1"/>
              <a:t>Elkos</a:t>
            </a:r>
            <a:r>
              <a:rPr lang="en-US" sz="1300" b="1" dirty="0"/>
              <a:t> capacitors, which are the most temperature critical. </a:t>
            </a:r>
          </a:p>
          <a:p>
            <a:pPr marL="0" indent="0">
              <a:buNone/>
            </a:pPr>
            <a:r>
              <a:rPr lang="en-US" sz="1300" b="1" dirty="0"/>
              <a:t>The number of other capacitors is around 100-300 and </a:t>
            </a:r>
            <a:r>
              <a:rPr lang="en-US" sz="1300" b="1" dirty="0" smtClean="0"/>
              <a:t>these are </a:t>
            </a:r>
            <a:r>
              <a:rPr lang="en-US" sz="1300" b="1" dirty="0"/>
              <a:t>also critical capacitors.</a:t>
            </a:r>
          </a:p>
          <a:p>
            <a:pPr marL="0" indent="0">
              <a:buNone/>
            </a:pPr>
            <a:r>
              <a:rPr lang="en-US" sz="1300" b="1" dirty="0"/>
              <a:t>One can find substitute parts from the automotive industry, but in a different form factor, which means a board </a:t>
            </a:r>
            <a:r>
              <a:rPr lang="en-US" sz="1300" b="1" dirty="0" smtClean="0"/>
              <a:t>redesign (</a:t>
            </a:r>
            <a:r>
              <a:rPr lang="en-US" sz="1300" b="1" dirty="0"/>
              <a:t>1 iteration </a:t>
            </a:r>
            <a:r>
              <a:rPr lang="en-US" sz="1300" b="1" dirty="0" smtClean="0"/>
              <a:t>&gt; 4-6 </a:t>
            </a:r>
            <a:r>
              <a:rPr lang="en-US" sz="1300" b="1" dirty="0"/>
              <a:t>months) and it is unclear if we are not limited by </a:t>
            </a:r>
            <a:r>
              <a:rPr lang="en-US" sz="1300" b="1" dirty="0" smtClean="0"/>
              <a:t>space (larger form factor might be a problem). </a:t>
            </a:r>
            <a:br>
              <a:rPr lang="en-US" sz="1300" b="1" dirty="0" smtClean="0"/>
            </a:br>
            <a:r>
              <a:rPr lang="en-US" sz="1300" b="1" dirty="0" smtClean="0"/>
              <a:t>Cost associated with new board iteration: ~50 </a:t>
            </a:r>
            <a:r>
              <a:rPr lang="en-US" sz="1300" b="1"/>
              <a:t>k </a:t>
            </a:r>
            <a:r>
              <a:rPr lang="en-US" sz="1300" b="1" smtClean="0"/>
              <a:t>EUR </a:t>
            </a:r>
            <a:r>
              <a:rPr lang="en-US" sz="1300" b="1" dirty="0" smtClean="0"/>
              <a:t>(15 </a:t>
            </a:r>
            <a:r>
              <a:rPr lang="en-US" sz="1300" b="1" dirty="0"/>
              <a:t>k </a:t>
            </a:r>
            <a:r>
              <a:rPr lang="en-US" sz="1300" b="1"/>
              <a:t>for </a:t>
            </a:r>
            <a:r>
              <a:rPr lang="en-US" sz="1300" b="1" smtClean="0"/>
              <a:t>hardware</a:t>
            </a:r>
            <a:r>
              <a:rPr lang="en-US" sz="1300" b="1" dirty="0" smtClean="0"/>
              <a:t>,   </a:t>
            </a:r>
            <a:r>
              <a:rPr lang="en-US" sz="1300" b="1" dirty="0"/>
              <a:t>35 </a:t>
            </a:r>
            <a:r>
              <a:rPr lang="en-US" sz="1300" b="1"/>
              <a:t>k </a:t>
            </a:r>
            <a:r>
              <a:rPr lang="en-US" sz="1300" b="1" smtClean="0"/>
              <a:t>for personnel ~</a:t>
            </a:r>
            <a:r>
              <a:rPr lang="en-US" sz="1300" b="1"/>
              <a:t>5 </a:t>
            </a:r>
            <a:r>
              <a:rPr lang="en-US" sz="1300" b="1" smtClean="0"/>
              <a:t>months </a:t>
            </a:r>
            <a:r>
              <a:rPr lang="en-US" sz="1300" b="1" dirty="0"/>
              <a:t>for summing up all </a:t>
            </a:r>
            <a:r>
              <a:rPr lang="en-US" sz="1300" b="1" dirty="0" smtClean="0"/>
              <a:t>FTE)</a:t>
            </a:r>
            <a:endParaRPr lang="en-US" sz="1300" b="1" dirty="0"/>
          </a:p>
          <a:p>
            <a:pPr marL="0" indent="0">
              <a:buNone/>
            </a:pPr>
            <a:endParaRPr lang="en-US" sz="1300" dirty="0" smtClean="0"/>
          </a:p>
          <a:p>
            <a:pPr marL="0" indent="0">
              <a:buNone/>
            </a:pPr>
            <a:r>
              <a:rPr lang="en-US" sz="1300" dirty="0" smtClean="0"/>
              <a:t>Replacing capacitors on commercial boards:</a:t>
            </a:r>
          </a:p>
          <a:p>
            <a:pPr marL="0" indent="0">
              <a:buNone/>
            </a:pPr>
            <a:r>
              <a:rPr lang="en-US" sz="1300" b="1" dirty="0" smtClean="0"/>
              <a:t>half-reassembly using machine is not possible </a:t>
            </a:r>
            <a:r>
              <a:rPr lang="en-US" sz="1300" b="1" dirty="0" smtClean="0">
                <a:sym typeface="Wingdings" pitchFamily="2" charset="2"/>
              </a:rPr>
              <a:t> has to be new assembly (means new production)</a:t>
            </a:r>
          </a:p>
          <a:p>
            <a:pPr marL="0" indent="0">
              <a:buNone/>
            </a:pPr>
            <a:r>
              <a:rPr lang="en-US" sz="1300" b="1" dirty="0" smtClean="0"/>
              <a:t>for our boards, care is already taken to use better specs C (for heat)</a:t>
            </a:r>
          </a:p>
          <a:p>
            <a:pPr marL="0" indent="0">
              <a:buNone/>
            </a:pPr>
            <a:endParaRPr lang="en-US" sz="1300" dirty="0" smtClean="0"/>
          </a:p>
          <a:p>
            <a:pPr marL="0" indent="0">
              <a:buNone/>
            </a:pPr>
            <a:r>
              <a:rPr lang="en-US" sz="1300" dirty="0" smtClean="0"/>
              <a:t>6. It appears WP02 is only looking at one end of the problem, by proposing a change on the external cooling, rather than looking at internal options to make the electronics more robust to heat stress.</a:t>
            </a:r>
          </a:p>
          <a:p>
            <a:pPr marL="0" indent="0">
              <a:buNone/>
            </a:pPr>
            <a:r>
              <a:rPr lang="en-US" sz="1300" b="1" dirty="0" smtClean="0"/>
              <a:t>Replace critical capacitors on LLRF designed boards </a:t>
            </a:r>
            <a:r>
              <a:rPr lang="en-US" sz="1300" b="1" dirty="0" smtClean="0">
                <a:sym typeface="Wingdings" pitchFamily="2" charset="2"/>
              </a:rPr>
              <a:t> PLANNED !</a:t>
            </a:r>
          </a:p>
          <a:p>
            <a:pPr marL="0" indent="0">
              <a:buNone/>
            </a:pPr>
            <a:r>
              <a:rPr lang="en-US" sz="1300" b="1" dirty="0" smtClean="0">
                <a:sym typeface="Wingdings" pitchFamily="2" charset="2"/>
              </a:rPr>
              <a:t>Improve crate air flow, feedback to vendors  DONE ! (8U  9U ELMA crate redesign)</a:t>
            </a:r>
          </a:p>
          <a:p>
            <a:pPr marL="0" indent="0">
              <a:buNone/>
            </a:pPr>
            <a:r>
              <a:rPr lang="en-US" sz="1300" b="1" dirty="0" smtClean="0">
                <a:sym typeface="Wingdings" pitchFamily="2" charset="2"/>
              </a:rPr>
              <a:t>Use of local heat sinks for crucial parts (FPGA, CPU)</a:t>
            </a:r>
          </a:p>
          <a:p>
            <a:pPr marL="0" indent="0">
              <a:buNone/>
            </a:pPr>
            <a:endParaRPr lang="en-US" sz="1300" b="1" dirty="0">
              <a:sym typeface="Wingdings" pitchFamily="2" charset="2"/>
            </a:endParaRPr>
          </a:p>
          <a:p>
            <a:pPr marL="0" indent="0">
              <a:buNone/>
            </a:pPr>
            <a:r>
              <a:rPr lang="en-US" sz="1300" b="1" dirty="0" smtClean="0">
                <a:sym typeface="Wingdings" pitchFamily="2" charset="2"/>
              </a:rPr>
              <a:t>One option would be to design custom made heat sinks for individual boards (the whole board)</a:t>
            </a:r>
          </a:p>
          <a:p>
            <a:pPr marL="0" indent="0">
              <a:buNone/>
            </a:pPr>
            <a:r>
              <a:rPr lang="en-US" sz="1300" b="1" dirty="0" smtClean="0">
                <a:sym typeface="Wingdings" pitchFamily="2" charset="2"/>
              </a:rPr>
              <a:t>a. cost 300-500 EUR / board (x 1000 boards). As an example, in-house production (ZM) for a top and bottom housing cost 1250 EUR</a:t>
            </a:r>
          </a:p>
          <a:p>
            <a:pPr marL="0" indent="0">
              <a:buNone/>
            </a:pPr>
            <a:r>
              <a:rPr lang="en-US" sz="1300" b="1" dirty="0" smtClean="0">
                <a:sym typeface="Wingdings" pitchFamily="2" charset="2"/>
              </a:rPr>
              <a:t>b. associated risk with heat sinks is changing high frequency behavior of the board (unclear)</a:t>
            </a:r>
          </a:p>
          <a:p>
            <a:pPr marL="0" indent="0">
              <a:buNone/>
            </a:pPr>
            <a:endParaRPr lang="en-US" sz="1300" dirty="0" smtClean="0"/>
          </a:p>
          <a:p>
            <a:endParaRPr lang="en-US" sz="1300" dirty="0" smtClean="0"/>
          </a:p>
          <a:p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70306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Rack cooling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300" dirty="0" smtClean="0"/>
              <a:t>7. What does it mean, a capacitor has a lifetime of 2.7 years. Is it creating a short or is its capacitance simply lowered ? How many capacitors are we talking about ? Which component does this affect ? What does it mean for the system when a capacitor is dead ? </a:t>
            </a:r>
          </a:p>
          <a:p>
            <a:pPr marL="0" indent="0">
              <a:buNone/>
            </a:pPr>
            <a:r>
              <a:rPr lang="en-US" sz="1300" b="1" dirty="0" smtClean="0"/>
              <a:t>a. capacitance lowers (outside tolerance) </a:t>
            </a:r>
            <a:r>
              <a:rPr lang="en-US" sz="1300" b="1" dirty="0" smtClean="0">
                <a:sym typeface="Wingdings" pitchFamily="2" charset="2"/>
              </a:rPr>
              <a:t> affects DC/DC converters voltage  board behavior is unpredictable </a:t>
            </a:r>
          </a:p>
          <a:p>
            <a:pPr marL="0" indent="0">
              <a:buNone/>
            </a:pPr>
            <a:r>
              <a:rPr lang="en-US" sz="1300" b="1" dirty="0" smtClean="0">
                <a:sym typeface="Wingdings" pitchFamily="2" charset="2"/>
              </a:rPr>
              <a:t>b. capacity becomes short  this is a clear board malfunction</a:t>
            </a:r>
          </a:p>
          <a:p>
            <a:pPr marL="0" indent="0">
              <a:buNone/>
            </a:pPr>
            <a:endParaRPr lang="en-US" sz="1300" dirty="0" smtClean="0"/>
          </a:p>
          <a:p>
            <a:pPr marL="0" indent="0">
              <a:buNone/>
            </a:pPr>
            <a:r>
              <a:rPr lang="en-US" sz="1300" dirty="0" smtClean="0"/>
              <a:t>9. Can you prove that if the water is cooled down by 2 degrees, the airflow will decrease by 2 degrees ? </a:t>
            </a:r>
          </a:p>
          <a:p>
            <a:pPr marL="0" indent="0">
              <a:buNone/>
            </a:pPr>
            <a:r>
              <a:rPr lang="en-US" sz="1300" b="1" dirty="0" smtClean="0"/>
              <a:t>We’ve observed that with the current inlet air temperature, the crate temperature management is maxed-out (fans 100% all the time, no margin, already saturating regulation ability)</a:t>
            </a:r>
          </a:p>
          <a:p>
            <a:pPr>
              <a:buFont typeface="Wingdings"/>
              <a:buChar char="à"/>
            </a:pPr>
            <a:r>
              <a:rPr lang="en-US" sz="1300" b="1" dirty="0" smtClean="0">
                <a:sym typeface="Wingdings" pitchFamily="2" charset="2"/>
              </a:rPr>
              <a:t>This is clear violation of the crate cooling specifications (</a:t>
            </a:r>
            <a:r>
              <a:rPr lang="en-US" sz="1300" b="1" dirty="0" err="1" smtClean="0">
                <a:sym typeface="Wingdings" pitchFamily="2" charset="2"/>
              </a:rPr>
              <a:t>cf</a:t>
            </a:r>
            <a:r>
              <a:rPr lang="en-US" sz="1300" b="1" dirty="0" smtClean="0">
                <a:sym typeface="Wingdings" pitchFamily="2" charset="2"/>
              </a:rPr>
              <a:t> Industrial Partner email at end)</a:t>
            </a:r>
          </a:p>
          <a:p>
            <a:pPr marL="0" indent="0">
              <a:buNone/>
            </a:pPr>
            <a:endParaRPr lang="en-US" sz="1300" b="1" dirty="0" smtClean="0">
              <a:sym typeface="Wingdings" pitchFamily="2" charset="2"/>
            </a:endParaRPr>
          </a:p>
          <a:p>
            <a:pPr marL="0" indent="0">
              <a:buNone/>
            </a:pPr>
            <a:r>
              <a:rPr lang="en-US" sz="1300" b="1" u="sng" dirty="0" smtClean="0">
                <a:sym typeface="Wingdings" pitchFamily="2" charset="2"/>
              </a:rPr>
              <a:t>Other points:</a:t>
            </a:r>
          </a:p>
          <a:p>
            <a:r>
              <a:rPr lang="en-US" sz="1300" b="1" dirty="0" smtClean="0">
                <a:sym typeface="Wingdings" pitchFamily="2" charset="2"/>
              </a:rPr>
              <a:t>Community general agrees on 21 deg. C inlet air temperature for high computing systems (industry and research)  reference from industry vendors</a:t>
            </a:r>
          </a:p>
          <a:p>
            <a:r>
              <a:rPr lang="en-US" sz="1400" b="1" dirty="0" smtClean="0"/>
              <a:t>Most </a:t>
            </a:r>
            <a:r>
              <a:rPr lang="en-US" sz="1400" b="1" dirty="0"/>
              <a:t>of the integrated circuits do not give a </a:t>
            </a:r>
            <a:r>
              <a:rPr lang="en-US" sz="1400" b="1" dirty="0" smtClean="0"/>
              <a:t>Mean Time Between Failure (MTBF) </a:t>
            </a:r>
            <a:r>
              <a:rPr lang="en-US" sz="1400" b="1" dirty="0"/>
              <a:t>number. </a:t>
            </a:r>
            <a:r>
              <a:rPr lang="en-US" sz="1400" b="1" dirty="0" smtClean="0"/>
              <a:t>The assumption that </a:t>
            </a:r>
            <a:r>
              <a:rPr lang="en-US" sz="1400" b="1" dirty="0"/>
              <a:t>military versions with </a:t>
            </a:r>
            <a:r>
              <a:rPr lang="en-US" sz="1400" b="1" dirty="0" smtClean="0"/>
              <a:t>operating </a:t>
            </a:r>
            <a:r>
              <a:rPr lang="en-US" sz="1400" b="1" dirty="0"/>
              <a:t>temperatures of 125 </a:t>
            </a:r>
            <a:r>
              <a:rPr lang="en-US" sz="1400" b="1" dirty="0" err="1" smtClean="0"/>
              <a:t>deg.C</a:t>
            </a:r>
            <a:r>
              <a:rPr lang="en-US" sz="1400" b="1" dirty="0" smtClean="0"/>
              <a:t> instead </a:t>
            </a:r>
            <a:r>
              <a:rPr lang="en-US" sz="1400" b="1" dirty="0"/>
              <a:t>of 85 </a:t>
            </a:r>
            <a:r>
              <a:rPr lang="en-US" sz="1400" b="1" dirty="0" err="1" smtClean="0"/>
              <a:t>deg.C</a:t>
            </a:r>
            <a:r>
              <a:rPr lang="en-US" sz="1400" b="1" dirty="0" smtClean="0"/>
              <a:t> have </a:t>
            </a:r>
            <a:r>
              <a:rPr lang="en-US" sz="1400" b="1" dirty="0"/>
              <a:t>a better MTBF </a:t>
            </a:r>
            <a:r>
              <a:rPr lang="en-US" sz="1400" b="1" dirty="0" smtClean="0"/>
              <a:t>was refuted (same life time, only more thoroughly tested and usually sturdier packaging).</a:t>
            </a:r>
          </a:p>
          <a:p>
            <a:r>
              <a:rPr lang="en-US" sz="1400" b="1" dirty="0" smtClean="0"/>
              <a:t>Furthermore, a </a:t>
            </a:r>
            <a:r>
              <a:rPr lang="en-US" sz="1400" b="1" dirty="0"/>
              <a:t>lot of chips are </a:t>
            </a:r>
            <a:r>
              <a:rPr lang="en-US" sz="1400" b="1" dirty="0" smtClean="0"/>
              <a:t>not available </a:t>
            </a:r>
            <a:r>
              <a:rPr lang="en-US" sz="1400" b="1" dirty="0"/>
              <a:t>in </a:t>
            </a:r>
            <a:r>
              <a:rPr lang="en-US" sz="1400" b="1" dirty="0" smtClean="0"/>
              <a:t>military versions</a:t>
            </a:r>
            <a:r>
              <a:rPr lang="en-US" sz="1400" b="1" dirty="0"/>
              <a:t>. </a:t>
            </a:r>
            <a:r>
              <a:rPr lang="en-US" sz="1400" b="1" dirty="0" smtClean="0"/>
              <a:t>When available, </a:t>
            </a:r>
            <a:r>
              <a:rPr lang="en-US" sz="1400" b="1" dirty="0"/>
              <a:t>the price for a military version </a:t>
            </a:r>
            <a:r>
              <a:rPr lang="en-US" sz="1400" b="1" dirty="0" smtClean="0"/>
              <a:t>is 3-10x higher </a:t>
            </a:r>
            <a:r>
              <a:rPr lang="en-US" sz="1400" b="1" dirty="0"/>
              <a:t>than </a:t>
            </a:r>
            <a:r>
              <a:rPr lang="en-US" sz="1400" b="1" dirty="0" smtClean="0"/>
              <a:t>the standard </a:t>
            </a:r>
            <a:r>
              <a:rPr lang="en-US" sz="1400" b="1" dirty="0"/>
              <a:t>one</a:t>
            </a:r>
            <a:r>
              <a:rPr lang="en-US" sz="1400" b="1" dirty="0" smtClean="0"/>
              <a:t>.</a:t>
            </a:r>
            <a:endParaRPr lang="en-US" sz="1300" b="1" dirty="0" smtClean="0"/>
          </a:p>
        </p:txBody>
      </p:sp>
    </p:spTree>
    <p:extLst>
      <p:ext uri="{BB962C8B-B14F-4D97-AF65-F5344CB8AC3E}">
        <p14:creationId xmlns:p14="http://schemas.microsoft.com/office/powerpoint/2010/main" val="304393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572</Words>
  <Application>Microsoft Office PowerPoint</Application>
  <PresentationFormat>On-screen Show (4:3)</PresentationFormat>
  <Paragraphs>54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Rack cooling issues</vt:lpstr>
      <vt:lpstr>Rack cooling issues</vt:lpstr>
      <vt:lpstr>Rack cooling issues</vt:lpstr>
      <vt:lpstr>Rack cooling issues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branlard</dc:creator>
  <cp:lastModifiedBy>Negodin, Evgueni</cp:lastModifiedBy>
  <cp:revision>18</cp:revision>
  <dcterms:created xsi:type="dcterms:W3CDTF">2012-10-23T13:36:26Z</dcterms:created>
  <dcterms:modified xsi:type="dcterms:W3CDTF">2012-10-26T10:49:07Z</dcterms:modified>
</cp:coreProperties>
</file>