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972300" cy="101092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  <a:srgbClr val="99CCFF"/>
    <a:srgbClr val="66FFFF"/>
    <a:srgbClr val="E0E0E0"/>
    <a:srgbClr val="FFFF99"/>
    <a:srgbClr val="FD930A"/>
    <a:srgbClr val="261748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7" autoAdjust="0"/>
    <p:restoredTop sz="95752" autoAdjust="0"/>
  </p:normalViewPr>
  <p:slideViewPr>
    <p:cSldViewPr snapToGrid="0">
      <p:cViewPr>
        <p:scale>
          <a:sx n="125" d="100"/>
          <a:sy n="125" d="100"/>
        </p:scale>
        <p:origin x="-1662" y="-21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84"/>
        <p:guide pos="219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5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288" y="0"/>
            <a:ext cx="3021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04375"/>
            <a:ext cx="30210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288" y="9604375"/>
            <a:ext cx="3021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fld id="{8BE4CB1C-52AB-4681-8C20-27860A6783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38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C9984648-C675-4E65-BB5B-EC97F18C52BE}" type="slidenum">
              <a:rPr lang="de-DE" sz="1300" smtClean="0"/>
              <a:pPr/>
              <a:t>1</a:t>
            </a:fld>
            <a:endParaRPr lang="de-DE" sz="1300" smtClean="0"/>
          </a:p>
        </p:txBody>
      </p:sp>
      <p:sp>
        <p:nvSpPr>
          <p:cNvPr id="143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802188"/>
            <a:ext cx="5111750" cy="4548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603" tIns="48802" rIns="97603" bIns="48802"/>
          <a:lstStyle/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How to edit the title slide</a:t>
            </a:r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</a:pPr>
            <a:endParaRPr lang="en-GB" smtClean="0"/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mtClean="0"/>
              <a:t>  Upper area: </a:t>
            </a:r>
            <a:r>
              <a:rPr lang="en-GB" b="1" smtClean="0"/>
              <a:t>Title</a:t>
            </a:r>
            <a:r>
              <a:rPr lang="en-GB" smtClean="0"/>
              <a:t> of your talk, max. 2 rows of the defined size (55 pt)</a:t>
            </a:r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mtClean="0"/>
              <a:t>  Lower area </a:t>
            </a:r>
            <a:r>
              <a:rPr lang="en-GB" b="1" smtClean="0"/>
              <a:t>(subtitle):</a:t>
            </a:r>
            <a:r>
              <a:rPr lang="en-GB" smtClean="0"/>
              <a:t> Conference/meeting/workshop, location, date, </a:t>
            </a:r>
            <a:br>
              <a:rPr lang="en-GB" smtClean="0"/>
            </a:br>
            <a:r>
              <a:rPr lang="en-GB" smtClean="0"/>
              <a:t>  your name and affiliation, </a:t>
            </a:r>
            <a:br>
              <a:rPr lang="en-GB" smtClean="0"/>
            </a:br>
            <a:r>
              <a:rPr lang="en-GB" smtClean="0"/>
              <a:t>  max. 4 rows of the defined size (32 pt)</a:t>
            </a:r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mtClean="0"/>
              <a:t> Change the </a:t>
            </a:r>
            <a:r>
              <a:rPr lang="en-GB" b="1" smtClean="0"/>
              <a:t>partner logos</a:t>
            </a:r>
            <a:r>
              <a:rPr lang="en-GB" smtClean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310199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BE9C-3669-4B5D-B120-ACB7E85993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Technical Coordination</a:t>
            </a:r>
          </a:p>
          <a:p>
            <a:pPr>
              <a:defRPr/>
            </a:pPr>
            <a:r>
              <a:rPr lang="en-GB" dirty="0" smtClean="0"/>
              <a:t>E. </a:t>
            </a:r>
            <a:r>
              <a:rPr lang="en-GB" dirty="0" err="1" smtClean="0"/>
              <a:t>Negodin</a:t>
            </a:r>
            <a:r>
              <a:rPr lang="en-GB" dirty="0" smtClean="0"/>
              <a:t>, September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7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A6B96A71-B58A-4B69-82D2-413E62B10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3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smtClean="0">
                <a:solidFill>
                  <a:schemeClr val="bg1"/>
                </a:solidFill>
              </a:rPr>
              <a:t>Delete this text and put in here: The title of your talk</a:t>
            </a: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4623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319213"/>
            <a:ext cx="7251700" cy="1844675"/>
          </a:xfrm>
        </p:spPr>
        <p:txBody>
          <a:bodyPr/>
          <a:lstStyle/>
          <a:p>
            <a:pPr eaLnBrk="1" hangingPunct="1"/>
            <a:r>
              <a:rPr lang="en-GB" dirty="0" smtClean="0"/>
              <a:t>Heat Loads in XTL racks</a:t>
            </a:r>
            <a:endParaRPr lang="en-GB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70404" y="1881803"/>
            <a:ext cx="7581232" cy="4363876"/>
            <a:chOff x="883318" y="1090774"/>
            <a:chExt cx="7581232" cy="4363876"/>
          </a:xfrm>
        </p:grpSpPr>
        <p:grpSp>
          <p:nvGrpSpPr>
            <p:cNvPr id="6" name="Group 5"/>
            <p:cNvGrpSpPr/>
            <p:nvPr/>
          </p:nvGrpSpPr>
          <p:grpSpPr>
            <a:xfrm>
              <a:off x="883318" y="1090774"/>
              <a:ext cx="7581232" cy="4363876"/>
              <a:chOff x="1442118" y="1509874"/>
              <a:chExt cx="7581232" cy="436387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1509874"/>
                <a:ext cx="6098379" cy="4363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239668" y="2996763"/>
                <a:ext cx="595035" cy="230832"/>
              </a:xfrm>
              <a:prstGeom prst="rect">
                <a:avLst/>
              </a:prstGeom>
              <a:noFill/>
              <a:ln>
                <a:solidFill>
                  <a:schemeClr val="folHlink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150 VA </a:t>
                </a:r>
                <a:endParaRPr lang="en-US" dirty="0"/>
              </a:p>
            </p:txBody>
          </p:sp>
          <p:cxnSp>
            <p:nvCxnSpPr>
              <p:cNvPr id="12" name="Elbow Connector 11"/>
              <p:cNvCxnSpPr>
                <a:stCxn id="11" idx="1"/>
              </p:cNvCxnSpPr>
              <p:nvPr/>
            </p:nvCxnSpPr>
            <p:spPr bwMode="auto">
              <a:xfrm rot="10800000" flipV="1">
                <a:off x="6465694" y="3112179"/>
                <a:ext cx="773975" cy="1606"/>
              </a:xfrm>
              <a:prstGeom prst="bentConnector3">
                <a:avLst/>
              </a:prstGeom>
              <a:noFill/>
              <a:ln w="9525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7249178" y="3406365"/>
                <a:ext cx="562975" cy="230832"/>
              </a:xfrm>
              <a:prstGeom prst="rect">
                <a:avLst/>
              </a:prstGeom>
              <a:noFill/>
              <a:ln>
                <a:solidFill>
                  <a:schemeClr val="folHlink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150 VA</a:t>
                </a:r>
                <a:endParaRPr lang="en-US" dirty="0"/>
              </a:p>
            </p:txBody>
          </p:sp>
          <p:cxnSp>
            <p:nvCxnSpPr>
              <p:cNvPr id="14" name="Elbow Connector 13"/>
              <p:cNvCxnSpPr>
                <a:stCxn id="13" idx="1"/>
              </p:cNvCxnSpPr>
              <p:nvPr/>
            </p:nvCxnSpPr>
            <p:spPr bwMode="auto">
              <a:xfrm rot="10800000" flipV="1">
                <a:off x="6475206" y="3521781"/>
                <a:ext cx="773973" cy="1606"/>
              </a:xfrm>
              <a:prstGeom prst="bentConnector3">
                <a:avLst/>
              </a:prstGeom>
              <a:noFill/>
              <a:ln w="9525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7253941" y="3835035"/>
                <a:ext cx="562975" cy="230832"/>
              </a:xfrm>
              <a:prstGeom prst="rect">
                <a:avLst/>
              </a:prstGeom>
              <a:noFill/>
              <a:ln>
                <a:solidFill>
                  <a:schemeClr val="folHlink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150 VA</a:t>
                </a:r>
                <a:endParaRPr lang="en-US" dirty="0"/>
              </a:p>
            </p:txBody>
          </p:sp>
          <p:cxnSp>
            <p:nvCxnSpPr>
              <p:cNvPr id="16" name="Elbow Connector 15"/>
              <p:cNvCxnSpPr>
                <a:stCxn id="15" idx="1"/>
              </p:cNvCxnSpPr>
              <p:nvPr/>
            </p:nvCxnSpPr>
            <p:spPr bwMode="auto">
              <a:xfrm rot="10800000" flipV="1">
                <a:off x="6479969" y="3950451"/>
                <a:ext cx="773973" cy="1606"/>
              </a:xfrm>
              <a:prstGeom prst="bentConnector3">
                <a:avLst/>
              </a:prstGeom>
              <a:noFill/>
              <a:ln w="9525" cap="flat" cmpd="sng" algn="ctr">
                <a:solidFill>
                  <a:schemeClr val="folHlink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Right Brace 16"/>
              <p:cNvSpPr/>
              <p:nvPr/>
            </p:nvSpPr>
            <p:spPr bwMode="auto">
              <a:xfrm>
                <a:off x="8032750" y="2781300"/>
                <a:ext cx="127000" cy="1371600"/>
              </a:xfrm>
              <a:prstGeom prst="rightBrace">
                <a:avLst>
                  <a:gd name="adj1" fmla="val 28206"/>
                  <a:gd name="adj2" fmla="val 50000"/>
                </a:avLst>
              </a:prstGeom>
              <a:noFill/>
              <a:ln w="952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06010" y="3324680"/>
                <a:ext cx="817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~ 450 W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42118" y="3269813"/>
                <a:ext cx="1063112" cy="397032"/>
              </a:xfrm>
              <a:prstGeom prst="rect">
                <a:avLst/>
              </a:prstGeom>
              <a:noFill/>
              <a:ln>
                <a:solidFill>
                  <a:srgbClr val="00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smtClean="0"/>
                  <a:t>50 W</a:t>
                </a:r>
              </a:p>
              <a:p>
                <a:pPr algn="ctr">
                  <a:buNone/>
                </a:pPr>
                <a:r>
                  <a:rPr lang="en-US" dirty="0" smtClean="0"/>
                  <a:t>Extremfall 230 W</a:t>
                </a:r>
                <a:endParaRPr lang="en-US" dirty="0"/>
              </a:p>
            </p:txBody>
          </p:sp>
          <p:cxnSp>
            <p:nvCxnSpPr>
              <p:cNvPr id="24" name="Elbow Connector 23"/>
              <p:cNvCxnSpPr>
                <a:stCxn id="23" idx="0"/>
              </p:cNvCxnSpPr>
              <p:nvPr/>
            </p:nvCxnSpPr>
            <p:spPr bwMode="auto">
              <a:xfrm rot="5400000" flipH="1" flipV="1">
                <a:off x="1977657" y="2320118"/>
                <a:ext cx="945713" cy="953679"/>
              </a:xfrm>
              <a:prstGeom prst="bentConnector2">
                <a:avLst/>
              </a:prstGeom>
              <a:noFill/>
              <a:ln w="9525" cap="flat" cmpd="sng" algn="ctr">
                <a:solidFill>
                  <a:srgbClr val="00FFFF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" name="Rectangle 19"/>
            <p:cNvSpPr/>
            <p:nvPr/>
          </p:nvSpPr>
          <p:spPr bwMode="auto">
            <a:xfrm>
              <a:off x="2381250" y="1892300"/>
              <a:ext cx="2444750" cy="2495550"/>
            </a:xfrm>
            <a:prstGeom prst="rect">
              <a:avLst/>
            </a:prstGeom>
            <a:noFill/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BE9C-3669-4B5D-B120-ACB7E85993F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39700" y="5873750"/>
            <a:ext cx="887095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Total heat load of complete cabinet:		0,5 kW    </a:t>
            </a:r>
            <a:r>
              <a:rPr lang="en-US" sz="1800" dirty="0" smtClean="0"/>
              <a:t>(~0,7 kW)</a:t>
            </a:r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Heat load in </a:t>
            </a:r>
            <a:r>
              <a:rPr lang="en-US" dirty="0" smtClean="0"/>
              <a:t>Cryo cabinet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288"/>
            <a:ext cx="9134475" cy="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23850" y="1314450"/>
            <a:ext cx="885825" cy="714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21717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12 cabinets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BE9C-3669-4B5D-B120-ACB7E85993F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88920" y="2361745"/>
            <a:ext cx="5885180" cy="3596460"/>
            <a:chOff x="953770" y="1234620"/>
            <a:chExt cx="5885180" cy="35964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39" y="1744980"/>
              <a:ext cx="4569384" cy="308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64441" y="1299390"/>
              <a:ext cx="800219" cy="2308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3CCFF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Max. 500 W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8410" y="3000830"/>
              <a:ext cx="1020540" cy="276999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2,2 kW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3771" y="1234620"/>
              <a:ext cx="2108269" cy="3970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u="sng" dirty="0"/>
                <a:t>Heat load negligible</a:t>
              </a:r>
            </a:p>
            <a:p>
              <a:pPr>
                <a:buNone/>
              </a:pPr>
              <a:r>
                <a:rPr lang="en-US" dirty="0" smtClean="0"/>
                <a:t>10 A, 24 V</a:t>
              </a:r>
              <a:r>
                <a:rPr lang="en-US" dirty="0"/>
                <a:t>, </a:t>
              </a:r>
              <a:r>
                <a:rPr lang="en-US" dirty="0" err="1"/>
                <a:t>Gleichzeitigkeitsfaktor</a:t>
              </a:r>
              <a:r>
                <a:rPr lang="en-US" dirty="0"/>
                <a:t> </a:t>
              </a:r>
              <a:r>
                <a:rPr lang="en-US" dirty="0" smtClean="0"/>
                <a:t>1%</a:t>
              </a:r>
            </a:p>
          </p:txBody>
        </p:sp>
        <p:sp>
          <p:nvSpPr>
            <p:cNvPr id="12" name="Right Brace 11"/>
            <p:cNvSpPr/>
            <p:nvPr/>
          </p:nvSpPr>
          <p:spPr bwMode="auto">
            <a:xfrm>
              <a:off x="5487670" y="1971040"/>
              <a:ext cx="247650" cy="2341880"/>
            </a:xfrm>
            <a:prstGeom prst="rightBrace">
              <a:avLst>
                <a:gd name="adj1" fmla="val 28206"/>
                <a:gd name="adj2" fmla="val 50000"/>
              </a:avLst>
            </a:prstGeom>
            <a:noFill/>
            <a:ln w="127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3" name="Straight Connector 12"/>
            <p:cNvCxnSpPr>
              <a:stCxn id="10" idx="2"/>
            </p:cNvCxnSpPr>
            <p:nvPr/>
          </p:nvCxnSpPr>
          <p:spPr bwMode="auto">
            <a:xfrm flipH="1">
              <a:off x="2202180" y="1631652"/>
              <a:ext cx="695726" cy="33430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10" idx="2"/>
            </p:cNvCxnSpPr>
            <p:nvPr/>
          </p:nvCxnSpPr>
          <p:spPr bwMode="auto">
            <a:xfrm>
              <a:off x="2897906" y="1631652"/>
              <a:ext cx="631107" cy="34478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898307" y="1631652"/>
              <a:ext cx="640231" cy="68768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10" idx="2"/>
            </p:cNvCxnSpPr>
            <p:nvPr/>
          </p:nvCxnSpPr>
          <p:spPr bwMode="auto">
            <a:xfrm flipH="1">
              <a:off x="2181225" y="1631652"/>
              <a:ext cx="716681" cy="71149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 bwMode="auto">
            <a:xfrm flipH="1">
              <a:off x="3517900" y="1530222"/>
              <a:ext cx="1546651" cy="1460628"/>
            </a:xfrm>
            <a:prstGeom prst="line">
              <a:avLst/>
            </a:prstGeom>
            <a:noFill/>
            <a:ln w="9525" cap="flat" cmpd="sng" algn="ctr">
              <a:solidFill>
                <a:srgbClr val="33CCFF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5" name="Right Brace 24"/>
            <p:cNvSpPr/>
            <p:nvPr/>
          </p:nvSpPr>
          <p:spPr bwMode="auto">
            <a:xfrm rot="10800000">
              <a:off x="953770" y="2631438"/>
              <a:ext cx="494030" cy="1264285"/>
            </a:xfrm>
            <a:prstGeom prst="rightBrace">
              <a:avLst>
                <a:gd name="adj1" fmla="val 28206"/>
                <a:gd name="adj2" fmla="val 50000"/>
              </a:avLst>
            </a:prstGeom>
            <a:noFill/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Heat load in LLRF Master cabinet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9700" y="5873750"/>
            <a:ext cx="887095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Total heat load of complete cabinet:		 </a:t>
            </a:r>
            <a:r>
              <a:rPr lang="en-US" sz="2400" dirty="0" smtClean="0"/>
              <a:t>3,15 kW  </a:t>
            </a:r>
            <a:r>
              <a:rPr lang="en-US" sz="1800" dirty="0" smtClean="0"/>
              <a:t>(</a:t>
            </a:r>
            <a:r>
              <a:rPr lang="en-US" sz="1800" dirty="0" smtClean="0"/>
              <a:t>4,3 kW) </a:t>
            </a:r>
            <a:endParaRPr lang="en-US" sz="1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288"/>
            <a:ext cx="9134475" cy="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1695450" y="1343025"/>
            <a:ext cx="885825" cy="714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1650" y="20955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150" y="3276600"/>
            <a:ext cx="2635250" cy="14804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de-DE" sz="800" dirty="0">
                <a:latin typeface="Calibri"/>
                <a:ea typeface="Calibri"/>
                <a:cs typeface="Times New Roman"/>
              </a:rPr>
              <a:t>Leistungsaufnahme:    1.6 kW    </a:t>
            </a:r>
            <a:endParaRPr lang="de-DE" sz="8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de-DE" sz="800" dirty="0" smtClean="0">
                <a:latin typeface="Calibri"/>
                <a:ea typeface="Calibri"/>
                <a:cs typeface="Times New Roman"/>
              </a:rPr>
              <a:t>Gleichzeitigkeit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.:     60 %     (nur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fuer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 Leistungsaufnahme)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   </a:t>
            </a:r>
            <a:r>
              <a:rPr lang="de-DE" dirty="0" smtClean="0">
                <a:latin typeface="Calibri"/>
                <a:ea typeface="Calibri"/>
                <a:cs typeface="Times New Roman"/>
              </a:rPr>
              <a:t>Kühlung </a:t>
            </a:r>
            <a:r>
              <a:rPr lang="de-DE" dirty="0">
                <a:latin typeface="Calibri"/>
                <a:ea typeface="Calibri"/>
                <a:cs typeface="Times New Roman"/>
              </a:rPr>
              <a:t>normal:      </a:t>
            </a:r>
            <a:r>
              <a:rPr lang="de-DE" b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450 W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   </a:t>
            </a:r>
            <a:r>
              <a:rPr lang="de-DE" dirty="0" smtClean="0">
                <a:latin typeface="Calibri"/>
                <a:ea typeface="Calibri"/>
                <a:cs typeface="Times New Roman"/>
              </a:rPr>
              <a:t>Kühlung </a:t>
            </a:r>
            <a:r>
              <a:rPr lang="de-DE" dirty="0" err="1">
                <a:latin typeface="Calibri"/>
                <a:ea typeface="Calibri"/>
                <a:cs typeface="Times New Roman"/>
              </a:rPr>
              <a:t>max</a:t>
            </a:r>
            <a:r>
              <a:rPr lang="de-DE" dirty="0">
                <a:latin typeface="Calibri"/>
                <a:ea typeface="Calibri"/>
                <a:cs typeface="Times New Roman"/>
              </a:rPr>
              <a:t>:         1.6 kW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de-DE" sz="800" dirty="0">
                <a:latin typeface="Calibri"/>
                <a:ea typeface="Calibri"/>
                <a:cs typeface="Times New Roman"/>
              </a:rPr>
              <a:t>Dies ist eine sehr knappe </a:t>
            </a:r>
            <a:r>
              <a:rPr lang="de-DE" sz="800" dirty="0" smtClean="0">
                <a:latin typeface="Calibri"/>
                <a:ea typeface="Calibri"/>
                <a:cs typeface="Times New Roman"/>
              </a:rPr>
              <a:t>Schätzung für 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ein TIL Rack</a:t>
            </a:r>
          </a:p>
          <a:p>
            <a:pPr>
              <a:spcAft>
                <a:spcPts val="0"/>
              </a:spcAft>
              <a:buNone/>
            </a:pPr>
            <a:r>
              <a:rPr lang="de-DE" sz="800" dirty="0">
                <a:latin typeface="Calibri"/>
                <a:ea typeface="Calibri"/>
                <a:cs typeface="Times New Roman"/>
              </a:rPr>
              <a:t>(</a:t>
            </a:r>
            <a:r>
              <a:rPr lang="de-DE" sz="800" dirty="0" smtClean="0">
                <a:latin typeface="Calibri"/>
                <a:ea typeface="Calibri"/>
                <a:cs typeface="Times New Roman"/>
              </a:rPr>
              <a:t>für 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2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Cavity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-Module, Slave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or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 Master</a:t>
            </a:r>
            <a:r>
              <a:rPr lang="de-DE" sz="800" dirty="0" smtClean="0">
                <a:latin typeface="Calibri"/>
                <a:ea typeface="Calibri"/>
                <a:cs typeface="Times New Roman"/>
              </a:rPr>
              <a:t>),ohne Berücksichtigung 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der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Coupler-Mover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 !</a:t>
            </a:r>
            <a:endParaRPr lang="de-DE" sz="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4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BE9C-3669-4B5D-B120-ACB7E85993F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39" y="2610757"/>
            <a:ext cx="505671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Heat load in RF cabinet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700" y="5873750"/>
            <a:ext cx="887095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Total heat load of complete cabinet:		  2 kW        </a:t>
            </a:r>
            <a:r>
              <a:rPr lang="en-US" sz="1800" dirty="0" smtClean="0"/>
              <a:t>(5 kW)</a:t>
            </a:r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288"/>
            <a:ext cx="9134475" cy="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3028950" y="1304925"/>
            <a:ext cx="885825" cy="714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6100" y="20574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25 cabinets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850" y="20193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9575" y="20193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12 cabinets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BE9C-3669-4B5D-B120-ACB7E85993F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61950" y="2342695"/>
            <a:ext cx="5835290" cy="3555243"/>
            <a:chOff x="57150" y="1291770"/>
            <a:chExt cx="5835290" cy="355524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51013"/>
              <a:ext cx="4825640" cy="30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87891" y="1362890"/>
              <a:ext cx="800219" cy="230832"/>
            </a:xfrm>
            <a:prstGeom prst="rect">
              <a:avLst/>
            </a:prstGeom>
            <a:solidFill>
              <a:srgbClr val="00B0F0">
                <a:alpha val="27000"/>
              </a:srgb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Max. 300 W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50" y="3019880"/>
              <a:ext cx="1020540" cy="276999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2,2 kW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28071" y="1291770"/>
              <a:ext cx="2108269" cy="39703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u="sng" dirty="0"/>
                <a:t>Heat load negligible</a:t>
              </a:r>
            </a:p>
            <a:p>
              <a:pPr>
                <a:buNone/>
              </a:pPr>
              <a:r>
                <a:rPr lang="en-US" dirty="0" smtClean="0"/>
                <a:t>10 A, 24 V</a:t>
              </a:r>
              <a:r>
                <a:rPr lang="en-US" dirty="0"/>
                <a:t>, </a:t>
              </a:r>
              <a:r>
                <a:rPr lang="en-US" dirty="0" err="1"/>
                <a:t>Gleichzeitigkeitsfaktor</a:t>
              </a:r>
              <a:r>
                <a:rPr lang="en-US" dirty="0"/>
                <a:t> </a:t>
              </a:r>
              <a:r>
                <a:rPr lang="en-US" dirty="0" smtClean="0"/>
                <a:t>1%</a:t>
              </a:r>
            </a:p>
          </p:txBody>
        </p:sp>
        <p:sp>
          <p:nvSpPr>
            <p:cNvPr id="13" name="Right Brace 12"/>
            <p:cNvSpPr/>
            <p:nvPr/>
          </p:nvSpPr>
          <p:spPr bwMode="auto">
            <a:xfrm rot="10800000">
              <a:off x="1118870" y="1996440"/>
              <a:ext cx="247650" cy="2341880"/>
            </a:xfrm>
            <a:prstGeom prst="rightBrace">
              <a:avLst>
                <a:gd name="adj1" fmla="val 28206"/>
                <a:gd name="adj2" fmla="val 50000"/>
              </a:avLst>
            </a:prstGeom>
            <a:noFill/>
            <a:ln w="1270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4" name="Straight Connector 13"/>
            <p:cNvCxnSpPr>
              <a:stCxn id="12" idx="2"/>
            </p:cNvCxnSpPr>
            <p:nvPr/>
          </p:nvCxnSpPr>
          <p:spPr bwMode="auto">
            <a:xfrm flipH="1">
              <a:off x="3586480" y="1688802"/>
              <a:ext cx="695726" cy="33430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12" idx="2"/>
            </p:cNvCxnSpPr>
            <p:nvPr/>
          </p:nvCxnSpPr>
          <p:spPr bwMode="auto">
            <a:xfrm>
              <a:off x="4282206" y="1688802"/>
              <a:ext cx="631107" cy="34478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288957" y="1688802"/>
              <a:ext cx="640231" cy="68768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12" idx="2"/>
            </p:cNvCxnSpPr>
            <p:nvPr/>
          </p:nvCxnSpPr>
          <p:spPr bwMode="auto">
            <a:xfrm flipH="1">
              <a:off x="3565525" y="1688802"/>
              <a:ext cx="716681" cy="71149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>
              <a:stCxn id="10" idx="2"/>
            </p:cNvCxnSpPr>
            <p:nvPr/>
          </p:nvCxnSpPr>
          <p:spPr bwMode="auto">
            <a:xfrm>
              <a:off x="2188001" y="1593722"/>
              <a:ext cx="1406099" cy="1276478"/>
            </a:xfrm>
            <a:prstGeom prst="line">
              <a:avLst/>
            </a:prstGeom>
            <a:noFill/>
            <a:ln w="9525" cap="flat" cmpd="sng" algn="ctr">
              <a:solidFill>
                <a:srgbClr val="33CCFF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dirty="0" smtClean="0"/>
              <a:t>Heat load in LLRF Slave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700" y="5873750"/>
            <a:ext cx="887095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Total heat load of complete cabinet:		     </a:t>
            </a:r>
            <a:r>
              <a:rPr lang="en-US" sz="2000" dirty="0" smtClean="0"/>
              <a:t>2,95 </a:t>
            </a:r>
            <a:r>
              <a:rPr lang="en-US" sz="2000" dirty="0"/>
              <a:t>kW  </a:t>
            </a:r>
            <a:r>
              <a:rPr lang="en-US" sz="1600" dirty="0"/>
              <a:t>(</a:t>
            </a:r>
            <a:r>
              <a:rPr lang="en-US" sz="1600" dirty="0" smtClean="0"/>
              <a:t>4,1 </a:t>
            </a:r>
            <a:r>
              <a:rPr lang="en-US" sz="1600" dirty="0"/>
              <a:t>kW) </a:t>
            </a:r>
            <a:endParaRPr lang="en-US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288"/>
            <a:ext cx="9134475" cy="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 bwMode="auto">
          <a:xfrm>
            <a:off x="7010400" y="1381125"/>
            <a:ext cx="885825" cy="714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050" y="196215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12 cabinets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48500" y="211455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25 cabinets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1971675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86100" y="19812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273800" y="3606800"/>
            <a:ext cx="252095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de-DE" sz="800" dirty="0">
                <a:latin typeface="Calibri"/>
                <a:ea typeface="Calibri"/>
                <a:cs typeface="Times New Roman"/>
              </a:rPr>
              <a:t>Leistungsaufnahme:    1.6 kW    </a:t>
            </a:r>
            <a:endParaRPr lang="de-DE" sz="8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de-DE" sz="800" dirty="0" smtClean="0">
                <a:latin typeface="Calibri"/>
                <a:ea typeface="Calibri"/>
                <a:cs typeface="Times New Roman"/>
              </a:rPr>
              <a:t>Gleichzeitigkeit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.:     60 %     (nur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fuer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 Leistungsaufnahme)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   </a:t>
            </a:r>
            <a:r>
              <a:rPr lang="de-DE" dirty="0" smtClean="0">
                <a:latin typeface="Calibri"/>
                <a:ea typeface="Calibri"/>
                <a:cs typeface="Times New Roman"/>
              </a:rPr>
              <a:t>Kühlung </a:t>
            </a:r>
            <a:r>
              <a:rPr lang="de-DE" dirty="0">
                <a:latin typeface="Calibri"/>
                <a:ea typeface="Calibri"/>
                <a:cs typeface="Times New Roman"/>
              </a:rPr>
              <a:t>normal:      </a:t>
            </a:r>
            <a:r>
              <a:rPr lang="de-DE" b="1" u="sng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450 W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   </a:t>
            </a:r>
            <a:r>
              <a:rPr lang="de-DE" dirty="0" smtClean="0">
                <a:latin typeface="Calibri"/>
                <a:ea typeface="Calibri"/>
                <a:cs typeface="Times New Roman"/>
              </a:rPr>
              <a:t>Kühlung </a:t>
            </a:r>
            <a:r>
              <a:rPr lang="de-DE" dirty="0" err="1">
                <a:latin typeface="Calibri"/>
                <a:ea typeface="Calibri"/>
                <a:cs typeface="Times New Roman"/>
              </a:rPr>
              <a:t>max</a:t>
            </a:r>
            <a:r>
              <a:rPr lang="de-DE" dirty="0">
                <a:latin typeface="Calibri"/>
                <a:ea typeface="Calibri"/>
                <a:cs typeface="Times New Roman"/>
              </a:rPr>
              <a:t>:         1.6 kW</a:t>
            </a:r>
          </a:p>
          <a:p>
            <a:pPr>
              <a:spcAft>
                <a:spcPts val="0"/>
              </a:spcAft>
              <a:buNone/>
            </a:pPr>
            <a:r>
              <a:rPr lang="de-DE" dirty="0"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  <a:buNone/>
            </a:pPr>
            <a:r>
              <a:rPr lang="de-DE" sz="800" dirty="0">
                <a:latin typeface="Calibri"/>
                <a:ea typeface="Calibri"/>
                <a:cs typeface="Times New Roman"/>
              </a:rPr>
              <a:t>Dies ist eine sehr knappe </a:t>
            </a:r>
            <a:r>
              <a:rPr lang="de-DE" sz="800" dirty="0" smtClean="0">
                <a:latin typeface="Calibri"/>
                <a:ea typeface="Calibri"/>
                <a:cs typeface="Times New Roman"/>
              </a:rPr>
              <a:t>Schätzung für 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ein TIL Rack</a:t>
            </a:r>
          </a:p>
          <a:p>
            <a:pPr>
              <a:spcAft>
                <a:spcPts val="0"/>
              </a:spcAft>
              <a:buNone/>
            </a:pPr>
            <a:r>
              <a:rPr lang="de-DE" sz="800" dirty="0">
                <a:latin typeface="Calibri"/>
                <a:ea typeface="Calibri"/>
                <a:cs typeface="Times New Roman"/>
              </a:rPr>
              <a:t>(</a:t>
            </a:r>
            <a:r>
              <a:rPr lang="de-DE" sz="800" dirty="0" smtClean="0">
                <a:latin typeface="Calibri"/>
                <a:ea typeface="Calibri"/>
                <a:cs typeface="Times New Roman"/>
              </a:rPr>
              <a:t>für 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2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Cavity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-Module, Slave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or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 Master</a:t>
            </a:r>
            <a:r>
              <a:rPr lang="de-DE" sz="800" dirty="0" smtClean="0">
                <a:latin typeface="Calibri"/>
                <a:ea typeface="Calibri"/>
                <a:cs typeface="Times New Roman"/>
              </a:rPr>
              <a:t>),ohne Berücksichtigung 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der </a:t>
            </a:r>
            <a:r>
              <a:rPr lang="de-DE" sz="800" dirty="0" err="1">
                <a:latin typeface="Calibri"/>
                <a:ea typeface="Calibri"/>
                <a:cs typeface="Times New Roman"/>
              </a:rPr>
              <a:t>Coupler-Mover</a:t>
            </a:r>
            <a:r>
              <a:rPr lang="de-DE" sz="800" dirty="0">
                <a:latin typeface="Calibri"/>
                <a:ea typeface="Calibri"/>
                <a:cs typeface="Times New Roman"/>
              </a:rPr>
              <a:t> !</a:t>
            </a:r>
            <a:endParaRPr lang="de-DE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5741670" y="3720463"/>
            <a:ext cx="494030" cy="1264285"/>
          </a:xfrm>
          <a:prstGeom prst="rightBrace">
            <a:avLst>
              <a:gd name="adj1" fmla="val 28206"/>
              <a:gd name="adj2" fmla="val 50000"/>
            </a:avLst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0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22854"/>
            <a:ext cx="6237287" cy="298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load in PS/Vacuum cabinets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BE9C-3669-4B5D-B120-ACB7E85993F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  <p:graphicFrame>
        <p:nvGraphicFramePr>
          <p:cNvPr id="5125" name="Table 5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56565"/>
              </p:ext>
            </p:extLst>
          </p:nvPr>
        </p:nvGraphicFramePr>
        <p:xfrm>
          <a:off x="101599" y="5289550"/>
          <a:ext cx="8864600" cy="85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  <a:gridCol w="354584"/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520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520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520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520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1530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1540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1560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1530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1720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1770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1800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1960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2000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2120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2650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3200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2440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2640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</a:rPr>
                        <a:t>2480</a:t>
                      </a:r>
                      <a:endParaRPr lang="de-DE" sz="900" b="0" i="0" u="none" strike="noStrike" dirty="0">
                        <a:solidFill>
                          <a:srgbClr val="261748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1420</a:t>
                      </a:r>
                      <a:endParaRPr lang="de-DE" sz="10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1420</a:t>
                      </a:r>
                      <a:endParaRPr lang="de-DE" sz="10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1420</a:t>
                      </a:r>
                      <a:endParaRPr lang="de-DE" sz="10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1420</a:t>
                      </a:r>
                      <a:endParaRPr lang="de-DE" sz="10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2380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2380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2380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2430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2440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2460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2430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2620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2670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2700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2860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2900</a:t>
                      </a:r>
                      <a:endParaRPr lang="de-DE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3020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3550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4100</a:t>
                      </a:r>
                      <a:endParaRPr lang="de-DE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3380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3340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3380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3380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3540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3380</a:t>
                      </a:r>
                      <a:endParaRPr lang="de-DE" sz="1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129" name="TextBox 5128"/>
          <p:cNvSpPr txBox="1"/>
          <p:nvPr/>
        </p:nvSpPr>
        <p:spPr>
          <a:xfrm>
            <a:off x="101600" y="5048250"/>
            <a:ext cx="8870950" cy="230832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Total heat load of PS at different positions				                           (PS are for 40°C (!) inlet cooling air specified)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5250" y="6146800"/>
            <a:ext cx="8870950" cy="230832"/>
          </a:xfrm>
          <a:prstGeom prst="rect">
            <a:avLst/>
          </a:prstGeom>
          <a:solidFill>
            <a:srgbClr val="E0E0E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Total heat load of complete cabinet at diff. positions</a:t>
            </a:r>
            <a:endParaRPr 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7288"/>
            <a:ext cx="9134475" cy="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 bwMode="auto">
          <a:xfrm>
            <a:off x="8191500" y="1323975"/>
            <a:ext cx="885825" cy="7143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50" y="196215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12 cabinets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248650" y="21336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25 cabinets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1971675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86100" y="1981200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48500" y="1933575"/>
            <a:ext cx="7745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25 cabinets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5BE9C-3669-4B5D-B120-ACB7E85993F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Technical Coordination</a:t>
            </a:r>
          </a:p>
          <a:p>
            <a:pPr>
              <a:defRPr/>
            </a:pPr>
            <a:r>
              <a:rPr lang="en-GB" smtClean="0"/>
              <a:t>E. Negodin, September 2012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7950"/>
            <a:ext cx="8934450" cy="633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2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130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DESY European XFEL</vt:lpstr>
      <vt:lpstr>Heat Loads in XTL racks</vt:lpstr>
      <vt:lpstr>Heat load in Cryo cabinet</vt:lpstr>
      <vt:lpstr>Heat load in LLRF Master cabinet</vt:lpstr>
      <vt:lpstr>Heat load in RF cabinet</vt:lpstr>
      <vt:lpstr>Heat load in LLRF Slave</vt:lpstr>
      <vt:lpstr>Heat load in PS/Vacuum cabinets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Negodin, Evgueni</cp:lastModifiedBy>
  <cp:revision>254</cp:revision>
  <cp:lastPrinted>2012-09-14T08:51:26Z</cp:lastPrinted>
  <dcterms:created xsi:type="dcterms:W3CDTF">2008-08-31T12:56:32Z</dcterms:created>
  <dcterms:modified xsi:type="dcterms:W3CDTF">2012-10-26T07:23:09Z</dcterms:modified>
</cp:coreProperties>
</file>