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9" r:id="rId3"/>
    <p:sldId id="260" r:id="rId4"/>
    <p:sldId id="261" r:id="rId5"/>
    <p:sldId id="262" r:id="rId6"/>
    <p:sldId id="269" r:id="rId7"/>
    <p:sldId id="268" r:id="rId8"/>
    <p:sldId id="263" r:id="rId9"/>
    <p:sldId id="264" r:id="rId10"/>
    <p:sldId id="265" r:id="rId11"/>
    <p:sldId id="266" r:id="rId12"/>
    <p:sldId id="277" r:id="rId13"/>
    <p:sldId id="278" r:id="rId14"/>
  </p:sldIdLst>
  <p:sldSz cx="9144000" cy="6858000" type="screen4x3"/>
  <p:notesSz cx="6972300" cy="10109200"/>
  <p:defaultTextStyle>
    <a:defPPr>
      <a:defRPr lang="de-DE"/>
    </a:defPPr>
    <a:lvl1pPr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5pPr>
    <a:lvl6pPr marL="2286000" algn="l" defTabSz="914400" rtl="0" eaLnBrk="1" latinLnBrk="0" hangingPunct="1">
      <a:defRPr sz="900" kern="1200">
        <a:solidFill>
          <a:schemeClr val="tx1"/>
        </a:solidFill>
        <a:latin typeface="Arial" charset="0"/>
        <a:ea typeface="ＭＳ Ｐゴシック" pitchFamily="112" charset="-128"/>
        <a:cs typeface="+mn-cs"/>
      </a:defRPr>
    </a:lvl6pPr>
    <a:lvl7pPr marL="2743200" algn="l" defTabSz="914400" rtl="0" eaLnBrk="1" latinLnBrk="0" hangingPunct="1">
      <a:defRPr sz="900" kern="1200">
        <a:solidFill>
          <a:schemeClr val="tx1"/>
        </a:solidFill>
        <a:latin typeface="Arial" charset="0"/>
        <a:ea typeface="ＭＳ Ｐゴシック" pitchFamily="112" charset="-128"/>
        <a:cs typeface="+mn-cs"/>
      </a:defRPr>
    </a:lvl7pPr>
    <a:lvl8pPr marL="3200400" algn="l" defTabSz="914400" rtl="0" eaLnBrk="1" latinLnBrk="0" hangingPunct="1">
      <a:defRPr sz="900" kern="1200">
        <a:solidFill>
          <a:schemeClr val="tx1"/>
        </a:solidFill>
        <a:latin typeface="Arial" charset="0"/>
        <a:ea typeface="ＭＳ Ｐゴシック" pitchFamily="112" charset="-128"/>
        <a:cs typeface="+mn-cs"/>
      </a:defRPr>
    </a:lvl8pPr>
    <a:lvl9pPr marL="3657600" algn="l" defTabSz="914400" rtl="0" eaLnBrk="1" latinLnBrk="0" hangingPunct="1">
      <a:defRPr sz="9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CCFF"/>
    <a:srgbClr val="99CCFF"/>
    <a:srgbClr val="66FFFF"/>
    <a:srgbClr val="E0E0E0"/>
    <a:srgbClr val="FFFF99"/>
    <a:srgbClr val="FD930A"/>
    <a:srgbClr val="261748"/>
    <a:srgbClr val="251555"/>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7" autoAdjust="0"/>
    <p:restoredTop sz="95752" autoAdjust="0"/>
  </p:normalViewPr>
  <p:slideViewPr>
    <p:cSldViewPr snapToGrid="0">
      <p:cViewPr>
        <p:scale>
          <a:sx n="125" d="100"/>
          <a:sy n="125" d="100"/>
        </p:scale>
        <p:origin x="-590" y="-58"/>
      </p:cViewPr>
      <p:guideLst>
        <p:guide orient="horz" pos="3956"/>
        <p:guide orient="horz" pos="881"/>
        <p:guide orient="horz" pos="2446"/>
        <p:guide orient="horz" pos="4038"/>
        <p:guide pos="5277"/>
        <p:guide pos="1750"/>
        <p:guide pos="4023"/>
        <p:guide pos="5685"/>
        <p:guide pos="255"/>
        <p:guide pos="5318"/>
        <p:guide pos="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494" y="468"/>
      </p:cViewPr>
      <p:guideLst>
        <p:guide orient="horz" pos="3184"/>
        <p:guide pos="219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65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1013"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t" anchorCtr="0" compatLnSpc="1">
            <a:prstTxWarp prst="textNoShape">
              <a:avLst/>
            </a:prstTxWarp>
          </a:bodyPr>
          <a:lstStyle>
            <a:lvl1pPr eaLnBrk="0" hangingPunct="0">
              <a:spcBef>
                <a:spcPct val="0"/>
              </a:spcBef>
              <a:buClrTx/>
              <a:buFontTx/>
              <a:buNone/>
              <a:defRPr sz="1300"/>
            </a:lvl1pPr>
          </a:lstStyle>
          <a:p>
            <a:pPr>
              <a:defRPr/>
            </a:pPr>
            <a:endParaRPr lang="de-DE"/>
          </a:p>
        </p:txBody>
      </p:sp>
      <p:sp>
        <p:nvSpPr>
          <p:cNvPr id="3075" name="Rectangle 3"/>
          <p:cNvSpPr>
            <a:spLocks noGrp="1" noChangeArrowheads="1"/>
          </p:cNvSpPr>
          <p:nvPr>
            <p:ph type="dt" idx="1"/>
          </p:nvPr>
        </p:nvSpPr>
        <p:spPr bwMode="auto">
          <a:xfrm>
            <a:off x="3951288" y="0"/>
            <a:ext cx="302101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t" anchorCtr="0" compatLnSpc="1">
            <a:prstTxWarp prst="textNoShape">
              <a:avLst/>
            </a:prstTxWarp>
          </a:bodyPr>
          <a:lstStyle>
            <a:lvl1pPr algn="r" eaLnBrk="0" hangingPunct="0">
              <a:spcBef>
                <a:spcPct val="0"/>
              </a:spcBef>
              <a:buClrTx/>
              <a:buFontTx/>
              <a:buNone/>
              <a:defRPr sz="1300"/>
            </a:lvl1pPr>
          </a:lstStyle>
          <a:p>
            <a:pPr>
              <a:defRPr/>
            </a:pPr>
            <a:endParaRPr lang="de-DE"/>
          </a:p>
        </p:txBody>
      </p:sp>
      <p:sp>
        <p:nvSpPr>
          <p:cNvPr id="3078" name="Rectangle 6"/>
          <p:cNvSpPr>
            <a:spLocks noGrp="1" noChangeArrowheads="1"/>
          </p:cNvSpPr>
          <p:nvPr>
            <p:ph type="ftr" sz="quarter" idx="4"/>
          </p:nvPr>
        </p:nvSpPr>
        <p:spPr bwMode="auto">
          <a:xfrm>
            <a:off x="0" y="9604375"/>
            <a:ext cx="3021013"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b" anchorCtr="0" compatLnSpc="1">
            <a:prstTxWarp prst="textNoShape">
              <a:avLst/>
            </a:prstTxWarp>
          </a:bodyPr>
          <a:lstStyle>
            <a:lvl1pPr eaLnBrk="0" hangingPunct="0">
              <a:spcBef>
                <a:spcPct val="0"/>
              </a:spcBef>
              <a:buClrTx/>
              <a:buFontTx/>
              <a:buNone/>
              <a:defRPr sz="1300"/>
            </a:lvl1pPr>
          </a:lstStyle>
          <a:p>
            <a:pPr>
              <a:defRPr/>
            </a:pPr>
            <a:endParaRPr lang="de-DE"/>
          </a:p>
        </p:txBody>
      </p:sp>
      <p:sp>
        <p:nvSpPr>
          <p:cNvPr id="3079" name="Rectangle 7"/>
          <p:cNvSpPr>
            <a:spLocks noGrp="1" noChangeArrowheads="1"/>
          </p:cNvSpPr>
          <p:nvPr>
            <p:ph type="sldNum" sz="quarter" idx="5"/>
          </p:nvPr>
        </p:nvSpPr>
        <p:spPr bwMode="auto">
          <a:xfrm>
            <a:off x="3951288" y="9604375"/>
            <a:ext cx="302101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b" anchorCtr="0" compatLnSpc="1">
            <a:prstTxWarp prst="textNoShape">
              <a:avLst/>
            </a:prstTxWarp>
          </a:bodyPr>
          <a:lstStyle>
            <a:lvl1pPr algn="r" eaLnBrk="0" hangingPunct="0">
              <a:spcBef>
                <a:spcPct val="0"/>
              </a:spcBef>
              <a:buClrTx/>
              <a:buFontTx/>
              <a:buNone/>
              <a:defRPr sz="1300"/>
            </a:lvl1pPr>
          </a:lstStyle>
          <a:p>
            <a:pPr>
              <a:defRPr/>
            </a:pPr>
            <a:fld id="{8BE4CB1C-52AB-4681-8C20-27860A678324}" type="slidenum">
              <a:rPr lang="de-DE"/>
              <a:pPr>
                <a:defRPr/>
              </a:pPr>
              <a:t>‹#›</a:t>
            </a:fld>
            <a:endParaRPr lang="de-DE"/>
          </a:p>
        </p:txBody>
      </p:sp>
    </p:spTree>
    <p:extLst>
      <p:ext uri="{BB962C8B-B14F-4D97-AF65-F5344CB8AC3E}">
        <p14:creationId xmlns:p14="http://schemas.microsoft.com/office/powerpoint/2010/main" val="681938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9984648-C675-4E65-BB5B-EC97F18C52BE}" type="slidenum">
              <a:rPr lang="de-DE" sz="1300" smtClean="0"/>
              <a:pPr/>
              <a:t>1</a:t>
            </a:fld>
            <a:endParaRPr lang="de-DE" sz="1300" smtClean="0"/>
          </a:p>
        </p:txBody>
      </p:sp>
      <p:sp>
        <p:nvSpPr>
          <p:cNvPr id="14339" name="Rectangle 2"/>
          <p:cNvSpPr>
            <a:spLocks noGrp="1" noRot="1" noChangeAspect="1" noChangeArrowheads="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4340"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spcBef>
                <a:spcPct val="0"/>
              </a:spcBef>
              <a:spcAft>
                <a:spcPct val="20000"/>
              </a:spcAft>
            </a:pPr>
            <a:r>
              <a:rPr lang="en-GB" b="1" smtClean="0"/>
              <a:t>How to edit the title slide</a:t>
            </a:r>
          </a:p>
          <a:p>
            <a:pPr marL="242888" indent="-242888" eaLnBrk="1" hangingPunct="1">
              <a:spcBef>
                <a:spcPct val="0"/>
              </a:spcBef>
              <a:spcAft>
                <a:spcPct val="20000"/>
              </a:spcAft>
            </a:pPr>
            <a:endParaRPr lang="en-GB" smtClean="0"/>
          </a:p>
          <a:p>
            <a:pPr marL="242888" indent="-242888" eaLnBrk="1" hangingPunct="1">
              <a:spcBef>
                <a:spcPct val="0"/>
              </a:spcBef>
              <a:spcAft>
                <a:spcPct val="20000"/>
              </a:spcAft>
              <a:buFontTx/>
              <a:buAutoNum type="arabicPeriod"/>
            </a:pPr>
            <a:r>
              <a:rPr lang="en-GB" smtClean="0"/>
              <a:t>  Upper area: </a:t>
            </a:r>
            <a:r>
              <a:rPr lang="en-GB" b="1" smtClean="0"/>
              <a:t>Title</a:t>
            </a:r>
            <a:r>
              <a:rPr lang="en-GB" smtClean="0"/>
              <a:t> of your talk, max. 2 rows of the defined size (55 pt)</a:t>
            </a:r>
          </a:p>
          <a:p>
            <a:pPr marL="242888" indent="-242888" eaLnBrk="1" hangingPunct="1">
              <a:spcBef>
                <a:spcPct val="0"/>
              </a:spcBef>
              <a:spcAft>
                <a:spcPct val="20000"/>
              </a:spcAft>
              <a:buFontTx/>
              <a:buAutoNum type="arabicPeriod"/>
            </a:pPr>
            <a:r>
              <a:rPr lang="en-GB" smtClean="0"/>
              <a:t>  Lower area </a:t>
            </a:r>
            <a:r>
              <a:rPr lang="en-GB" b="1" smtClean="0"/>
              <a:t>(subtitle):</a:t>
            </a:r>
            <a:r>
              <a:rPr lang="en-GB" smtClean="0"/>
              <a:t> Conference/meeting/workshop, location, date, </a:t>
            </a:r>
            <a:br>
              <a:rPr lang="en-GB" smtClean="0"/>
            </a:br>
            <a:r>
              <a:rPr lang="en-GB" smtClean="0"/>
              <a:t>  your name and affiliation, </a:t>
            </a:r>
            <a:br>
              <a:rPr lang="en-GB" smtClean="0"/>
            </a:br>
            <a:r>
              <a:rPr lang="en-GB" smtClean="0"/>
              <a:t>  max. 4 rows of the defined size (32 pt)</a:t>
            </a:r>
          </a:p>
          <a:p>
            <a:pPr marL="242888" indent="-242888" eaLnBrk="1" hangingPunct="1">
              <a:spcBef>
                <a:spcPct val="0"/>
              </a:spcBef>
              <a:spcAft>
                <a:spcPct val="20000"/>
              </a:spcAft>
              <a:buFontTx/>
              <a:buAutoNum type="arabicPeriod"/>
            </a:pPr>
            <a:r>
              <a:rPr lang="en-GB" smtClean="0"/>
              <a:t> Change the </a:t>
            </a:r>
            <a:r>
              <a:rPr lang="en-GB" b="1" smtClean="0"/>
              <a:t>partner logos</a:t>
            </a:r>
            <a:r>
              <a:rPr lang="en-GB" smtClean="0"/>
              <a:t> or add others in the last 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293A857D-DE8F-4825-A295-87A243892606}" type="slidenum">
              <a:rPr lang="de-DE" sz="1300" smtClean="0"/>
              <a:pPr/>
              <a:t>2</a:t>
            </a:fld>
            <a:endParaRPr lang="de-DE" sz="1300" smtClean="0"/>
          </a:p>
        </p:txBody>
      </p:sp>
      <p:sp>
        <p:nvSpPr>
          <p:cNvPr id="15363"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F85F409D-6BBF-4CD5-93F7-523584ED9900}" type="slidenum">
              <a:rPr lang="de-DE" sz="1300" smtClean="0"/>
              <a:pPr/>
              <a:t>3</a:t>
            </a:fld>
            <a:endParaRPr lang="de-DE" sz="1300" smtClean="0"/>
          </a:p>
        </p:txBody>
      </p:sp>
      <p:sp>
        <p:nvSpPr>
          <p:cNvPr id="16387"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E5AF601A-EB23-4F0F-9515-E4BA825314FE}" type="slidenum">
              <a:rPr lang="de-DE" sz="1300" smtClean="0"/>
              <a:pPr/>
              <a:t>4</a:t>
            </a:fld>
            <a:endParaRPr lang="de-DE" sz="1300" smtClean="0"/>
          </a:p>
        </p:txBody>
      </p:sp>
      <p:sp>
        <p:nvSpPr>
          <p:cNvPr id="17411"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30351781-B173-45F0-B072-62A75D16D27A}" type="slidenum">
              <a:rPr lang="de-DE" sz="1300" smtClean="0"/>
              <a:pPr/>
              <a:t>5</a:t>
            </a:fld>
            <a:endParaRPr lang="de-DE" sz="1300" smtClean="0"/>
          </a:p>
        </p:txBody>
      </p:sp>
      <p:sp>
        <p:nvSpPr>
          <p:cNvPr id="18435"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30351781-B173-45F0-B072-62A75D16D27A}" type="slidenum">
              <a:rPr lang="de-DE" sz="1300" smtClean="0"/>
              <a:pPr/>
              <a:t>7</a:t>
            </a:fld>
            <a:endParaRPr lang="de-DE" sz="1300" smtClean="0"/>
          </a:p>
        </p:txBody>
      </p:sp>
      <p:sp>
        <p:nvSpPr>
          <p:cNvPr id="18435"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A95015A0-068D-4AA2-8190-7377CD3E768D}" type="slidenum">
              <a:rPr lang="de-DE" sz="1300" smtClean="0"/>
              <a:pPr/>
              <a:t>8</a:t>
            </a:fld>
            <a:endParaRPr lang="de-DE" sz="1300" smtClean="0"/>
          </a:p>
        </p:txBody>
      </p:sp>
      <p:sp>
        <p:nvSpPr>
          <p:cNvPr id="19459"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FE1C2683-E4DD-48EF-9F45-BA12890B829C}" type="slidenum">
              <a:rPr lang="de-DE" sz="1300" smtClean="0"/>
              <a:pPr/>
              <a:t>9</a:t>
            </a:fld>
            <a:endParaRPr lang="de-DE" sz="1300" smtClean="0"/>
          </a:p>
        </p:txBody>
      </p:sp>
      <p:sp>
        <p:nvSpPr>
          <p:cNvPr id="20483"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569B2018-B7AD-4DAD-A588-A6016266E322}" type="slidenum">
              <a:rPr lang="de-DE" sz="1300" smtClean="0"/>
              <a:pPr/>
              <a:t>10</a:t>
            </a:fld>
            <a:endParaRPr lang="de-DE" sz="1300" smtClean="0"/>
          </a:p>
        </p:txBody>
      </p:sp>
      <p:sp>
        <p:nvSpPr>
          <p:cNvPr id="21507" name="Rectangle 2"/>
          <p:cNvSpPr>
            <a:spLocks noGrp="1" noRot="1" noChangeAspect="1"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21508" name="Rectangle 3"/>
          <p:cNvSpPr>
            <a:spLocks noGrp="1"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 name="Rectangle 82"/>
          <p:cNvSpPr>
            <a:spLocks noChangeArrowheads="1"/>
          </p:cNvSpPr>
          <p:nvPr userDrawn="1"/>
        </p:nvSpPr>
        <p:spPr bwMode="auto">
          <a:xfrm>
            <a:off x="8448675" y="119063"/>
            <a:ext cx="569913" cy="903287"/>
          </a:xfrm>
          <a:prstGeom prst="rect">
            <a:avLst/>
          </a:prstGeom>
          <a:solidFill>
            <a:schemeClr val="hlink"/>
          </a:solidFill>
          <a:ln w="9525">
            <a:solidFill>
              <a:srgbClr val="261748"/>
            </a:solidFill>
            <a:miter lim="800000"/>
            <a:headEnd/>
            <a:tailEnd/>
          </a:ln>
        </p:spPr>
        <p:txBody>
          <a:bodyPr wrap="none" anchor="ctr"/>
          <a:lstStyle/>
          <a:p>
            <a:endParaRPr lang="en-US"/>
          </a:p>
        </p:txBody>
      </p:sp>
      <p:pic>
        <p:nvPicPr>
          <p:cNvPr id="6" name="Picture 83" descr="logo-XFEL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5"/>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pic>
        <p:nvPicPr>
          <p:cNvPr id="8"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Rectangle 84"/>
          <p:cNvSpPr>
            <a:spLocks noGrp="1" noChangeArrowheads="1"/>
          </p:cNvSpPr>
          <p:nvPr>
            <p:ph type="subTitle" sz="quarter" idx="1"/>
          </p:nvPr>
        </p:nvSpPr>
        <p:spPr>
          <a:xfrm>
            <a:off x="942975" y="3411538"/>
            <a:ext cx="725805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GB" noProof="0" smtClean="0"/>
              <a:t>Subtitle format (max. 4 lines)</a:t>
            </a:r>
          </a:p>
          <a:p>
            <a:pPr lvl="0"/>
            <a:r>
              <a:rPr lang="en-GB" noProof="0" smtClean="0"/>
              <a:t>(conference, location, name of the speaker, date)</a:t>
            </a:r>
          </a:p>
          <a:p>
            <a:pPr lvl="0"/>
            <a:r>
              <a:rPr lang="en-GB" noProof="0" smtClean="0"/>
              <a:t>You are in the slide master view: Don’t edit here!</a:t>
            </a:r>
          </a:p>
        </p:txBody>
      </p:sp>
      <p:sp>
        <p:nvSpPr>
          <p:cNvPr id="10326" name="Rectangle 86"/>
          <p:cNvSpPr>
            <a:spLocks noGrp="1" noChangeArrowheads="1"/>
          </p:cNvSpPr>
          <p:nvPr>
            <p:ph type="ctrTitle" sz="quarter"/>
          </p:nvPr>
        </p:nvSpPr>
        <p:spPr>
          <a:xfrm>
            <a:off x="939800" y="1314450"/>
            <a:ext cx="72517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GB" noProof="0" smtClean="0"/>
              <a:t>Title format (max. 2 lines), don’t edit here</a:t>
            </a:r>
          </a:p>
        </p:txBody>
      </p:sp>
    </p:spTree>
    <p:extLst>
      <p:ext uri="{BB962C8B-B14F-4D97-AF65-F5344CB8AC3E}">
        <p14:creationId xmlns:p14="http://schemas.microsoft.com/office/powerpoint/2010/main" val="310199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sldNum" sz="quarter" idx="10"/>
          </p:nvPr>
        </p:nvSpPr>
        <p:spPr>
          <a:ln/>
        </p:spPr>
        <p:txBody>
          <a:bodyPr/>
          <a:lstStyle>
            <a:lvl1pPr>
              <a:defRPr/>
            </a:lvl1pPr>
          </a:lstStyle>
          <a:p>
            <a:pPr>
              <a:defRPr/>
            </a:pPr>
            <a:fld id="{2DC5BE9C-3669-4B5D-B120-ACB7E85993FF}" type="slidenum">
              <a:rPr lang="en-GB"/>
              <a:pPr>
                <a:defRPr/>
              </a:pPr>
              <a:t>‹#›</a:t>
            </a:fld>
            <a:endParaRPr lang="en-GB"/>
          </a:p>
        </p:txBody>
      </p:sp>
      <p:sp>
        <p:nvSpPr>
          <p:cNvPr id="5" name="Rectangle 26"/>
          <p:cNvSpPr>
            <a:spLocks noGrp="1" noChangeArrowheads="1"/>
          </p:cNvSpPr>
          <p:nvPr>
            <p:ph type="ftr" sz="quarter" idx="11"/>
          </p:nvPr>
        </p:nvSpPr>
        <p:spPr>
          <a:xfrm>
            <a:off x="117475" y="6505575"/>
            <a:ext cx="5702300" cy="266700"/>
          </a:xfrm>
          <a:prstGeom prst="rect">
            <a:avLst/>
          </a:prstGeom>
          <a:ln/>
        </p:spPr>
        <p:txBody>
          <a:bodyPr/>
          <a:lstStyle>
            <a:lvl1pPr>
              <a:defRPr/>
            </a:lvl1pPr>
          </a:lstStyle>
          <a:p>
            <a:pPr>
              <a:defRPr/>
            </a:pPr>
            <a:r>
              <a:rPr lang="en-GB" dirty="0" smtClean="0"/>
              <a:t>Technical Coordination</a:t>
            </a:r>
          </a:p>
          <a:p>
            <a:pPr>
              <a:defRPr/>
            </a:pPr>
            <a:r>
              <a:rPr lang="en-GB" dirty="0" smtClean="0"/>
              <a:t>E. </a:t>
            </a:r>
            <a:r>
              <a:rPr lang="en-GB" dirty="0" err="1" smtClean="0"/>
              <a:t>Negodin</a:t>
            </a:r>
            <a:r>
              <a:rPr lang="en-GB" dirty="0" smtClean="0"/>
              <a:t>, September 2012</a:t>
            </a:r>
            <a:endParaRPr lang="en-GB" dirty="0"/>
          </a:p>
        </p:txBody>
      </p:sp>
    </p:spTree>
    <p:extLst>
      <p:ext uri="{BB962C8B-B14F-4D97-AF65-F5344CB8AC3E}">
        <p14:creationId xmlns:p14="http://schemas.microsoft.com/office/powerpoint/2010/main" val="4184732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4" descr="Undulator_final_nurh#50DE97_recht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47088" y="117475"/>
            <a:ext cx="57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0" name="Rectangle 126"/>
          <p:cNvSpPr>
            <a:spLocks noGrp="1" noChangeArrowheads="1"/>
          </p:cNvSpPr>
          <p:nvPr>
            <p:ph type="sldNum" sz="quarter" idx="4"/>
          </p:nvPr>
        </p:nvSpPr>
        <p:spPr bwMode="auto">
          <a:xfrm>
            <a:off x="8442325" y="114300"/>
            <a:ext cx="576263"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pPr>
              <a:defRPr/>
            </a:pPr>
            <a:fld id="{A6B96A71-B58A-4B69-82D2-413E62B10D23}" type="slidenum">
              <a:rPr lang="en-GB"/>
              <a:pPr>
                <a:defRPr/>
              </a:pPr>
              <a:t>‹#›</a:t>
            </a:fld>
            <a:endParaRPr lang="en-GB"/>
          </a:p>
        </p:txBody>
      </p:sp>
      <p:pic>
        <p:nvPicPr>
          <p:cNvPr id="1028" name="Picture 37" descr="Helmholtz_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356600" y="6516688"/>
            <a:ext cx="5842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Line 120"/>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pic>
        <p:nvPicPr>
          <p:cNvPr id="1031" name="Picture 121" descr="DESY-Logo-cyan-RGB_Hintergrund weiss"/>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89888" y="6511925"/>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2"/>
          <p:cNvSpPr>
            <a:spLocks noChangeArrowheads="1"/>
          </p:cNvSpPr>
          <p:nvPr userDrawn="1"/>
        </p:nvSpPr>
        <p:spPr bwMode="auto">
          <a:xfrm>
            <a:off x="1093788" y="114300"/>
            <a:ext cx="7283450"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ClrTx/>
              <a:buFontTx/>
              <a:buNone/>
            </a:pPr>
            <a:endParaRPr lang="en-GB" sz="2400"/>
          </a:p>
        </p:txBody>
      </p:sp>
      <p:sp>
        <p:nvSpPr>
          <p:cNvPr id="1033" name="Text Box 123"/>
          <p:cNvSpPr txBox="1">
            <a:spLocks noChangeArrowheads="1"/>
          </p:cNvSpPr>
          <p:nvPr userDrawn="1"/>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pPr>
              <a:lnSpc>
                <a:spcPct val="110000"/>
              </a:lnSpc>
              <a:spcBef>
                <a:spcPct val="50000"/>
              </a:spcBef>
              <a:buClrTx/>
              <a:buFontTx/>
              <a:buNone/>
              <a:defRPr/>
            </a:pPr>
            <a:r>
              <a:rPr lang="en-GB" sz="1000" smtClean="0">
                <a:solidFill>
                  <a:schemeClr val="bg1"/>
                </a:solidFill>
              </a:rPr>
              <a:t>Delete this text and put in here: The title of your talk</a:t>
            </a:r>
          </a:p>
        </p:txBody>
      </p:sp>
      <p:pic>
        <p:nvPicPr>
          <p:cNvPr id="1034" name="Picture 127" descr="logo-XFEL_rgb"/>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30"/>
          <p:cNvSpPr>
            <a:spLocks noGrp="1" noChangeArrowheads="1"/>
          </p:cNvSpPr>
          <p:nvPr>
            <p:ph type="title"/>
          </p:nvPr>
        </p:nvSpPr>
        <p:spPr bwMode="auto">
          <a:xfrm>
            <a:off x="1093788" y="541338"/>
            <a:ext cx="72834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036" name="Rectangle 132"/>
          <p:cNvSpPr>
            <a:spLocks noGrp="1" noChangeAspect="1" noChangeArrowheads="1"/>
          </p:cNvSpPr>
          <p:nvPr>
            <p:ph type="body" idx="1"/>
          </p:nvPr>
        </p:nvSpPr>
        <p:spPr bwMode="auto">
          <a:xfrm>
            <a:off x="117475" y="1347788"/>
            <a:ext cx="57023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Rectangle 26"/>
          <p:cNvSpPr>
            <a:spLocks noGrp="1" noChangeArrowheads="1"/>
          </p:cNvSpPr>
          <p:nvPr>
            <p:ph type="ftr" sz="quarter" idx="3"/>
          </p:nvPr>
        </p:nvSpPr>
        <p:spPr>
          <a:xfrm>
            <a:off x="117475" y="6462375"/>
            <a:ext cx="5702300" cy="266700"/>
          </a:xfrm>
          <a:prstGeom prst="rect">
            <a:avLst/>
          </a:prstGeom>
          <a:ln/>
        </p:spPr>
        <p:txBody>
          <a:bodyPr/>
          <a:lstStyle>
            <a:lvl1pPr>
              <a:buNone/>
              <a:defRPr/>
            </a:lvl1pPr>
          </a:lstStyle>
          <a:p>
            <a:pPr>
              <a:defRPr/>
            </a:pPr>
            <a:r>
              <a:rPr lang="en-GB" smtClean="0"/>
              <a:t>Technical Coordination</a:t>
            </a:r>
          </a:p>
          <a:p>
            <a:pPr>
              <a:defRPr/>
            </a:pPr>
            <a:r>
              <a:rPr lang="en-GB" smtClean="0"/>
              <a:t>E. Negodin, September 2012</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112" charset="-128"/>
        </a:defRPr>
      </a:lvl2pPr>
      <a:lvl3pPr algn="l" rtl="0" eaLnBrk="0" fontAlgn="base" hangingPunct="0">
        <a:spcBef>
          <a:spcPct val="0"/>
        </a:spcBef>
        <a:spcAft>
          <a:spcPct val="0"/>
        </a:spcAft>
        <a:defRPr sz="2400" b="1">
          <a:solidFill>
            <a:schemeClr val="bg1"/>
          </a:solidFill>
          <a:latin typeface="Arial" charset="0"/>
          <a:ea typeface="ＭＳ Ｐゴシック" pitchFamily="112" charset="-128"/>
        </a:defRPr>
      </a:lvl3pPr>
      <a:lvl4pPr algn="l" rtl="0" eaLnBrk="0" fontAlgn="base" hangingPunct="0">
        <a:spcBef>
          <a:spcPct val="0"/>
        </a:spcBef>
        <a:spcAft>
          <a:spcPct val="0"/>
        </a:spcAft>
        <a:defRPr sz="2400" b="1">
          <a:solidFill>
            <a:schemeClr val="bg1"/>
          </a:solidFill>
          <a:latin typeface="Arial" charset="0"/>
          <a:ea typeface="ＭＳ Ｐゴシック" pitchFamily="112" charset="-128"/>
        </a:defRPr>
      </a:lvl4pPr>
      <a:lvl5pPr algn="l" rtl="0" eaLnBrk="0" fontAlgn="base" hangingPunct="0">
        <a:spcBef>
          <a:spcPct val="0"/>
        </a:spcBef>
        <a:spcAft>
          <a:spcPct val="0"/>
        </a:spcAft>
        <a:defRPr sz="2400" b="1">
          <a:solidFill>
            <a:schemeClr val="bg1"/>
          </a:solidFill>
          <a:latin typeface="Arial" charset="0"/>
          <a:ea typeface="ＭＳ Ｐゴシック" pitchFamily="112" charset="-128"/>
        </a:defRPr>
      </a:lvl5pPr>
      <a:lvl6pPr marL="457200" algn="l" rtl="0" fontAlgn="base">
        <a:spcBef>
          <a:spcPct val="0"/>
        </a:spcBef>
        <a:spcAft>
          <a:spcPct val="0"/>
        </a:spcAft>
        <a:defRPr sz="2400" b="1">
          <a:solidFill>
            <a:schemeClr val="bg1"/>
          </a:solidFill>
          <a:latin typeface="Arial" charset="0"/>
          <a:ea typeface="ＭＳ Ｐゴシック" pitchFamily="112" charset="-128"/>
        </a:defRPr>
      </a:lvl6pPr>
      <a:lvl7pPr marL="914400" algn="l" rtl="0" fontAlgn="base">
        <a:spcBef>
          <a:spcPct val="0"/>
        </a:spcBef>
        <a:spcAft>
          <a:spcPct val="0"/>
        </a:spcAft>
        <a:defRPr sz="2400" b="1">
          <a:solidFill>
            <a:schemeClr val="bg1"/>
          </a:solidFill>
          <a:latin typeface="Arial" charset="0"/>
          <a:ea typeface="ＭＳ Ｐゴシック" pitchFamily="112" charset="-128"/>
        </a:defRPr>
      </a:lvl7pPr>
      <a:lvl8pPr marL="1371600" algn="l" rtl="0" fontAlgn="base">
        <a:spcBef>
          <a:spcPct val="0"/>
        </a:spcBef>
        <a:spcAft>
          <a:spcPct val="0"/>
        </a:spcAft>
        <a:defRPr sz="2400" b="1">
          <a:solidFill>
            <a:schemeClr val="bg1"/>
          </a:solidFill>
          <a:latin typeface="Arial" charset="0"/>
          <a:ea typeface="ＭＳ Ｐゴシック" pitchFamily="112" charset="-128"/>
        </a:defRPr>
      </a:lvl8pPr>
      <a:lvl9pPr marL="1828800" algn="l" rtl="0" fontAlgn="base">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8"/>
          <p:cNvSpPr>
            <a:spLocks noGrp="1" noChangeArrowheads="1"/>
          </p:cNvSpPr>
          <p:nvPr>
            <p:ph type="ctrTitle"/>
          </p:nvPr>
        </p:nvSpPr>
        <p:spPr>
          <a:xfrm>
            <a:off x="939800" y="1319213"/>
            <a:ext cx="7251700" cy="1844675"/>
          </a:xfrm>
        </p:spPr>
        <p:txBody>
          <a:bodyPr/>
          <a:lstStyle/>
          <a:p>
            <a:pPr eaLnBrk="1" hangingPunct="1"/>
            <a:r>
              <a:rPr lang="en-GB" dirty="0" smtClean="0"/>
              <a:t>XTL Tunnel Racks Specifications</a:t>
            </a:r>
          </a:p>
        </p:txBody>
      </p:sp>
      <p:pic>
        <p:nvPicPr>
          <p:cNvPr id="3076" name="Picture 19" descr="DESY-Logo-cyan-RGB_Hintergrund we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53482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0" descr="Helmholtz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0" y="5373688"/>
            <a:ext cx="22018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BE749A9C-04ED-4059-9EE0-2B66FD733520}" type="slidenum">
              <a:rPr lang="en-GB" sz="1000" smtClean="0">
                <a:solidFill>
                  <a:schemeClr val="bg1"/>
                </a:solidFill>
                <a:ea typeface="Geneva" pitchFamily="1" charset="-128"/>
              </a:rPr>
              <a:pPr/>
              <a:t>10</a:t>
            </a:fld>
            <a:endParaRPr lang="en-GB" sz="1000" smtClean="0">
              <a:solidFill>
                <a:schemeClr val="bg1"/>
              </a:solidFill>
              <a:ea typeface="Geneva" pitchFamily="1" charset="-128"/>
            </a:endParaRPr>
          </a:p>
        </p:txBody>
      </p:sp>
      <p:sp>
        <p:nvSpPr>
          <p:cNvPr id="11267"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grpSp>
        <p:nvGrpSpPr>
          <p:cNvPr id="11268" name="Group 2"/>
          <p:cNvGrpSpPr>
            <a:grpSpLocks/>
          </p:cNvGrpSpPr>
          <p:nvPr/>
        </p:nvGrpSpPr>
        <p:grpSpPr bwMode="auto">
          <a:xfrm>
            <a:off x="1011238" y="1169988"/>
            <a:ext cx="7527925" cy="4991100"/>
            <a:chOff x="1025363" y="1264779"/>
            <a:chExt cx="7528437" cy="4990878"/>
          </a:xfrm>
        </p:grpSpPr>
        <p:pic>
          <p:nvPicPr>
            <p:cNvPr id="648194" name="Picture 2"/>
            <p:cNvPicPr>
              <a:picLocks noChangeAspect="1" noChangeArrowheads="1"/>
            </p:cNvPicPr>
            <p:nvPr/>
          </p:nvPicPr>
          <p:blipFill>
            <a:blip r:embed="rId3"/>
            <a:srcRect/>
            <a:stretch>
              <a:fillRect/>
            </a:stretch>
          </p:blipFill>
          <p:spPr bwMode="auto">
            <a:xfrm>
              <a:off x="1025363" y="1264779"/>
              <a:ext cx="7528437" cy="343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8195" name="Picture 3"/>
            <p:cNvPicPr>
              <a:picLocks noChangeAspect="1" noChangeArrowheads="1"/>
            </p:cNvPicPr>
            <p:nvPr/>
          </p:nvPicPr>
          <p:blipFill>
            <a:blip r:embed="rId4"/>
            <a:srcRect/>
            <a:stretch>
              <a:fillRect/>
            </a:stretch>
          </p:blipFill>
          <p:spPr bwMode="auto">
            <a:xfrm>
              <a:off x="1103155" y="4382490"/>
              <a:ext cx="6764798" cy="187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2291"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397965F2-30BE-4203-B23C-BE49735F10D6}" type="slidenum">
              <a:rPr lang="en-GB" sz="1000" smtClean="0">
                <a:solidFill>
                  <a:schemeClr val="bg1"/>
                </a:solidFill>
                <a:ea typeface="Geneva" pitchFamily="1" charset="-128"/>
              </a:rPr>
              <a:pPr/>
              <a:t>11</a:t>
            </a:fld>
            <a:endParaRPr lang="en-GB" sz="1000" smtClean="0">
              <a:solidFill>
                <a:schemeClr val="bg1"/>
              </a:solidFill>
              <a:ea typeface="Geneva" pitchFamily="1" charset="-128"/>
            </a:endParaRPr>
          </a:p>
        </p:txBody>
      </p:sp>
      <p:sp>
        <p:nvSpPr>
          <p:cNvPr id="12292"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pic>
        <p:nvPicPr>
          <p:cNvPr id="649218" name="Picture 2"/>
          <p:cNvPicPr>
            <a:picLocks noChangeAspect="1" noChangeArrowheads="1"/>
          </p:cNvPicPr>
          <p:nvPr/>
        </p:nvPicPr>
        <p:blipFill>
          <a:blip r:embed="rId2"/>
          <a:srcRect/>
          <a:stretch>
            <a:fillRect/>
          </a:stretch>
        </p:blipFill>
        <p:spPr bwMode="auto">
          <a:xfrm>
            <a:off x="109538" y="1044575"/>
            <a:ext cx="35845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9219" name="Picture 3"/>
          <p:cNvPicPr>
            <a:picLocks noChangeAspect="1" noChangeArrowheads="1"/>
          </p:cNvPicPr>
          <p:nvPr/>
        </p:nvPicPr>
        <p:blipFill>
          <a:blip r:embed="rId3"/>
          <a:srcRect/>
          <a:stretch>
            <a:fillRect/>
          </a:stretch>
        </p:blipFill>
        <p:spPr bwMode="auto">
          <a:xfrm>
            <a:off x="4383088" y="3355975"/>
            <a:ext cx="4662487"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5" name="Rectangle 5"/>
          <p:cNvSpPr>
            <a:spLocks noChangeArrowheads="1"/>
          </p:cNvSpPr>
          <p:nvPr/>
        </p:nvSpPr>
        <p:spPr bwMode="auto">
          <a:xfrm>
            <a:off x="3759200" y="1060450"/>
            <a:ext cx="53117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a:t>The LLRF (WP02) rack specifications sent round by Wojtek apply also to WP18.</a:t>
            </a:r>
          </a:p>
          <a:p>
            <a:pPr>
              <a:buFont typeface="Wingdings" pitchFamily="2" charset="2"/>
              <a:buNone/>
            </a:pPr>
            <a:endParaRPr lang="en-US"/>
          </a:p>
          <a:p>
            <a:pPr>
              <a:buFont typeface="Wingdings" pitchFamily="2" charset="2"/>
              <a:buNone/>
            </a:pPr>
            <a:r>
              <a:rPr lang="en-US"/>
              <a:t>… in WP18 we have 2 rack stations in B1 and B2 special requirements on the vibration damping and temperature stability… </a:t>
            </a:r>
          </a:p>
          <a:p>
            <a:pPr>
              <a:buFont typeface="Wingdings" pitchFamily="2" charset="2"/>
              <a:buNone/>
            </a:pPr>
            <a:r>
              <a:rPr lang="en-US"/>
              <a:t>However, as this applies only to 4 racks in XTL, in my opinion it may not be necessary to put these requirements into a general rack specification; </a:t>
            </a:r>
          </a:p>
          <a:p>
            <a:pPr>
              <a:buFont typeface="Wingdings" pitchFamily="2" charset="2"/>
              <a:buNone/>
            </a:pPr>
            <a:r>
              <a:rPr lang="en-US"/>
              <a:t>these 4 rack stations could be custom made and not part of a larger order? </a:t>
            </a:r>
          </a:p>
          <a:p>
            <a:pPr>
              <a:buFont typeface="Wingdings" pitchFamily="2" charset="2"/>
              <a:buNone/>
            </a:pPr>
            <a:endParaRPr lang="en-US"/>
          </a:p>
          <a:p>
            <a:pPr>
              <a:buFont typeface="Wingdings" pitchFamily="2" charset="2"/>
              <a:buNone/>
            </a:pPr>
            <a:r>
              <a:rPr lang="en-US"/>
              <a:t>When the 'standard' racks (or prototype) have been ordered, one could test if these racks are sufficient in terms of temp stability and vibration damping for the crucial WP18 applications.</a:t>
            </a:r>
          </a:p>
          <a:p>
            <a:pPr>
              <a:buFont typeface="Wingdings" pitchFamily="2" charset="2"/>
              <a:buNone/>
            </a:pPr>
            <a:r>
              <a:rPr lang="en-US"/>
              <a:t> </a:t>
            </a:r>
          </a:p>
          <a:p>
            <a:pPr>
              <a:buFont typeface="Wingdings" pitchFamily="2" charset="2"/>
              <a:buNone/>
            </a:pPr>
            <a:r>
              <a:rPr lang="en-US"/>
              <a:t>I assume there will be a PRR before the racks will be ordered? </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a:t>
            </a:r>
            <a:endParaRPr lang="en-US" dirty="0"/>
          </a:p>
        </p:txBody>
      </p:sp>
      <p:sp>
        <p:nvSpPr>
          <p:cNvPr id="4" name="Slide Number Placeholder 3"/>
          <p:cNvSpPr>
            <a:spLocks noGrp="1"/>
          </p:cNvSpPr>
          <p:nvPr>
            <p:ph type="sldNum" sz="quarter" idx="10"/>
          </p:nvPr>
        </p:nvSpPr>
        <p:spPr/>
        <p:txBody>
          <a:bodyPr/>
          <a:lstStyle/>
          <a:p>
            <a:pPr>
              <a:defRPr/>
            </a:pPr>
            <a:fld id="{2DC5BE9C-3669-4B5D-B120-ACB7E85993FF}" type="slidenum">
              <a:rPr lang="en-GB" smtClean="0"/>
              <a:pPr>
                <a:defRPr/>
              </a:pPr>
              <a:t>12</a:t>
            </a:fld>
            <a:endParaRPr lang="en-GB"/>
          </a:p>
        </p:txBody>
      </p:sp>
      <p:sp>
        <p:nvSpPr>
          <p:cNvPr id="5" name="Footer Placeholder 4"/>
          <p:cNvSpPr>
            <a:spLocks noGrp="1"/>
          </p:cNvSpPr>
          <p:nvPr>
            <p:ph type="ftr" sz="quarter" idx="11"/>
          </p:nvPr>
        </p:nvSpPr>
        <p:spPr>
          <a:xfrm>
            <a:off x="23134" y="6462033"/>
            <a:ext cx="5702300" cy="266700"/>
          </a:xfrm>
        </p:spPr>
        <p:txBody>
          <a:bodyPr/>
          <a:lstStyle/>
          <a:p>
            <a:pPr>
              <a:defRPr/>
            </a:pPr>
            <a:r>
              <a:rPr lang="en-GB" dirty="0" smtClean="0"/>
              <a:t>Technical Coordination</a:t>
            </a:r>
          </a:p>
          <a:p>
            <a:pPr>
              <a:defRPr/>
            </a:pPr>
            <a:r>
              <a:rPr lang="en-GB" dirty="0" smtClean="0"/>
              <a:t>E. </a:t>
            </a:r>
            <a:r>
              <a:rPr lang="en-GB" dirty="0" err="1" smtClean="0"/>
              <a:t>Negodin</a:t>
            </a:r>
            <a:r>
              <a:rPr lang="en-GB" dirty="0" smtClean="0"/>
              <a:t>, </a:t>
            </a:r>
            <a:r>
              <a:rPr lang="en-GB" dirty="0" err="1" smtClean="0"/>
              <a:t>Oktober</a:t>
            </a:r>
            <a:r>
              <a:rPr lang="en-GB" dirty="0" smtClean="0"/>
              <a:t> 2012</a:t>
            </a: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00" y="1339850"/>
            <a:ext cx="202231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479674" y="1344612"/>
            <a:ext cx="5941016" cy="2163175"/>
            <a:chOff x="2403474" y="1344612"/>
            <a:chExt cx="5941016" cy="2163175"/>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474" y="1344612"/>
              <a:ext cx="395764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813" y="1347787"/>
              <a:ext cx="197067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8" y="4021137"/>
            <a:ext cx="202231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441576" y="4022725"/>
            <a:ext cx="5985464" cy="2164762"/>
            <a:chOff x="2263776" y="4022725"/>
            <a:chExt cx="5985464" cy="2164762"/>
          </a:xfrm>
        </p:grpSpPr>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3776" y="4022725"/>
              <a:ext cx="400488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8563" y="4027487"/>
              <a:ext cx="197067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292100" y="1079500"/>
            <a:ext cx="2012950" cy="2308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a:buNone/>
            </a:pPr>
            <a:r>
              <a:rPr lang="en-US" dirty="0" smtClean="0"/>
              <a:t>2012</a:t>
            </a:r>
            <a:endParaRPr lang="en-US" dirty="0"/>
          </a:p>
        </p:txBody>
      </p:sp>
      <p:sp>
        <p:nvSpPr>
          <p:cNvPr id="16" name="TextBox 15"/>
          <p:cNvSpPr txBox="1"/>
          <p:nvPr/>
        </p:nvSpPr>
        <p:spPr>
          <a:xfrm>
            <a:off x="2489200" y="1085850"/>
            <a:ext cx="5911850" cy="2308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a:buNone/>
            </a:pPr>
            <a:r>
              <a:rPr lang="en-US" dirty="0" smtClean="0"/>
              <a:t>2013</a:t>
            </a:r>
            <a:endParaRPr lang="en-US" dirty="0"/>
          </a:p>
        </p:txBody>
      </p:sp>
      <p:sp>
        <p:nvSpPr>
          <p:cNvPr id="17" name="TextBox 16"/>
          <p:cNvSpPr txBox="1"/>
          <p:nvPr/>
        </p:nvSpPr>
        <p:spPr>
          <a:xfrm>
            <a:off x="2451100" y="3765550"/>
            <a:ext cx="5981700" cy="2308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a:buNone/>
            </a:pPr>
            <a:r>
              <a:rPr lang="en-US" dirty="0" smtClean="0"/>
              <a:t>2014</a:t>
            </a:r>
            <a:endParaRPr lang="en-US" dirty="0"/>
          </a:p>
        </p:txBody>
      </p:sp>
      <p:sp>
        <p:nvSpPr>
          <p:cNvPr id="18" name="TextBox 17"/>
          <p:cNvSpPr txBox="1"/>
          <p:nvPr/>
        </p:nvSpPr>
        <p:spPr>
          <a:xfrm>
            <a:off x="222250" y="3752850"/>
            <a:ext cx="2012950" cy="2308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a:buNone/>
            </a:pPr>
            <a:r>
              <a:rPr lang="en-US" dirty="0" smtClean="0"/>
              <a:t>2013</a:t>
            </a:r>
            <a:endParaRPr lang="en-US" dirty="0"/>
          </a:p>
        </p:txBody>
      </p:sp>
      <p:sp>
        <p:nvSpPr>
          <p:cNvPr id="11" name="TextBox 10"/>
          <p:cNvSpPr txBox="1"/>
          <p:nvPr/>
        </p:nvSpPr>
        <p:spPr>
          <a:xfrm>
            <a:off x="5105400" y="5429250"/>
            <a:ext cx="615950" cy="730250"/>
          </a:xfrm>
          <a:prstGeom prst="rect">
            <a:avLst/>
          </a:prstGeom>
          <a:solidFill>
            <a:srgbClr val="92D050">
              <a:alpha val="41000"/>
            </a:srgbClr>
          </a:solidFill>
        </p:spPr>
        <p:txBody>
          <a:bodyPr wrap="none" rtlCol="0">
            <a:noAutofit/>
          </a:bodyPr>
          <a:lstStyle/>
          <a:p>
            <a:pPr>
              <a:buNone/>
            </a:pPr>
            <a:endParaRPr lang="en-US" dirty="0" smtClean="0"/>
          </a:p>
          <a:p>
            <a:pPr algn="ctr">
              <a:buNone/>
            </a:pPr>
            <a:r>
              <a:rPr lang="en-US" dirty="0" smtClean="0"/>
              <a:t>Racks</a:t>
            </a:r>
            <a:endParaRPr lang="en-US" dirty="0"/>
          </a:p>
        </p:txBody>
      </p:sp>
      <p:sp>
        <p:nvSpPr>
          <p:cNvPr id="22" name="TextBox 21"/>
          <p:cNvSpPr txBox="1"/>
          <p:nvPr/>
        </p:nvSpPr>
        <p:spPr>
          <a:xfrm>
            <a:off x="5765800" y="4114800"/>
            <a:ext cx="673100" cy="2051050"/>
          </a:xfrm>
          <a:prstGeom prst="rect">
            <a:avLst/>
          </a:prstGeom>
          <a:solidFill>
            <a:srgbClr val="92D050">
              <a:alpha val="41000"/>
            </a:srgbClr>
          </a:solidFill>
        </p:spPr>
        <p:txBody>
          <a:bodyPr wrap="none" rtlCol="0">
            <a:noAutofit/>
          </a:bodyPr>
          <a:lstStyle/>
          <a:p>
            <a:pPr>
              <a:buNone/>
            </a:pPr>
            <a:endParaRPr lang="en-US" dirty="0" smtClean="0"/>
          </a:p>
          <a:p>
            <a:pPr algn="ctr">
              <a:buNone/>
            </a:pPr>
            <a:r>
              <a:rPr lang="en-US" dirty="0" smtClean="0"/>
              <a:t>Racks</a:t>
            </a:r>
            <a:endParaRPr lang="en-US" dirty="0"/>
          </a:p>
        </p:txBody>
      </p:sp>
      <p:sp>
        <p:nvSpPr>
          <p:cNvPr id="23" name="TextBox 22"/>
          <p:cNvSpPr txBox="1"/>
          <p:nvPr/>
        </p:nvSpPr>
        <p:spPr>
          <a:xfrm>
            <a:off x="6470650" y="4114800"/>
            <a:ext cx="635000" cy="2051050"/>
          </a:xfrm>
          <a:prstGeom prst="rect">
            <a:avLst/>
          </a:prstGeom>
          <a:solidFill>
            <a:srgbClr val="92D050">
              <a:alpha val="41000"/>
            </a:srgbClr>
          </a:solidFill>
        </p:spPr>
        <p:txBody>
          <a:bodyPr wrap="none" rtlCol="0">
            <a:noAutofit/>
          </a:bodyPr>
          <a:lstStyle/>
          <a:p>
            <a:pPr>
              <a:buNone/>
            </a:pPr>
            <a:endParaRPr lang="en-US" dirty="0" smtClean="0"/>
          </a:p>
          <a:p>
            <a:pPr algn="ctr">
              <a:buNone/>
            </a:pPr>
            <a:r>
              <a:rPr lang="en-US" dirty="0" smtClean="0"/>
              <a:t>Racks</a:t>
            </a:r>
            <a:endParaRPr lang="en-US" dirty="0"/>
          </a:p>
        </p:txBody>
      </p:sp>
      <p:sp>
        <p:nvSpPr>
          <p:cNvPr id="24" name="TextBox 23"/>
          <p:cNvSpPr txBox="1"/>
          <p:nvPr/>
        </p:nvSpPr>
        <p:spPr>
          <a:xfrm>
            <a:off x="7137400" y="4121150"/>
            <a:ext cx="615950" cy="730250"/>
          </a:xfrm>
          <a:prstGeom prst="rect">
            <a:avLst/>
          </a:prstGeom>
          <a:solidFill>
            <a:srgbClr val="92D050">
              <a:alpha val="41000"/>
            </a:srgbClr>
          </a:solidFill>
        </p:spPr>
        <p:txBody>
          <a:bodyPr wrap="none" rtlCol="0">
            <a:noAutofit/>
          </a:bodyPr>
          <a:lstStyle/>
          <a:p>
            <a:pPr>
              <a:buNone/>
            </a:pPr>
            <a:endParaRPr lang="en-US" dirty="0" smtClean="0"/>
          </a:p>
          <a:p>
            <a:pPr algn="ctr">
              <a:buNone/>
            </a:pPr>
            <a:r>
              <a:rPr lang="en-US" dirty="0" smtClean="0"/>
              <a:t>Racks</a:t>
            </a:r>
          </a:p>
          <a:p>
            <a:pPr algn="ctr">
              <a:buNone/>
            </a:pPr>
            <a:endParaRPr lang="en-US" dirty="0"/>
          </a:p>
          <a:p>
            <a:pPr algn="ctr">
              <a:buNone/>
            </a:pPr>
            <a:r>
              <a:rPr lang="en-US" sz="800" dirty="0" smtClean="0"/>
              <a:t>Up to 700 m</a:t>
            </a:r>
            <a:endParaRPr lang="en-US" sz="800" dirty="0"/>
          </a:p>
        </p:txBody>
      </p:sp>
    </p:spTree>
    <p:extLst>
      <p:ext uri="{BB962C8B-B14F-4D97-AF65-F5344CB8AC3E}">
        <p14:creationId xmlns:p14="http://schemas.microsoft.com/office/powerpoint/2010/main" val="141278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DC5BE9C-3669-4B5D-B120-ACB7E85993FF}" type="slidenum">
              <a:rPr lang="en-GB" smtClean="0"/>
              <a:pPr>
                <a:defRPr/>
              </a:pPr>
              <a:t>13</a:t>
            </a:fld>
            <a:endParaRPr lang="en-GB"/>
          </a:p>
        </p:txBody>
      </p:sp>
      <p:sp>
        <p:nvSpPr>
          <p:cNvPr id="5" name="Footer Placeholder 4"/>
          <p:cNvSpPr>
            <a:spLocks noGrp="1"/>
          </p:cNvSpPr>
          <p:nvPr>
            <p:ph type="ftr" sz="quarter" idx="11"/>
          </p:nvPr>
        </p:nvSpPr>
        <p:spPr>
          <a:xfrm>
            <a:off x="94615" y="6429374"/>
            <a:ext cx="1779905" cy="352425"/>
          </a:xfrm>
        </p:spPr>
        <p:txBody>
          <a:bodyPr/>
          <a:lstStyle/>
          <a:p>
            <a:pPr>
              <a:defRPr/>
            </a:pPr>
            <a:r>
              <a:rPr lang="en-GB" dirty="0" smtClean="0"/>
              <a:t>Technical Coordination</a:t>
            </a:r>
          </a:p>
          <a:p>
            <a:pPr>
              <a:defRPr/>
            </a:pPr>
            <a:r>
              <a:rPr lang="en-GB" dirty="0" smtClean="0"/>
              <a:t>E. </a:t>
            </a:r>
            <a:r>
              <a:rPr lang="en-GB" dirty="0" err="1" smtClean="0"/>
              <a:t>Negodin</a:t>
            </a:r>
            <a:r>
              <a:rPr lang="en-GB" dirty="0" smtClean="0"/>
              <a:t>, September 2012</a:t>
            </a:r>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 y="45720"/>
            <a:ext cx="4052913" cy="676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3441" y="44766"/>
            <a:ext cx="4393053" cy="676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20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4D4FC1BC-CB0F-44F8-8DC8-C4C734A87204}" type="slidenum">
              <a:rPr lang="en-GB" sz="1000" smtClean="0">
                <a:solidFill>
                  <a:schemeClr val="bg1"/>
                </a:solidFill>
                <a:ea typeface="Geneva" pitchFamily="1" charset="-128"/>
              </a:rPr>
              <a:pPr/>
              <a:t>2</a:t>
            </a:fld>
            <a:endParaRPr lang="en-GB" sz="1000" smtClean="0">
              <a:solidFill>
                <a:schemeClr val="bg1"/>
              </a:solidFill>
              <a:ea typeface="Geneva" pitchFamily="1" charset="-128"/>
            </a:endParaRPr>
          </a:p>
        </p:txBody>
      </p:sp>
      <p:sp>
        <p:nvSpPr>
          <p:cNvPr id="4100" name="Rectangle 1"/>
          <p:cNvSpPr>
            <a:spLocks noChangeArrowheads="1"/>
          </p:cNvSpPr>
          <p:nvPr/>
        </p:nvSpPr>
        <p:spPr bwMode="auto">
          <a:xfrm>
            <a:off x="2220913" y="4073525"/>
            <a:ext cx="676275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de-DE" sz="1200">
                <a:solidFill>
                  <a:srgbClr val="FF0000"/>
                </a:solidFill>
              </a:rPr>
              <a:t> „</a:t>
            </a:r>
            <a:r>
              <a:rPr lang="de-DE" sz="1000">
                <a:solidFill>
                  <a:srgbClr val="FF0000"/>
                </a:solidFill>
              </a:rPr>
              <a:t>Für die fertig bestückten Racks müsste eine Transportsicherung vorhanden sein für die Löscheinrichtung (Gasflasche) und die Türen“</a:t>
            </a:r>
            <a:r>
              <a:rPr lang="de-DE" sz="1200"/>
              <a:t> - </a:t>
            </a:r>
            <a:r>
              <a:rPr lang="de-DE" sz="1200" i="1">
                <a:latin typeface="Times New Roman" pitchFamily="18" charset="0"/>
                <a:cs typeface="Times New Roman" pitchFamily="18" charset="0"/>
              </a:rPr>
              <a:t>Gehört nicht zu Spezifikationen und ist in Aufgabenliste verschoben</a:t>
            </a:r>
          </a:p>
          <a:p>
            <a:pPr marL="180975" indent="-180975">
              <a:spcBef>
                <a:spcPts val="1200"/>
              </a:spcBef>
              <a:spcAft>
                <a:spcPts val="1200"/>
              </a:spcAft>
            </a:pPr>
            <a:r>
              <a:rPr lang="de-DE" sz="1000">
                <a:solidFill>
                  <a:srgbClr val="FF0000"/>
                </a:solidFill>
              </a:rPr>
              <a:t>„Die Abschaltungseinrichtung für das Notaussystem sollte in den Racks einheitlich integriert sein ebenso wie eine Anschlußbox für die Netzzuleitungen“ </a:t>
            </a:r>
            <a:r>
              <a:rPr lang="de-DE" sz="1200" i="1">
                <a:latin typeface="Times New Roman" pitchFamily="18" charset="0"/>
                <a:cs typeface="Times New Roman" pitchFamily="18" charset="0"/>
              </a:rPr>
              <a:t>– die ganze NOT Aus  Konzept wurde noch nicht endgültig ausarbeitet. Vor allem es ist noch nicht klar wer die Abschaltungseinrichtung designet und installiert. Daran wird noch gearbeitet. Die Abschaltungseinrichtung wird nicht in Schrankspezifikation  aufgenommen (siehe Aufgabenliste). Die Netzzuleitungen und Steckdosen sind in Spezifikationen schon definiert.</a:t>
            </a:r>
          </a:p>
          <a:p>
            <a:pPr marL="180975" indent="-180975">
              <a:spcBef>
                <a:spcPct val="0"/>
              </a:spcBef>
            </a:pPr>
            <a:r>
              <a:rPr lang="de-DE" sz="1000">
                <a:solidFill>
                  <a:srgbClr val="FF0000"/>
                </a:solidFill>
              </a:rPr>
              <a:t>„Da wir auch wassergekühlte Komponenten in den Racks haben, sollte auch ein Feuchtesensor vorgesehen werden bzw. auch ein Auslauf im Bodenbereich im Falle einer größeren Leckage“ </a:t>
            </a:r>
            <a:r>
              <a:rPr lang="de-DE" sz="1200" i="1">
                <a:latin typeface="Times New Roman" pitchFamily="18" charset="0"/>
                <a:cs typeface="Times New Roman" pitchFamily="18" charset="0"/>
              </a:rPr>
              <a:t>– sollte intern für 25 RF Racks gemacht werden (siehe Aufgabenliste)</a:t>
            </a:r>
          </a:p>
        </p:txBody>
      </p:sp>
      <p:sp>
        <p:nvSpPr>
          <p:cNvPr id="4101" name="Rectangle 6"/>
          <p:cNvSpPr>
            <a:spLocks noChangeArrowheads="1"/>
          </p:cNvSpPr>
          <p:nvPr/>
        </p:nvSpPr>
        <p:spPr bwMode="auto">
          <a:xfrm>
            <a:off x="65088" y="4052888"/>
            <a:ext cx="2039937" cy="239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buFont typeface="Wingdings" pitchFamily="2" charset="2"/>
              <a:buNone/>
              <a:defRPr/>
            </a:pPr>
            <a:r>
              <a:rPr lang="en-US" noProof="1"/>
              <a:t>1. einige formale Dinge:</a:t>
            </a:r>
          </a:p>
          <a:p>
            <a:pPr>
              <a:buFont typeface="Wingdings" pitchFamily="2" charset="2"/>
              <a:buNone/>
              <a:defRPr/>
            </a:pPr>
            <a:r>
              <a:rPr lang="en-US" noProof="1"/>
              <a:t> </a:t>
            </a:r>
          </a:p>
          <a:p>
            <a:pPr>
              <a:buFont typeface="Wingdings" pitchFamily="2" charset="2"/>
              <a:buNone/>
              <a:defRPr/>
            </a:pPr>
            <a:r>
              <a:rPr lang="en-US" noProof="1"/>
              <a:t>    * </a:t>
            </a:r>
            <a:r>
              <a:rPr lang="en-US" strike="sngStrike" noProof="1">
                <a:solidFill>
                  <a:srgbClr val="FF0000"/>
                </a:solidFill>
              </a:rPr>
              <a:t>Inhaltsverzeichnis</a:t>
            </a:r>
          </a:p>
          <a:p>
            <a:pPr>
              <a:buFont typeface="Wingdings" pitchFamily="2" charset="2"/>
              <a:buNone/>
              <a:defRPr/>
            </a:pPr>
            <a:r>
              <a:rPr lang="en-US" noProof="1"/>
              <a:t>    * Änderungshistorie</a:t>
            </a:r>
          </a:p>
          <a:p>
            <a:pPr>
              <a:buFont typeface="Wingdings" pitchFamily="2" charset="2"/>
              <a:buNone/>
              <a:defRPr/>
            </a:pPr>
            <a:r>
              <a:rPr lang="en-US" noProof="1"/>
              <a:t>          o Version</a:t>
            </a:r>
          </a:p>
          <a:p>
            <a:pPr>
              <a:buFont typeface="Wingdings" pitchFamily="2" charset="2"/>
              <a:buNone/>
              <a:defRPr/>
            </a:pPr>
            <a:r>
              <a:rPr lang="en-US" noProof="1"/>
              <a:t>          o Datum</a:t>
            </a:r>
          </a:p>
          <a:p>
            <a:pPr>
              <a:buFont typeface="Wingdings" pitchFamily="2" charset="2"/>
              <a:buNone/>
              <a:defRPr/>
            </a:pPr>
            <a:r>
              <a:rPr lang="en-US" noProof="1"/>
              <a:t>          o Ersteller</a:t>
            </a:r>
          </a:p>
          <a:p>
            <a:pPr>
              <a:buFont typeface="Wingdings" pitchFamily="2" charset="2"/>
              <a:buNone/>
              <a:defRPr/>
            </a:pPr>
            <a:r>
              <a:rPr lang="en-US" noProof="1"/>
              <a:t>          o </a:t>
            </a:r>
            <a:r>
              <a:rPr lang="en-US" strike="sngStrike" noProof="1">
                <a:solidFill>
                  <a:srgbClr val="FF0000"/>
                </a:solidFill>
              </a:rPr>
              <a:t>Änderungsgrund</a:t>
            </a:r>
          </a:p>
          <a:p>
            <a:pPr>
              <a:buFont typeface="Wingdings" pitchFamily="2" charset="2"/>
              <a:buNone/>
              <a:defRPr/>
            </a:pPr>
            <a:r>
              <a:rPr lang="en-US" noProof="1"/>
              <a:t>          o </a:t>
            </a:r>
            <a:r>
              <a:rPr lang="en-US" strike="sngStrike" noProof="1">
                <a:solidFill>
                  <a:srgbClr val="FF0000"/>
                </a:solidFill>
              </a:rPr>
              <a:t>Änderung</a:t>
            </a:r>
          </a:p>
          <a:p>
            <a:pPr>
              <a:buFont typeface="Wingdings" pitchFamily="2" charset="2"/>
              <a:buNone/>
              <a:defRPr/>
            </a:pPr>
            <a:r>
              <a:rPr lang="en-US" noProof="1"/>
              <a:t>    * Status</a:t>
            </a:r>
          </a:p>
          <a:p>
            <a:pPr>
              <a:buFont typeface="Wingdings" pitchFamily="2" charset="2"/>
              <a:buNone/>
              <a:defRPr/>
            </a:pPr>
            <a:r>
              <a:rPr lang="en-US" noProof="1"/>
              <a:t>          o Ersteller / Datum</a:t>
            </a:r>
          </a:p>
          <a:p>
            <a:pPr>
              <a:buFont typeface="Wingdings" pitchFamily="2" charset="2"/>
              <a:buNone/>
              <a:defRPr/>
            </a:pPr>
            <a:r>
              <a:rPr lang="en-US" noProof="1">
                <a:solidFill>
                  <a:srgbClr val="FF0000"/>
                </a:solidFill>
              </a:rPr>
              <a:t>          </a:t>
            </a:r>
            <a:r>
              <a:rPr lang="en-US" strike="sngStrike" noProof="1">
                <a:solidFill>
                  <a:srgbClr val="FF0000"/>
                </a:solidFill>
              </a:rPr>
              <a:t>o Prüfer / Datum</a:t>
            </a:r>
          </a:p>
          <a:p>
            <a:pPr>
              <a:buFont typeface="Wingdings" pitchFamily="2" charset="2"/>
              <a:buNone/>
              <a:defRPr/>
            </a:pPr>
            <a:r>
              <a:rPr lang="en-US" noProof="1"/>
              <a:t>          </a:t>
            </a:r>
            <a:r>
              <a:rPr lang="en-US" strike="sngStrike" noProof="1"/>
              <a:t>o </a:t>
            </a:r>
            <a:r>
              <a:rPr lang="en-US" strike="sngStrike" noProof="1">
                <a:solidFill>
                  <a:srgbClr val="FF0000"/>
                </a:solidFill>
              </a:rPr>
              <a:t>Genehmiger / Datum</a:t>
            </a:r>
          </a:p>
          <a:p>
            <a:pPr>
              <a:buFont typeface="Wingdings" pitchFamily="2" charset="2"/>
              <a:buNone/>
              <a:defRPr/>
            </a:pPr>
            <a:r>
              <a:rPr lang="en-US" noProof="1"/>
              <a:t> </a:t>
            </a:r>
          </a:p>
        </p:txBody>
      </p:sp>
      <p:sp>
        <p:nvSpPr>
          <p:cNvPr id="7" name="Rectangle 6"/>
          <p:cNvSpPr>
            <a:spLocks noChangeArrowheads="1"/>
          </p:cNvSpPr>
          <p:nvPr/>
        </p:nvSpPr>
        <p:spPr bwMode="auto">
          <a:xfrm>
            <a:off x="7089775" y="1063625"/>
            <a:ext cx="1938338" cy="2935288"/>
          </a:xfrm>
          <a:prstGeom prst="rect">
            <a:avLst/>
          </a:prstGeom>
          <a:solidFill>
            <a:schemeClr val="accent3">
              <a:lumMod val="95000"/>
            </a:schemeClr>
          </a:solidFill>
          <a:ln>
            <a:noFill/>
          </a:ln>
        </p:spPr>
        <p:txBody>
          <a:bodyPr>
            <a:spAutoFit/>
          </a:bodyPr>
          <a:lstStyle/>
          <a:p>
            <a:pPr>
              <a:buFont typeface="Wingdings" pitchFamily="2" charset="2"/>
              <a:buNone/>
              <a:defRPr/>
            </a:pPr>
            <a:r>
              <a:rPr lang="en-US" sz="1200" dirty="0"/>
              <a:t>Stakeholders XTL:</a:t>
            </a:r>
          </a:p>
          <a:p>
            <a:pPr>
              <a:buFont typeface="Wingdings" pitchFamily="2" charset="2"/>
              <a:buNone/>
              <a:defRPr/>
            </a:pPr>
            <a:endParaRPr lang="en-US" sz="1200" dirty="0"/>
          </a:p>
          <a:p>
            <a:pPr marL="342900" indent="-342900">
              <a:buFont typeface="+mj-lt"/>
              <a:buAutoNum type="arabicPeriod"/>
              <a:defRPr/>
            </a:pPr>
            <a:r>
              <a:rPr lang="en-US" sz="1200" dirty="0"/>
              <a:t>WP01</a:t>
            </a:r>
          </a:p>
          <a:p>
            <a:pPr marL="342900" indent="-342900">
              <a:buFont typeface="+mj-lt"/>
              <a:buAutoNum type="arabicPeriod"/>
              <a:defRPr/>
            </a:pPr>
            <a:r>
              <a:rPr lang="en-US" sz="1200" dirty="0"/>
              <a:t>WP02</a:t>
            </a:r>
          </a:p>
          <a:p>
            <a:pPr marL="342900" indent="-342900">
              <a:buFont typeface="+mj-lt"/>
              <a:buAutoNum type="arabicPeriod"/>
              <a:defRPr/>
            </a:pPr>
            <a:r>
              <a:rPr lang="en-US" sz="1200" dirty="0"/>
              <a:t>WP05</a:t>
            </a:r>
          </a:p>
          <a:p>
            <a:pPr marL="342900" indent="-342900">
              <a:buFont typeface="+mj-lt"/>
              <a:buAutoNum type="arabicPeriod"/>
              <a:defRPr/>
            </a:pPr>
            <a:r>
              <a:rPr lang="en-US" sz="1200" dirty="0"/>
              <a:t>WP07</a:t>
            </a:r>
          </a:p>
          <a:p>
            <a:pPr marL="342900" indent="-342900">
              <a:buFont typeface="+mj-lt"/>
              <a:buAutoNum type="arabicPeriod"/>
              <a:defRPr/>
            </a:pPr>
            <a:r>
              <a:rPr lang="en-US" sz="1200" dirty="0"/>
              <a:t>WP08  &amp;  WP19</a:t>
            </a:r>
          </a:p>
          <a:p>
            <a:pPr marL="342900" indent="-342900">
              <a:buFont typeface="+mj-lt"/>
              <a:buAutoNum type="arabicPeriod"/>
              <a:defRPr/>
            </a:pPr>
            <a:r>
              <a:rPr lang="en-US" sz="1200" dirty="0"/>
              <a:t>WP13</a:t>
            </a:r>
          </a:p>
          <a:p>
            <a:pPr marL="342900" indent="-342900">
              <a:buFont typeface="+mj-lt"/>
              <a:buAutoNum type="arabicPeriod"/>
              <a:defRPr/>
            </a:pPr>
            <a:r>
              <a:rPr lang="en-US" sz="1200" dirty="0"/>
              <a:t>WP17</a:t>
            </a:r>
          </a:p>
          <a:p>
            <a:pPr marL="342900" indent="-342900">
              <a:buFont typeface="+mj-lt"/>
              <a:buAutoNum type="arabicPeriod"/>
              <a:defRPr/>
            </a:pPr>
            <a:r>
              <a:rPr lang="en-US" sz="1200" dirty="0"/>
              <a:t>WP18</a:t>
            </a:r>
          </a:p>
          <a:p>
            <a:pPr marL="342900" indent="-342900">
              <a:buFont typeface="+mj-lt"/>
              <a:buAutoNum type="arabicPeriod"/>
              <a:defRPr/>
            </a:pPr>
            <a:r>
              <a:rPr lang="en-US" sz="1200" dirty="0"/>
              <a:t>WP34</a:t>
            </a:r>
          </a:p>
          <a:p>
            <a:pPr marL="342900" indent="-342900">
              <a:buFont typeface="+mj-lt"/>
              <a:buAutoNum type="arabicPeriod"/>
              <a:defRPr/>
            </a:pPr>
            <a:r>
              <a:rPr lang="en-US" sz="1200" dirty="0">
                <a:solidFill>
                  <a:srgbClr val="FF0000"/>
                </a:solidFill>
              </a:rPr>
              <a:t>WP38</a:t>
            </a:r>
          </a:p>
          <a:p>
            <a:pPr marL="342900" indent="-342900">
              <a:buFont typeface="+mj-lt"/>
              <a:buAutoNum type="arabicPeriod"/>
              <a:defRPr/>
            </a:pPr>
            <a:r>
              <a:rPr lang="en-US" sz="1200" dirty="0">
                <a:solidFill>
                  <a:srgbClr val="FF0000"/>
                </a:solidFill>
              </a:rPr>
              <a:t>WP39</a:t>
            </a:r>
          </a:p>
        </p:txBody>
      </p:sp>
      <p:sp>
        <p:nvSpPr>
          <p:cNvPr id="2" name="Rectangle 1"/>
          <p:cNvSpPr/>
          <p:nvPr/>
        </p:nvSpPr>
        <p:spPr>
          <a:xfrm>
            <a:off x="115888" y="1141413"/>
            <a:ext cx="6807200" cy="2497137"/>
          </a:xfrm>
          <a:prstGeom prst="rect">
            <a:avLst/>
          </a:prstGeom>
          <a:solidFill>
            <a:schemeClr val="accent3">
              <a:lumMod val="95000"/>
            </a:schemeClr>
          </a:solidFill>
        </p:spPr>
        <p:txBody>
          <a:bodyPr>
            <a:spAutoFit/>
          </a:bodyPr>
          <a:lstStyle/>
          <a:p>
            <a:pPr>
              <a:buFont typeface="Wingdings" pitchFamily="2" charset="2"/>
              <a:buNone/>
              <a:defRPr/>
            </a:pPr>
            <a:r>
              <a:rPr lang="en-US" sz="1100" b="1" u="sng" dirty="0">
                <a:latin typeface="Arial" pitchFamily="34" charset="0"/>
                <a:cs typeface="Arial" pitchFamily="34" charset="0"/>
              </a:rPr>
              <a:t>Totally in the XTL tunnel 162 cabinets:</a:t>
            </a:r>
          </a:p>
          <a:p>
            <a:pPr>
              <a:buFont typeface="Wingdings" pitchFamily="2" charset="2"/>
              <a:buNone/>
              <a:defRPr/>
            </a:pPr>
            <a:endParaRPr lang="en-US" sz="1100" dirty="0">
              <a:latin typeface="Arial" pitchFamily="34" charset="0"/>
              <a:cs typeface="Arial" pitchFamily="34" charset="0"/>
            </a:endParaRPr>
          </a:p>
          <a:p>
            <a:pPr>
              <a:buFont typeface="Wingdings" pitchFamily="2" charset="2"/>
              <a:buNone/>
              <a:defRPr/>
            </a:pPr>
            <a:r>
              <a:rPr lang="en-US" sz="1100" dirty="0">
                <a:solidFill>
                  <a:schemeClr val="tx1">
                    <a:lumMod val="50000"/>
                  </a:schemeClr>
                </a:solidFill>
                <a:latin typeface="Arial" pitchFamily="34" charset="0"/>
                <a:cs typeface="Arial" pitchFamily="34" charset="0"/>
              </a:rPr>
              <a:t>124 Cabinets are </a:t>
            </a:r>
            <a:r>
              <a:rPr lang="en-US" sz="1100" noProof="1">
                <a:solidFill>
                  <a:schemeClr val="tx1">
                    <a:lumMod val="50000"/>
                  </a:schemeClr>
                </a:solidFill>
                <a:latin typeface="Arial" pitchFamily="34" charset="0"/>
                <a:cs typeface="Arial" pitchFamily="34" charset="0"/>
              </a:rPr>
              <a:t>Triple racks</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25 cabinets for WP01 RF, contact person R. Wagner</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54 cabinets for WP02 LLRF (25 Masters + 25 Slaves + 4 Spare), contact person W. Wierba</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25 cabinets for PS (WP34, J. Eckold) and Diagnostics (WP17, D. Nölle)</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12 cabinets for Cryo (WP13, O. Korth) and Vacuum (WP08,WP19, D. Hoppe)</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5 cabinets IBFB (WP16, B. Keil, W. Decking)</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2 cabinets Vacuum (WP08,WP19, D. Hoppe) and Diagnostics (WP17, D. Nölle)</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1 cabinet Kickers</a:t>
            </a:r>
          </a:p>
          <a:p>
            <a:pPr>
              <a:buFont typeface="Wingdings" pitchFamily="2" charset="2"/>
              <a:buNone/>
              <a:defRPr/>
            </a:pPr>
            <a:endParaRPr lang="en-US" sz="1100" dirty="0">
              <a:solidFill>
                <a:schemeClr val="tx1">
                  <a:lumMod val="50000"/>
                </a:schemeClr>
              </a:solidFill>
              <a:latin typeface="Arial" pitchFamily="34" charset="0"/>
              <a:cs typeface="Arial" pitchFamily="34" charset="0"/>
            </a:endParaRPr>
          </a:p>
          <a:p>
            <a:pPr>
              <a:buFont typeface="Wingdings" pitchFamily="2" charset="2"/>
              <a:buNone/>
              <a:defRPr/>
            </a:pPr>
            <a:endParaRPr lang="en-US" sz="1100" dirty="0">
              <a:solidFill>
                <a:schemeClr val="tx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728D4F85-40FF-491A-BD57-5AC5D84F5EBC}" type="slidenum">
              <a:rPr lang="en-GB" sz="1000" smtClean="0">
                <a:solidFill>
                  <a:schemeClr val="bg1"/>
                </a:solidFill>
                <a:ea typeface="Geneva" pitchFamily="1" charset="-128"/>
              </a:rPr>
              <a:pPr/>
              <a:t>3</a:t>
            </a:fld>
            <a:endParaRPr lang="en-GB" sz="1000" smtClean="0">
              <a:solidFill>
                <a:schemeClr val="bg1"/>
              </a:solidFill>
              <a:ea typeface="Geneva" pitchFamily="1" charset="-128"/>
            </a:endParaRPr>
          </a:p>
        </p:txBody>
      </p:sp>
      <p:sp>
        <p:nvSpPr>
          <p:cNvPr id="5124" name="Rectangle 1"/>
          <p:cNvSpPr>
            <a:spLocks noChangeArrowheads="1"/>
          </p:cNvSpPr>
          <p:nvPr/>
        </p:nvSpPr>
        <p:spPr bwMode="auto">
          <a:xfrm>
            <a:off x="93663" y="1157288"/>
            <a:ext cx="8970962"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r>
              <a:rPr lang="en-US" sz="1400" noProof="1">
                <a:solidFill>
                  <a:srgbClr val="FF0000"/>
                </a:solidFill>
              </a:rPr>
              <a:t>Eine Anregung zwei Temperaturstabilitätsklassen anzufragen, ist scheinbar untergegangen.</a:t>
            </a:r>
          </a:p>
          <a:p>
            <a:pPr marL="171450" indent="-171450"/>
            <a:endParaRPr lang="en-US" sz="1400" noProof="1">
              <a:solidFill>
                <a:srgbClr val="FF0000"/>
              </a:solidFill>
            </a:endParaRPr>
          </a:p>
          <a:p>
            <a:pPr marL="171450" indent="-171450"/>
            <a:endParaRPr lang="en-US" sz="1400" noProof="1">
              <a:solidFill>
                <a:srgbClr val="FF0000"/>
              </a:solidFill>
            </a:endParaRPr>
          </a:p>
          <a:p>
            <a:pPr marL="171450" indent="-171450"/>
            <a:endParaRPr lang="en-US" sz="1400" noProof="1">
              <a:solidFill>
                <a:srgbClr val="FF0000"/>
              </a:solidFill>
            </a:endParaRPr>
          </a:p>
          <a:p>
            <a:pPr marL="171450" indent="-171450"/>
            <a:r>
              <a:rPr lang="en-US" sz="1400" noProof="1">
                <a:solidFill>
                  <a:srgbClr val="FF0000"/>
                </a:solidFill>
              </a:rPr>
              <a:t>gemäss Dokument (…) haben wir für Undulator- &amp; IBFB Analog-/Digitalelektronikracks 0.1°C/h und 1°C/Woche (Peak-Peak) spezifiziert, bei den übrigen BPM-Typen 1°C/h und 10°C/Woche.</a:t>
            </a:r>
          </a:p>
          <a:p>
            <a:pPr marL="171450" indent="-171450"/>
            <a:endParaRPr lang="en-US" sz="1400" noProof="1">
              <a:solidFill>
                <a:srgbClr val="FF0000"/>
              </a:solidFill>
            </a:endParaRPr>
          </a:p>
          <a:p>
            <a:pPr marL="171450" indent="-171450"/>
            <a:endParaRPr lang="en-US" sz="1400" noProof="1">
              <a:solidFill>
                <a:srgbClr val="FF0000"/>
              </a:solidFill>
            </a:endParaRPr>
          </a:p>
          <a:p>
            <a:pPr marL="171450" indent="-171450"/>
            <a:r>
              <a:rPr lang="en-US" sz="1400" noProof="1">
                <a:solidFill>
                  <a:srgbClr val="FF0000"/>
                </a:solidFill>
              </a:rPr>
              <a:t>Vielleicht sollet ihr daher noch den von den Racks zu erreichenden max. Temperaturgradienten mit in die Rack Spezifikation schreiben, und die Bedingung unter der er gemessen werden soll (Vollast der Kühlung, lineare Variation der Wärmelast der Racks von 50-100% und 100-50% innerhalb 60 Minuten oder sowas ...).</a:t>
            </a:r>
          </a:p>
        </p:txBody>
      </p:sp>
      <p:sp>
        <p:nvSpPr>
          <p:cNvPr id="5125" name="TextBox 1"/>
          <p:cNvSpPr txBox="1">
            <a:spLocks noChangeArrowheads="1"/>
          </p:cNvSpPr>
          <p:nvPr/>
        </p:nvSpPr>
        <p:spPr bwMode="auto">
          <a:xfrm>
            <a:off x="169863" y="4130675"/>
            <a:ext cx="8650287" cy="19020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pPr>
              <a:buFont typeface="Wingdings" pitchFamily="2" charset="2"/>
              <a:buNone/>
            </a:pPr>
            <a:r>
              <a:rPr lang="de-DE" sz="1200" dirty="0"/>
              <a:t>Wenn wir 0.1°C bzw. 0.2 °C Stabilität anfordern dann müssen die Herstellern diese auch garantieren. Das führt dazu, dass entweder Preise werden zu hoch oder Herstellern treten zurück. Aus DESY-Erfahrung wissen wir dass 0.2°C Stabilität bei üblichen Schroff und </a:t>
            </a:r>
            <a:r>
              <a:rPr lang="de-DE" sz="1200" dirty="0" err="1"/>
              <a:t>Rittal</a:t>
            </a:r>
            <a:r>
              <a:rPr lang="de-DE" sz="1200" dirty="0"/>
              <a:t> Schränke erreichbar ist. Es wurde entschieden dass in Spezifikationen lassen wir wie gehabt</a:t>
            </a:r>
            <a:r>
              <a:rPr lang="de-DE" sz="1200" dirty="0" smtClean="0"/>
              <a:t>:</a:t>
            </a:r>
          </a:p>
          <a:p>
            <a:pPr>
              <a:buFont typeface="Wingdings" pitchFamily="2" charset="2"/>
              <a:buNone/>
            </a:pPr>
            <a:endParaRPr lang="de-DE" sz="1200" dirty="0"/>
          </a:p>
          <a:p>
            <a:pPr>
              <a:buFont typeface="Wingdings" pitchFamily="2" charset="2"/>
              <a:buNone/>
            </a:pPr>
            <a:r>
              <a:rPr lang="de-DE" sz="1200" dirty="0"/>
              <a:t>“</a:t>
            </a:r>
            <a:r>
              <a:rPr lang="de-DE" sz="1200" i="1" dirty="0">
                <a:latin typeface="Times New Roman" pitchFamily="18" charset="0"/>
                <a:cs typeface="Times New Roman" pitchFamily="18" charset="0"/>
              </a:rPr>
              <a:t>Die Temperatur in den Schränken soll auf besser als +/-1 Grad geregelt sein. Die Temperaturstabilität bezieht sich auf eine Messstelle an einen Ort im Schrank. Unterschiedliche Positionen in den Schränken dürfen größere Temperaturunterschiede aufweisen. Es darf aber keine Zweipunktregelung verwendet werden, die Temperatur soll sich bei konstanter Last auf einen Wert </a:t>
            </a:r>
            <a:r>
              <a:rPr lang="de-DE" sz="1200" i="1" dirty="0" smtClean="0">
                <a:latin typeface="Times New Roman" pitchFamily="18" charset="0"/>
                <a:cs typeface="Times New Roman" pitchFamily="18" charset="0"/>
              </a:rPr>
              <a:t>stabilisieren“</a:t>
            </a:r>
          </a:p>
          <a:p>
            <a:pPr>
              <a:buFont typeface="Wingdings" pitchFamily="2" charset="2"/>
              <a:buNone/>
            </a:pPr>
            <a:endParaRPr lang="de-DE" sz="1200" i="1" dirty="0" smtClean="0">
              <a:latin typeface="Times New Roman" pitchFamily="18" charset="0"/>
              <a:cs typeface="Times New Roman" pitchFamily="18" charset="0"/>
            </a:endParaRPr>
          </a:p>
          <a:p>
            <a:pPr>
              <a:buFont typeface="Wingdings" pitchFamily="2" charset="2"/>
              <a:buNone/>
            </a:pPr>
            <a:r>
              <a:rPr lang="de-DE" sz="1200" dirty="0" smtClean="0"/>
              <a:t>Dazu </a:t>
            </a:r>
            <a:r>
              <a:rPr lang="de-DE" sz="1200" dirty="0"/>
              <a:t>schreiben wir aber dass Messgenauigkeit von Temperatur soll mindestens 0.1°C sein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52A32E42-43A1-49EB-A066-02906E91A462}" type="slidenum">
              <a:rPr lang="en-GB" sz="1000" smtClean="0">
                <a:solidFill>
                  <a:schemeClr val="bg1"/>
                </a:solidFill>
                <a:ea typeface="Geneva" pitchFamily="1" charset="-128"/>
              </a:rPr>
              <a:pPr/>
              <a:t>4</a:t>
            </a:fld>
            <a:endParaRPr lang="en-GB" sz="1000" smtClean="0">
              <a:solidFill>
                <a:schemeClr val="bg1"/>
              </a:solidFill>
              <a:ea typeface="Geneva" pitchFamily="1" charset="-128"/>
            </a:endParaRPr>
          </a:p>
        </p:txBody>
      </p:sp>
      <p:pic>
        <p:nvPicPr>
          <p:cNvPr id="644098" name="Picture 2"/>
          <p:cNvPicPr>
            <a:picLocks noChangeAspect="1" noChangeArrowheads="1"/>
          </p:cNvPicPr>
          <p:nvPr/>
        </p:nvPicPr>
        <p:blipFill>
          <a:blip r:embed="rId3"/>
          <a:srcRect/>
          <a:stretch>
            <a:fillRect/>
          </a:stretch>
        </p:blipFill>
        <p:spPr bwMode="auto">
          <a:xfrm>
            <a:off x="47625" y="1038225"/>
            <a:ext cx="38671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4099" name="Picture 3"/>
          <p:cNvPicPr>
            <a:picLocks noChangeAspect="1" noChangeArrowheads="1"/>
          </p:cNvPicPr>
          <p:nvPr/>
        </p:nvPicPr>
        <p:blipFill>
          <a:blip r:embed="rId4"/>
          <a:srcRect/>
          <a:stretch>
            <a:fillRect/>
          </a:stretch>
        </p:blipFill>
        <p:spPr bwMode="auto">
          <a:xfrm>
            <a:off x="0" y="2836863"/>
            <a:ext cx="35480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0" name="Rectangle 2"/>
          <p:cNvSpPr>
            <a:spLocks noChangeArrowheads="1"/>
          </p:cNvSpPr>
          <p:nvPr/>
        </p:nvSpPr>
        <p:spPr bwMode="auto">
          <a:xfrm>
            <a:off x="1479550" y="1063625"/>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2000"/>
              <a:t>2U MTCA Crate</a:t>
            </a:r>
          </a:p>
        </p:txBody>
      </p:sp>
      <p:pic>
        <p:nvPicPr>
          <p:cNvPr id="6151"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1050925"/>
            <a:ext cx="4854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
          <p:cNvSpPr>
            <a:spLocks noChangeArrowheads="1"/>
          </p:cNvSpPr>
          <p:nvPr/>
        </p:nvSpPr>
        <p:spPr bwMode="auto">
          <a:xfrm>
            <a:off x="4195763" y="5410200"/>
            <a:ext cx="457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a:t>See alsoo slide 5, Mechanics, (1)</a:t>
            </a:r>
          </a:p>
          <a:p>
            <a:pPr>
              <a:buFont typeface="Wingdings" pitchFamily="2" charset="2"/>
              <a:buNone/>
            </a:pPr>
            <a:endParaRPr lang="en-US"/>
          </a:p>
          <a:p>
            <a:pPr>
              <a:buFont typeface="Wingdings" pitchFamily="2" charset="2"/>
              <a:buNone/>
            </a:pPr>
            <a:r>
              <a:rPr lang="en-US"/>
              <a:t>…it is hard to tell how many of these crates we'll use at the end. Today Hans asked for possibilities to upgrade in case of new ideas. </a:t>
            </a:r>
          </a:p>
          <a:p>
            <a:pPr>
              <a:buFont typeface="Wingdings" pitchFamily="2" charset="2"/>
              <a:buNone/>
            </a:pPr>
            <a:r>
              <a:rPr lang="en-US"/>
              <a:t>This 2HE crate would be perfect to fit in the few holes we left free so far.</a:t>
            </a:r>
          </a:p>
          <a:p>
            <a:pPr>
              <a:buFont typeface="Wingdings" pitchFamily="2" charset="2"/>
              <a:buNone/>
            </a:pPr>
            <a:r>
              <a:rPr lang="en-US"/>
              <a:t>We just need about 5cm on the left side of the racks between crate and wall…</a:t>
            </a:r>
          </a:p>
        </p:txBody>
      </p:sp>
      <p:sp>
        <p:nvSpPr>
          <p:cNvPr id="2" name="TextBox 1"/>
          <p:cNvSpPr txBox="1"/>
          <p:nvPr/>
        </p:nvSpPr>
        <p:spPr>
          <a:xfrm>
            <a:off x="1773238" y="4930775"/>
            <a:ext cx="5959475" cy="400050"/>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buFont typeface="Wingdings" pitchFamily="2" charset="2"/>
              <a:buNone/>
              <a:defRPr/>
            </a:pPr>
            <a:r>
              <a:rPr lang="de-DE" sz="2000" dirty="0"/>
              <a:t>Die Änderung wird in Spezifikationen übernommen</a:t>
            </a:r>
          </a:p>
        </p:txBody>
      </p:sp>
      <p:cxnSp>
        <p:nvCxnSpPr>
          <p:cNvPr id="4" name="Straight Arrow Connector 3"/>
          <p:cNvCxnSpPr/>
          <p:nvPr/>
        </p:nvCxnSpPr>
        <p:spPr bwMode="auto">
          <a:xfrm flipV="1">
            <a:off x="3076575" y="3790950"/>
            <a:ext cx="1200150" cy="1143000"/>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C52C1F9-FDDC-46DC-9C04-3D3F5688BEB6}" type="slidenum">
              <a:rPr lang="en-GB" sz="1000" smtClean="0">
                <a:solidFill>
                  <a:schemeClr val="bg1"/>
                </a:solidFill>
                <a:ea typeface="Geneva" pitchFamily="1" charset="-128"/>
              </a:rPr>
              <a:pPr/>
              <a:t>5</a:t>
            </a:fld>
            <a:endParaRPr lang="en-GB" sz="1000" smtClean="0">
              <a:solidFill>
                <a:schemeClr val="bg1"/>
              </a:solidFill>
              <a:ea typeface="Geneva" pitchFamily="1" charset="-128"/>
            </a:endParaRPr>
          </a:p>
        </p:txBody>
      </p:sp>
      <p:pic>
        <p:nvPicPr>
          <p:cNvPr id="645123" name="Picture 3"/>
          <p:cNvPicPr>
            <a:picLocks noChangeAspect="1" noChangeArrowheads="1"/>
          </p:cNvPicPr>
          <p:nvPr/>
        </p:nvPicPr>
        <p:blipFill>
          <a:blip r:embed="rId3"/>
          <a:srcRect/>
          <a:stretch>
            <a:fillRect/>
          </a:stretch>
        </p:blipFill>
        <p:spPr bwMode="auto">
          <a:xfrm>
            <a:off x="0" y="1319212"/>
            <a:ext cx="6875951"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1657350" y="1158875"/>
            <a:ext cx="7346950" cy="781752"/>
          </a:xfrm>
          <a:prstGeom prst="rect">
            <a:avLst/>
          </a:prstGeom>
          <a:solidFill>
            <a:schemeClr val="bg1"/>
          </a:solidFill>
          <a:ln>
            <a:solidFill>
              <a:srgbClr val="FF0000"/>
            </a:solidFill>
          </a:ln>
          <a:effectLst>
            <a:glow rad="63500">
              <a:schemeClr val="accent1">
                <a:satMod val="175000"/>
                <a:alpha val="40000"/>
              </a:schemeClr>
            </a:glow>
          </a:effectLst>
        </p:spPr>
        <p:txBody>
          <a:bodyPr wrap="square" rtlCol="0">
            <a:spAutoFit/>
          </a:bodyPr>
          <a:lstStyle/>
          <a:p>
            <a:pPr>
              <a:buNone/>
            </a:pPr>
            <a:r>
              <a:rPr lang="en-US" sz="1400" dirty="0" smtClean="0">
                <a:solidFill>
                  <a:srgbClr val="FF0000"/>
                </a:solidFill>
              </a:rPr>
              <a:t>To avoid discrepancies and exclude translation mismatching, there will be only one official version of specification in German available. </a:t>
            </a:r>
          </a:p>
          <a:p>
            <a:pPr>
              <a:buNone/>
            </a:pPr>
            <a:r>
              <a:rPr lang="en-US" sz="1400" dirty="0" smtClean="0">
                <a:solidFill>
                  <a:srgbClr val="FF0000"/>
                </a:solidFill>
              </a:rPr>
              <a:t>Even for the international tendering we are not obliged to translate it.</a:t>
            </a:r>
            <a:endParaRPr lang="en-US" sz="1400" dirty="0">
              <a:solidFill>
                <a:srgbClr val="FF0000"/>
              </a:solidFill>
            </a:endParaRPr>
          </a:p>
        </p:txBody>
      </p:sp>
      <p:cxnSp>
        <p:nvCxnSpPr>
          <p:cNvPr id="4" name="Straight Arrow Connector 3"/>
          <p:cNvCxnSpPr>
            <a:stCxn id="2" idx="1"/>
            <a:endCxn id="6" idx="7"/>
          </p:cNvCxnSpPr>
          <p:nvPr/>
        </p:nvCxnSpPr>
        <p:spPr bwMode="auto">
          <a:xfrm flipH="1">
            <a:off x="457741" y="1549751"/>
            <a:ext cx="1199609" cy="462270"/>
          </a:xfrm>
          <a:prstGeom prst="straightConnector1">
            <a:avLst/>
          </a:prstGeom>
          <a:noFill/>
          <a:ln w="6350" cap="flat" cmpd="sng" algn="ctr">
            <a:solidFill>
              <a:srgbClr val="FF0000"/>
            </a:solidFill>
            <a:prstDash val="solid"/>
            <a:round/>
            <a:headEnd type="none" w="sm" len="med"/>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 name="Oval 5"/>
          <p:cNvSpPr/>
          <p:nvPr/>
        </p:nvSpPr>
        <p:spPr bwMode="auto">
          <a:xfrm>
            <a:off x="271910" y="1981200"/>
            <a:ext cx="217714" cy="210457"/>
          </a:xfrm>
          <a:prstGeom prst="ellips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12" charset="-128"/>
            </a:endParaRPr>
          </a:p>
        </p:txBody>
      </p:sp>
      <p:sp>
        <p:nvSpPr>
          <p:cNvPr id="13" name="Oval 12"/>
          <p:cNvSpPr/>
          <p:nvPr/>
        </p:nvSpPr>
        <p:spPr bwMode="auto">
          <a:xfrm>
            <a:off x="267148" y="2357437"/>
            <a:ext cx="217714" cy="210457"/>
          </a:xfrm>
          <a:prstGeom prst="ellips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12" charset="-128"/>
            </a:endParaRPr>
          </a:p>
        </p:txBody>
      </p:sp>
      <p:sp>
        <p:nvSpPr>
          <p:cNvPr id="14" name="TextBox 13"/>
          <p:cNvSpPr txBox="1"/>
          <p:nvPr/>
        </p:nvSpPr>
        <p:spPr>
          <a:xfrm>
            <a:off x="1644650" y="2987675"/>
            <a:ext cx="7346950" cy="523220"/>
          </a:xfrm>
          <a:prstGeom prst="rect">
            <a:avLst/>
          </a:prstGeom>
          <a:solidFill>
            <a:schemeClr val="bg1"/>
          </a:solidFill>
          <a:ln>
            <a:solidFill>
              <a:srgbClr val="FF0000"/>
            </a:solidFill>
          </a:ln>
          <a:effectLst>
            <a:glow rad="63500">
              <a:schemeClr val="accent1">
                <a:satMod val="175000"/>
                <a:alpha val="40000"/>
              </a:schemeClr>
            </a:glow>
          </a:effectLst>
        </p:spPr>
        <p:txBody>
          <a:bodyPr wrap="square" rtlCol="0">
            <a:spAutoFit/>
          </a:bodyPr>
          <a:lstStyle/>
          <a:p>
            <a:pPr>
              <a:buNone/>
            </a:pPr>
            <a:r>
              <a:rPr lang="en-US" sz="1400" dirty="0" smtClean="0">
                <a:solidFill>
                  <a:srgbClr val="FF0000"/>
                </a:solidFill>
              </a:rPr>
              <a:t>See next slide. In case, in some regions, we need to add additional shielding doors, there is still enough space for that  </a:t>
            </a:r>
            <a:endParaRPr lang="en-US" sz="1400" dirty="0">
              <a:solidFill>
                <a:srgbClr val="FF0000"/>
              </a:solidFill>
            </a:endParaRPr>
          </a:p>
        </p:txBody>
      </p:sp>
      <p:cxnSp>
        <p:nvCxnSpPr>
          <p:cNvPr id="15" name="Straight Arrow Connector 14"/>
          <p:cNvCxnSpPr>
            <a:stCxn id="14" idx="1"/>
            <a:endCxn id="13" idx="5"/>
          </p:cNvCxnSpPr>
          <p:nvPr/>
        </p:nvCxnSpPr>
        <p:spPr bwMode="auto">
          <a:xfrm flipH="1" flipV="1">
            <a:off x="452979" y="2537073"/>
            <a:ext cx="1191671" cy="712212"/>
          </a:xfrm>
          <a:prstGeom prst="straightConnector1">
            <a:avLst/>
          </a:prstGeom>
          <a:noFill/>
          <a:ln w="6350" cap="flat" cmpd="sng" algn="ctr">
            <a:solidFill>
              <a:srgbClr val="FF0000"/>
            </a:solidFill>
            <a:prstDash val="solid"/>
            <a:round/>
            <a:headEnd type="none" w="sm" len="med"/>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1AAC47B4-B96B-466D-8D31-F67B0D658C96}" type="slidenum">
              <a:rPr lang="en-GB" sz="1000" smtClean="0">
                <a:solidFill>
                  <a:schemeClr val="bg1"/>
                </a:solidFill>
                <a:ea typeface="Geneva" pitchFamily="1" charset="-128"/>
              </a:rPr>
              <a:pPr/>
              <a:t>6</a:t>
            </a:fld>
            <a:endParaRPr lang="en-GB" sz="1000" smtClean="0">
              <a:solidFill>
                <a:schemeClr val="bg1"/>
              </a:solidFill>
              <a:ea typeface="Geneva" pitchFamily="1" charset="-128"/>
            </a:endParaRPr>
          </a:p>
        </p:txBody>
      </p:sp>
      <p:sp>
        <p:nvSpPr>
          <p:cNvPr id="8196"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6513"/>
            <a:ext cx="682148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 name="Rectangle 5"/>
          <p:cNvSpPr>
            <a:spLocks noChangeArrowheads="1"/>
          </p:cNvSpPr>
          <p:nvPr/>
        </p:nvSpPr>
        <p:spPr bwMode="auto">
          <a:xfrm>
            <a:off x="5616575" y="1341438"/>
            <a:ext cx="1116013" cy="1701800"/>
          </a:xfrm>
          <a:prstGeom prst="rect">
            <a:avLst/>
          </a:prstGeom>
          <a:pattFill prst="pct30">
            <a:fgClr>
              <a:srgbClr val="339966">
                <a:alpha val="64999"/>
              </a:srgbClr>
            </a:fgClr>
            <a:bgClr>
              <a:srgbClr val="FFFFFF">
                <a:alpha val="64999"/>
              </a:srgbClr>
            </a:bgClr>
          </a:pattFill>
          <a:ln w="158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Text Box 8"/>
          <p:cNvSpPr txBox="1">
            <a:spLocks noChangeArrowheads="1"/>
          </p:cNvSpPr>
          <p:nvPr/>
        </p:nvSpPr>
        <p:spPr bwMode="auto">
          <a:xfrm>
            <a:off x="5616575" y="1628775"/>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336600"/>
                </a:solidFill>
                <a:effectLst/>
                <a:uLnTx/>
                <a:uFillTx/>
              </a:rPr>
              <a:t>reserviert f</a:t>
            </a:r>
            <a:r>
              <a:rPr kumimoji="0" lang="de-DE" sz="1200" b="0" i="0" u="none" strike="noStrike" kern="0" cap="none" spc="0" normalizeH="0" baseline="0" noProof="0" smtClean="0">
                <a:ln>
                  <a:noFill/>
                </a:ln>
                <a:solidFill>
                  <a:srgbClr val="336600"/>
                </a:solidFill>
                <a:effectLst/>
                <a:uLnTx/>
                <a:uFillTx/>
              </a:rPr>
              <a:t>ü</a:t>
            </a:r>
            <a:r>
              <a:rPr kumimoji="0" lang="en-US" sz="1200" b="0" i="0" u="none" strike="noStrike" kern="0" cap="none" spc="0" normalizeH="0" baseline="0" noProof="0" smtClean="0">
                <a:ln>
                  <a:noFill/>
                </a:ln>
                <a:solidFill>
                  <a:srgbClr val="336600"/>
                </a:solidFill>
                <a:effectLst/>
                <a:uLnTx/>
                <a:uFillTx/>
              </a:rPr>
              <a:t>r Hohlleiter</a:t>
            </a:r>
          </a:p>
        </p:txBody>
      </p:sp>
      <p:sp>
        <p:nvSpPr>
          <p:cNvPr id="27" name="Text Box 11"/>
          <p:cNvSpPr txBox="1">
            <a:spLocks noChangeArrowheads="1"/>
          </p:cNvSpPr>
          <p:nvPr/>
        </p:nvSpPr>
        <p:spPr bwMode="auto">
          <a:xfrm rot="16200000">
            <a:off x="3470393" y="3600451"/>
            <a:ext cx="1971675" cy="622300"/>
          </a:xfrm>
          <a:prstGeom prst="rect">
            <a:avLst/>
          </a:prstGeom>
          <a:solidFill>
            <a:srgbClr val="92D050">
              <a:alpha val="48000"/>
            </a:srgbClr>
          </a:solidFill>
          <a:ln w="25400">
            <a:solidFill>
              <a:srgbClr val="993300"/>
            </a:solidFill>
            <a:miter lim="800000"/>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smtClean="0">
                <a:ln>
                  <a:noFill/>
                </a:ln>
                <a:solidFill>
                  <a:srgbClr val="990000"/>
                </a:solidFill>
                <a:effectLst/>
                <a:uLnTx/>
                <a:uFillTx/>
              </a:rPr>
              <a:t>Fluchtweg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smtClean="0">
                <a:ln>
                  <a:noFill/>
                </a:ln>
                <a:solidFill>
                  <a:srgbClr val="990000"/>
                </a:solidFill>
                <a:effectLst/>
                <a:uLnTx/>
                <a:uFillTx/>
              </a:rPr>
              <a:t>1,7 m x 0,5 m</a:t>
            </a:r>
            <a:endParaRPr kumimoji="0" lang="en-US" sz="1200" b="1" i="0" u="none" strike="noStrike" kern="0" cap="none" spc="0" normalizeH="0" baseline="0" noProof="0" dirty="0" smtClean="0">
              <a:ln>
                <a:noFill/>
              </a:ln>
              <a:solidFill>
                <a:srgbClr val="99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990000"/>
              </a:solidFill>
              <a:effectLst/>
              <a:uLnTx/>
              <a:uFillTx/>
            </a:endParaRPr>
          </a:p>
        </p:txBody>
      </p:sp>
      <p:sp>
        <p:nvSpPr>
          <p:cNvPr id="28" name="Text Box 12"/>
          <p:cNvSpPr txBox="1">
            <a:spLocks noChangeArrowheads="1"/>
          </p:cNvSpPr>
          <p:nvPr/>
        </p:nvSpPr>
        <p:spPr bwMode="auto">
          <a:xfrm>
            <a:off x="5534025" y="3040063"/>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Rectangle 14"/>
          <p:cNvSpPr>
            <a:spLocks noChangeArrowheads="1"/>
          </p:cNvSpPr>
          <p:nvPr/>
        </p:nvSpPr>
        <p:spPr bwMode="auto">
          <a:xfrm>
            <a:off x="4768968" y="3041650"/>
            <a:ext cx="1279407" cy="1854200"/>
          </a:xfrm>
          <a:prstGeom prst="rect">
            <a:avLst/>
          </a:prstGeom>
          <a:solidFill>
            <a:srgbClr val="990033">
              <a:alpha val="19000"/>
            </a:srgbClr>
          </a:solidFill>
          <a:ln w="1587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Rectangle 20"/>
          <p:cNvSpPr>
            <a:spLocks noChangeArrowheads="1"/>
          </p:cNvSpPr>
          <p:nvPr/>
        </p:nvSpPr>
        <p:spPr bwMode="auto">
          <a:xfrm>
            <a:off x="4767264" y="3309938"/>
            <a:ext cx="1281112" cy="1585912"/>
          </a:xfrm>
          <a:prstGeom prst="rect">
            <a:avLst/>
          </a:prstGeom>
          <a:solidFill>
            <a:srgbClr val="FFFFFF">
              <a:alpha val="77000"/>
            </a:srgbClr>
          </a:solidFill>
          <a:ln w="1587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Line 21"/>
          <p:cNvSpPr>
            <a:spLocks noChangeShapeType="1"/>
          </p:cNvSpPr>
          <p:nvPr/>
        </p:nvSpPr>
        <p:spPr bwMode="auto">
          <a:xfrm>
            <a:off x="6059489" y="3741737"/>
            <a:ext cx="908050" cy="1587"/>
          </a:xfrm>
          <a:prstGeom prst="line">
            <a:avLst/>
          </a:prstGeom>
          <a:noFill/>
          <a:ln w="9525">
            <a:solidFill>
              <a:srgbClr val="FF0000"/>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Text Box 24"/>
          <p:cNvSpPr txBox="1">
            <a:spLocks noChangeArrowheads="1"/>
          </p:cNvSpPr>
          <p:nvPr/>
        </p:nvSpPr>
        <p:spPr bwMode="auto">
          <a:xfrm>
            <a:off x="6280150" y="3497263"/>
            <a:ext cx="57900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b="1" kern="0" dirty="0" smtClean="0">
                <a:solidFill>
                  <a:srgbClr val="FF0000"/>
                </a:solidFill>
              </a:rPr>
              <a:t>~90 cm</a:t>
            </a:r>
            <a:endParaRPr kumimoji="0" lang="en-US" sz="900" b="1" i="0" u="none" strike="noStrike" kern="0" cap="none" spc="0" normalizeH="0" baseline="0" noProof="0" dirty="0" smtClean="0">
              <a:ln>
                <a:noFill/>
              </a:ln>
              <a:solidFill>
                <a:srgbClr val="FF0000"/>
              </a:solidFill>
              <a:effectLst/>
              <a:uLnTx/>
              <a:uFillTx/>
            </a:endParaRPr>
          </a:p>
        </p:txBody>
      </p:sp>
      <p:sp>
        <p:nvSpPr>
          <p:cNvPr id="31" name="Line 16"/>
          <p:cNvSpPr>
            <a:spLocks noChangeShapeType="1"/>
          </p:cNvSpPr>
          <p:nvPr/>
        </p:nvSpPr>
        <p:spPr bwMode="auto">
          <a:xfrm flipV="1">
            <a:off x="4773614" y="3733830"/>
            <a:ext cx="1270000" cy="1588"/>
          </a:xfrm>
          <a:prstGeom prst="line">
            <a:avLst/>
          </a:prstGeom>
          <a:noFill/>
          <a:ln w="9525">
            <a:solidFill>
              <a:srgbClr val="990033"/>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17"/>
          <p:cNvSpPr txBox="1">
            <a:spLocks noChangeArrowheads="1"/>
          </p:cNvSpPr>
          <p:nvPr/>
        </p:nvSpPr>
        <p:spPr bwMode="auto">
          <a:xfrm>
            <a:off x="5111751" y="3481387"/>
            <a:ext cx="5757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smtClean="0">
                <a:ln>
                  <a:noFill/>
                </a:ln>
                <a:solidFill>
                  <a:srgbClr val="990000"/>
                </a:solidFill>
                <a:effectLst/>
                <a:uLnTx/>
                <a:uFillTx/>
              </a:rPr>
              <a:t>100 cm</a:t>
            </a:r>
            <a:endParaRPr kumimoji="0" lang="en-US" sz="900" b="1" i="0" u="none" strike="noStrike" kern="0" cap="none" spc="0" normalizeH="0" baseline="0" noProof="0" dirty="0" smtClean="0">
              <a:ln>
                <a:noFill/>
              </a:ln>
              <a:solidFill>
                <a:srgbClr val="990000"/>
              </a:solidFill>
              <a:effectLst/>
              <a:uLnTx/>
              <a:uFillTx/>
            </a:endParaRPr>
          </a:p>
        </p:txBody>
      </p:sp>
    </p:spTree>
    <p:extLst>
      <p:ext uri="{BB962C8B-B14F-4D97-AF65-F5344CB8AC3E}">
        <p14:creationId xmlns:p14="http://schemas.microsoft.com/office/powerpoint/2010/main" val="415489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C52C1F9-FDDC-46DC-9C04-3D3F5688BEB6}" type="slidenum">
              <a:rPr lang="en-GB" sz="1000" smtClean="0">
                <a:solidFill>
                  <a:schemeClr val="bg1"/>
                </a:solidFill>
                <a:ea typeface="Geneva" pitchFamily="1" charset="-128"/>
              </a:rPr>
              <a:pPr/>
              <a:t>7</a:t>
            </a:fld>
            <a:endParaRPr lang="en-GB" sz="1000" smtClean="0">
              <a:solidFill>
                <a:schemeClr val="bg1"/>
              </a:solidFill>
              <a:ea typeface="Geneva" pitchFamily="1" charset="-128"/>
            </a:endParaRPr>
          </a:p>
        </p:txBody>
      </p:sp>
      <p:pic>
        <p:nvPicPr>
          <p:cNvPr id="645123" name="Picture 3"/>
          <p:cNvPicPr>
            <a:picLocks noChangeAspect="1" noChangeArrowheads="1"/>
          </p:cNvPicPr>
          <p:nvPr/>
        </p:nvPicPr>
        <p:blipFill>
          <a:blip r:embed="rId3"/>
          <a:srcRect/>
          <a:stretch>
            <a:fillRect/>
          </a:stretch>
        </p:blipFill>
        <p:spPr bwMode="auto">
          <a:xfrm>
            <a:off x="0" y="1319212"/>
            <a:ext cx="6875951"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74385" y="1649640"/>
            <a:ext cx="8975271" cy="1052596"/>
          </a:xfrm>
          <a:prstGeom prst="rect">
            <a:avLst/>
          </a:prstGeom>
          <a:solidFill>
            <a:schemeClr val="bg1"/>
          </a:solidFill>
          <a:ln>
            <a:solidFill>
              <a:srgbClr val="FF0000"/>
            </a:solidFill>
          </a:ln>
          <a:effectLst>
            <a:glow rad="63500">
              <a:schemeClr val="accent1">
                <a:satMod val="175000"/>
                <a:alpha val="40000"/>
              </a:schemeClr>
            </a:glow>
          </a:effectLst>
        </p:spPr>
        <p:txBody>
          <a:bodyPr wrap="square" rtlCol="0">
            <a:spAutoFit/>
          </a:bodyPr>
          <a:lstStyle/>
          <a:p>
            <a:pPr>
              <a:buNone/>
            </a:pPr>
            <a:r>
              <a:rPr lang="en-US" sz="1200" dirty="0" smtClean="0">
                <a:solidFill>
                  <a:srgbClr val="FF0000"/>
                </a:solidFill>
              </a:rPr>
              <a:t>There are a lot of remarks (slides 7-11) coming from WP02 LLRF which are probably not relevant for </a:t>
            </a:r>
            <a:r>
              <a:rPr lang="en-US" sz="1200" dirty="0">
                <a:solidFill>
                  <a:srgbClr val="FF0000"/>
                </a:solidFill>
              </a:rPr>
              <a:t>o</a:t>
            </a:r>
            <a:r>
              <a:rPr lang="en-US" sz="1200" dirty="0" smtClean="0">
                <a:solidFill>
                  <a:srgbClr val="FF0000"/>
                </a:solidFill>
              </a:rPr>
              <a:t>ther users. At the moment LLRF group performs additional examinations of prototype for EMI, vibrations and thermal stability. We expect to get the final results within the next two weeks and discuss them on the next Racks Coordination Meeting (to be announced). </a:t>
            </a:r>
          </a:p>
          <a:p>
            <a:pPr>
              <a:buNone/>
            </a:pPr>
            <a:r>
              <a:rPr lang="en-US" sz="1200" dirty="0" smtClean="0">
                <a:solidFill>
                  <a:srgbClr val="FF0000"/>
                </a:solidFill>
              </a:rPr>
              <a:t>In worst case, if respective modifications of specifications lead to significant raise of the cabinet prize, LLRF Racks (totally 54 Cabinets) must be specified separately. </a:t>
            </a:r>
            <a:endParaRPr lang="en-US" sz="1200" dirty="0">
              <a:solidFill>
                <a:srgbClr val="FF0000"/>
              </a:solidFill>
            </a:endParaRPr>
          </a:p>
        </p:txBody>
      </p:sp>
    </p:spTree>
    <p:extLst>
      <p:ext uri="{BB962C8B-B14F-4D97-AF65-F5344CB8AC3E}">
        <p14:creationId xmlns:p14="http://schemas.microsoft.com/office/powerpoint/2010/main" val="426974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2E59AE9-1797-4951-9477-ADD13B4E1974}" type="slidenum">
              <a:rPr lang="en-GB" sz="1000" smtClean="0">
                <a:solidFill>
                  <a:schemeClr val="bg1"/>
                </a:solidFill>
                <a:ea typeface="Geneva" pitchFamily="1" charset="-128"/>
              </a:rPr>
              <a:pPr/>
              <a:t>8</a:t>
            </a:fld>
            <a:endParaRPr lang="en-GB" sz="1000" smtClean="0">
              <a:solidFill>
                <a:schemeClr val="bg1"/>
              </a:solidFill>
              <a:ea typeface="Geneva" pitchFamily="1" charset="-128"/>
            </a:endParaRPr>
          </a:p>
        </p:txBody>
      </p:sp>
      <p:sp>
        <p:nvSpPr>
          <p:cNvPr id="9219"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grpSp>
        <p:nvGrpSpPr>
          <p:cNvPr id="9220" name="Group 1"/>
          <p:cNvGrpSpPr>
            <a:grpSpLocks/>
          </p:cNvGrpSpPr>
          <p:nvPr/>
        </p:nvGrpSpPr>
        <p:grpSpPr bwMode="auto">
          <a:xfrm>
            <a:off x="549275" y="1173163"/>
            <a:ext cx="7837488" cy="2730500"/>
            <a:chOff x="548738" y="1173881"/>
            <a:chExt cx="7837564" cy="2729011"/>
          </a:xfrm>
        </p:grpSpPr>
        <p:pic>
          <p:nvPicPr>
            <p:cNvPr id="646146" name="Picture 2"/>
            <p:cNvPicPr>
              <a:picLocks noChangeAspect="1" noChangeArrowheads="1"/>
            </p:cNvPicPr>
            <p:nvPr/>
          </p:nvPicPr>
          <p:blipFill>
            <a:blip r:embed="rId3"/>
            <a:srcRect/>
            <a:stretch>
              <a:fillRect/>
            </a:stretch>
          </p:blipFill>
          <p:spPr bwMode="auto">
            <a:xfrm>
              <a:off x="548738" y="1173881"/>
              <a:ext cx="7753425" cy="128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6147" name="Picture 3"/>
            <p:cNvPicPr>
              <a:picLocks noChangeAspect="1" noChangeArrowheads="1"/>
            </p:cNvPicPr>
            <p:nvPr/>
          </p:nvPicPr>
          <p:blipFill>
            <a:blip r:embed="rId4"/>
            <a:srcRect/>
            <a:stretch>
              <a:fillRect/>
            </a:stretch>
          </p:blipFill>
          <p:spPr bwMode="auto">
            <a:xfrm>
              <a:off x="826554" y="2144901"/>
              <a:ext cx="7559748" cy="175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50773528-0220-4919-BC36-F33166C9F577}" type="slidenum">
              <a:rPr lang="en-GB" sz="1000" smtClean="0">
                <a:solidFill>
                  <a:schemeClr val="bg1"/>
                </a:solidFill>
                <a:ea typeface="Geneva" pitchFamily="1" charset="-128"/>
              </a:rPr>
              <a:pPr/>
              <a:t>9</a:t>
            </a:fld>
            <a:endParaRPr lang="en-GB" sz="1000" smtClean="0">
              <a:solidFill>
                <a:schemeClr val="bg1"/>
              </a:solidFill>
              <a:ea typeface="Geneva" pitchFamily="1" charset="-128"/>
            </a:endParaRPr>
          </a:p>
        </p:txBody>
      </p:sp>
      <p:pic>
        <p:nvPicPr>
          <p:cNvPr id="647170" name="Picture 2"/>
          <p:cNvPicPr>
            <a:picLocks noChangeAspect="1" noChangeArrowheads="1"/>
          </p:cNvPicPr>
          <p:nvPr/>
        </p:nvPicPr>
        <p:blipFill>
          <a:blip r:embed="rId3"/>
          <a:srcRect/>
          <a:stretch>
            <a:fillRect/>
          </a:stretch>
        </p:blipFill>
        <p:spPr bwMode="auto">
          <a:xfrm>
            <a:off x="930275" y="1092200"/>
            <a:ext cx="6864350"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Rectangle 2"/>
          <p:cNvSpPr/>
          <p:nvPr/>
        </p:nvSpPr>
        <p:spPr>
          <a:xfrm>
            <a:off x="109538" y="5226050"/>
            <a:ext cx="5216525" cy="1030288"/>
          </a:xfrm>
          <a:prstGeom prst="rect">
            <a:avLst/>
          </a:prstGeom>
        </p:spPr>
        <p:txBody>
          <a:bodyPr>
            <a:spAutoFit/>
          </a:bodyPr>
          <a:lstStyle/>
          <a:p>
            <a:pPr marL="298450" indent="-298450" eaLnBrk="0" hangingPunct="0">
              <a:buClr>
                <a:schemeClr val="accent2"/>
              </a:buClr>
              <a:buSzPct val="80000"/>
              <a:defRPr/>
            </a:pPr>
            <a:r>
              <a:rPr lang="en-GB" sz="1050" dirty="0">
                <a:solidFill>
                  <a:schemeClr val="tx2"/>
                </a:solidFill>
              </a:rPr>
              <a:t>Rack specially critical for final performance</a:t>
            </a:r>
          </a:p>
          <a:p>
            <a:pPr marL="800100" lvl="1" indent="-342900" eaLnBrk="0" hangingPunct="0">
              <a:buClr>
                <a:schemeClr val="accent2"/>
              </a:buClr>
              <a:buSzPct val="80000"/>
              <a:buFont typeface="Arial" charset="0"/>
              <a:buChar char="•"/>
              <a:defRPr/>
            </a:pPr>
            <a:r>
              <a:rPr lang="en-GB" sz="1050" dirty="0">
                <a:solidFill>
                  <a:schemeClr val="tx2"/>
                </a:solidFill>
              </a:rPr>
              <a:t>EMI shielding &amp; very good grounding required  	(risk!)</a:t>
            </a:r>
          </a:p>
          <a:p>
            <a:pPr marL="800100" lvl="1" indent="-342900" eaLnBrk="0" hangingPunct="0">
              <a:buClr>
                <a:schemeClr val="accent2"/>
              </a:buClr>
              <a:buSzPct val="80000"/>
              <a:buFont typeface="Arial" charset="0"/>
              <a:buChar char="•"/>
              <a:defRPr/>
            </a:pPr>
            <a:r>
              <a:rPr lang="en-GB" sz="1050" dirty="0">
                <a:solidFill>
                  <a:schemeClr val="tx2"/>
                </a:solidFill>
              </a:rPr>
              <a:t>Vibration control/ vibration suppression 	 (risk!)</a:t>
            </a:r>
          </a:p>
          <a:p>
            <a:pPr marL="800100" lvl="1" indent="-342900" eaLnBrk="0" hangingPunct="0">
              <a:buClr>
                <a:schemeClr val="accent2"/>
              </a:buClr>
              <a:buSzPct val="80000"/>
              <a:buFont typeface="Arial" charset="0"/>
              <a:buChar char="•"/>
              <a:defRPr/>
            </a:pPr>
            <a:r>
              <a:rPr lang="en-GB" sz="1050" dirty="0">
                <a:solidFill>
                  <a:schemeClr val="tx2"/>
                </a:solidFill>
              </a:rPr>
              <a:t>Better temperature stability (+-0.2 </a:t>
            </a:r>
            <a:r>
              <a:rPr lang="en-GB" sz="1050" dirty="0" err="1">
                <a:solidFill>
                  <a:schemeClr val="tx2"/>
                </a:solidFill>
              </a:rPr>
              <a:t>deg</a:t>
            </a:r>
            <a:r>
              <a:rPr lang="en-GB" sz="1050" dirty="0">
                <a:solidFill>
                  <a:schemeClr val="tx2"/>
                </a:solidFill>
              </a:rPr>
              <a:t> sufficient)   (unsolved issues)</a:t>
            </a:r>
          </a:p>
          <a:p>
            <a:pPr marL="800100" lvl="1" indent="-342900" eaLnBrk="0" hangingPunct="0">
              <a:buClr>
                <a:schemeClr val="accent2"/>
              </a:buClr>
              <a:buSzPct val="80000"/>
              <a:buFont typeface="Arial" charset="0"/>
              <a:buChar char="•"/>
              <a:defRPr/>
            </a:pPr>
            <a:r>
              <a:rPr lang="en-GB" sz="1050" dirty="0">
                <a:solidFill>
                  <a:schemeClr val="tx2"/>
                </a:solidFill>
              </a:rPr>
              <a:t>25-30 </a:t>
            </a:r>
            <a:r>
              <a:rPr lang="en-GB" sz="1050" dirty="0" err="1">
                <a:solidFill>
                  <a:schemeClr val="tx2"/>
                </a:solidFill>
              </a:rPr>
              <a:t>deg</a:t>
            </a:r>
            <a:r>
              <a:rPr lang="en-GB" sz="1050" dirty="0">
                <a:solidFill>
                  <a:schemeClr val="tx2"/>
                </a:solidFill>
              </a:rPr>
              <a:t> inlet air </a:t>
            </a:r>
            <a:r>
              <a:rPr lang="en-GB" sz="1050" dirty="0">
                <a:solidFill>
                  <a:schemeClr val="tx2"/>
                </a:solidFill>
                <a:sym typeface="Symbol" pitchFamily="18" charset="2"/>
              </a:rPr>
              <a:t></a:t>
            </a:r>
            <a:r>
              <a:rPr lang="en-GB" sz="1050" dirty="0">
                <a:solidFill>
                  <a:schemeClr val="tx2"/>
                </a:solidFill>
              </a:rPr>
              <a:t> rather high temp. for electronics (life-time!)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Y European XFEL">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On-screen Show (4:3)</PresentationFormat>
  <Paragraphs>162</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DESY European XFEL</vt:lpstr>
      <vt:lpstr>XTL Tunnel Racks Specifications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Calendar</vt:lpstr>
      <vt:lpstr>PowerPoint Presentation</vt:lpstr>
    </vt:vector>
  </TitlesOfParts>
  <Company>xxx 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xxx xxx</dc:creator>
  <cp:lastModifiedBy>Negodin, Evgueni</cp:lastModifiedBy>
  <cp:revision>255</cp:revision>
  <cp:lastPrinted>2012-09-14T08:51:26Z</cp:lastPrinted>
  <dcterms:created xsi:type="dcterms:W3CDTF">2008-08-31T12:56:32Z</dcterms:created>
  <dcterms:modified xsi:type="dcterms:W3CDTF">2012-10-26T08:14:12Z</dcterms:modified>
</cp:coreProperties>
</file>