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</p:sldIdLst>
  <p:sldSz cx="9144000" cy="6858000" type="screen4x3"/>
  <p:notesSz cx="6797675" cy="985678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4141" autoAdjust="0"/>
  </p:normalViewPr>
  <p:slideViewPr>
    <p:cSldViewPr snapToGrid="0" showGuides="1">
      <p:cViewPr>
        <p:scale>
          <a:sx n="70" d="100"/>
          <a:sy n="70" d="100"/>
        </p:scale>
        <p:origin x="-10" y="-5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3105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949"/>
            <a:ext cx="2945659" cy="4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63949"/>
            <a:ext cx="2945659" cy="4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038" y="739775"/>
            <a:ext cx="4929187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81974"/>
            <a:ext cx="4984962" cy="4435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Rack Impedance: Calculations, Measurements, Conclusions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H. </a:t>
            </a:r>
            <a:r>
              <a:rPr lang="en-GB" noProof="0" dirty="0" err="1" smtClean="0"/>
              <a:t>Kapitza</a:t>
            </a:r>
            <a:r>
              <a:rPr lang="en-GB" noProof="0" dirty="0" smtClean="0"/>
              <a:t> (FLA), LLRF Rack Meeting, 16. Nov. 2012</a:t>
            </a:r>
          </a:p>
          <a:p>
            <a:pPr lvl="0"/>
            <a:endParaRPr lang="en-GB" noProof="0" dirty="0" smtClean="0"/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3411538"/>
            <a:ext cx="8325262" cy="1672091"/>
          </a:xfrm>
        </p:spPr>
        <p:txBody>
          <a:bodyPr/>
          <a:lstStyle/>
          <a:p>
            <a:r>
              <a:rPr lang="en-GB" dirty="0" smtClean="0"/>
              <a:t>H. </a:t>
            </a:r>
            <a:r>
              <a:rPr lang="en-GB" dirty="0" err="1" smtClean="0"/>
              <a:t>Kapitza</a:t>
            </a:r>
            <a:r>
              <a:rPr lang="en-GB" dirty="0" smtClean="0"/>
              <a:t> (FLA)</a:t>
            </a:r>
          </a:p>
          <a:p>
            <a:r>
              <a:rPr lang="en-GB" dirty="0" smtClean="0"/>
              <a:t>LLRF Rack Meeting</a:t>
            </a:r>
          </a:p>
          <a:p>
            <a:r>
              <a:rPr lang="en-GB" dirty="0" smtClean="0"/>
              <a:t>16. Nov. 2012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404813" y="1314450"/>
            <a:ext cx="8331200" cy="1973036"/>
          </a:xfrm>
        </p:spPr>
        <p:txBody>
          <a:bodyPr/>
          <a:lstStyle/>
          <a:p>
            <a:r>
              <a:rPr lang="en-GB" sz="4800" dirty="0" smtClean="0"/>
              <a:t>Rack Impedance: Calculations, Measurements, Conclusions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Resistance 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" y="1107019"/>
            <a:ext cx="3503010" cy="2627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5" y="1107019"/>
            <a:ext cx="3503009" cy="2627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3780825"/>
            <a:ext cx="3503009" cy="2627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5" y="3780824"/>
            <a:ext cx="3503009" cy="262725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696686" y="2242457"/>
            <a:ext cx="2166257" cy="84908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376057" y="2667000"/>
            <a:ext cx="272142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702629" y="2503714"/>
            <a:ext cx="20574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277398" y="2721429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0.042 m</a:t>
            </a:r>
            <a:r>
              <a:rPr lang="el-GR" sz="2000" b="1" dirty="0" smtClean="0">
                <a:solidFill>
                  <a:srgbClr val="FF0000"/>
                </a:solidFill>
              </a:rPr>
              <a:t>Ω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0349" y="2721429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0.048 m</a:t>
            </a:r>
            <a:r>
              <a:rPr lang="el-GR" sz="2000" b="1" dirty="0" smtClean="0">
                <a:solidFill>
                  <a:schemeClr val="bg1"/>
                </a:solidFill>
              </a:rPr>
              <a:t>Ω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6608" y="4494288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7 m</a:t>
            </a:r>
            <a:r>
              <a:rPr lang="el-GR" sz="2000" b="1" dirty="0" smtClean="0">
                <a:solidFill>
                  <a:schemeClr val="bg1"/>
                </a:solidFill>
              </a:rPr>
              <a:t>Ω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5261" y="4894397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>
                <a:solidFill>
                  <a:schemeClr val="accent3"/>
                </a:solidFill>
              </a:rPr>
              <a:t>3</a:t>
            </a:r>
            <a:r>
              <a:rPr lang="en-US" sz="2000" b="1" dirty="0" smtClean="0">
                <a:solidFill>
                  <a:schemeClr val="accent3"/>
                </a:solidFill>
              </a:rPr>
              <a:t> m</a:t>
            </a:r>
            <a:r>
              <a:rPr lang="el-GR" sz="2000" b="1" dirty="0" smtClean="0">
                <a:solidFill>
                  <a:schemeClr val="accent3"/>
                </a:solidFill>
              </a:rPr>
              <a:t>Ω</a:t>
            </a:r>
            <a:endParaRPr lang="en-US" sz="2000" b="1" dirty="0" smtClean="0">
              <a:solidFill>
                <a:schemeClr val="accent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079171" y="3780825"/>
            <a:ext cx="457200" cy="195594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2606608" y="3780824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top plug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5268686" y="3780825"/>
            <a:ext cx="358133" cy="161848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47752" y="3802597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SMD conn.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56715" y="1273628"/>
            <a:ext cx="1687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smtClean="0">
                <a:solidFill>
                  <a:schemeClr val="accent3"/>
                </a:solidFill>
              </a:rPr>
              <a:t>leftmost </a:t>
            </a:r>
            <a:r>
              <a:rPr lang="en-US" sz="2000" dirty="0" smtClean="0">
                <a:solidFill>
                  <a:schemeClr val="accent3"/>
                </a:solidFill>
              </a:rPr>
              <a:t>rack (seen from the back)</a:t>
            </a:r>
          </a:p>
        </p:txBody>
      </p:sp>
    </p:spTree>
    <p:extLst>
      <p:ext uri="{BB962C8B-B14F-4D97-AF65-F5344CB8AC3E}">
        <p14:creationId xmlns:p14="http://schemas.microsoft.com/office/powerpoint/2010/main" val="36973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Resistance 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147801"/>
            <a:ext cx="3419401" cy="2564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5007" y="1578033"/>
            <a:ext cx="3441854" cy="258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815" y="1577188"/>
            <a:ext cx="3435086" cy="2576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861705"/>
            <a:ext cx="3419400" cy="25645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687286" y="2046514"/>
            <a:ext cx="1023257" cy="138248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35934" y="3211286"/>
            <a:ext cx="914400" cy="92528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7489371" y="1611086"/>
            <a:ext cx="348343" cy="275408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130629" y="4256314"/>
            <a:ext cx="2667000" cy="8876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64129" y="4125685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.6 m</a:t>
            </a:r>
            <a:r>
              <a:rPr lang="el-GR" sz="2000" b="1" dirty="0" smtClean="0">
                <a:solidFill>
                  <a:schemeClr val="bg1"/>
                </a:solidFill>
              </a:rPr>
              <a:t>Ω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7714" y="3072552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.6 m</a:t>
            </a:r>
            <a:r>
              <a:rPr lang="el-GR" sz="2000" b="1" dirty="0" smtClean="0">
                <a:solidFill>
                  <a:schemeClr val="bg1"/>
                </a:solidFill>
              </a:rPr>
              <a:t>Ω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8933" y="4136571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2.0 m</a:t>
            </a:r>
            <a:r>
              <a:rPr lang="el-GR" sz="2000" b="1" dirty="0" smtClean="0">
                <a:solidFill>
                  <a:schemeClr val="bg1"/>
                </a:solidFill>
              </a:rPr>
              <a:t>Ω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919" y="3272607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0.046 m</a:t>
            </a:r>
            <a:r>
              <a:rPr lang="el-GR" sz="2000" b="1" dirty="0" smtClean="0">
                <a:solidFill>
                  <a:schemeClr val="accent3"/>
                </a:solidFill>
              </a:rPr>
              <a:t>Ω</a:t>
            </a:r>
            <a:endParaRPr lang="en-US" sz="2000" b="1" dirty="0" smtClean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95" y="466518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plug plate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5238" y="4743870"/>
            <a:ext cx="431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rightmost rack (seen from the back)</a:t>
            </a:r>
          </a:p>
        </p:txBody>
      </p:sp>
    </p:spTree>
    <p:extLst>
      <p:ext uri="{BB962C8B-B14F-4D97-AF65-F5344CB8AC3E}">
        <p14:creationId xmlns:p14="http://schemas.microsoft.com/office/powerpoint/2010/main" val="34181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514" y="1334831"/>
                <a:ext cx="8850086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8288" indent="-268288">
                  <a:spcBef>
                    <a:spcPts val="600"/>
                  </a:spcBef>
                  <a:buClr>
                    <a:schemeClr val="accent2"/>
                  </a:buClr>
                  <a:buSzPct val="80000"/>
                </a:pPr>
                <a:r>
                  <a:rPr lang="en-US" sz="2000" dirty="0" smtClean="0">
                    <a:solidFill>
                      <a:schemeClr val="accent3"/>
                    </a:solidFill>
                  </a:rPr>
                  <a:t>A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perfect rack (without screws) made of 1 mm thick steel sheet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would have a resistance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R ≈ 0.5 m</a:t>
                </a:r>
                <a:r>
                  <a:rPr lang="el-GR" sz="2000" dirty="0" smtClean="0">
                    <a:solidFill>
                      <a:srgbClr val="C00000"/>
                    </a:solidFill>
                  </a:rPr>
                  <a:t>Ω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from top to bottom.</a:t>
                </a:r>
              </a:p>
              <a:p>
                <a:pPr marL="268288" indent="-268288">
                  <a:spcBef>
                    <a:spcPts val="600"/>
                  </a:spcBef>
                  <a:buClr>
                    <a:schemeClr val="accent2"/>
                  </a:buClr>
                  <a:buSzPct val="80000"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Screw joints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add largely varying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contact resistances of a few </a:t>
                </a:r>
                <a:r>
                  <a:rPr lang="en-US" sz="2000" dirty="0">
                    <a:solidFill>
                      <a:srgbClr val="C00000"/>
                    </a:solidFill>
                  </a:rPr>
                  <a:t>m</a:t>
                </a:r>
                <a:r>
                  <a:rPr lang="el-GR" sz="2000" dirty="0" smtClean="0">
                    <a:solidFill>
                      <a:srgbClr val="C00000"/>
                    </a:solidFill>
                  </a:rPr>
                  <a:t>Ω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.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This makes it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difficult to specify a target value defining rack quality.</a:t>
                </a:r>
              </a:p>
              <a:p>
                <a:pPr marL="268288" indent="-268288">
                  <a:spcBef>
                    <a:spcPts val="600"/>
                  </a:spcBef>
                  <a:buClr>
                    <a:schemeClr val="accent2"/>
                  </a:buClr>
                  <a:buSzPct val="80000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Assume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good contact at the screw joint only,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not between screws. Hence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set screws well and often.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A grid is as good as a plane if the mesh size is much smaller than the wavelength: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50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This means f &lt; 30 MHz for </a:t>
                </a:r>
                <a:br>
                  <a:rPr lang="en-US" sz="2000" dirty="0" smtClean="0">
                    <a:solidFill>
                      <a:schemeClr val="tx2"/>
                    </a:solidFill>
                  </a:rPr>
                </a:br>
                <a:r>
                  <a:rPr lang="en-US" sz="2000" dirty="0" smtClean="0">
                    <a:solidFill>
                      <a:schemeClr val="tx2"/>
                    </a:solidFill>
                  </a:rPr>
                  <a:t>d = 20 cm. There must be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no</a:t>
                </a:r>
                <a:br>
                  <a:rPr lang="en-US" sz="2000" dirty="0" smtClean="0">
                    <a:solidFill>
                      <a:srgbClr val="C00000"/>
                    </a:solidFill>
                  </a:rPr>
                </a:br>
                <a:r>
                  <a:rPr lang="en-US" sz="2000" dirty="0" smtClean="0">
                    <a:solidFill>
                      <a:srgbClr val="C00000"/>
                    </a:solidFill>
                  </a:rPr>
                  <a:t>paint or other insulators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in </a:t>
                </a:r>
                <a:br>
                  <a:rPr lang="en-US" sz="2000" dirty="0" smtClean="0">
                    <a:solidFill>
                      <a:schemeClr val="tx2"/>
                    </a:solidFill>
                  </a:rPr>
                </a:br>
                <a:r>
                  <a:rPr lang="en-US" sz="2000" dirty="0" smtClean="0">
                    <a:solidFill>
                      <a:schemeClr val="tx2"/>
                    </a:solidFill>
                  </a:rPr>
                  <a:t>contact areas, absolutely not</a:t>
                </a:r>
                <a:br>
                  <a:rPr lang="en-US" sz="2000" dirty="0" smtClean="0">
                    <a:solidFill>
                      <a:schemeClr val="tx2"/>
                    </a:solidFill>
                  </a:rPr>
                </a:br>
                <a:r>
                  <a:rPr lang="en-US" sz="2000" dirty="0" smtClean="0">
                    <a:solidFill>
                      <a:schemeClr val="tx2"/>
                    </a:solidFill>
                  </a:rPr>
                  <a:t>at the screws!</a:t>
                </a:r>
              </a:p>
              <a:p>
                <a:pPr marL="268288" indent="-268288">
                  <a:spcBef>
                    <a:spcPts val="600"/>
                  </a:spcBef>
                  <a:buClr>
                    <a:schemeClr val="accent2"/>
                  </a:buClr>
                  <a:buSzPct val="80000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Further improvement comes</a:t>
                </a:r>
                <a:br>
                  <a:rPr lang="en-US" sz="2000" dirty="0" smtClean="0">
                    <a:solidFill>
                      <a:schemeClr val="tx2"/>
                    </a:solidFill>
                  </a:rPr>
                </a:br>
                <a:r>
                  <a:rPr lang="en-US" sz="2000" dirty="0" smtClean="0">
                    <a:solidFill>
                      <a:schemeClr val="tx2"/>
                    </a:solidFill>
                  </a:rPr>
                  <a:t>from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rack placement on a</a:t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ground plane,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but that’s not</a:t>
                </a:r>
                <a:br>
                  <a:rPr lang="en-US" sz="2000" dirty="0" smtClean="0">
                    <a:solidFill>
                      <a:schemeClr val="tx2"/>
                    </a:solidFill>
                  </a:rPr>
                </a:br>
                <a:r>
                  <a:rPr lang="en-US" sz="2000" dirty="0" smtClean="0">
                    <a:solidFill>
                      <a:schemeClr val="tx2"/>
                    </a:solidFill>
                  </a:rPr>
                  <a:t>important here.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4" y="1334831"/>
                <a:ext cx="8850086" cy="4939814"/>
              </a:xfrm>
              <a:prstGeom prst="rect">
                <a:avLst/>
              </a:prstGeom>
              <a:blipFill rotWithShape="1">
                <a:blip r:embed="rId2"/>
                <a:stretch>
                  <a:fillRect l="-207" t="-494" r="-1377" b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07" y="3690257"/>
            <a:ext cx="5112584" cy="27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029" y="1273628"/>
            <a:ext cx="44457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400" dirty="0" smtClean="0">
                <a:solidFill>
                  <a:schemeClr val="accent3"/>
                </a:solidFill>
              </a:rPr>
              <a:t>What is a rack?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400" dirty="0" smtClean="0">
                <a:solidFill>
                  <a:schemeClr val="accent3"/>
                </a:solidFill>
              </a:rPr>
              <a:t>Metal sheet impedance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400" dirty="0" smtClean="0">
                <a:solidFill>
                  <a:schemeClr val="accent3"/>
                </a:solidFill>
              </a:rPr>
              <a:t>Sheet resistance calculation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400" dirty="0" smtClean="0">
                <a:solidFill>
                  <a:schemeClr val="accent3"/>
                </a:solidFill>
              </a:rPr>
              <a:t>Measurements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400" dirty="0" smtClean="0">
                <a:solidFill>
                  <a:schemeClr val="accent3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0245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Rack?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1288"/>
            <a:ext cx="867591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400" dirty="0" smtClean="0">
                <a:solidFill>
                  <a:schemeClr val="accent3"/>
                </a:solidFill>
              </a:rPr>
              <a:t>A rack is essentially an assembly of </a:t>
            </a:r>
            <a:r>
              <a:rPr lang="en-US" sz="2400" dirty="0" smtClean="0">
                <a:solidFill>
                  <a:srgbClr val="00B050"/>
                </a:solidFill>
              </a:rPr>
              <a:t>multiply bent metal sheets,</a:t>
            </a:r>
            <a:r>
              <a:rPr lang="en-US" sz="2400" dirty="0" smtClean="0">
                <a:solidFill>
                  <a:schemeClr val="accent3"/>
                </a:solidFill>
              </a:rPr>
              <a:t> held together by screws and/or welds.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400" dirty="0" smtClean="0">
                <a:solidFill>
                  <a:schemeClr val="accent3"/>
                </a:solidFill>
              </a:rPr>
              <a:t>Besides storing crates mechanically, a rack also serves </a:t>
            </a:r>
            <a:r>
              <a:rPr lang="en-US" sz="2400" dirty="0" smtClean="0">
                <a:solidFill>
                  <a:srgbClr val="00B050"/>
                </a:solidFill>
              </a:rPr>
              <a:t>electrical purposes: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3"/>
                </a:solidFill>
              </a:rPr>
              <a:t>The metal cabinet is a </a:t>
            </a:r>
            <a:r>
              <a:rPr lang="en-US" sz="2000" dirty="0" smtClean="0">
                <a:solidFill>
                  <a:srgbClr val="FF0000"/>
                </a:solidFill>
              </a:rPr>
              <a:t>shield against external electromagnetic fields. </a:t>
            </a:r>
            <a:r>
              <a:rPr lang="en-US" sz="2000" dirty="0" smtClean="0">
                <a:solidFill>
                  <a:schemeClr val="accent3"/>
                </a:solidFill>
              </a:rPr>
              <a:t>Rack manufacturers provide diagrams of the frequency-dependent shielding effectiveness (</a:t>
            </a:r>
            <a:r>
              <a:rPr lang="en-US" sz="2000" dirty="0" err="1" smtClean="0">
                <a:solidFill>
                  <a:schemeClr val="accent3"/>
                </a:solidFill>
              </a:rPr>
              <a:t>Schirmdämpfung</a:t>
            </a:r>
            <a:r>
              <a:rPr lang="en-US" sz="2000" dirty="0" smtClean="0">
                <a:solidFill>
                  <a:schemeClr val="accent3"/>
                </a:solidFill>
              </a:rPr>
              <a:t>) of their products.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3"/>
                </a:solidFill>
              </a:rPr>
              <a:t>The rack metal is </a:t>
            </a:r>
            <a:r>
              <a:rPr lang="en-US" sz="2000" dirty="0" smtClean="0">
                <a:solidFill>
                  <a:srgbClr val="FF0000"/>
                </a:solidFill>
              </a:rPr>
              <a:t>part of the hierarchical grounding system </a:t>
            </a:r>
            <a:r>
              <a:rPr lang="en-US" sz="2000" dirty="0" smtClean="0">
                <a:solidFill>
                  <a:schemeClr val="accent3"/>
                </a:solidFill>
              </a:rPr>
              <a:t>in a large facility like XFEL. As such it is part of a low impedance bypass for common mode noise currents.</a:t>
            </a:r>
          </a:p>
        </p:txBody>
      </p:sp>
    </p:spTree>
    <p:extLst>
      <p:ext uri="{BB962C8B-B14F-4D97-AF65-F5344CB8AC3E}">
        <p14:creationId xmlns:p14="http://schemas.microsoft.com/office/powerpoint/2010/main" val="18316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Sheet Impedance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" y="1312925"/>
            <a:ext cx="6695892" cy="2007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" y="3320142"/>
            <a:ext cx="6663880" cy="1719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5032" y="1683872"/>
                <a:ext cx="20114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2400" dirty="0" smtClean="0">
                    <a:solidFill>
                      <a:schemeClr val="accent3"/>
                    </a:solidFill>
                  </a:rPr>
                  <a:t>Impedance:</a:t>
                </a:r>
              </a:p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32" y="1683872"/>
                <a:ext cx="2011448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4863" t="-5109"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785" y="5050970"/>
                <a:ext cx="86516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000" dirty="0" smtClean="0">
                    <a:solidFill>
                      <a:schemeClr val="accent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 smtClean="0">
                    <a:solidFill>
                      <a:schemeClr val="accent3"/>
                    </a:solidFill>
                  </a:rPr>
                  <a:t> of metal sheets are orders of magnitude lower than for metal wires, because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currents in a sheet always have the freedom to flow along the path of least impedance.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A simple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DC resistance measurement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will already characterize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metal sheet quality.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85" y="5050970"/>
                <a:ext cx="8651664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775" t="-1843" r="-1409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0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Resistance Calculation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" y="1175004"/>
            <a:ext cx="5421739" cy="4871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2046" y="3586456"/>
                <a:ext cx="1856983" cy="856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46" y="3586456"/>
                <a:ext cx="1856983" cy="856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59018" y="1251857"/>
                <a:ext cx="2635786" cy="2323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2000" dirty="0" smtClean="0">
                    <a:solidFill>
                      <a:schemeClr val="accent3"/>
                    </a:solidFill>
                    <a:latin typeface="+mn-lt"/>
                    <a:ea typeface="Cambria Math"/>
                  </a:rPr>
                  <a:t>For the parameters</a:t>
                </a:r>
              </a:p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resistivity</a:t>
                </a:r>
              </a:p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sheet thickness</a:t>
                </a:r>
              </a:p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measuring distance</a:t>
                </a:r>
              </a:p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contact radius</a:t>
                </a:r>
              </a:p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2000" dirty="0" smtClean="0">
                    <a:solidFill>
                      <a:schemeClr val="accent3"/>
                    </a:solidFill>
                  </a:rPr>
                  <a:t>the resistance is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18" y="1251857"/>
                <a:ext cx="2635786" cy="2323713"/>
              </a:xfrm>
              <a:prstGeom prst="rect">
                <a:avLst/>
              </a:prstGeom>
              <a:blipFill rotWithShape="1">
                <a:blip r:embed="rId4"/>
                <a:stretch>
                  <a:fillRect l="-2546" t="-1047" r="-1389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48523" y="4611270"/>
                <a:ext cx="3844028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600"/>
                  </a:spcBef>
                  <a:buClr>
                    <a:srgbClr val="FD930A"/>
                  </a:buClr>
                  <a:buSzPct val="80000"/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(steel)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(Cu) = 170 n</a:t>
                </a:r>
                <a:r>
                  <a:rPr lang="el-GR" sz="2000" dirty="0" smtClean="0">
                    <a:solidFill>
                      <a:schemeClr val="tx2"/>
                    </a:solidFill>
                  </a:rPr>
                  <a:t>Ω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m</a:t>
                </a:r>
                <a:endParaRPr lang="en-US" sz="2000" dirty="0">
                  <a:solidFill>
                    <a:schemeClr val="tx2"/>
                  </a:solidFill>
                </a:endParaRPr>
              </a:p>
              <a:p>
                <a:pPr lvl="0">
                  <a:spcBef>
                    <a:spcPts val="600"/>
                  </a:spcBef>
                  <a:buClr>
                    <a:srgbClr val="FD930A"/>
                  </a:buClr>
                  <a:buSzPct val="80000"/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= 1 mm,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= 2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= 5 mm     yields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= 0.324 m</a:t>
                </a:r>
                <a:r>
                  <a:rPr lang="el-GR" sz="2000" dirty="0" smtClean="0">
                    <a:solidFill>
                      <a:srgbClr val="C00000"/>
                    </a:solidFill>
                  </a:rPr>
                  <a:t>Ω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23" y="4611270"/>
                <a:ext cx="3844028" cy="1092607"/>
              </a:xfrm>
              <a:prstGeom prst="rect">
                <a:avLst/>
              </a:prstGeom>
              <a:blipFill rotWithShape="1">
                <a:blip r:embed="rId5"/>
                <a:stretch>
                  <a:fillRect l="-1585" t="-2222" r="-126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342046" y="3575571"/>
            <a:ext cx="1856983" cy="89418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4077" y="5954486"/>
                <a:ext cx="6664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2000" dirty="0" smtClean="0">
                    <a:solidFill>
                      <a:schemeClr val="accent3"/>
                    </a:solidFill>
                  </a:rPr>
                  <a:t>Due to the logarithm the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3"/>
                    </a:solidFill>
                  </a:rPr>
                  <a:t> is quite weak.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077" y="5954486"/>
                <a:ext cx="6664132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15"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Impedance Measurement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041" y="2514602"/>
            <a:ext cx="4484912" cy="3363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6814" y="2514602"/>
            <a:ext cx="4484913" cy="3363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14" y="1186543"/>
            <a:ext cx="889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Using a booster cable, make the rack part of a closed current loop. Measure Z(loop) and subtract Z(cable) to obtain Z(rack).</a:t>
            </a:r>
          </a:p>
        </p:txBody>
      </p:sp>
    </p:spTree>
    <p:extLst>
      <p:ext uri="{BB962C8B-B14F-4D97-AF65-F5344CB8AC3E}">
        <p14:creationId xmlns:p14="http://schemas.microsoft.com/office/powerpoint/2010/main" val="5771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Impedance Measurement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1143000"/>
            <a:ext cx="4800599" cy="360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6774" y="1790703"/>
            <a:ext cx="5181598" cy="3886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14" y="4931228"/>
            <a:ext cx="4972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 lot of contact resistance in the cable clamps. Bad reproducibility of contacts. Lowest measurement range 25 – 250 m</a:t>
            </a:r>
            <a:r>
              <a:rPr lang="el-GR" sz="2000" dirty="0" smtClean="0">
                <a:solidFill>
                  <a:schemeClr val="accent3"/>
                </a:solidFill>
              </a:rPr>
              <a:t>Ω</a:t>
            </a:r>
            <a:r>
              <a:rPr lang="en-US" sz="2000" dirty="0" smtClean="0">
                <a:solidFill>
                  <a:schemeClr val="accent3"/>
                </a:solidFill>
              </a:rPr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►►►</a:t>
            </a:r>
            <a:r>
              <a:rPr lang="en-US" sz="2000" dirty="0" smtClean="0">
                <a:solidFill>
                  <a:srgbClr val="C00000"/>
                </a:solidFill>
              </a:rPr>
              <a:t> Forget about this method.</a:t>
            </a:r>
          </a:p>
        </p:txBody>
      </p:sp>
    </p:spTree>
    <p:extLst>
      <p:ext uri="{BB962C8B-B14F-4D97-AF65-F5344CB8AC3E}">
        <p14:creationId xmlns:p14="http://schemas.microsoft.com/office/powerpoint/2010/main" val="32069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Resistance Measurement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3" y="1817912"/>
            <a:ext cx="3408523" cy="4547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1817912"/>
            <a:ext cx="2670634" cy="200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1817912"/>
            <a:ext cx="2663373" cy="1997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333" y="1110026"/>
            <a:ext cx="889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Isabellenhütte</a:t>
            </a:r>
            <a:r>
              <a:rPr lang="en-US" sz="2000" dirty="0" smtClean="0">
                <a:solidFill>
                  <a:schemeClr val="accent3"/>
                </a:solidFill>
              </a:rPr>
              <a:t> IMR-B-R020 USB-</a:t>
            </a:r>
            <a:r>
              <a:rPr lang="en-US" sz="2000" dirty="0" err="1" smtClean="0">
                <a:solidFill>
                  <a:schemeClr val="accent3"/>
                </a:solidFill>
              </a:rPr>
              <a:t>Mikro</a:t>
            </a:r>
            <a:r>
              <a:rPr lang="en-US" sz="2000" dirty="0" smtClean="0">
                <a:solidFill>
                  <a:schemeClr val="accent3"/>
                </a:solidFill>
              </a:rPr>
              <a:t>-Ohm-Meter with Kelvin probes for true 4-point resistance measurements: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3848101"/>
            <a:ext cx="3418114" cy="256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6829" y="5349472"/>
            <a:ext cx="1943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Device at work in </a:t>
            </a:r>
            <a:r>
              <a:rPr lang="en-US" sz="2000" dirty="0" err="1" smtClean="0">
                <a:solidFill>
                  <a:schemeClr val="accent3"/>
                </a:solidFill>
              </a:rPr>
              <a:t>tübbing</a:t>
            </a:r>
            <a:r>
              <a:rPr lang="en-US" sz="2000" dirty="0" smtClean="0">
                <a:solidFill>
                  <a:schemeClr val="accent3"/>
                </a:solidFill>
              </a:rPr>
              <a:t> factory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0247" y="2140314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Kelvin probe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9972" y="2830284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USB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64501" y="2740477"/>
                <a:ext cx="361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01" y="2740477"/>
                <a:ext cx="3611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12200" y="2630229"/>
                <a:ext cx="4365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200" y="2630229"/>
                <a:ext cx="43653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9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Resistance 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4058" y="1819504"/>
            <a:ext cx="5237840" cy="39283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623457" y="1698171"/>
            <a:ext cx="43543" cy="44087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970314" y="3069771"/>
            <a:ext cx="0" cy="20247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55171" y="3783694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0.092 m</a:t>
            </a:r>
            <a:r>
              <a:rPr lang="el-GR" sz="2000" b="1" dirty="0" smtClean="0">
                <a:solidFill>
                  <a:schemeClr val="bg1"/>
                </a:solidFill>
              </a:rPr>
              <a:t>Ω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2669661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4.8 m</a:t>
            </a:r>
            <a:r>
              <a:rPr lang="el-GR" sz="2000" b="1" dirty="0" smtClean="0">
                <a:solidFill>
                  <a:schemeClr val="bg1"/>
                </a:solidFill>
              </a:rPr>
              <a:t>Ω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1" y="1164774"/>
            <a:ext cx="46590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Measurements on an old rack: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3"/>
                </a:solidFill>
              </a:rPr>
              <a:t>R = 0.092 m</a:t>
            </a:r>
            <a:r>
              <a:rPr lang="el-GR" sz="2000" dirty="0" smtClean="0">
                <a:solidFill>
                  <a:schemeClr val="accent3"/>
                </a:solidFill>
              </a:rPr>
              <a:t>Ω</a:t>
            </a:r>
            <a:r>
              <a:rPr lang="en-US" sz="2000" dirty="0" smtClean="0">
                <a:solidFill>
                  <a:schemeClr val="accent3"/>
                </a:solidFill>
              </a:rPr>
              <a:t> for a distance of about 50 cm is in </a:t>
            </a:r>
            <a:r>
              <a:rPr lang="en-US" sz="2000" dirty="0" smtClean="0">
                <a:solidFill>
                  <a:srgbClr val="00B050"/>
                </a:solidFill>
              </a:rPr>
              <a:t>good agreement with the calculation</a:t>
            </a:r>
            <a:r>
              <a:rPr lang="en-US" sz="2000" dirty="0" smtClean="0">
                <a:solidFill>
                  <a:schemeClr val="accent3"/>
                </a:solidFill>
              </a:rPr>
              <a:t> of </a:t>
            </a:r>
            <a:r>
              <a:rPr lang="en-US" sz="2000" dirty="0">
                <a:solidFill>
                  <a:schemeClr val="accent3"/>
                </a:solidFill>
              </a:rPr>
              <a:t>R = </a:t>
            </a:r>
            <a:r>
              <a:rPr lang="en-US" sz="2000" dirty="0" smtClean="0">
                <a:solidFill>
                  <a:schemeClr val="accent3"/>
                </a:solidFill>
              </a:rPr>
              <a:t>0.324 </a:t>
            </a:r>
            <a:r>
              <a:rPr lang="en-US" sz="2000" dirty="0">
                <a:solidFill>
                  <a:schemeClr val="accent3"/>
                </a:solidFill>
              </a:rPr>
              <a:t>m</a:t>
            </a:r>
            <a:r>
              <a:rPr lang="el-GR" sz="2000" dirty="0">
                <a:solidFill>
                  <a:schemeClr val="accent3"/>
                </a:solidFill>
              </a:rPr>
              <a:t>Ω</a:t>
            </a:r>
            <a:r>
              <a:rPr lang="en-US" sz="2000" dirty="0">
                <a:solidFill>
                  <a:schemeClr val="accent3"/>
                </a:solidFill>
              </a:rPr>
              <a:t> for a distance of </a:t>
            </a:r>
            <a:r>
              <a:rPr lang="en-US" sz="2000" dirty="0" smtClean="0">
                <a:solidFill>
                  <a:schemeClr val="accent3"/>
                </a:solidFill>
              </a:rPr>
              <a:t>2 m.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3"/>
                </a:solidFill>
              </a:rPr>
              <a:t>Each screw adds a </a:t>
            </a:r>
            <a:r>
              <a:rPr lang="en-US" sz="2000" dirty="0" smtClean="0">
                <a:solidFill>
                  <a:srgbClr val="00B050"/>
                </a:solidFill>
              </a:rPr>
              <a:t>contact resistance</a:t>
            </a:r>
            <a:r>
              <a:rPr lang="en-US" sz="2000" dirty="0" smtClean="0">
                <a:solidFill>
                  <a:schemeClr val="accent3"/>
                </a:solidFill>
              </a:rPr>
              <a:t> of </a:t>
            </a:r>
            <a:r>
              <a:rPr lang="en-US" sz="2000" dirty="0">
                <a:solidFill>
                  <a:schemeClr val="accent3"/>
                </a:solidFill>
              </a:rPr>
              <a:t>2.8 m</a:t>
            </a:r>
            <a:r>
              <a:rPr lang="el-GR" sz="2000" dirty="0" smtClean="0">
                <a:solidFill>
                  <a:schemeClr val="accent3"/>
                </a:solidFill>
              </a:rPr>
              <a:t>Ω</a:t>
            </a:r>
            <a:r>
              <a:rPr lang="en-US" sz="2000" dirty="0" smtClean="0">
                <a:solidFill>
                  <a:schemeClr val="accent3"/>
                </a:solidFill>
              </a:rPr>
              <a:t>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Next I measured on two of the new </a:t>
            </a:r>
            <a:r>
              <a:rPr lang="en-US" sz="2000" dirty="0" err="1" smtClean="0">
                <a:solidFill>
                  <a:schemeClr val="accent3"/>
                </a:solidFill>
              </a:rPr>
              <a:t>Schroff</a:t>
            </a:r>
            <a:r>
              <a:rPr lang="en-US" sz="2000" dirty="0" smtClean="0">
                <a:solidFill>
                  <a:schemeClr val="accent3"/>
                </a:solidFill>
              </a:rPr>
              <a:t> racks.</a:t>
            </a:r>
          </a:p>
        </p:txBody>
      </p:sp>
    </p:spTree>
    <p:extLst>
      <p:ext uri="{BB962C8B-B14F-4D97-AF65-F5344CB8AC3E}">
        <p14:creationId xmlns:p14="http://schemas.microsoft.com/office/powerpoint/2010/main" val="17148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642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template-european-xfel-gmbh_presentation-with-partner-logos</vt:lpstr>
      <vt:lpstr>Rack Impedance: Calculations, Measurements, Conclusions</vt:lpstr>
      <vt:lpstr>Outline</vt:lpstr>
      <vt:lpstr>What Is A Rack?</vt:lpstr>
      <vt:lpstr>Metal Sheet Impedance</vt:lpstr>
      <vt:lpstr>Sheet Resistance Calculation</vt:lpstr>
      <vt:lpstr>Loop Impedance Measurement</vt:lpstr>
      <vt:lpstr>Loop Impedance Measurement</vt:lpstr>
      <vt:lpstr>Rack Resistance Measurement</vt:lpstr>
      <vt:lpstr>Rack Resistance Measurements</vt:lpstr>
      <vt:lpstr>Rack Resistance Measurements</vt:lpstr>
      <vt:lpstr>Rack Resistance Measurements</vt:lpstr>
      <vt:lpstr>Conclusions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Negodin, Evgueni</cp:lastModifiedBy>
  <cp:revision>33</cp:revision>
  <cp:lastPrinted>2012-11-15T15:23:04Z</cp:lastPrinted>
  <dcterms:created xsi:type="dcterms:W3CDTF">2012-08-22T12:02:11Z</dcterms:created>
  <dcterms:modified xsi:type="dcterms:W3CDTF">2012-11-16T08:55:51Z</dcterms:modified>
</cp:coreProperties>
</file>