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7"/>
  </p:notesMasterIdLst>
  <p:sldIdLst>
    <p:sldId id="256" r:id="rId3"/>
    <p:sldId id="260" r:id="rId4"/>
    <p:sldId id="261" r:id="rId5"/>
    <p:sldId id="262" r:id="rId6"/>
  </p:sldIdLst>
  <p:sldSz cx="9144000" cy="6858000" type="screen4x3"/>
  <p:notesSz cx="6972300" cy="10109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1pPr>
    <a:lvl2pPr marL="742950" indent="-28575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8901" autoAdjust="0"/>
  </p:normalViewPr>
  <p:slideViewPr>
    <p:cSldViewPr>
      <p:cViewPr varScale="1">
        <p:scale>
          <a:sx n="84" d="100"/>
          <a:sy n="84" d="100"/>
        </p:scale>
        <p:origin x="-1531" y="-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84"/>
        <p:guide pos="219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48" name="AutoShape 3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49" name="AutoShape 4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50" name="AutoShape 5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51" name="AutoShape 6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52" name="AutoShape 7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53" name="AutoShape 8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54" name="AutoShape 9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55" name="AutoShape 10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56" name="AutoShape 11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57" name="AutoShape 12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58" name="AutoShape 13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59" name="AutoShape 14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60" name="AutoShape 15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61" name="AutoShape 16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62" name="AutoShape 17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63" name="AutoShape 18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64" name="AutoShape 19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65" name="AutoShape 20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66" name="AutoShape 21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67" name="AutoShape 22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68" name="AutoShape 23"/>
          <p:cNvSpPr>
            <a:spLocks noChangeArrowheads="1"/>
          </p:cNvSpPr>
          <p:nvPr/>
        </p:nvSpPr>
        <p:spPr bwMode="auto">
          <a:xfrm>
            <a:off x="0" y="0"/>
            <a:ext cx="6972300" cy="10109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03" tIns="48802" rIns="97603" bIns="48802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169" name="Rectangle 2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5195550" y="-13041313"/>
            <a:ext cx="18359438" cy="13769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73" name="Rectangle 25"/>
          <p:cNvSpPr>
            <a:spLocks noGrp="1" noChangeArrowheads="1"/>
          </p:cNvSpPr>
          <p:nvPr>
            <p:ph type="body"/>
          </p:nvPr>
        </p:nvSpPr>
        <p:spPr bwMode="auto">
          <a:xfrm>
            <a:off x="697230" y="4801870"/>
            <a:ext cx="5539105" cy="4507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96493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850" y="768350"/>
            <a:ext cx="5054600" cy="37909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7230" y="4801871"/>
            <a:ext cx="5548789" cy="451930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5195550" y="-13041313"/>
            <a:ext cx="18361025" cy="13771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97230" y="4801870"/>
            <a:ext cx="5540719" cy="450877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5195550" y="-13041313"/>
            <a:ext cx="18361025" cy="137715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97230" y="4801870"/>
            <a:ext cx="5540719" cy="450877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43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>
              <a:spcBef>
                <a:spcPct val="20000"/>
              </a:spcBef>
              <a:buClr>
                <a:srgbClr val="F8B323"/>
              </a:buClr>
              <a:buFont typeface="Wingdings" pitchFamily="2" charset="2"/>
              <a:buChar char="n"/>
              <a:defRPr/>
            </a:pPr>
            <a:endParaRPr lang="en-US" sz="900">
              <a:solidFill>
                <a:srgbClr val="261748"/>
              </a:solidFill>
              <a:cs typeface="+mn-cs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spcBef>
                <a:spcPct val="20000"/>
              </a:spcBef>
              <a:buClr>
                <a:srgbClr val="F8B323"/>
              </a:buClr>
              <a:buFont typeface="Wingdings" pitchFamily="2" charset="2"/>
              <a:buChar char="n"/>
            </a:pPr>
            <a:endParaRPr lang="en-US" sz="900">
              <a:solidFill>
                <a:srgbClr val="261748"/>
              </a:solidFill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>
              <a:spcBef>
                <a:spcPct val="20000"/>
              </a:spcBef>
              <a:buClr>
                <a:srgbClr val="F8B323"/>
              </a:buClr>
              <a:buFont typeface="Wingdings" pitchFamily="2" charset="2"/>
              <a:buChar char="n"/>
              <a:defRPr/>
            </a:pPr>
            <a:endParaRPr lang="en-US" sz="900">
              <a:solidFill>
                <a:srgbClr val="261748"/>
              </a:solidFill>
              <a:cs typeface="+mn-cs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Subtitle format (max. 4 lines)</a:t>
            </a:r>
          </a:p>
          <a:p>
            <a:pPr lvl="0"/>
            <a:r>
              <a:rPr lang="en-GB" noProof="0" smtClean="0"/>
              <a:t>(conference, location, name of the speaker, date)</a:t>
            </a:r>
          </a:p>
          <a:p>
            <a:pPr lvl="0"/>
            <a:r>
              <a:rPr lang="en-GB" noProof="0" smtClean="0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17830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7B8E8-222C-4A21-8B73-25E09F4DD65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67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25413"/>
            <a:ext cx="5778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rgbClr val="1811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solidFill>
            <a:srgbClr val="1811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0" name="Line 5"/>
          <p:cNvSpPr>
            <a:spLocks noChangeShapeType="1"/>
          </p:cNvSpPr>
          <p:nvPr/>
        </p:nvSpPr>
        <p:spPr bwMode="auto">
          <a:xfrm>
            <a:off x="115888" y="6461125"/>
            <a:ext cx="8904287" cy="1588"/>
          </a:xfrm>
          <a:prstGeom prst="line">
            <a:avLst/>
          </a:prstGeom>
          <a:noFill/>
          <a:ln w="12600">
            <a:solidFill>
              <a:srgbClr val="18113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8458200" y="685800"/>
            <a:ext cx="6096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pPr algn="ctr" eaLnBrk="0" hangingPunct="0">
              <a:spcBef>
                <a:spcPts val="1125"/>
              </a:spcBef>
              <a:buSzPct val="100000"/>
              <a:defRPr/>
            </a:pPr>
            <a:fld id="{38D86ED1-1B30-4730-9797-22CB39707CD8}" type="slidenum">
              <a:rPr lang="en-GB" sz="1800" smtClean="0">
                <a:solidFill>
                  <a:srgbClr val="FFFFFF"/>
                </a:solidFill>
              </a:rPr>
              <a:pPr algn="ctr" eaLnBrk="0" hangingPunct="0">
                <a:spcBef>
                  <a:spcPts val="1125"/>
                </a:spcBef>
                <a:buSzPct val="100000"/>
                <a:defRPr/>
              </a:pPr>
              <a:t>‹#›</a:t>
            </a:fld>
            <a:endParaRPr lang="en-GB" sz="1800" smtClean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latin typeface="Arial" pitchFamily="34" charset="0"/>
                <a:ea typeface="Geneva"/>
                <a:cs typeface="Geneva"/>
              </a:defRPr>
            </a:lvl1pPr>
          </a:lstStyle>
          <a:p>
            <a:pPr defTabSz="914400">
              <a:defRPr/>
            </a:pPr>
            <a:fld id="{8FDF636C-3AA6-4FBD-AD17-64F44A2ADEB4}" type="slidenum">
              <a:rPr lang="en-GB">
                <a:solidFill>
                  <a:srgbClr val="FFFFFF"/>
                </a:solidFill>
              </a:rPr>
              <a:pPr defTabSz="914400"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>
              <a:spcBef>
                <a:spcPct val="20000"/>
              </a:spcBef>
              <a:buClr>
                <a:srgbClr val="F8B323"/>
              </a:buClr>
              <a:buFont typeface="Wingdings" pitchFamily="2" charset="2"/>
              <a:buChar char="n"/>
              <a:defRPr/>
            </a:pPr>
            <a:endParaRPr lang="en-US" sz="900">
              <a:solidFill>
                <a:srgbClr val="261748"/>
              </a:solidFill>
              <a:cs typeface="+mn-cs"/>
            </a:endParaRPr>
          </a:p>
        </p:txBody>
      </p:sp>
      <p:pic>
        <p:nvPicPr>
          <p:cNvPr id="1030" name="Picture 121" descr="DESY-Logo-cyan-RGB_Hintergrund weis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eaLnBrk="0" hangingPunct="0"/>
            <a:endParaRPr lang="en-GB">
              <a:solidFill>
                <a:srgbClr val="261748"/>
              </a:solidFill>
            </a:endParaRPr>
          </a:p>
        </p:txBody>
      </p:sp>
      <p:pic>
        <p:nvPicPr>
          <p:cNvPr id="1032" name="Picture 127" descr="logo-XFEL_rg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2" name="Rectangle 26"/>
          <p:cNvSpPr txBox="1">
            <a:spLocks noChangeArrowheads="1"/>
          </p:cNvSpPr>
          <p:nvPr/>
        </p:nvSpPr>
        <p:spPr>
          <a:xfrm>
            <a:off x="31750" y="6477000"/>
            <a:ext cx="2460625" cy="352425"/>
          </a:xfrm>
          <a:prstGeom prst="rect">
            <a:avLst/>
          </a:prstGeom>
          <a:ln/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  <a:defRPr sz="800" kern="1200" smtClean="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ＭＳ Ｐゴシック" pitchFamily="112" charset="-128"/>
                <a:cs typeface="+mn-cs"/>
              </a:defRPr>
            </a:lvl9pPr>
          </a:lstStyle>
          <a:p>
            <a:pPr defTabSz="914400">
              <a:defRPr/>
            </a:pPr>
            <a:r>
              <a:rPr lang="en-GB" dirty="0">
                <a:solidFill>
                  <a:srgbClr val="261748"/>
                </a:solidFill>
              </a:rPr>
              <a:t>Racks Coordination Meeting, 2 Sept. 2011</a:t>
            </a:r>
          </a:p>
          <a:p>
            <a:pPr defTabSz="914400">
              <a:defRPr/>
            </a:pPr>
            <a:r>
              <a:rPr lang="en-GB" dirty="0">
                <a:solidFill>
                  <a:srgbClr val="261748"/>
                </a:solidFill>
              </a:rPr>
              <a:t>E. Negodin, Technical Coordination Group</a:t>
            </a:r>
          </a:p>
        </p:txBody>
      </p:sp>
    </p:spTree>
    <p:extLst>
      <p:ext uri="{BB962C8B-B14F-4D97-AF65-F5344CB8AC3E}">
        <p14:creationId xmlns:p14="http://schemas.microsoft.com/office/powerpoint/2010/main" val="222849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ea typeface="ＭＳ Ｐゴシック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ea typeface="ＭＳ Ｐゴシック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ea typeface="ＭＳ Ｐゴシック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ea typeface="ＭＳ Ｐゴシック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ea typeface="ＭＳ Ｐゴシック"/>
          <a:cs typeface="ＭＳ Ｐゴシック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ea typeface="ＭＳ Ｐゴシック"/>
          <a:cs typeface="ＭＳ Ｐゴシック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ea typeface="ＭＳ Ｐゴシック"/>
          <a:cs typeface="ＭＳ Ｐゴシック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  <a:cs typeface="+mn-cs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  <a:cs typeface="+mn-cs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  <a:cs typeface="+mn-cs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699" y="4117345"/>
            <a:ext cx="4771805" cy="269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rgbClr val="181132"/>
          </a:solidFill>
          <a:ln w="9360">
            <a:solidFill>
              <a:srgbClr val="26174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187624" y="276433"/>
            <a:ext cx="7189614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pPr algn="ctr">
              <a:buClrTx/>
              <a:buFontTx/>
              <a:buNone/>
            </a:pPr>
            <a:r>
              <a:rPr lang="de-DE" sz="3200" b="1" dirty="0" smtClean="0"/>
              <a:t>Kühlwasser </a:t>
            </a:r>
            <a:r>
              <a:rPr lang="de-DE" sz="3200" b="1" dirty="0"/>
              <a:t>in XTL</a:t>
            </a:r>
            <a:endParaRPr lang="de-DE" sz="1400" b="1" dirty="0" smtClean="0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8458200" y="685800"/>
            <a:ext cx="6096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fld id="{51AF997B-6CD3-4F68-AAAE-DB7A602BA560}" type="slidenum">
              <a:rPr lang="en-GB" sz="1800" b="1">
                <a:solidFill>
                  <a:srgbClr val="FFFFFF"/>
                </a:solidFill>
              </a:rPr>
              <a:pPr algn="ctr">
                <a:spcBef>
                  <a:spcPts val="1125"/>
                </a:spcBef>
                <a:buClrTx/>
                <a:buFontTx/>
                <a:buNone/>
              </a:pPr>
              <a:t>1</a:t>
            </a:fld>
            <a:endParaRPr lang="en-GB" sz="1800" b="1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806" y="1054100"/>
            <a:ext cx="820668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150000"/>
              </a:lnSpc>
            </a:pPr>
            <a:r>
              <a:rPr lang="en-US" sz="1400" dirty="0">
                <a:solidFill>
                  <a:srgbClr val="2B166E"/>
                </a:solidFill>
                <a:ea typeface="+mn-ea"/>
                <a:cs typeface="Arial" pitchFamily="34" charset="0"/>
              </a:rPr>
              <a:t>Totally in the XTL tunnel 159 </a:t>
            </a:r>
            <a:r>
              <a:rPr lang="en-US" sz="1400" dirty="0" smtClean="0">
                <a:solidFill>
                  <a:srgbClr val="2B166E"/>
                </a:solidFill>
                <a:ea typeface="+mn-ea"/>
                <a:cs typeface="Arial" pitchFamily="34" charset="0"/>
              </a:rPr>
              <a:t>cabinets      			</a:t>
            </a:r>
            <a:r>
              <a:rPr lang="en-US" sz="1400" dirty="0" smtClean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124 </a:t>
            </a:r>
            <a:r>
              <a:rPr lang="en-US" sz="1400" dirty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Cabinets are Triple </a:t>
            </a:r>
            <a:r>
              <a:rPr lang="en-US" sz="1400" dirty="0" smtClean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racks</a:t>
            </a:r>
          </a:p>
          <a:p>
            <a:pPr lvl="0" defTabSz="914400"/>
            <a:endParaRPr lang="en-US" sz="1400" dirty="0">
              <a:solidFill>
                <a:srgbClr val="2B166E">
                  <a:lumMod val="50000"/>
                </a:srgbClr>
              </a:solidFill>
              <a:ea typeface="+mn-ea"/>
              <a:cs typeface="Arial" pitchFamily="34" charset="0"/>
            </a:endParaRPr>
          </a:p>
          <a:p>
            <a:pPr lvl="0" defTabSz="914400">
              <a:lnSpc>
                <a:spcPct val="200000"/>
              </a:lnSpc>
            </a:pPr>
            <a:r>
              <a:rPr lang="en-US" sz="1400" dirty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	25 cabinets for WP01 </a:t>
            </a:r>
            <a:r>
              <a:rPr lang="en-US" sz="1400" dirty="0" smtClean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RF				2 kW</a:t>
            </a:r>
          </a:p>
          <a:p>
            <a:pPr lvl="0" defTabSz="914400">
              <a:lnSpc>
                <a:spcPct val="200000"/>
              </a:lnSpc>
            </a:pPr>
            <a:r>
              <a:rPr lang="en-US" sz="1400" dirty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	54 cabinets for WP02 LLRF (25 Masters + 25 Slaves + 4 Spare</a:t>
            </a:r>
            <a:r>
              <a:rPr lang="en-US" sz="1400" dirty="0" smtClean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)	2+0,5 + 2,2 kW</a:t>
            </a:r>
            <a:endParaRPr lang="en-US" sz="1400" dirty="0">
              <a:solidFill>
                <a:srgbClr val="2B166E">
                  <a:lumMod val="50000"/>
                </a:srgbClr>
              </a:solidFill>
              <a:ea typeface="+mn-ea"/>
              <a:cs typeface="Arial" pitchFamily="34" charset="0"/>
            </a:endParaRPr>
          </a:p>
          <a:p>
            <a:pPr lvl="0" defTabSz="914400">
              <a:lnSpc>
                <a:spcPct val="200000"/>
              </a:lnSpc>
            </a:pPr>
            <a:r>
              <a:rPr lang="en-US" sz="1400" dirty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	25 cabinets for PS </a:t>
            </a:r>
            <a:r>
              <a:rPr lang="en-US" sz="1400" dirty="0" smtClean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and Diagnostics			3 kW</a:t>
            </a:r>
          </a:p>
          <a:p>
            <a:pPr lvl="0" defTabSz="914400">
              <a:lnSpc>
                <a:spcPct val="200000"/>
              </a:lnSpc>
            </a:pPr>
            <a:r>
              <a:rPr lang="en-US" sz="1400" dirty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	12 cabinets for </a:t>
            </a:r>
            <a:r>
              <a:rPr lang="en-US" sz="1400" dirty="0" err="1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Cryo</a:t>
            </a:r>
            <a:r>
              <a:rPr lang="en-US" sz="1400" dirty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and Vacuum				1 kW</a:t>
            </a:r>
          </a:p>
          <a:p>
            <a:pPr lvl="0" defTabSz="914400">
              <a:lnSpc>
                <a:spcPct val="200000"/>
              </a:lnSpc>
            </a:pPr>
            <a:r>
              <a:rPr lang="en-US" sz="1400" dirty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	5 cabinets </a:t>
            </a:r>
            <a:r>
              <a:rPr lang="en-US" sz="1400" dirty="0" smtClean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IBFB					3 kW</a:t>
            </a:r>
          </a:p>
          <a:p>
            <a:pPr lvl="0" defTabSz="914400">
              <a:lnSpc>
                <a:spcPct val="200000"/>
              </a:lnSpc>
            </a:pPr>
            <a:r>
              <a:rPr lang="en-US" sz="1400" dirty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	2 cabinets Vacuum </a:t>
            </a:r>
            <a:r>
              <a:rPr lang="en-US" sz="1400" dirty="0" smtClean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and Diagnostics</a:t>
            </a:r>
          </a:p>
          <a:p>
            <a:pPr lvl="0" defTabSz="914400">
              <a:lnSpc>
                <a:spcPct val="200000"/>
              </a:lnSpc>
            </a:pPr>
            <a:r>
              <a:rPr lang="en-US" sz="1400" dirty="0">
                <a:solidFill>
                  <a:srgbClr val="2B166E">
                    <a:lumMod val="50000"/>
                  </a:srgbClr>
                </a:solidFill>
                <a:ea typeface="+mn-ea"/>
                <a:cs typeface="Arial" pitchFamily="34" charset="0"/>
              </a:rPr>
              <a:t>	1 cabinet Kickers</a:t>
            </a:r>
            <a:endParaRPr lang="en-US" sz="1400" dirty="0">
              <a:solidFill>
                <a:srgbClr val="2B166E">
                  <a:lumMod val="50000"/>
                </a:srgbClr>
              </a:solidFill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197848" y="1412776"/>
            <a:ext cx="8784976" cy="1884040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Die Wassermengen </a:t>
            </a:r>
            <a:r>
              <a:rPr lang="de-DE" sz="1200" dirty="0" smtClean="0">
                <a:solidFill>
                  <a:schemeClr val="tx1"/>
                </a:solidFill>
              </a:rPr>
              <a:t>in XTL</a:t>
            </a:r>
            <a:endParaRPr lang="de-DE" sz="1200" dirty="0">
              <a:solidFill>
                <a:schemeClr val="tx1"/>
              </a:solidFill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de-DE" sz="1200" dirty="0">
              <a:solidFill>
                <a:schemeClr val="tx1"/>
              </a:solidFill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Dreifacheinheit:	</a:t>
            </a:r>
            <a:r>
              <a:rPr lang="de-DE" sz="1200" dirty="0" smtClean="0">
                <a:solidFill>
                  <a:schemeClr val="tx1"/>
                </a:solidFill>
              </a:rPr>
              <a:t>	5,5 </a:t>
            </a:r>
            <a:r>
              <a:rPr lang="de-DE" sz="1200" dirty="0">
                <a:solidFill>
                  <a:schemeClr val="tx1"/>
                </a:solidFill>
              </a:rPr>
              <a:t>kW		V= 7,9  l/min   </a:t>
            </a:r>
            <a:r>
              <a:rPr lang="de-DE" sz="1200" dirty="0" err="1">
                <a:solidFill>
                  <a:schemeClr val="tx1"/>
                </a:solidFill>
              </a:rPr>
              <a:t>bzw</a:t>
            </a:r>
            <a:r>
              <a:rPr lang="de-DE" sz="1200" dirty="0">
                <a:solidFill>
                  <a:schemeClr val="tx1"/>
                </a:solidFill>
              </a:rPr>
              <a:t>:  473,7 l/h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Doppeleinheit:		4,0 kW		V= 5,7 l/min   bzw.:  344,5 l/h 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de-DE" sz="1200" dirty="0">
              <a:solidFill>
                <a:schemeClr val="tx1"/>
              </a:solidFill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Das sind die Wassermengen, die für die Auslegungen der Rohrleitungen und der Pumpen zu Grunde gelegt </a:t>
            </a:r>
            <a:r>
              <a:rPr lang="de-DE" sz="1200" dirty="0" smtClean="0">
                <a:solidFill>
                  <a:schemeClr val="tx1"/>
                </a:solidFill>
              </a:rPr>
              <a:t>wurden</a:t>
            </a:r>
            <a:endParaRPr lang="de-DE" sz="1200" dirty="0">
              <a:solidFill>
                <a:schemeClr val="tx1"/>
              </a:solidFill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de-DE" sz="1200" dirty="0">
              <a:solidFill>
                <a:schemeClr val="tx1"/>
              </a:solidFill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de-DE" sz="1200" dirty="0">
              <a:solidFill>
                <a:schemeClr val="tx1"/>
              </a:solidFill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197848" y="3573016"/>
            <a:ext cx="8784976" cy="2736304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>
                <a:solidFill>
                  <a:schemeClr val="tx1"/>
                </a:solidFill>
              </a:rPr>
              <a:t>Temperatur </a:t>
            </a:r>
            <a:r>
              <a:rPr lang="de-DE" sz="1200" dirty="0">
                <a:solidFill>
                  <a:schemeClr val="tx1"/>
                </a:solidFill>
              </a:rPr>
              <a:t>der Elektronikbauteile vs. Lebenszeit: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    z.B. Relativ guter Kondensator von Panasonic 100uF</a:t>
            </a:r>
            <a:r>
              <a:rPr lang="de-DE" sz="1200" dirty="0" smtClean="0">
                <a:solidFill>
                  <a:schemeClr val="tx1"/>
                </a:solidFill>
              </a:rPr>
              <a:t>,  </a:t>
            </a:r>
            <a:r>
              <a:rPr lang="de-DE" sz="1200" dirty="0">
                <a:solidFill>
                  <a:schemeClr val="tx1"/>
                </a:solidFill>
              </a:rPr>
              <a:t>Mittlere Lebensdauer bei verschiedenen Temperaturen: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    85 grad C – 2100h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    60 grad C – 6000h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    50 grad C – 120000h (1.3 Jahre)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    </a:t>
            </a:r>
            <a:r>
              <a:rPr lang="de-DE" sz="1200" b="1" dirty="0">
                <a:solidFill>
                  <a:srgbClr val="C00000"/>
                </a:solidFill>
              </a:rPr>
              <a:t>40 grad C – </a:t>
            </a:r>
            <a:r>
              <a:rPr lang="de-DE" sz="1200" b="1" dirty="0" smtClean="0">
                <a:solidFill>
                  <a:srgbClr val="C00000"/>
                </a:solidFill>
              </a:rPr>
              <a:t>2.7 Jahre</a:t>
            </a:r>
            <a:endParaRPr lang="de-DE" sz="1200" b="1" dirty="0">
              <a:solidFill>
                <a:srgbClr val="C00000"/>
              </a:solidFill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b="1" dirty="0">
                <a:solidFill>
                  <a:srgbClr val="C00000"/>
                </a:solidFill>
              </a:rPr>
              <a:t>    30 grad C – </a:t>
            </a:r>
            <a:r>
              <a:rPr lang="de-DE" sz="1200" b="1" dirty="0" smtClean="0">
                <a:solidFill>
                  <a:srgbClr val="C00000"/>
                </a:solidFill>
              </a:rPr>
              <a:t>5.4 </a:t>
            </a:r>
            <a:r>
              <a:rPr lang="de-DE" sz="1200" b="1" dirty="0">
                <a:solidFill>
                  <a:srgbClr val="C00000"/>
                </a:solidFill>
              </a:rPr>
              <a:t>Jahre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    20 grad C – 10.8 Jahre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    Dahinter verbirgt sich das Gesetz, dass eine Erniedrigung der Temperatur um 10K eine Verdopplung der Lebenszeit bringt.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de-DE" sz="1200" dirty="0">
              <a:solidFill>
                <a:schemeClr val="tx1"/>
              </a:solidFill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9645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1210294"/>
            <a:ext cx="9036496" cy="5133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838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165277" y="2708920"/>
            <a:ext cx="8784976" cy="363468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de-DE" sz="1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900" dirty="0" smtClean="0">
                <a:solidFill>
                  <a:schemeClr val="tx1"/>
                </a:solidFill>
              </a:rPr>
              <a:t>Q </a:t>
            </a:r>
            <a:r>
              <a:rPr lang="de-DE" sz="900" dirty="0">
                <a:solidFill>
                  <a:schemeClr val="tx1"/>
                </a:solidFill>
              </a:rPr>
              <a:t>= m * </a:t>
            </a:r>
            <a:r>
              <a:rPr lang="de-DE" sz="900" dirty="0" err="1">
                <a:solidFill>
                  <a:schemeClr val="tx1"/>
                </a:solidFill>
              </a:rPr>
              <a:t>cp</a:t>
            </a:r>
            <a:r>
              <a:rPr lang="de-DE" sz="900" dirty="0">
                <a:solidFill>
                  <a:schemeClr val="tx1"/>
                </a:solidFill>
              </a:rPr>
              <a:t> * </a:t>
            </a:r>
            <a:r>
              <a:rPr lang="de-DE" sz="900" dirty="0" err="1">
                <a:solidFill>
                  <a:schemeClr val="tx1"/>
                </a:solidFill>
              </a:rPr>
              <a:t>dT</a:t>
            </a:r>
            <a:r>
              <a:rPr lang="de-DE" sz="900" dirty="0">
                <a:solidFill>
                  <a:schemeClr val="tx1"/>
                </a:solidFill>
              </a:rPr>
              <a:t>          (</a:t>
            </a:r>
            <a:r>
              <a:rPr lang="de-DE" sz="900" dirty="0" smtClean="0">
                <a:solidFill>
                  <a:schemeClr val="tx1"/>
                </a:solidFill>
              </a:rPr>
              <a:t>Wärmestrom </a:t>
            </a:r>
            <a:r>
              <a:rPr lang="de-DE" sz="900" dirty="0">
                <a:solidFill>
                  <a:schemeClr val="tx1"/>
                </a:solidFill>
              </a:rPr>
              <a:t>[kW]  =  Massenstrom [kg/s] X spez. Wärmekapazität {4,18  [kJ/ kg K)} X Temperaturdifferenz [K</a:t>
            </a:r>
            <a:r>
              <a:rPr lang="de-DE" sz="900" dirty="0" smtClean="0">
                <a:solidFill>
                  <a:schemeClr val="tx1"/>
                </a:solidFill>
              </a:rPr>
              <a:t>])</a:t>
            </a:r>
            <a:endParaRPr lang="de-DE" sz="9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sz="9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900" dirty="0" smtClean="0">
                <a:solidFill>
                  <a:schemeClr val="tx1"/>
                </a:solidFill>
              </a:rPr>
              <a:t>Bei 	V=0,47 </a:t>
            </a:r>
            <a:r>
              <a:rPr lang="de-DE" sz="900" dirty="0">
                <a:solidFill>
                  <a:schemeClr val="tx1"/>
                </a:solidFill>
              </a:rPr>
              <a:t>m^3/h  und der Kühlleistung </a:t>
            </a:r>
            <a:r>
              <a:rPr lang="de-DE" sz="900" dirty="0" smtClean="0">
                <a:solidFill>
                  <a:schemeClr val="tx1"/>
                </a:solidFill>
              </a:rPr>
              <a:t>von  </a:t>
            </a:r>
            <a:r>
              <a:rPr lang="de-DE" sz="900" dirty="0">
                <a:solidFill>
                  <a:schemeClr val="tx1"/>
                </a:solidFill>
              </a:rPr>
              <a:t>5,5 kW   ist die Temperaturdifferenz</a:t>
            </a:r>
            <a:r>
              <a:rPr lang="de-DE" sz="900" dirty="0" smtClean="0">
                <a:solidFill>
                  <a:schemeClr val="tx1"/>
                </a:solidFill>
              </a:rPr>
              <a:t>:	 </a:t>
            </a:r>
            <a:r>
              <a:rPr lang="de-DE" sz="900" dirty="0">
                <a:solidFill>
                  <a:schemeClr val="tx1"/>
                </a:solidFill>
              </a:rPr>
              <a:t>10 °C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900" dirty="0">
                <a:solidFill>
                  <a:schemeClr val="tx1"/>
                </a:solidFill>
              </a:rPr>
              <a:t>	</a:t>
            </a:r>
            <a:r>
              <a:rPr lang="de-DE" sz="900" dirty="0" smtClean="0">
                <a:solidFill>
                  <a:schemeClr val="tx1"/>
                </a:solidFill>
              </a:rPr>
              <a:t>	V</a:t>
            </a:r>
            <a:r>
              <a:rPr lang="de-DE" sz="900" dirty="0">
                <a:solidFill>
                  <a:schemeClr val="tx1"/>
                </a:solidFill>
              </a:rPr>
              <a:t>= 1 </a:t>
            </a:r>
            <a:r>
              <a:rPr lang="de-DE" sz="900" dirty="0" smtClean="0">
                <a:solidFill>
                  <a:schemeClr val="tx1"/>
                </a:solidFill>
              </a:rPr>
              <a:t>m^3</a:t>
            </a:r>
            <a:r>
              <a:rPr lang="de-DE" sz="900" dirty="0">
                <a:solidFill>
                  <a:schemeClr val="tx1"/>
                </a:solidFill>
              </a:rPr>
              <a:t>/h 	</a:t>
            </a:r>
            <a:r>
              <a:rPr lang="de-DE" sz="900" dirty="0" smtClean="0">
                <a:solidFill>
                  <a:schemeClr val="tx1"/>
                </a:solidFill>
              </a:rPr>
              <a:t>und</a:t>
            </a:r>
            <a:r>
              <a:rPr lang="de-DE" sz="900" dirty="0">
                <a:solidFill>
                  <a:schemeClr val="tx1"/>
                </a:solidFill>
              </a:rPr>
              <a:t>	</a:t>
            </a:r>
            <a:r>
              <a:rPr lang="de-DE" sz="900" dirty="0" smtClean="0">
                <a:solidFill>
                  <a:schemeClr val="tx1"/>
                </a:solidFill>
              </a:rPr>
              <a:t>			 </a:t>
            </a:r>
            <a:r>
              <a:rPr lang="de-DE" sz="900" dirty="0">
                <a:solidFill>
                  <a:schemeClr val="tx1"/>
                </a:solidFill>
              </a:rPr>
              <a:t>5,5 </a:t>
            </a:r>
            <a:r>
              <a:rPr lang="de-DE" sz="900" dirty="0" smtClean="0">
                <a:solidFill>
                  <a:schemeClr val="tx1"/>
                </a:solidFill>
              </a:rPr>
              <a:t>kW  		</a:t>
            </a:r>
            <a:r>
              <a:rPr lang="de-DE" sz="900" dirty="0" err="1" smtClean="0">
                <a:solidFill>
                  <a:schemeClr val="tx1"/>
                </a:solidFill>
              </a:rPr>
              <a:t>dT</a:t>
            </a:r>
            <a:r>
              <a:rPr lang="de-DE" sz="900" dirty="0" smtClean="0">
                <a:solidFill>
                  <a:schemeClr val="tx1"/>
                </a:solidFill>
              </a:rPr>
              <a:t> </a:t>
            </a:r>
            <a:r>
              <a:rPr lang="de-DE" sz="900" dirty="0">
                <a:solidFill>
                  <a:schemeClr val="tx1"/>
                </a:solidFill>
              </a:rPr>
              <a:t>= </a:t>
            </a:r>
            <a:r>
              <a:rPr lang="de-DE" sz="900" dirty="0" smtClean="0">
                <a:solidFill>
                  <a:schemeClr val="tx1"/>
                </a:solidFill>
              </a:rPr>
              <a:t>4,7 </a:t>
            </a:r>
            <a:r>
              <a:rPr lang="de-DE" sz="900" dirty="0">
                <a:solidFill>
                  <a:schemeClr val="tx1"/>
                </a:solidFill>
              </a:rPr>
              <a:t>°C   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900" dirty="0" smtClean="0">
                <a:solidFill>
                  <a:schemeClr val="tx1"/>
                </a:solidFill>
              </a:rPr>
              <a:t>		V=0,47 m^3/h	und				 3,7 </a:t>
            </a:r>
            <a:r>
              <a:rPr lang="de-DE" sz="900" dirty="0">
                <a:solidFill>
                  <a:schemeClr val="tx1"/>
                </a:solidFill>
              </a:rPr>
              <a:t>kW </a:t>
            </a:r>
            <a:r>
              <a:rPr lang="de-DE" sz="900" dirty="0" smtClean="0">
                <a:solidFill>
                  <a:schemeClr val="tx1"/>
                </a:solidFill>
              </a:rPr>
              <a:t>		</a:t>
            </a:r>
            <a:r>
              <a:rPr lang="de-DE" sz="900" dirty="0" err="1" smtClean="0">
                <a:solidFill>
                  <a:schemeClr val="tx1"/>
                </a:solidFill>
              </a:rPr>
              <a:t>dT</a:t>
            </a:r>
            <a:r>
              <a:rPr lang="de-DE" sz="900" dirty="0" smtClean="0">
                <a:solidFill>
                  <a:schemeClr val="tx1"/>
                </a:solidFill>
              </a:rPr>
              <a:t> = 6,8 °C     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900" dirty="0" smtClean="0">
                <a:solidFill>
                  <a:schemeClr val="tx1"/>
                </a:solidFill>
              </a:rPr>
              <a:t>		V</a:t>
            </a:r>
            <a:r>
              <a:rPr lang="de-DE" sz="900" dirty="0">
                <a:solidFill>
                  <a:schemeClr val="tx1"/>
                </a:solidFill>
              </a:rPr>
              <a:t>= 1 m^3/h 	und				 </a:t>
            </a:r>
            <a:r>
              <a:rPr lang="de-DE" sz="900" dirty="0" smtClean="0">
                <a:solidFill>
                  <a:schemeClr val="tx1"/>
                </a:solidFill>
              </a:rPr>
              <a:t>3,7 </a:t>
            </a:r>
            <a:r>
              <a:rPr lang="de-DE" sz="900" dirty="0">
                <a:solidFill>
                  <a:schemeClr val="tx1"/>
                </a:solidFill>
              </a:rPr>
              <a:t>kW </a:t>
            </a:r>
            <a:r>
              <a:rPr lang="de-DE" sz="900" dirty="0" smtClean="0">
                <a:solidFill>
                  <a:schemeClr val="tx1"/>
                </a:solidFill>
              </a:rPr>
              <a:t>		</a:t>
            </a:r>
            <a:r>
              <a:rPr lang="de-DE" sz="900" dirty="0" err="1" smtClean="0">
                <a:solidFill>
                  <a:schemeClr val="tx1"/>
                </a:solidFill>
              </a:rPr>
              <a:t>dT</a:t>
            </a:r>
            <a:r>
              <a:rPr lang="de-DE" sz="900" dirty="0" smtClean="0">
                <a:solidFill>
                  <a:schemeClr val="tx1"/>
                </a:solidFill>
              </a:rPr>
              <a:t> = 3,2 °C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sz="11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100" dirty="0" smtClean="0">
                <a:solidFill>
                  <a:schemeClr val="tx1"/>
                </a:solidFill>
              </a:rPr>
              <a:t>Die </a:t>
            </a:r>
            <a:r>
              <a:rPr lang="de-DE" sz="1100" dirty="0">
                <a:solidFill>
                  <a:schemeClr val="tx1"/>
                </a:solidFill>
              </a:rPr>
              <a:t>Pumpleistung beträgt momentan: ca. 27 </a:t>
            </a:r>
            <a:r>
              <a:rPr lang="de-DE" sz="1100" dirty="0" smtClean="0">
                <a:solidFill>
                  <a:schemeClr val="tx1"/>
                </a:solidFill>
              </a:rPr>
              <a:t>kW		 </a:t>
            </a:r>
            <a:r>
              <a:rPr lang="de-DE" sz="11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de-DE" sz="1100" dirty="0" smtClean="0">
                <a:solidFill>
                  <a:schemeClr val="tx1"/>
                </a:solidFill>
              </a:rPr>
              <a:t> 28 k€ </a:t>
            </a:r>
            <a:r>
              <a:rPr lang="de-DE" sz="1100" dirty="0">
                <a:solidFill>
                  <a:schemeClr val="tx1"/>
                </a:solidFill>
              </a:rPr>
              <a:t>pro </a:t>
            </a:r>
            <a:r>
              <a:rPr lang="de-DE" sz="1100" dirty="0" smtClean="0">
                <a:solidFill>
                  <a:schemeClr val="tx1"/>
                </a:solidFill>
              </a:rPr>
              <a:t>Jahr</a:t>
            </a:r>
            <a:endParaRPr lang="de-DE" sz="11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100" dirty="0">
                <a:solidFill>
                  <a:schemeClr val="tx1"/>
                </a:solidFill>
              </a:rPr>
              <a:t>Bei V= 1 m^3/h erhöht sich dieser Wert auf ca. 90 </a:t>
            </a:r>
            <a:r>
              <a:rPr lang="de-DE" sz="1100" dirty="0" smtClean="0">
                <a:solidFill>
                  <a:schemeClr val="tx1"/>
                </a:solidFill>
              </a:rPr>
              <a:t>kW	 </a:t>
            </a:r>
            <a:r>
              <a:rPr lang="de-DE" sz="11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de-DE" sz="1100" dirty="0">
                <a:solidFill>
                  <a:schemeClr val="tx1"/>
                </a:solidFill>
              </a:rPr>
              <a:t> 94 </a:t>
            </a:r>
            <a:r>
              <a:rPr lang="de-DE" sz="1100" dirty="0" smtClean="0">
                <a:solidFill>
                  <a:schemeClr val="tx1"/>
                </a:solidFill>
              </a:rPr>
              <a:t>k€ </a:t>
            </a:r>
            <a:r>
              <a:rPr lang="de-DE" sz="1100" dirty="0">
                <a:solidFill>
                  <a:schemeClr val="tx1"/>
                </a:solidFill>
              </a:rPr>
              <a:t>pro Jahr Betriebskosten allein für die Pumpen der Diagnostikschränke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100" dirty="0" smtClean="0">
                <a:solidFill>
                  <a:schemeClr val="tx1"/>
                </a:solidFill>
              </a:rPr>
              <a:t>(die gesamte installierte </a:t>
            </a:r>
            <a:r>
              <a:rPr lang="de-DE" sz="1100" dirty="0">
                <a:solidFill>
                  <a:schemeClr val="tx1"/>
                </a:solidFill>
              </a:rPr>
              <a:t>Pumpleistung im Pumpenhaus steigt um ca. </a:t>
            </a:r>
            <a:r>
              <a:rPr lang="de-DE" sz="1100" dirty="0" smtClean="0">
                <a:solidFill>
                  <a:schemeClr val="tx1"/>
                </a:solidFill>
              </a:rPr>
              <a:t>20%, da </a:t>
            </a:r>
            <a:r>
              <a:rPr lang="de-DE" sz="1100" dirty="0">
                <a:solidFill>
                  <a:schemeClr val="tx1"/>
                </a:solidFill>
              </a:rPr>
              <a:t>noch  andere Pumpen vorhanden sind)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sz="11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100" dirty="0" smtClean="0">
                <a:solidFill>
                  <a:schemeClr val="tx1"/>
                </a:solidFill>
              </a:rPr>
              <a:t>Zu </a:t>
            </a:r>
            <a:r>
              <a:rPr lang="de-DE" sz="1100" dirty="0">
                <a:solidFill>
                  <a:schemeClr val="tx1"/>
                </a:solidFill>
              </a:rPr>
              <a:t>Ändern wären: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sz="11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100" dirty="0">
                <a:solidFill>
                  <a:schemeClr val="tx1"/>
                </a:solidFill>
              </a:rPr>
              <a:t>Pumpen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100" dirty="0">
                <a:solidFill>
                  <a:schemeClr val="tx1"/>
                </a:solidFill>
              </a:rPr>
              <a:t>Verrohrung der Pumpen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100" dirty="0">
                <a:solidFill>
                  <a:schemeClr val="tx1"/>
                </a:solidFill>
              </a:rPr>
              <a:t>Änderung von zwei Wärmetauschern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100" dirty="0">
                <a:solidFill>
                  <a:schemeClr val="tx1"/>
                </a:solidFill>
              </a:rPr>
              <a:t>Änderung (=Vergrößerung) von Abgängen und Unterverteilern im ganzen XTL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100" dirty="0">
                <a:solidFill>
                  <a:schemeClr val="tx1"/>
                </a:solidFill>
              </a:rPr>
              <a:t>Andere </a:t>
            </a:r>
            <a:r>
              <a:rPr lang="de-DE" sz="1100" dirty="0" err="1">
                <a:solidFill>
                  <a:schemeClr val="tx1"/>
                </a:solidFill>
              </a:rPr>
              <a:t>Verkabelungen</a:t>
            </a:r>
            <a:r>
              <a:rPr lang="de-DE" sz="1100" dirty="0">
                <a:solidFill>
                  <a:schemeClr val="tx1"/>
                </a:solidFill>
              </a:rPr>
              <a:t> im Pumpenhaus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sz="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sz="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sz="800" dirty="0">
              <a:solidFill>
                <a:schemeClr val="tx1"/>
              </a:solidFill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169789" y="1196752"/>
            <a:ext cx="8784976" cy="1368152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Laut Kühlkurven der aktuellen Racks (LHX10 Typ) vom Schroff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bei </a:t>
            </a:r>
            <a:r>
              <a:rPr lang="de-DE" sz="1200" dirty="0" smtClean="0">
                <a:solidFill>
                  <a:schemeClr val="tx1"/>
                </a:solidFill>
              </a:rPr>
              <a:t>20°C </a:t>
            </a:r>
            <a:r>
              <a:rPr lang="de-DE" sz="1200" dirty="0" err="1" smtClean="0">
                <a:solidFill>
                  <a:schemeClr val="tx1"/>
                </a:solidFill>
              </a:rPr>
              <a:t>Kuehlwassertemperatur</a:t>
            </a:r>
            <a:r>
              <a:rPr lang="de-DE" sz="1200">
                <a:solidFill>
                  <a:schemeClr val="tx1"/>
                </a:solidFill>
              </a:rPr>
              <a:t> </a:t>
            </a:r>
            <a:r>
              <a:rPr lang="de-DE" sz="1200" smtClean="0">
                <a:solidFill>
                  <a:schemeClr val="tx1"/>
                </a:solidFill>
              </a:rPr>
              <a:t>für </a:t>
            </a:r>
            <a:r>
              <a:rPr lang="de-DE" sz="1200" dirty="0">
                <a:solidFill>
                  <a:schemeClr val="tx1"/>
                </a:solidFill>
              </a:rPr>
              <a:t>4kW </a:t>
            </a:r>
            <a:endParaRPr lang="de-DE" sz="1200" dirty="0" smtClean="0">
              <a:solidFill>
                <a:schemeClr val="tx1"/>
              </a:solidFill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chemeClr val="tx1"/>
                </a:solidFill>
              </a:rPr>
              <a:t>	</a:t>
            </a:r>
            <a:r>
              <a:rPr lang="de-DE" sz="1200" dirty="0" smtClean="0">
                <a:solidFill>
                  <a:schemeClr val="tx1"/>
                </a:solidFill>
              </a:rPr>
              <a:t>		Fluss </a:t>
            </a:r>
            <a:r>
              <a:rPr lang="de-DE" sz="1200" dirty="0">
                <a:solidFill>
                  <a:schemeClr val="tx1"/>
                </a:solidFill>
              </a:rPr>
              <a:t>0.5 m^3/h </a:t>
            </a:r>
            <a:r>
              <a:rPr lang="de-DE" sz="1200" dirty="0" smtClean="0">
                <a:solidFill>
                  <a:schemeClr val="tx1"/>
                </a:solidFill>
              </a:rPr>
              <a:t>	</a:t>
            </a:r>
            <a:r>
              <a:rPr lang="de-DE" sz="1200" dirty="0" smtClean="0">
                <a:solidFill>
                  <a:schemeClr val="tx1"/>
                </a:solidFill>
                <a:sym typeface="Wingdings" pitchFamily="2" charset="2"/>
              </a:rPr>
              <a:t>  </a:t>
            </a:r>
            <a:r>
              <a:rPr lang="de-DE" sz="1200" dirty="0" smtClean="0">
                <a:solidFill>
                  <a:schemeClr val="tx1"/>
                </a:solidFill>
              </a:rPr>
              <a:t>~26.8 </a:t>
            </a:r>
            <a:r>
              <a:rPr lang="de-DE" sz="1200" dirty="0">
                <a:solidFill>
                  <a:schemeClr val="tx1"/>
                </a:solidFill>
              </a:rPr>
              <a:t>C Kühllufttemperatur  </a:t>
            </a:r>
            <a:r>
              <a:rPr lang="de-DE" sz="12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de-DE" sz="1200" dirty="0" smtClean="0">
                <a:solidFill>
                  <a:schemeClr val="tx1"/>
                </a:solidFill>
              </a:rPr>
              <a:t>~</a:t>
            </a:r>
            <a:r>
              <a:rPr lang="de-DE" sz="1200" dirty="0">
                <a:solidFill>
                  <a:schemeClr val="tx1"/>
                </a:solidFill>
              </a:rPr>
              <a:t>36.8 C </a:t>
            </a:r>
            <a:r>
              <a:rPr lang="de-DE" sz="1200" dirty="0" smtClean="0">
                <a:solidFill>
                  <a:schemeClr val="tx1"/>
                </a:solidFill>
              </a:rPr>
              <a:t>Warmlufttemperatur</a:t>
            </a:r>
            <a:endParaRPr lang="de-DE" sz="1200" dirty="0">
              <a:solidFill>
                <a:schemeClr val="tx1"/>
              </a:solidFill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>
                <a:solidFill>
                  <a:schemeClr val="tx1"/>
                </a:solidFill>
              </a:rPr>
              <a:t>			Fluss </a:t>
            </a:r>
            <a:r>
              <a:rPr lang="de-DE" sz="1200" dirty="0">
                <a:solidFill>
                  <a:schemeClr val="tx1"/>
                </a:solidFill>
              </a:rPr>
              <a:t>1 m^3/h </a:t>
            </a:r>
            <a:r>
              <a:rPr lang="de-DE" sz="1200" dirty="0" smtClean="0">
                <a:solidFill>
                  <a:schemeClr val="tx1"/>
                </a:solidFill>
              </a:rPr>
              <a:t>	</a:t>
            </a:r>
            <a:r>
              <a:rPr lang="de-DE" sz="1200" dirty="0" smtClean="0">
                <a:solidFill>
                  <a:schemeClr val="tx1"/>
                </a:solidFill>
                <a:sym typeface="Wingdings" pitchFamily="2" charset="2"/>
              </a:rPr>
              <a:t>  </a:t>
            </a:r>
            <a:r>
              <a:rPr lang="de-DE" sz="1200" dirty="0" smtClean="0">
                <a:solidFill>
                  <a:schemeClr val="tx1"/>
                </a:solidFill>
              </a:rPr>
              <a:t>~</a:t>
            </a:r>
            <a:r>
              <a:rPr lang="de-DE" sz="1200" dirty="0">
                <a:solidFill>
                  <a:schemeClr val="tx1"/>
                </a:solidFill>
              </a:rPr>
              <a:t>24.8 C (</a:t>
            </a:r>
            <a:r>
              <a:rPr lang="de-DE" sz="1200" dirty="0" err="1">
                <a:solidFill>
                  <a:schemeClr val="tx1"/>
                </a:solidFill>
              </a:rPr>
              <a:t>cold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err="1">
                <a:solidFill>
                  <a:schemeClr val="tx1"/>
                </a:solidFill>
              </a:rPr>
              <a:t>air</a:t>
            </a:r>
            <a:r>
              <a:rPr lang="de-DE" sz="1200" dirty="0">
                <a:solidFill>
                  <a:schemeClr val="tx1"/>
                </a:solidFill>
              </a:rPr>
              <a:t>) </a:t>
            </a:r>
            <a:r>
              <a:rPr lang="de-DE" sz="1200" dirty="0" smtClean="0">
                <a:solidFill>
                  <a:schemeClr val="tx1"/>
                </a:solidFill>
              </a:rPr>
              <a:t> 	</a:t>
            </a:r>
            <a:r>
              <a:rPr lang="de-DE" sz="1200" dirty="0">
                <a:solidFill>
                  <a:schemeClr val="tx1"/>
                </a:solidFill>
              </a:rPr>
              <a:t> </a:t>
            </a:r>
            <a:r>
              <a:rPr lang="de-DE" sz="1200" dirty="0" smtClean="0">
                <a:solidFill>
                  <a:schemeClr val="tx1"/>
                </a:solidFill>
              </a:rPr>
              <a:t>       </a:t>
            </a:r>
            <a:r>
              <a:rPr lang="de-DE" sz="1200" dirty="0" smtClean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de-DE" sz="1200" dirty="0" smtClean="0">
                <a:solidFill>
                  <a:schemeClr val="tx1"/>
                </a:solidFill>
              </a:rPr>
              <a:t> </a:t>
            </a:r>
            <a:r>
              <a:rPr lang="de-DE" sz="1200" dirty="0">
                <a:solidFill>
                  <a:schemeClr val="tx1"/>
                </a:solidFill>
              </a:rPr>
              <a:t>~34.6 C (warm </a:t>
            </a:r>
            <a:r>
              <a:rPr lang="de-DE" sz="1200" dirty="0" err="1">
                <a:solidFill>
                  <a:schemeClr val="tx1"/>
                </a:solidFill>
              </a:rPr>
              <a:t>air</a:t>
            </a:r>
            <a:r>
              <a:rPr lang="de-DE" sz="1200" dirty="0" smtClean="0">
                <a:solidFill>
                  <a:schemeClr val="tx1"/>
                </a:solidFill>
              </a:rPr>
              <a:t>)</a:t>
            </a:r>
            <a:endParaRPr lang="de-DE" sz="1200" dirty="0">
              <a:solidFill>
                <a:schemeClr val="tx1"/>
              </a:solidFill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3082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On-screen Show (4:3)</PresentationFormat>
  <Paragraphs>51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DESY European XFEL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Negodin, Evgueni</dc:creator>
  <cp:lastModifiedBy>Negodin, Evgueni</cp:lastModifiedBy>
  <cp:revision>49</cp:revision>
  <cp:lastPrinted>2012-01-19T14:39:19Z</cp:lastPrinted>
  <dcterms:created xsi:type="dcterms:W3CDTF">2011-02-07T15:53:02Z</dcterms:created>
  <dcterms:modified xsi:type="dcterms:W3CDTF">2012-10-05T10:37:59Z</dcterms:modified>
</cp:coreProperties>
</file>