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27" r:id="rId3"/>
    <p:sldId id="354" r:id="rId4"/>
    <p:sldId id="378" r:id="rId5"/>
    <p:sldId id="356" r:id="rId6"/>
    <p:sldId id="380" r:id="rId7"/>
    <p:sldId id="379" r:id="rId8"/>
    <p:sldId id="381" r:id="rId9"/>
    <p:sldId id="366" r:id="rId10"/>
    <p:sldId id="367" r:id="rId11"/>
    <p:sldId id="369" r:id="rId12"/>
    <p:sldId id="357" r:id="rId13"/>
    <p:sldId id="361" r:id="rId14"/>
    <p:sldId id="358" r:id="rId15"/>
    <p:sldId id="370" r:id="rId16"/>
    <p:sldId id="374" r:id="rId17"/>
    <p:sldId id="373" r:id="rId18"/>
    <p:sldId id="382" r:id="rId19"/>
    <p:sldId id="386" r:id="rId20"/>
    <p:sldId id="387" r:id="rId21"/>
    <p:sldId id="365" r:id="rId22"/>
    <p:sldId id="360" r:id="rId23"/>
    <p:sldId id="384" r:id="rId24"/>
    <p:sldId id="385" r:id="rId25"/>
    <p:sldId id="355" r:id="rId26"/>
    <p:sldId id="348" r:id="rId27"/>
    <p:sldId id="362" r:id="rId28"/>
    <p:sldId id="377" r:id="rId2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us Kuster" initials="MK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748"/>
    <a:srgbClr val="336600"/>
    <a:srgbClr val="008000"/>
    <a:srgbClr val="009900"/>
    <a:srgbClr val="251555"/>
    <a:srgbClr val="FF0000"/>
    <a:srgbClr val="00CC99"/>
    <a:srgbClr val="100F2E"/>
    <a:srgbClr val="231455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0" autoAdjust="0"/>
    <p:restoredTop sz="95752" autoAdjust="0"/>
  </p:normalViewPr>
  <p:slideViewPr>
    <p:cSldViewPr snapToGrid="0">
      <p:cViewPr varScale="1">
        <p:scale>
          <a:sx n="126" d="100"/>
          <a:sy n="126" d="100"/>
        </p:scale>
        <p:origin x="-858" y="-84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888"/>
      </p:cViewPr>
      <p:guideLst>
        <p:guide orient="horz" pos="3224"/>
        <p:guide pos="223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9351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41" tIns="47570" rIns="95141" bIns="4757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40" y="1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41" tIns="47570" rIns="95141" bIns="4757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2886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41" tIns="47570" rIns="95141" bIns="4757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40" y="9722886"/>
            <a:ext cx="3076363" cy="51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41" tIns="47570" rIns="95141" bIns="4757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/>
            </a:lvl1pPr>
          </a:lstStyle>
          <a:p>
            <a:pPr>
              <a:defRPr/>
            </a:pPr>
            <a:fld id="{4474074A-D92B-487A-80E4-3C8DE0516C6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9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73017" indent="-297314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89256" indent="-237852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64958" indent="-237852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140660" indent="-237852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616362" indent="-23785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092063" indent="-23785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567767" indent="-23785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4043470" indent="-23785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F04489CA-97AE-4B30-BE5E-966BEAC11E45}" type="slidenum">
              <a:rPr lang="de-DE" sz="1200"/>
              <a:pPr/>
              <a:t>1</a:t>
            </a:fld>
            <a:endParaRPr lang="de-DE" sz="1200" dirty="0"/>
          </a:p>
        </p:txBody>
      </p:sp>
      <p:sp>
        <p:nvSpPr>
          <p:cNvPr id="717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141" tIns="47570" rIns="95141" bIns="47570"/>
          <a:lstStyle/>
          <a:p>
            <a:pPr marL="237852" indent="-237852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37852" indent="-237852" eaLnBrk="1" hangingPunct="1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37852" indent="-237852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 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/>
              <a:t>)</a:t>
            </a:r>
          </a:p>
          <a:p>
            <a:pPr marL="237852" indent="-237852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37852" indent="-237852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40" tIns="49521" rIns="99040" bIns="49521"/>
          <a:lstStyle/>
          <a:p>
            <a:pPr marL="247602" indent="-24760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b="1" dirty="0"/>
              <a:t>Before you start</a:t>
            </a:r>
            <a:r>
              <a:rPr lang="en-GB" sz="1300" dirty="0"/>
              <a:t> editing the slides of your talk change to the </a:t>
            </a:r>
            <a:r>
              <a:rPr lang="en-GB" sz="1300" b="1" dirty="0"/>
              <a:t>Master Slide view</a:t>
            </a:r>
            <a:r>
              <a:rPr lang="en-GB" sz="1300" dirty="0"/>
              <a:t>:</a:t>
            </a:r>
          </a:p>
          <a:p>
            <a:pPr marL="247602" indent="-24760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dirty="0"/>
              <a:t>Menu button “View” &gt; </a:t>
            </a:r>
            <a:r>
              <a:rPr lang="en-GB" sz="1300" dirty="0">
                <a:sym typeface="Wingdings" pitchFamily="2" charset="2"/>
              </a:rPr>
              <a:t>Slide Master:</a:t>
            </a:r>
          </a:p>
          <a:p>
            <a:pPr marL="247602" indent="-24760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300" dirty="0">
              <a:sym typeface="Wingdings" pitchFamily="2" charset="2"/>
            </a:endParaRPr>
          </a:p>
          <a:p>
            <a:pPr marL="247602" indent="-24760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b="1" dirty="0">
                <a:sym typeface="Wingdings" pitchFamily="2" charset="2"/>
              </a:rPr>
              <a:t>Edit the following items: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de-DE" sz="1300" b="1" dirty="0">
                <a:sym typeface="Wingdings" pitchFamily="2" charset="2"/>
              </a:rPr>
              <a:t>1. O</a:t>
            </a:r>
            <a:r>
              <a:rPr lang="en-GB" sz="1300" b="1" dirty="0">
                <a:sym typeface="Wingdings" pitchFamily="2" charset="2"/>
              </a:rPr>
              <a:t>n the Title slide (second master slide)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b="1" dirty="0">
                <a:sym typeface="Wingdings" pitchFamily="2" charset="2"/>
              </a:rPr>
              <a:t>     </a:t>
            </a:r>
            <a:r>
              <a:rPr lang="en-GB" sz="1300" dirty="0">
                <a:sym typeface="Wingdings" pitchFamily="2" charset="2"/>
              </a:rPr>
              <a:t> a) Click to add title of your talk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dirty="0">
                <a:sym typeface="Wingdings" pitchFamily="2" charset="2"/>
              </a:rPr>
              <a:t>      b) Click to add subtitle </a:t>
            </a:r>
            <a:r>
              <a:rPr lang="en-GB" noProof="0" dirty="0" smtClean="0"/>
              <a:t>(conference, location, name of the speaker, date)</a:t>
            </a:r>
          </a:p>
          <a:p>
            <a:pPr defTabSz="990404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de-DE" sz="1300" b="1" dirty="0">
                <a:sym typeface="Wingdings" pitchFamily="2" charset="2"/>
              </a:rPr>
              <a:t>2. O</a:t>
            </a:r>
            <a:r>
              <a:rPr lang="en-GB" sz="1300" b="1" dirty="0">
                <a:sym typeface="Wingdings" pitchFamily="2" charset="2"/>
              </a:rPr>
              <a:t>n the Slide Master (first master slide)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de-DE" sz="1300" dirty="0">
                <a:sym typeface="Wingdings" pitchFamily="2" charset="2"/>
              </a:rPr>
              <a:t>      a) The </a:t>
            </a:r>
            <a:r>
              <a:rPr lang="en-GB" sz="1300" dirty="0">
                <a:sym typeface="Wingdings" pitchFamily="2" charset="2"/>
              </a:rPr>
              <a:t>1st row in the violet header: </a:t>
            </a:r>
            <a:r>
              <a:rPr lang="de-DE" sz="1300" dirty="0">
                <a:sym typeface="Wingdings" pitchFamily="2" charset="2"/>
              </a:rPr>
              <a:t>D</a:t>
            </a:r>
            <a:r>
              <a:rPr lang="en-GB" sz="1300" dirty="0" err="1">
                <a:sym typeface="Wingdings" pitchFamily="2" charset="2"/>
              </a:rPr>
              <a:t>elete</a:t>
            </a:r>
            <a:r>
              <a:rPr lang="en-GB" sz="1300" dirty="0">
                <a:sym typeface="Wingdings" pitchFamily="2" charset="2"/>
              </a:rPr>
              <a:t> the existent text and write the title of your talk into this text field</a:t>
            </a:r>
            <a:br>
              <a:rPr lang="en-GB" sz="1300" dirty="0">
                <a:sym typeface="Wingdings" pitchFamily="2" charset="2"/>
              </a:rPr>
            </a:br>
            <a:r>
              <a:rPr lang="en-GB" sz="1300" dirty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300" dirty="0">
                <a:sym typeface="Wingdings" pitchFamily="2" charset="2"/>
              </a:rPr>
            </a:br>
            <a:endParaRPr lang="en-GB" sz="1300" b="1" dirty="0"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b="1" dirty="0">
                <a:sym typeface="Wingdings" pitchFamily="2" charset="2"/>
              </a:rPr>
              <a:t>Close Master View</a:t>
            </a:r>
            <a:endParaRPr lang="en-GB" sz="1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lIns="99040" tIns="49521" rIns="99040" bIns="49521"/>
          <a:lstStyle/>
          <a:p>
            <a:pPr marL="247602" indent="-24760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b="1" dirty="0"/>
              <a:t>Before you start</a:t>
            </a:r>
            <a:r>
              <a:rPr lang="en-GB" sz="1300" dirty="0"/>
              <a:t> editing the slides of your talk change to the </a:t>
            </a:r>
            <a:r>
              <a:rPr lang="en-GB" sz="1300" b="1" dirty="0"/>
              <a:t>Master Slide view</a:t>
            </a:r>
            <a:r>
              <a:rPr lang="en-GB" sz="1300" dirty="0"/>
              <a:t>:</a:t>
            </a:r>
          </a:p>
          <a:p>
            <a:pPr marL="247602" indent="-24760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dirty="0"/>
              <a:t>Menu button “View” &gt; </a:t>
            </a:r>
            <a:r>
              <a:rPr lang="en-GB" sz="1300" dirty="0">
                <a:sym typeface="Wingdings" pitchFamily="2" charset="2"/>
              </a:rPr>
              <a:t>Slide Master:</a:t>
            </a:r>
          </a:p>
          <a:p>
            <a:pPr marL="247602" indent="-24760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endParaRPr lang="en-GB" sz="1300" dirty="0">
              <a:sym typeface="Wingdings" pitchFamily="2" charset="2"/>
            </a:endParaRPr>
          </a:p>
          <a:p>
            <a:pPr marL="247602" indent="-247602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b="1" dirty="0">
                <a:sym typeface="Wingdings" pitchFamily="2" charset="2"/>
              </a:rPr>
              <a:t>Edit the following items: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de-DE" sz="1300" b="1" dirty="0">
                <a:sym typeface="Wingdings" pitchFamily="2" charset="2"/>
              </a:rPr>
              <a:t>1. O</a:t>
            </a:r>
            <a:r>
              <a:rPr lang="en-GB" sz="1300" b="1" dirty="0">
                <a:sym typeface="Wingdings" pitchFamily="2" charset="2"/>
              </a:rPr>
              <a:t>n the Title slide (second master slide)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b="1" dirty="0">
                <a:sym typeface="Wingdings" pitchFamily="2" charset="2"/>
              </a:rPr>
              <a:t>     </a:t>
            </a:r>
            <a:r>
              <a:rPr lang="en-GB" sz="1300" dirty="0">
                <a:sym typeface="Wingdings" pitchFamily="2" charset="2"/>
              </a:rPr>
              <a:t> a) Click to add title of your talk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dirty="0">
                <a:sym typeface="Wingdings" pitchFamily="2" charset="2"/>
              </a:rPr>
              <a:t>      b) Click to add subtitle </a:t>
            </a:r>
            <a:r>
              <a:rPr lang="en-GB" noProof="0" dirty="0" smtClean="0"/>
              <a:t>(conference, location, name of the speaker, date)</a:t>
            </a:r>
          </a:p>
          <a:p>
            <a:pPr defTabSz="990404"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de-DE" sz="1300" b="1" dirty="0">
                <a:sym typeface="Wingdings" pitchFamily="2" charset="2"/>
              </a:rPr>
              <a:t>2. O</a:t>
            </a:r>
            <a:r>
              <a:rPr lang="en-GB" sz="1300" b="1" dirty="0">
                <a:sym typeface="Wingdings" pitchFamily="2" charset="2"/>
              </a:rPr>
              <a:t>n the Slide Master (first master slide)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de-DE" sz="1300" dirty="0">
                <a:sym typeface="Wingdings" pitchFamily="2" charset="2"/>
              </a:rPr>
              <a:t>      a) The </a:t>
            </a:r>
            <a:r>
              <a:rPr lang="en-GB" sz="1300" dirty="0">
                <a:sym typeface="Wingdings" pitchFamily="2" charset="2"/>
              </a:rPr>
              <a:t>1st row in the violet header: </a:t>
            </a:r>
            <a:r>
              <a:rPr lang="de-DE" sz="1300" dirty="0">
                <a:sym typeface="Wingdings" pitchFamily="2" charset="2"/>
              </a:rPr>
              <a:t>D</a:t>
            </a:r>
            <a:r>
              <a:rPr lang="en-GB" sz="1300" dirty="0" err="1">
                <a:sym typeface="Wingdings" pitchFamily="2" charset="2"/>
              </a:rPr>
              <a:t>elete</a:t>
            </a:r>
            <a:r>
              <a:rPr lang="en-GB" sz="1300" dirty="0">
                <a:sym typeface="Wingdings" pitchFamily="2" charset="2"/>
              </a:rPr>
              <a:t> the existent text and write the title of your talk into this text field</a:t>
            </a:r>
            <a:br>
              <a:rPr lang="en-GB" sz="1300" dirty="0">
                <a:sym typeface="Wingdings" pitchFamily="2" charset="2"/>
              </a:rPr>
            </a:br>
            <a:r>
              <a:rPr lang="en-GB" sz="1300" dirty="0">
                <a:sym typeface="Wingdings" pitchFamily="2" charset="2"/>
              </a:rPr>
              <a:t>      b) The 2 rows in the footer area: Delete the text and write the information regarding your talk (same as on the Title Slide) into this text field.  </a:t>
            </a:r>
            <a:br>
              <a:rPr lang="en-GB" sz="1300" dirty="0">
                <a:sym typeface="Wingdings" pitchFamily="2" charset="2"/>
              </a:rPr>
            </a:br>
            <a:endParaRPr lang="en-GB" sz="1300" b="1" dirty="0"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GB" sz="1300" b="1" dirty="0">
                <a:sym typeface="Wingdings" pitchFamily="2" charset="2"/>
              </a:rPr>
              <a:t>Close Master View</a:t>
            </a:r>
            <a:endParaRPr lang="en-GB" sz="13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96095-A911-4B8A-9974-6A40BAAD5501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590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</p:spTree>
    <p:extLst>
      <p:ext uri="{BB962C8B-B14F-4D97-AF65-F5344CB8AC3E}">
        <p14:creationId xmlns:p14="http://schemas.microsoft.com/office/powerpoint/2010/main" val="240711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76E51-EBA5-459E-83E0-22CC756F98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89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68DB-A039-4AEB-8867-8E27CDCEC2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19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04834-5313-40AC-B135-E30BD596D5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111828" y="135083"/>
            <a:ext cx="2712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EuXFEL</a:t>
            </a:r>
            <a:r>
              <a:rPr lang="en-US" sz="1200" b="1" baseline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WP-75 Detector  Development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115886" y="6477000"/>
            <a:ext cx="9020175" cy="266700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 November 19</a:t>
            </a:r>
            <a:r>
              <a:rPr lang="en-GB" baseline="30000" dirty="0" smtClean="0"/>
              <a:t>th</a:t>
            </a:r>
            <a:r>
              <a:rPr lang="en-GB" dirty="0" smtClean="0"/>
              <a:t> 2012, Hamburg                                                                    13</a:t>
            </a:r>
            <a:r>
              <a:rPr lang="en-GB" baseline="30000" dirty="0" smtClean="0"/>
              <a:t>th</a:t>
            </a:r>
            <a:r>
              <a:rPr lang="en-GB" dirty="0" smtClean="0"/>
              <a:t>  XDAC Meeting                                                                             J. Sztuk-Dambietz, XFEL</a:t>
            </a:r>
          </a:p>
        </p:txBody>
      </p:sp>
    </p:spTree>
    <p:extLst>
      <p:ext uri="{BB962C8B-B14F-4D97-AF65-F5344CB8AC3E}">
        <p14:creationId xmlns:p14="http://schemas.microsoft.com/office/powerpoint/2010/main" val="224290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9A73F-356D-4490-8CBC-8705B352DC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5888" y="6477000"/>
            <a:ext cx="9020175" cy="266700"/>
          </a:xfrm>
          <a:prstGeom prst="rect">
            <a:avLst/>
          </a:prstGeom>
          <a:ln/>
        </p:spPr>
        <p:txBody>
          <a:bodyPr/>
          <a:lstStyle>
            <a:lvl1pPr>
              <a:defRPr b="1"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 November 19</a:t>
            </a:r>
            <a:r>
              <a:rPr lang="en-GB" baseline="30000" dirty="0" smtClean="0"/>
              <a:t>th</a:t>
            </a:r>
            <a:r>
              <a:rPr lang="en-GB" dirty="0" smtClean="0"/>
              <a:t> 2012, Hamburg                                                                    13</a:t>
            </a:r>
            <a:r>
              <a:rPr lang="en-GB" baseline="30000" dirty="0" smtClean="0"/>
              <a:t>th</a:t>
            </a:r>
            <a:r>
              <a:rPr lang="en-GB" dirty="0" smtClean="0"/>
              <a:t>  XDAC Meeting                                                                             J. Sztuk-Dambietz, XFEL</a:t>
            </a:r>
          </a:p>
        </p:txBody>
      </p:sp>
    </p:spTree>
    <p:extLst>
      <p:ext uri="{BB962C8B-B14F-4D97-AF65-F5344CB8AC3E}">
        <p14:creationId xmlns:p14="http://schemas.microsoft.com/office/powerpoint/2010/main" val="355816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D80D-F49E-401B-BE3B-A1DB607C8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5888" y="6477000"/>
            <a:ext cx="9020175" cy="266700"/>
          </a:xfrm>
          <a:prstGeom prst="rect">
            <a:avLst/>
          </a:prstGeom>
          <a:ln/>
        </p:spPr>
        <p:txBody>
          <a:bodyPr/>
          <a:lstStyle>
            <a:lvl1pPr>
              <a:defRPr b="1"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 November 19</a:t>
            </a:r>
            <a:r>
              <a:rPr lang="en-GB" baseline="30000" dirty="0" smtClean="0"/>
              <a:t>th</a:t>
            </a:r>
            <a:r>
              <a:rPr lang="en-GB" dirty="0" smtClean="0"/>
              <a:t> 2012, Hamburg                                                                    13</a:t>
            </a:r>
            <a:r>
              <a:rPr lang="en-GB" baseline="30000" dirty="0" smtClean="0"/>
              <a:t>th</a:t>
            </a:r>
            <a:r>
              <a:rPr lang="en-GB" dirty="0" smtClean="0"/>
              <a:t>  XDAC Meeting                                                                             J. Sztuk-Dambietz, XFEL</a:t>
            </a:r>
          </a:p>
        </p:txBody>
      </p:sp>
    </p:spTree>
    <p:extLst>
      <p:ext uri="{BB962C8B-B14F-4D97-AF65-F5344CB8AC3E}">
        <p14:creationId xmlns:p14="http://schemas.microsoft.com/office/powerpoint/2010/main" val="153462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DE75B-CEFF-4805-A08F-B5C591433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defRPr b="0"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  <p:sp>
        <p:nvSpPr>
          <p:cNvPr id="9" name="Rectangle 26"/>
          <p:cNvSpPr txBox="1">
            <a:spLocks noChangeArrowheads="1"/>
          </p:cNvSpPr>
          <p:nvPr userDrawn="1"/>
        </p:nvSpPr>
        <p:spPr>
          <a:xfrm>
            <a:off x="115888" y="6477000"/>
            <a:ext cx="9020175" cy="266700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GB" smtClean="0"/>
              <a:t> November 19</a:t>
            </a:r>
            <a:r>
              <a:rPr lang="en-GB" baseline="30000" smtClean="0"/>
              <a:t>th</a:t>
            </a:r>
            <a:r>
              <a:rPr lang="en-GB" smtClean="0"/>
              <a:t> 2012, Hamburg                                                                    13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3693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4815-F915-4410-8232-80CA2CD5D7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95441" y="6492148"/>
            <a:ext cx="57023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26"/>
          <p:cNvSpPr txBox="1">
            <a:spLocks noChangeArrowheads="1"/>
          </p:cNvSpPr>
          <p:nvPr userDrawn="1"/>
        </p:nvSpPr>
        <p:spPr>
          <a:xfrm>
            <a:off x="115888" y="6477000"/>
            <a:ext cx="9020175" cy="266700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b="1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GB" smtClean="0"/>
              <a:t> November 19</a:t>
            </a:r>
            <a:r>
              <a:rPr lang="en-GB" baseline="30000" smtClean="0"/>
              <a:t>th</a:t>
            </a:r>
            <a:r>
              <a:rPr lang="en-GB" smtClean="0"/>
              <a:t> 2012, Hamburg                                                                    13</a:t>
            </a:r>
            <a:r>
              <a:rPr lang="en-GB" baseline="30000" smtClean="0"/>
              <a:t>th</a:t>
            </a:r>
            <a:r>
              <a:rPr lang="en-GB" smtClean="0"/>
              <a:t>  XDAC Meeting                                                                             J. Sztuk-Dambietz, XFEL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5028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65BA7-D06C-46B9-983A-842C11777F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9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B1A2-E960-4659-A134-BC9A71F04C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26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0E7B-CEF1-4E27-9066-C6D9A5BA45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475" y="6494558"/>
            <a:ext cx="8902700" cy="266700"/>
          </a:xfrm>
          <a:prstGeom prst="rect">
            <a:avLst/>
          </a:prstGeom>
          <a:ln/>
        </p:spPr>
        <p:txBody>
          <a:bodyPr/>
          <a:lstStyle>
            <a:lvl1pPr>
              <a:buNone/>
              <a:defRPr b="0"/>
            </a:lvl1pPr>
          </a:lstStyle>
          <a:p>
            <a:pPr>
              <a:defRPr/>
            </a:pPr>
            <a:r>
              <a:rPr lang="en-GB" dirty="0" smtClean="0"/>
              <a:t>Delete this text and put in here: Date of the Talk, location, … (max: 1 line)</a:t>
            </a:r>
          </a:p>
          <a:p>
            <a:pPr>
              <a:defRPr/>
            </a:pPr>
            <a:r>
              <a:rPr lang="en-GB" dirty="0" smtClean="0"/>
              <a:t>Put in here: Name of the speaker, function, affiliation, … (max. 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19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 smtClean="0">
                <a:solidFill>
                  <a:schemeClr val="bg1"/>
                </a:solidFill>
                <a:ea typeface="Geneva" pitchFamily="-80" charset="-128"/>
              </a:defRPr>
            </a:lvl1pPr>
          </a:lstStyle>
          <a:p>
            <a:pPr>
              <a:defRPr/>
            </a:pPr>
            <a:fld id="{CFD82390-499E-42ED-82BC-FC5DAA2FC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0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pic>
        <p:nvPicPr>
          <p:cNvPr id="1032" name="Picture 127" descr="logo-XFEL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1" name="Rectangle 26"/>
          <p:cNvSpPr>
            <a:spLocks noGrp="1" noChangeArrowheads="1"/>
          </p:cNvSpPr>
          <p:nvPr>
            <p:ph type="ftr" sz="quarter" idx="3"/>
          </p:nvPr>
        </p:nvSpPr>
        <p:spPr>
          <a:xfrm>
            <a:off x="115888" y="6477000"/>
            <a:ext cx="9020175" cy="266700"/>
          </a:xfrm>
          <a:prstGeom prst="rect">
            <a:avLst/>
          </a:prstGeom>
          <a:ln/>
        </p:spPr>
        <p:txBody>
          <a:bodyPr/>
          <a:lstStyle>
            <a:lvl1pPr>
              <a:defRPr b="1"/>
            </a:lvl1pPr>
          </a:lstStyle>
          <a:p>
            <a:pPr>
              <a:buFont typeface="Wingdings" pitchFamily="2" charset="2"/>
              <a:buNone/>
              <a:defRPr/>
            </a:pPr>
            <a:r>
              <a:rPr lang="en-GB" dirty="0" smtClean="0"/>
              <a:t> November 19</a:t>
            </a:r>
            <a:r>
              <a:rPr lang="en-GB" baseline="30000" dirty="0" smtClean="0"/>
              <a:t>th</a:t>
            </a:r>
            <a:r>
              <a:rPr lang="en-GB" dirty="0" smtClean="0"/>
              <a:t> 2012, Hamburg                                                                    13</a:t>
            </a:r>
            <a:r>
              <a:rPr lang="en-GB" baseline="30000" dirty="0" smtClean="0"/>
              <a:t>th</a:t>
            </a:r>
            <a:r>
              <a:rPr lang="en-GB" dirty="0" smtClean="0"/>
              <a:t>  XDAC Meeting                                                                             J. Sztuk-Dambietz, XFEL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-Pr_sentation2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pdf/1205.1973v1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1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-Pr_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brightnessContrast bright="-5000" contrast="42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957929" y="1750868"/>
            <a:ext cx="7251700" cy="1844675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Detector Calibration Concepts </a:t>
            </a:r>
            <a:r>
              <a:rPr lang="en-US" sz="3600" b="1" dirty="0" smtClean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en-US" sz="3600" b="1" dirty="0" smtClean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600" b="1" dirty="0" smtClean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Status </a:t>
            </a:r>
            <a:r>
              <a:rPr lang="en-US" sz="3600" b="1" dirty="0">
                <a:solidFill>
                  <a:srgbClr val="251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the Calibration Working Group</a:t>
            </a:r>
            <a:endParaRPr lang="en-GB" sz="3600" b="1" dirty="0" smtClean="0">
              <a:solidFill>
                <a:srgbClr val="251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9385" y="3773708"/>
            <a:ext cx="3648790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Jola Sztuk-Dambietz </a:t>
            </a:r>
            <a:r>
              <a:rPr lang="en-US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XFEL)</a:t>
            </a:r>
          </a:p>
          <a:p>
            <a:pPr algn="ctr"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on behalf of </a:t>
            </a:r>
          </a:p>
          <a:p>
            <a:pPr algn="ctr">
              <a:buNone/>
            </a:pP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the Calibration Group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794" y="5416149"/>
            <a:ext cx="8717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1" dirty="0" smtClean="0">
              <a:solidFill>
                <a:srgbClr val="261748"/>
              </a:solidFill>
              <a:latin typeface="Calibri" pitchFamily="34" charset="0"/>
              <a:ea typeface="ＭＳ Ｐゴシック" pitchFamily="2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smtClean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November, 19th 2012</a:t>
            </a:r>
            <a:r>
              <a:rPr lang="en-US" sz="1800" b="1" dirty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/>
            </a:r>
            <a:br>
              <a:rPr lang="en-US" sz="1800" b="1" dirty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</a:b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13th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Meeting of the XFEL Detector Advisory Committee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smtClean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European </a:t>
            </a:r>
            <a:r>
              <a:rPr lang="en-US" sz="1800" b="1" dirty="0">
                <a:solidFill>
                  <a:srgbClr val="261748"/>
                </a:solidFill>
                <a:latin typeface="Calibri" pitchFamily="34" charset="0"/>
                <a:ea typeface="ＭＳ Ｐゴシック" pitchFamily="2"/>
                <a:cs typeface="Calibri" pitchFamily="34" charset="0"/>
              </a:rPr>
              <a:t>XFEL GmbH, Hamburg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474" y="530452"/>
            <a:ext cx="7283450" cy="481012"/>
          </a:xfrm>
        </p:spPr>
        <p:txBody>
          <a:bodyPr/>
          <a:lstStyle/>
          <a:p>
            <a:r>
              <a:rPr lang="en-GB" sz="1600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Proposal </a:t>
            </a:r>
            <a:r>
              <a:rPr lang="en-GB" dirty="0" smtClean="0"/>
              <a:t>for Responsibilities/Work Assignment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95620"/>
            <a:ext cx="9067799" cy="546696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Calibration group is responsible for calibration and characterization of all detectors at XFEL</a:t>
            </a:r>
          </a:p>
          <a:p>
            <a:r>
              <a:rPr lang="en-US" dirty="0" smtClean="0">
                <a:solidFill>
                  <a:srgbClr val="261748"/>
                </a:solidFill>
              </a:rPr>
              <a:t>For </a:t>
            </a:r>
            <a:r>
              <a:rPr lang="en-US" dirty="0">
                <a:solidFill>
                  <a:srgbClr val="261748"/>
                </a:solidFill>
              </a:rPr>
              <a:t>detectors </a:t>
            </a:r>
            <a:r>
              <a:rPr lang="en-US" b="1" dirty="0">
                <a:solidFill>
                  <a:srgbClr val="261748"/>
                </a:solidFill>
              </a:rPr>
              <a:t>not</a:t>
            </a:r>
            <a:r>
              <a:rPr lang="en-US" dirty="0">
                <a:solidFill>
                  <a:srgbClr val="261748"/>
                </a:solidFill>
              </a:rPr>
              <a:t> developed by external developers </a:t>
            </a:r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dirty="0">
                <a:solidFill>
                  <a:srgbClr val="261748"/>
                </a:solidFill>
              </a:rPr>
              <a:t>the calibration </a:t>
            </a:r>
            <a:r>
              <a:rPr lang="en-US" dirty="0" smtClean="0">
                <a:solidFill>
                  <a:srgbClr val="261748"/>
                </a:solidFill>
              </a:rPr>
              <a:t>methodology and </a:t>
            </a:r>
            <a:r>
              <a:rPr lang="en-US" dirty="0">
                <a:solidFill>
                  <a:srgbClr val="261748"/>
                </a:solidFill>
              </a:rPr>
              <a:t>tools (software + infrastructure) shall be developed by </a:t>
            </a:r>
            <a:r>
              <a:rPr lang="en-US" dirty="0" smtClean="0">
                <a:solidFill>
                  <a:srgbClr val="261748"/>
                </a:solidFill>
              </a:rPr>
              <a:t>WP-75</a:t>
            </a:r>
          </a:p>
          <a:p>
            <a:r>
              <a:rPr lang="en-US" dirty="0" smtClean="0">
                <a:solidFill>
                  <a:srgbClr val="261748"/>
                </a:solidFill>
              </a:rPr>
              <a:t>External developers shall </a:t>
            </a:r>
            <a:r>
              <a:rPr lang="en-US" dirty="0">
                <a:solidFill>
                  <a:srgbClr val="261748"/>
                </a:solidFill>
              </a:rPr>
              <a:t>provide calibration procedures and develop the methodology taking into account the following requirements:</a:t>
            </a:r>
          </a:p>
          <a:p>
            <a:pPr lvl="1"/>
            <a:r>
              <a:rPr lang="en-US" sz="1800" b="1" dirty="0" smtClean="0">
                <a:solidFill>
                  <a:srgbClr val="C00000"/>
                </a:solidFill>
              </a:rPr>
              <a:t>The </a:t>
            </a:r>
            <a:r>
              <a:rPr lang="en-US" sz="1800" b="1" dirty="0">
                <a:solidFill>
                  <a:srgbClr val="C00000"/>
                </a:solidFill>
              </a:rPr>
              <a:t>methodology shall be reproducible in the XFEL environment (laboratory or at the XFEL </a:t>
            </a:r>
            <a:r>
              <a:rPr lang="en-US" sz="1800" b="1" dirty="0" err="1">
                <a:solidFill>
                  <a:srgbClr val="C00000"/>
                </a:solidFill>
              </a:rPr>
              <a:t>beamlines</a:t>
            </a:r>
            <a:r>
              <a:rPr lang="en-US" sz="1800" b="1" dirty="0">
                <a:solidFill>
                  <a:srgbClr val="C00000"/>
                </a:solidFill>
              </a:rPr>
              <a:t>).</a:t>
            </a:r>
          </a:p>
          <a:p>
            <a:pPr lvl="1"/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The </a:t>
            </a:r>
            <a:r>
              <a:rPr lang="en-US" sz="1800" b="1" dirty="0">
                <a:solidFill>
                  <a:srgbClr val="C00000"/>
                </a:solidFill>
              </a:rPr>
              <a:t>calibration and characterization software has to be compatible with the XFEL scientific software framework (</a:t>
            </a:r>
            <a:r>
              <a:rPr lang="en-US" sz="1800" b="1" dirty="0" err="1">
                <a:solidFill>
                  <a:srgbClr val="C00000"/>
                </a:solidFill>
              </a:rPr>
              <a:t>Karabo</a:t>
            </a:r>
            <a:r>
              <a:rPr lang="en-US" sz="1800" b="1" dirty="0">
                <a:solidFill>
                  <a:srgbClr val="C00000"/>
                </a:solidFill>
              </a:rPr>
              <a:t>) and developed in close cooperation with the XFEL WP-75 and WP-76 groups. </a:t>
            </a:r>
          </a:p>
          <a:p>
            <a:r>
              <a:rPr lang="en-GB" dirty="0">
                <a:solidFill>
                  <a:srgbClr val="261748"/>
                </a:solidFill>
              </a:rPr>
              <a:t>WP-75 shall be responsible for the calibration software integration in the XFEL framework</a:t>
            </a:r>
            <a:r>
              <a:rPr lang="en-GB" dirty="0" smtClean="0">
                <a:solidFill>
                  <a:srgbClr val="261748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300037" lvl="1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19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474" y="530452"/>
            <a:ext cx="7283450" cy="481012"/>
          </a:xfrm>
        </p:spPr>
        <p:txBody>
          <a:bodyPr/>
          <a:lstStyle/>
          <a:p>
            <a:r>
              <a:rPr lang="en-GB" sz="1600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Proposal </a:t>
            </a:r>
            <a:r>
              <a:rPr lang="en-GB" dirty="0" smtClean="0"/>
              <a:t>for Responsibilities/Work Assignment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93327"/>
            <a:ext cx="8933935" cy="5172755"/>
          </a:xfrm>
        </p:spPr>
        <p:txBody>
          <a:bodyPr/>
          <a:lstStyle/>
          <a:p>
            <a:pPr lvl="0">
              <a:buClr>
                <a:srgbClr val="FD930A"/>
              </a:buClr>
            </a:pPr>
            <a:r>
              <a:rPr lang="en-US" dirty="0">
                <a:solidFill>
                  <a:srgbClr val="261748"/>
                </a:solidFill>
              </a:rPr>
              <a:t>WP-75 shall take over the calibration responsibility from the consortia as soon as the detectors are assembled in the XFEL experimental </a:t>
            </a:r>
            <a:r>
              <a:rPr lang="en-US" dirty="0" smtClean="0">
                <a:solidFill>
                  <a:srgbClr val="261748"/>
                </a:solidFill>
              </a:rPr>
              <a:t>environment. </a:t>
            </a:r>
            <a:r>
              <a:rPr lang="en-US" dirty="0" smtClean="0">
                <a:solidFill>
                  <a:srgbClr val="C00000"/>
                </a:solidFill>
              </a:rPr>
              <a:t>Mandatory </a:t>
            </a:r>
            <a:r>
              <a:rPr lang="en-US" dirty="0">
                <a:solidFill>
                  <a:srgbClr val="251555"/>
                </a:solidFill>
              </a:rPr>
              <a:t>for the efficient transfer of information and </a:t>
            </a:r>
            <a:r>
              <a:rPr lang="en-US" dirty="0" smtClean="0">
                <a:solidFill>
                  <a:srgbClr val="251555"/>
                </a:solidFill>
              </a:rPr>
              <a:t>responsibilities:</a:t>
            </a:r>
            <a:endParaRPr lang="en-US" sz="2000" dirty="0" smtClean="0">
              <a:solidFill>
                <a:srgbClr val="251555"/>
              </a:solidFill>
            </a:endParaRPr>
          </a:p>
          <a:p>
            <a:pPr lvl="2">
              <a:buClr>
                <a:srgbClr val="FD930A"/>
              </a:buClr>
            </a:pPr>
            <a:r>
              <a:rPr lang="en-US" sz="2000" dirty="0">
                <a:solidFill>
                  <a:srgbClr val="261748"/>
                </a:solidFill>
                <a:sym typeface="Wingdings" pitchFamily="2" charset="2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</a:rPr>
              <a:t>an </a:t>
            </a:r>
            <a:r>
              <a:rPr lang="en-US" sz="1800" b="1" dirty="0">
                <a:solidFill>
                  <a:srgbClr val="C00000"/>
                </a:solidFill>
              </a:rPr>
              <a:t>early involvement of </a:t>
            </a:r>
            <a:r>
              <a:rPr lang="en-US" sz="1800" b="1" dirty="0" smtClean="0">
                <a:solidFill>
                  <a:srgbClr val="C00000"/>
                </a:solidFill>
              </a:rPr>
              <a:t>WP-75 in the test (calibration/characterization)  activity</a:t>
            </a:r>
          </a:p>
          <a:p>
            <a:pPr lvl="2">
              <a:buClr>
                <a:srgbClr val="FD930A"/>
              </a:buClr>
            </a:pPr>
            <a:r>
              <a:rPr lang="en-US" sz="1800" b="1" dirty="0">
                <a:solidFill>
                  <a:srgbClr val="C00000"/>
                </a:solidFill>
              </a:rPr>
              <a:t>test devices for each </a:t>
            </a:r>
            <a:r>
              <a:rPr lang="en-US" sz="1800" b="1" dirty="0" smtClean="0">
                <a:solidFill>
                  <a:srgbClr val="C00000"/>
                </a:solidFill>
              </a:rPr>
              <a:t>technology at the XFEL </a:t>
            </a:r>
            <a:r>
              <a:rPr lang="en-US" sz="1800" b="1" dirty="0">
                <a:solidFill>
                  <a:srgbClr val="C00000"/>
                </a:solidFill>
              </a:rPr>
              <a:t>to start with integration and test measurements as early as </a:t>
            </a:r>
            <a:r>
              <a:rPr lang="en-US" sz="1800" b="1" dirty="0" smtClean="0">
                <a:solidFill>
                  <a:srgbClr val="C00000"/>
                </a:solidFill>
              </a:rPr>
              <a:t>possible</a:t>
            </a:r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261748"/>
                </a:solidFill>
              </a:rPr>
              <a:t>WP-75 </a:t>
            </a:r>
            <a:r>
              <a:rPr lang="en-US" dirty="0">
                <a:solidFill>
                  <a:srgbClr val="261748"/>
                </a:solidFill>
              </a:rPr>
              <a:t>shall provide the infrastructure needed for detector calibration and characterization at the XFEL </a:t>
            </a:r>
            <a:r>
              <a:rPr lang="en-US" dirty="0" smtClean="0">
                <a:solidFill>
                  <a:srgbClr val="261748"/>
                </a:solidFill>
              </a:rPr>
              <a:t>including the </a:t>
            </a:r>
            <a:r>
              <a:rPr lang="en-US" dirty="0">
                <a:solidFill>
                  <a:srgbClr val="261748"/>
                </a:solidFill>
              </a:rPr>
              <a:t>infrastructure requirements from the detector </a:t>
            </a:r>
            <a:r>
              <a:rPr lang="en-US" dirty="0" smtClean="0">
                <a:solidFill>
                  <a:srgbClr val="261748"/>
                </a:solidFill>
              </a:rPr>
              <a:t>consortia </a:t>
            </a:r>
          </a:p>
          <a:p>
            <a:r>
              <a:rPr lang="en-US" dirty="0" smtClean="0">
                <a:solidFill>
                  <a:srgbClr val="261748"/>
                </a:solidFill>
              </a:rPr>
              <a:t>DAQ </a:t>
            </a:r>
            <a:r>
              <a:rPr lang="en-US" dirty="0">
                <a:solidFill>
                  <a:srgbClr val="261748"/>
                </a:solidFill>
              </a:rPr>
              <a:t>and control system shall be provided by </a:t>
            </a:r>
            <a:r>
              <a:rPr lang="en-US" dirty="0" smtClean="0">
                <a:solidFill>
                  <a:srgbClr val="261748"/>
                </a:solidFill>
              </a:rPr>
              <a:t>WP-76</a:t>
            </a:r>
          </a:p>
          <a:p>
            <a:pPr lvl="0"/>
            <a:r>
              <a:rPr lang="en-US" dirty="0">
                <a:solidFill>
                  <a:srgbClr val="261748"/>
                </a:solidFill>
              </a:rPr>
              <a:t>Definition of the data format and solutions for </a:t>
            </a:r>
            <a:r>
              <a:rPr lang="en-US" dirty="0" smtClean="0">
                <a:solidFill>
                  <a:srgbClr val="261748"/>
                </a:solidFill>
              </a:rPr>
              <a:t>data management </a:t>
            </a:r>
            <a:r>
              <a:rPr lang="en-US" dirty="0">
                <a:solidFill>
                  <a:srgbClr val="261748"/>
                </a:solidFill>
              </a:rPr>
              <a:t>shall be developed by WP-76 in cooperation with </a:t>
            </a:r>
            <a:r>
              <a:rPr lang="en-US" dirty="0" smtClean="0">
                <a:solidFill>
                  <a:srgbClr val="261748"/>
                </a:solidFill>
              </a:rPr>
              <a:t>WP-75</a:t>
            </a:r>
            <a:endParaRPr lang="en-US" sz="2000" dirty="0"/>
          </a:p>
          <a:p>
            <a:pPr marL="300037" lvl="1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95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PETRA III  - almost ideal calibration X-ray source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8" y="1142049"/>
            <a:ext cx="5576752" cy="2012631"/>
          </a:xfrm>
        </p:spPr>
        <p:txBody>
          <a:bodyPr/>
          <a:lstStyle/>
          <a:p>
            <a:r>
              <a:rPr lang="en-US" sz="2200" dirty="0" smtClean="0">
                <a:solidFill>
                  <a:srgbClr val="251555"/>
                </a:solidFill>
              </a:rPr>
              <a:t>PETRA III: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251555"/>
                </a:solidFill>
              </a:rPr>
              <a:t>40-bunch mode at 5.2 MHz (34, 60-,240-bunch modes possible)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251555"/>
                </a:solidFill>
              </a:rPr>
              <a:t>High-intensity (10</a:t>
            </a:r>
            <a:r>
              <a:rPr lang="en-US" sz="1600" b="1" baseline="30000" dirty="0" smtClean="0">
                <a:solidFill>
                  <a:srgbClr val="251555"/>
                </a:solidFill>
              </a:rPr>
              <a:t>4</a:t>
            </a:r>
            <a:r>
              <a:rPr lang="en-US" sz="1600" b="1" dirty="0" smtClean="0">
                <a:solidFill>
                  <a:srgbClr val="251555"/>
                </a:solidFill>
              </a:rPr>
              <a:t>-10</a:t>
            </a:r>
            <a:r>
              <a:rPr lang="en-US" sz="1600" b="1" baseline="30000" dirty="0" smtClean="0">
                <a:solidFill>
                  <a:srgbClr val="251555"/>
                </a:solidFill>
              </a:rPr>
              <a:t>6</a:t>
            </a:r>
            <a:r>
              <a:rPr lang="en-US" sz="1600" b="1" dirty="0">
                <a:solidFill>
                  <a:srgbClr val="251555"/>
                </a:solidFill>
              </a:rPr>
              <a:t> </a:t>
            </a:r>
            <a:r>
              <a:rPr lang="en-US" sz="1600" b="1" dirty="0" smtClean="0">
                <a:solidFill>
                  <a:srgbClr val="251555"/>
                </a:solidFill>
              </a:rPr>
              <a:t>photons/pulse) monochromatic beam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251555"/>
                </a:solidFill>
              </a:rPr>
              <a:t>Pink beam (10</a:t>
            </a:r>
            <a:r>
              <a:rPr lang="en-US" sz="1600" b="1" baseline="30000" dirty="0" smtClean="0">
                <a:solidFill>
                  <a:srgbClr val="251555"/>
                </a:solidFill>
              </a:rPr>
              <a:t>8 </a:t>
            </a:r>
            <a:r>
              <a:rPr lang="en-US" sz="1600" b="1" dirty="0" smtClean="0">
                <a:solidFill>
                  <a:srgbClr val="251555"/>
                </a:solidFill>
              </a:rPr>
              <a:t>photons/pulse)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251555"/>
                </a:solidFill>
              </a:rPr>
              <a:t>Photon energy covers XFEL requirements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89" y="1393371"/>
            <a:ext cx="3405046" cy="38720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0628" y="5701108"/>
            <a:ext cx="90133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buClr>
                <a:srgbClr val="FD930A"/>
              </a:buClr>
              <a:buSzPct val="80000"/>
              <a:buNone/>
            </a:pPr>
            <a:r>
              <a:rPr lang="en-US" sz="2300" b="1" kern="0" dirty="0" smtClean="0">
                <a:solidFill>
                  <a:srgbClr val="C0000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Regular access </a:t>
            </a:r>
            <a:r>
              <a:rPr lang="en-US" sz="2300" b="1" kern="0" dirty="0">
                <a:solidFill>
                  <a:srgbClr val="C0000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to PETRA </a:t>
            </a:r>
            <a:r>
              <a:rPr lang="en-US" sz="2300" b="1" kern="0" dirty="0" smtClean="0">
                <a:solidFill>
                  <a:srgbClr val="C0000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should </a:t>
            </a:r>
            <a:r>
              <a:rPr lang="en-US" sz="2300" b="1" kern="0" dirty="0">
                <a:solidFill>
                  <a:srgbClr val="C0000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be </a:t>
            </a:r>
            <a:r>
              <a:rPr lang="en-US" sz="2300" b="1" kern="0" dirty="0" smtClean="0">
                <a:solidFill>
                  <a:srgbClr val="C0000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established  </a:t>
            </a:r>
            <a:r>
              <a:rPr lang="en-US" sz="2300" b="1" kern="0" dirty="0" smtClean="0">
                <a:solidFill>
                  <a:srgbClr val="C00000"/>
                </a:solidFill>
                <a:latin typeface="Calibri" pitchFamily="34" charset="0"/>
                <a:ea typeface="ＭＳ Ｐゴシック"/>
                <a:cs typeface="Calibri" pitchFamily="34" charset="0"/>
                <a:sym typeface="Wingdings" pitchFamily="2" charset="2"/>
              </a:rPr>
              <a:t> common effort XFEL &amp; consortia</a:t>
            </a:r>
            <a:endParaRPr lang="en-US" sz="2300" b="1" kern="0" dirty="0">
              <a:solidFill>
                <a:srgbClr val="C00000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0628" y="3244217"/>
            <a:ext cx="5576752" cy="236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200" dirty="0" smtClean="0">
                <a:solidFill>
                  <a:srgbClr val="251555"/>
                </a:solidFill>
              </a:rPr>
              <a:t>PETRA III access: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251555"/>
                </a:solidFill>
              </a:rPr>
              <a:t>Standard user procedure</a:t>
            </a:r>
            <a:r>
              <a:rPr lang="en-US" sz="1600" b="1" dirty="0" smtClean="0">
                <a:solidFill>
                  <a:srgbClr val="251555"/>
                </a:solidFill>
                <a:sym typeface="Wingdings" pitchFamily="2" charset="2"/>
              </a:rPr>
              <a:t> proposals</a:t>
            </a:r>
            <a:endParaRPr lang="en-US" sz="1600" b="1" dirty="0" smtClean="0">
              <a:solidFill>
                <a:srgbClr val="251555"/>
              </a:solidFill>
            </a:endParaRPr>
          </a:p>
          <a:p>
            <a:pPr lvl="1"/>
            <a:r>
              <a:rPr lang="en-US" sz="1600" b="1" dirty="0" smtClean="0">
                <a:solidFill>
                  <a:srgbClr val="251555"/>
                </a:solidFill>
              </a:rPr>
              <a:t>Proposal </a:t>
            </a:r>
            <a:r>
              <a:rPr lang="en-US" sz="1600" b="1" dirty="0">
                <a:solidFill>
                  <a:srgbClr val="251555"/>
                </a:solidFill>
              </a:rPr>
              <a:t>for PETRAIII (1st half of 2013) has been accepted </a:t>
            </a:r>
            <a:r>
              <a:rPr lang="en-US" sz="1600" b="1" dirty="0" smtClean="0">
                <a:solidFill>
                  <a:srgbClr val="251555"/>
                </a:solidFill>
                <a:sym typeface="Wingdings" pitchFamily="2" charset="2"/>
              </a:rPr>
              <a:t> </a:t>
            </a:r>
            <a:r>
              <a:rPr lang="en-US" sz="1600" b="1" dirty="0" smtClean="0">
                <a:solidFill>
                  <a:srgbClr val="251555"/>
                </a:solidFill>
              </a:rPr>
              <a:t>application </a:t>
            </a:r>
            <a:r>
              <a:rPr lang="en-US" sz="1600" b="1" dirty="0">
                <a:solidFill>
                  <a:srgbClr val="251555"/>
                </a:solidFill>
              </a:rPr>
              <a:t>for beam time has been </a:t>
            </a:r>
            <a:r>
              <a:rPr lang="en-US" sz="1600" b="1" dirty="0" smtClean="0">
                <a:solidFill>
                  <a:srgbClr val="251555"/>
                </a:solidFill>
              </a:rPr>
              <a:t>sent </a:t>
            </a:r>
            <a:r>
              <a:rPr lang="en-US" sz="1600" b="1" dirty="0" smtClean="0">
                <a:solidFill>
                  <a:srgbClr val="251555"/>
                </a:solidFill>
                <a:sym typeface="Wingdings" pitchFamily="2" charset="2"/>
              </a:rPr>
              <a:t> outcome in November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251555"/>
                </a:solidFill>
              </a:rPr>
              <a:t> “Unofficial” procedure:</a:t>
            </a:r>
          </a:p>
          <a:p>
            <a:pPr lvl="1"/>
            <a:r>
              <a:rPr lang="en-US" sz="1600" b="1" dirty="0" smtClean="0">
                <a:solidFill>
                  <a:srgbClr val="251555"/>
                </a:solidFill>
              </a:rPr>
              <a:t>PETRA </a:t>
            </a:r>
            <a:r>
              <a:rPr lang="en-US" sz="1600" b="1" dirty="0" err="1" smtClean="0">
                <a:solidFill>
                  <a:srgbClr val="251555"/>
                </a:solidFill>
              </a:rPr>
              <a:t>beamline</a:t>
            </a:r>
            <a:r>
              <a:rPr lang="en-US" sz="1600" b="1" dirty="0" smtClean="0">
                <a:solidFill>
                  <a:srgbClr val="251555"/>
                </a:solidFill>
              </a:rPr>
              <a:t> scientists  interested in testing  new technologies develop for the XFEL has been contacted</a:t>
            </a:r>
            <a:endParaRPr lang="en-US" sz="1600" b="1" dirty="0">
              <a:solidFill>
                <a:srgbClr val="251555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2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12" y="2086652"/>
            <a:ext cx="1874105" cy="12073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671179"/>
            <a:ext cx="2298700" cy="10604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Laboratory Infrastructure </a:t>
            </a:r>
            <a:r>
              <a:rPr lang="en-US" sz="2400" dirty="0"/>
              <a:t>f</a:t>
            </a:r>
            <a:r>
              <a:rPr lang="en-US" sz="2400" dirty="0" smtClean="0"/>
              <a:t>or “in situ” </a:t>
            </a:r>
            <a:r>
              <a:rPr lang="en-US" sz="2400" dirty="0"/>
              <a:t>D</a:t>
            </a:r>
            <a:r>
              <a:rPr lang="en-US" sz="2400" dirty="0" smtClean="0"/>
              <a:t>etector </a:t>
            </a:r>
            <a:r>
              <a:rPr lang="en-US" sz="2400" dirty="0"/>
              <a:t>T</a:t>
            </a:r>
            <a:r>
              <a:rPr lang="en-US" sz="2400" dirty="0" smtClean="0"/>
              <a:t>ests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7715" y="1186934"/>
            <a:ext cx="8435078" cy="128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Synchrotrons/FELs –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almost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ideal  calibration X-ray source, 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BUT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Limited access  cannot be used on a daily basis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Detector setup has to be transported  risky and time consuming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Time structure of the beam not always appropriate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7711" y="2690350"/>
            <a:ext cx="8858276" cy="96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Iron-55 setup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( radioactive source + housing)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electrodeposited as Fe metal on the face of a Cu substrate with protective Ni layer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ominal activity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1.85 </a:t>
            </a:r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GBq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(&gt;36x10</a:t>
            </a:r>
            <a:r>
              <a:rPr lang="en-US" sz="1600" b="1" baseline="30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photons/s per </a:t>
            </a:r>
            <a:r>
              <a:rPr lang="en-US" sz="16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steradian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715" y="5164456"/>
            <a:ext cx="8552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First design of source housing </a:t>
            </a:r>
            <a:r>
              <a:rPr lang="en-US" sz="20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(operation in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ambient and vacuum) ready</a:t>
            </a:r>
            <a:endParaRPr lang="en-US" sz="2000" b="1" dirty="0"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711" y="5577425"/>
            <a:ext cx="878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Work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on safety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regulations finished </a:t>
            </a:r>
            <a:r>
              <a:rPr lang="en-US" sz="20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application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accepted by  </a:t>
            </a:r>
            <a:r>
              <a:rPr lang="en-US" sz="20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HH authority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1665" y="5997162"/>
            <a:ext cx="5408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First X-ray setups 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available in Q1/Q2 2013</a:t>
            </a:r>
            <a:endParaRPr lang="en-US" sz="2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712" y="2396038"/>
            <a:ext cx="6908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First Alternatives: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715" y="3876879"/>
            <a:ext cx="6734748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1800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Amptek</a:t>
            </a:r>
            <a:r>
              <a:rPr lang="en-US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Mini-X setup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(X-ray tube + detector test chamber)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50 kV/80 </a:t>
            </a:r>
            <a:r>
              <a:rPr lang="en-US" sz="1600" b="1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μA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power supply,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Ag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or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Au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transmission target,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Be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end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window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Filters: Al, Cu, Mo, Ag, W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Vacuum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feedthrough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coupling </a:t>
            </a:r>
          </a:p>
        </p:txBody>
      </p:sp>
    </p:spTree>
    <p:extLst>
      <p:ext uri="{BB962C8B-B14F-4D97-AF65-F5344CB8AC3E}">
        <p14:creationId xmlns:p14="http://schemas.microsoft.com/office/powerpoint/2010/main" val="4056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422969"/>
              </p:ext>
            </p:extLst>
          </p:nvPr>
        </p:nvGraphicFramePr>
        <p:xfrm>
          <a:off x="4203006" y="1647432"/>
          <a:ext cx="5092136" cy="3427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" name="Präsentation" r:id="rId3" imgW="3326970" imgH="2496194" progId="PowerPoint.Show.12">
                  <p:embed/>
                </p:oleObj>
              </mc:Choice>
              <mc:Fallback>
                <p:oleObj name="Präsentation" r:id="rId3" imgW="3326970" imgH="249619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3006" y="1647432"/>
                        <a:ext cx="5092136" cy="3427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Multi-Target X-ray Generator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535" y="5992485"/>
            <a:ext cx="9067800" cy="37101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W</a:t>
            </a:r>
            <a:r>
              <a:rPr lang="en-US" b="1" dirty="0" smtClean="0">
                <a:solidFill>
                  <a:srgbClr val="C00000"/>
                </a:solidFill>
              </a:rPr>
              <a:t>ork on TDR started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 X-ray generator setup foreseen Q3 2014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75570" y="1026860"/>
            <a:ext cx="8855764" cy="99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Laboratory Multi-target X-ray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generator setup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detector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characterization and calibration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complementary to synchrotrons and FELs on daily use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electron source for direct electron illumination</a:t>
            </a:r>
            <a:endParaRPr lang="en-US" sz="16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8965" y="2350299"/>
                <a:ext cx="5324992" cy="3616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2000" b="1" dirty="0" smtClean="0">
                    <a:solidFill>
                      <a:schemeClr val="accent2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Main components:</a:t>
                </a:r>
              </a:p>
              <a:p>
                <a:pPr marL="342900" indent="-342900"/>
                <a:r>
                  <a:rPr lang="en-US" sz="1400" dirty="0" smtClean="0">
                    <a:latin typeface="Calibri" pitchFamily="34" charset="0"/>
                    <a:cs typeface="Calibri" pitchFamily="34" charset="0"/>
                  </a:rPr>
                  <a:t>Pulsed electron source: 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30 &lt; E</a:t>
                </a:r>
                <a:r>
                  <a:rPr lang="en-US" sz="1400" b="1" baseline="-25000" dirty="0" smtClean="0">
                    <a:latin typeface="Calibri" pitchFamily="34" charset="0"/>
                    <a:cs typeface="Calibri" pitchFamily="34" charset="0"/>
                  </a:rPr>
                  <a:t>e</a:t>
                </a: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 &lt; 100 </a:t>
                </a:r>
                <a:r>
                  <a:rPr lang="en-US" sz="1400" b="1" dirty="0" err="1" smtClean="0">
                    <a:latin typeface="Calibri" pitchFamily="34" charset="0"/>
                    <a:cs typeface="Calibri" pitchFamily="34" charset="0"/>
                  </a:rPr>
                  <a:t>keV</a:t>
                </a:r>
                <a:endParaRPr lang="en-US" sz="1400" b="1" dirty="0" smtClean="0">
                  <a:latin typeface="Calibri" pitchFamily="34" charset="0"/>
                  <a:cs typeface="Calibri" pitchFamily="34" charset="0"/>
                </a:endParaRP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Current  </a:t>
                </a:r>
                <a:r>
                  <a:rPr lang="en-US" sz="1400" b="1" dirty="0" err="1" smtClean="0">
                    <a:latin typeface="Calibri" pitchFamily="34" charset="0"/>
                    <a:cs typeface="Calibri" pitchFamily="34" charset="0"/>
                  </a:rPr>
                  <a:t>nA</a:t>
                </a: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 &lt;  I</a:t>
                </a:r>
                <a:r>
                  <a:rPr lang="en-US" sz="1400" b="1" baseline="-25000" dirty="0" smtClean="0">
                    <a:latin typeface="Calibri" pitchFamily="34" charset="0"/>
                    <a:cs typeface="Calibri" pitchFamily="34" charset="0"/>
                  </a:rPr>
                  <a:t>beam</a:t>
                </a: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&lt;  20 A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sz="1400" b="1" dirty="0" smtClean="0">
                    <a:latin typeface="Calibri" pitchFamily="34" charset="0"/>
                    <a:cs typeface="Calibri" pitchFamily="34" charset="0"/>
                  </a:rPr>
                  <a:t>Pulse width:  ~ 20ns -  100 </a:t>
                </a:r>
                <a:r>
                  <a:rPr lang="en-US" sz="1400" b="1" dirty="0" err="1" smtClean="0">
                    <a:latin typeface="Symbol" pitchFamily="18" charset="2"/>
                    <a:cs typeface="Calibri" pitchFamily="34" charset="0"/>
                  </a:rPr>
                  <a:t>m</a:t>
                </a:r>
                <a:r>
                  <a:rPr lang="en-US" sz="1400" b="1" dirty="0" err="1" smtClean="0">
                    <a:latin typeface="Calibri" pitchFamily="34" charset="0"/>
                    <a:cs typeface="Calibri" pitchFamily="34" charset="0"/>
                  </a:rPr>
                  <a:t>s</a:t>
                </a:r>
                <a:endParaRPr lang="en-US" sz="1400" b="1" dirty="0">
                  <a:latin typeface="Calibri" pitchFamily="34" charset="0"/>
                  <a:cs typeface="Calibri" pitchFamily="34" charset="0"/>
                </a:endParaRPr>
              </a:p>
              <a:p>
                <a:pPr marL="342900" lvl="0" indent="-342900"/>
                <a:r>
                  <a:rPr lang="en-US" sz="1400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</a:rPr>
                  <a:t>Multi-target anode </a:t>
                </a:r>
                <a:r>
                  <a:rPr lang="en-US" sz="1400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 X-ray energies (0.2-25 </a:t>
                </a:r>
                <a:r>
                  <a:rPr lang="en-US" sz="1400" dirty="0" err="1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keV</a:t>
                </a:r>
                <a:r>
                  <a:rPr lang="en-US" sz="1400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)</a:t>
                </a:r>
              </a:p>
              <a:p>
                <a:pPr marL="342900" lvl="0" indent="-342900"/>
                <a:r>
                  <a:rPr lang="en-US" sz="1400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X-ray optics (filters, </a:t>
                </a:r>
                <a:r>
                  <a:rPr lang="en-US" sz="1400" dirty="0" err="1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monochromator</a:t>
                </a:r>
                <a:r>
                  <a:rPr lang="en-US" sz="1400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,  focusing optics, collimator,..)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sz="1400" b="1" dirty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m</a:t>
                </a:r>
                <a:r>
                  <a:rPr lang="en-US" sz="1400" b="1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onochromatic beam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∆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𝑬</m:t>
                        </m:r>
                      </m:num>
                      <m:den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𝑬</m:t>
                        </m:r>
                      </m:den>
                    </m:f>
                    <m:r>
                      <a:rPr lang="en-GB" sz="1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≈</m:t>
                    </m:r>
                  </m:oMath>
                </a14:m>
                <a:r>
                  <a:rPr lang="en-US" sz="1400" b="1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b="1" i="1"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  <m:r>
                      <a:rPr lang="en-GB" sz="1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GB" sz="1400" b="1" i="1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  <m:r>
                      <a:rPr lang="en-GB" sz="1400" b="1" i="1">
                        <a:latin typeface="Cambria Math"/>
                        <a:ea typeface="Times New Roman"/>
                        <a:cs typeface="Times New Roman"/>
                      </a:rPr>
                      <m:t> ∙</m:t>
                    </m:r>
                    <m:sSup>
                      <m:sSupPr>
                        <m:ctrlPr>
                          <a:rPr lang="en-US" sz="1400" b="1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𝟏𝟎</m:t>
                        </m:r>
                      </m:e>
                      <m:sup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GB" sz="1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endParaRPr lang="en-US" sz="1400" b="1" dirty="0" smtClean="0">
                  <a:solidFill>
                    <a:srgbClr val="261748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endParaRP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sz="1400" b="1" dirty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beam spot down to </a:t>
                </a:r>
                <a:r>
                  <a:rPr lang="en-US" sz="1400" b="1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20</a:t>
                </a:r>
                <a:r>
                  <a:rPr lang="en-US" sz="1400" b="1" dirty="0" smtClean="0">
                    <a:solidFill>
                      <a:srgbClr val="261748"/>
                    </a:solidFill>
                    <a:latin typeface="Symbol" pitchFamily="18" charset="2"/>
                    <a:cs typeface="Calibri" pitchFamily="34" charset="0"/>
                    <a:sym typeface="Wingdings" pitchFamily="2" charset="2"/>
                  </a:rPr>
                  <a:t>m</a:t>
                </a:r>
                <a:r>
                  <a:rPr lang="en-US" sz="1400" b="1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m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sz="1400" b="1" dirty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c</a:t>
                </a:r>
                <a:r>
                  <a:rPr lang="en-US" sz="1400" b="1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ollimated beam with size range from a few mm to 10 cm</a:t>
                </a:r>
              </a:p>
              <a:p>
                <a:pPr marL="342900" lvl="0" indent="-342900"/>
                <a:r>
                  <a:rPr lang="en-US" sz="1400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Chopper (optional)</a:t>
                </a:r>
              </a:p>
              <a:p>
                <a:pPr marL="342900" lvl="0" indent="-342900"/>
                <a:r>
                  <a:rPr lang="en-US" sz="1400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Detector test chamber</a:t>
                </a:r>
              </a:p>
              <a:p>
                <a:pPr marL="342900" lvl="0" indent="-342900"/>
                <a:r>
                  <a:rPr lang="en-US" sz="1400" dirty="0" smtClean="0">
                    <a:solidFill>
                      <a:srgbClr val="261748"/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Reference detector</a:t>
                </a:r>
                <a:endParaRPr lang="en-US" sz="1400" dirty="0">
                  <a:solidFill>
                    <a:srgbClr val="261748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65" y="2350299"/>
                <a:ext cx="5324992" cy="3616118"/>
              </a:xfrm>
              <a:prstGeom prst="rect">
                <a:avLst/>
              </a:prstGeom>
              <a:blipFill rotWithShape="1">
                <a:blip r:embed="rId5"/>
                <a:stretch>
                  <a:fillRect l="-1260" t="-843" b="-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6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Generator  - GEANT4 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857" y="1343030"/>
            <a:ext cx="5641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Optimization of X-ray generator setup parameters using GEANT4 simulation*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target material and angles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filter material and thickness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eam current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dirty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geometry  </a:t>
            </a:r>
            <a:endParaRPr lang="en-US" sz="2000" dirty="0">
              <a:solidFill>
                <a:srgbClr val="251555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Estimation of beam intensity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Shielding definition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Input to TDR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solidFill>
                <a:srgbClr val="251555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solidFill>
                <a:srgbClr val="251555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dirty="0">
              <a:solidFill>
                <a:srgbClr val="2515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6200000">
            <a:off x="5333804" y="2768972"/>
            <a:ext cx="1063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i="1" dirty="0">
                <a:solidFill>
                  <a:srgbClr val="261748"/>
                </a:solidFill>
              </a:rPr>
              <a:t>Courtesy </a:t>
            </a:r>
            <a:r>
              <a:rPr lang="en-US" i="1" dirty="0" smtClean="0">
                <a:solidFill>
                  <a:srgbClr val="261748"/>
                </a:solidFill>
              </a:rPr>
              <a:t>S. Hauf</a:t>
            </a:r>
            <a:endParaRPr lang="en-US" dirty="0">
              <a:solidFill>
                <a:srgbClr val="261748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18" y="3813055"/>
            <a:ext cx="2239400" cy="203268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6300" y="3491678"/>
            <a:ext cx="2190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Coordinate definition:</a:t>
            </a:r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857" y="5966601"/>
            <a:ext cx="8925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Work on simulation of X-ray source started   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first version of the software is ready </a:t>
            </a:r>
            <a:endParaRPr lang="en-US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 descr="http://astropp.physik.tu-darmstadt.de/~hauf/detview.png"/>
          <p:cNvPicPr/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678" y="1721400"/>
            <a:ext cx="2967355" cy="29673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506744" y="1374554"/>
            <a:ext cx="2190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Geometry definition:</a:t>
            </a:r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5958204" y="1746716"/>
            <a:ext cx="1772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Electron gun</a:t>
            </a:r>
          </a:p>
        </p:txBody>
      </p:sp>
      <p:sp>
        <p:nvSpPr>
          <p:cNvPr id="19" name="TextBox 6"/>
          <p:cNvSpPr txBox="1"/>
          <p:nvPr/>
        </p:nvSpPr>
        <p:spPr>
          <a:xfrm>
            <a:off x="6126562" y="3474502"/>
            <a:ext cx="7603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Target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0" name="TextBox 7"/>
          <p:cNvSpPr txBox="1"/>
          <p:nvPr/>
        </p:nvSpPr>
        <p:spPr>
          <a:xfrm rot="19042080">
            <a:off x="6687800" y="2421563"/>
            <a:ext cx="237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Virtual detector</a:t>
            </a:r>
          </a:p>
        </p:txBody>
      </p:sp>
      <p:sp>
        <p:nvSpPr>
          <p:cNvPr id="21" name="TextBox 7"/>
          <p:cNvSpPr txBox="1"/>
          <p:nvPr/>
        </p:nvSpPr>
        <p:spPr>
          <a:xfrm rot="19042080">
            <a:off x="7640132" y="2907859"/>
            <a:ext cx="237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1600" dirty="0">
                <a:solidFill>
                  <a:srgbClr val="336600"/>
                </a:solidFill>
              </a:rPr>
              <a:t>D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" charset="0"/>
                <a:ea typeface="ＭＳ Ｐゴシック" pitchFamily="112" charset="-128"/>
                <a:cs typeface="+mn-cs"/>
              </a:rPr>
              <a:t>etector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" charset="0"/>
              <a:ea typeface="ＭＳ Ｐゴシック" pitchFamily="112" charset="-128"/>
              <a:cs typeface="+mn-cs"/>
            </a:endParaRPr>
          </a:p>
        </p:txBody>
      </p:sp>
      <p:sp>
        <p:nvSpPr>
          <p:cNvPr id="22" name="TextBox 7"/>
          <p:cNvSpPr txBox="1"/>
          <p:nvPr/>
        </p:nvSpPr>
        <p:spPr>
          <a:xfrm rot="19042080">
            <a:off x="7191878" y="2480791"/>
            <a:ext cx="237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1600" noProof="0" dirty="0" smtClean="0">
                <a:solidFill>
                  <a:srgbClr val="009900"/>
                </a:solidFill>
              </a:rPr>
              <a:t>Collimator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</a:endParaRPr>
          </a:p>
        </p:txBody>
      </p:sp>
      <p:sp>
        <p:nvSpPr>
          <p:cNvPr id="23" name="TextBox 7"/>
          <p:cNvSpPr txBox="1"/>
          <p:nvPr/>
        </p:nvSpPr>
        <p:spPr>
          <a:xfrm rot="19042080">
            <a:off x="7509727" y="2506107"/>
            <a:ext cx="2374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12" charset="-128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D930A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Filter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857" y="5426520"/>
            <a:ext cx="3409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* Code validation based on </a:t>
            </a:r>
            <a:r>
              <a:rPr lang="en-US" sz="14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  <a:hlinkClick r:id="rId4"/>
              </a:rPr>
              <a:t>arXiv:1205.1973</a:t>
            </a:r>
            <a:r>
              <a:rPr lang="en-US" sz="14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400" dirty="0">
              <a:solidFill>
                <a:srgbClr val="251555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7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77" y="1749777"/>
            <a:ext cx="5773567" cy="355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Targets -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280" y="1358289"/>
            <a:ext cx="3629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Simulation parameters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20 M primary e-  </a:t>
            </a:r>
          </a:p>
          <a:p>
            <a:pPr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     </a:t>
            </a:r>
            <a:r>
              <a:rPr lang="en-US" sz="2000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3.2 </a:t>
            </a:r>
            <a:r>
              <a:rPr lang="en-US" sz="2000" b="1" dirty="0">
                <a:solidFill>
                  <a:srgbClr val="251555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x 10</a:t>
            </a:r>
            <a:r>
              <a:rPr lang="en-US" sz="2000" b="1" baseline="30000" dirty="0">
                <a:solidFill>
                  <a:srgbClr val="251555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-12</a:t>
            </a:r>
            <a:r>
              <a:rPr lang="en-US" sz="2000" b="1" dirty="0">
                <a:solidFill>
                  <a:srgbClr val="251555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sec @ 1A*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=100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keV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Target materials: </a:t>
            </a:r>
          </a:p>
          <a:p>
            <a:pPr>
              <a:buNone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Cr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Mo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Target angle:  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a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=</a:t>
            </a:r>
            <a:r>
              <a:rPr lang="en-US" sz="2000" dirty="0" smtClean="0">
                <a:latin typeface="Symbol" pitchFamily="18" charset="2"/>
                <a:cs typeface="Calibri" pitchFamily="34" charset="0"/>
              </a:rPr>
              <a:t>18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°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421" y="6142598"/>
            <a:ext cx="4887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* 1 A = 6.2415 x 10</a:t>
            </a:r>
            <a:r>
              <a:rPr lang="en-US" sz="1200" b="1" baseline="300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18</a:t>
            </a:r>
            <a:r>
              <a:rPr lang="en-US" sz="12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  electrons/sec</a:t>
            </a:r>
            <a:r>
              <a:rPr lang="en-US" sz="1200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3620" y="5165569"/>
            <a:ext cx="528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Efficiency of X-ray production ~ 1-2 %</a:t>
            </a:r>
            <a:endParaRPr lang="en-US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65" y="3014446"/>
            <a:ext cx="4389302" cy="2970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Electron </a:t>
            </a:r>
            <a:r>
              <a:rPr lang="en-US" dirty="0"/>
              <a:t>E</a:t>
            </a:r>
            <a:r>
              <a:rPr lang="en-US" dirty="0" smtClean="0"/>
              <a:t>nergies -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1" y="1075454"/>
            <a:ext cx="3629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Simulation parameters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20 M primary e-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Ee</a:t>
            </a:r>
            <a:r>
              <a:rPr lang="en-US" sz="2000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2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50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160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keV</a:t>
            </a:r>
            <a:endParaRPr lang="en-US" sz="2000" dirty="0" smtClean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Target materials: Cu, Fe, Ag…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Target angle: </a:t>
            </a:r>
            <a:r>
              <a:rPr lang="en-US" sz="2000" dirty="0">
                <a:solidFill>
                  <a:srgbClr val="261748"/>
                </a:solidFill>
                <a:latin typeface="Symbol" pitchFamily="18" charset="2"/>
                <a:cs typeface="Calibri" pitchFamily="34" charset="0"/>
              </a:rPr>
              <a:t>a </a:t>
            </a:r>
            <a:r>
              <a:rPr lang="en-US" sz="2000" dirty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=</a:t>
            </a:r>
            <a:r>
              <a:rPr lang="en-US" sz="2000" dirty="0">
                <a:solidFill>
                  <a:srgbClr val="261748"/>
                </a:solidFill>
                <a:latin typeface="Symbol" pitchFamily="18" charset="2"/>
                <a:cs typeface="Calibri" pitchFamily="34" charset="0"/>
              </a:rPr>
              <a:t>18</a:t>
            </a:r>
            <a:r>
              <a:rPr lang="en-US" sz="2000" dirty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°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15" y="1075454"/>
            <a:ext cx="3889909" cy="261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3519" y="1283032"/>
            <a:ext cx="705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Cu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8300" y="3429000"/>
            <a:ext cx="5256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en-US" sz="2800" b="1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Fe</a:t>
            </a:r>
            <a:endParaRPr lang="en-US" sz="2800" b="1" dirty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067" y="3536413"/>
            <a:ext cx="4247979" cy="287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53229" y="4436196"/>
            <a:ext cx="572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en-US" sz="2800" b="1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Ag</a:t>
            </a:r>
            <a:endParaRPr lang="en-US" sz="2800" b="1" dirty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Calibration Software Development at WP-75 (S. Hauf)</a:t>
            </a:r>
            <a:endParaRPr lang="en-GB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469" y="1134301"/>
            <a:ext cx="8510587" cy="5122916"/>
          </a:xfrm>
        </p:spPr>
        <p:txBody>
          <a:bodyPr/>
          <a:lstStyle/>
          <a:p>
            <a:endParaRPr lang="en-GB" sz="2200" b="1" dirty="0" smtClean="0">
              <a:solidFill>
                <a:srgbClr val="261748"/>
              </a:solidFill>
            </a:endParaRPr>
          </a:p>
          <a:p>
            <a:r>
              <a:rPr lang="en-GB" sz="2200" b="1" dirty="0" smtClean="0">
                <a:solidFill>
                  <a:srgbClr val="261748"/>
                </a:solidFill>
              </a:rPr>
              <a:t>Calibration Analysis and Application within the </a:t>
            </a:r>
            <a:r>
              <a:rPr lang="en-GB" sz="2200" b="1" dirty="0" err="1" smtClean="0">
                <a:solidFill>
                  <a:srgbClr val="261748"/>
                </a:solidFill>
              </a:rPr>
              <a:t>Karabo</a:t>
            </a:r>
            <a:r>
              <a:rPr lang="en-GB" sz="2200" b="1" dirty="0" smtClean="0">
                <a:solidFill>
                  <a:srgbClr val="261748"/>
                </a:solidFill>
              </a:rPr>
              <a:t>-Framework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261748"/>
                </a:solidFill>
              </a:rPr>
              <a:t>Currently, implementation of calibration pipeline for test detectors is proceeding </a:t>
            </a:r>
            <a:r>
              <a:rPr lang="en-GB" sz="2000" dirty="0" smtClean="0">
                <a:solidFill>
                  <a:srgbClr val="261748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261748"/>
                </a:solidFill>
                <a:sym typeface="Wingdings" pitchFamily="2" charset="2"/>
              </a:rPr>
              <a:t>First steps for 2D-detector calibration on dark </a:t>
            </a:r>
            <a:r>
              <a:rPr lang="en-US" sz="2000" dirty="0" smtClean="0">
                <a:solidFill>
                  <a:srgbClr val="261748"/>
                </a:solidFill>
                <a:sym typeface="Wingdings" pitchFamily="2" charset="2"/>
              </a:rPr>
              <a:t>images </a:t>
            </a:r>
            <a:r>
              <a:rPr lang="en-GB" sz="2000" dirty="0" smtClean="0">
                <a:solidFill>
                  <a:srgbClr val="261748"/>
                </a:solidFill>
              </a:rPr>
              <a:t>(status report by S. Hauf in subsequent session)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smtClean="0">
                <a:solidFill>
                  <a:srgbClr val="261748"/>
                </a:solidFill>
              </a:rPr>
              <a:t>Direct feedback from/ to WP-76 regarding feature requests </a:t>
            </a:r>
            <a:r>
              <a:rPr lang="en-GB" sz="2000" dirty="0">
                <a:solidFill>
                  <a:srgbClr val="261748"/>
                </a:solidFill>
              </a:rPr>
              <a:t> </a:t>
            </a:r>
            <a:r>
              <a:rPr lang="en-GB" sz="2000" dirty="0" smtClean="0">
                <a:solidFill>
                  <a:srgbClr val="261748"/>
                </a:solidFill>
              </a:rPr>
              <a:t>and improvements</a:t>
            </a:r>
          </a:p>
          <a:p>
            <a:pPr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261748"/>
                </a:solidFill>
              </a:rPr>
              <a:t>Will lay path for user training and integration of consortia-developed software</a:t>
            </a:r>
          </a:p>
          <a:p>
            <a:pPr marL="0" indent="0">
              <a:buNone/>
            </a:pPr>
            <a:endParaRPr lang="en-GB" sz="1800" dirty="0" smtClean="0">
              <a:solidFill>
                <a:srgbClr val="261748"/>
              </a:solidFill>
              <a:sym typeface="Wingdings" pitchFamily="2" charset="2"/>
            </a:endParaRPr>
          </a:p>
          <a:p>
            <a:pPr lvl="0">
              <a:buClr>
                <a:srgbClr val="FD930A"/>
              </a:buClr>
            </a:pPr>
            <a:r>
              <a:rPr lang="en-US" sz="2200" dirty="0">
                <a:solidFill>
                  <a:srgbClr val="C00000"/>
                </a:solidFill>
              </a:rPr>
              <a:t>Feedback from the Consortia on the type and status of the software activities was provided </a:t>
            </a:r>
            <a:endParaRPr lang="en-GB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261748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75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Karabo</a:t>
            </a:r>
            <a:r>
              <a:rPr lang="en-GB" dirty="0" smtClean="0"/>
              <a:t> Readiness of Consortia Software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816018"/>
              </p:ext>
            </p:extLst>
          </p:nvPr>
        </p:nvGraphicFramePr>
        <p:xfrm>
          <a:off x="3001050" y="2304896"/>
          <a:ext cx="5974000" cy="2547373"/>
        </p:xfrm>
        <a:graphic>
          <a:graphicData uri="http://schemas.openxmlformats.org/drawingml/2006/table">
            <a:tbl>
              <a:tblPr/>
              <a:tblGrid>
                <a:gridCol w="2528512"/>
                <a:gridCol w="1148496"/>
                <a:gridCol w="1148496"/>
                <a:gridCol w="1148496"/>
              </a:tblGrid>
              <a:tr h="28783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AGIPD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LPD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DSSC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1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Pipeline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1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ile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format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ROOT, ASCII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BINARY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ROOT, ASCII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1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Language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C++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PYTHON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C++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251060">
                <a:tc row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Dependencies</a:t>
                      </a:r>
                    </a:p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Numpy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ROOT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1060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Scipy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(MEGALIB)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060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Matplotlib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1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Plot production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SEMI-AUTO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1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Multiprocessing/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Threading*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10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Computing on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GPU*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 bwMode="auto">
          <a:xfrm>
            <a:off x="5511800" y="4965700"/>
            <a:ext cx="952500" cy="6858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04000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807200" y="4965700"/>
            <a:ext cx="952500" cy="6858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04000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937500" y="4965700"/>
            <a:ext cx="952500" cy="6858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04000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24929"/>
              </p:ext>
            </p:extLst>
          </p:nvPr>
        </p:nvGraphicFramePr>
        <p:xfrm>
          <a:off x="2895849" y="5688131"/>
          <a:ext cx="6048375" cy="243840"/>
        </p:xfrm>
        <a:graphic>
          <a:graphicData uri="http://schemas.openxmlformats.org/drawingml/2006/table">
            <a:tbl>
              <a:tblPr/>
              <a:tblGrid>
                <a:gridCol w="2558928"/>
                <a:gridCol w="1163149"/>
                <a:gridCol w="1163149"/>
                <a:gridCol w="1163149"/>
              </a:tblGrid>
              <a:tr h="2415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KARABO -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Readiness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67">
                          <a:srgbClr val="FFFF00"/>
                        </a:gs>
                        <a:gs pos="91000">
                          <a:srgbClr val="FF0000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6000">
                          <a:srgbClr val="FFFF00"/>
                        </a:gs>
                        <a:gs pos="98000">
                          <a:srgbClr val="FF0000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1000">
                          <a:srgbClr val="FFFF00"/>
                        </a:gs>
                        <a:gs pos="100000">
                          <a:srgbClr val="008000"/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4267" y="1244600"/>
            <a:ext cx="854237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Current assessment based on feedback from consortia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Note!: </a:t>
            </a:r>
            <a:r>
              <a:rPr lang="en-US" sz="18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Karabo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is currently not available outside XFEL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assessment reflects design compatibility with </a:t>
            </a:r>
            <a:r>
              <a:rPr lang="en-US" sz="18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Karabo</a:t>
            </a:r>
            <a:r>
              <a:rPr lang="en-US" sz="1800" dirty="0" smtClean="0">
                <a:solidFill>
                  <a:schemeClr val="accent3"/>
                </a:solidFill>
              </a:rPr>
              <a:t> but critical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5800" y="6057900"/>
            <a:ext cx="3098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/>
              <a:t>* Not necessary critical but favorable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8242" y="2726215"/>
            <a:ext cx="28956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D930A"/>
              </a:buClr>
              <a:buSzPct val="80000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Internal work for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pnCCD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will be used as example implementation alongside guidelines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Clr>
                <a:srgbClr val="FD930A"/>
              </a:buClr>
              <a:buSzPct val="80000"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Computational performance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not assessed yet but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critical</a:t>
            </a:r>
            <a:r>
              <a:rPr lang="en-US" sz="1800" b="1" kern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kern="0" dirty="0" smtClean="0">
                <a:latin typeface="Calibri" pitchFamily="34" charset="0"/>
                <a:cs typeface="Calibri" pitchFamily="34" charset="0"/>
              </a:rPr>
              <a:t>(usability for 1M pixel device?)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2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Outline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1217" y="1406782"/>
            <a:ext cx="8775802" cy="445928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261748"/>
                </a:solidFill>
              </a:rPr>
              <a:t>Introduction </a:t>
            </a:r>
          </a:p>
          <a:p>
            <a:r>
              <a:rPr lang="en-US" sz="2800" b="1" dirty="0" smtClean="0">
                <a:solidFill>
                  <a:srgbClr val="261748"/>
                </a:solidFill>
              </a:rPr>
              <a:t>Detector calibration group – status update</a:t>
            </a:r>
          </a:p>
          <a:p>
            <a:r>
              <a:rPr lang="en-US" sz="2800" b="1" dirty="0" smtClean="0">
                <a:solidFill>
                  <a:srgbClr val="261748"/>
                </a:solidFill>
              </a:rPr>
              <a:t>Highlights from the last Calibration Meeting </a:t>
            </a:r>
          </a:p>
          <a:p>
            <a:r>
              <a:rPr lang="en-US" sz="2800" b="1" dirty="0" smtClean="0">
                <a:solidFill>
                  <a:srgbClr val="261748"/>
                </a:solidFill>
              </a:rPr>
              <a:t>Infrastructure for detector calibration and tests </a:t>
            </a:r>
          </a:p>
          <a:p>
            <a:r>
              <a:rPr lang="en-US" sz="2800" b="1" dirty="0" smtClean="0">
                <a:solidFill>
                  <a:srgbClr val="261748"/>
                </a:solidFill>
              </a:rPr>
              <a:t>Calibration software – status update</a:t>
            </a:r>
          </a:p>
          <a:p>
            <a:r>
              <a:rPr lang="en-US" sz="2800" b="1" dirty="0" smtClean="0">
                <a:solidFill>
                  <a:srgbClr val="261748"/>
                </a:solidFill>
              </a:rPr>
              <a:t>Summary &amp; plans</a:t>
            </a:r>
            <a:r>
              <a:rPr lang="en-US" sz="2800" dirty="0" smtClean="0">
                <a:solidFill>
                  <a:srgbClr val="261748"/>
                </a:solidFill>
              </a:rPr>
              <a:t> </a:t>
            </a:r>
          </a:p>
          <a:p>
            <a:pPr marL="0" indent="0">
              <a:buNone/>
            </a:pPr>
            <a:endParaRPr lang="en-US" sz="1800" b="1" dirty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8" y="1567104"/>
            <a:ext cx="8921522" cy="425558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9" name="TextBox 8"/>
          <p:cNvSpPr txBox="1"/>
          <p:nvPr/>
        </p:nvSpPr>
        <p:spPr>
          <a:xfrm>
            <a:off x="2934642" y="3892325"/>
            <a:ext cx="1458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to be discussed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91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78" y="1567104"/>
            <a:ext cx="8921522" cy="425558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5" name="Rounded Rectangular Callout 4"/>
          <p:cNvSpPr/>
          <p:nvPr/>
        </p:nvSpPr>
        <p:spPr bwMode="auto">
          <a:xfrm>
            <a:off x="3914538" y="2917012"/>
            <a:ext cx="1186453" cy="445864"/>
          </a:xfrm>
          <a:prstGeom prst="wedgeRoundRectCallout">
            <a:avLst>
              <a:gd name="adj1" fmla="val -91570"/>
              <a:gd name="adj2" fmla="val 65131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261748"/>
                </a:solidFill>
                <a:effectLst/>
                <a:latin typeface="Arial" charset="0"/>
                <a:ea typeface="ＭＳ Ｐゴシック" pitchFamily="1" charset="-128"/>
              </a:rPr>
              <a:t>First X-ray sources</a:t>
            </a:r>
            <a:r>
              <a:rPr kumimoji="0" lang="en-US" sz="900" b="1" i="0" u="none" strike="noStrike" cap="none" normalizeH="0" dirty="0" smtClean="0">
                <a:ln>
                  <a:noFill/>
                </a:ln>
                <a:solidFill>
                  <a:srgbClr val="261748"/>
                </a:solidFill>
                <a:effectLst/>
                <a:latin typeface="Arial" charset="0"/>
                <a:ea typeface="ＭＳ Ｐゴシック" pitchFamily="1" charset="-128"/>
              </a:rPr>
              <a:t> at XFEL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261748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165179" y="3976254"/>
            <a:ext cx="1186453" cy="512617"/>
          </a:xfrm>
          <a:prstGeom prst="wedgeRoundRectCallout">
            <a:avLst>
              <a:gd name="adj1" fmla="val -93481"/>
              <a:gd name="adj2" fmla="val 28276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lang="en-US" b="1" dirty="0" smtClean="0">
                <a:solidFill>
                  <a:srgbClr val="261748"/>
                </a:solidFill>
              </a:rPr>
              <a:t>Data Base &amp; Data format  ready for use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261748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724352" y="5776084"/>
            <a:ext cx="1186453" cy="512617"/>
          </a:xfrm>
          <a:prstGeom prst="wedgeRoundRectCallout">
            <a:avLst>
              <a:gd name="adj1" fmla="val -93481"/>
              <a:gd name="adj2" fmla="val -66073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261748"/>
                </a:solidFill>
                <a:effectLst/>
                <a:latin typeface="Arial" charset="0"/>
                <a:ea typeface="ＭＳ Ｐゴシック" pitchFamily="1" charset="-128"/>
              </a:rPr>
              <a:t>First</a:t>
            </a:r>
            <a:r>
              <a:rPr kumimoji="0" lang="en-US" sz="900" b="1" i="0" u="none" strike="noStrike" cap="none" normalizeH="0" dirty="0" smtClean="0">
                <a:ln>
                  <a:noFill/>
                </a:ln>
                <a:solidFill>
                  <a:srgbClr val="261748"/>
                </a:solidFill>
                <a:effectLst/>
                <a:latin typeface="Arial" charset="0"/>
                <a:ea typeface="ＭＳ Ｐゴシック" pitchFamily="1" charset="-128"/>
              </a:rPr>
              <a:t> lab. prototypes at the XFEL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261748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706812" y="5233238"/>
            <a:ext cx="1186453" cy="512617"/>
          </a:xfrm>
          <a:prstGeom prst="wedgeRoundRectCallout">
            <a:avLst>
              <a:gd name="adj1" fmla="val -268003"/>
              <a:gd name="adj2" fmla="val -17424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261748"/>
                </a:solidFill>
                <a:effectLst/>
                <a:latin typeface="Arial" charset="0"/>
                <a:ea typeface="ＭＳ Ｐゴシック" pitchFamily="1" charset="-128"/>
              </a:rPr>
              <a:t>Calibration Software for CCDs 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rgbClr val="261748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4642" y="3892325"/>
            <a:ext cx="1458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to be discussed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7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83" y="1246910"/>
            <a:ext cx="8482239" cy="4917166"/>
          </a:xfrm>
        </p:spPr>
        <p:txBody>
          <a:bodyPr/>
          <a:lstStyle/>
          <a:p>
            <a:r>
              <a:rPr lang="en-US" b="1" dirty="0" smtClean="0">
                <a:solidFill>
                  <a:srgbClr val="251555"/>
                </a:solidFill>
              </a:rPr>
              <a:t>Work on calibration is ongoing in the Consortia and discussed in regular meetings </a:t>
            </a:r>
          </a:p>
          <a:p>
            <a:r>
              <a:rPr lang="en-US" b="1" dirty="0" smtClean="0">
                <a:solidFill>
                  <a:srgbClr val="251555"/>
                </a:solidFill>
              </a:rPr>
              <a:t>Setup </a:t>
            </a:r>
            <a:r>
              <a:rPr lang="en-US" b="1" dirty="0" smtClean="0">
                <a:solidFill>
                  <a:srgbClr val="251555"/>
                </a:solidFill>
              </a:rPr>
              <a:t>of the calibration infrastructure is ongoing </a:t>
            </a:r>
            <a:r>
              <a:rPr lang="en-US" b="1" dirty="0" smtClean="0">
                <a:solidFill>
                  <a:srgbClr val="251555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251555"/>
                </a:solidFill>
              </a:rPr>
              <a:t>Fe-55 source and a portable X-ray tube  will be available in Q1/Q2 2013</a:t>
            </a:r>
          </a:p>
          <a:p>
            <a:r>
              <a:rPr lang="en-US" b="1" dirty="0" smtClean="0">
                <a:solidFill>
                  <a:srgbClr val="251555"/>
                </a:solidFill>
              </a:rPr>
              <a:t>Work on calibration software and simulation at the XFEL </a:t>
            </a:r>
            <a:r>
              <a:rPr lang="en-US" b="1" dirty="0" smtClean="0">
                <a:solidFill>
                  <a:srgbClr val="251555"/>
                </a:solidFill>
              </a:rPr>
              <a:t>started</a:t>
            </a:r>
          </a:p>
          <a:p>
            <a:r>
              <a:rPr lang="en-US" b="1" dirty="0" smtClean="0">
                <a:solidFill>
                  <a:srgbClr val="251555"/>
                </a:solidFill>
              </a:rPr>
              <a:t>X-ray </a:t>
            </a:r>
            <a:r>
              <a:rPr lang="en-US" b="1" dirty="0" smtClean="0">
                <a:solidFill>
                  <a:srgbClr val="251555"/>
                </a:solidFill>
              </a:rPr>
              <a:t>generator concept being elaborated </a:t>
            </a:r>
            <a:r>
              <a:rPr lang="en-US" b="1" dirty="0" smtClean="0">
                <a:solidFill>
                  <a:srgbClr val="251555"/>
                </a:solidFill>
                <a:sym typeface="Wingdings" pitchFamily="2" charset="2"/>
              </a:rPr>
              <a:t> first simulation is available</a:t>
            </a:r>
          </a:p>
          <a:p>
            <a:r>
              <a:rPr lang="en-US" b="1" dirty="0" smtClean="0">
                <a:solidFill>
                  <a:srgbClr val="251555"/>
                </a:solidFill>
                <a:sym typeface="Wingdings" pitchFamily="2" charset="2"/>
              </a:rPr>
              <a:t>First attempt to access PETRAIII was done  </a:t>
            </a:r>
            <a:r>
              <a:rPr lang="en-US" b="1" dirty="0">
                <a:solidFill>
                  <a:srgbClr val="251555"/>
                </a:solidFill>
                <a:sym typeface="Wingdings" pitchFamily="2" charset="2"/>
              </a:rPr>
              <a:t>r</a:t>
            </a:r>
            <a:r>
              <a:rPr lang="en-US" b="1" dirty="0" smtClean="0">
                <a:solidFill>
                  <a:srgbClr val="251555"/>
                </a:solidFill>
                <a:sym typeface="Wingdings" pitchFamily="2" charset="2"/>
              </a:rPr>
              <a:t>egular access to PETRAIII requires a combined effort of XFEL and consortia</a:t>
            </a:r>
            <a:endParaRPr lang="en-US" b="1" dirty="0">
              <a:solidFill>
                <a:srgbClr val="251555"/>
              </a:solidFill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64565" y="1832463"/>
            <a:ext cx="570177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Answers to the Questions</a:t>
            </a:r>
          </a:p>
          <a:p>
            <a:pPr algn="ctr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the XDAC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Committee</a:t>
            </a:r>
          </a:p>
        </p:txBody>
      </p:sp>
    </p:spTree>
    <p:extLst>
      <p:ext uri="{BB962C8B-B14F-4D97-AF65-F5344CB8AC3E}">
        <p14:creationId xmlns:p14="http://schemas.microsoft.com/office/powerpoint/2010/main" val="267872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from the last XDAC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1501"/>
            <a:ext cx="8860270" cy="5542852"/>
          </a:xfrm>
        </p:spPr>
        <p:txBody>
          <a:bodyPr/>
          <a:lstStyle/>
          <a:p>
            <a:r>
              <a:rPr lang="en-US" sz="1800" i="1" dirty="0" smtClean="0"/>
              <a:t>“</a:t>
            </a:r>
            <a:r>
              <a:rPr lang="en-US" sz="1700" i="1" dirty="0" smtClean="0"/>
              <a:t>The </a:t>
            </a:r>
            <a:r>
              <a:rPr lang="en-US" sz="1700" i="1" dirty="0"/>
              <a:t>XDAC appreciates the start of the activities of the calibration </a:t>
            </a:r>
            <a:r>
              <a:rPr lang="en-US" sz="1700" i="1" dirty="0" smtClean="0"/>
              <a:t>working group </a:t>
            </a:r>
            <a:r>
              <a:rPr lang="en-US" sz="1700" i="1" dirty="0"/>
              <a:t>and encourages the </a:t>
            </a:r>
            <a:r>
              <a:rPr lang="en-US" sz="1700" i="1" dirty="0" smtClean="0"/>
              <a:t>efforts </a:t>
            </a:r>
            <a:r>
              <a:rPr lang="en-US" sz="1700" i="1" dirty="0"/>
              <a:t>initiated to </a:t>
            </a:r>
            <a:r>
              <a:rPr lang="en-US" sz="1700" i="1" dirty="0" smtClean="0"/>
              <a:t>define </a:t>
            </a:r>
            <a:r>
              <a:rPr lang="en-US" sz="1700" i="1" dirty="0"/>
              <a:t>an action plan</a:t>
            </a:r>
            <a:r>
              <a:rPr lang="en-US" sz="1700" i="1" dirty="0" smtClean="0"/>
              <a:t>. In </a:t>
            </a:r>
            <a:r>
              <a:rPr lang="en-US" sz="1700" i="1" dirty="0"/>
              <a:t>that sense it </a:t>
            </a:r>
            <a:r>
              <a:rPr lang="en-US" sz="1700" i="1" dirty="0" smtClean="0"/>
              <a:t>suggests to </a:t>
            </a:r>
            <a:r>
              <a:rPr lang="en-US" sz="1700" i="1" dirty="0"/>
              <a:t>look into </a:t>
            </a:r>
            <a:r>
              <a:rPr lang="en-US" sz="1700" b="1" i="1" dirty="0"/>
              <a:t>methodology in which the responsibilities of the various actors are well </a:t>
            </a:r>
            <a:r>
              <a:rPr lang="en-US" sz="1700" b="1" i="1" dirty="0" smtClean="0"/>
              <a:t>defined</a:t>
            </a:r>
            <a:r>
              <a:rPr lang="en-US" sz="1700" i="1" dirty="0" smtClean="0"/>
              <a:t>”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08000"/>
                </a:solidFill>
              </a:rPr>
              <a:t>Proposal for responsibility/work assignment was included in the technical note “Calibration Concept and Infrastructure Requirements”  and distributed to the consortia</a:t>
            </a:r>
            <a:r>
              <a:rPr lang="en-US" sz="1700" dirty="0">
                <a:solidFill>
                  <a:srgbClr val="008000"/>
                </a:solidFill>
              </a:rPr>
              <a:t> </a:t>
            </a:r>
            <a:r>
              <a:rPr lang="en-US" sz="1700" dirty="0" smtClean="0">
                <a:solidFill>
                  <a:srgbClr val="008000"/>
                </a:solidFill>
              </a:rPr>
              <a:t>for comments. Feedback is expected by the end of November.</a:t>
            </a:r>
          </a:p>
          <a:p>
            <a:r>
              <a:rPr lang="en-US" sz="1700" i="1" dirty="0" smtClean="0"/>
              <a:t>“It </a:t>
            </a:r>
            <a:r>
              <a:rPr lang="en-US" sz="1700" i="1" dirty="0"/>
              <a:t>would be convenient to have </a:t>
            </a:r>
            <a:r>
              <a:rPr lang="en-US" sz="1700" b="1" i="1" dirty="0"/>
              <a:t>easy and regular access to a test station at a storage </a:t>
            </a:r>
            <a:r>
              <a:rPr lang="en-US" sz="1700" b="1" i="1" dirty="0" smtClean="0"/>
              <a:t>ring facility </a:t>
            </a:r>
            <a:r>
              <a:rPr lang="en-US" sz="1700" i="1" dirty="0"/>
              <a:t>that could deliver X-ray photons with a time structure and intensity to the </a:t>
            </a:r>
            <a:r>
              <a:rPr lang="en-US" sz="1700" i="1" dirty="0" smtClean="0"/>
              <a:t>values expected </a:t>
            </a:r>
            <a:r>
              <a:rPr lang="en-US" sz="1700" i="1" dirty="0"/>
              <a:t>to be seen by the XFEL detectors. Such a station could be used for both </a:t>
            </a:r>
            <a:r>
              <a:rPr lang="en-US" sz="1700" i="1" dirty="0" smtClean="0"/>
              <a:t>testing and </a:t>
            </a:r>
            <a:r>
              <a:rPr lang="en-US" sz="1700" i="1" dirty="0"/>
              <a:t>calibration for all detectors. An option to be explored could be setting up a long </a:t>
            </a:r>
            <a:r>
              <a:rPr lang="en-US" sz="1700" i="1" dirty="0" smtClean="0"/>
              <a:t>term agreement </a:t>
            </a:r>
            <a:r>
              <a:rPr lang="en-US" sz="1700" i="1" dirty="0"/>
              <a:t>with a SR facility with the </a:t>
            </a:r>
            <a:r>
              <a:rPr lang="en-US" sz="1700" i="1" dirty="0" smtClean="0"/>
              <a:t>a appropriate </a:t>
            </a:r>
            <a:r>
              <a:rPr lang="en-US" sz="1700" i="1" dirty="0"/>
              <a:t>modes (few bunch </a:t>
            </a:r>
            <a:r>
              <a:rPr lang="en-US" sz="1700" i="1" dirty="0" smtClean="0"/>
              <a:t>filling </a:t>
            </a:r>
            <a:r>
              <a:rPr lang="en-US" sz="1700" i="1" dirty="0"/>
              <a:t>with the </a:t>
            </a:r>
            <a:r>
              <a:rPr lang="en-US" sz="1700" i="1" dirty="0" smtClean="0"/>
              <a:t>right timing).’’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08000"/>
                </a:solidFill>
              </a:rPr>
              <a:t>First step was done</a:t>
            </a:r>
            <a:r>
              <a:rPr lang="en-US" sz="1700" dirty="0" smtClean="0">
                <a:solidFill>
                  <a:srgbClr val="008000"/>
                </a:solidFill>
                <a:sym typeface="Wingdings" pitchFamily="2" charset="2"/>
              </a:rPr>
              <a:t> </a:t>
            </a:r>
            <a:r>
              <a:rPr lang="en-US" sz="1700" dirty="0" smtClean="0">
                <a:solidFill>
                  <a:srgbClr val="008000"/>
                </a:solidFill>
              </a:rPr>
              <a:t>slide 12 of this talk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08000"/>
                </a:solidFill>
              </a:rPr>
              <a:t>Next step:  </a:t>
            </a:r>
            <a:r>
              <a:rPr lang="en-US" sz="1700" dirty="0">
                <a:solidFill>
                  <a:srgbClr val="008000"/>
                </a:solidFill>
              </a:rPr>
              <a:t>r</a:t>
            </a:r>
            <a:r>
              <a:rPr lang="en-US" sz="1700" dirty="0" smtClean="0">
                <a:solidFill>
                  <a:srgbClr val="008000"/>
                </a:solidFill>
              </a:rPr>
              <a:t>egular Access </a:t>
            </a:r>
            <a:r>
              <a:rPr lang="en-US" sz="1700" dirty="0">
                <a:solidFill>
                  <a:srgbClr val="008000"/>
                </a:solidFill>
              </a:rPr>
              <a:t>to PETRA </a:t>
            </a:r>
            <a:r>
              <a:rPr lang="en-US" sz="1700" dirty="0" smtClean="0">
                <a:solidFill>
                  <a:srgbClr val="008000"/>
                </a:solidFill>
              </a:rPr>
              <a:t>should </a:t>
            </a:r>
            <a:r>
              <a:rPr lang="en-US" sz="1700" dirty="0">
                <a:solidFill>
                  <a:srgbClr val="008000"/>
                </a:solidFill>
              </a:rPr>
              <a:t>be established </a:t>
            </a:r>
            <a:r>
              <a:rPr lang="en-US" sz="1700" dirty="0" smtClean="0">
                <a:solidFill>
                  <a:srgbClr val="008000"/>
                </a:solidFill>
              </a:rPr>
              <a:t> including  </a:t>
            </a:r>
            <a:r>
              <a:rPr lang="en-US" sz="1700" dirty="0">
                <a:solidFill>
                  <a:srgbClr val="008000"/>
                </a:solidFill>
              </a:rPr>
              <a:t>common effort XFEL &amp; </a:t>
            </a:r>
            <a:r>
              <a:rPr lang="en-US" sz="1700" dirty="0" smtClean="0">
                <a:solidFill>
                  <a:srgbClr val="008000"/>
                </a:solidFill>
              </a:rPr>
              <a:t>consortia.  In addition we planning detector tests at different light sources (LCLS, ..)</a:t>
            </a:r>
          </a:p>
          <a:p>
            <a:r>
              <a:rPr lang="en-US" sz="1700" i="1" dirty="0" smtClean="0"/>
              <a:t>“Eventually </a:t>
            </a:r>
            <a:r>
              <a:rPr lang="en-US" sz="1700" b="1" i="1" dirty="0"/>
              <a:t>calibration and alignment devices </a:t>
            </a:r>
            <a:r>
              <a:rPr lang="en-US" sz="1700" i="1" dirty="0"/>
              <a:t>have </a:t>
            </a:r>
            <a:r>
              <a:rPr lang="en-US" sz="1700" i="1" dirty="0" smtClean="0"/>
              <a:t>to be </a:t>
            </a:r>
            <a:r>
              <a:rPr lang="en-US" sz="1700" i="1" dirty="0"/>
              <a:t>integrated into the beam line, and so an early generic layout seems helpful for </a:t>
            </a:r>
            <a:r>
              <a:rPr lang="en-US" sz="1700" i="1" dirty="0" smtClean="0"/>
              <a:t>further discussion.”</a:t>
            </a:r>
          </a:p>
          <a:p>
            <a:pPr marL="0" indent="0">
              <a:buNone/>
            </a:pPr>
            <a:r>
              <a:rPr lang="en-US" sz="1700" dirty="0" smtClean="0">
                <a:solidFill>
                  <a:srgbClr val="008000"/>
                </a:solidFill>
              </a:rPr>
              <a:t>The mentioned devices are planned at the </a:t>
            </a:r>
            <a:r>
              <a:rPr lang="en-US" sz="1700" dirty="0" err="1" smtClean="0">
                <a:solidFill>
                  <a:srgbClr val="008000"/>
                </a:solidFill>
              </a:rPr>
              <a:t>beamlines</a:t>
            </a:r>
            <a:r>
              <a:rPr lang="en-US" sz="1700" dirty="0" smtClean="0">
                <a:solidFill>
                  <a:srgbClr val="008000"/>
                </a:solidFill>
              </a:rPr>
              <a:t> and will be included in the instrument TDRs.</a:t>
            </a:r>
            <a:endParaRPr lang="en-US" sz="1700" dirty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182" y="2702940"/>
            <a:ext cx="4759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4400" b="1" dirty="0" smtClean="0">
                <a:solidFill>
                  <a:srgbClr val="2617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Backup slides</a:t>
            </a:r>
            <a:endParaRPr lang="en-US" sz="4400" b="1" dirty="0">
              <a:solidFill>
                <a:srgbClr val="2617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200141"/>
            <a:ext cx="1095441" cy="122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73" y="2364131"/>
            <a:ext cx="1530128" cy="80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Detectors to be calibrated &amp; characterized  - reminder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8"/>
            <a:ext cx="6137852" cy="470621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2-D </a:t>
            </a:r>
            <a:r>
              <a:rPr lang="en-US" dirty="0" err="1" smtClean="0">
                <a:solidFill>
                  <a:srgbClr val="C00000"/>
                </a:solidFill>
              </a:rPr>
              <a:t>Mpixel</a:t>
            </a:r>
            <a:r>
              <a:rPr lang="en-US" dirty="0" smtClean="0">
                <a:solidFill>
                  <a:srgbClr val="C00000"/>
                </a:solidFill>
              </a:rPr>
              <a:t> X-ray imaging detectors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69875" y="4512368"/>
            <a:ext cx="5528252" cy="181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..and more to come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1D detectors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Avalanche </a:t>
            </a:r>
            <a:r>
              <a:rPr lang="en-US" sz="2000" dirty="0" err="1" smtClean="0">
                <a:solidFill>
                  <a:schemeClr val="tx1"/>
                </a:solidFill>
              </a:rPr>
              <a:t>PhotoDiode</a:t>
            </a:r>
            <a:r>
              <a:rPr lang="en-US" sz="2000" dirty="0" smtClean="0">
                <a:solidFill>
                  <a:schemeClr val="tx1"/>
                </a:solidFill>
              </a:rPr>
              <a:t> (APD)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Silicon Drift Detector (SDD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…</a:t>
            </a:r>
          </a:p>
          <a:p>
            <a:pPr marL="300037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1" y="4934167"/>
            <a:ext cx="14192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6" y="5271749"/>
            <a:ext cx="2093768" cy="105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090" y="2889114"/>
            <a:ext cx="907597" cy="410745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52" y="2950566"/>
            <a:ext cx="572377" cy="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6807" y="1905237"/>
            <a:ext cx="594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High repetition rate detectors: AGIPD, DSSC, LPD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4461" y="3572868"/>
            <a:ext cx="3820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Low repetition rate detectors: </a:t>
            </a:r>
          </a:p>
          <a:p>
            <a:pPr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CCD,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other CCDs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78" y="2200141"/>
            <a:ext cx="1095349" cy="118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8945" y="3027448"/>
            <a:ext cx="72736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/>
              <a:t>LPD</a:t>
            </a:r>
            <a:endParaRPr lang="en-US" sz="20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48" y="3603230"/>
            <a:ext cx="1056482" cy="99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848" y="3614575"/>
            <a:ext cx="939024" cy="98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49574" y="4197457"/>
            <a:ext cx="115246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err="1" smtClean="0"/>
              <a:t>pn</a:t>
            </a:r>
            <a:r>
              <a:rPr lang="en-US" sz="2000" b="1" dirty="0" smtClean="0"/>
              <a:t> CCD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43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Generators -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17475" y="1230024"/>
            <a:ext cx="90265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dirty="0" smtClean="0">
                <a:solidFill>
                  <a:srgbClr val="2314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X-ray source(s) for detector calibration &amp; characterization purpose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Photon energy: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Energy range 0.2-25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keV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monochromatic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Time structure: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pulsed source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repetition rate if possible up to 4.5MHz or at least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two pulses delivered with </a:t>
            </a:r>
            <a:r>
              <a:rPr lang="en-US" sz="2000" dirty="0" err="1" smtClean="0">
                <a:solidFill>
                  <a:srgbClr val="C00000"/>
                </a:solidFill>
                <a:latin typeface="Symbol" pitchFamily="18" charset="2"/>
                <a:cs typeface="Calibri" pitchFamily="34" charset="0"/>
              </a:rPr>
              <a:t>D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=220 ns</a:t>
            </a:r>
          </a:p>
          <a:p>
            <a:pPr marL="0" indent="0"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short pulses &lt;1ps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Adjustable and stable intensity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1ph/pixel/pulse – 10</a:t>
            </a:r>
            <a:r>
              <a:rPr lang="en-US" sz="200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ph/pixel/pulse)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Two types of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illumination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-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point-like illumination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ideal case: possibility for one pixel illumination)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   -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flat field illumination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with homogeneity of the order of 10% (ideal 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case:  size of the flat field compatible with the size of the  full 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detector module: 20x20cm, or as large as possible)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Well calibrated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eference detector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Vacuum/ambient compatibility </a:t>
            </a:r>
          </a:p>
        </p:txBody>
      </p:sp>
    </p:spTree>
    <p:extLst>
      <p:ext uri="{BB962C8B-B14F-4D97-AF65-F5344CB8AC3E}">
        <p14:creationId xmlns:p14="http://schemas.microsoft.com/office/powerpoint/2010/main" val="25473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Generator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28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073574"/>
            <a:ext cx="906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X-ray generator setup </a:t>
            </a:r>
            <a:r>
              <a:rPr lang="en-US" sz="2000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with different targets and filters for </a:t>
            </a:r>
            <a:r>
              <a:rPr lang="en-US" sz="2000" dirty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detector </a:t>
            </a:r>
            <a:r>
              <a:rPr lang="en-US" sz="2000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characterization</a:t>
            </a:r>
            <a:endParaRPr lang="en-US" sz="2000" dirty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209424"/>
              </p:ext>
            </p:extLst>
          </p:nvPr>
        </p:nvGraphicFramePr>
        <p:xfrm>
          <a:off x="5820633" y="2586968"/>
          <a:ext cx="3247168" cy="3097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580"/>
                <a:gridCol w="1352430"/>
                <a:gridCol w="930158"/>
              </a:tblGrid>
              <a:tr h="343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Description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Material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Thickness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33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Multilayer Thin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</a:t>
                      </a:r>
                      <a:endParaRPr lang="en-US" sz="9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Polyimide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40 nm</a:t>
                      </a:r>
                      <a:endParaRPr lang="en-US" sz="9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160nm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3911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Multilayer Medium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</a:t>
                      </a:r>
                      <a:endParaRPr lang="en-US" sz="9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Polyimide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80 nm</a:t>
                      </a:r>
                      <a:endParaRPr lang="en-US" sz="9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160 nm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795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Multilayer Thick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Sn</a:t>
                      </a:r>
                      <a:endParaRPr lang="en-US" sz="9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</a:t>
                      </a:r>
                      <a:endParaRPr lang="en-US" sz="9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Polypropylen</a:t>
                      </a:r>
                      <a:endParaRPr lang="en-US" sz="9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Al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45 nm</a:t>
                      </a:r>
                      <a:endParaRPr lang="en-US" sz="9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55 nm</a:t>
                      </a:r>
                      <a:endParaRPr lang="en-US" sz="9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330 nm</a:t>
                      </a:r>
                      <a:endParaRPr lang="en-US" sz="9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55 nm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95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Al Thin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Al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XX nm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95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Al Think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Al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XX nm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95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Cu Thin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Cu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XX nm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95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Cu Thick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Cu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XX nm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95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Ni Thin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Ni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XX nm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955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Ni Thick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>
                          <a:effectLst/>
                          <a:latin typeface="Calibri" pitchFamily="34" charset="0"/>
                          <a:cs typeface="Calibri" pitchFamily="34" charset="0"/>
                        </a:rPr>
                        <a:t>Ni</a:t>
                      </a:r>
                      <a:endParaRPr lang="en-US" sz="9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9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XX nm</a:t>
                      </a:r>
                      <a:endParaRPr lang="en-US" sz="9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98525"/>
              </p:ext>
            </p:extLst>
          </p:nvPr>
        </p:nvGraphicFramePr>
        <p:xfrm>
          <a:off x="111211" y="2224364"/>
          <a:ext cx="5498757" cy="4065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389"/>
                <a:gridCol w="921961"/>
                <a:gridCol w="636145"/>
                <a:gridCol w="637646"/>
                <a:gridCol w="673654"/>
                <a:gridCol w="673654"/>
                <a:gridCol w="673654"/>
                <a:gridCol w="673654"/>
              </a:tblGrid>
              <a:tr h="32483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Target material</a:t>
                      </a:r>
                      <a:endParaRPr lang="en-US" sz="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Emission Line Energy [</a:t>
                      </a:r>
                      <a:r>
                        <a:rPr lang="en-GB" sz="8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keV</a:t>
                      </a:r>
                      <a:r>
                        <a:rPr lang="en-GB" sz="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]</a:t>
                      </a:r>
                      <a:endParaRPr lang="en-US" sz="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Z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Symbol</a:t>
                      </a:r>
                      <a:endParaRPr lang="en-US" sz="8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en-GB" sz="800" baseline="-25000">
                          <a:effectLst/>
                          <a:latin typeface="Calibri" pitchFamily="34" charset="0"/>
                          <a:cs typeface="Calibri" pitchFamily="34" charset="0"/>
                        </a:rPr>
                        <a:t>a1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en-GB" sz="800" baseline="-25000">
                          <a:effectLst/>
                          <a:latin typeface="Calibri" pitchFamily="34" charset="0"/>
                          <a:cs typeface="Calibri" pitchFamily="34" charset="0"/>
                        </a:rPr>
                        <a:t>a2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K</a:t>
                      </a:r>
                      <a:r>
                        <a:rPr lang="en-GB" sz="800" baseline="-25000">
                          <a:effectLst/>
                          <a:latin typeface="Calibri" pitchFamily="34" charset="0"/>
                          <a:cs typeface="Calibri" pitchFamily="34" charset="0"/>
                        </a:rPr>
                        <a:t>b1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r>
                        <a:rPr lang="en-GB" sz="800" baseline="-25000">
                          <a:effectLst/>
                          <a:latin typeface="Calibri" pitchFamily="34" charset="0"/>
                          <a:cs typeface="Calibri" pitchFamily="34" charset="0"/>
                        </a:rPr>
                        <a:t>a1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r>
                        <a:rPr lang="en-GB" sz="800" baseline="-25000">
                          <a:effectLst/>
                          <a:latin typeface="Calibri" pitchFamily="34" charset="0"/>
                          <a:cs typeface="Calibri" pitchFamily="34" charset="0"/>
                        </a:rPr>
                        <a:t>a2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L</a:t>
                      </a:r>
                      <a:r>
                        <a:rPr lang="en-GB" sz="800" baseline="-25000">
                          <a:effectLst/>
                          <a:latin typeface="Calibri" pitchFamily="34" charset="0"/>
                          <a:cs typeface="Calibri" pitchFamily="34" charset="0"/>
                        </a:rPr>
                        <a:t>b1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962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C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0.277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Mg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1.25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1.25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1.30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Al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1.49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1.49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1.56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539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80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O</a:t>
                      </a:r>
                      <a:endParaRPr lang="en-US" sz="800" b="1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Si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0.525</a:t>
                      </a:r>
                      <a:endParaRPr lang="en-US" sz="800" b="1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1.74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1.74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1.84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22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Ti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4.51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4.50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4.93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0.452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0.452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0.458</a:t>
                      </a:r>
                      <a:endParaRPr lang="en-US" sz="800" b="1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Cr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5.41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5.41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5.95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0.573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0.573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0.583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Fe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6.40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6.39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7.06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0.705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0.705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0.719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Co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6.93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6.92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7.65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0.776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0.776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0.791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Ni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7.48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7.46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8.26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0.852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0.852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0.868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Cu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8.045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8.027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8.905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0.929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0.929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0.950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42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Mo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17.48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17.38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19.61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2.29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2.29</a:t>
                      </a:r>
                      <a:endParaRPr lang="en-US" sz="800" b="1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2.39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47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Ag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22.16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21.99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24.94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2.98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2.98</a:t>
                      </a:r>
                      <a:endParaRPr lang="en-US" sz="800" b="1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3.15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74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59.32</a:t>
                      </a:r>
                      <a:endParaRPr lang="en-US" sz="800" b="0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57.98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67.24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8.40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8.36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9.67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79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Au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0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68.80</a:t>
                      </a:r>
                      <a:endParaRPr lang="en-US" sz="800" b="0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66.99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77.98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9.71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9.63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solidFill>
                            <a:schemeClr val="tx1">
                              <a:lumMod val="25000"/>
                              <a:lumOff val="75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11.44</a:t>
                      </a:r>
                      <a:endParaRPr lang="en-US" sz="800" b="1" dirty="0">
                        <a:solidFill>
                          <a:schemeClr val="tx1">
                            <a:lumMod val="25000"/>
                            <a:lumOff val="75000"/>
                          </a:schemeClr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n-US" sz="80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Makrolon</a:t>
                      </a:r>
                      <a:endParaRPr lang="en-US" sz="800" b="1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(ceramics)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0.52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0.68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0.93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1.25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1.49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1.74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1861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2.62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3.31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3.59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6.40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7.06</a:t>
                      </a:r>
                      <a:endParaRPr lang="en-US" sz="800" b="1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96900" algn="l"/>
                          <a:tab pos="9144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GB" sz="8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8.04</a:t>
                      </a:r>
                      <a:endParaRPr lang="en-US" sz="800" b="1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17771" y="2148108"/>
            <a:ext cx="153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61748"/>
                </a:solidFill>
              </a:rPr>
              <a:t> </a:t>
            </a:r>
            <a:r>
              <a:rPr lang="en-US" sz="1800" b="1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Filters </a:t>
            </a:r>
            <a:endParaRPr lang="en-US" sz="1800" b="1" dirty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275" y="1778626"/>
            <a:ext cx="186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1748"/>
                </a:solidFill>
              </a:rPr>
              <a:t> </a:t>
            </a:r>
            <a:r>
              <a:rPr lang="en-US" sz="1800" b="1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Targets </a:t>
            </a:r>
            <a:endParaRPr lang="en-US" sz="1800" b="1" dirty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298041"/>
              </p:ext>
            </p:extLst>
          </p:nvPr>
        </p:nvGraphicFramePr>
        <p:xfrm>
          <a:off x="-1093111" y="1676083"/>
          <a:ext cx="5893711" cy="441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Präsentation" r:id="rId3" imgW="6399239" imgH="4798989" progId="PowerPoint.Show.12">
                  <p:embed/>
                </p:oleObj>
              </mc:Choice>
              <mc:Fallback>
                <p:oleObj name="Präsentation" r:id="rId3" imgW="6399239" imgH="479898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93111" y="1676083"/>
                        <a:ext cx="5893711" cy="4419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000" b="1" kern="1200">
                <a:solidFill>
                  <a:schemeClr val="bg1"/>
                </a:solidFill>
                <a:latin typeface="Arial" charset="0"/>
                <a:ea typeface="Geneva" pitchFamily="-80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158875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buNone/>
            </a:pPr>
            <a:r>
              <a:rPr lang="en-US" sz="2600" dirty="0" smtClean="0"/>
              <a:t>Calibration Working Group – </a:t>
            </a:r>
            <a:r>
              <a:rPr lang="en-US" sz="2600" dirty="0"/>
              <a:t>U</a:t>
            </a:r>
            <a:r>
              <a:rPr lang="en-US" sz="2600" dirty="0" smtClean="0"/>
              <a:t>pdate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382121" y="1144453"/>
            <a:ext cx="376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Structure</a:t>
            </a:r>
            <a:r>
              <a:rPr lang="en-US" sz="2000" b="1" dirty="0" smtClean="0">
                <a:solidFill>
                  <a:schemeClr val="accent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of the group: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4300" y="1732560"/>
            <a:ext cx="3556904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Physicist </a:t>
            </a:r>
            <a:r>
              <a:rPr lang="en-US" sz="1800" b="1" dirty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sz="18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Software Development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S. Hauf  </a:t>
            </a:r>
            <a:r>
              <a:rPr lang="en-US" sz="18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started in September: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13" name="5-Point Star 12"/>
          <p:cNvSpPr/>
          <p:nvPr/>
        </p:nvSpPr>
        <p:spPr bwMode="auto">
          <a:xfrm>
            <a:off x="2721161" y="4274570"/>
            <a:ext cx="145973" cy="114300"/>
          </a:xfrm>
          <a:prstGeom prst="star5">
            <a:avLst/>
          </a:prstGeom>
          <a:solidFill>
            <a:srgbClr val="C000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5-Point Star 13"/>
          <p:cNvSpPr/>
          <p:nvPr/>
        </p:nvSpPr>
        <p:spPr bwMode="auto">
          <a:xfrm>
            <a:off x="5058926" y="2174008"/>
            <a:ext cx="145973" cy="114300"/>
          </a:xfrm>
          <a:prstGeom prst="star5">
            <a:avLst/>
          </a:prstGeom>
          <a:solidFill>
            <a:srgbClr val="C000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2328" y="2651159"/>
            <a:ext cx="403167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interface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to and support of external detector consortia in terms of calibration and data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analysis software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develop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maintain: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calibration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software 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&amp;  calibration   data  base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for imaging detectors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detector-specific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data analysis and image processing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algorithms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detector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response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&amp; performance  simulation software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5532264"/>
            <a:ext cx="4572000" cy="7355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9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Meetings</a:t>
            </a:r>
            <a:r>
              <a:rPr lang="en-US" sz="19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1900" b="1" dirty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 every 6 months </a:t>
            </a:r>
          </a:p>
          <a:p>
            <a:pPr lvl="0">
              <a:buNone/>
            </a:pPr>
            <a:r>
              <a:rPr lang="en-US" sz="1900" b="1" dirty="0">
                <a:solidFill>
                  <a:srgbClr val="261748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      next meeting in </a:t>
            </a:r>
            <a:r>
              <a:rPr lang="en-US" sz="1900" b="1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March</a:t>
            </a:r>
            <a:endParaRPr lang="en-US" sz="1900" b="1" dirty="0">
              <a:solidFill>
                <a:srgbClr val="261748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97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</a:t>
            </a:r>
            <a:r>
              <a:rPr lang="en-US" dirty="0"/>
              <a:t>F</a:t>
            </a:r>
            <a:r>
              <a:rPr lang="en-US" dirty="0" smtClean="0"/>
              <a:t>rom the Last Calibration Meeting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1347789"/>
            <a:ext cx="8779390" cy="1556050"/>
          </a:xfrm>
        </p:spPr>
        <p:txBody>
          <a:bodyPr/>
          <a:lstStyle/>
          <a:p>
            <a:r>
              <a:rPr lang="en-US" dirty="0" smtClean="0">
                <a:solidFill>
                  <a:srgbClr val="251555"/>
                </a:solidFill>
              </a:rPr>
              <a:t>Last calibration meeting took place in September</a:t>
            </a:r>
          </a:p>
          <a:p>
            <a:r>
              <a:rPr lang="en-US" dirty="0" smtClean="0">
                <a:solidFill>
                  <a:srgbClr val="251555"/>
                </a:solidFill>
              </a:rPr>
              <a:t>Participants:  Consortia, XFEL WP-75 and WP76 representatives </a:t>
            </a:r>
          </a:p>
          <a:p>
            <a:r>
              <a:rPr lang="en-US" dirty="0" smtClean="0">
                <a:solidFill>
                  <a:srgbClr val="251555"/>
                </a:solidFill>
              </a:rPr>
              <a:t>Status of calibration activities in the consortia and XFEL was shown: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0448" y="3014766"/>
            <a:ext cx="1509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AGIPD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04" y="3083266"/>
            <a:ext cx="4080813" cy="24736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65" y="4644300"/>
            <a:ext cx="907597" cy="4107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091" y="3494860"/>
            <a:ext cx="481071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sz="2000" b="1" dirty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lang="en-US" sz="2000" b="1" dirty="0" smtClean="0">
                <a:solidFill>
                  <a:srgbClr val="261748"/>
                </a:solidFill>
                <a:latin typeface="Calibri" pitchFamily="34" charset="0"/>
                <a:cs typeface="Calibri" pitchFamily="34" charset="0"/>
              </a:rPr>
              <a:t>emory droop: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b="1" kern="50" dirty="0" smtClean="0">
                <a:latin typeface="Calibri"/>
                <a:ea typeface="SimSun"/>
              </a:rPr>
              <a:t>@ </a:t>
            </a:r>
            <a:r>
              <a:rPr lang="en-US" sz="2000" b="1" kern="50" dirty="0">
                <a:latin typeface="Calibri"/>
                <a:ea typeface="SimSun"/>
              </a:rPr>
              <a:t> </a:t>
            </a:r>
            <a:r>
              <a:rPr lang="en-US" sz="2000" b="1" kern="50" dirty="0" smtClean="0">
                <a:latin typeface="Calibri"/>
                <a:ea typeface="SimSun"/>
              </a:rPr>
              <a:t>room temperature, </a:t>
            </a:r>
            <a:r>
              <a:rPr lang="en-US" sz="2000" b="1" kern="50" dirty="0">
                <a:latin typeface="Calibri"/>
                <a:ea typeface="SimSun"/>
              </a:rPr>
              <a:t>a</a:t>
            </a:r>
            <a:r>
              <a:rPr lang="en-US" sz="2000" b="1" kern="50" dirty="0" smtClean="0">
                <a:latin typeface="Calibri"/>
                <a:ea typeface="SimSun"/>
              </a:rPr>
              <a:t> </a:t>
            </a:r>
            <a:r>
              <a:rPr lang="en-US" sz="2000" b="1" kern="50" dirty="0">
                <a:latin typeface="Calibri"/>
                <a:ea typeface="SimSun"/>
              </a:rPr>
              <a:t>droop effect smaller than 4 </a:t>
            </a:r>
            <a:r>
              <a:rPr lang="en-US" sz="2000" b="1" kern="50" dirty="0" smtClean="0">
                <a:latin typeface="Calibri"/>
                <a:ea typeface="SimSun"/>
              </a:rPr>
              <a:t>% up to 100ms </a:t>
            </a:r>
            <a:r>
              <a:rPr lang="en-US" sz="2000" b="1" kern="50" dirty="0">
                <a:latin typeface="Calibri"/>
                <a:ea typeface="SimSun"/>
              </a:rPr>
              <a:t>was </a:t>
            </a:r>
            <a:r>
              <a:rPr lang="en-US" sz="2000" b="1" kern="50" dirty="0" smtClean="0">
                <a:latin typeface="Calibri"/>
                <a:ea typeface="SimSun"/>
              </a:rPr>
              <a:t>observed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b="1" kern="50" dirty="0" smtClean="0">
                <a:solidFill>
                  <a:srgbClr val="261748"/>
                </a:solidFill>
                <a:latin typeface="Calibri"/>
                <a:cs typeface="Calibri" pitchFamily="34" charset="0"/>
              </a:rPr>
              <a:t>Further steps:  dependence of droop effects  on temperature and  irradiation</a:t>
            </a:r>
            <a:endParaRPr lang="en-US" sz="2000" b="1" dirty="0">
              <a:solidFill>
                <a:srgbClr val="261748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420" y="1727379"/>
            <a:ext cx="2653876" cy="18429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>
                <a:latin typeface="Calibri" pitchFamily="34" charset="0"/>
                <a:cs typeface="Calibri" pitchFamily="34" charset="0"/>
              </a:rPr>
              <a:pPr>
                <a:defRPr/>
              </a:pPr>
              <a:t>5</a:t>
            </a:fld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9" y="1145352"/>
            <a:ext cx="5653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DSSC: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calibration of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DSSC prototype 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948" y="1576239"/>
            <a:ext cx="4737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rPr>
              <a:t>DSSC prototype =  </a:t>
            </a:r>
            <a:r>
              <a:rPr lang="en-US" sz="1600" b="1" dirty="0" smtClean="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rPr>
              <a:t>pxd-7 </a:t>
            </a:r>
            <a:r>
              <a:rPr lang="en-US" sz="1600" b="1" dirty="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rPr>
              <a:t>prototype + ASIC prototype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430" y="3803041"/>
            <a:ext cx="2501740" cy="17641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 w="165100" prst="coolSlant"/>
          </a:sp3d>
        </p:spPr>
      </p:pic>
      <p:sp>
        <p:nvSpPr>
          <p:cNvPr id="9" name="Rectangle 8"/>
          <p:cNvSpPr/>
          <p:nvPr/>
        </p:nvSpPr>
        <p:spPr>
          <a:xfrm>
            <a:off x="297101" y="4295746"/>
            <a:ext cx="499886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Two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independent scans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of pixel characteristic: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pulsed 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internal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charge injection 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via </a:t>
            </a: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inner substrate contact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pulsed LED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731" y="2673003"/>
            <a:ext cx="572377" cy="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7101" y="5604570"/>
            <a:ext cx="8389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Software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development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ongoing in parallel to experiments and covers all calibration steps.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38046" y="1978958"/>
            <a:ext cx="5354152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C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alibration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of non-linear system gain (NLSG) for 1 </a:t>
            </a:r>
            <a:r>
              <a:rPr lang="en-US" sz="1600" b="1" dirty="0" err="1">
                <a:latin typeface="Calibri" pitchFamily="34" charset="0"/>
                <a:cs typeface="Calibri" pitchFamily="34" charset="0"/>
              </a:rPr>
              <a:t>keV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photons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First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step: 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scan the linear region with </a:t>
            </a:r>
            <a:r>
              <a:rPr lang="en-US" sz="1400" baseline="30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55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Fe and fit the </a:t>
            </a:r>
            <a:r>
              <a:rPr lang="en-US" sz="14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8-bit </a:t>
            </a:r>
            <a:r>
              <a:rPr lang="en-US" sz="1400" baseline="30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55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Fe spectrum using a spectral model obtained from the high resolution 14-bits ADC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1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Second </a:t>
            </a:r>
            <a:r>
              <a:rPr lang="en-US" sz="1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step: 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scan the dynamic range of the prototype system, both linear and non-linear region,  by pulsed charge injection and calibrate charge injected per pulse by comparison to </a:t>
            </a:r>
            <a:r>
              <a:rPr lang="en-US" sz="1400" baseline="30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55</a:t>
            </a:r>
            <a:r>
              <a:rPr lang="en-US" sz="1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Fe signal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50284" y="2102324"/>
            <a:ext cx="933269" cy="276999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 smtClean="0"/>
              <a:t>preliminary</a:t>
            </a:r>
            <a:endParaRPr lang="en-US" sz="1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From the Last Calibration Meeting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4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>
                <a:latin typeface="Calibri" pitchFamily="34" charset="0"/>
                <a:cs typeface="Calibri" pitchFamily="34" charset="0"/>
              </a:rPr>
              <a:pPr>
                <a:defRPr/>
              </a:pPr>
              <a:t>6</a:t>
            </a:fld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446" y="1086729"/>
            <a:ext cx="88935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LPD: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Characterization of two-tile system (memory droop, gain variation, offset)  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05" y="2482258"/>
            <a:ext cx="1774564" cy="17745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6" y="2030438"/>
            <a:ext cx="2556172" cy="17658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01685" y="3369540"/>
            <a:ext cx="72736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LPD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455" y="4676919"/>
            <a:ext cx="83992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b="1" dirty="0">
                <a:latin typeface="Calibri" pitchFamily="34" charset="0"/>
                <a:cs typeface="Calibri" pitchFamily="34" charset="0"/>
              </a:rPr>
              <a:t>Infrastructure requirements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for the calibration and characterization of the LPD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systems were defined</a:t>
            </a:r>
          </a:p>
          <a:p>
            <a:pPr marL="342900" indent="-342900"/>
            <a:r>
              <a:rPr lang="en-US" sz="2000" kern="50" dirty="0" smtClean="0">
                <a:latin typeface="Calibri"/>
                <a:ea typeface="SimSun"/>
              </a:rPr>
              <a:t>First version of calibration document (calibration concept ) </a:t>
            </a:r>
            <a:r>
              <a:rPr lang="en-US" sz="2000" kern="50" dirty="0">
                <a:latin typeface="Calibri"/>
                <a:ea typeface="SimSun"/>
              </a:rPr>
              <a:t>is available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n-US" sz="2000" kern="50" dirty="0">
                <a:latin typeface="Calibri"/>
                <a:ea typeface="SimSun"/>
              </a:rPr>
              <a:t>A </a:t>
            </a:r>
            <a:r>
              <a:rPr lang="en-US" sz="2000" b="1" kern="50" dirty="0" smtClean="0">
                <a:latin typeface="Calibri"/>
                <a:ea typeface="SimSun"/>
              </a:rPr>
              <a:t>two-tile </a:t>
            </a:r>
            <a:r>
              <a:rPr lang="en-US" sz="2000" b="1" kern="50" dirty="0">
                <a:latin typeface="Calibri"/>
                <a:ea typeface="SimSun"/>
              </a:rPr>
              <a:t>system </a:t>
            </a:r>
            <a:r>
              <a:rPr lang="en-US" sz="2000" kern="50" dirty="0">
                <a:latin typeface="Calibri"/>
                <a:ea typeface="SimSun"/>
              </a:rPr>
              <a:t> </a:t>
            </a:r>
            <a:r>
              <a:rPr lang="en-US" sz="2000" kern="50" dirty="0" smtClean="0">
                <a:latin typeface="Calibri"/>
                <a:ea typeface="SimSun"/>
              </a:rPr>
              <a:t>will </a:t>
            </a:r>
            <a:r>
              <a:rPr lang="en-US" sz="2000" kern="50" dirty="0">
                <a:latin typeface="Calibri"/>
                <a:ea typeface="SimSun"/>
              </a:rPr>
              <a:t>be delivered </a:t>
            </a:r>
            <a:r>
              <a:rPr lang="en-US" sz="2000" b="1" kern="50" dirty="0" smtClean="0">
                <a:latin typeface="Calibri"/>
                <a:ea typeface="SimSun"/>
              </a:rPr>
              <a:t>to </a:t>
            </a:r>
            <a:r>
              <a:rPr lang="en-US" sz="2000" b="1" kern="50" dirty="0">
                <a:latin typeface="Calibri"/>
                <a:ea typeface="SimSun"/>
              </a:rPr>
              <a:t>the XFEL</a:t>
            </a:r>
            <a:r>
              <a:rPr lang="en-US" sz="2000" kern="50" dirty="0">
                <a:latin typeface="Calibri"/>
                <a:ea typeface="SimSun"/>
              </a:rPr>
              <a:t> in Q4 2012</a:t>
            </a:r>
            <a:r>
              <a:rPr lang="en-US" sz="2000" kern="50" dirty="0" smtClean="0">
                <a:latin typeface="Calibri"/>
                <a:ea typeface="SimSun"/>
              </a:rPr>
              <a:t>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446" y="3939812"/>
            <a:ext cx="2950872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emory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leakage 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is not an issue </a:t>
            </a:r>
          </a:p>
          <a:p>
            <a:pPr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&lt;&lt;  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emory </a:t>
            </a:r>
            <a:r>
              <a:rPr lang="en-US" sz="1600" b="1" dirty="0">
                <a:latin typeface="Calibri" pitchFamily="34" charset="0"/>
                <a:cs typeface="Calibri" pitchFamily="34" charset="0"/>
              </a:rPr>
              <a:t>and ADC noise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570" y="2047611"/>
            <a:ext cx="3675100" cy="153533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61664" y="1676310"/>
            <a:ext cx="20774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Offset and dead pixels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29395" y="2201485"/>
            <a:ext cx="13835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Gain variation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1074" y="1709057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Memory droop 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0" y="6184717"/>
            <a:ext cx="8863239" cy="45924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C00000"/>
                </a:solidFill>
              </a:rPr>
              <a:t>More details in the consortia talks at the general and closed sessions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126877" y="527510"/>
            <a:ext cx="740500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buNone/>
            </a:pPr>
            <a:r>
              <a:rPr lang="en-US" dirty="0" smtClean="0"/>
              <a:t>Highlights From the Last Calibration Meeting (III)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5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41338"/>
            <a:ext cx="7445650" cy="481012"/>
          </a:xfrm>
        </p:spPr>
        <p:txBody>
          <a:bodyPr/>
          <a:lstStyle/>
          <a:p>
            <a:r>
              <a:rPr lang="en-US" dirty="0" smtClean="0"/>
              <a:t>Highlights From the Last Calibration Meeting (IV)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>
                <a:latin typeface="Calibri" pitchFamily="34" charset="0"/>
                <a:cs typeface="Calibri" pitchFamily="34" charset="0"/>
              </a:rPr>
              <a:pPr>
                <a:defRPr/>
              </a:pPr>
              <a:t>7</a:t>
            </a:fld>
            <a:endParaRPr lang="en-GB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445" y="1301974"/>
            <a:ext cx="87245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XFEL: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 </a:t>
            </a:r>
            <a:endParaRPr lang="en-US" sz="2200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Status 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of the test infrastructure at the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XFEL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see later in the talk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Status 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update of the XFEL scientific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framework (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Karabo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Work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on a software framework for distributed applications is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ongoing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serves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control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framework and data analysis framework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b="1" dirty="0">
                <a:latin typeface="Calibri" pitchFamily="34" charset="0"/>
                <a:cs typeface="Calibri" pitchFamily="34" charset="0"/>
              </a:rPr>
              <a:t>Initial version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be distributed to the consortia in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Q2/Q3 2013 (mandatory !!!)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 Calibration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constants and files will be stored in HDF5 files and included in the XFEL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database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None/>
            </a:pPr>
            <a:r>
              <a:rPr lang="en-US" sz="2000" b="1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  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Work on definition of data format, structure and data base  is ongoing</a:t>
            </a:r>
          </a:p>
          <a:p>
            <a:pPr lvl="1"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    First stable version needed in mid-2013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Status – </a:t>
            </a:r>
            <a:r>
              <a:rPr lang="en-US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update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461925"/>
              </p:ext>
            </p:extLst>
          </p:nvPr>
        </p:nvGraphicFramePr>
        <p:xfrm>
          <a:off x="259773" y="1715445"/>
          <a:ext cx="7890164" cy="406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46763"/>
                <a:gridCol w="1485900"/>
                <a:gridCol w="1392382"/>
                <a:gridCol w="1465119"/>
              </a:tblGrid>
              <a:tr h="3442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Activity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AGIPD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DSSC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LPD</a:t>
                      </a:r>
                      <a:endParaRPr lang="en-US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Noise performance study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Characterization of  memory cell droop after</a:t>
                      </a:r>
                      <a:r>
                        <a:rPr lang="en-U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 irradiation</a:t>
                      </a:r>
                      <a:r>
                        <a:rPr lang="en-U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 &amp;</a:t>
                      </a:r>
                      <a:r>
                        <a:rPr lang="en-U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 at  different </a:t>
                      </a:r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 temperatures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accent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Not applicable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Not an issue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Develop strategy for non-linear gain response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Not applicable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  <a:cs typeface="Calibri" pitchFamily="34" charset="0"/>
                        </a:rPr>
                        <a:t>Not applicable</a:t>
                      </a:r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PSF measurement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QE</a:t>
                      </a:r>
                      <a:r>
                        <a:rPr lang="en-U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measurement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Optimization of calibration strategies with test structures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AGIPD0.1-0.4</a:t>
                      </a:r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pxd-7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+ASIC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Calibri" pitchFamily="34" charset="0"/>
                          <a:cs typeface="Calibri" pitchFamily="34" charset="0"/>
                        </a:rPr>
                        <a:t>Two-tile system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Optimization of calibration strategies with simulation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gradFill>
                      <a:gsLst>
                        <a:gs pos="71000">
                          <a:srgbClr val="FFFF00"/>
                        </a:gs>
                        <a:gs pos="100000">
                          <a:srgbClr val="008000"/>
                        </a:gs>
                      </a:gsLst>
                      <a:lin ang="135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C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773" y="1155562"/>
            <a:ext cx="861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Performance characteristic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59773" y="6118671"/>
            <a:ext cx="574334" cy="204040"/>
          </a:xfrm>
          <a:prstGeom prst="rect">
            <a:avLst/>
          </a:prstGeom>
          <a:solidFill>
            <a:srgbClr val="0099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152538" y="6118671"/>
            <a:ext cx="574334" cy="20404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040581" y="6125450"/>
            <a:ext cx="574334" cy="204040"/>
          </a:xfrm>
          <a:prstGeom prst="rect">
            <a:avLst/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107" y="6036025"/>
            <a:ext cx="131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ready</a:t>
            </a:r>
            <a:endParaRPr lang="en-US" sz="1800" b="1" dirty="0">
              <a:solidFill>
                <a:srgbClr val="2515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6872" y="6042804"/>
            <a:ext cx="131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ongoing</a:t>
            </a:r>
            <a:endParaRPr lang="en-US" sz="1800" b="1" dirty="0">
              <a:solidFill>
                <a:srgbClr val="25155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14915" y="6036025"/>
            <a:ext cx="131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1" dirty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1800" b="1" dirty="0" smtClean="0">
                <a:solidFill>
                  <a:srgbClr val="251555"/>
                </a:solidFill>
                <a:latin typeface="Calibri" pitchFamily="34" charset="0"/>
                <a:cs typeface="Calibri" pitchFamily="34" charset="0"/>
              </a:rPr>
              <a:t>o be done</a:t>
            </a:r>
            <a:endParaRPr lang="en-US" sz="1800" b="1" dirty="0">
              <a:solidFill>
                <a:srgbClr val="251555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Calibration Concept &amp; Infrastructure Requirements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2845"/>
            <a:ext cx="4998811" cy="4399869"/>
          </a:xfrm>
        </p:spPr>
        <p:txBody>
          <a:bodyPr/>
          <a:lstStyle/>
          <a:p>
            <a:r>
              <a:rPr lang="en-US" sz="2000" b="1" dirty="0" smtClean="0">
                <a:solidFill>
                  <a:srgbClr val="261748"/>
                </a:solidFill>
              </a:rPr>
              <a:t>Requirements for calibration infrastructure were defined</a:t>
            </a:r>
          </a:p>
          <a:p>
            <a:r>
              <a:rPr lang="en-US" sz="2000" b="1" dirty="0" smtClean="0">
                <a:solidFill>
                  <a:srgbClr val="261748"/>
                </a:solidFill>
              </a:rPr>
              <a:t>Proposal for parameters to be calibrated or characterized was prepared</a:t>
            </a:r>
          </a:p>
          <a:p>
            <a:r>
              <a:rPr lang="en-US" sz="2000" b="1" dirty="0" smtClean="0">
                <a:solidFill>
                  <a:srgbClr val="261748"/>
                </a:solidFill>
              </a:rPr>
              <a:t>Requirement document including proposal for responsibilities assignment was distributed to the Consortia 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 feedback from the Consortia by the end of November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404834-5313-40AC-B135-E30BD596D54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89146"/>
            <a:ext cx="3694669" cy="50776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  <a:bevelB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2701</Words>
  <Application>Microsoft Office PowerPoint</Application>
  <PresentationFormat>On-screen Show (4:3)</PresentationFormat>
  <Paragraphs>547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DESY European XFEL</vt:lpstr>
      <vt:lpstr>Präsentation</vt:lpstr>
      <vt:lpstr>Detector Calibration Concepts  and Status of the Calibration Working Group</vt:lpstr>
      <vt:lpstr>Outline</vt:lpstr>
      <vt:lpstr>PowerPoint Presentation</vt:lpstr>
      <vt:lpstr>Highlights From the Last Calibration Meeting (I)</vt:lpstr>
      <vt:lpstr>Highlights From the Last Calibration Meeting (II)</vt:lpstr>
      <vt:lpstr>PowerPoint Presentation</vt:lpstr>
      <vt:lpstr>Highlights From the Last Calibration Meeting (IV)</vt:lpstr>
      <vt:lpstr>Calibration Status – update  </vt:lpstr>
      <vt:lpstr>Calibration Concept &amp; Infrastructure Requirements</vt:lpstr>
      <vt:lpstr> Proposal for Responsibilities/Work Assignment  </vt:lpstr>
      <vt:lpstr> Proposal for Responsibilities/Work Assignment  </vt:lpstr>
      <vt:lpstr>PETRA III  - almost ideal calibration X-ray source </vt:lpstr>
      <vt:lpstr>Laboratory Infrastructure for “in situ” Detector Tests</vt:lpstr>
      <vt:lpstr>Multi-Target X-ray Generator Setup</vt:lpstr>
      <vt:lpstr>X-ray Generator  - GEANT4 Simulation</vt:lpstr>
      <vt:lpstr>Different Targets - Comparison</vt:lpstr>
      <vt:lpstr>Different Electron Energies - Comparison</vt:lpstr>
      <vt:lpstr>Calibration Software Development at WP-75 (S. Hauf)</vt:lpstr>
      <vt:lpstr>Karabo Readiness of Consortia Software</vt:lpstr>
      <vt:lpstr>Schedule </vt:lpstr>
      <vt:lpstr>Schedule </vt:lpstr>
      <vt:lpstr>Summary</vt:lpstr>
      <vt:lpstr>PowerPoint Presentation</vt:lpstr>
      <vt:lpstr>Comments from the last XDAC report </vt:lpstr>
      <vt:lpstr>PowerPoint Presentation</vt:lpstr>
      <vt:lpstr>Detectors to be calibrated &amp; characterized  - reminder</vt:lpstr>
      <vt:lpstr>X-ray Generators - Requirements</vt:lpstr>
      <vt:lpstr>X-ray Generator Setup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jsztuk</cp:lastModifiedBy>
  <cp:revision>816</cp:revision>
  <cp:lastPrinted>2012-11-16T17:18:55Z</cp:lastPrinted>
  <dcterms:created xsi:type="dcterms:W3CDTF">2008-08-31T12:56:32Z</dcterms:created>
  <dcterms:modified xsi:type="dcterms:W3CDTF">2012-11-19T10:26:23Z</dcterms:modified>
</cp:coreProperties>
</file>