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-90" y="-126"/>
      </p:cViewPr>
      <p:guideLst>
        <p:guide orient="horz" pos="1026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r">
              <a:defRPr sz="1300"/>
            </a:lvl1pPr>
          </a:lstStyle>
          <a:p>
            <a:fld id="{2D57F194-FF4F-4C42-A4E4-F7FC2028ACC7}" type="datetimeFigureOut">
              <a:rPr lang="de-DE" smtClean="0"/>
              <a:t>02.10.2012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7" tIns="47768" rIns="95537" bIns="4776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537" tIns="47768" rIns="95537" bIns="47768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r">
              <a:defRPr sz="1300"/>
            </a:lvl1pPr>
          </a:lstStyle>
          <a:p>
            <a:fld id="{96BEE803-7CCD-4AB0-9540-73CEFAD258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73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60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611560" y="260648"/>
            <a:ext cx="7920880" cy="0"/>
          </a:xfrm>
          <a:prstGeom prst="line">
            <a:avLst/>
          </a:prstGeom>
          <a:ln w="28575">
            <a:solidFill>
              <a:srgbClr val="00A6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611560" y="6381328"/>
            <a:ext cx="7920880" cy="0"/>
          </a:xfrm>
          <a:prstGeom prst="line">
            <a:avLst/>
          </a:prstGeom>
          <a:ln w="28575">
            <a:solidFill>
              <a:srgbClr val="00A6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32" y="6453376"/>
            <a:ext cx="36847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N:\4all\public\fec\FEC-Intern\Vorlagen\fec_logo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6525376"/>
            <a:ext cx="55741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 userDrawn="1"/>
        </p:nvSpPr>
        <p:spPr>
          <a:xfrm>
            <a:off x="3039971" y="6469886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A6EB"/>
                </a:solidFill>
                <a:latin typeface="Arial" pitchFamily="34" charset="0"/>
                <a:cs typeface="Arial" pitchFamily="34" charset="0"/>
              </a:rPr>
              <a:t>Jan Hampe</a:t>
            </a:r>
            <a:endParaRPr lang="de-DE" sz="1400" dirty="0">
              <a:solidFill>
                <a:srgbClr val="00A6E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515475" y="6362164"/>
            <a:ext cx="207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0" dirty="0" err="1" smtClean="0">
                <a:latin typeface="Arial" pitchFamily="34" charset="0"/>
                <a:cs typeface="Arial" pitchFamily="34" charset="0"/>
              </a:rPr>
              <a:t>CiS</a:t>
            </a:r>
            <a:r>
              <a:rPr lang="de-DE" sz="1400" b="0" baseline="0" dirty="0" smtClean="0">
                <a:latin typeface="Arial" pitchFamily="34" charset="0"/>
                <a:cs typeface="Arial" pitchFamily="34" charset="0"/>
              </a:rPr>
              <a:t> Sensor </a:t>
            </a:r>
            <a:r>
              <a:rPr lang="de-DE" sz="1400" b="0" baseline="0" dirty="0" err="1" smtClean="0">
                <a:latin typeface="Arial" pitchFamily="34" charset="0"/>
                <a:cs typeface="Arial" pitchFamily="34" charset="0"/>
              </a:rPr>
              <a:t>Production</a:t>
            </a:r>
            <a:endParaRPr lang="de-DE" sz="1400" b="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400" b="0" dirty="0" err="1" smtClean="0">
                <a:latin typeface="Arial" pitchFamily="34" charset="0"/>
                <a:cs typeface="Arial" pitchFamily="34" charset="0"/>
              </a:rPr>
              <a:t>visual</a:t>
            </a:r>
            <a:r>
              <a:rPr lang="de-DE" sz="1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0" dirty="0" err="1" smtClean="0">
                <a:latin typeface="Arial" pitchFamily="34" charset="0"/>
                <a:cs typeface="Arial" pitchFamily="34" charset="0"/>
              </a:rPr>
              <a:t>inspection</a:t>
            </a:r>
            <a:r>
              <a:rPr lang="de-DE" sz="1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0" dirty="0" err="1" smtClean="0">
                <a:latin typeface="Arial" pitchFamily="34" charset="0"/>
                <a:cs typeface="Arial" pitchFamily="34" charset="0"/>
              </a:rPr>
              <a:t>results</a:t>
            </a:r>
            <a:endParaRPr lang="de-DE" sz="1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6729053" y="646988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2012/10/02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hampe\Desktop\HG_LOGO_S_ENG_RGB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4" y="6453376"/>
            <a:ext cx="8147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7808195" y="6469886"/>
            <a:ext cx="79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242118-6373-4B89-9645-981FB6EA1BA9}" type="slidenum">
              <a:rPr lang="de-DE" sz="1400" smtClean="0">
                <a:latin typeface="Arial" pitchFamily="34" charset="0"/>
                <a:cs typeface="Arial" pitchFamily="34" charset="0"/>
              </a:rPr>
              <a:pPr algn="r"/>
              <a:t>‹Nr.›</a:t>
            </a:fld>
            <a:endParaRPr lang="de-DE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9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9347" y="188640"/>
            <a:ext cx="8119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Thinner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passivation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lead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unwanted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UBM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growth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2229" y="908720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WAFER 4, SENSOR 3, N-SIDE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N:\4all\public\fec\Projects\CMS Pixel\CiS\PSI Sensor Bestellung 2012\Uni-HH visual inspection\04\n-side\sensor_3\20120905-114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34789"/>
            <a:ext cx="5905028" cy="472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2411760" y="3717032"/>
            <a:ext cx="1512168" cy="15841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516216" y="1971598"/>
            <a:ext cx="2307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Max. 4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pixels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pad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affected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May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anyway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660232" y="429309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it‘s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defect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wafer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wouldn‘t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complain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1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9347" y="188640"/>
            <a:ext cx="811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Wafer 6 P-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side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affected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2229" y="908720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WAFER 6,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SENSOR 2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, P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-SIDE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427984" y="224831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Probe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mark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?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N:\4all\public\fec\Projects\CMS Pixel\CiS\PSI Sensor Bestellung 2012\Uni-HH visual inspection\06\p-side\sensor_2\20120629-152535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2" y="1584244"/>
            <a:ext cx="353377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>
            <a:off x="3059832" y="2420888"/>
            <a:ext cx="1368152" cy="3828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11188" y="537321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removable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971600" y="3310022"/>
            <a:ext cx="0" cy="20631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9" idx="1"/>
          </p:cNvCxnSpPr>
          <p:nvPr/>
        </p:nvCxnSpPr>
        <p:spPr>
          <a:xfrm flipH="1">
            <a:off x="2339752" y="2432982"/>
            <a:ext cx="2088232" cy="3707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96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9347" y="188640"/>
            <a:ext cx="811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Wafer 6 P-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side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again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presents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non-uniform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metal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2229" y="908720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WAFER 6,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SENSOR 3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, P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-SIDE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N:\4all\public\fec\Projects\CMS Pixel\CiS\PSI Sensor Bestellung 2012\Uni-HH visual inspection\06\p-side\sensor_3\20120629-155758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8" y="1628775"/>
            <a:ext cx="5321254" cy="47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40152" y="3797149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think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problem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40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9347" y="188640"/>
            <a:ext cx="8119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Color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, i.e.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thickness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variation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not a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sign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2229" y="908720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WAFER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7, SENSOR 1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N-SIDE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N:\4all\public\fec\Projects\CMS Pixel\CiS\PSI Sensor Bestellung 2012\Uni-HH visual inspection\07\n-side\sensor_1\20120716-143309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7" y="1628775"/>
            <a:ext cx="4776131" cy="268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N:\4all\public\fec\Projects\CMS Pixel\CiS\PSI Sensor Bestellung 2012\Uni-HH visual inspection\07\n-side\sensor_1\20120716-143232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4776131" cy="24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08105" y="184482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May not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problem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but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sign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non uniform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processing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Not </a:t>
            </a:r>
            <a:r>
              <a:rPr lang="de-DE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good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de-DE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should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be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avoided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8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9347" y="188640"/>
            <a:ext cx="811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Dirty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wafer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. Handling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problem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2229" y="908720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WAFER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7, ALL SENSORS,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-SIDE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55576" y="1916832"/>
            <a:ext cx="76954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lot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debris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Scratchlike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dirt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depositions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CiS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Uni-HH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handling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Perhaps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Pac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Tech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rinsing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cleans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away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but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avoided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P-Side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doesn‘t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matter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N-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side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1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9347" y="188640"/>
            <a:ext cx="811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Wafer 8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dirty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minor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fabrication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issues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2229" y="908720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WAFER 8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, ALL SENSORS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11189" y="1628775"/>
            <a:ext cx="3816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N-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side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Nothing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serious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Usual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kind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defects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N:\4all\public\fec\Projects\CMS Pixel\CiS\PSI Sensor Bestellung 2012\Uni-HH visual inspection\08\p-side\sensor_3\20120713-185243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2647181" cy="21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984983" y="1627332"/>
            <a:ext cx="3907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P-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side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Nothing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serious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dirty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Few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pixels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defective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passivation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272716" y="53325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Sensor 3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88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9347" y="188640"/>
            <a:ext cx="8119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Interesting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scratchy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perhaps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cleaned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away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Pac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Tech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2229" y="908720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WAFER 9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, SENSOR 2, N-SIDE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984983" y="1627332"/>
            <a:ext cx="3907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P-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side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Nothing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serious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dirty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Few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pixels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defective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passivation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N:\4all\public\fec\Projects\CMS Pixel\CiS\PSI Sensor Bestellung 2012\Uni-HH visual inspection\09\n-side\sensor_2\20120628-1848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4222" b="2254"/>
          <a:stretch/>
        </p:blipFill>
        <p:spPr bwMode="auto">
          <a:xfrm>
            <a:off x="2984680" y="1627332"/>
            <a:ext cx="5620916" cy="471616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N:\4all\public\fec\Projects\CMS Pixel\CiS\PSI Sensor Bestellung 2012\Uni-HH visual inspection\09\n-side\sensor_2\20120628-184726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611891"/>
            <a:ext cx="2939153" cy="217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1619672" y="1916832"/>
            <a:ext cx="1365008" cy="12961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2984680" y="1628775"/>
            <a:ext cx="5620916" cy="2880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1619672" y="3245227"/>
            <a:ext cx="1365008" cy="30982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96202" y="4483185"/>
            <a:ext cx="2182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deposit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passivation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layer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related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?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02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9347" y="188640"/>
            <a:ext cx="8119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Interesting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scratchy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perhaps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cleaned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away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Pac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Tech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2229" y="908720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WAFER 9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, SENSOR 2, N-SIDE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N:\4all\public\fec\Projects\CMS Pixel\CiS\PSI Sensor Bestellung 2012\Uni-HH visual inspection\09\n-side\sensor_2\20120628-185908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36911"/>
            <a:ext cx="54197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1188" y="5618361"/>
            <a:ext cx="2629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six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pixel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affected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pad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directly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affected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56176" y="234888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occurs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wafers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(18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sensors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big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problem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6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9347" y="188640"/>
            <a:ext cx="8119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P-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side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defects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look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serious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but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necessarily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problematic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2229" y="908720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WAFER 4, SENSOR 1, P-SIDE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08104" y="2204864"/>
            <a:ext cx="3131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P-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side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affected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PacTech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involved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further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processing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N:\4all\public\fec\Projects\CMS Pixel\CiS\PSI Sensor Bestellung 2012\Uni-HH visual inspection\04\p-side\sensor_1\shrunk\20120905-1422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11350" r="6712" b="5707"/>
          <a:stretch/>
        </p:blipFill>
        <p:spPr bwMode="auto">
          <a:xfrm>
            <a:off x="611560" y="1628800"/>
            <a:ext cx="4738254" cy="38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:\4all\public\fec\Projects\CMS Pixel\CiS\PSI Sensor Bestellung 2012\Uni-HH visual inspection\04\p-side\sensor_1\shrunk\20120905-1434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5" r="5501" b="53844"/>
          <a:stretch/>
        </p:blipFill>
        <p:spPr bwMode="auto">
          <a:xfrm>
            <a:off x="5076056" y="5085184"/>
            <a:ext cx="2096656" cy="126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635896" y="560678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Looks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bad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Gerade Verbindung mit Pfeil 8"/>
          <p:cNvCxnSpPr>
            <a:stCxn id="7" idx="3"/>
          </p:cNvCxnSpPr>
          <p:nvPr/>
        </p:nvCxnSpPr>
        <p:spPr>
          <a:xfrm flipV="1">
            <a:off x="4884956" y="5452654"/>
            <a:ext cx="839172" cy="3387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11560" y="5458995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Stress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induced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Maybe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problematic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2483768" y="4754761"/>
            <a:ext cx="72008" cy="8520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19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9347" y="188640"/>
            <a:ext cx="8119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P-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side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defects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look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serious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but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necessarily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problematic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2229" y="908720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WAFER 4, SENSOR 2, P-SIDE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796136" y="2211473"/>
            <a:ext cx="3131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serious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CiS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handling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?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because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metal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affected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later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under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passivation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layer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N:\4all\public\fec\Projects\CMS Pixel\CiS\PSI Sensor Bestellung 2012\Uni-HH visual inspection\04\p-side\sensor_2\shrunk\20120905-1507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r="2827"/>
          <a:stretch/>
        </p:blipFill>
        <p:spPr bwMode="auto">
          <a:xfrm>
            <a:off x="611188" y="1612255"/>
            <a:ext cx="5184948" cy="441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2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9347" y="188640"/>
            <a:ext cx="8119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P-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side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defects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look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serious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but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necessarily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problematic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2229" y="908720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WAFER 5, SENSOR 1 + 3, N-SIDE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N:\4all\public\fec\Projects\CMS Pixel\CiS\PSI Sensor Bestellung 2012\Uni-HH visual inspection\05\n-side\sensor_3\20120814-151958_kle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5" t="17318" r="5205" b="7887"/>
          <a:stretch/>
        </p:blipFill>
        <p:spPr bwMode="auto">
          <a:xfrm>
            <a:off x="611188" y="1628774"/>
            <a:ext cx="2736676" cy="30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N:\4all\public\fec\Projects\CMS Pixel\CiS\PSI Sensor Bestellung 2012\Uni-HH visual inspection\05\n-side\sensor_1\20120808-151812kle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7" t="8304" r="27789" b="13895"/>
          <a:stretch/>
        </p:blipFill>
        <p:spPr bwMode="auto">
          <a:xfrm>
            <a:off x="5220072" y="1628774"/>
            <a:ext cx="2664296" cy="304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222204" y="4647794"/>
            <a:ext cx="3310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Sensor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but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problematic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Probably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Pac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Tech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Pixel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affected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only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1189" y="4725076"/>
            <a:ext cx="38167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Sensor 3</a:t>
            </a:r>
          </a:p>
          <a:p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Could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end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as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defective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pad after UBM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process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H="1" flipV="1">
            <a:off x="1619672" y="2636912"/>
            <a:ext cx="648072" cy="2376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27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9347" y="188640"/>
            <a:ext cx="8119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P-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side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defects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look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serious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but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necessarily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problematic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2229" y="908720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WAFER 5, SENSOR 1 + 3, P-SIDE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N:\4all\public\fec\Projects\CMS Pixel\CiS\PSI Sensor Bestellung 2012\Uni-HH visual inspection\05\p-side\sensor_1\20120816-142252_kle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7" t="19938" r="31395" b="32070"/>
          <a:stretch/>
        </p:blipFill>
        <p:spPr bwMode="auto">
          <a:xfrm>
            <a:off x="606607" y="1628775"/>
            <a:ext cx="3972631" cy="32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11188" y="4847639"/>
            <a:ext cx="43208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Sensor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Looks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removable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Pac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Tech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rinsing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process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N:\4all\public\fec\Projects\CMS Pixel\CiS\PSI Sensor Bestellung 2012\Uni-HH visual inspection\05\p-side\sensor_3\20120817-1529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2" t="23647" r="54716" b="41880"/>
          <a:stretch/>
        </p:blipFill>
        <p:spPr bwMode="auto">
          <a:xfrm>
            <a:off x="5652120" y="1628775"/>
            <a:ext cx="3035288" cy="32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652120" y="4850576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Sensor 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CiS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related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failure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but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maybe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unproblematic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P-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side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Just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pixel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sensor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6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9347" y="188640"/>
            <a:ext cx="811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Wafer 6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has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few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lost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pixels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due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debris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2229" y="908720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WAFER 6, ALL SENSORS ,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-SIDE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N:\4all\public\fec\Projects\CMS Pixel\CiS\PSI Sensor Bestellung 2012\Uni-HH visual inspection\06\n-side\20120627-160459_cro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08920"/>
            <a:ext cx="14763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N:\4all\public\fec\Projects\CMS Pixel\CiS\PSI Sensor Bestellung 2012\Uni-HH visual inspection\06\n-side\20120627-155419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86" y="2718445"/>
            <a:ext cx="19335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:\4all\public\fec\Projects\CMS Pixel\CiS\PSI Sensor Bestellung 2012\Uni-HH visual inspection\06\n-side\20120628-151011_cro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t="28020"/>
          <a:stretch/>
        </p:blipFill>
        <p:spPr bwMode="auto">
          <a:xfrm>
            <a:off x="6228184" y="2266007"/>
            <a:ext cx="2134164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208439" y="43091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Pixel lost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191086" y="4309354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Chipped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silicon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Problematic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?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11443" y="4323331"/>
            <a:ext cx="201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Most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probably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pixel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lost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0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9347" y="188640"/>
            <a:ext cx="8119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Wafer 6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presents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interesting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defect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. First real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problem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2229" y="908720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WAFER 6, ALL SENSORS ,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N-SIDE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1" name="Picture 7" descr="N:\4all\public\fec\Projects\CMS Pixel\CiS\PSI Sensor Bestellung 2012\Uni-HH visual inspection\06\n-side\20120628-1442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15247" r="1538" b="15182"/>
          <a:stretch/>
        </p:blipFill>
        <p:spPr bwMode="auto">
          <a:xfrm>
            <a:off x="587957" y="1638259"/>
            <a:ext cx="6367025" cy="381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954982" y="1628928"/>
            <a:ext cx="193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Probably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aliasing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188" y="5476582"/>
            <a:ext cx="7180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Pairs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pixels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present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colored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defects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along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punch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line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Pads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seem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affected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UBM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problematic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?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7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9347" y="188640"/>
            <a:ext cx="811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Wafer 6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has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scratch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on P-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side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CiS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handling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2229" y="908720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WAFER 6,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SENSOR 1,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-SIDE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954982" y="1628928"/>
            <a:ext cx="193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Probably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aliasing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N:\4all\public\fec\Projects\CMS Pixel\CiS\PSI Sensor Bestellung 2012\Uni-HH visual inspection\06\p-side\sensor_1\20120629-1431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1" r="6626" b="5382"/>
          <a:stretch/>
        </p:blipFill>
        <p:spPr bwMode="auto">
          <a:xfrm>
            <a:off x="3957350" y="1628928"/>
            <a:ext cx="4753789" cy="4309319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:\4all\public\fec\Projects\CMS Pixel\CiS\PSI Sensor Bestellung 2012\Uni-HH visual inspection\06\p-side\sensor_1\20120629-143119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5" y="1612433"/>
            <a:ext cx="3303308" cy="377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763688" y="2996952"/>
            <a:ext cx="1368152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7"/>
          <p:cNvCxnSpPr/>
          <p:nvPr/>
        </p:nvCxnSpPr>
        <p:spPr>
          <a:xfrm flipH="1">
            <a:off x="1763688" y="1612433"/>
            <a:ext cx="2193662" cy="13845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763688" y="4149080"/>
            <a:ext cx="2193662" cy="17891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25616" y="5492412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Seems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below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passivation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2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9347" y="188640"/>
            <a:ext cx="8119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Wafer 6 P-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side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has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area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thickness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variation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passivation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layer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2229" y="908720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WAFER 6,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SENSOR 2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, P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-SIDE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N:\4all\public\fec\Projects\CMS Pixel\CiS\PSI Sensor Bestellung 2012\Uni-HH visual inspection\06\p-side\sensor_2\20120629-151322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6" y="1628775"/>
            <a:ext cx="440055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V="1">
            <a:off x="1115616" y="4149080"/>
            <a:ext cx="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52333" y="4797152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Dust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was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within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deposition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process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Not a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problem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functionality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?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2173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Bildschirmpräsentation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 Hmape</dc:creator>
  <cp:lastModifiedBy>Jan Hmape</cp:lastModifiedBy>
  <cp:revision>76</cp:revision>
  <cp:lastPrinted>2012-08-08T12:45:37Z</cp:lastPrinted>
  <dcterms:created xsi:type="dcterms:W3CDTF">2011-07-29T06:51:22Z</dcterms:created>
  <dcterms:modified xsi:type="dcterms:W3CDTF">2012-10-02T11:06:00Z</dcterms:modified>
</cp:coreProperties>
</file>