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69" r:id="rId2"/>
    <p:sldId id="756" r:id="rId3"/>
    <p:sldId id="768" r:id="rId4"/>
    <p:sldId id="767" r:id="rId5"/>
    <p:sldId id="769" r:id="rId6"/>
    <p:sldId id="725" r:id="rId7"/>
    <p:sldId id="755" r:id="rId8"/>
    <p:sldId id="757" r:id="rId9"/>
    <p:sldId id="758" r:id="rId10"/>
    <p:sldId id="761" r:id="rId11"/>
    <p:sldId id="770" r:id="rId12"/>
    <p:sldId id="763" r:id="rId13"/>
  </p:sldIdLst>
  <p:sldSz cx="9144000" cy="6858000" type="overhead"/>
  <p:notesSz cx="6870700" cy="9385300"/>
  <p:defaultTextStyle>
    <a:defPPr>
      <a:defRPr lang="en-GB"/>
    </a:defPPr>
    <a:lvl1pPr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32B8D"/>
    <a:srgbClr val="1E2778"/>
    <a:srgbClr val="FF9900"/>
    <a:srgbClr val="FF9933"/>
    <a:srgbClr val="FF99FF"/>
    <a:srgbClr val="FEFF55"/>
    <a:srgbClr val="FF5A6C"/>
    <a:srgbClr val="F9FF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68" y="1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56"/>
    </p:cViewPr>
  </p:sorterViewPr>
  <p:notesViewPr>
    <p:cSldViewPr>
      <p:cViewPr varScale="1">
        <p:scale>
          <a:sx n="94" d="100"/>
          <a:sy n="94" d="100"/>
        </p:scale>
        <p:origin x="-2128" y="-104"/>
      </p:cViewPr>
      <p:guideLst>
        <p:guide orient="horz" pos="2956"/>
        <p:guide pos="216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98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79850" y="0"/>
            <a:ext cx="30257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45563"/>
            <a:ext cx="29479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79850" y="8945563"/>
            <a:ext cx="302577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4440CC06-FEF8-9640-8B01-CB17FE90BB1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050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922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95800"/>
            <a:ext cx="5029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5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915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smtClean="0"/>
            </a:lvl1pPr>
          </a:lstStyle>
          <a:p>
            <a:pPr>
              <a:defRPr/>
            </a:pPr>
            <a:fld id="{D3324CBB-DE11-A249-BF6E-1970127CF5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7566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Gill Sans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67475F10-CB17-AE4C-B93F-3EA63A4E4713}" type="slidenum">
              <a:rPr lang="en-GB" sz="1200"/>
              <a:pPr/>
              <a:t>1</a:t>
            </a:fld>
            <a:endParaRPr lang="en-GB" sz="120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Gill Sans" charset="0"/>
                <a:ea typeface="ＭＳ Ｐゴシック" charset="0"/>
                <a:cs typeface="ＭＳ Ｐゴシック" charset="0"/>
              </a:rPr>
              <a:t>Not my title!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10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11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12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2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3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4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5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24C569C5-BA7D-0D40-859A-56E9880AADB2}" type="slidenum">
              <a:rPr lang="en-GB" sz="1200"/>
              <a:pPr/>
              <a:t>6</a:t>
            </a:fld>
            <a:endParaRPr lang="en-GB" sz="1200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  <a:cs typeface="ＭＳ Ｐゴシック" charset="0"/>
              </a:rPr>
              <a:t>The photo is PITZ not </a:t>
            </a:r>
            <a:r>
              <a:rPr lang="en-US" dirty="0" err="1" smtClean="0">
                <a:latin typeface="Gill Sans" charset="0"/>
                <a:ea typeface="ＭＳ Ｐゴシック" charset="0"/>
                <a:cs typeface="ＭＳ Ｐゴシック" charset="0"/>
              </a:rPr>
              <a:t>Regge</a:t>
            </a:r>
            <a:r>
              <a:rPr lang="en-US" dirty="0" smtClean="0">
                <a:latin typeface="Gill Sans" charset="0"/>
                <a:ea typeface="ＭＳ Ｐゴシック" charset="0"/>
                <a:cs typeface="ＭＳ Ｐゴシック" charset="0"/>
              </a:rPr>
              <a:t> . Electron </a:t>
            </a:r>
            <a:r>
              <a:rPr lang="en-US" dirty="0">
                <a:latin typeface="Gill Sans" charset="0"/>
                <a:ea typeface="ＭＳ Ｐゴシック" charset="0"/>
                <a:cs typeface="ＭＳ Ｐゴシック" charset="0"/>
              </a:rPr>
              <a:t>bunch length must be small fraction of the plasma wavelength – otherwise energy spread too large; and jitter small fraction of inverse plasma frequency.</a:t>
            </a:r>
          </a:p>
          <a:p>
            <a:r>
              <a:rPr lang="en-US" dirty="0">
                <a:latin typeface="Gill Sans" charset="0"/>
                <a:ea typeface="ＭＳ Ｐゴシック" charset="0"/>
                <a:cs typeface="ＭＳ Ｐゴシック" charset="0"/>
              </a:rPr>
              <a:t>Some facilities under development at DESY have the right properties – PITZ – and FLASH II could be an ideal research instrument.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7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>
                <a:latin typeface="Gill Sans" charset="0"/>
                <a:ea typeface="ＭＳ Ｐゴシック" charset="0"/>
                <a:cs typeface="ＭＳ Ｐゴシック" charset="0"/>
              </a:rPr>
              <a:t>Say YIG is Helmholtz. </a:t>
            </a:r>
            <a:endParaRPr lang="en-US" dirty="0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8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1F0676AB-B017-6449-86D4-C916CA08BE65}" type="slidenum">
              <a:rPr lang="en-GB" sz="1200"/>
              <a:pPr/>
              <a:t>9</a:t>
            </a:fld>
            <a:endParaRPr lang="en-GB" sz="1200"/>
          </a:p>
        </p:txBody>
      </p:sp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Gill San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9C2A59B-125C-904A-A9ED-4BE7019B2B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418876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2C9E3-A72A-F141-B6B8-17C6C77DFA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1474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ADDC2-D394-D441-85E1-D45EAD4C1D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295927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0F70B-9E0F-B641-9522-984423042D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258336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01A630-16F0-044F-B587-B75B13DFF2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8005077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B6EA0-87D2-0142-924A-3E03F9655E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09197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63E4B-089A-C84D-B4A6-06D747BE9C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029812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4CEE2-A58D-2F4D-A1E9-13DE828C89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45091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305E-9848-8D4B-984A-363AB61F3D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645012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C50D-E21F-B647-B0D9-6FBE461CFC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36990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C9094-E4EF-054F-9A27-7CAFAB39EDC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116038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000" smtClean="0"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r>
              <a:rPr lang="en-US" smtClean="0"/>
              <a:t>B. Foster - Berlin 6/12</a:t>
            </a: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smtClean="0">
                <a:solidFill>
                  <a:srgbClr val="CCECFF"/>
                </a:solidFill>
              </a:defRPr>
            </a:lvl1pPr>
          </a:lstStyle>
          <a:p>
            <a:pPr>
              <a:defRPr/>
            </a:pPr>
            <a:fld id="{94C21386-24F4-2245-8408-618F57EC8E1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ill Sans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1536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58CB0A5B-8C76-F445-A835-B1F2A629F555}" type="slidenum">
              <a:rPr lang="en-GB" sz="1400">
                <a:solidFill>
                  <a:srgbClr val="CCECFF"/>
                </a:solidFill>
              </a:rPr>
              <a:pPr/>
              <a:t>1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15363" name="Rectangle 60"/>
          <p:cNvSpPr>
            <a:spLocks noChangeArrowheads="1"/>
          </p:cNvSpPr>
          <p:nvPr/>
        </p:nvSpPr>
        <p:spPr bwMode="auto">
          <a:xfrm>
            <a:off x="611560" y="-76200"/>
            <a:ext cx="782568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en-GB" sz="3600" b="1" dirty="0" smtClean="0"/>
              <a:t>Helmholtz Virtual Institute for Plasma Wakefield Acceleration</a:t>
            </a:r>
            <a:endParaRPr lang="en-GB" sz="3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496" y="1085835"/>
            <a:ext cx="345156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 smtClean="0">
                <a:solidFill>
                  <a:srgbClr val="000000"/>
                </a:solidFill>
                <a:ea typeface="+mn-ea"/>
                <a:cs typeface="+mn-cs"/>
              </a:rPr>
              <a:t>B. Foster</a:t>
            </a:r>
            <a:br>
              <a:rPr lang="en-US" sz="2000" b="1" i="1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2000" b="1" i="1" dirty="0" err="1" smtClean="0">
                <a:solidFill>
                  <a:srgbClr val="000000"/>
                </a:solidFill>
                <a:ea typeface="+mn-ea"/>
                <a:cs typeface="+mn-cs"/>
              </a:rPr>
              <a:t>Uni</a:t>
            </a:r>
            <a:r>
              <a:rPr lang="en-US" sz="2000" b="1" i="1" dirty="0">
                <a:solidFill>
                  <a:srgbClr val="000000"/>
                </a:solidFill>
                <a:ea typeface="+mn-ea"/>
                <a:cs typeface="+mn-cs"/>
              </a:rPr>
              <a:t>-</a:t>
            </a:r>
            <a:r>
              <a:rPr lang="en-US" sz="2000" b="1" i="1" dirty="0" smtClean="0">
                <a:solidFill>
                  <a:srgbClr val="000000"/>
                </a:solidFill>
                <a:ea typeface="+mn-ea"/>
                <a:cs typeface="+mn-cs"/>
              </a:rPr>
              <a:t>HH/</a:t>
            </a:r>
            <a:r>
              <a:rPr lang="en-US" sz="2000" b="1" i="1" dirty="0" smtClean="0">
                <a:solidFill>
                  <a:srgbClr val="000000"/>
                </a:solidFill>
                <a:ea typeface="+mn-ea"/>
                <a:cs typeface="+mn-cs"/>
              </a:rPr>
              <a:t>DESY/JAI-Oxford</a:t>
            </a:r>
            <a:endParaRPr lang="en-US" sz="2000" b="1" i="1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533400" y="2052136"/>
            <a:ext cx="8157201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What is a Helmholtz Virtual Institute?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5366" name="TextBox 8"/>
          <p:cNvSpPr txBox="1">
            <a:spLocks noChangeArrowheads="1"/>
          </p:cNvSpPr>
          <p:nvPr/>
        </p:nvSpPr>
        <p:spPr bwMode="auto">
          <a:xfrm>
            <a:off x="594347" y="3789040"/>
            <a:ext cx="232146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000000"/>
                </a:solidFill>
              </a:rPr>
              <a:t>Why now? </a:t>
            </a:r>
          </a:p>
        </p:txBody>
      </p:sp>
      <p:sp>
        <p:nvSpPr>
          <p:cNvPr id="15368" name="TextBox 10"/>
          <p:cNvSpPr txBox="1">
            <a:spLocks noChangeArrowheads="1"/>
          </p:cNvSpPr>
          <p:nvPr/>
        </p:nvSpPr>
        <p:spPr bwMode="auto">
          <a:xfrm>
            <a:off x="539552" y="2916232"/>
            <a:ext cx="5129129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3200" b="1" dirty="0">
                <a:solidFill>
                  <a:srgbClr val="000000"/>
                </a:solidFill>
              </a:rPr>
              <a:t>Why </a:t>
            </a:r>
            <a:r>
              <a:rPr lang="en-US" sz="3200" b="1" dirty="0" smtClean="0">
                <a:solidFill>
                  <a:srgbClr val="000000"/>
                </a:solidFill>
              </a:rPr>
              <a:t>centered at DESY</a:t>
            </a:r>
            <a:r>
              <a:rPr lang="en-US" sz="3200" b="1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369" name="TextBox 12"/>
          <p:cNvSpPr txBox="1">
            <a:spLocks noChangeArrowheads="1"/>
          </p:cNvSpPr>
          <p:nvPr/>
        </p:nvSpPr>
        <p:spPr bwMode="auto">
          <a:xfrm>
            <a:off x="620190" y="4572416"/>
            <a:ext cx="801293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The proposal – added value, partners, </a:t>
            </a:r>
            <a:br>
              <a:rPr lang="en-US" sz="3200" b="1" dirty="0" smtClean="0">
                <a:solidFill>
                  <a:srgbClr val="000000"/>
                </a:solidFill>
              </a:rPr>
            </a:br>
            <a:r>
              <a:rPr lang="en-US" sz="3200" b="1" dirty="0" smtClean="0">
                <a:solidFill>
                  <a:srgbClr val="000000"/>
                </a:solidFill>
              </a:rPr>
              <a:t>expertise,</a:t>
            </a:r>
            <a:r>
              <a:rPr lang="en-US" sz="3200" b="1" dirty="0">
                <a:solidFill>
                  <a:srgbClr val="000000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proposed investments</a:t>
            </a:r>
          </a:p>
        </p:txBody>
      </p: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620190" y="5796552"/>
            <a:ext cx="2198038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3200" b="1" dirty="0" smtClean="0">
                <a:solidFill>
                  <a:srgbClr val="000000"/>
                </a:solidFill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solidFill>
                  <a:srgbClr val="CCECFF"/>
                </a:solidFill>
              </a:rPr>
              <a:t>B. Foster - Berlin 6/12</a:t>
            </a:r>
            <a:endParaRPr lang="en-GB" sz="1000" dirty="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10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Summary of Funding Request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7504" y="744885"/>
            <a:ext cx="8064511" cy="523875"/>
            <a:chOff x="193" y="2051"/>
            <a:chExt cx="5080" cy="330"/>
          </a:xfrm>
        </p:grpSpPr>
        <p:sp>
          <p:nvSpPr>
            <p:cNvPr id="76811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490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Builds strongly on infrastructure of DESY. 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7"/>
          <p:cNvGrpSpPr>
            <a:grpSpLocks/>
          </p:cNvGrpSpPr>
          <p:nvPr/>
        </p:nvGrpSpPr>
        <p:grpSpPr bwMode="auto">
          <a:xfrm>
            <a:off x="107504" y="5499248"/>
            <a:ext cx="8380420" cy="954088"/>
            <a:chOff x="193" y="2051"/>
            <a:chExt cx="5279" cy="601"/>
          </a:xfrm>
        </p:grpSpPr>
        <p:sp>
          <p:nvSpPr>
            <p:cNvPr id="31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103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Total budget 4.4M€ - of which 1.9</a:t>
              </a:r>
              <a:r>
                <a:rPr lang="en-GB" sz="2800" b="1" dirty="0">
                  <a:solidFill>
                    <a:srgbClr val="000000"/>
                  </a:solidFill>
                </a:rPr>
                <a:t>M€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is own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resources, both national &amp; international.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62791"/>
            <a:ext cx="9144000" cy="388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59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solidFill>
                  <a:srgbClr val="CCECFF"/>
                </a:solidFill>
              </a:rPr>
              <a:t>B. Foster - Berlin 6/12</a:t>
            </a:r>
            <a:endParaRPr lang="en-GB" sz="1000" dirty="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11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Summary of Milestones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485173" y="744885"/>
            <a:ext cx="5815019" cy="523875"/>
            <a:chOff x="193" y="2051"/>
            <a:chExt cx="3663" cy="330"/>
          </a:xfrm>
        </p:grpSpPr>
        <p:sp>
          <p:nvSpPr>
            <p:cNvPr id="76811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348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Already looks very optimistic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0" name="Group 7"/>
          <p:cNvGrpSpPr>
            <a:grpSpLocks/>
          </p:cNvGrpSpPr>
          <p:nvPr/>
        </p:nvGrpSpPr>
        <p:grpSpPr bwMode="auto">
          <a:xfrm>
            <a:off x="474108" y="5499248"/>
            <a:ext cx="6834196" cy="954088"/>
            <a:chOff x="193" y="2051"/>
            <a:chExt cx="4305" cy="601"/>
          </a:xfrm>
        </p:grpSpPr>
        <p:sp>
          <p:nvSpPr>
            <p:cNvPr id="31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4129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DESY resources saturated by XFEL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construction.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12" y="1612900"/>
            <a:ext cx="9144000" cy="360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0314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dirty="0" smtClean="0">
                <a:solidFill>
                  <a:srgbClr val="CCECFF"/>
                </a:solidFill>
              </a:rPr>
              <a:t>B. Foster - Berlin 6/12</a:t>
            </a:r>
            <a:endParaRPr lang="en-GB" sz="1000" dirty="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12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Summary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07504" y="604539"/>
            <a:ext cx="8861456" cy="1384301"/>
            <a:chOff x="193" y="2051"/>
            <a:chExt cx="5582" cy="872"/>
          </a:xfrm>
        </p:grpSpPr>
        <p:sp>
          <p:nvSpPr>
            <p:cNvPr id="76811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406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Conjunction of many different elements make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this the ideal time for DESY to kick-start a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world-leading PWA programme.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7"/>
          <p:cNvGrpSpPr>
            <a:grpSpLocks/>
          </p:cNvGrpSpPr>
          <p:nvPr/>
        </p:nvGrpSpPr>
        <p:grpSpPr bwMode="auto">
          <a:xfrm>
            <a:off x="107504" y="1972691"/>
            <a:ext cx="8399491" cy="1384301"/>
            <a:chOff x="193" y="2051"/>
            <a:chExt cx="5291" cy="872"/>
          </a:xfrm>
        </p:grpSpPr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115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This VI is an ideal instrument to bind in the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best of the world’s experts to mutually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beneficial structure.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7"/>
          <p:cNvGrpSpPr>
            <a:grpSpLocks/>
          </p:cNvGrpSpPr>
          <p:nvPr/>
        </p:nvGrpSpPr>
        <p:grpSpPr bwMode="auto">
          <a:xfrm>
            <a:off x="107504" y="3340843"/>
            <a:ext cx="8116897" cy="1384301"/>
            <a:chOff x="193" y="2051"/>
            <a:chExt cx="5113" cy="872"/>
          </a:xfrm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4937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DESY has unique facilities and extensive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infrastructure that guarantee a long-term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sustainable facility for PWA experiments.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7"/>
          <p:cNvGrpSpPr>
            <a:grpSpLocks/>
          </p:cNvGrpSpPr>
          <p:nvPr/>
        </p:nvGrpSpPr>
        <p:grpSpPr bwMode="auto">
          <a:xfrm>
            <a:off x="107504" y="4725144"/>
            <a:ext cx="9043999" cy="954088"/>
            <a:chOff x="193" y="2086"/>
            <a:chExt cx="5697" cy="601"/>
          </a:xfrm>
        </p:grpSpPr>
        <p:sp>
          <p:nvSpPr>
            <p:cNvPr id="28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Text Box 9"/>
            <p:cNvSpPr txBox="1">
              <a:spLocks noChangeArrowheads="1"/>
            </p:cNvSpPr>
            <p:nvPr/>
          </p:nvSpPr>
          <p:spPr bwMode="auto">
            <a:xfrm>
              <a:off x="369" y="2086"/>
              <a:ext cx="5521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The resources requested in the VI complement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those available nationally &amp; internationally.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7" name="Group 7"/>
          <p:cNvGrpSpPr>
            <a:grpSpLocks/>
          </p:cNvGrpSpPr>
          <p:nvPr/>
        </p:nvGrpSpPr>
        <p:grpSpPr bwMode="auto">
          <a:xfrm>
            <a:off x="107504" y="5715272"/>
            <a:ext cx="8951926" cy="954088"/>
            <a:chOff x="193" y="2086"/>
            <a:chExt cx="5639" cy="601"/>
          </a:xfrm>
        </p:grpSpPr>
        <p:sp>
          <p:nvSpPr>
            <p:cNvPr id="24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369" y="2086"/>
              <a:ext cx="5463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Hope to discuss exciting research programmes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at today’s – and subsequent - meetings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.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967866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2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What is a VI?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107504" y="1108848"/>
            <a:ext cx="9004309" cy="4400557"/>
            <a:chOff x="193" y="2051"/>
            <a:chExt cx="5672" cy="2772"/>
          </a:xfrm>
        </p:grpSpPr>
        <p:sp>
          <p:nvSpPr>
            <p:cNvPr id="76807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496" cy="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“A </a:t>
              </a:r>
              <a:r>
                <a:rPr lang="en-GB" sz="2800" b="1" dirty="0">
                  <a:solidFill>
                    <a:srgbClr val="000000"/>
                  </a:solidFill>
                </a:rPr>
                <a:t>Helmholtz Virtual Institute brings together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the </a:t>
              </a:r>
              <a:r>
                <a:rPr lang="en-GB" sz="2800" b="1" dirty="0">
                  <a:solidFill>
                    <a:srgbClr val="000000"/>
                  </a:solidFill>
                </a:rPr>
                <a:t>key competencies of one or more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Helmholtz </a:t>
              </a:r>
              <a:r>
                <a:rPr lang="en-GB" sz="2800" b="1" dirty="0">
                  <a:solidFill>
                    <a:srgbClr val="000000"/>
                  </a:solidFill>
                </a:rPr>
                <a:t>Centres with those of one or more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universities </a:t>
              </a:r>
              <a:r>
                <a:rPr lang="en-GB" sz="2800" b="1" dirty="0">
                  <a:solidFill>
                    <a:srgbClr val="000000"/>
                  </a:solidFill>
                </a:rPr>
                <a:t>to create a centre of excellence of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international </a:t>
              </a:r>
              <a:r>
                <a:rPr lang="en-GB" sz="2800" b="1" dirty="0">
                  <a:solidFill>
                    <a:srgbClr val="000000"/>
                  </a:solidFill>
                </a:rPr>
                <a:t>standing. This serves to create a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new </a:t>
              </a:r>
              <a:r>
                <a:rPr lang="en-GB" sz="2800" b="1" dirty="0">
                  <a:solidFill>
                    <a:srgbClr val="000000"/>
                  </a:solidFill>
                </a:rPr>
                <a:t>quality of cooperation strengthening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scientific </a:t>
              </a:r>
              <a:r>
                <a:rPr lang="en-GB" sz="2800" b="1" dirty="0">
                  <a:solidFill>
                    <a:srgbClr val="000000"/>
                  </a:solidFill>
                </a:rPr>
                <a:t>excellence and increasing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international competitiveness</a:t>
              </a:r>
              <a:r>
                <a:rPr lang="en-GB" sz="2800" b="1" dirty="0">
                  <a:solidFill>
                    <a:srgbClr val="000000"/>
                  </a:solidFill>
                </a:rPr>
                <a:t>. Other national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or </a:t>
              </a:r>
              <a:r>
                <a:rPr lang="en-GB" sz="2800" b="1" dirty="0">
                  <a:solidFill>
                    <a:srgbClr val="000000"/>
                  </a:solidFill>
                </a:rPr>
                <a:t>international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partners </a:t>
              </a:r>
              <a:r>
                <a:rPr lang="en-GB" sz="2800" b="1" dirty="0">
                  <a:solidFill>
                    <a:srgbClr val="000000"/>
                  </a:solidFill>
                </a:rPr>
                <a:t>may be involved as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associated </a:t>
              </a:r>
              <a:r>
                <a:rPr lang="en-GB" sz="2800" b="1" dirty="0">
                  <a:solidFill>
                    <a:srgbClr val="000000"/>
                  </a:solidFill>
                </a:rPr>
                <a:t>partners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.”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00889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3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What is a VI?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351597" y="1326947"/>
            <a:ext cx="8324859" cy="1816103"/>
            <a:chOff x="193" y="2051"/>
            <a:chExt cx="5244" cy="1144"/>
          </a:xfrm>
        </p:grpSpPr>
        <p:sp>
          <p:nvSpPr>
            <p:cNvPr id="76807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068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Over </a:t>
              </a:r>
              <a:r>
                <a:rPr lang="en-GB" sz="2800" b="1" dirty="0">
                  <a:solidFill>
                    <a:srgbClr val="000000"/>
                  </a:solidFill>
                </a:rPr>
                <a:t>a three to five year period,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Virtual </a:t>
              </a:r>
              <a:r>
                <a:rPr lang="en-GB" sz="2800" b="1" dirty="0">
                  <a:solidFill>
                    <a:srgbClr val="000000"/>
                  </a:solidFill>
                </a:rPr>
                <a:t>Institutes receive up to a maximum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of </a:t>
              </a:r>
              <a:r>
                <a:rPr lang="en-GB" sz="2800" b="1" dirty="0">
                  <a:solidFill>
                    <a:srgbClr val="000000"/>
                  </a:solidFill>
                </a:rPr>
                <a:t>600,000 euros per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year. Matching funds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and other schemes can increase this. </a:t>
              </a: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323528" y="3413098"/>
            <a:ext cx="8478851" cy="2246316"/>
            <a:chOff x="193" y="2051"/>
            <a:chExt cx="5341" cy="1415"/>
          </a:xfrm>
        </p:grpSpPr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165" cy="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New institutions can join as associate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members. Although they do not get a direct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travel allocation from the VI, we have other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sources to ensure that associate members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can take part in VI programmes.  </a:t>
              </a:r>
              <a:endParaRPr lang="en-GB" sz="2800" b="1" dirty="0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72640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4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Why activities based @ DESY?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107504" y="1108843"/>
            <a:ext cx="9151947" cy="1816101"/>
            <a:chOff x="193" y="2051"/>
            <a:chExt cx="5765" cy="1144"/>
          </a:xfrm>
        </p:grpSpPr>
        <p:sp>
          <p:nvSpPr>
            <p:cNvPr id="76807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589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DESY has enormous expertise and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infrastructure in accelerators but in particular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has several unique facilities that are extremely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relevant for many of the key questions in PWA.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145222" y="3212976"/>
            <a:ext cx="8451873" cy="2246320"/>
            <a:chOff x="193" y="2051"/>
            <a:chExt cx="5324" cy="1415"/>
          </a:xfrm>
        </p:grpSpPr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148" cy="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 particular, electrons driving FEL, FLASH, </a:t>
              </a:r>
              <a:br>
                <a:rPr lang="en-GB" sz="2800" b="1" dirty="0" smtClean="0">
                  <a:solidFill>
                    <a:srgbClr val="000000"/>
                  </a:solidFill>
                </a:rPr>
              </a:br>
              <a:r>
                <a:rPr lang="en-GB" sz="2800" b="1" dirty="0" smtClean="0">
                  <a:solidFill>
                    <a:srgbClr val="000000"/>
                  </a:solidFill>
                </a:rPr>
                <a:t>based on superconducting technology have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exquisite timing and reproducibility. FLASH </a:t>
              </a:r>
              <a:br>
                <a:rPr lang="en-GB" sz="2800" b="1" dirty="0" smtClean="0">
                  <a:solidFill>
                    <a:srgbClr val="000000"/>
                  </a:solidFill>
                </a:rPr>
              </a:br>
              <a:r>
                <a:rPr lang="en-GB" sz="2800" b="1" dirty="0" smtClean="0">
                  <a:solidFill>
                    <a:srgbClr val="000000"/>
                  </a:solidFill>
                </a:rPr>
                <a:t>programme at the core of the VI proposal,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>
                  <a:solidFill>
                    <a:srgbClr val="000000"/>
                  </a:solidFill>
                </a:rPr>
                <a:t>e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nabling the investigations. 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388273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5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Why activities based @ DESY?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292696"/>
            <a:ext cx="7366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012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50038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888" y="2879725"/>
            <a:ext cx="4421187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899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30BB1566-05E8-B644-AF0A-0DB9105AB380}" type="slidenum">
              <a:rPr lang="en-GB" sz="1400">
                <a:solidFill>
                  <a:srgbClr val="CCECFF"/>
                </a:solidFill>
              </a:rPr>
              <a:pPr/>
              <a:t>6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80901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PWA Facility @ DESY 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04800" y="620713"/>
            <a:ext cx="5557838" cy="523875"/>
            <a:chOff x="193" y="2051"/>
            <a:chExt cx="3501" cy="330"/>
          </a:xfrm>
        </p:grpSpPr>
        <p:sp>
          <p:nvSpPr>
            <p:cNvPr id="80904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05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3325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>
                  <a:solidFill>
                    <a:srgbClr val="000000"/>
                  </a:solidFill>
                </a:rPr>
                <a:t>REGAE, PITZ,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FLASH </a:t>
              </a:r>
              <a:r>
                <a:rPr lang="en-GB" sz="2800" b="1" dirty="0">
                  <a:solidFill>
                    <a:srgbClr val="000000"/>
                  </a:solidFill>
                </a:rPr>
                <a:t>II…... 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2852738"/>
            <a:ext cx="5148262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772816"/>
            <a:ext cx="3747174" cy="493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5892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7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Why a VI now?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168835" y="548680"/>
            <a:ext cx="8797934" cy="1816101"/>
            <a:chOff x="193" y="2051"/>
            <a:chExt cx="5542" cy="1144"/>
          </a:xfrm>
        </p:grpSpPr>
        <p:sp>
          <p:nvSpPr>
            <p:cNvPr id="76811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366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DESY one of leading accelerator-based labs in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world – over the last decades</a:t>
              </a:r>
              <a:r>
                <a:rPr lang="en-GB" sz="2800" b="1" dirty="0">
                  <a:solidFill>
                    <a:srgbClr val="000000"/>
                  </a:solidFill>
                </a:rPr>
                <a:t>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saturated by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developing superconducting accelerators,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-&gt; XFEL. </a:t>
              </a:r>
              <a:r>
                <a:rPr lang="en-GB" sz="2800" b="1" dirty="0">
                  <a:solidFill>
                    <a:srgbClr val="000000"/>
                  </a:solidFill>
                </a:rPr>
                <a:t>N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ew things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must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now develop. 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146488" y="2204864"/>
            <a:ext cx="9140835" cy="4400553"/>
            <a:chOff x="193" y="2051"/>
            <a:chExt cx="5758" cy="2772"/>
          </a:xfrm>
        </p:grpSpPr>
        <p:sp>
          <p:nvSpPr>
            <p:cNvPr id="76807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582" cy="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Four major developments recently</a:t>
              </a:r>
            </a:p>
            <a:p>
              <a:pPr marL="514350" indent="-514350">
                <a:spcBef>
                  <a:spcPct val="0"/>
                </a:spcBef>
                <a:buAutoNum type="arabicParenR"/>
              </a:pPr>
              <a:r>
                <a:rPr lang="en-GB" sz="2800" b="1" dirty="0" smtClean="0">
                  <a:solidFill>
                    <a:srgbClr val="000000"/>
                  </a:solidFill>
                </a:rPr>
                <a:t>Helmholtz Accelerator R&amp;D programme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(ARD) – DESY major player – PWA strand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2) J. </a:t>
              </a:r>
              <a:r>
                <a:rPr lang="en-GB" sz="2800" b="1" dirty="0" err="1" smtClean="0">
                  <a:solidFill>
                    <a:srgbClr val="000000"/>
                  </a:solidFill>
                </a:rPr>
                <a:t>Osterhoff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leads Young Investigator Group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on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cell development &amp; simulation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>
                  <a:solidFill>
                    <a:srgbClr val="000000"/>
                  </a:solidFill>
                </a:rPr>
                <a:t>3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) BF Humboldt Professorship – devoting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substantial fraction of award to PWA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>
                  <a:solidFill>
                    <a:srgbClr val="000000"/>
                  </a:solidFill>
                </a:rPr>
                <a:t>4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) F. </a:t>
              </a:r>
              <a:r>
                <a:rPr lang="en-GB" sz="2800" b="1" dirty="0" err="1" smtClean="0">
                  <a:solidFill>
                    <a:srgbClr val="000000"/>
                  </a:solidFill>
                </a:rPr>
                <a:t>Grüner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</a:t>
              </a:r>
              <a:r>
                <a:rPr lang="en-GB" sz="2800" b="1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</a:t>
              </a:r>
              <a:r>
                <a:rPr lang="en-GB" sz="2800" b="1" dirty="0">
                  <a:solidFill>
                    <a:srgbClr val="000000"/>
                  </a:solidFill>
                </a:rPr>
                <a:t>C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hair in Hamburg –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R. </a:t>
              </a:r>
              <a:r>
                <a:rPr lang="en-GB" sz="2800" b="1" dirty="0" err="1" smtClean="0">
                  <a:solidFill>
                    <a:srgbClr val="000000"/>
                  </a:solidFill>
                </a:rPr>
                <a:t>Assmann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(CERN) </a:t>
              </a:r>
              <a:r>
                <a:rPr lang="en-GB" sz="2800" b="1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DESY;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B. </a:t>
              </a:r>
              <a:r>
                <a:rPr lang="en-GB" sz="2800" b="1" dirty="0" err="1" smtClean="0">
                  <a:solidFill>
                    <a:srgbClr val="000000"/>
                  </a:solidFill>
                </a:rPr>
                <a:t>Hidding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</a:t>
              </a:r>
              <a:r>
                <a:rPr lang="en-GB" sz="2800" b="1" dirty="0" smtClean="0">
                  <a:solidFill>
                    <a:srgbClr val="000000"/>
                  </a:solidFill>
                  <a:latin typeface="Wingdings"/>
                  <a:ea typeface="Wingdings"/>
                  <a:cs typeface="Wingdings"/>
                  <a:sym typeface="Wingdings"/>
                </a:rPr>
                <a:t></a:t>
              </a:r>
              <a:r>
                <a:rPr lang="en-GB" sz="2800" b="1" dirty="0" smtClean="0">
                  <a:solidFill>
                    <a:srgbClr val="000000"/>
                  </a:solidFill>
                  <a:latin typeface="+mn-lt"/>
                  <a:ea typeface="Wingdings"/>
                  <a:cs typeface="Wingdings"/>
                  <a:sym typeface="Wingdings"/>
                </a:rPr>
                <a:t>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Assistant </a:t>
              </a:r>
              <a:r>
                <a:rPr lang="en-GB" sz="2800" b="1" dirty="0" err="1" smtClean="0">
                  <a:solidFill>
                    <a:srgbClr val="000000"/>
                  </a:solidFill>
                </a:rPr>
                <a:t>Prof.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 in Hamburg</a:t>
              </a:r>
              <a:endParaRPr lang="en-GB" sz="2800" b="1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7606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8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Added value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179512" y="1038670"/>
            <a:ext cx="9056699" cy="2246314"/>
            <a:chOff x="193" y="2051"/>
            <a:chExt cx="5705" cy="1415"/>
          </a:xfrm>
        </p:grpSpPr>
        <p:sp>
          <p:nvSpPr>
            <p:cNvPr id="76807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529" cy="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VI gives excellent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framework for collaboration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with world-leading institutions including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John Adams Institute (JAI) (Oxford, RHUL,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Imperial London), Stanford, Berkeley, together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with CERN and MPI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Munich</a:t>
              </a:r>
              <a:r>
                <a:rPr lang="en-GB" sz="2800" b="1" dirty="0">
                  <a:solidFill>
                    <a:srgbClr val="000000"/>
                  </a:solidFill>
                </a:rPr>
                <a:t>.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145222" y="3702966"/>
            <a:ext cx="9091632" cy="2246314"/>
            <a:chOff x="193" y="2051"/>
            <a:chExt cx="5727" cy="1415"/>
          </a:xfrm>
        </p:grpSpPr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551" cy="1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E.g.,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FACET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leading facility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for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PWA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investigations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–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after closure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FLASH II facilities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should be available –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obvious synergy brokered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by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VI – 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collaborate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first on FACET then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FLASH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II.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686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Footer Placeholder 2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r>
              <a:rPr lang="en-US" sz="1000" smtClean="0">
                <a:solidFill>
                  <a:srgbClr val="CCECFF"/>
                </a:solidFill>
              </a:rPr>
              <a:t>B. Foster - Berlin 6/12</a:t>
            </a:r>
            <a:endParaRPr lang="en-GB" sz="1000">
              <a:solidFill>
                <a:srgbClr val="CCECFF"/>
              </a:solidFill>
            </a:endParaRPr>
          </a:p>
        </p:txBody>
      </p:sp>
      <p:sp>
        <p:nvSpPr>
          <p:cNvPr id="76802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fld id="{E062F35F-2C83-7A41-9171-6EBF60032DA9}" type="slidenum">
              <a:rPr lang="en-GB" sz="1400">
                <a:solidFill>
                  <a:srgbClr val="CCECFF"/>
                </a:solidFill>
              </a:rPr>
              <a:pPr/>
              <a:t>9</a:t>
            </a:fld>
            <a:endParaRPr lang="en-GB" sz="1400">
              <a:solidFill>
                <a:srgbClr val="CCECFF"/>
              </a:solidFill>
            </a:endParaRPr>
          </a:p>
        </p:txBody>
      </p:sp>
      <p:sp>
        <p:nvSpPr>
          <p:cNvPr id="76803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0000"/>
                </a:solidFill>
                <a:latin typeface="Gill Sans" charset="0"/>
                <a:ea typeface="ＭＳ Ｐゴシック" charset="0"/>
                <a:cs typeface="ＭＳ Ｐゴシック" charset="0"/>
              </a:rPr>
              <a:t>Added value</a:t>
            </a:r>
            <a:endParaRPr lang="en-GB" b="1" dirty="0">
              <a:solidFill>
                <a:srgbClr val="000000"/>
              </a:solidFill>
              <a:latin typeface="Gill Sans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107504" y="536945"/>
            <a:ext cx="9277364" cy="3108327"/>
            <a:chOff x="193" y="2051"/>
            <a:chExt cx="5844" cy="1958"/>
          </a:xfrm>
        </p:grpSpPr>
        <p:sp>
          <p:nvSpPr>
            <p:cNvPr id="76807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08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668" cy="1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Only the synergetic coming together of </a:t>
              </a:r>
              <a:r>
                <a:rPr lang="en-GB" sz="2800" b="1" dirty="0" err="1" smtClean="0">
                  <a:solidFill>
                    <a:srgbClr val="000000"/>
                  </a:solidFill>
                </a:rPr>
                <a:t>UniHH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,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ARD, Humboldt funding  - used for purchase </a:t>
              </a:r>
              <a:r>
                <a:rPr lang="en-GB" sz="2800" b="1" dirty="0">
                  <a:solidFill>
                    <a:srgbClr val="000000"/>
                  </a:solidFill>
                </a:rPr>
                <a:t>of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200 TW laser and hiring </a:t>
              </a:r>
              <a:r>
                <a:rPr lang="en-GB" sz="2800" b="1" dirty="0">
                  <a:solidFill>
                    <a:srgbClr val="000000"/>
                  </a:solidFill>
                </a:rPr>
                <a:t>postdocs &amp;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students -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and DESY infrastructure allows us to carry out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the proposed programme. </a:t>
              </a:r>
              <a:r>
                <a:rPr lang="en-GB" sz="2800" b="1" dirty="0">
                  <a:solidFill>
                    <a:srgbClr val="000000"/>
                  </a:solidFill>
                </a:rPr>
                <a:t>VI essential to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fund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instrumentation </a:t>
              </a:r>
              <a:r>
                <a:rPr lang="en-GB" sz="2800" b="1" dirty="0">
                  <a:solidFill>
                    <a:srgbClr val="000000"/>
                  </a:solidFill>
                </a:rPr>
                <a:t>and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specialised </a:t>
              </a:r>
              <a:r>
                <a:rPr lang="en-GB" sz="2800" b="1" dirty="0">
                  <a:solidFill>
                    <a:srgbClr val="000000"/>
                  </a:solidFill>
                </a:rPr>
                <a:t>beam-line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elements necessary to </a:t>
              </a:r>
              <a:r>
                <a:rPr lang="en-GB" sz="2800" b="1" dirty="0">
                  <a:solidFill>
                    <a:srgbClr val="000000"/>
                  </a:solidFill>
                </a:rPr>
                <a:t>perform PWA </a:t>
              </a:r>
              <a:r>
                <a:rPr lang="en-GB" sz="2800" b="1" dirty="0" err="1" smtClean="0">
                  <a:solidFill>
                    <a:srgbClr val="000000"/>
                  </a:solidFill>
                </a:rPr>
                <a:t>expts</a:t>
              </a:r>
              <a:r>
                <a:rPr lang="en-GB" sz="2800" b="1" dirty="0">
                  <a:solidFill>
                    <a:srgbClr val="000000"/>
                  </a:solidFill>
                </a:rPr>
                <a:t>. </a:t>
              </a:r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179512" y="3557115"/>
            <a:ext cx="8774124" cy="1816101"/>
            <a:chOff x="193" y="2051"/>
            <a:chExt cx="5527" cy="1144"/>
          </a:xfrm>
        </p:grpSpPr>
        <p:sp>
          <p:nvSpPr>
            <p:cNvPr id="16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351" cy="1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VI gives collaborative framework in which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international partners can travel to and work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at DESY and influence development of PWA 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facilities. 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1" name="Group 7"/>
          <p:cNvGrpSpPr>
            <a:grpSpLocks/>
          </p:cNvGrpSpPr>
          <p:nvPr/>
        </p:nvGrpSpPr>
        <p:grpSpPr bwMode="auto">
          <a:xfrm>
            <a:off x="179512" y="5301208"/>
            <a:ext cx="9132899" cy="1384301"/>
            <a:chOff x="193" y="2051"/>
            <a:chExt cx="5753" cy="872"/>
          </a:xfrm>
        </p:grpSpPr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93" y="2196"/>
              <a:ext cx="117" cy="101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Text Box 9"/>
            <p:cNvSpPr txBox="1">
              <a:spLocks noChangeArrowheads="1"/>
            </p:cNvSpPr>
            <p:nvPr/>
          </p:nvSpPr>
          <p:spPr bwMode="auto">
            <a:xfrm>
              <a:off x="369" y="2051"/>
              <a:ext cx="5577" cy="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Gill Sans" charset="0"/>
                  <a:ea typeface="ＭＳ Ｐゴシック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JAI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has small capital allocation from VI to apply</a:t>
              </a: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plasma</a:t>
              </a:r>
              <a:r>
                <a:rPr lang="en-GB" sz="2800" b="1" dirty="0">
                  <a:solidFill>
                    <a:srgbClr val="000000"/>
                  </a:solidFill>
                </a:rPr>
                <a:t>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cell </a:t>
              </a:r>
              <a:r>
                <a:rPr lang="en-GB" sz="2800" b="1" dirty="0">
                  <a:solidFill>
                    <a:srgbClr val="000000"/>
                  </a:solidFill>
                </a:rPr>
                <a:t>expertise to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build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prototype </a:t>
              </a:r>
              <a:r>
                <a:rPr lang="en-GB" sz="2800" b="1" dirty="0">
                  <a:solidFill>
                    <a:srgbClr val="000000"/>
                  </a:solidFill>
                </a:rPr>
                <a:t>for </a:t>
              </a:r>
              <a:endParaRPr lang="en-GB" sz="2800" b="1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</a:pPr>
              <a:r>
                <a:rPr lang="en-GB" sz="2800" b="1" dirty="0" smtClean="0">
                  <a:solidFill>
                    <a:srgbClr val="000000"/>
                  </a:solidFill>
                </a:rPr>
                <a:t>shipment</a:t>
              </a:r>
              <a:r>
                <a:rPr lang="en-GB" sz="2800" b="1" dirty="0">
                  <a:solidFill>
                    <a:srgbClr val="000000"/>
                  </a:solidFill>
                </a:rPr>
                <a:t>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to </a:t>
              </a:r>
              <a:r>
                <a:rPr lang="en-GB" sz="2800" b="1" dirty="0">
                  <a:solidFill>
                    <a:srgbClr val="000000"/>
                  </a:solidFill>
                </a:rPr>
                <a:t>DESY and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use in </a:t>
              </a:r>
              <a:r>
                <a:rPr lang="en-GB" sz="2800" b="1" dirty="0">
                  <a:solidFill>
                    <a:srgbClr val="000000"/>
                  </a:solidFill>
                </a:rPr>
                <a:t>FLASH </a:t>
              </a:r>
              <a:r>
                <a:rPr lang="en-GB" sz="2800" b="1" dirty="0" smtClean="0">
                  <a:solidFill>
                    <a:srgbClr val="000000"/>
                  </a:solidFill>
                </a:rPr>
                <a:t>II</a:t>
              </a:r>
              <a:r>
                <a:rPr lang="en-GB" sz="2800" b="1" dirty="0">
                  <a:solidFill>
                    <a:srgbClr val="000000"/>
                  </a:solidFill>
                </a:rPr>
                <a:t>.</a:t>
              </a:r>
              <a:endParaRPr lang="en-GB" sz="28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0555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Gill Sans"/>
        <a:ea typeface=""/>
        <a:cs typeface=""/>
      </a:majorFont>
      <a:minorFont>
        <a:latin typeface="Gill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Gill Sans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FFFF"/>
        </a:lt1>
        <a:dk2>
          <a:srgbClr val="000000"/>
        </a:dk2>
        <a:lt2>
          <a:srgbClr val="FFFF66"/>
        </a:lt2>
        <a:accent1>
          <a:srgbClr val="00CC99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109373</TotalTime>
  <Words>831</Words>
  <Application>Microsoft Macintosh PowerPoint</Application>
  <PresentationFormat>Overhead</PresentationFormat>
  <Paragraphs>142</Paragraphs>
  <Slides>12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Default Design</vt:lpstr>
      <vt:lpstr>PowerPoint Presentation</vt:lpstr>
      <vt:lpstr>What is a VI?</vt:lpstr>
      <vt:lpstr>What is a VI?</vt:lpstr>
      <vt:lpstr>Why activities based @ DESY?</vt:lpstr>
      <vt:lpstr>Why activities based @ DESY?</vt:lpstr>
      <vt:lpstr>PWA Facility @ DESY </vt:lpstr>
      <vt:lpstr>Why a VI now?</vt:lpstr>
      <vt:lpstr>Added value</vt:lpstr>
      <vt:lpstr>Added value</vt:lpstr>
      <vt:lpstr>Summary of Funding Request</vt:lpstr>
      <vt:lpstr>Summary of Milestones</vt:lpstr>
      <vt:lpstr>Summary</vt:lpstr>
    </vt:vector>
  </TitlesOfParts>
  <Company>Brian Foster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Foster</dc:creator>
  <cp:lastModifiedBy>Brian Foster</cp:lastModifiedBy>
  <cp:revision>723</cp:revision>
  <dcterms:created xsi:type="dcterms:W3CDTF">2010-04-20T13:01:54Z</dcterms:created>
  <dcterms:modified xsi:type="dcterms:W3CDTF">2012-10-03T11:50:11Z</dcterms:modified>
</cp:coreProperties>
</file>