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078" r:id="rId5"/>
    <p:sldMasterId id="2147484058" r:id="rId6"/>
  </p:sldMasterIdLst>
  <p:notesMasterIdLst>
    <p:notesMasterId r:id="rId24"/>
  </p:notesMasterIdLst>
  <p:sldIdLst>
    <p:sldId id="257" r:id="rId7"/>
    <p:sldId id="701" r:id="rId8"/>
    <p:sldId id="618" r:id="rId9"/>
    <p:sldId id="620" r:id="rId10"/>
    <p:sldId id="262" r:id="rId11"/>
    <p:sldId id="738" r:id="rId12"/>
    <p:sldId id="729" r:id="rId13"/>
    <p:sldId id="731" r:id="rId14"/>
    <p:sldId id="730" r:id="rId15"/>
    <p:sldId id="263" r:id="rId16"/>
    <p:sldId id="732" r:id="rId17"/>
    <p:sldId id="736" r:id="rId18"/>
    <p:sldId id="733" r:id="rId19"/>
    <p:sldId id="418" r:id="rId20"/>
    <p:sldId id="605" r:id="rId21"/>
    <p:sldId id="735" r:id="rId22"/>
    <p:sldId id="737"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e Warren" initials="MCW" lastIdx="37" clrIdx="0"/>
  <p:cmAuthor id="1" name="Andrei Seryi" initials="A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147"/>
    <a:srgbClr val="1B3665"/>
    <a:srgbClr val="33AAE1"/>
    <a:srgbClr val="C8FF01"/>
    <a:srgbClr val="FF66FF"/>
    <a:srgbClr val="006600"/>
    <a:srgbClr val="008000"/>
    <a:srgbClr val="FFCCFF"/>
    <a:srgbClr val="CADB2A"/>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9661" autoAdjust="0"/>
  </p:normalViewPr>
  <p:slideViewPr>
    <p:cSldViewPr>
      <p:cViewPr varScale="1">
        <p:scale>
          <a:sx n="182" d="100"/>
          <a:sy n="182" d="100"/>
        </p:scale>
        <p:origin x="-104" y="-7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8"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F41DC28-1398-423E-92A5-48F3835C63AC}" type="datetime1">
              <a:rPr lang="en-US"/>
              <a:pPr>
                <a:defRPr/>
              </a:pPr>
              <a:t>08/10/2012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8" charset="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2329F151-7AF5-4E0D-AF08-2F1024B494D8}" type="slidenum">
              <a:rPr lang="en-US"/>
              <a:pPr>
                <a:defRPr/>
              </a:pPr>
              <a:t>‹#›</a:t>
            </a:fld>
            <a:endParaRPr lang="en-US"/>
          </a:p>
        </p:txBody>
      </p:sp>
    </p:spTree>
    <p:extLst>
      <p:ext uri="{BB962C8B-B14F-4D97-AF65-F5344CB8AC3E}">
        <p14:creationId xmlns:p14="http://schemas.microsoft.com/office/powerpoint/2010/main" val="2412439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371" name="Rectangle 3"/>
          <p:cNvSpPr>
            <a:spLocks noGrp="1" noChangeArrowheads="1"/>
          </p:cNvSpPr>
          <p:nvPr>
            <p:ph type="ctrTitle"/>
          </p:nvPr>
        </p:nvSpPr>
        <p:spPr>
          <a:xfrm>
            <a:off x="685800" y="2286000"/>
            <a:ext cx="7772400" cy="1143000"/>
          </a:xfr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txBody>
          <a:bodyPr vert="horz" wrap="square" lIns="36000" tIns="0" rIns="36000" bIns="0" numCol="1" anchor="ctr" anchorCtr="0" compatLnSpc="1">
            <a:prstTxWarp prst="textNoShape">
              <a:avLst/>
            </a:prstTxWarp>
          </a:bodyPr>
          <a:lstStyle>
            <a:lvl1pPr algn="ctr" rtl="0" eaLnBrk="0" fontAlgn="base" hangingPunct="0">
              <a:spcBef>
                <a:spcPct val="0"/>
              </a:spcBef>
              <a:spcAft>
                <a:spcPct val="0"/>
              </a:spcAft>
              <a:defRPr lang="en-GB" sz="2800" b="1">
                <a:solidFill>
                  <a:schemeClr val="accent6">
                    <a:lumMod val="75000"/>
                  </a:schemeClr>
                </a:solidFill>
                <a:latin typeface="+mj-lt"/>
                <a:ea typeface="ＭＳ Ｐゴシック" charset="-128"/>
                <a:cs typeface="ＭＳ Ｐゴシック" charset="-128"/>
              </a:defRPr>
            </a:lvl1pPr>
          </a:lstStyle>
          <a:p>
            <a:r>
              <a:rPr lang="en-GB" dirty="0"/>
              <a:t>Click to edit Master title style</a:t>
            </a:r>
          </a:p>
        </p:txBody>
      </p:sp>
      <p:sp>
        <p:nvSpPr>
          <p:cNvPr id="58372" name="Rectangle 4"/>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r>
              <a:rPr lang="en-GB"/>
              <a:t>Click to edit Master subtitle style</a:t>
            </a:r>
          </a:p>
        </p:txBody>
      </p:sp>
      <p:pic>
        <p:nvPicPr>
          <p:cNvPr id="434" name="Picture 17" descr="RHUL-Logo"/>
          <p:cNvPicPr>
            <a:picLocks noChangeAspect="1" noChangeArrowheads="1"/>
          </p:cNvPicPr>
          <p:nvPr userDrawn="1"/>
        </p:nvPicPr>
        <p:blipFill>
          <a:blip r:embed="rId2" cstate="screen"/>
          <a:srcRect/>
          <a:stretch>
            <a:fillRect/>
          </a:stretch>
        </p:blipFill>
        <p:spPr bwMode="auto">
          <a:xfrm>
            <a:off x="6215349" y="124886"/>
            <a:ext cx="1400000" cy="432000"/>
          </a:xfrm>
          <a:prstGeom prst="rect">
            <a:avLst/>
          </a:prstGeom>
          <a:noFill/>
          <a:ln w="9525">
            <a:noFill/>
            <a:miter lim="800000"/>
            <a:headEnd/>
            <a:tailEnd/>
          </a:ln>
        </p:spPr>
      </p:pic>
      <p:pic>
        <p:nvPicPr>
          <p:cNvPr id="435" name="Picture 2"/>
          <p:cNvPicPr>
            <a:picLocks noChangeAspect="1" noChangeArrowheads="1"/>
          </p:cNvPicPr>
          <p:nvPr userDrawn="1"/>
        </p:nvPicPr>
        <p:blipFill>
          <a:blip r:embed="rId3" cstate="screen"/>
          <a:srcRect/>
          <a:stretch>
            <a:fillRect/>
          </a:stretch>
        </p:blipFill>
        <p:spPr bwMode="auto">
          <a:xfrm>
            <a:off x="4506011" y="124886"/>
            <a:ext cx="1649458" cy="432000"/>
          </a:xfrm>
          <a:prstGeom prst="rect">
            <a:avLst/>
          </a:prstGeom>
          <a:noFill/>
          <a:ln w="9525">
            <a:noFill/>
            <a:miter lim="800000"/>
            <a:headEnd/>
            <a:tailEnd/>
          </a:ln>
        </p:spPr>
      </p:pic>
      <p:pic>
        <p:nvPicPr>
          <p:cNvPr id="436" name="Picture 2"/>
          <p:cNvPicPr>
            <a:picLocks noChangeAspect="1" noChangeArrowheads="1"/>
          </p:cNvPicPr>
          <p:nvPr userDrawn="1"/>
        </p:nvPicPr>
        <p:blipFill>
          <a:blip r:embed="rId4" cstate="screen"/>
          <a:srcRect/>
          <a:stretch>
            <a:fillRect/>
          </a:stretch>
        </p:blipFill>
        <p:spPr bwMode="auto">
          <a:xfrm>
            <a:off x="-1" y="116632"/>
            <a:ext cx="3713572" cy="892377"/>
          </a:xfrm>
          <a:prstGeom prst="rect">
            <a:avLst/>
          </a:prstGeom>
          <a:noFill/>
          <a:ln w="9525">
            <a:noFill/>
            <a:miter lim="800000"/>
            <a:headEnd/>
            <a:tailEnd/>
          </a:ln>
        </p:spPr>
      </p:pic>
      <p:pic>
        <p:nvPicPr>
          <p:cNvPr id="2050" name="Picture 2"/>
          <p:cNvPicPr>
            <a:picLocks noChangeAspect="1" noChangeArrowheads="1"/>
          </p:cNvPicPr>
          <p:nvPr userDrawn="1"/>
        </p:nvPicPr>
        <p:blipFill>
          <a:blip r:embed="rId5" cstate="screen"/>
          <a:srcRect/>
          <a:stretch>
            <a:fillRect/>
          </a:stretch>
        </p:blipFill>
        <p:spPr bwMode="auto">
          <a:xfrm>
            <a:off x="7668344" y="126059"/>
            <a:ext cx="1402194" cy="432000"/>
          </a:xfrm>
          <a:prstGeom prst="rect">
            <a:avLst/>
          </a:prstGeom>
          <a:noFill/>
          <a:ln w="9525">
            <a:noFill/>
            <a:miter lim="800000"/>
            <a:headEnd/>
            <a:tailEnd/>
          </a:ln>
        </p:spPr>
      </p:pic>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0"/>
            <a:ext cx="1943100" cy="659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0"/>
            <a:ext cx="5676900" cy="659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908050"/>
            <a:ext cx="3810000" cy="568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908050"/>
            <a:ext cx="3810000" cy="276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829050"/>
            <a:ext cx="3810000" cy="276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908050"/>
            <a:ext cx="7772400" cy="5689600"/>
          </a:xfrm>
        </p:spPr>
        <p:txBody>
          <a:bodyPr/>
          <a:lstStyle/>
          <a:p>
            <a:pPr lvl="0"/>
            <a:endParaRPr lang="en-US" noProof="0" smtClean="0"/>
          </a:p>
        </p:txBody>
      </p:sp>
    </p:spTree>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908050"/>
            <a:ext cx="3810000" cy="568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908050"/>
            <a:ext cx="3810000" cy="568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908050"/>
            <a:ext cx="7772400" cy="276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4213" y="3829050"/>
            <a:ext cx="7772400" cy="276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GB" smtClean="0"/>
              <a:t>Click to edit Master title style</a:t>
            </a:r>
            <a:endParaRPr lang="en-US"/>
          </a:p>
        </p:txBody>
      </p:sp>
      <p:sp>
        <p:nvSpPr>
          <p:cNvPr id="3" name="Content Placeholder 2"/>
          <p:cNvSpPr>
            <a:spLocks noGrp="1"/>
          </p:cNvSpPr>
          <p:nvPr>
            <p:ph idx="1"/>
          </p:nvPr>
        </p:nvSpPr>
        <p:spPr>
          <a:xfrm>
            <a:off x="684213" y="908050"/>
            <a:ext cx="7772400" cy="5689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noFill/>
          <a:ln w="9525">
            <a:noFill/>
            <a:miter lim="800000"/>
            <a:headEnd/>
            <a:tailEnd/>
          </a:ln>
          <a:effectLst>
            <a:outerShdw blurRad="50800" dist="38100" dir="2700000" algn="tl" rotWithShape="0">
              <a:prstClr val="black">
                <a:alpha val="40000"/>
              </a:prstClr>
            </a:outerShdw>
          </a:effectLst>
        </p:spPr>
        <p:txBody>
          <a:bodyPr vert="horz" wrap="square" lIns="36000" tIns="0" rIns="36000" bIns="0" numCol="1" anchor="ctr" anchorCtr="0" compatLnSpc="1">
            <a:prstTxWarp prst="textNoShape">
              <a:avLst/>
            </a:prstTxWarp>
          </a:bodyPr>
          <a:lstStyle>
            <a:lvl1pPr algn="ctr" rtl="0" eaLnBrk="0" fontAlgn="base" hangingPunct="0">
              <a:spcBef>
                <a:spcPct val="0"/>
              </a:spcBef>
              <a:spcAft>
                <a:spcPct val="0"/>
              </a:spcAft>
              <a:defRPr lang="en-US" sz="2800" b="1">
                <a:solidFill>
                  <a:schemeClr val="accent2">
                    <a:lumMod val="75000"/>
                  </a:schemeClr>
                </a:solidFill>
                <a:latin typeface="+mj-lt"/>
                <a:ea typeface="ＭＳ Ｐゴシック" charset="-128"/>
                <a:cs typeface="ＭＳ Ｐゴシック" charset="-128"/>
              </a:defRPr>
            </a:lvl1p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371" name="Rectangle 3"/>
          <p:cNvSpPr>
            <a:spLocks noGrp="1" noChangeArrowheads="1"/>
          </p:cNvSpPr>
          <p:nvPr>
            <p:ph type="ctrTitle"/>
          </p:nvPr>
        </p:nvSpPr>
        <p:spPr>
          <a:xfrm>
            <a:off x="685800" y="2286000"/>
            <a:ext cx="7772400" cy="1143000"/>
          </a:xfrm>
          <a:noFill/>
          <a:ln w="9525">
            <a:noFill/>
            <a:miter lim="800000"/>
            <a:headEnd/>
            <a:tailEnd/>
          </a:ln>
          <a:effectLst>
            <a:outerShdw blurRad="50800" dist="38100" dir="2700000" algn="tl" rotWithShape="0">
              <a:prstClr val="black">
                <a:alpha val="40000"/>
              </a:prstClr>
            </a:outerShdw>
          </a:effectLst>
        </p:spPr>
        <p:txBody>
          <a:bodyPr vert="horz" wrap="square" lIns="36000" tIns="0" rIns="36000" bIns="0" numCol="1" anchor="ctr" anchorCtr="0" compatLnSpc="1">
            <a:prstTxWarp prst="textNoShape">
              <a:avLst/>
            </a:prstTxWarp>
          </a:bodyPr>
          <a:lstStyle>
            <a:lvl1pPr algn="ctr" rtl="0" eaLnBrk="0" fontAlgn="base" hangingPunct="0">
              <a:spcBef>
                <a:spcPct val="0"/>
              </a:spcBef>
              <a:spcAft>
                <a:spcPct val="0"/>
              </a:spcAft>
              <a:defRPr lang="en-GB" sz="2800" b="1">
                <a:solidFill>
                  <a:srgbClr val="FFFF00"/>
                </a:solidFill>
                <a:latin typeface="+mj-lt"/>
                <a:ea typeface="ＭＳ Ｐゴシック" charset="-128"/>
                <a:cs typeface="ＭＳ Ｐゴシック" charset="-128"/>
              </a:defRPr>
            </a:lvl1pPr>
          </a:lstStyle>
          <a:p>
            <a:r>
              <a:rPr lang="en-GB" dirty="0"/>
              <a:t>Click to edit Master title style</a:t>
            </a:r>
          </a:p>
        </p:txBody>
      </p:sp>
      <p:sp>
        <p:nvSpPr>
          <p:cNvPr id="58372" name="Rectangle 4"/>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r>
              <a:rPr lang="en-GB"/>
              <a:t>Click to edit Master subtitle style</a:t>
            </a:r>
          </a:p>
        </p:txBody>
      </p:sp>
      <p:pic>
        <p:nvPicPr>
          <p:cNvPr id="434" name="Picture 17" descr="RHUL-Logo"/>
          <p:cNvPicPr>
            <a:picLocks noChangeAspect="1" noChangeArrowheads="1"/>
          </p:cNvPicPr>
          <p:nvPr userDrawn="1"/>
        </p:nvPicPr>
        <p:blipFill>
          <a:blip r:embed="rId2" cstate="screen"/>
          <a:srcRect/>
          <a:stretch>
            <a:fillRect/>
          </a:stretch>
        </p:blipFill>
        <p:spPr bwMode="auto">
          <a:xfrm>
            <a:off x="6215349" y="124886"/>
            <a:ext cx="1400000" cy="432000"/>
          </a:xfrm>
          <a:prstGeom prst="rect">
            <a:avLst/>
          </a:prstGeom>
          <a:noFill/>
          <a:ln w="9525">
            <a:noFill/>
            <a:miter lim="800000"/>
            <a:headEnd/>
            <a:tailEnd/>
          </a:ln>
        </p:spPr>
      </p:pic>
      <p:pic>
        <p:nvPicPr>
          <p:cNvPr id="435" name="Picture 2"/>
          <p:cNvPicPr>
            <a:picLocks noChangeAspect="1" noChangeArrowheads="1"/>
          </p:cNvPicPr>
          <p:nvPr userDrawn="1"/>
        </p:nvPicPr>
        <p:blipFill>
          <a:blip r:embed="rId3" cstate="screen"/>
          <a:srcRect/>
          <a:stretch>
            <a:fillRect/>
          </a:stretch>
        </p:blipFill>
        <p:spPr bwMode="auto">
          <a:xfrm>
            <a:off x="4506011" y="124886"/>
            <a:ext cx="1649458" cy="432000"/>
          </a:xfrm>
          <a:prstGeom prst="rect">
            <a:avLst/>
          </a:prstGeom>
          <a:noFill/>
          <a:ln w="9525">
            <a:noFill/>
            <a:miter lim="800000"/>
            <a:headEnd/>
            <a:tailEnd/>
          </a:ln>
        </p:spPr>
      </p:pic>
      <p:pic>
        <p:nvPicPr>
          <p:cNvPr id="2050" name="Picture 2"/>
          <p:cNvPicPr>
            <a:picLocks noChangeAspect="1" noChangeArrowheads="1"/>
          </p:cNvPicPr>
          <p:nvPr userDrawn="1"/>
        </p:nvPicPr>
        <p:blipFill>
          <a:blip r:embed="rId4" cstate="screen"/>
          <a:srcRect/>
          <a:stretch>
            <a:fillRect/>
          </a:stretch>
        </p:blipFill>
        <p:spPr bwMode="auto">
          <a:xfrm>
            <a:off x="7668344" y="126059"/>
            <a:ext cx="1402194" cy="432000"/>
          </a:xfrm>
          <a:prstGeom prst="rect">
            <a:avLst/>
          </a:prstGeom>
          <a:noFill/>
          <a:ln w="9525">
            <a:noFill/>
            <a:miter lim="800000"/>
            <a:headEnd/>
            <a:tailEnd/>
          </a:ln>
        </p:spPr>
      </p:pic>
      <p:pic>
        <p:nvPicPr>
          <p:cNvPr id="9" name="Picture 2"/>
          <p:cNvPicPr>
            <a:picLocks noChangeAspect="1" noChangeArrowheads="1"/>
          </p:cNvPicPr>
          <p:nvPr userDrawn="1"/>
        </p:nvPicPr>
        <p:blipFill>
          <a:blip r:embed="rId5" cstate="screen"/>
          <a:srcRect/>
          <a:stretch>
            <a:fillRect/>
          </a:stretch>
        </p:blipFill>
        <p:spPr bwMode="auto">
          <a:xfrm>
            <a:off x="8618" y="37708"/>
            <a:ext cx="3774958" cy="1079212"/>
          </a:xfrm>
          <a:prstGeom prst="rect">
            <a:avLst/>
          </a:prstGeom>
          <a:noFill/>
          <a:ln w="9525">
            <a:noFill/>
            <a:miter lim="800000"/>
            <a:headEnd/>
            <a:tailEnd/>
          </a:ln>
        </p:spPr>
      </p:pic>
    </p:spTree>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noFill/>
          <a:ln w="9525">
            <a:noFill/>
            <a:miter lim="800000"/>
            <a:headEnd/>
            <a:tailEnd/>
          </a:ln>
          <a:effectLst>
            <a:outerShdw blurRad="50800" dist="38100" dir="2700000" algn="tl" rotWithShape="0">
              <a:prstClr val="black">
                <a:alpha val="40000"/>
              </a:prstClr>
            </a:outerShdw>
          </a:effectLst>
        </p:spPr>
        <p:txBody>
          <a:bodyPr vert="horz" wrap="square" lIns="36000" tIns="0" rIns="36000" bIns="0" numCol="1" anchor="ctr" anchorCtr="0" compatLnSpc="1">
            <a:prstTxWarp prst="textNoShape">
              <a:avLst/>
            </a:prstTxWarp>
          </a:bodyPr>
          <a:lstStyle>
            <a:lvl1pPr algn="ctr" rtl="0" eaLnBrk="0" fontAlgn="base" hangingPunct="0">
              <a:spcBef>
                <a:spcPct val="0"/>
              </a:spcBef>
              <a:spcAft>
                <a:spcPct val="0"/>
              </a:spcAft>
              <a:defRPr lang="en-US" sz="2800" b="1">
                <a:solidFill>
                  <a:schemeClr val="bg1"/>
                </a:solidFill>
                <a:latin typeface="+mj-lt"/>
                <a:ea typeface="ＭＳ Ｐゴシック" charset="-128"/>
                <a:cs typeface="ＭＳ Ｐゴシック" charset="-128"/>
              </a:defRPr>
            </a:lvl1p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noFill/>
          <a:ln w="9525">
            <a:noFill/>
            <a:miter lim="800000"/>
            <a:headEnd/>
            <a:tailEnd/>
          </a:ln>
          <a:effectLst>
            <a:outerShdw blurRad="50800" dist="38100" dir="2700000" algn="tl" rotWithShape="0">
              <a:prstClr val="black">
                <a:alpha val="40000"/>
              </a:prstClr>
            </a:outerShdw>
          </a:effectLst>
        </p:spPr>
        <p:txBody>
          <a:bodyPr vert="horz" wrap="square" lIns="36000" tIns="0" rIns="36000" bIns="0" numCol="1" anchor="ctr" anchorCtr="0" compatLnSpc="1">
            <a:prstTxWarp prst="textNoShape">
              <a:avLst/>
            </a:prstTxWarp>
          </a:bodyPr>
          <a:lstStyle>
            <a:lvl1pPr algn="ctr" rtl="0" eaLnBrk="0" fontAlgn="base" hangingPunct="0">
              <a:spcBef>
                <a:spcPct val="0"/>
              </a:spcBef>
              <a:spcAft>
                <a:spcPct val="0"/>
              </a:spcAft>
              <a:defRPr lang="en-US" sz="2800" b="1">
                <a:solidFill>
                  <a:schemeClr val="bg1"/>
                </a:solidFill>
                <a:latin typeface="+mj-lt"/>
                <a:ea typeface="ＭＳ Ｐゴシック" charset="-128"/>
                <a:cs typeface="ＭＳ Ｐゴシック" charset="-128"/>
              </a:defRPr>
            </a:lvl1p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a:outerShdw blurRad="50800" dist="38100" dir="2700000" algn="tl" rotWithShape="0">
              <a:prstClr val="black">
                <a:alpha val="40000"/>
              </a:prstClr>
            </a:outerShdw>
          </a:effectLst>
        </p:spPr>
        <p:txBody>
          <a:bodyPr vert="horz" wrap="square" lIns="36000" tIns="0" rIns="36000" bIns="0" numCol="1" anchor="ctr" anchorCtr="0" compatLnSpc="1">
            <a:prstTxWarp prst="textNoShape">
              <a:avLst/>
            </a:prstTxWarp>
          </a:bodyPr>
          <a:lstStyle>
            <a:lvl1pPr algn="ctr" rtl="0" eaLnBrk="0" fontAlgn="base" hangingPunct="0">
              <a:spcBef>
                <a:spcPct val="0"/>
              </a:spcBef>
              <a:spcAft>
                <a:spcPct val="0"/>
              </a:spcAft>
              <a:defRPr lang="en-US" sz="2800" b="1">
                <a:solidFill>
                  <a:schemeClr val="bg1"/>
                </a:solidFill>
                <a:latin typeface="+mj-lt"/>
                <a:ea typeface="ＭＳ Ｐゴシック" charset="-128"/>
                <a:cs typeface="ＭＳ Ｐゴシック" charset="-128"/>
              </a:defRPr>
            </a:lvl1p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908050"/>
            <a:ext cx="3810000"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908050"/>
            <a:ext cx="3810000"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noFill/>
          <a:ln w="9525">
            <a:noFill/>
            <a:miter lim="800000"/>
            <a:headEnd/>
            <a:tailEnd/>
          </a:ln>
          <a:effectLst>
            <a:outerShdw blurRad="50800" dist="38100" dir="2700000" algn="tl" rotWithShape="0">
              <a:prstClr val="black">
                <a:alpha val="40000"/>
              </a:prstClr>
            </a:outerShdw>
          </a:effectLst>
        </p:spPr>
        <p:txBody>
          <a:bodyPr vert="horz" wrap="square" lIns="36000" tIns="0" rIns="36000" bIns="0" numCol="1" anchor="ctr" anchorCtr="0" compatLnSpc="1">
            <a:prstTxWarp prst="textNoShape">
              <a:avLst/>
            </a:prstTxWarp>
          </a:bodyPr>
          <a:lstStyle>
            <a:lvl1pPr algn="ctr" rtl="0" eaLnBrk="0" fontAlgn="base" hangingPunct="0">
              <a:spcBef>
                <a:spcPct val="0"/>
              </a:spcBef>
              <a:spcAft>
                <a:spcPct val="0"/>
              </a:spcAft>
              <a:defRPr lang="en-US" sz="2800" b="1">
                <a:solidFill>
                  <a:schemeClr val="accent2">
                    <a:lumMod val="75000"/>
                  </a:schemeClr>
                </a:solidFill>
                <a:latin typeface="+mj-lt"/>
                <a:ea typeface="ＭＳ Ｐゴシック" charset="-128"/>
                <a:cs typeface="ＭＳ Ｐゴシック" charset="-128"/>
              </a:defRPr>
            </a:lvl1p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0"/>
            <a:ext cx="1943100" cy="659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0"/>
            <a:ext cx="5676900" cy="659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908050"/>
            <a:ext cx="3810000" cy="568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908050"/>
            <a:ext cx="3810000" cy="276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829050"/>
            <a:ext cx="3810000" cy="276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908050"/>
            <a:ext cx="7772400" cy="5689600"/>
          </a:xfrm>
        </p:spPr>
        <p:txBody>
          <a:bodyPr/>
          <a:lstStyle/>
          <a:p>
            <a:pPr lvl="0"/>
            <a:endParaRPr lang="en-US" noProof="0" smtClean="0"/>
          </a:p>
        </p:txBody>
      </p:sp>
    </p:spTree>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908050"/>
            <a:ext cx="3810000" cy="568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908050"/>
            <a:ext cx="3810000" cy="568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908050"/>
            <a:ext cx="7772400" cy="276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4213" y="3829050"/>
            <a:ext cx="7772400" cy="276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GB" smtClean="0"/>
              <a:t>Click to edit Master title style</a:t>
            </a:r>
            <a:endParaRPr lang="en-US"/>
          </a:p>
        </p:txBody>
      </p:sp>
      <p:sp>
        <p:nvSpPr>
          <p:cNvPr id="3" name="Content Placeholder 2"/>
          <p:cNvSpPr>
            <a:spLocks noGrp="1"/>
          </p:cNvSpPr>
          <p:nvPr>
            <p:ph idx="1"/>
          </p:nvPr>
        </p:nvSpPr>
        <p:spPr>
          <a:xfrm>
            <a:off x="684213" y="908050"/>
            <a:ext cx="7772400" cy="5689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371" name="Rectangle 3"/>
          <p:cNvSpPr>
            <a:spLocks noGrp="1" noChangeArrowheads="1"/>
          </p:cNvSpPr>
          <p:nvPr>
            <p:ph type="ctrTitle"/>
          </p:nvPr>
        </p:nvSpPr>
        <p:spPr>
          <a:xfrm>
            <a:off x="685800" y="2286000"/>
            <a:ext cx="7772400" cy="1143000"/>
          </a:xfr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txBody>
          <a:bodyPr vert="horz" wrap="square" lIns="36000" tIns="0" rIns="36000" bIns="0" numCol="1" anchor="ctr" anchorCtr="0" compatLnSpc="1">
            <a:prstTxWarp prst="textNoShape">
              <a:avLst/>
            </a:prstTxWarp>
          </a:bodyPr>
          <a:lstStyle>
            <a:lvl1pPr algn="ctr" rtl="0" eaLnBrk="0" fontAlgn="base" hangingPunct="0">
              <a:spcBef>
                <a:spcPct val="0"/>
              </a:spcBef>
              <a:spcAft>
                <a:spcPct val="0"/>
              </a:spcAft>
              <a:defRPr lang="en-GB" sz="2800" b="1">
                <a:solidFill>
                  <a:schemeClr val="accent6">
                    <a:lumMod val="75000"/>
                  </a:schemeClr>
                </a:solidFill>
                <a:latin typeface="+mj-lt"/>
                <a:ea typeface="ＭＳ Ｐゴシック" charset="-128"/>
                <a:cs typeface="ＭＳ Ｐゴシック" charset="-128"/>
              </a:defRPr>
            </a:lvl1pPr>
          </a:lstStyle>
          <a:p>
            <a:r>
              <a:rPr lang="en-GB" dirty="0"/>
              <a:t>Click to edit Master title style</a:t>
            </a:r>
          </a:p>
        </p:txBody>
      </p:sp>
      <p:sp>
        <p:nvSpPr>
          <p:cNvPr id="58372" name="Rectangle 4"/>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r>
              <a:rPr lang="en-GB"/>
              <a:t>Click to edit Master subtitle style</a:t>
            </a:r>
          </a:p>
        </p:txBody>
      </p:sp>
      <p:pic>
        <p:nvPicPr>
          <p:cNvPr id="434" name="Picture 17" descr="RHUL-Logo"/>
          <p:cNvPicPr>
            <a:picLocks noChangeAspect="1" noChangeArrowheads="1"/>
          </p:cNvPicPr>
          <p:nvPr userDrawn="1"/>
        </p:nvPicPr>
        <p:blipFill>
          <a:blip r:embed="rId2" cstate="screen"/>
          <a:srcRect/>
          <a:stretch>
            <a:fillRect/>
          </a:stretch>
        </p:blipFill>
        <p:spPr bwMode="auto">
          <a:xfrm>
            <a:off x="6215349" y="124886"/>
            <a:ext cx="1400000" cy="432000"/>
          </a:xfrm>
          <a:prstGeom prst="rect">
            <a:avLst/>
          </a:prstGeom>
          <a:noFill/>
          <a:ln w="9525">
            <a:noFill/>
            <a:miter lim="800000"/>
            <a:headEnd/>
            <a:tailEnd/>
          </a:ln>
        </p:spPr>
      </p:pic>
      <p:pic>
        <p:nvPicPr>
          <p:cNvPr id="435" name="Picture 2"/>
          <p:cNvPicPr>
            <a:picLocks noChangeAspect="1" noChangeArrowheads="1"/>
          </p:cNvPicPr>
          <p:nvPr userDrawn="1"/>
        </p:nvPicPr>
        <p:blipFill>
          <a:blip r:embed="rId3" cstate="screen"/>
          <a:srcRect/>
          <a:stretch>
            <a:fillRect/>
          </a:stretch>
        </p:blipFill>
        <p:spPr bwMode="auto">
          <a:xfrm>
            <a:off x="4506011" y="124886"/>
            <a:ext cx="1649458" cy="432000"/>
          </a:xfrm>
          <a:prstGeom prst="rect">
            <a:avLst/>
          </a:prstGeom>
          <a:noFill/>
          <a:ln w="9525">
            <a:noFill/>
            <a:miter lim="800000"/>
            <a:headEnd/>
            <a:tailEnd/>
          </a:ln>
        </p:spPr>
      </p:pic>
      <p:pic>
        <p:nvPicPr>
          <p:cNvPr id="436" name="Picture 2"/>
          <p:cNvPicPr>
            <a:picLocks noChangeAspect="1" noChangeArrowheads="1"/>
          </p:cNvPicPr>
          <p:nvPr userDrawn="1"/>
        </p:nvPicPr>
        <p:blipFill>
          <a:blip r:embed="rId4" cstate="screen"/>
          <a:srcRect/>
          <a:stretch>
            <a:fillRect/>
          </a:stretch>
        </p:blipFill>
        <p:spPr bwMode="auto">
          <a:xfrm>
            <a:off x="-1" y="116632"/>
            <a:ext cx="3713572" cy="892377"/>
          </a:xfrm>
          <a:prstGeom prst="rect">
            <a:avLst/>
          </a:prstGeom>
          <a:noFill/>
          <a:ln w="9525">
            <a:noFill/>
            <a:miter lim="800000"/>
            <a:headEnd/>
            <a:tailEnd/>
          </a:ln>
        </p:spPr>
      </p:pic>
      <p:pic>
        <p:nvPicPr>
          <p:cNvPr id="2050" name="Picture 2"/>
          <p:cNvPicPr>
            <a:picLocks noChangeAspect="1" noChangeArrowheads="1"/>
          </p:cNvPicPr>
          <p:nvPr userDrawn="1"/>
        </p:nvPicPr>
        <p:blipFill>
          <a:blip r:embed="rId5" cstate="screen"/>
          <a:srcRect/>
          <a:stretch>
            <a:fillRect/>
          </a:stretch>
        </p:blipFill>
        <p:spPr bwMode="auto">
          <a:xfrm>
            <a:off x="7668344" y="126059"/>
            <a:ext cx="1402194" cy="432000"/>
          </a:xfrm>
          <a:prstGeom prst="rect">
            <a:avLst/>
          </a:prstGeom>
          <a:noFill/>
          <a:ln w="9525">
            <a:noFill/>
            <a:miter lim="800000"/>
            <a:headEnd/>
            <a:tailEnd/>
          </a:ln>
        </p:spPr>
      </p:pic>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a:outerShdw blurRad="50800" dist="38100" dir="2700000" algn="tl" rotWithShape="0">
              <a:prstClr val="black">
                <a:alpha val="40000"/>
              </a:prstClr>
            </a:outerShdw>
          </a:effectLst>
        </p:spPr>
        <p:txBody>
          <a:bodyPr vert="horz" wrap="square" lIns="36000" tIns="0" rIns="36000" bIns="0" numCol="1" anchor="ctr" anchorCtr="0" compatLnSpc="1">
            <a:prstTxWarp prst="textNoShape">
              <a:avLst/>
            </a:prstTxWarp>
          </a:bodyPr>
          <a:lstStyle>
            <a:lvl1pPr algn="ctr" rtl="0" eaLnBrk="0" fontAlgn="base" hangingPunct="0">
              <a:spcBef>
                <a:spcPct val="0"/>
              </a:spcBef>
              <a:spcAft>
                <a:spcPct val="0"/>
              </a:spcAft>
              <a:defRPr lang="en-US" sz="2800" b="1">
                <a:solidFill>
                  <a:schemeClr val="accent2">
                    <a:lumMod val="75000"/>
                  </a:schemeClr>
                </a:solidFill>
                <a:latin typeface="+mj-lt"/>
                <a:ea typeface="ＭＳ Ｐゴシック" charset="-128"/>
                <a:cs typeface="ＭＳ Ｐゴシック" charset="-128"/>
              </a:defRPr>
            </a:lvl1p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noFill/>
          <a:ln w="9525">
            <a:noFill/>
            <a:miter lim="800000"/>
            <a:headEnd/>
            <a:tailEnd/>
          </a:ln>
          <a:effectLst>
            <a:outerShdw blurRad="50800" dist="38100" dir="2700000" algn="tl" rotWithShape="0">
              <a:prstClr val="black">
                <a:alpha val="40000"/>
              </a:prstClr>
            </a:outerShdw>
          </a:effectLst>
        </p:spPr>
        <p:txBody>
          <a:bodyPr vert="horz" wrap="square" lIns="36000" tIns="0" rIns="36000" bIns="0" numCol="1" anchor="ctr" anchorCtr="0" compatLnSpc="1">
            <a:prstTxWarp prst="textNoShape">
              <a:avLst/>
            </a:prstTxWarp>
          </a:bodyPr>
          <a:lstStyle>
            <a:lvl1pPr algn="ctr" rtl="0" eaLnBrk="0" fontAlgn="base" hangingPunct="0">
              <a:spcBef>
                <a:spcPct val="0"/>
              </a:spcBef>
              <a:spcAft>
                <a:spcPct val="0"/>
              </a:spcAft>
              <a:defRPr lang="en-US" sz="2800" b="1">
                <a:solidFill>
                  <a:schemeClr val="accent2">
                    <a:lumMod val="75000"/>
                  </a:schemeClr>
                </a:solidFill>
                <a:latin typeface="+mj-lt"/>
                <a:ea typeface="ＭＳ Ｐゴシック" charset="-128"/>
                <a:cs typeface="ＭＳ Ｐゴシック" charset="-128"/>
              </a:defRPr>
            </a:lvl1p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noFill/>
          <a:ln w="9525">
            <a:noFill/>
            <a:miter lim="800000"/>
            <a:headEnd/>
            <a:tailEnd/>
          </a:ln>
          <a:effectLst>
            <a:outerShdw blurRad="50800" dist="38100" dir="2700000" algn="tl" rotWithShape="0">
              <a:prstClr val="black">
                <a:alpha val="40000"/>
              </a:prstClr>
            </a:outerShdw>
          </a:effectLst>
        </p:spPr>
        <p:txBody>
          <a:bodyPr vert="horz" wrap="square" lIns="36000" tIns="0" rIns="36000" bIns="0" numCol="1" anchor="ctr" anchorCtr="0" compatLnSpc="1">
            <a:prstTxWarp prst="textNoShape">
              <a:avLst/>
            </a:prstTxWarp>
          </a:bodyPr>
          <a:lstStyle>
            <a:lvl1pPr algn="ctr" rtl="0" eaLnBrk="0" fontAlgn="base" hangingPunct="0">
              <a:spcBef>
                <a:spcPct val="0"/>
              </a:spcBef>
              <a:spcAft>
                <a:spcPct val="0"/>
              </a:spcAft>
              <a:defRPr lang="en-US" sz="2800" b="1">
                <a:solidFill>
                  <a:schemeClr val="accent2">
                    <a:lumMod val="75000"/>
                  </a:schemeClr>
                </a:solidFill>
                <a:latin typeface="+mj-lt"/>
                <a:ea typeface="ＭＳ Ｐゴシック" charset="-128"/>
                <a:cs typeface="ＭＳ Ｐゴシック" charset="-128"/>
              </a:defRPr>
            </a:lvl1p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a:outerShdw blurRad="50800" dist="38100" dir="2700000" algn="tl" rotWithShape="0">
              <a:prstClr val="black">
                <a:alpha val="40000"/>
              </a:prstClr>
            </a:outerShdw>
          </a:effectLst>
        </p:spPr>
        <p:txBody>
          <a:bodyPr vert="horz" wrap="square" lIns="36000" tIns="0" rIns="36000" bIns="0" numCol="1" anchor="ctr" anchorCtr="0" compatLnSpc="1">
            <a:prstTxWarp prst="textNoShape">
              <a:avLst/>
            </a:prstTxWarp>
          </a:bodyPr>
          <a:lstStyle>
            <a:lvl1pPr algn="ctr" rtl="0" eaLnBrk="0" fontAlgn="base" hangingPunct="0">
              <a:spcBef>
                <a:spcPct val="0"/>
              </a:spcBef>
              <a:spcAft>
                <a:spcPct val="0"/>
              </a:spcAft>
              <a:defRPr lang="en-US" sz="2800" b="1">
                <a:solidFill>
                  <a:schemeClr val="accent2">
                    <a:lumMod val="75000"/>
                  </a:schemeClr>
                </a:solidFill>
                <a:latin typeface="+mj-lt"/>
                <a:ea typeface="ＭＳ Ｐゴシック" charset="-128"/>
                <a:cs typeface="ＭＳ Ｐゴシック" charset="-128"/>
              </a:defRPr>
            </a:lvl1p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908050"/>
            <a:ext cx="3810000"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908050"/>
            <a:ext cx="3810000"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0"/>
            <a:ext cx="1943100" cy="659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0"/>
            <a:ext cx="5676900" cy="659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908050"/>
            <a:ext cx="3810000" cy="568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908050"/>
            <a:ext cx="3810000" cy="276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829050"/>
            <a:ext cx="3810000" cy="276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908050"/>
            <a:ext cx="7772400" cy="5689600"/>
          </a:xfrm>
        </p:spPr>
        <p:txBody>
          <a:bodyPr/>
          <a:lstStyle/>
          <a:p>
            <a:pPr lvl="0"/>
            <a:endParaRPr lang="en-US" noProof="0" smtClean="0"/>
          </a:p>
        </p:txBody>
      </p:sp>
    </p:spTree>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908050"/>
            <a:ext cx="3810000" cy="568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908050"/>
            <a:ext cx="3810000" cy="568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908050"/>
            <a:ext cx="7772400" cy="276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4213" y="3829050"/>
            <a:ext cx="7772400" cy="276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GB" smtClean="0"/>
              <a:t>Click to edit Master title style</a:t>
            </a:r>
            <a:endParaRPr lang="en-US"/>
          </a:p>
        </p:txBody>
      </p:sp>
      <p:sp>
        <p:nvSpPr>
          <p:cNvPr id="3" name="Content Placeholder 2"/>
          <p:cNvSpPr>
            <a:spLocks noGrp="1"/>
          </p:cNvSpPr>
          <p:nvPr>
            <p:ph idx="1"/>
          </p:nvPr>
        </p:nvSpPr>
        <p:spPr>
          <a:xfrm>
            <a:off x="684213" y="908050"/>
            <a:ext cx="7772400" cy="5689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908050"/>
            <a:ext cx="3810000"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908050"/>
            <a:ext cx="3810000"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22" Type="http://schemas.openxmlformats.org/officeDocument/2006/relationships/image" Target="../media/image2.jpeg"/><Relationship Id="rId23" Type="http://schemas.openxmlformats.org/officeDocument/2006/relationships/image" Target="../media/image3.png"/><Relationship Id="rId24"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20" Type="http://schemas.openxmlformats.org/officeDocument/2006/relationships/theme" Target="../theme/theme2.xml"/><Relationship Id="rId21" Type="http://schemas.openxmlformats.org/officeDocument/2006/relationships/image" Target="../media/image7.png"/><Relationship Id="rId22" Type="http://schemas.openxmlformats.org/officeDocument/2006/relationships/image" Target="../media/image2.jpeg"/><Relationship Id="rId23" Type="http://schemas.openxmlformats.org/officeDocument/2006/relationships/image" Target="../media/image3.png"/><Relationship Id="rId24" Type="http://schemas.openxmlformats.org/officeDocument/2006/relationships/image" Target="../media/image4.png"/><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Relationship Id="rId18" Type="http://schemas.openxmlformats.org/officeDocument/2006/relationships/slideLayout" Target="../slideLayouts/slideLayout37.xml"/><Relationship Id="rId19" Type="http://schemas.openxmlformats.org/officeDocument/2006/relationships/slideLayout" Target="../slideLayouts/slideLayout38.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7.xml"/><Relationship Id="rId20" Type="http://schemas.openxmlformats.org/officeDocument/2006/relationships/theme" Target="../theme/theme3.xml"/><Relationship Id="rId21" Type="http://schemas.openxmlformats.org/officeDocument/2006/relationships/image" Target="../media/image5.png"/><Relationship Id="rId22" Type="http://schemas.openxmlformats.org/officeDocument/2006/relationships/image" Target="../media/image2.jpeg"/><Relationship Id="rId23" Type="http://schemas.openxmlformats.org/officeDocument/2006/relationships/image" Target="../media/image3.png"/><Relationship Id="rId24" Type="http://schemas.openxmlformats.org/officeDocument/2006/relationships/image" Target="../media/image4.png"/><Relationship Id="rId10" Type="http://schemas.openxmlformats.org/officeDocument/2006/relationships/slideLayout" Target="../slideLayouts/slideLayout48.xml"/><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slideLayout" Target="../slideLayouts/slideLayout52.xml"/><Relationship Id="rId15" Type="http://schemas.openxmlformats.org/officeDocument/2006/relationships/slideLayout" Target="../slideLayouts/slideLayout53.xml"/><Relationship Id="rId16" Type="http://schemas.openxmlformats.org/officeDocument/2006/relationships/slideLayout" Target="../slideLayouts/slideLayout54.xml"/><Relationship Id="rId17" Type="http://schemas.openxmlformats.org/officeDocument/2006/relationships/slideLayout" Target="../slideLayouts/slideLayout55.xml"/><Relationship Id="rId18" Type="http://schemas.openxmlformats.org/officeDocument/2006/relationships/slideLayout" Target="../slideLayouts/slideLayout56.xml"/><Relationship Id="rId19" Type="http://schemas.openxmlformats.org/officeDocument/2006/relationships/slideLayout" Target="../slideLayouts/slideLayout57.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7"/>
            </a:gs>
            <a:gs pos="100000">
              <a:srgbClr val="F3FDFF"/>
            </a:gs>
          </a:gsLst>
          <a:lin ang="5400000" scaled="1"/>
        </a:gradFill>
        <a:effectLst/>
      </p:bgPr>
    </p:bg>
    <p:spTree>
      <p:nvGrpSpPr>
        <p:cNvPr id="1" name=""/>
        <p:cNvGrpSpPr/>
        <p:nvPr/>
      </p:nvGrpSpPr>
      <p:grpSpPr>
        <a:xfrm>
          <a:off x="0" y="0"/>
          <a:ext cx="0" cy="0"/>
          <a:chOff x="0" y="0"/>
          <a:chExt cx="0" cy="0"/>
        </a:xfrm>
      </p:grpSpPr>
      <p:pic>
        <p:nvPicPr>
          <p:cNvPr id="17" name="Picture 3"/>
          <p:cNvPicPr>
            <a:picLocks noChangeAspect="1" noChangeArrowheads="1"/>
          </p:cNvPicPr>
          <p:nvPr userDrawn="1"/>
        </p:nvPicPr>
        <p:blipFill>
          <a:blip r:embed="rId21" cstate="screen"/>
          <a:srcRect r="1691"/>
          <a:stretch>
            <a:fillRect/>
          </a:stretch>
        </p:blipFill>
        <p:spPr bwMode="auto">
          <a:xfrm>
            <a:off x="35496" y="116631"/>
            <a:ext cx="3537263" cy="8928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323528" y="1052736"/>
            <a:ext cx="8496944" cy="55449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34" name="Text Box 10"/>
          <p:cNvSpPr txBox="1">
            <a:spLocks noChangeArrowheads="1"/>
          </p:cNvSpPr>
          <p:nvPr/>
        </p:nvSpPr>
        <p:spPr bwMode="auto">
          <a:xfrm>
            <a:off x="0" y="6660150"/>
            <a:ext cx="1259632" cy="230832"/>
          </a:xfrm>
          <a:prstGeom prst="rect">
            <a:avLst/>
          </a:prstGeom>
          <a:noFill/>
          <a:ln w="9525">
            <a:noFill/>
            <a:miter lim="800000"/>
            <a:headEnd/>
            <a:tailEnd/>
          </a:ln>
          <a:effectLst/>
        </p:spPr>
        <p:txBody>
          <a:bodyPr wrap="square" anchor="ctr">
            <a:spAutoFit/>
          </a:bodyPr>
          <a:lstStyle/>
          <a:p>
            <a:pPr marL="228600" indent="-228600" algn="just" eaLnBrk="0" hangingPunct="0">
              <a:spcBef>
                <a:spcPct val="50000"/>
              </a:spcBef>
              <a:buFont typeface="Arial" pitchFamily="34" charset="0"/>
              <a:buNone/>
              <a:defRPr/>
            </a:pPr>
            <a:r>
              <a:rPr lang="en-GB" sz="900" dirty="0" smtClean="0">
                <a:solidFill>
                  <a:srgbClr val="000090"/>
                </a:solidFill>
                <a:latin typeface="Arial" pitchFamily="34" charset="0"/>
              </a:rPr>
              <a:t>Simon</a:t>
            </a:r>
            <a:r>
              <a:rPr lang="en-GB" sz="900" baseline="0" dirty="0" smtClean="0">
                <a:solidFill>
                  <a:srgbClr val="000090"/>
                </a:solidFill>
                <a:latin typeface="Arial" pitchFamily="34" charset="0"/>
              </a:rPr>
              <a:t> Hooker, JAI</a:t>
            </a:r>
            <a:endParaRPr lang="en-GB" sz="900" dirty="0">
              <a:solidFill>
                <a:srgbClr val="000090"/>
              </a:solidFill>
              <a:latin typeface="Arial" pitchFamily="34" charset="0"/>
            </a:endParaRPr>
          </a:p>
        </p:txBody>
      </p:sp>
      <p:pic>
        <p:nvPicPr>
          <p:cNvPr id="13" name="Picture 17" descr="RHUL-Logo"/>
          <p:cNvPicPr>
            <a:picLocks noChangeAspect="1" noChangeArrowheads="1"/>
          </p:cNvPicPr>
          <p:nvPr userDrawn="1"/>
        </p:nvPicPr>
        <p:blipFill>
          <a:blip r:embed="rId22" cstate="screen"/>
          <a:srcRect/>
          <a:stretch>
            <a:fillRect/>
          </a:stretch>
        </p:blipFill>
        <p:spPr bwMode="auto">
          <a:xfrm>
            <a:off x="6628213" y="6916"/>
            <a:ext cx="1166666" cy="360000"/>
          </a:xfrm>
          <a:prstGeom prst="rect">
            <a:avLst/>
          </a:prstGeom>
          <a:noFill/>
          <a:ln w="9525">
            <a:noFill/>
            <a:miter lim="800000"/>
            <a:headEnd/>
            <a:tailEnd/>
          </a:ln>
        </p:spPr>
      </p:pic>
      <p:pic>
        <p:nvPicPr>
          <p:cNvPr id="18" name="Picture 2"/>
          <p:cNvPicPr>
            <a:picLocks noChangeAspect="1" noChangeArrowheads="1"/>
          </p:cNvPicPr>
          <p:nvPr userDrawn="1"/>
        </p:nvPicPr>
        <p:blipFill>
          <a:blip r:embed="rId23" cstate="screen"/>
          <a:srcRect/>
          <a:stretch>
            <a:fillRect/>
          </a:stretch>
        </p:blipFill>
        <p:spPr bwMode="auto">
          <a:xfrm>
            <a:off x="5220072" y="16343"/>
            <a:ext cx="1374548" cy="360000"/>
          </a:xfrm>
          <a:prstGeom prst="rect">
            <a:avLst/>
          </a:prstGeom>
          <a:noFill/>
          <a:ln w="9525">
            <a:noFill/>
            <a:miter lim="800000"/>
            <a:headEnd/>
            <a:tailEnd/>
          </a:ln>
        </p:spPr>
      </p:pic>
      <p:sp>
        <p:nvSpPr>
          <p:cNvPr id="1026" name="Rectangle 2"/>
          <p:cNvSpPr>
            <a:spLocks noGrp="1" noChangeArrowheads="1"/>
          </p:cNvSpPr>
          <p:nvPr>
            <p:ph type="title"/>
          </p:nvPr>
        </p:nvSpPr>
        <p:spPr bwMode="auto">
          <a:xfrm>
            <a:off x="2411760" y="476672"/>
            <a:ext cx="6659485" cy="432048"/>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GB" dirty="0" smtClean="0"/>
              <a:t>Click to edit Master title style</a:t>
            </a:r>
          </a:p>
        </p:txBody>
      </p:sp>
      <p:pic>
        <p:nvPicPr>
          <p:cNvPr id="435" name="Picture 2"/>
          <p:cNvPicPr>
            <a:picLocks noChangeAspect="1" noChangeArrowheads="1"/>
          </p:cNvPicPr>
          <p:nvPr userDrawn="1"/>
        </p:nvPicPr>
        <p:blipFill>
          <a:blip r:embed="rId24" cstate="screen"/>
          <a:srcRect/>
          <a:stretch>
            <a:fillRect/>
          </a:stretch>
        </p:blipFill>
        <p:spPr bwMode="auto">
          <a:xfrm>
            <a:off x="7826555" y="10324"/>
            <a:ext cx="1168495" cy="360000"/>
          </a:xfrm>
          <a:prstGeom prst="rect">
            <a:avLst/>
          </a:prstGeom>
          <a:noFill/>
          <a:ln w="9525">
            <a:noFill/>
            <a:miter lim="800000"/>
            <a:headEnd/>
            <a:tailEnd/>
          </a:ln>
        </p:spPr>
      </p:pic>
      <p:sp>
        <p:nvSpPr>
          <p:cNvPr id="10" name="Text Box 10"/>
          <p:cNvSpPr txBox="1">
            <a:spLocks noChangeArrowheads="1"/>
          </p:cNvSpPr>
          <p:nvPr userDrawn="1"/>
        </p:nvSpPr>
        <p:spPr bwMode="auto">
          <a:xfrm>
            <a:off x="7812360" y="6627168"/>
            <a:ext cx="1259632" cy="230832"/>
          </a:xfrm>
          <a:prstGeom prst="rect">
            <a:avLst/>
          </a:prstGeom>
          <a:noFill/>
          <a:ln w="9525">
            <a:noFill/>
            <a:miter lim="800000"/>
            <a:headEnd/>
            <a:tailEnd/>
          </a:ln>
          <a:effectLst/>
        </p:spPr>
        <p:txBody>
          <a:bodyPr wrap="square" anchor="ctr">
            <a:spAutoFit/>
          </a:bodyPr>
          <a:lstStyle/>
          <a:p>
            <a:pPr marL="228600" indent="-228600" algn="r" eaLnBrk="0" hangingPunct="0">
              <a:spcBef>
                <a:spcPct val="50000"/>
              </a:spcBef>
              <a:buFont typeface="Arial" pitchFamily="34" charset="0"/>
              <a:buNone/>
              <a:defRPr/>
            </a:pPr>
            <a:r>
              <a:rPr lang="en-GB" sz="900" dirty="0" smtClean="0">
                <a:solidFill>
                  <a:srgbClr val="000090"/>
                </a:solidFill>
                <a:latin typeface="Arial" pitchFamily="34" charset="0"/>
              </a:rPr>
              <a:t>8</a:t>
            </a:r>
            <a:r>
              <a:rPr lang="en-GB" sz="900" baseline="30000" dirty="0" smtClean="0">
                <a:solidFill>
                  <a:srgbClr val="000090"/>
                </a:solidFill>
                <a:latin typeface="Arial" pitchFamily="34" charset="0"/>
              </a:rPr>
              <a:t>th</a:t>
            </a:r>
            <a:r>
              <a:rPr lang="en-GB" sz="900" dirty="0" smtClean="0">
                <a:solidFill>
                  <a:srgbClr val="000090"/>
                </a:solidFill>
                <a:latin typeface="Arial" pitchFamily="34" charset="0"/>
              </a:rPr>
              <a:t> October 2012</a:t>
            </a:r>
            <a:endParaRPr lang="en-GB" sz="900" dirty="0">
              <a:solidFill>
                <a:srgbClr val="000090"/>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4000" r:id="rId1"/>
    <p:sldLayoutId id="2147483973" r:id="rId2"/>
    <p:sldLayoutId id="2147484037"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 id="2147483988" r:id="rId18"/>
    <p:sldLayoutId id="2147484032" r:id="rId19"/>
  </p:sldLayoutIdLst>
  <p:transition xmlns:p14="http://schemas.microsoft.com/office/powerpoint/2010/main"/>
  <p:timing>
    <p:tnLst>
      <p:par>
        <p:cTn xmlns:p14="http://schemas.microsoft.com/office/powerpoint/2010/main" id="1" dur="indefinite" restart="never" nodeType="tmRoot"/>
      </p:par>
    </p:tnLst>
  </p:timing>
  <p:txStyles>
    <p:titleStyle>
      <a:lvl1pPr algn="r" rtl="0" eaLnBrk="0" fontAlgn="base" hangingPunct="0">
        <a:spcBef>
          <a:spcPct val="0"/>
        </a:spcBef>
        <a:spcAft>
          <a:spcPct val="0"/>
        </a:spcAft>
        <a:defRPr sz="2400" b="1">
          <a:solidFill>
            <a:schemeClr val="accent6">
              <a:lumMod val="75000"/>
            </a:schemeClr>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sz="2800" b="1">
          <a:solidFill>
            <a:srgbClr val="FF3300"/>
          </a:solidFill>
          <a:latin typeface="Arial" pitchFamily="34" charset="0"/>
        </a:defRPr>
      </a:lvl6pPr>
      <a:lvl7pPr marL="914400" algn="ctr" rtl="0" eaLnBrk="0" fontAlgn="base" hangingPunct="0">
        <a:spcBef>
          <a:spcPct val="0"/>
        </a:spcBef>
        <a:spcAft>
          <a:spcPct val="0"/>
        </a:spcAft>
        <a:defRPr sz="2800" b="1">
          <a:solidFill>
            <a:srgbClr val="FF3300"/>
          </a:solidFill>
          <a:latin typeface="Arial" pitchFamily="34" charset="0"/>
        </a:defRPr>
      </a:lvl7pPr>
      <a:lvl8pPr marL="1371600" algn="ctr" rtl="0" eaLnBrk="0" fontAlgn="base" hangingPunct="0">
        <a:spcBef>
          <a:spcPct val="0"/>
        </a:spcBef>
        <a:spcAft>
          <a:spcPct val="0"/>
        </a:spcAft>
        <a:defRPr sz="2800" b="1">
          <a:solidFill>
            <a:srgbClr val="FF3300"/>
          </a:solidFill>
          <a:latin typeface="Arial" pitchFamily="34" charset="0"/>
        </a:defRPr>
      </a:lvl8pPr>
      <a:lvl9pPr marL="1828800" algn="ctr" rtl="0" eaLnBrk="0" fontAlgn="base" hangingPunct="0">
        <a:spcBef>
          <a:spcPct val="0"/>
        </a:spcBef>
        <a:spcAft>
          <a:spcPct val="0"/>
        </a:spcAft>
        <a:defRPr sz="2800" b="1">
          <a:solidFill>
            <a:srgbClr val="FF3300"/>
          </a:solidFill>
          <a:latin typeface="Arial" pitchFamily="34" charset="0"/>
        </a:defRPr>
      </a:lvl9pPr>
    </p:titleStyle>
    <p:bodyStyle>
      <a:lvl1pPr marL="342900" indent="-342900" algn="l" rtl="0" eaLnBrk="0" fontAlgn="base" hangingPunct="0">
        <a:spcBef>
          <a:spcPts val="800"/>
        </a:spcBef>
        <a:spcAft>
          <a:spcPct val="0"/>
        </a:spcAft>
        <a:buChar char="•"/>
        <a:defRPr sz="2000" b="0">
          <a:solidFill>
            <a:srgbClr val="00009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b="0">
          <a:solidFill>
            <a:srgbClr val="000090"/>
          </a:solidFill>
          <a:latin typeface="+mn-lt"/>
          <a:ea typeface="ＭＳ Ｐゴシック" charset="-128"/>
        </a:defRPr>
      </a:lvl2pPr>
      <a:lvl3pPr marL="1143000" indent="-228600" algn="l" rtl="0" eaLnBrk="0" fontAlgn="base" hangingPunct="0">
        <a:spcBef>
          <a:spcPct val="20000"/>
        </a:spcBef>
        <a:spcAft>
          <a:spcPct val="0"/>
        </a:spcAft>
        <a:buChar char="•"/>
        <a:defRPr sz="2000" b="0">
          <a:solidFill>
            <a:srgbClr val="000090"/>
          </a:solidFill>
          <a:latin typeface="+mn-lt"/>
          <a:ea typeface="ＭＳ Ｐゴシック" charset="-128"/>
        </a:defRPr>
      </a:lvl3pPr>
      <a:lvl4pPr marL="1600200" indent="-228600" algn="l" rtl="0" eaLnBrk="0" fontAlgn="base" hangingPunct="0">
        <a:spcBef>
          <a:spcPct val="20000"/>
        </a:spcBef>
        <a:spcAft>
          <a:spcPct val="0"/>
        </a:spcAft>
        <a:buChar char="–"/>
        <a:defRPr sz="2000" b="0">
          <a:solidFill>
            <a:srgbClr val="000090"/>
          </a:solidFill>
          <a:latin typeface="+mn-lt"/>
          <a:ea typeface="ＭＳ Ｐゴシック" charset="-128"/>
        </a:defRPr>
      </a:lvl4pPr>
      <a:lvl5pPr marL="2057400" indent="-228600" algn="l" rtl="0" eaLnBrk="0" fontAlgn="base" hangingPunct="0">
        <a:spcBef>
          <a:spcPct val="20000"/>
        </a:spcBef>
        <a:spcAft>
          <a:spcPct val="0"/>
        </a:spcAft>
        <a:buChar char="»"/>
        <a:defRPr sz="2000" b="0">
          <a:solidFill>
            <a:srgbClr val="000090"/>
          </a:solidFill>
          <a:latin typeface="+mn-lt"/>
          <a:ea typeface="ＭＳ Ｐゴシック" charset="-128"/>
        </a:defRPr>
      </a:lvl5pPr>
      <a:lvl6pPr marL="2514600" indent="-228600" algn="l" rtl="0" eaLnBrk="0" fontAlgn="base" hangingPunct="0">
        <a:spcBef>
          <a:spcPct val="20000"/>
        </a:spcBef>
        <a:spcAft>
          <a:spcPct val="0"/>
        </a:spcAft>
        <a:buChar char="»"/>
        <a:defRPr sz="2000" b="1">
          <a:solidFill>
            <a:srgbClr val="00CC00"/>
          </a:solidFill>
          <a:latin typeface="+mn-lt"/>
        </a:defRPr>
      </a:lvl6pPr>
      <a:lvl7pPr marL="2971800" indent="-228600" algn="l" rtl="0" eaLnBrk="0" fontAlgn="base" hangingPunct="0">
        <a:spcBef>
          <a:spcPct val="20000"/>
        </a:spcBef>
        <a:spcAft>
          <a:spcPct val="0"/>
        </a:spcAft>
        <a:buChar char="»"/>
        <a:defRPr sz="2000" b="1">
          <a:solidFill>
            <a:srgbClr val="00CC00"/>
          </a:solidFill>
          <a:latin typeface="+mn-lt"/>
        </a:defRPr>
      </a:lvl7pPr>
      <a:lvl8pPr marL="3429000" indent="-228600" algn="l" rtl="0" eaLnBrk="0" fontAlgn="base" hangingPunct="0">
        <a:spcBef>
          <a:spcPct val="20000"/>
        </a:spcBef>
        <a:spcAft>
          <a:spcPct val="0"/>
        </a:spcAft>
        <a:buChar char="»"/>
        <a:defRPr sz="2000" b="1">
          <a:solidFill>
            <a:srgbClr val="00CC00"/>
          </a:solidFill>
          <a:latin typeface="+mn-lt"/>
        </a:defRPr>
      </a:lvl8pPr>
      <a:lvl9pPr marL="3886200" indent="-228600" algn="l" rtl="0" eaLnBrk="0" fontAlgn="base" hangingPunct="0">
        <a:spcBef>
          <a:spcPct val="20000"/>
        </a:spcBef>
        <a:spcAft>
          <a:spcPct val="0"/>
        </a:spcAft>
        <a:buChar char="»"/>
        <a:defRPr sz="2000" b="1">
          <a:solidFill>
            <a:srgbClr val="00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B3665"/>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1" cstate="screen"/>
          <a:srcRect/>
          <a:stretch>
            <a:fillRect/>
          </a:stretch>
        </p:blipFill>
        <p:spPr bwMode="auto">
          <a:xfrm>
            <a:off x="8618" y="37708"/>
            <a:ext cx="3774958" cy="1079212"/>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684213" y="1052736"/>
            <a:ext cx="7772400" cy="55449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37" name="Line 13"/>
          <p:cNvSpPr>
            <a:spLocks noChangeShapeType="1"/>
          </p:cNvSpPr>
          <p:nvPr/>
        </p:nvSpPr>
        <p:spPr bwMode="auto">
          <a:xfrm flipV="1">
            <a:off x="3851920" y="836712"/>
            <a:ext cx="5292080" cy="0"/>
          </a:xfrm>
          <a:prstGeom prst="line">
            <a:avLst/>
          </a:prstGeom>
          <a:noFill/>
          <a:ln w="73025">
            <a:solidFill>
              <a:srgbClr val="33AAE1"/>
            </a:solidFill>
            <a:round/>
            <a:headEnd/>
            <a:tailEnd/>
          </a:ln>
          <a:effectLst/>
        </p:spPr>
        <p:txBody>
          <a:bodyPr/>
          <a:lstStyle/>
          <a:p>
            <a:pPr eaLnBrk="0" hangingPunct="0">
              <a:defRPr/>
            </a:pPr>
            <a:endParaRPr lang="en-US" sz="1400" b="1">
              <a:solidFill>
                <a:srgbClr val="000000"/>
              </a:solidFill>
              <a:latin typeface="Arial" pitchFamily="34" charset="0"/>
              <a:ea typeface="+mn-ea"/>
            </a:endParaRPr>
          </a:p>
        </p:txBody>
      </p:sp>
      <p:sp>
        <p:nvSpPr>
          <p:cNvPr id="1034" name="Text Box 10"/>
          <p:cNvSpPr txBox="1">
            <a:spLocks noChangeArrowheads="1"/>
          </p:cNvSpPr>
          <p:nvPr/>
        </p:nvSpPr>
        <p:spPr bwMode="auto">
          <a:xfrm>
            <a:off x="0" y="6643366"/>
            <a:ext cx="9144000" cy="230832"/>
          </a:xfrm>
          <a:prstGeom prst="rect">
            <a:avLst/>
          </a:prstGeom>
          <a:solidFill>
            <a:srgbClr val="002147"/>
          </a:solidFill>
          <a:ln w="9525">
            <a:noFill/>
            <a:miter lim="800000"/>
            <a:headEnd/>
            <a:tailEnd/>
          </a:ln>
          <a:effectLst/>
        </p:spPr>
        <p:txBody>
          <a:bodyPr anchor="ctr">
            <a:spAutoFit/>
          </a:bodyPr>
          <a:lstStyle/>
          <a:p>
            <a:pPr marL="228600" indent="-228600" algn="just" eaLnBrk="0" hangingPunct="0">
              <a:spcBef>
                <a:spcPct val="50000"/>
              </a:spcBef>
              <a:buFont typeface="Arial" pitchFamily="34" charset="0"/>
              <a:buNone/>
              <a:defRPr/>
            </a:pPr>
            <a:r>
              <a:rPr lang="en-GB" sz="900" dirty="0" smtClean="0">
                <a:solidFill>
                  <a:srgbClr val="FFFFFF"/>
                </a:solidFill>
                <a:latin typeface="Arial" pitchFamily="34" charset="0"/>
              </a:rPr>
              <a:t>8-Oct</a:t>
            </a:r>
            <a:r>
              <a:rPr lang="en-GB" sz="900" baseline="0" dirty="0" smtClean="0">
                <a:solidFill>
                  <a:srgbClr val="FFFFFF"/>
                </a:solidFill>
                <a:latin typeface="Arial" pitchFamily="34" charset="0"/>
              </a:rPr>
              <a:t>-20</a:t>
            </a:r>
            <a:r>
              <a:rPr lang="en-GB" sz="900" dirty="0" smtClean="0">
                <a:solidFill>
                  <a:srgbClr val="FFFFFF"/>
                </a:solidFill>
                <a:latin typeface="Arial" pitchFamily="34" charset="0"/>
              </a:rPr>
              <a:t>12					</a:t>
            </a:r>
            <a:fld id="{8271069F-2A6D-4553-9E5B-4AD62DD3B5D5}" type="slidenum">
              <a:rPr lang="en-GB" sz="900" smtClean="0">
                <a:solidFill>
                  <a:srgbClr val="FFFFFF"/>
                </a:solidFill>
                <a:latin typeface="Arial" pitchFamily="34" charset="0"/>
              </a:rPr>
              <a:pPr marL="228600" indent="-228600" algn="just" eaLnBrk="0" hangingPunct="0">
                <a:spcBef>
                  <a:spcPct val="50000"/>
                </a:spcBef>
                <a:buFont typeface="Arial" pitchFamily="34" charset="0"/>
                <a:buNone/>
                <a:defRPr/>
              </a:pPr>
              <a:t>‹#›</a:t>
            </a:fld>
            <a:r>
              <a:rPr lang="en-GB" sz="900" dirty="0" smtClean="0">
                <a:solidFill>
                  <a:srgbClr val="FFFFFF"/>
                </a:solidFill>
                <a:latin typeface="Arial" pitchFamily="34" charset="0"/>
              </a:rPr>
              <a:t>				</a:t>
            </a:r>
            <a:r>
              <a:rPr lang="en-GB" sz="900" dirty="0" err="1" smtClean="0">
                <a:solidFill>
                  <a:srgbClr val="FFFFFF"/>
                </a:solidFill>
                <a:latin typeface="Arial" pitchFamily="34" charset="0"/>
              </a:rPr>
              <a:t>S.Hooker</a:t>
            </a:r>
            <a:r>
              <a:rPr lang="en-GB" sz="900" dirty="0" smtClean="0">
                <a:solidFill>
                  <a:srgbClr val="FFFFFF"/>
                </a:solidFill>
                <a:latin typeface="Arial" pitchFamily="34" charset="0"/>
              </a:rPr>
              <a:t>, JAI </a:t>
            </a:r>
            <a:endParaRPr lang="en-GB" sz="900" dirty="0">
              <a:solidFill>
                <a:srgbClr val="FFFFFF"/>
              </a:solidFill>
              <a:latin typeface="Arial" pitchFamily="34" charset="0"/>
            </a:endParaRPr>
          </a:p>
        </p:txBody>
      </p:sp>
      <p:pic>
        <p:nvPicPr>
          <p:cNvPr id="13" name="Picture 17" descr="RHUL-Logo"/>
          <p:cNvPicPr>
            <a:picLocks noChangeAspect="1" noChangeArrowheads="1"/>
          </p:cNvPicPr>
          <p:nvPr userDrawn="1"/>
        </p:nvPicPr>
        <p:blipFill>
          <a:blip r:embed="rId22" cstate="screen"/>
          <a:srcRect/>
          <a:stretch>
            <a:fillRect/>
          </a:stretch>
        </p:blipFill>
        <p:spPr bwMode="auto">
          <a:xfrm>
            <a:off x="6732240" y="6916"/>
            <a:ext cx="1166666" cy="360000"/>
          </a:xfrm>
          <a:prstGeom prst="rect">
            <a:avLst/>
          </a:prstGeom>
          <a:noFill/>
          <a:ln w="9525">
            <a:noFill/>
            <a:miter lim="800000"/>
            <a:headEnd/>
            <a:tailEnd/>
          </a:ln>
        </p:spPr>
      </p:pic>
      <p:pic>
        <p:nvPicPr>
          <p:cNvPr id="18" name="Picture 2"/>
          <p:cNvPicPr>
            <a:picLocks noChangeAspect="1" noChangeArrowheads="1"/>
          </p:cNvPicPr>
          <p:nvPr userDrawn="1"/>
        </p:nvPicPr>
        <p:blipFill>
          <a:blip r:embed="rId23" cstate="screen"/>
          <a:srcRect/>
          <a:stretch>
            <a:fillRect/>
          </a:stretch>
        </p:blipFill>
        <p:spPr bwMode="auto">
          <a:xfrm>
            <a:off x="5324099" y="6916"/>
            <a:ext cx="1374548" cy="360000"/>
          </a:xfrm>
          <a:prstGeom prst="rect">
            <a:avLst/>
          </a:prstGeom>
          <a:noFill/>
          <a:ln w="9525">
            <a:noFill/>
            <a:miter lim="800000"/>
            <a:headEnd/>
            <a:tailEnd/>
          </a:ln>
        </p:spPr>
      </p:pic>
      <p:sp>
        <p:nvSpPr>
          <p:cNvPr id="1026" name="Rectangle 2"/>
          <p:cNvSpPr>
            <a:spLocks noGrp="1" noChangeArrowheads="1"/>
          </p:cNvSpPr>
          <p:nvPr>
            <p:ph type="title"/>
          </p:nvPr>
        </p:nvSpPr>
        <p:spPr bwMode="auto">
          <a:xfrm>
            <a:off x="1547664" y="354918"/>
            <a:ext cx="6659485" cy="432048"/>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GB" dirty="0" smtClean="0"/>
              <a:t>Click to edit Master title style</a:t>
            </a:r>
          </a:p>
        </p:txBody>
      </p:sp>
      <p:pic>
        <p:nvPicPr>
          <p:cNvPr id="435" name="Picture 2"/>
          <p:cNvPicPr>
            <a:picLocks noChangeAspect="1" noChangeArrowheads="1"/>
          </p:cNvPicPr>
          <p:nvPr userDrawn="1"/>
        </p:nvPicPr>
        <p:blipFill>
          <a:blip r:embed="rId24" cstate="screen"/>
          <a:srcRect/>
          <a:stretch>
            <a:fillRect/>
          </a:stretch>
        </p:blipFill>
        <p:spPr bwMode="auto">
          <a:xfrm>
            <a:off x="7930582" y="10324"/>
            <a:ext cx="1168495" cy="36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 id="2147484095" r:id="rId17"/>
    <p:sldLayoutId id="2147484096" r:id="rId18"/>
    <p:sldLayoutId id="2147484097" r:id="rId19"/>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2800" b="1">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sz="2800" b="1">
          <a:solidFill>
            <a:srgbClr val="FF3300"/>
          </a:solidFill>
          <a:latin typeface="Arial" pitchFamily="34" charset="0"/>
        </a:defRPr>
      </a:lvl6pPr>
      <a:lvl7pPr marL="914400" algn="ctr" rtl="0" eaLnBrk="0" fontAlgn="base" hangingPunct="0">
        <a:spcBef>
          <a:spcPct val="0"/>
        </a:spcBef>
        <a:spcAft>
          <a:spcPct val="0"/>
        </a:spcAft>
        <a:defRPr sz="2800" b="1">
          <a:solidFill>
            <a:srgbClr val="FF3300"/>
          </a:solidFill>
          <a:latin typeface="Arial" pitchFamily="34" charset="0"/>
        </a:defRPr>
      </a:lvl7pPr>
      <a:lvl8pPr marL="1371600" algn="ctr" rtl="0" eaLnBrk="0" fontAlgn="base" hangingPunct="0">
        <a:spcBef>
          <a:spcPct val="0"/>
        </a:spcBef>
        <a:spcAft>
          <a:spcPct val="0"/>
        </a:spcAft>
        <a:defRPr sz="2800" b="1">
          <a:solidFill>
            <a:srgbClr val="FF3300"/>
          </a:solidFill>
          <a:latin typeface="Arial" pitchFamily="34" charset="0"/>
        </a:defRPr>
      </a:lvl8pPr>
      <a:lvl9pPr marL="1828800" algn="ctr" rtl="0" eaLnBrk="0" fontAlgn="base" hangingPunct="0">
        <a:spcBef>
          <a:spcPct val="0"/>
        </a:spcBef>
        <a:spcAft>
          <a:spcPct val="0"/>
        </a:spcAft>
        <a:defRPr sz="2800" b="1">
          <a:solidFill>
            <a:srgbClr val="FF3300"/>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a:solidFill>
            <a:srgbClr val="FF3300"/>
          </a:solidFill>
          <a:latin typeface="+mn-lt"/>
          <a:ea typeface="ＭＳ Ｐゴシック" charset="-128"/>
        </a:defRPr>
      </a:lvl2pPr>
      <a:lvl3pPr marL="1143000" indent="-228600" algn="l" rtl="0" eaLnBrk="0" fontAlgn="base" hangingPunct="0">
        <a:spcBef>
          <a:spcPct val="20000"/>
        </a:spcBef>
        <a:spcAft>
          <a:spcPct val="0"/>
        </a:spcAft>
        <a:buChar char="•"/>
        <a:defRPr sz="2400" b="1">
          <a:solidFill>
            <a:srgbClr val="FFFF00"/>
          </a:solidFill>
          <a:latin typeface="+mn-lt"/>
          <a:ea typeface="ＭＳ Ｐゴシック" charset="-128"/>
        </a:defRPr>
      </a:lvl3pPr>
      <a:lvl4pPr marL="1600200" indent="-228600" algn="l" rtl="0" eaLnBrk="0" fontAlgn="base" hangingPunct="0">
        <a:spcBef>
          <a:spcPct val="20000"/>
        </a:spcBef>
        <a:spcAft>
          <a:spcPct val="0"/>
        </a:spcAft>
        <a:buChar char="–"/>
        <a:defRPr sz="2000" b="1">
          <a:solidFill>
            <a:srgbClr val="FF66FF"/>
          </a:solidFill>
          <a:latin typeface="+mn-lt"/>
          <a:ea typeface="ＭＳ Ｐゴシック" charset="-128"/>
        </a:defRPr>
      </a:lvl4pPr>
      <a:lvl5pPr marL="2057400" indent="-228600" algn="l" rtl="0" eaLnBrk="0" fontAlgn="base" hangingPunct="0">
        <a:spcBef>
          <a:spcPct val="20000"/>
        </a:spcBef>
        <a:spcAft>
          <a:spcPct val="0"/>
        </a:spcAft>
        <a:buChar char="»"/>
        <a:defRPr sz="2000" b="1">
          <a:solidFill>
            <a:srgbClr val="C8FF01"/>
          </a:solidFill>
          <a:latin typeface="+mn-lt"/>
          <a:ea typeface="ＭＳ Ｐゴシック" charset="-128"/>
        </a:defRPr>
      </a:lvl5pPr>
      <a:lvl6pPr marL="2514600" indent="-228600" algn="l" rtl="0" eaLnBrk="0" fontAlgn="base" hangingPunct="0">
        <a:spcBef>
          <a:spcPct val="20000"/>
        </a:spcBef>
        <a:spcAft>
          <a:spcPct val="0"/>
        </a:spcAft>
        <a:buChar char="»"/>
        <a:defRPr sz="2000" b="1">
          <a:solidFill>
            <a:srgbClr val="00CC00"/>
          </a:solidFill>
          <a:latin typeface="+mn-lt"/>
        </a:defRPr>
      </a:lvl6pPr>
      <a:lvl7pPr marL="2971800" indent="-228600" algn="l" rtl="0" eaLnBrk="0" fontAlgn="base" hangingPunct="0">
        <a:spcBef>
          <a:spcPct val="20000"/>
        </a:spcBef>
        <a:spcAft>
          <a:spcPct val="0"/>
        </a:spcAft>
        <a:buChar char="»"/>
        <a:defRPr sz="2000" b="1">
          <a:solidFill>
            <a:srgbClr val="00CC00"/>
          </a:solidFill>
          <a:latin typeface="+mn-lt"/>
        </a:defRPr>
      </a:lvl7pPr>
      <a:lvl8pPr marL="3429000" indent="-228600" algn="l" rtl="0" eaLnBrk="0" fontAlgn="base" hangingPunct="0">
        <a:spcBef>
          <a:spcPct val="20000"/>
        </a:spcBef>
        <a:spcAft>
          <a:spcPct val="0"/>
        </a:spcAft>
        <a:buChar char="»"/>
        <a:defRPr sz="2000" b="1">
          <a:solidFill>
            <a:srgbClr val="00CC00"/>
          </a:solidFill>
          <a:latin typeface="+mn-lt"/>
        </a:defRPr>
      </a:lvl8pPr>
      <a:lvl9pPr marL="3886200" indent="-228600" algn="l" rtl="0" eaLnBrk="0" fontAlgn="base" hangingPunct="0">
        <a:spcBef>
          <a:spcPct val="20000"/>
        </a:spcBef>
        <a:spcAft>
          <a:spcPct val="0"/>
        </a:spcAft>
        <a:buChar char="»"/>
        <a:defRPr sz="2000" b="1">
          <a:solidFill>
            <a:srgbClr val="00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7"/>
            </a:gs>
            <a:gs pos="100000">
              <a:srgbClr val="F3FDFF"/>
            </a:gs>
          </a:gsLst>
          <a:lin ang="5400000" scaled="1"/>
        </a:grad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a:blip r:embed="rId21" cstate="screen"/>
          <a:srcRect/>
          <a:stretch>
            <a:fillRect/>
          </a:stretch>
        </p:blipFill>
        <p:spPr bwMode="auto">
          <a:xfrm>
            <a:off x="-1" y="116632"/>
            <a:ext cx="3713572" cy="892377"/>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684213" y="1052736"/>
            <a:ext cx="7772400" cy="55449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37" name="Line 13"/>
          <p:cNvSpPr>
            <a:spLocks noChangeShapeType="1"/>
          </p:cNvSpPr>
          <p:nvPr/>
        </p:nvSpPr>
        <p:spPr bwMode="auto">
          <a:xfrm>
            <a:off x="3707904" y="836613"/>
            <a:ext cx="5436096" cy="0"/>
          </a:xfrm>
          <a:prstGeom prst="line">
            <a:avLst/>
          </a:prstGeom>
          <a:noFill/>
          <a:ln w="34925">
            <a:solidFill>
              <a:srgbClr val="0070C0"/>
            </a:solidFill>
            <a:round/>
            <a:headEnd/>
            <a:tailEnd/>
          </a:ln>
          <a:effectLst/>
        </p:spPr>
        <p:txBody>
          <a:bodyPr/>
          <a:lstStyle/>
          <a:p>
            <a:pPr eaLnBrk="0" hangingPunct="0">
              <a:defRPr/>
            </a:pPr>
            <a:endParaRPr lang="en-US" sz="1400" b="1">
              <a:solidFill>
                <a:srgbClr val="000000"/>
              </a:solidFill>
              <a:latin typeface="Arial" pitchFamily="34" charset="0"/>
              <a:ea typeface="+mn-ea"/>
            </a:endParaRPr>
          </a:p>
        </p:txBody>
      </p:sp>
      <p:sp>
        <p:nvSpPr>
          <p:cNvPr id="1034" name="Text Box 10"/>
          <p:cNvSpPr txBox="1">
            <a:spLocks noChangeArrowheads="1"/>
          </p:cNvSpPr>
          <p:nvPr/>
        </p:nvSpPr>
        <p:spPr bwMode="auto">
          <a:xfrm>
            <a:off x="0" y="6643366"/>
            <a:ext cx="9144000" cy="230832"/>
          </a:xfrm>
          <a:prstGeom prst="rect">
            <a:avLst/>
          </a:prstGeom>
          <a:solidFill>
            <a:schemeClr val="accent2"/>
          </a:solidFill>
          <a:ln w="9525">
            <a:noFill/>
            <a:miter lim="800000"/>
            <a:headEnd/>
            <a:tailEnd/>
          </a:ln>
          <a:effectLst/>
        </p:spPr>
        <p:txBody>
          <a:bodyPr anchor="ctr">
            <a:spAutoFit/>
          </a:bodyPr>
          <a:lstStyle/>
          <a:p>
            <a:pPr marL="228600" indent="-228600" algn="just" eaLnBrk="0" hangingPunct="0">
              <a:spcBef>
                <a:spcPct val="50000"/>
              </a:spcBef>
              <a:buFont typeface="Arial" pitchFamily="34" charset="0"/>
              <a:buNone/>
              <a:defRPr/>
            </a:pPr>
            <a:r>
              <a:rPr lang="en-GB" sz="900" dirty="0" smtClean="0">
                <a:solidFill>
                  <a:srgbClr val="FFFFFF"/>
                </a:solidFill>
                <a:latin typeface="Arial" pitchFamily="34" charset="0"/>
              </a:rPr>
              <a:t>8-Oct</a:t>
            </a:r>
            <a:r>
              <a:rPr lang="en-GB" sz="900" baseline="0" dirty="0" smtClean="0">
                <a:solidFill>
                  <a:srgbClr val="FFFFFF"/>
                </a:solidFill>
                <a:latin typeface="Arial" pitchFamily="34" charset="0"/>
              </a:rPr>
              <a:t>-20</a:t>
            </a:r>
            <a:r>
              <a:rPr lang="en-GB" sz="900" dirty="0" smtClean="0">
                <a:solidFill>
                  <a:srgbClr val="FFFFFF"/>
                </a:solidFill>
                <a:latin typeface="Arial" pitchFamily="34" charset="0"/>
              </a:rPr>
              <a:t>12					</a:t>
            </a:r>
            <a:fld id="{8271069F-2A6D-4553-9E5B-4AD62DD3B5D5}" type="slidenum">
              <a:rPr lang="en-GB" sz="900" smtClean="0">
                <a:solidFill>
                  <a:srgbClr val="FFFFFF"/>
                </a:solidFill>
                <a:latin typeface="Arial" pitchFamily="34" charset="0"/>
              </a:rPr>
              <a:pPr marL="228600" indent="-228600" algn="just" eaLnBrk="0" hangingPunct="0">
                <a:spcBef>
                  <a:spcPct val="50000"/>
                </a:spcBef>
                <a:buFont typeface="Arial" pitchFamily="34" charset="0"/>
                <a:buNone/>
                <a:defRPr/>
              </a:pPr>
              <a:t>‹#›</a:t>
            </a:fld>
            <a:r>
              <a:rPr lang="en-GB" sz="900" dirty="0" smtClean="0">
                <a:solidFill>
                  <a:srgbClr val="FFFFFF"/>
                </a:solidFill>
                <a:latin typeface="Arial" pitchFamily="34" charset="0"/>
              </a:rPr>
              <a:t>				</a:t>
            </a:r>
            <a:r>
              <a:rPr lang="en-GB" sz="900" dirty="0" err="1" smtClean="0">
                <a:solidFill>
                  <a:srgbClr val="FFFFFF"/>
                </a:solidFill>
                <a:latin typeface="Arial" pitchFamily="34" charset="0"/>
              </a:rPr>
              <a:t>S.Hooker</a:t>
            </a:r>
            <a:r>
              <a:rPr lang="en-GB" sz="900" dirty="0" smtClean="0">
                <a:solidFill>
                  <a:srgbClr val="FFFFFF"/>
                </a:solidFill>
                <a:latin typeface="Arial" pitchFamily="34" charset="0"/>
              </a:rPr>
              <a:t>, JAI </a:t>
            </a:r>
            <a:endParaRPr lang="en-GB" sz="900" dirty="0">
              <a:solidFill>
                <a:srgbClr val="FFFFFF"/>
              </a:solidFill>
              <a:latin typeface="Arial" pitchFamily="34" charset="0"/>
            </a:endParaRPr>
          </a:p>
        </p:txBody>
      </p:sp>
      <p:pic>
        <p:nvPicPr>
          <p:cNvPr id="13" name="Picture 17" descr="RHUL-Logo"/>
          <p:cNvPicPr>
            <a:picLocks noChangeAspect="1" noChangeArrowheads="1"/>
          </p:cNvPicPr>
          <p:nvPr userDrawn="1"/>
        </p:nvPicPr>
        <p:blipFill>
          <a:blip r:embed="rId22" cstate="screen"/>
          <a:srcRect/>
          <a:stretch>
            <a:fillRect/>
          </a:stretch>
        </p:blipFill>
        <p:spPr bwMode="auto">
          <a:xfrm>
            <a:off x="6732240" y="6916"/>
            <a:ext cx="1166666" cy="360000"/>
          </a:xfrm>
          <a:prstGeom prst="rect">
            <a:avLst/>
          </a:prstGeom>
          <a:noFill/>
          <a:ln w="9525">
            <a:noFill/>
            <a:miter lim="800000"/>
            <a:headEnd/>
            <a:tailEnd/>
          </a:ln>
        </p:spPr>
      </p:pic>
      <p:pic>
        <p:nvPicPr>
          <p:cNvPr id="18" name="Picture 2"/>
          <p:cNvPicPr>
            <a:picLocks noChangeAspect="1" noChangeArrowheads="1"/>
          </p:cNvPicPr>
          <p:nvPr userDrawn="1"/>
        </p:nvPicPr>
        <p:blipFill>
          <a:blip r:embed="rId23" cstate="screen"/>
          <a:srcRect/>
          <a:stretch>
            <a:fillRect/>
          </a:stretch>
        </p:blipFill>
        <p:spPr bwMode="auto">
          <a:xfrm>
            <a:off x="5324099" y="16343"/>
            <a:ext cx="1374548" cy="360000"/>
          </a:xfrm>
          <a:prstGeom prst="rect">
            <a:avLst/>
          </a:prstGeom>
          <a:noFill/>
          <a:ln w="9525">
            <a:noFill/>
            <a:miter lim="800000"/>
            <a:headEnd/>
            <a:tailEnd/>
          </a:ln>
        </p:spPr>
      </p:pic>
      <p:sp>
        <p:nvSpPr>
          <p:cNvPr id="1026" name="Rectangle 2"/>
          <p:cNvSpPr>
            <a:spLocks noGrp="1" noChangeArrowheads="1"/>
          </p:cNvSpPr>
          <p:nvPr>
            <p:ph type="title"/>
          </p:nvPr>
        </p:nvSpPr>
        <p:spPr bwMode="auto">
          <a:xfrm>
            <a:off x="1547664" y="354918"/>
            <a:ext cx="6659485" cy="432048"/>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GB" dirty="0" smtClean="0"/>
              <a:t>Click to edit Master title style</a:t>
            </a:r>
          </a:p>
        </p:txBody>
      </p:sp>
      <p:pic>
        <p:nvPicPr>
          <p:cNvPr id="435" name="Picture 2"/>
          <p:cNvPicPr>
            <a:picLocks noChangeAspect="1" noChangeArrowheads="1"/>
          </p:cNvPicPr>
          <p:nvPr userDrawn="1"/>
        </p:nvPicPr>
        <p:blipFill>
          <a:blip r:embed="rId24" cstate="screen"/>
          <a:srcRect/>
          <a:stretch>
            <a:fillRect/>
          </a:stretch>
        </p:blipFill>
        <p:spPr bwMode="auto">
          <a:xfrm>
            <a:off x="7930582" y="10324"/>
            <a:ext cx="1168495" cy="36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5" r:id="rId17"/>
    <p:sldLayoutId id="2147484076" r:id="rId18"/>
    <p:sldLayoutId id="2147484077" r:id="rId19"/>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2800" b="1">
          <a:solidFill>
            <a:schemeClr val="accent6">
              <a:lumMod val="75000"/>
            </a:schemeClr>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sz="2800" b="1">
          <a:solidFill>
            <a:srgbClr val="FF3300"/>
          </a:solidFill>
          <a:latin typeface="Arial" pitchFamily="34" charset="0"/>
        </a:defRPr>
      </a:lvl6pPr>
      <a:lvl7pPr marL="914400" algn="ctr" rtl="0" eaLnBrk="0" fontAlgn="base" hangingPunct="0">
        <a:spcBef>
          <a:spcPct val="0"/>
        </a:spcBef>
        <a:spcAft>
          <a:spcPct val="0"/>
        </a:spcAft>
        <a:defRPr sz="2800" b="1">
          <a:solidFill>
            <a:srgbClr val="FF3300"/>
          </a:solidFill>
          <a:latin typeface="Arial" pitchFamily="34" charset="0"/>
        </a:defRPr>
      </a:lvl7pPr>
      <a:lvl8pPr marL="1371600" algn="ctr" rtl="0" eaLnBrk="0" fontAlgn="base" hangingPunct="0">
        <a:spcBef>
          <a:spcPct val="0"/>
        </a:spcBef>
        <a:spcAft>
          <a:spcPct val="0"/>
        </a:spcAft>
        <a:defRPr sz="2800" b="1">
          <a:solidFill>
            <a:srgbClr val="FF3300"/>
          </a:solidFill>
          <a:latin typeface="Arial" pitchFamily="34" charset="0"/>
        </a:defRPr>
      </a:lvl8pPr>
      <a:lvl9pPr marL="1828800" algn="ctr" rtl="0" eaLnBrk="0" fontAlgn="base" hangingPunct="0">
        <a:spcBef>
          <a:spcPct val="0"/>
        </a:spcBef>
        <a:spcAft>
          <a:spcPct val="0"/>
        </a:spcAft>
        <a:defRPr sz="2800" b="1">
          <a:solidFill>
            <a:srgbClr val="FF3300"/>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rgbClr val="000099"/>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a:solidFill>
            <a:srgbClr val="FF3300"/>
          </a:solidFill>
          <a:latin typeface="+mn-lt"/>
          <a:ea typeface="ＭＳ Ｐゴシック" charset="-128"/>
        </a:defRPr>
      </a:lvl2pPr>
      <a:lvl3pPr marL="1143000" indent="-228600" algn="l" rtl="0" eaLnBrk="0" fontAlgn="base" hangingPunct="0">
        <a:spcBef>
          <a:spcPct val="20000"/>
        </a:spcBef>
        <a:spcAft>
          <a:spcPct val="0"/>
        </a:spcAft>
        <a:buChar char="•"/>
        <a:defRPr sz="2400" b="1">
          <a:solidFill>
            <a:srgbClr val="000000"/>
          </a:solidFill>
          <a:latin typeface="+mn-lt"/>
          <a:ea typeface="ＭＳ Ｐゴシック" charset="-128"/>
        </a:defRPr>
      </a:lvl3pPr>
      <a:lvl4pPr marL="1600200" indent="-228600" algn="l" rtl="0" eaLnBrk="0" fontAlgn="base" hangingPunct="0">
        <a:spcBef>
          <a:spcPct val="20000"/>
        </a:spcBef>
        <a:spcAft>
          <a:spcPct val="0"/>
        </a:spcAft>
        <a:buChar char="–"/>
        <a:defRPr sz="2000" b="1">
          <a:solidFill>
            <a:srgbClr val="800080"/>
          </a:solidFill>
          <a:latin typeface="+mn-lt"/>
          <a:ea typeface="ＭＳ Ｐゴシック" charset="-128"/>
        </a:defRPr>
      </a:lvl4pPr>
      <a:lvl5pPr marL="2057400" indent="-228600" algn="l" rtl="0" eaLnBrk="0" fontAlgn="base" hangingPunct="0">
        <a:spcBef>
          <a:spcPct val="20000"/>
        </a:spcBef>
        <a:spcAft>
          <a:spcPct val="0"/>
        </a:spcAft>
        <a:buChar char="»"/>
        <a:defRPr sz="2000" b="1">
          <a:solidFill>
            <a:srgbClr val="00CC00"/>
          </a:solidFill>
          <a:latin typeface="+mn-lt"/>
          <a:ea typeface="ＭＳ Ｐゴシック" charset="-128"/>
        </a:defRPr>
      </a:lvl5pPr>
      <a:lvl6pPr marL="2514600" indent="-228600" algn="l" rtl="0" eaLnBrk="0" fontAlgn="base" hangingPunct="0">
        <a:spcBef>
          <a:spcPct val="20000"/>
        </a:spcBef>
        <a:spcAft>
          <a:spcPct val="0"/>
        </a:spcAft>
        <a:buChar char="»"/>
        <a:defRPr sz="2000" b="1">
          <a:solidFill>
            <a:srgbClr val="00CC00"/>
          </a:solidFill>
          <a:latin typeface="+mn-lt"/>
        </a:defRPr>
      </a:lvl6pPr>
      <a:lvl7pPr marL="2971800" indent="-228600" algn="l" rtl="0" eaLnBrk="0" fontAlgn="base" hangingPunct="0">
        <a:spcBef>
          <a:spcPct val="20000"/>
        </a:spcBef>
        <a:spcAft>
          <a:spcPct val="0"/>
        </a:spcAft>
        <a:buChar char="»"/>
        <a:defRPr sz="2000" b="1">
          <a:solidFill>
            <a:srgbClr val="00CC00"/>
          </a:solidFill>
          <a:latin typeface="+mn-lt"/>
        </a:defRPr>
      </a:lvl7pPr>
      <a:lvl8pPr marL="3429000" indent="-228600" algn="l" rtl="0" eaLnBrk="0" fontAlgn="base" hangingPunct="0">
        <a:spcBef>
          <a:spcPct val="20000"/>
        </a:spcBef>
        <a:spcAft>
          <a:spcPct val="0"/>
        </a:spcAft>
        <a:buChar char="»"/>
        <a:defRPr sz="2000" b="1">
          <a:solidFill>
            <a:srgbClr val="00CC00"/>
          </a:solidFill>
          <a:latin typeface="+mn-lt"/>
        </a:defRPr>
      </a:lvl8pPr>
      <a:lvl9pPr marL="3886200" indent="-228600" algn="l" rtl="0" eaLnBrk="0" fontAlgn="base" hangingPunct="0">
        <a:spcBef>
          <a:spcPct val="20000"/>
        </a:spcBef>
        <a:spcAft>
          <a:spcPct val="0"/>
        </a:spcAft>
        <a:buChar char="»"/>
        <a:defRPr sz="2000" b="1">
          <a:solidFill>
            <a:srgbClr val="00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jpeg"/><Relationship Id="rId5" Type="http://schemas.openxmlformats.org/officeDocument/2006/relationships/image" Target="../media/image66.jpeg"/><Relationship Id="rId6" Type="http://schemas.openxmlformats.org/officeDocument/2006/relationships/image" Target="../media/image67.jpeg"/><Relationship Id="rId1" Type="http://schemas.openxmlformats.org/officeDocument/2006/relationships/slideLayout" Target="../slideLayouts/slideLayout4.xml"/><Relationship Id="rId2" Type="http://schemas.openxmlformats.org/officeDocument/2006/relationships/image" Target="../media/image6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emf"/><Relationship Id="rId3" Type="http://schemas.openxmlformats.org/officeDocument/2006/relationships/image" Target="../media/image71.emf"/></Relationships>
</file>

<file path=ppt/slides/_rels/slide14.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emf"/><Relationship Id="rId5" Type="http://schemas.openxmlformats.org/officeDocument/2006/relationships/image" Target="../media/image75.emf"/><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png"/><Relationship Id="rId7" Type="http://schemas.openxmlformats.org/officeDocument/2006/relationships/image" Target="../media/image76.jpe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17.xml.rels><?xml version="1.0" encoding="UTF-8" standalone="yes"?>
<Relationships xmlns="http://schemas.openxmlformats.org/package/2006/relationships"><Relationship Id="rId3" Type="http://schemas.openxmlformats.org/officeDocument/2006/relationships/image" Target="../media/image59.emf"/><Relationship Id="rId4" Type="http://schemas.openxmlformats.org/officeDocument/2006/relationships/image" Target="../media/image69.emf"/><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hyperlink" Target="http://www.adams-institute.ac.uk/" TargetMode="External"/></Relationships>
</file>

<file path=ppt/slides/_rels/slide3.xml.rels><?xml version="1.0" encoding="UTF-8" standalone="yes"?>
<Relationships xmlns="http://schemas.openxmlformats.org/package/2006/relationships"><Relationship Id="rId20" Type="http://schemas.openxmlformats.org/officeDocument/2006/relationships/image" Target="../media/image21.jpeg"/><Relationship Id="rId21" Type="http://schemas.openxmlformats.org/officeDocument/2006/relationships/image" Target="../media/image22.png"/><Relationship Id="rId22" Type="http://schemas.openxmlformats.org/officeDocument/2006/relationships/image" Target="../media/image23.jpeg"/><Relationship Id="rId23" Type="http://schemas.openxmlformats.org/officeDocument/2006/relationships/image" Target="../media/image24.jpeg"/><Relationship Id="rId24" Type="http://schemas.openxmlformats.org/officeDocument/2006/relationships/image" Target="../media/image25.jpeg"/><Relationship Id="rId25" Type="http://schemas.openxmlformats.org/officeDocument/2006/relationships/image" Target="../media/image26.png"/><Relationship Id="rId26" Type="http://schemas.openxmlformats.org/officeDocument/2006/relationships/image" Target="../media/image27.png"/><Relationship Id="rId27" Type="http://schemas.openxmlformats.org/officeDocument/2006/relationships/image" Target="../media/image28.png"/><Relationship Id="rId28" Type="http://schemas.openxmlformats.org/officeDocument/2006/relationships/image" Target="../media/image29.png"/><Relationship Id="rId29"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hyperlink" Target="http://www.adams-institute.ac.uk/people.php?name_focus=Burrows&amp;fname_focus=Phil" TargetMode="External"/><Relationship Id="rId3" Type="http://schemas.openxmlformats.org/officeDocument/2006/relationships/image" Target="../media/image9.jpeg"/><Relationship Id="rId4" Type="http://schemas.openxmlformats.org/officeDocument/2006/relationships/hyperlink" Target="http://www.adams-institute.ac.uk/people.php?name_focus=Doucas&amp;fname_focus=George" TargetMode="External"/><Relationship Id="rId5" Type="http://schemas.openxmlformats.org/officeDocument/2006/relationships/image" Target="../media/image10.jpeg"/><Relationship Id="rId30" Type="http://schemas.openxmlformats.org/officeDocument/2006/relationships/image" Target="../media/image31.png"/><Relationship Id="rId31" Type="http://schemas.openxmlformats.org/officeDocument/2006/relationships/image" Target="../media/image32.png"/><Relationship Id="rId32" Type="http://schemas.openxmlformats.org/officeDocument/2006/relationships/image" Target="../media/image33.png"/><Relationship Id="rId9" Type="http://schemas.openxmlformats.org/officeDocument/2006/relationships/image" Target="../media/image12.jpeg"/><Relationship Id="rId6" Type="http://schemas.openxmlformats.org/officeDocument/2006/relationships/hyperlink" Target="http://www.adams-institute.ac.uk/people.php?name_focus=Foster&amp;fname_focus=Brian" TargetMode="External"/><Relationship Id="rId7" Type="http://schemas.openxmlformats.org/officeDocument/2006/relationships/image" Target="../media/image11.jpeg"/><Relationship Id="rId8" Type="http://schemas.openxmlformats.org/officeDocument/2006/relationships/hyperlink" Target="http://www.adams-institute.ac.uk/people.php?name_focus=Peach&amp;fname_focus=Ken" TargetMode="External"/><Relationship Id="rId33" Type="http://schemas.openxmlformats.org/officeDocument/2006/relationships/image" Target="../media/image34.png"/><Relationship Id="rId10" Type="http://schemas.openxmlformats.org/officeDocument/2006/relationships/hyperlink" Target="http://www.adams-institute.ac.uk/people.php?name_focus=Prior&amp;fname_focus=Christopher" TargetMode="External"/><Relationship Id="rId11" Type="http://schemas.openxmlformats.org/officeDocument/2006/relationships/image" Target="../media/image13.jpeg"/><Relationship Id="rId12" Type="http://schemas.openxmlformats.org/officeDocument/2006/relationships/hyperlink" Target="http://www.adams-institute.ac.uk/people.php?name_focus=Reichold&amp;fname_focus=Armin" TargetMode="External"/><Relationship Id="rId13" Type="http://schemas.openxmlformats.org/officeDocument/2006/relationships/image" Target="../media/image14.jpeg"/><Relationship Id="rId14" Type="http://schemas.openxmlformats.org/officeDocument/2006/relationships/image" Target="../media/image15.jpeg"/><Relationship Id="rId15" Type="http://schemas.openxmlformats.org/officeDocument/2006/relationships/image" Target="../media/image16.jpeg"/><Relationship Id="rId16" Type="http://schemas.openxmlformats.org/officeDocument/2006/relationships/image" Target="../media/image17.jpeg"/><Relationship Id="rId17" Type="http://schemas.openxmlformats.org/officeDocument/2006/relationships/image" Target="../media/image18.jpeg"/><Relationship Id="rId18" Type="http://schemas.openxmlformats.org/officeDocument/2006/relationships/image" Target="../media/image19.jpeg"/><Relationship Id="rId19" Type="http://schemas.openxmlformats.org/officeDocument/2006/relationships/image" Target="../media/image20.jpeg"/></Relationships>
</file>

<file path=ppt/slides/_rels/slide4.xml.rels><?xml version="1.0" encoding="UTF-8" standalone="yes"?>
<Relationships xmlns="http://schemas.openxmlformats.org/package/2006/relationships"><Relationship Id="rId11" Type="http://schemas.openxmlformats.org/officeDocument/2006/relationships/image" Target="../media/image44.jpeg"/><Relationship Id="rId12" Type="http://schemas.openxmlformats.org/officeDocument/2006/relationships/image" Target="../media/image45.jpeg"/><Relationship Id="rId13" Type="http://schemas.openxmlformats.org/officeDocument/2006/relationships/image" Target="../media/image46.png"/><Relationship Id="rId1" Type="http://schemas.openxmlformats.org/officeDocument/2006/relationships/slideLayout" Target="../slideLayouts/slideLayout4.xml"/><Relationship Id="rId2" Type="http://schemas.openxmlformats.org/officeDocument/2006/relationships/image" Target="../media/image35.png"/><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png"/><Relationship Id="rId7" Type="http://schemas.openxmlformats.org/officeDocument/2006/relationships/image" Target="../media/image40.jpe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1" Type="http://schemas.openxmlformats.org/officeDocument/2006/relationships/slideLayout" Target="../slideLayouts/slideLayout4.xml"/><Relationship Id="rId2" Type="http://schemas.openxmlformats.org/officeDocument/2006/relationships/image" Target="../media/image47.jpeg"/></Relationships>
</file>

<file path=ppt/slides/_rels/slide6.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1" Type="http://schemas.openxmlformats.org/officeDocument/2006/relationships/slideLayout" Target="../slideLayouts/slideLayout4.xml"/><Relationship Id="rId2" Type="http://schemas.openxmlformats.org/officeDocument/2006/relationships/image" Target="../media/image47.jpeg"/></Relationships>
</file>

<file path=ppt/slides/_rels/slide7.x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jpg"/><Relationship Id="rId5" Type="http://schemas.openxmlformats.org/officeDocument/2006/relationships/image" Target="../media/image56.emf"/><Relationship Id="rId6" Type="http://schemas.openxmlformats.org/officeDocument/2006/relationships/image" Target="../media/image57.emf"/><Relationship Id="rId1" Type="http://schemas.openxmlformats.org/officeDocument/2006/relationships/slideLayout" Target="../slideLayouts/slideLayout2.xml"/><Relationship Id="rId2" Type="http://schemas.openxmlformats.org/officeDocument/2006/relationships/image" Target="../media/image5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emf"/><Relationship Id="rId3" Type="http://schemas.openxmlformats.org/officeDocument/2006/relationships/image" Target="../media/image59.emf"/></Relationships>
</file>

<file path=ppt/slides/_rels/slide9.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JAI and the Helmholtz VI</a:t>
            </a:r>
            <a:endParaRPr lang="en-GB" dirty="0"/>
          </a:p>
        </p:txBody>
      </p:sp>
      <p:sp>
        <p:nvSpPr>
          <p:cNvPr id="4099" name="Rectangle 3"/>
          <p:cNvSpPr>
            <a:spLocks noGrp="1" noChangeArrowheads="1"/>
          </p:cNvSpPr>
          <p:nvPr>
            <p:ph type="subTitle" idx="1"/>
          </p:nvPr>
        </p:nvSpPr>
        <p:spPr/>
        <p:txBody>
          <a:bodyPr/>
          <a:lstStyle/>
          <a:p>
            <a:r>
              <a:rPr lang="en-GB" dirty="0" smtClean="0"/>
              <a:t>Simon Hooker</a:t>
            </a:r>
          </a:p>
          <a:p>
            <a:r>
              <a:rPr lang="en-GB" dirty="0" smtClean="0"/>
              <a:t>John Adams Institute for Accelerator Science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179388" y="908050"/>
            <a:ext cx="5832475" cy="5689600"/>
          </a:xfrm>
          <a:prstGeom prst="rect">
            <a:avLst/>
          </a:prstGeom>
        </p:spPr>
        <p:txBody>
          <a:bodyPr/>
          <a:lstStyle/>
          <a:p>
            <a:pPr marL="342900" indent="-342900" eaLnBrk="0" hangingPunct="0">
              <a:spcBef>
                <a:spcPct val="20000"/>
              </a:spcBef>
              <a:buFontTx/>
              <a:buChar char="•"/>
              <a:defRPr/>
            </a:pPr>
            <a:r>
              <a:rPr lang="en-GB" sz="2000" b="1" kern="0" dirty="0">
                <a:solidFill>
                  <a:srgbClr val="000099"/>
                </a:solidFill>
                <a:latin typeface="+mn-lt"/>
                <a:ea typeface="ＭＳ Ｐゴシック" charset="-128"/>
                <a:cs typeface="ＭＳ Ｐゴシック" charset="-128"/>
              </a:rPr>
              <a:t>Far-Infrared Coherent Radiation </a:t>
            </a:r>
          </a:p>
          <a:p>
            <a:pPr marL="742950" lvl="1" indent="-285750" eaLnBrk="0" hangingPunct="0">
              <a:spcBef>
                <a:spcPct val="20000"/>
              </a:spcBef>
              <a:buFontTx/>
              <a:buChar char="–"/>
              <a:defRPr/>
            </a:pPr>
            <a:r>
              <a:rPr lang="en-GB" sz="1800" b="1" kern="0" dirty="0">
                <a:solidFill>
                  <a:srgbClr val="FF3300"/>
                </a:solidFill>
                <a:latin typeface="+mn-lt"/>
                <a:ea typeface="ＭＳ Ｐゴシック" charset="-128"/>
              </a:rPr>
              <a:t>CSR, CDR for beam diagnostics</a:t>
            </a:r>
          </a:p>
          <a:p>
            <a:pPr marL="742950" lvl="1" indent="-285750" eaLnBrk="0" hangingPunct="0">
              <a:spcBef>
                <a:spcPct val="20000"/>
              </a:spcBef>
              <a:buFontTx/>
              <a:buChar char="–"/>
              <a:defRPr/>
            </a:pPr>
            <a:r>
              <a:rPr lang="en-GB" sz="1800" b="1" kern="0" dirty="0">
                <a:solidFill>
                  <a:srgbClr val="FF3300"/>
                </a:solidFill>
                <a:latin typeface="+mn-lt"/>
                <a:ea typeface="ＭＳ Ｐゴシック" charset="-128"/>
              </a:rPr>
              <a:t>Soft-X ray and microwave source based on Thomson scattering of </a:t>
            </a:r>
            <a:r>
              <a:rPr lang="en-GB" sz="1800" b="1" kern="0" dirty="0" smtClean="0">
                <a:solidFill>
                  <a:srgbClr val="FF3300"/>
                </a:solidFill>
                <a:latin typeface="+mn-lt"/>
                <a:ea typeface="ＭＳ Ｐゴシック" charset="-128"/>
              </a:rPr>
              <a:t>CDR</a:t>
            </a:r>
            <a:endParaRPr lang="en-GB" sz="1800" b="1" kern="0" dirty="0">
              <a:solidFill>
                <a:srgbClr val="FF3300"/>
              </a:solidFill>
              <a:latin typeface="+mn-lt"/>
              <a:ea typeface="ＭＳ Ｐゴシック" charset="-128"/>
            </a:endParaRPr>
          </a:p>
          <a:p>
            <a:pPr marL="342900" indent="-342900" eaLnBrk="0" hangingPunct="0">
              <a:spcBef>
                <a:spcPct val="20000"/>
              </a:spcBef>
              <a:buFontTx/>
              <a:buChar char="•"/>
              <a:defRPr/>
            </a:pPr>
            <a:r>
              <a:rPr lang="en-GB" sz="2000" b="1" kern="0" dirty="0">
                <a:solidFill>
                  <a:srgbClr val="000099"/>
                </a:solidFill>
                <a:latin typeface="+mn-lt"/>
                <a:ea typeface="ＭＳ Ｐゴシック" charset="-128"/>
                <a:cs typeface="ＭＳ Ｐゴシック" charset="-128"/>
              </a:rPr>
              <a:t>Nano-resolution BPM</a:t>
            </a:r>
          </a:p>
          <a:p>
            <a:pPr marL="742950" lvl="1" indent="-285750" eaLnBrk="0" hangingPunct="0">
              <a:spcBef>
                <a:spcPct val="20000"/>
              </a:spcBef>
              <a:buFontTx/>
              <a:buChar char="–"/>
              <a:defRPr/>
            </a:pPr>
            <a:r>
              <a:rPr lang="en-GB" sz="1600" b="1" kern="0" dirty="0">
                <a:solidFill>
                  <a:srgbClr val="FF3300"/>
                </a:solidFill>
                <a:latin typeface="+mn-lt"/>
                <a:ea typeface="ＭＳ Ｐゴシック" charset="-128"/>
              </a:rPr>
              <a:t>C, S-band (~100nm </a:t>
            </a:r>
            <a:r>
              <a:rPr lang="en-GB" sz="1600" b="1" kern="0" dirty="0" err="1">
                <a:solidFill>
                  <a:srgbClr val="FF3300"/>
                </a:solidFill>
                <a:latin typeface="+mn-lt"/>
                <a:ea typeface="ＭＳ Ｐゴシック" charset="-128"/>
              </a:rPr>
              <a:t>resol</a:t>
            </a:r>
            <a:r>
              <a:rPr lang="en-GB" sz="1600" b="1" kern="0" dirty="0">
                <a:solidFill>
                  <a:srgbClr val="FF3300"/>
                </a:solidFill>
                <a:latin typeface="+mn-lt"/>
                <a:ea typeface="ＭＳ Ｐゴシック" charset="-128"/>
              </a:rPr>
              <a:t>.)</a:t>
            </a:r>
          </a:p>
          <a:p>
            <a:pPr marL="742950" lvl="1" indent="-285750" eaLnBrk="0" hangingPunct="0">
              <a:spcBef>
                <a:spcPct val="20000"/>
              </a:spcBef>
              <a:buFontTx/>
              <a:buChar char="–"/>
              <a:defRPr/>
            </a:pPr>
            <a:r>
              <a:rPr lang="en-GB" sz="1800" b="1" kern="0" dirty="0">
                <a:solidFill>
                  <a:srgbClr val="FF3300"/>
                </a:solidFill>
                <a:latin typeface="+mn-lt"/>
                <a:ea typeface="ＭＳ Ｐゴシック" charset="-128"/>
              </a:rPr>
              <a:t>Special ~nm resolution</a:t>
            </a:r>
            <a:endParaRPr lang="en-GB" sz="2000" b="1" kern="0" dirty="0">
              <a:solidFill>
                <a:srgbClr val="FF3300"/>
              </a:solidFill>
              <a:latin typeface="+mn-lt"/>
              <a:ea typeface="ＭＳ Ｐゴシック" charset="-128"/>
            </a:endParaRPr>
          </a:p>
          <a:p>
            <a:pPr marL="342900" indent="-342900" eaLnBrk="0" hangingPunct="0">
              <a:spcBef>
                <a:spcPct val="20000"/>
              </a:spcBef>
              <a:buFontTx/>
              <a:buChar char="•"/>
              <a:defRPr/>
            </a:pPr>
            <a:r>
              <a:rPr lang="en-GB" sz="2000" b="1" kern="0" dirty="0">
                <a:solidFill>
                  <a:srgbClr val="000099"/>
                </a:solidFill>
                <a:latin typeface="+mn-lt"/>
                <a:ea typeface="ＭＳ Ｐゴシック" charset="-128"/>
                <a:cs typeface="ＭＳ Ｐゴシック" charset="-128"/>
              </a:rPr>
              <a:t>Coherent Smith-Purcell radiation</a:t>
            </a:r>
          </a:p>
          <a:p>
            <a:pPr marL="742950" lvl="1" indent="-285750" eaLnBrk="0" hangingPunct="0">
              <a:spcBef>
                <a:spcPct val="20000"/>
              </a:spcBef>
              <a:buFontTx/>
              <a:buChar char="–"/>
              <a:defRPr/>
            </a:pPr>
            <a:r>
              <a:rPr lang="en-GB" sz="1600" b="1" kern="0" dirty="0">
                <a:solidFill>
                  <a:srgbClr val="FF3300"/>
                </a:solidFill>
                <a:latin typeface="+mn-lt"/>
                <a:ea typeface="ＭＳ Ｐゴシック" charset="-128"/>
              </a:rPr>
              <a:t>Longitudinal diagnostics </a:t>
            </a:r>
            <a:r>
              <a:rPr lang="en-GB" sz="1600" b="1" kern="0" dirty="0" smtClean="0">
                <a:solidFill>
                  <a:srgbClr val="FF3300"/>
                </a:solidFill>
                <a:latin typeface="+mn-lt"/>
                <a:ea typeface="ＭＳ Ｐゴシック" charset="-128"/>
              </a:rPr>
              <a:t>–extending to </a:t>
            </a:r>
            <a:r>
              <a:rPr lang="en-GB" sz="1600" b="1" kern="0" dirty="0" err="1">
                <a:solidFill>
                  <a:srgbClr val="FF3300"/>
                </a:solidFill>
                <a:latin typeface="+mn-lt"/>
                <a:ea typeface="ＭＳ Ｐゴシック" charset="-128"/>
              </a:rPr>
              <a:t>fs</a:t>
            </a:r>
            <a:r>
              <a:rPr lang="en-GB" sz="1600" b="1" kern="0" dirty="0">
                <a:solidFill>
                  <a:srgbClr val="FF3300"/>
                </a:solidFill>
                <a:latin typeface="+mn-lt"/>
                <a:ea typeface="ＭＳ Ｐゴシック" charset="-128"/>
              </a:rPr>
              <a:t> range</a:t>
            </a:r>
          </a:p>
          <a:p>
            <a:pPr marL="342900" indent="-342900" eaLnBrk="0" hangingPunct="0">
              <a:spcBef>
                <a:spcPct val="20000"/>
              </a:spcBef>
              <a:buFontTx/>
              <a:buChar char="•"/>
              <a:defRPr/>
            </a:pPr>
            <a:r>
              <a:rPr lang="en-GB" sz="2000" b="1" kern="0" dirty="0">
                <a:solidFill>
                  <a:srgbClr val="000099"/>
                </a:solidFill>
                <a:latin typeface="+mn-lt"/>
                <a:ea typeface="ＭＳ Ｐゴシック" charset="-128"/>
                <a:cs typeface="ＭＳ Ｐゴシック" charset="-128"/>
              </a:rPr>
              <a:t>Laser – wire</a:t>
            </a:r>
          </a:p>
          <a:p>
            <a:pPr marL="342900" indent="-342900" eaLnBrk="0" hangingPunct="0">
              <a:spcBef>
                <a:spcPct val="20000"/>
              </a:spcBef>
              <a:buFontTx/>
              <a:buChar char="•"/>
              <a:defRPr/>
            </a:pPr>
            <a:r>
              <a:rPr lang="en-GB" sz="2000" b="1" kern="0" dirty="0">
                <a:solidFill>
                  <a:srgbClr val="000099"/>
                </a:solidFill>
                <a:latin typeface="+mn-lt"/>
                <a:ea typeface="ＭＳ Ｐゴシック" charset="-128"/>
                <a:cs typeface="ＭＳ Ｐゴシック" charset="-128"/>
              </a:rPr>
              <a:t>Ultra-fast nanosecond feedback</a:t>
            </a:r>
          </a:p>
        </p:txBody>
      </p:sp>
      <p:pic>
        <p:nvPicPr>
          <p:cNvPr id="16388" name="Picture 4"/>
          <p:cNvPicPr>
            <a:picLocks noChangeAspect="1" noChangeArrowheads="1"/>
          </p:cNvPicPr>
          <p:nvPr/>
        </p:nvPicPr>
        <p:blipFill>
          <a:blip r:embed="rId2" cstate="screen"/>
          <a:srcRect/>
          <a:stretch>
            <a:fillRect/>
          </a:stretch>
        </p:blipFill>
        <p:spPr bwMode="auto">
          <a:xfrm>
            <a:off x="6444208" y="1412776"/>
            <a:ext cx="2448272" cy="1624283"/>
          </a:xfrm>
          <a:prstGeom prst="rect">
            <a:avLst/>
          </a:prstGeom>
          <a:noFill/>
          <a:ln w="9525">
            <a:noFill/>
            <a:miter lim="800000"/>
            <a:headEnd/>
            <a:tailEnd/>
          </a:ln>
        </p:spPr>
      </p:pic>
      <p:pic>
        <p:nvPicPr>
          <p:cNvPr id="16391" name="Picture 6" descr="LCSP_SLAC-setup"/>
          <p:cNvPicPr>
            <a:picLocks noChangeAspect="1" noChangeArrowheads="1"/>
          </p:cNvPicPr>
          <p:nvPr/>
        </p:nvPicPr>
        <p:blipFill>
          <a:blip r:embed="rId3" cstate="screen"/>
          <a:srcRect/>
          <a:stretch>
            <a:fillRect/>
          </a:stretch>
        </p:blipFill>
        <p:spPr bwMode="auto">
          <a:xfrm>
            <a:off x="6989192" y="3645024"/>
            <a:ext cx="2119312" cy="2062163"/>
          </a:xfrm>
          <a:prstGeom prst="rect">
            <a:avLst/>
          </a:prstGeom>
          <a:noFill/>
          <a:ln w="9525">
            <a:noFill/>
            <a:miter lim="800000"/>
            <a:headEnd/>
            <a:tailEnd/>
          </a:ln>
        </p:spPr>
      </p:pic>
      <p:sp>
        <p:nvSpPr>
          <p:cNvPr id="16392" name="Rectangle 8"/>
          <p:cNvSpPr>
            <a:spLocks noChangeArrowheads="1"/>
          </p:cNvSpPr>
          <p:nvPr/>
        </p:nvSpPr>
        <p:spPr bwMode="auto">
          <a:xfrm>
            <a:off x="6659562" y="5805264"/>
            <a:ext cx="2520950" cy="584776"/>
          </a:xfrm>
          <a:prstGeom prst="rect">
            <a:avLst/>
          </a:prstGeom>
          <a:noFill/>
          <a:ln w="9525">
            <a:noFill/>
            <a:miter lim="800000"/>
            <a:headEnd/>
            <a:tailEnd/>
          </a:ln>
        </p:spPr>
        <p:txBody>
          <a:bodyPr>
            <a:spAutoFit/>
          </a:bodyPr>
          <a:lstStyle/>
          <a:p>
            <a:r>
              <a:rPr lang="en-GB" sz="1600" dirty="0"/>
              <a:t>Smith-Purcell diagnostics </a:t>
            </a:r>
            <a:r>
              <a:rPr lang="en-GB" sz="1600" dirty="0" smtClean="0"/>
              <a:t>instrumentation</a:t>
            </a:r>
            <a:endParaRPr lang="en-GB" sz="1600" dirty="0"/>
          </a:p>
        </p:txBody>
      </p:sp>
      <p:pic>
        <p:nvPicPr>
          <p:cNvPr id="16393" name="Picture 9"/>
          <p:cNvPicPr>
            <a:picLocks noChangeAspect="1" noChangeArrowheads="1"/>
          </p:cNvPicPr>
          <p:nvPr/>
        </p:nvPicPr>
        <p:blipFill>
          <a:blip r:embed="rId4" cstate="screen"/>
          <a:srcRect/>
          <a:stretch>
            <a:fillRect/>
          </a:stretch>
        </p:blipFill>
        <p:spPr bwMode="auto">
          <a:xfrm>
            <a:off x="4568601" y="4005263"/>
            <a:ext cx="2379663" cy="1268412"/>
          </a:xfrm>
          <a:prstGeom prst="rect">
            <a:avLst/>
          </a:prstGeom>
          <a:noFill/>
          <a:ln w="9525">
            <a:noFill/>
            <a:miter lim="800000"/>
            <a:headEnd/>
            <a:tailEnd/>
          </a:ln>
        </p:spPr>
      </p:pic>
      <p:pic>
        <p:nvPicPr>
          <p:cNvPr id="16395" name="Picture 18" descr="Laserire paper submitted version 30"/>
          <p:cNvPicPr>
            <a:picLocks noChangeAspect="1" noChangeArrowheads="1"/>
          </p:cNvPicPr>
          <p:nvPr/>
        </p:nvPicPr>
        <p:blipFill>
          <a:blip r:embed="rId5" cstate="screen"/>
          <a:srcRect/>
          <a:stretch>
            <a:fillRect/>
          </a:stretch>
        </p:blipFill>
        <p:spPr bwMode="auto">
          <a:xfrm>
            <a:off x="323850" y="4868863"/>
            <a:ext cx="2570163" cy="1628775"/>
          </a:xfrm>
          <a:prstGeom prst="rect">
            <a:avLst/>
          </a:prstGeom>
          <a:noFill/>
          <a:ln w="9525">
            <a:noFill/>
            <a:miter lim="800000"/>
            <a:headEnd/>
            <a:tailEnd/>
          </a:ln>
        </p:spPr>
      </p:pic>
      <p:sp>
        <p:nvSpPr>
          <p:cNvPr id="16396" name="TextBox 6"/>
          <p:cNvSpPr txBox="1">
            <a:spLocks noChangeArrowheads="1"/>
          </p:cNvSpPr>
          <p:nvPr/>
        </p:nvSpPr>
        <p:spPr bwMode="auto">
          <a:xfrm>
            <a:off x="1763713" y="5229225"/>
            <a:ext cx="947737" cy="307975"/>
          </a:xfrm>
          <a:prstGeom prst="rect">
            <a:avLst/>
          </a:prstGeom>
          <a:noFill/>
          <a:ln w="9525">
            <a:noFill/>
            <a:miter lim="800000"/>
            <a:headEnd/>
            <a:tailEnd/>
          </a:ln>
        </p:spPr>
        <p:txBody>
          <a:bodyPr wrap="none">
            <a:spAutoFit/>
          </a:bodyPr>
          <a:lstStyle/>
          <a:p>
            <a:r>
              <a:rPr lang="en-GB" sz="1400">
                <a:solidFill>
                  <a:srgbClr val="FF0000"/>
                </a:solidFill>
              </a:rPr>
              <a:t>Laser wire</a:t>
            </a:r>
          </a:p>
        </p:txBody>
      </p:sp>
      <p:pic>
        <p:nvPicPr>
          <p:cNvPr id="16397" name="Picture 2"/>
          <p:cNvPicPr>
            <a:picLocks noChangeAspect="1" noChangeArrowheads="1"/>
          </p:cNvPicPr>
          <p:nvPr/>
        </p:nvPicPr>
        <p:blipFill>
          <a:blip r:embed="rId6" cstate="screen"/>
          <a:srcRect/>
          <a:stretch>
            <a:fillRect/>
          </a:stretch>
        </p:blipFill>
        <p:spPr bwMode="auto">
          <a:xfrm>
            <a:off x="3059113" y="5445125"/>
            <a:ext cx="3362325" cy="1254125"/>
          </a:xfrm>
          <a:prstGeom prst="rect">
            <a:avLst/>
          </a:prstGeom>
          <a:noFill/>
          <a:ln w="9525">
            <a:noFill/>
            <a:miter lim="800000"/>
            <a:headEnd/>
            <a:tailEnd/>
          </a:ln>
        </p:spPr>
      </p:pic>
      <p:sp>
        <p:nvSpPr>
          <p:cNvPr id="14" name="Title 13"/>
          <p:cNvSpPr>
            <a:spLocks noGrp="1"/>
          </p:cNvSpPr>
          <p:nvPr>
            <p:ph type="title"/>
          </p:nvPr>
        </p:nvSpPr>
        <p:spPr>
          <a:xfrm>
            <a:off x="1115616" y="476672"/>
            <a:ext cx="7884368" cy="432048"/>
          </a:xfrm>
        </p:spPr>
        <p:txBody>
          <a:bodyPr/>
          <a:lstStyle/>
          <a:p>
            <a:pPr algn="r"/>
            <a:r>
              <a:rPr lang="en-GB" i="1" dirty="0" smtClean="0"/>
              <a:t>Advanced Beam Instrumentation</a:t>
            </a:r>
            <a:endParaRPr lang="en-GB" i="1" dirty="0"/>
          </a:p>
        </p:txBody>
      </p:sp>
      <p:sp>
        <p:nvSpPr>
          <p:cNvPr id="15" name="Rectangle 8"/>
          <p:cNvSpPr>
            <a:spLocks noChangeArrowheads="1"/>
          </p:cNvSpPr>
          <p:nvPr/>
        </p:nvSpPr>
        <p:spPr bwMode="auto">
          <a:xfrm>
            <a:off x="6372200" y="2996952"/>
            <a:ext cx="2520950" cy="338554"/>
          </a:xfrm>
          <a:prstGeom prst="rect">
            <a:avLst/>
          </a:prstGeom>
          <a:noFill/>
          <a:ln w="9525">
            <a:noFill/>
            <a:miter lim="800000"/>
            <a:headEnd/>
            <a:tailEnd/>
          </a:ln>
        </p:spPr>
        <p:txBody>
          <a:bodyPr>
            <a:spAutoFit/>
          </a:bodyPr>
          <a:lstStyle/>
          <a:p>
            <a:r>
              <a:rPr lang="en-GB" sz="1600" dirty="0" smtClean="0"/>
              <a:t>LUXC, jointly with KEK</a:t>
            </a:r>
            <a:endParaRPr lang="en-GB" sz="1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52736"/>
            <a:ext cx="5184576" cy="5544914"/>
          </a:xfrm>
        </p:spPr>
        <p:txBody>
          <a:bodyPr/>
          <a:lstStyle/>
          <a:p>
            <a:r>
              <a:rPr lang="en-US" dirty="0" smtClean="0"/>
              <a:t>Measurements of bunch duration of ~10fs pulses from radiation spectrum</a:t>
            </a:r>
          </a:p>
          <a:p>
            <a:pPr lvl="1"/>
            <a:r>
              <a:rPr lang="en-US" dirty="0" smtClean="0"/>
              <a:t>Smith-Purcell radiation</a:t>
            </a:r>
          </a:p>
          <a:p>
            <a:pPr lvl="1"/>
            <a:r>
              <a:rPr lang="en-US" dirty="0" smtClean="0"/>
              <a:t>Coherent OTR spectrum</a:t>
            </a:r>
          </a:p>
          <a:p>
            <a:r>
              <a:rPr lang="en-US" dirty="0" smtClean="0"/>
              <a:t>Development of phase-retrieval algorithms for longitudinal profile reconstruction</a:t>
            </a:r>
          </a:p>
          <a:p>
            <a:pPr lvl="1"/>
            <a:r>
              <a:rPr lang="en-US" dirty="0" err="1" smtClean="0"/>
              <a:t>Kramers</a:t>
            </a:r>
            <a:r>
              <a:rPr lang="en-US" dirty="0" err="1" smtClean="0"/>
              <a:t>-Kronig</a:t>
            </a:r>
            <a:r>
              <a:rPr lang="en-US" dirty="0" smtClean="0"/>
              <a:t> </a:t>
            </a:r>
            <a:r>
              <a:rPr lang="en-US" dirty="0" smtClean="0"/>
              <a:t>analysis</a:t>
            </a:r>
          </a:p>
          <a:p>
            <a:pPr lvl="1"/>
            <a:r>
              <a:rPr lang="en-US" dirty="0" err="1" smtClean="0"/>
              <a:t>Bubblewrap</a:t>
            </a:r>
            <a:r>
              <a:rPr lang="en-US" dirty="0" smtClean="0"/>
              <a:t> algorithm (</a:t>
            </a:r>
            <a:r>
              <a:rPr lang="en-US" dirty="0" err="1" smtClean="0"/>
              <a:t>Shrinkwrap</a:t>
            </a:r>
            <a:r>
              <a:rPr lang="en-US" dirty="0" smtClean="0"/>
              <a:t> +)</a:t>
            </a:r>
            <a:endParaRPr lang="en-US" dirty="0" smtClean="0"/>
          </a:p>
        </p:txBody>
      </p:sp>
      <p:sp>
        <p:nvSpPr>
          <p:cNvPr id="3" name="Title 2"/>
          <p:cNvSpPr>
            <a:spLocks noGrp="1"/>
          </p:cNvSpPr>
          <p:nvPr>
            <p:ph type="title"/>
          </p:nvPr>
        </p:nvSpPr>
        <p:spPr>
          <a:xfrm>
            <a:off x="2339752" y="476672"/>
            <a:ext cx="6659485" cy="432048"/>
          </a:xfrm>
        </p:spPr>
        <p:txBody>
          <a:bodyPr/>
          <a:lstStyle/>
          <a:p>
            <a:pPr algn="r"/>
            <a:r>
              <a:rPr lang="en-US" dirty="0" smtClean="0"/>
              <a:t>Diagnostics development</a:t>
            </a:r>
            <a:endParaRPr lang="en-US" dirty="0"/>
          </a:p>
        </p:txBody>
      </p:sp>
      <p:pic>
        <p:nvPicPr>
          <p:cNvPr id="4" name="Picture 3" descr="Bubblewrap_retriev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945852"/>
            <a:ext cx="3098800" cy="5651500"/>
          </a:xfrm>
          <a:prstGeom prst="rect">
            <a:avLst/>
          </a:prstGeom>
        </p:spPr>
      </p:pic>
    </p:spTree>
    <p:extLst>
      <p:ext uri="{BB962C8B-B14F-4D97-AF65-F5344CB8AC3E}">
        <p14:creationId xmlns:p14="http://schemas.microsoft.com/office/powerpoint/2010/main" val="2075189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5733256"/>
            <a:ext cx="8568952" cy="864096"/>
          </a:xfrm>
        </p:spPr>
        <p:txBody>
          <a:bodyPr/>
          <a:lstStyle/>
          <a:p>
            <a:r>
              <a:rPr lang="en-US" dirty="0" smtClean="0"/>
              <a:t>Measurement of transverse bunch profile from near-field image of COTR</a:t>
            </a:r>
          </a:p>
        </p:txBody>
      </p:sp>
      <p:sp>
        <p:nvSpPr>
          <p:cNvPr id="3" name="Title 2"/>
          <p:cNvSpPr>
            <a:spLocks noGrp="1"/>
          </p:cNvSpPr>
          <p:nvPr>
            <p:ph type="title"/>
          </p:nvPr>
        </p:nvSpPr>
        <p:spPr>
          <a:xfrm>
            <a:off x="2339752" y="476672"/>
            <a:ext cx="6659485" cy="432048"/>
          </a:xfrm>
        </p:spPr>
        <p:txBody>
          <a:bodyPr/>
          <a:lstStyle/>
          <a:p>
            <a:pPr algn="r"/>
            <a:r>
              <a:rPr lang="en-US" dirty="0" smtClean="0"/>
              <a:t>Diagnostics development</a:t>
            </a:r>
            <a:endParaRPr lang="en-US" dirty="0"/>
          </a:p>
        </p:txBody>
      </p:sp>
      <p:grpSp>
        <p:nvGrpSpPr>
          <p:cNvPr id="11" name="Group 10"/>
          <p:cNvGrpSpPr/>
          <p:nvPr/>
        </p:nvGrpSpPr>
        <p:grpSpPr>
          <a:xfrm>
            <a:off x="1187624" y="1052736"/>
            <a:ext cx="6337300" cy="4464496"/>
            <a:chOff x="2699792" y="1196752"/>
            <a:chExt cx="6337300" cy="4464496"/>
          </a:xfrm>
        </p:grpSpPr>
        <p:pic>
          <p:nvPicPr>
            <p:cNvPr id="5" name="Picture 4"/>
            <p:cNvPicPr>
              <a:picLocks noChangeAspect="1"/>
            </p:cNvPicPr>
            <p:nvPr/>
          </p:nvPicPr>
          <p:blipFill>
            <a:blip r:embed="rId2"/>
            <a:stretch>
              <a:fillRect/>
            </a:stretch>
          </p:blipFill>
          <p:spPr>
            <a:xfrm>
              <a:off x="2699792" y="1597248"/>
              <a:ext cx="6337300" cy="4064000"/>
            </a:xfrm>
            <a:prstGeom prst="rect">
              <a:avLst/>
            </a:prstGeom>
          </p:spPr>
        </p:pic>
        <p:sp>
          <p:nvSpPr>
            <p:cNvPr id="6" name="TextBox 5"/>
            <p:cNvSpPr txBox="1"/>
            <p:nvPr/>
          </p:nvSpPr>
          <p:spPr>
            <a:xfrm>
              <a:off x="3126963" y="1196752"/>
              <a:ext cx="868973" cy="461665"/>
            </a:xfrm>
            <a:prstGeom prst="rect">
              <a:avLst/>
            </a:prstGeom>
            <a:noFill/>
          </p:spPr>
          <p:txBody>
            <a:bodyPr wrap="none" rtlCol="0">
              <a:spAutoFit/>
            </a:bodyPr>
            <a:lstStyle/>
            <a:p>
              <a:pPr algn="ctr"/>
              <a:r>
                <a:rPr lang="en-US" sz="1200" dirty="0" smtClean="0">
                  <a:latin typeface="Arial"/>
                  <a:cs typeface="Arial"/>
                </a:rPr>
                <a:t>Measured</a:t>
              </a:r>
            </a:p>
            <a:p>
              <a:pPr algn="ctr"/>
              <a:r>
                <a:rPr lang="en-US" sz="1200" dirty="0" smtClean="0">
                  <a:latin typeface="Arial"/>
                  <a:cs typeface="Arial"/>
                </a:rPr>
                <a:t>OTR</a:t>
              </a:r>
              <a:endParaRPr lang="en-US" sz="1200" dirty="0">
                <a:latin typeface="Arial"/>
                <a:cs typeface="Arial"/>
              </a:endParaRPr>
            </a:p>
          </p:txBody>
        </p:sp>
        <p:sp>
          <p:nvSpPr>
            <p:cNvPr id="7" name="TextBox 6"/>
            <p:cNvSpPr txBox="1"/>
            <p:nvPr/>
          </p:nvSpPr>
          <p:spPr>
            <a:xfrm>
              <a:off x="4433687" y="1196752"/>
              <a:ext cx="569537" cy="461665"/>
            </a:xfrm>
            <a:prstGeom prst="rect">
              <a:avLst/>
            </a:prstGeom>
            <a:noFill/>
          </p:spPr>
          <p:txBody>
            <a:bodyPr wrap="none" rtlCol="0">
              <a:spAutoFit/>
            </a:bodyPr>
            <a:lstStyle/>
            <a:p>
              <a:pPr algn="ctr"/>
              <a:r>
                <a:rPr lang="en-US" sz="1200" dirty="0" smtClean="0">
                  <a:latin typeface="Arial"/>
                  <a:cs typeface="Arial"/>
                </a:rPr>
                <a:t>Fitted</a:t>
              </a:r>
            </a:p>
            <a:p>
              <a:pPr algn="ctr"/>
              <a:r>
                <a:rPr lang="en-US" sz="1200" dirty="0" smtClean="0">
                  <a:latin typeface="Arial"/>
                  <a:cs typeface="Arial"/>
                </a:rPr>
                <a:t>OTR</a:t>
              </a:r>
              <a:endParaRPr lang="en-US" sz="1200" dirty="0">
                <a:latin typeface="Arial"/>
                <a:cs typeface="Arial"/>
              </a:endParaRPr>
            </a:p>
          </p:txBody>
        </p:sp>
        <p:sp>
          <p:nvSpPr>
            <p:cNvPr id="8" name="TextBox 7"/>
            <p:cNvSpPr txBox="1"/>
            <p:nvPr/>
          </p:nvSpPr>
          <p:spPr>
            <a:xfrm>
              <a:off x="5470249" y="1196752"/>
              <a:ext cx="800670" cy="461665"/>
            </a:xfrm>
            <a:prstGeom prst="rect">
              <a:avLst/>
            </a:prstGeom>
            <a:noFill/>
          </p:spPr>
          <p:txBody>
            <a:bodyPr wrap="none" rtlCol="0">
              <a:spAutoFit/>
            </a:bodyPr>
            <a:lstStyle/>
            <a:p>
              <a:pPr algn="ctr"/>
              <a:r>
                <a:rPr lang="en-US" sz="1200" dirty="0" smtClean="0">
                  <a:latin typeface="Arial"/>
                  <a:cs typeface="Arial"/>
                </a:rPr>
                <a:t>Deduced</a:t>
              </a:r>
            </a:p>
            <a:p>
              <a:pPr algn="ctr"/>
              <a:r>
                <a:rPr lang="en-US" sz="1200" dirty="0" smtClean="0">
                  <a:latin typeface="Arial"/>
                  <a:cs typeface="Arial"/>
                </a:rPr>
                <a:t>profile</a:t>
              </a:r>
              <a:endParaRPr lang="en-US" sz="1200" dirty="0">
                <a:latin typeface="Arial"/>
                <a:cs typeface="Arial"/>
              </a:endParaRPr>
            </a:p>
          </p:txBody>
        </p:sp>
        <p:sp>
          <p:nvSpPr>
            <p:cNvPr id="9" name="TextBox 8"/>
            <p:cNvSpPr txBox="1"/>
            <p:nvPr/>
          </p:nvSpPr>
          <p:spPr>
            <a:xfrm>
              <a:off x="6720810" y="1196752"/>
              <a:ext cx="603801" cy="461665"/>
            </a:xfrm>
            <a:prstGeom prst="rect">
              <a:avLst/>
            </a:prstGeom>
            <a:noFill/>
          </p:spPr>
          <p:txBody>
            <a:bodyPr wrap="none" rtlCol="0">
              <a:spAutoFit/>
            </a:bodyPr>
            <a:lstStyle/>
            <a:p>
              <a:pPr algn="ctr"/>
              <a:r>
                <a:rPr lang="en-US" sz="1200" dirty="0" smtClean="0">
                  <a:latin typeface="Arial"/>
                  <a:cs typeface="Arial"/>
                </a:rPr>
                <a:t>YAG</a:t>
              </a:r>
            </a:p>
            <a:p>
              <a:pPr algn="ctr"/>
              <a:r>
                <a:rPr lang="en-US" sz="1200" dirty="0" smtClean="0">
                  <a:latin typeface="Arial"/>
                  <a:cs typeface="Arial"/>
                </a:rPr>
                <a:t>profile</a:t>
              </a:r>
              <a:endParaRPr lang="en-US" sz="1200" dirty="0">
                <a:latin typeface="Arial"/>
                <a:cs typeface="Arial"/>
              </a:endParaRPr>
            </a:p>
          </p:txBody>
        </p:sp>
        <p:sp>
          <p:nvSpPr>
            <p:cNvPr id="10" name="TextBox 9"/>
            <p:cNvSpPr txBox="1"/>
            <p:nvPr/>
          </p:nvSpPr>
          <p:spPr>
            <a:xfrm>
              <a:off x="7935617" y="1196752"/>
              <a:ext cx="766481" cy="276999"/>
            </a:xfrm>
            <a:prstGeom prst="rect">
              <a:avLst/>
            </a:prstGeom>
            <a:noFill/>
          </p:spPr>
          <p:txBody>
            <a:bodyPr wrap="none" rtlCol="0">
              <a:spAutoFit/>
            </a:bodyPr>
            <a:lstStyle/>
            <a:p>
              <a:pPr algn="ctr"/>
              <a:r>
                <a:rPr lang="en-US" sz="1200" dirty="0" smtClean="0">
                  <a:latin typeface="Arial"/>
                  <a:cs typeface="Arial"/>
                </a:rPr>
                <a:t>Lineouts</a:t>
              </a:r>
              <a:endParaRPr lang="en-US" sz="1200" dirty="0">
                <a:latin typeface="Arial"/>
                <a:cs typeface="Arial"/>
              </a:endParaRPr>
            </a:p>
          </p:txBody>
        </p:sp>
      </p:grpSp>
    </p:spTree>
    <p:extLst>
      <p:ext uri="{BB962C8B-B14F-4D97-AF65-F5344CB8AC3E}">
        <p14:creationId xmlns:p14="http://schemas.microsoft.com/office/powerpoint/2010/main" val="5506148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3212678"/>
            <a:ext cx="4680520" cy="3024634"/>
          </a:xfrm>
        </p:spPr>
        <p:txBody>
          <a:bodyPr/>
          <a:lstStyle/>
          <a:p>
            <a:r>
              <a:rPr lang="en-US" dirty="0" smtClean="0"/>
              <a:t>Scaling analysis and GENESIS simulations of FELs driven by laser-accelerated bunches</a:t>
            </a:r>
          </a:p>
          <a:p>
            <a:r>
              <a:rPr lang="en-US" dirty="0" smtClean="0"/>
              <a:t>Considered limitation of SVEA in </a:t>
            </a:r>
            <a:r>
              <a:rPr lang="en-US" dirty="0" err="1" smtClean="0"/>
              <a:t>modelling</a:t>
            </a:r>
            <a:r>
              <a:rPr lang="en-US" dirty="0" smtClean="0"/>
              <a:t> FELS driven by </a:t>
            </a:r>
            <a:r>
              <a:rPr lang="en-US" dirty="0" err="1" smtClean="0"/>
              <a:t>fs</a:t>
            </a:r>
            <a:r>
              <a:rPr lang="en-US" dirty="0" smtClean="0"/>
              <a:t> bunches</a:t>
            </a:r>
            <a:r>
              <a:rPr lang="en-US" dirty="0"/>
              <a:t> </a:t>
            </a:r>
            <a:r>
              <a:rPr lang="en-US" dirty="0" smtClean="0"/>
              <a:t>and seeded with HHG radiation</a:t>
            </a:r>
          </a:p>
        </p:txBody>
      </p:sp>
      <p:sp>
        <p:nvSpPr>
          <p:cNvPr id="3" name="Title 2"/>
          <p:cNvSpPr>
            <a:spLocks noGrp="1"/>
          </p:cNvSpPr>
          <p:nvPr>
            <p:ph type="title"/>
          </p:nvPr>
        </p:nvSpPr>
        <p:spPr>
          <a:xfrm>
            <a:off x="2339752" y="476672"/>
            <a:ext cx="6659485" cy="432048"/>
          </a:xfrm>
        </p:spPr>
        <p:txBody>
          <a:bodyPr/>
          <a:lstStyle/>
          <a:p>
            <a:pPr algn="r"/>
            <a:r>
              <a:rPr lang="en-US" dirty="0" smtClean="0"/>
              <a:t>Radiation generation</a:t>
            </a:r>
            <a:endParaRPr lang="en-US" dirty="0"/>
          </a:p>
        </p:txBody>
      </p:sp>
      <p:pic>
        <p:nvPicPr>
          <p:cNvPr id="4" name="Picture 3"/>
          <p:cNvPicPr>
            <a:picLocks noChangeAspect="1"/>
          </p:cNvPicPr>
          <p:nvPr/>
        </p:nvPicPr>
        <p:blipFill>
          <a:blip r:embed="rId2"/>
          <a:stretch>
            <a:fillRect/>
          </a:stretch>
        </p:blipFill>
        <p:spPr>
          <a:xfrm>
            <a:off x="2411760" y="1052736"/>
            <a:ext cx="6578600" cy="1828800"/>
          </a:xfrm>
          <a:prstGeom prst="rect">
            <a:avLst/>
          </a:prstGeom>
        </p:spPr>
      </p:pic>
      <p:pic>
        <p:nvPicPr>
          <p:cNvPr id="5" name="Picture 4"/>
          <p:cNvPicPr>
            <a:picLocks noChangeAspect="1"/>
          </p:cNvPicPr>
          <p:nvPr/>
        </p:nvPicPr>
        <p:blipFill>
          <a:blip r:embed="rId3"/>
          <a:stretch>
            <a:fillRect/>
          </a:stretch>
        </p:blipFill>
        <p:spPr>
          <a:xfrm>
            <a:off x="5072668" y="2846660"/>
            <a:ext cx="3891820" cy="3174628"/>
          </a:xfrm>
          <a:prstGeom prst="rect">
            <a:avLst/>
          </a:prstGeom>
        </p:spPr>
      </p:pic>
      <p:grpSp>
        <p:nvGrpSpPr>
          <p:cNvPr id="17" name="Group 16"/>
          <p:cNvGrpSpPr/>
          <p:nvPr/>
        </p:nvGrpSpPr>
        <p:grpSpPr>
          <a:xfrm>
            <a:off x="827584" y="1196752"/>
            <a:ext cx="1944216" cy="648072"/>
            <a:chOff x="323528" y="1196752"/>
            <a:chExt cx="1944216" cy="648072"/>
          </a:xfrm>
        </p:grpSpPr>
        <p:sp>
          <p:nvSpPr>
            <p:cNvPr id="6" name="TextBox 5"/>
            <p:cNvSpPr txBox="1"/>
            <p:nvPr/>
          </p:nvSpPr>
          <p:spPr>
            <a:xfrm>
              <a:off x="899592" y="1196752"/>
              <a:ext cx="1368152" cy="276999"/>
            </a:xfrm>
            <a:prstGeom prst="rect">
              <a:avLst/>
            </a:prstGeom>
            <a:noFill/>
          </p:spPr>
          <p:txBody>
            <a:bodyPr wrap="square" rtlCol="0">
              <a:spAutoFit/>
            </a:bodyPr>
            <a:lstStyle/>
            <a:p>
              <a:r>
                <a:rPr lang="en-US" sz="1200" dirty="0" smtClean="0">
                  <a:solidFill>
                    <a:srgbClr val="000090"/>
                  </a:solidFill>
                </a:rPr>
                <a:t>SVEA</a:t>
              </a:r>
            </a:p>
          </p:txBody>
        </p:sp>
        <p:sp>
          <p:nvSpPr>
            <p:cNvPr id="13" name="TextBox 12"/>
            <p:cNvSpPr txBox="1"/>
            <p:nvPr/>
          </p:nvSpPr>
          <p:spPr>
            <a:xfrm>
              <a:off x="899592" y="1351801"/>
              <a:ext cx="1368152" cy="276999"/>
            </a:xfrm>
            <a:prstGeom prst="rect">
              <a:avLst/>
            </a:prstGeom>
            <a:noFill/>
          </p:spPr>
          <p:txBody>
            <a:bodyPr wrap="square" rtlCol="0">
              <a:spAutoFit/>
            </a:bodyPr>
            <a:lstStyle/>
            <a:p>
              <a:r>
                <a:rPr lang="en-US" sz="1200" dirty="0" smtClean="0">
                  <a:solidFill>
                    <a:srgbClr val="000090"/>
                  </a:solidFill>
                </a:rPr>
                <a:t>AURORA</a:t>
              </a:r>
            </a:p>
          </p:txBody>
        </p:sp>
        <p:sp>
          <p:nvSpPr>
            <p:cNvPr id="14" name="TextBox 13"/>
            <p:cNvSpPr txBox="1"/>
            <p:nvPr/>
          </p:nvSpPr>
          <p:spPr>
            <a:xfrm>
              <a:off x="899592" y="1484784"/>
              <a:ext cx="1368152" cy="276999"/>
            </a:xfrm>
            <a:prstGeom prst="rect">
              <a:avLst/>
            </a:prstGeom>
            <a:noFill/>
          </p:spPr>
          <p:txBody>
            <a:bodyPr wrap="square" rtlCol="0">
              <a:spAutoFit/>
            </a:bodyPr>
            <a:lstStyle/>
            <a:p>
              <a:r>
                <a:rPr lang="en-US" sz="1200" dirty="0" smtClean="0">
                  <a:solidFill>
                    <a:srgbClr val="000090"/>
                  </a:solidFill>
                </a:rPr>
                <a:t>Analytic</a:t>
              </a:r>
              <a:endParaRPr lang="en-US" sz="1200" dirty="0">
                <a:solidFill>
                  <a:srgbClr val="000090"/>
                </a:solidFill>
              </a:endParaRPr>
            </a:p>
          </p:txBody>
        </p:sp>
        <p:grpSp>
          <p:nvGrpSpPr>
            <p:cNvPr id="16" name="Group 15"/>
            <p:cNvGrpSpPr/>
            <p:nvPr/>
          </p:nvGrpSpPr>
          <p:grpSpPr>
            <a:xfrm>
              <a:off x="323528" y="1196752"/>
              <a:ext cx="1512168" cy="648072"/>
              <a:chOff x="323528" y="1196752"/>
              <a:chExt cx="1512168" cy="648072"/>
            </a:xfrm>
          </p:grpSpPr>
          <p:cxnSp>
            <p:nvCxnSpPr>
              <p:cNvPr id="8" name="Straight Connector 7"/>
              <p:cNvCxnSpPr/>
              <p:nvPr/>
            </p:nvCxnSpPr>
            <p:spPr bwMode="auto">
              <a:xfrm>
                <a:off x="503544" y="1340768"/>
                <a:ext cx="396048"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503544" y="1484784"/>
                <a:ext cx="396048" cy="0"/>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12" name="Straight Connector 11"/>
              <p:cNvCxnSpPr/>
              <p:nvPr/>
            </p:nvCxnSpPr>
            <p:spPr bwMode="auto">
              <a:xfrm>
                <a:off x="503544" y="1628800"/>
                <a:ext cx="396048"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15" name="Rounded Rectangle 14"/>
              <p:cNvSpPr/>
              <p:nvPr/>
            </p:nvSpPr>
            <p:spPr bwMode="auto">
              <a:xfrm>
                <a:off x="323528" y="1196752"/>
                <a:ext cx="1512168" cy="648072"/>
              </a:xfrm>
              <a:prstGeom prst="round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p:txBody>
          </p:sp>
        </p:grpSp>
      </p:grpSp>
      <p:sp>
        <p:nvSpPr>
          <p:cNvPr id="18" name="TextBox 17"/>
          <p:cNvSpPr txBox="1"/>
          <p:nvPr/>
        </p:nvSpPr>
        <p:spPr>
          <a:xfrm>
            <a:off x="323528" y="2132856"/>
            <a:ext cx="2160240" cy="400110"/>
          </a:xfrm>
          <a:prstGeom prst="rect">
            <a:avLst/>
          </a:prstGeom>
          <a:noFill/>
          <a:ln>
            <a:solidFill>
              <a:schemeClr val="tx1"/>
            </a:solidFill>
          </a:ln>
        </p:spPr>
        <p:txBody>
          <a:bodyPr wrap="square" rtlCol="0">
            <a:spAutoFit/>
          </a:bodyPr>
          <a:lstStyle/>
          <a:p>
            <a:r>
              <a:rPr lang="en-US" sz="1000" dirty="0" err="1"/>
              <a:t>Bajlekov</a:t>
            </a:r>
            <a:r>
              <a:rPr lang="en-US" sz="1000" dirty="0"/>
              <a:t>, </a:t>
            </a:r>
            <a:r>
              <a:rPr lang="en-US" sz="1000" dirty="0" err="1"/>
              <a:t>Fawley</a:t>
            </a:r>
            <a:r>
              <a:rPr lang="en-US" sz="1000" dirty="0"/>
              <a:t>, Schroeder, </a:t>
            </a:r>
            <a:r>
              <a:rPr lang="en-US" sz="1000" dirty="0" err="1" smtClean="0"/>
              <a:t>Bartolini</a:t>
            </a:r>
            <a:r>
              <a:rPr lang="en-US" sz="1000" dirty="0" smtClean="0"/>
              <a:t> &amp; Hooker </a:t>
            </a:r>
            <a:r>
              <a:rPr lang="en-US" sz="1000" i="1" dirty="0"/>
              <a:t>PRSTAB</a:t>
            </a:r>
            <a:r>
              <a:rPr lang="en-US" sz="1000" dirty="0"/>
              <a:t> </a:t>
            </a:r>
            <a:r>
              <a:rPr lang="en-US" sz="1000" b="1" dirty="0"/>
              <a:t>14</a:t>
            </a:r>
            <a:r>
              <a:rPr lang="en-US" sz="1000" dirty="0"/>
              <a:t> 060711 (2011</a:t>
            </a:r>
            <a:r>
              <a:rPr lang="en-US" sz="1000" dirty="0" smtClean="0"/>
              <a:t>)</a:t>
            </a:r>
            <a:endParaRPr lang="en-US" sz="1000" dirty="0"/>
          </a:p>
        </p:txBody>
      </p:sp>
      <p:sp>
        <p:nvSpPr>
          <p:cNvPr id="19" name="TextBox 18"/>
          <p:cNvSpPr txBox="1"/>
          <p:nvPr/>
        </p:nvSpPr>
        <p:spPr>
          <a:xfrm>
            <a:off x="6876256" y="6063099"/>
            <a:ext cx="1944216" cy="246221"/>
          </a:xfrm>
          <a:prstGeom prst="rect">
            <a:avLst/>
          </a:prstGeom>
          <a:noFill/>
          <a:ln>
            <a:solidFill>
              <a:schemeClr val="tx1"/>
            </a:solidFill>
          </a:ln>
        </p:spPr>
        <p:txBody>
          <a:bodyPr wrap="square" rtlCol="0">
            <a:spAutoFit/>
          </a:bodyPr>
          <a:lstStyle/>
          <a:p>
            <a:r>
              <a:rPr lang="en-US" sz="1000" dirty="0" smtClean="0"/>
              <a:t>S. </a:t>
            </a:r>
            <a:r>
              <a:rPr lang="en-US" sz="1000" dirty="0" err="1" smtClean="0"/>
              <a:t>Bajlekov</a:t>
            </a:r>
            <a:r>
              <a:rPr lang="en-US" sz="1000" dirty="0"/>
              <a:t>, </a:t>
            </a:r>
            <a:r>
              <a:rPr lang="en-US" sz="1000" i="1" dirty="0" smtClean="0"/>
              <a:t>D. Phil thesis</a:t>
            </a:r>
            <a:r>
              <a:rPr lang="en-US" sz="1000" dirty="0" smtClean="0"/>
              <a:t> </a:t>
            </a:r>
            <a:r>
              <a:rPr lang="en-US" sz="1000" dirty="0"/>
              <a:t>(2011</a:t>
            </a:r>
            <a:r>
              <a:rPr lang="en-US" sz="1000" dirty="0" smtClean="0"/>
              <a:t>)</a:t>
            </a:r>
            <a:endParaRPr lang="en-US" sz="1000" dirty="0"/>
          </a:p>
        </p:txBody>
      </p:sp>
    </p:spTree>
    <p:extLst>
      <p:ext uri="{BB962C8B-B14F-4D97-AF65-F5344CB8AC3E}">
        <p14:creationId xmlns:p14="http://schemas.microsoft.com/office/powerpoint/2010/main" val="23811499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962400"/>
            <a:ext cx="3657600" cy="2286000"/>
          </a:xfrm>
        </p:spPr>
        <p:txBody>
          <a:bodyPr/>
          <a:lstStyle/>
          <a:p>
            <a:r>
              <a:rPr lang="en-GB" sz="1800" b="0" dirty="0" smtClean="0"/>
              <a:t>Strong radial electric field within plasma wave cause transverse oscillation of electron bunch</a:t>
            </a:r>
          </a:p>
          <a:p>
            <a:r>
              <a:rPr lang="en-GB" sz="1800" b="0" dirty="0" smtClean="0"/>
              <a:t>Generates very bright </a:t>
            </a:r>
            <a:r>
              <a:rPr lang="en-GB" sz="1800" dirty="0" smtClean="0"/>
              <a:t>betatron radiation</a:t>
            </a:r>
            <a:r>
              <a:rPr lang="en-GB" sz="1800" b="0" dirty="0" smtClean="0"/>
              <a:t> in 1- 100 </a:t>
            </a:r>
            <a:r>
              <a:rPr lang="en-GB" sz="1800" b="0" dirty="0" err="1" smtClean="0"/>
              <a:t>keV</a:t>
            </a:r>
            <a:r>
              <a:rPr lang="en-GB" sz="1800" b="0" dirty="0" smtClean="0"/>
              <a:t> range</a:t>
            </a:r>
            <a:endParaRPr lang="en-GB" sz="1800" b="0" dirty="0"/>
          </a:p>
        </p:txBody>
      </p:sp>
      <p:sp>
        <p:nvSpPr>
          <p:cNvPr id="3" name="Title 2"/>
          <p:cNvSpPr>
            <a:spLocks noGrp="1"/>
          </p:cNvSpPr>
          <p:nvPr>
            <p:ph type="title"/>
          </p:nvPr>
        </p:nvSpPr>
        <p:spPr>
          <a:xfrm>
            <a:off x="2339752" y="476672"/>
            <a:ext cx="6659485" cy="432048"/>
          </a:xfrm>
        </p:spPr>
        <p:txBody>
          <a:bodyPr/>
          <a:lstStyle/>
          <a:p>
            <a:pPr algn="r"/>
            <a:r>
              <a:rPr lang="en-GB" dirty="0" smtClean="0"/>
              <a:t>Betatron radiation sources</a:t>
            </a:r>
            <a:endParaRPr lang="en-GB" dirty="0"/>
          </a:p>
        </p:txBody>
      </p:sp>
      <p:pic>
        <p:nvPicPr>
          <p:cNvPr id="4" name="Picture 3"/>
          <p:cNvPicPr>
            <a:picLocks noChangeAspect="1" noChangeArrowheads="1"/>
          </p:cNvPicPr>
          <p:nvPr/>
        </p:nvPicPr>
        <p:blipFill>
          <a:blip r:embed="rId2" cstate="screen"/>
          <a:srcRect/>
          <a:stretch>
            <a:fillRect/>
          </a:stretch>
        </p:blipFill>
        <p:spPr bwMode="auto">
          <a:xfrm>
            <a:off x="3235325" y="1143000"/>
            <a:ext cx="5832475" cy="2514600"/>
          </a:xfrm>
          <a:prstGeom prst="rect">
            <a:avLst/>
          </a:prstGeom>
          <a:noFill/>
          <a:ln w="9525">
            <a:noFill/>
            <a:miter lim="800000"/>
            <a:headEnd/>
            <a:tailEnd/>
          </a:ln>
        </p:spPr>
      </p:pic>
      <p:pic>
        <p:nvPicPr>
          <p:cNvPr id="5" name="Picture 3"/>
          <p:cNvPicPr>
            <a:picLocks noChangeAspect="1" noChangeArrowheads="1"/>
          </p:cNvPicPr>
          <p:nvPr/>
        </p:nvPicPr>
        <p:blipFill>
          <a:blip r:embed="rId3" cstate="screen"/>
          <a:srcRect/>
          <a:stretch>
            <a:fillRect/>
          </a:stretch>
        </p:blipFill>
        <p:spPr bwMode="auto">
          <a:xfrm>
            <a:off x="4114800" y="3959423"/>
            <a:ext cx="4967213" cy="2102639"/>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129013" y="6169223"/>
            <a:ext cx="4953000" cy="307777"/>
          </a:xfrm>
          <a:prstGeom prst="rect">
            <a:avLst/>
          </a:prstGeom>
        </p:spPr>
        <p:txBody>
          <a:bodyPr wrap="square">
            <a:spAutoFit/>
          </a:bodyPr>
          <a:lstStyle/>
          <a:p>
            <a:pPr algn="r"/>
            <a:r>
              <a:rPr lang="en-GB" sz="1400" dirty="0" smtClean="0"/>
              <a:t>S. </a:t>
            </a:r>
            <a:r>
              <a:rPr lang="en-GB" sz="1400" dirty="0" err="1" smtClean="0"/>
              <a:t>Kneip</a:t>
            </a:r>
            <a:r>
              <a:rPr lang="en-GB" sz="1400" dirty="0" smtClean="0"/>
              <a:t> et al., </a:t>
            </a:r>
            <a:r>
              <a:rPr lang="fr-FR" sz="1400" dirty="0" err="1" smtClean="0"/>
              <a:t>Appl</a:t>
            </a:r>
            <a:r>
              <a:rPr lang="fr-FR" sz="1400" dirty="0" smtClean="0"/>
              <a:t>. Phys. </a:t>
            </a:r>
            <a:r>
              <a:rPr lang="fr-FR" sz="1400" dirty="0" err="1" smtClean="0"/>
              <a:t>Lett</a:t>
            </a:r>
            <a:r>
              <a:rPr lang="fr-FR" sz="1400" dirty="0" smtClean="0"/>
              <a:t>. </a:t>
            </a:r>
            <a:r>
              <a:rPr lang="fr-FR" sz="1400" b="1" dirty="0" smtClean="0"/>
              <a:t>99, 093701 (2011)</a:t>
            </a:r>
            <a:endParaRPr lang="en-GB" sz="1400" dirty="0"/>
          </a:p>
        </p:txBody>
      </p:sp>
      <p:pic>
        <p:nvPicPr>
          <p:cNvPr id="10" name="Picture 9" descr="Betatron radiation - Cartoon of generation.eps"/>
          <p:cNvPicPr>
            <a:picLocks noChangeAspect="1"/>
          </p:cNvPicPr>
          <p:nvPr/>
        </p:nvPicPr>
        <p:blipFill>
          <a:blip r:embed="rId4" cstate="screen"/>
          <a:srcRect l="24372" t="7813" r="21357" b="12500"/>
          <a:stretch>
            <a:fillRect/>
          </a:stretch>
        </p:blipFill>
        <p:spPr>
          <a:xfrm>
            <a:off x="228600" y="1066800"/>
            <a:ext cx="2743200" cy="2590800"/>
          </a:xfrm>
          <a:prstGeom prst="rect">
            <a:avLst/>
          </a:prstGeom>
        </p:spPr>
      </p:pic>
      <p:pic>
        <p:nvPicPr>
          <p:cNvPr id="9" name="Picture 8" descr="latex-image-1.pdf"/>
          <p:cNvPicPr>
            <a:picLocks noChangeAspect="1"/>
          </p:cNvPicPr>
          <p:nvPr/>
        </p:nvPicPr>
        <p:blipFill>
          <a:blip r:embed="rId5" cstate="screen"/>
          <a:stretch>
            <a:fillRect/>
          </a:stretch>
        </p:blipFill>
        <p:spPr>
          <a:xfrm>
            <a:off x="152400" y="990600"/>
            <a:ext cx="1854200" cy="787400"/>
          </a:xfrm>
          <a:prstGeom prst="rect">
            <a:avLst/>
          </a:prstGeom>
          <a:solidFill>
            <a:srgbClr val="ADADEB"/>
          </a:solidFill>
          <a:ln w="19050" cmpd="sng">
            <a:solidFill>
              <a:schemeClr val="tx1"/>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08720"/>
            <a:ext cx="8892480" cy="1872208"/>
          </a:xfrm>
        </p:spPr>
        <p:txBody>
          <a:bodyPr/>
          <a:lstStyle/>
          <a:p>
            <a:r>
              <a:rPr lang="en-GB" sz="2400" dirty="0"/>
              <a:t>JAI &amp; </a:t>
            </a:r>
            <a:r>
              <a:rPr lang="en-GB" sz="2400" dirty="0" err="1"/>
              <a:t>ASTeC</a:t>
            </a:r>
            <a:r>
              <a:rPr lang="en-GB" sz="2400" dirty="0"/>
              <a:t> </a:t>
            </a:r>
            <a:r>
              <a:rPr lang="en-GB" sz="2400" dirty="0" smtClean="0"/>
              <a:t>plan to develop </a:t>
            </a:r>
            <a:r>
              <a:rPr lang="en-GB" sz="2400" dirty="0"/>
              <a:t>new compact X-ray source</a:t>
            </a:r>
          </a:p>
          <a:p>
            <a:pPr lvl="1"/>
            <a:r>
              <a:rPr lang="en-GB" sz="1800" dirty="0"/>
              <a:t>Based on a patent filed by JAI</a:t>
            </a:r>
          </a:p>
          <a:p>
            <a:pPr lvl="1"/>
            <a:r>
              <a:rPr lang="en-GB" sz="1800" dirty="0"/>
              <a:t>Will use SC RF, sophisticated cryostat, sophisticated cavities</a:t>
            </a:r>
          </a:p>
          <a:p>
            <a:pPr lvl="1"/>
            <a:r>
              <a:rPr lang="en-GB" sz="1800" dirty="0" err="1"/>
              <a:t>ASTeC</a:t>
            </a:r>
            <a:r>
              <a:rPr lang="en-GB" sz="1800" dirty="0"/>
              <a:t> experience match perfectly the needs of the project</a:t>
            </a:r>
          </a:p>
          <a:p>
            <a:pPr lvl="1"/>
            <a:r>
              <a:rPr lang="en-GB" sz="1800" dirty="0"/>
              <a:t>Now forming working teams to develop the design </a:t>
            </a:r>
            <a:r>
              <a:rPr lang="en-GB" sz="1800" dirty="0" smtClean="0"/>
              <a:t>further</a:t>
            </a:r>
            <a:endParaRPr lang="en-GB" sz="1800" dirty="0"/>
          </a:p>
        </p:txBody>
      </p:sp>
      <p:sp>
        <p:nvSpPr>
          <p:cNvPr id="3" name="Title 2"/>
          <p:cNvSpPr>
            <a:spLocks noGrp="1"/>
          </p:cNvSpPr>
          <p:nvPr>
            <p:ph type="title"/>
          </p:nvPr>
        </p:nvSpPr>
        <p:spPr>
          <a:xfrm>
            <a:off x="2339752" y="476672"/>
            <a:ext cx="6659485" cy="432048"/>
          </a:xfrm>
        </p:spPr>
        <p:txBody>
          <a:bodyPr/>
          <a:lstStyle/>
          <a:p>
            <a:pPr algn="r"/>
            <a:r>
              <a:rPr lang="en-US" dirty="0" smtClean="0"/>
              <a:t>Novel Compton Source</a:t>
            </a:r>
            <a:endParaRPr lang="en-US" dirty="0"/>
          </a:p>
        </p:txBody>
      </p:sp>
      <p:pic>
        <p:nvPicPr>
          <p:cNvPr id="4" name="Picture 4"/>
          <p:cNvPicPr>
            <a:picLocks noChangeAspect="1" noChangeArrowheads="1"/>
          </p:cNvPicPr>
          <p:nvPr/>
        </p:nvPicPr>
        <p:blipFill>
          <a:blip r:embed="rId2" cstate="screen"/>
          <a:srcRect/>
          <a:stretch>
            <a:fillRect/>
          </a:stretch>
        </p:blipFill>
        <p:spPr bwMode="auto">
          <a:xfrm>
            <a:off x="3851920" y="2656368"/>
            <a:ext cx="1864077" cy="2233396"/>
          </a:xfrm>
          <a:prstGeom prst="rect">
            <a:avLst/>
          </a:prstGeom>
          <a:ln>
            <a:noFill/>
          </a:ln>
          <a:effectLst>
            <a:outerShdw blurRad="292100" dist="139700" dir="2700000" algn="tl" rotWithShape="0">
              <a:srgbClr val="333333">
                <a:alpha val="65000"/>
              </a:srgbClr>
            </a:outerShdw>
          </a:effectLst>
        </p:spPr>
      </p:pic>
      <p:pic>
        <p:nvPicPr>
          <p:cNvPr id="5" name="Picture 2" descr="C:\Users\msf16171\AppData\Local\Microsoft\Windows\Temporary Internet Files\Content.Outlook\PE96AZ71\09EC2165 Campus aerial view.jpg"/>
          <p:cNvPicPr>
            <a:picLocks noChangeAspect="1" noChangeArrowheads="1"/>
          </p:cNvPicPr>
          <p:nvPr/>
        </p:nvPicPr>
        <p:blipFill>
          <a:blip r:embed="rId3" cstate="screen"/>
          <a:srcRect/>
          <a:stretch>
            <a:fillRect/>
          </a:stretch>
        </p:blipFill>
        <p:spPr bwMode="auto">
          <a:xfrm>
            <a:off x="4157183" y="5229200"/>
            <a:ext cx="4919943" cy="1512168"/>
          </a:xfrm>
          <a:prstGeom prst="rect">
            <a:avLst/>
          </a:prstGeom>
          <a:ln w="38100" cap="sq">
            <a:noFill/>
            <a:prstDash val="solid"/>
            <a:miter lim="800000"/>
          </a:ln>
          <a:effectLst>
            <a:outerShdw blurRad="50800" dist="38100" dir="2700000" algn="tl" rotWithShape="0">
              <a:srgbClr val="000000">
                <a:alpha val="43000"/>
              </a:srgbClr>
            </a:outerShdw>
          </a:effectLst>
        </p:spPr>
      </p:pic>
      <p:cxnSp>
        <p:nvCxnSpPr>
          <p:cNvPr id="6" name="Straight Arrow Connector 5"/>
          <p:cNvCxnSpPr>
            <a:cxnSpLocks noChangeShapeType="1"/>
          </p:cNvCxnSpPr>
          <p:nvPr/>
        </p:nvCxnSpPr>
        <p:spPr bwMode="auto">
          <a:xfrm rot="10800000">
            <a:off x="5292080" y="4312552"/>
            <a:ext cx="1296144" cy="792088"/>
          </a:xfrm>
          <a:prstGeom prst="straightConnector1">
            <a:avLst/>
          </a:prstGeom>
          <a:noFill/>
          <a:ln w="38100" algn="ctr">
            <a:solidFill>
              <a:srgbClr val="FF0000"/>
            </a:solidFill>
            <a:round/>
            <a:headEnd/>
            <a:tailEnd type="arrow" w="med" len="med"/>
          </a:ln>
        </p:spPr>
      </p:cxnSp>
      <p:pic>
        <p:nvPicPr>
          <p:cNvPr id="7" name="Picture 10"/>
          <p:cNvPicPr>
            <a:picLocks noChangeAspect="1" noChangeArrowheads="1"/>
          </p:cNvPicPr>
          <p:nvPr/>
        </p:nvPicPr>
        <p:blipFill>
          <a:blip r:embed="rId4" cstate="screen"/>
          <a:srcRect/>
          <a:stretch>
            <a:fillRect/>
          </a:stretch>
        </p:blipFill>
        <p:spPr bwMode="auto">
          <a:xfrm>
            <a:off x="0" y="2708920"/>
            <a:ext cx="3120347" cy="187220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Isis-350_tcm18-129240"/>
          <p:cNvPicPr>
            <a:picLocks noChangeAspect="1" noChangeArrowheads="1"/>
          </p:cNvPicPr>
          <p:nvPr/>
        </p:nvPicPr>
        <p:blipFill>
          <a:blip r:embed="rId5" cstate="screen"/>
          <a:srcRect/>
          <a:stretch>
            <a:fillRect/>
          </a:stretch>
        </p:blipFill>
        <p:spPr bwMode="auto">
          <a:xfrm>
            <a:off x="6790412" y="3683255"/>
            <a:ext cx="2288908" cy="1516761"/>
          </a:xfrm>
          <a:prstGeom prst="rect">
            <a:avLst/>
          </a:prstGeom>
          <a:noFill/>
          <a:ln w="9525">
            <a:noFill/>
            <a:miter lim="800000"/>
            <a:headEnd/>
            <a:tailEnd/>
          </a:ln>
        </p:spPr>
      </p:pic>
      <p:pic>
        <p:nvPicPr>
          <p:cNvPr id="9" name="Picture 1"/>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0" y="5301208"/>
            <a:ext cx="4004322" cy="13313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a:cxnSpLocks noChangeShapeType="1"/>
          </p:cNvCxnSpPr>
          <p:nvPr/>
        </p:nvCxnSpPr>
        <p:spPr bwMode="auto">
          <a:xfrm flipV="1">
            <a:off x="3059832" y="4024520"/>
            <a:ext cx="1944216" cy="1152128"/>
          </a:xfrm>
          <a:prstGeom prst="straightConnector1">
            <a:avLst/>
          </a:prstGeom>
          <a:noFill/>
          <a:ln w="38100" algn="ctr">
            <a:solidFill>
              <a:srgbClr val="FF0000"/>
            </a:solidFill>
            <a:round/>
            <a:headEnd/>
            <a:tailEnd type="arrow" w="med" len="med"/>
          </a:ln>
        </p:spPr>
      </p:cxnSp>
      <p:sp>
        <p:nvSpPr>
          <p:cNvPr id="11" name="Rectangle 10"/>
          <p:cNvSpPr/>
          <p:nvPr/>
        </p:nvSpPr>
        <p:spPr>
          <a:xfrm>
            <a:off x="5940152" y="4221088"/>
            <a:ext cx="784189" cy="400110"/>
          </a:xfrm>
          <a:prstGeom prst="rect">
            <a:avLst/>
          </a:prstGeom>
        </p:spPr>
        <p:txBody>
          <a:bodyPr wrap="none">
            <a:spAutoFit/>
          </a:bodyPr>
          <a:lstStyle/>
          <a:p>
            <a:r>
              <a:rPr lang="en-GB" sz="2000" b="1" kern="0" dirty="0" smtClean="0">
                <a:solidFill>
                  <a:srgbClr val="F5910B"/>
                </a:solidFill>
                <a:latin typeface="Arial"/>
                <a:ea typeface="ＭＳ Ｐゴシック" charset="-128"/>
              </a:rPr>
              <a:t>RAL </a:t>
            </a:r>
            <a:endParaRPr lang="en-GB" dirty="0">
              <a:solidFill>
                <a:srgbClr val="F5910B"/>
              </a:solidFill>
            </a:endParaRPr>
          </a:p>
        </p:txBody>
      </p:sp>
      <p:sp>
        <p:nvSpPr>
          <p:cNvPr id="12" name="Rectangle 11"/>
          <p:cNvSpPr/>
          <p:nvPr/>
        </p:nvSpPr>
        <p:spPr>
          <a:xfrm>
            <a:off x="1619672" y="4960624"/>
            <a:ext cx="1454244" cy="400110"/>
          </a:xfrm>
          <a:prstGeom prst="rect">
            <a:avLst/>
          </a:prstGeom>
        </p:spPr>
        <p:txBody>
          <a:bodyPr wrap="none">
            <a:spAutoFit/>
          </a:bodyPr>
          <a:lstStyle/>
          <a:p>
            <a:r>
              <a:rPr lang="en-GB" sz="2000" b="1" kern="0" dirty="0" smtClean="0">
                <a:solidFill>
                  <a:srgbClr val="F5910B"/>
                </a:solidFill>
                <a:latin typeface="Arial"/>
                <a:ea typeface="ＭＳ Ｐゴシック" charset="-128"/>
              </a:rPr>
              <a:t>Daresbury</a:t>
            </a:r>
            <a:endParaRPr lang="en-GB" dirty="0">
              <a:solidFill>
                <a:srgbClr val="F5910B"/>
              </a:solidFill>
            </a:endParaRPr>
          </a:p>
        </p:txBody>
      </p:sp>
      <p:pic>
        <p:nvPicPr>
          <p:cNvPr id="13" name="Picture 12" descr="05EC4052DLSdusk"/>
          <p:cNvPicPr>
            <a:picLocks noChangeAspect="1" noChangeArrowheads="1"/>
          </p:cNvPicPr>
          <p:nvPr/>
        </p:nvPicPr>
        <p:blipFill>
          <a:blip r:embed="rId7" cstate="screen"/>
          <a:srcRect/>
          <a:stretch>
            <a:fillRect/>
          </a:stretch>
        </p:blipFill>
        <p:spPr bwMode="auto">
          <a:xfrm>
            <a:off x="5848688" y="2904370"/>
            <a:ext cx="3240360" cy="740654"/>
          </a:xfrm>
          <a:prstGeom prst="rect">
            <a:avLst/>
          </a:prstGeom>
          <a:noFill/>
          <a:ln w="9525">
            <a:noFill/>
            <a:miter lim="800000"/>
            <a:headEnd/>
            <a:tailEnd/>
          </a:ln>
        </p:spPr>
      </p:pic>
      <p:sp>
        <p:nvSpPr>
          <p:cNvPr id="14" name="Rectangle 13"/>
          <p:cNvSpPr/>
          <p:nvPr/>
        </p:nvSpPr>
        <p:spPr>
          <a:xfrm>
            <a:off x="5796136" y="3933056"/>
            <a:ext cx="663964" cy="461665"/>
          </a:xfrm>
          <a:prstGeom prst="rect">
            <a:avLst/>
          </a:prstGeom>
        </p:spPr>
        <p:txBody>
          <a:bodyPr wrap="none">
            <a:spAutoFit/>
          </a:bodyPr>
          <a:lstStyle/>
          <a:p>
            <a:r>
              <a:rPr lang="en-GB" b="1" kern="0" dirty="0" smtClean="0">
                <a:solidFill>
                  <a:srgbClr val="006600"/>
                </a:solidFill>
                <a:latin typeface="Arial"/>
                <a:ea typeface="ＭＳ Ｐゴシック" charset="-128"/>
              </a:rPr>
              <a:t>JAI</a:t>
            </a:r>
            <a:endParaRPr lang="en-GB" dirty="0">
              <a:solidFill>
                <a:srgbClr val="006600"/>
              </a:solidFill>
            </a:endParaRPr>
          </a:p>
        </p:txBody>
      </p:sp>
      <p:sp>
        <p:nvSpPr>
          <p:cNvPr id="15" name="Rectangle 14"/>
          <p:cNvSpPr/>
          <p:nvPr/>
        </p:nvSpPr>
        <p:spPr>
          <a:xfrm>
            <a:off x="1331640" y="4581128"/>
            <a:ext cx="1894719" cy="461665"/>
          </a:xfrm>
          <a:prstGeom prst="rect">
            <a:avLst/>
          </a:prstGeom>
        </p:spPr>
        <p:txBody>
          <a:bodyPr wrap="none">
            <a:spAutoFit/>
          </a:bodyPr>
          <a:lstStyle/>
          <a:p>
            <a:r>
              <a:rPr lang="en-GB" b="1" kern="0" dirty="0" err="1" smtClean="0">
                <a:solidFill>
                  <a:srgbClr val="006600"/>
                </a:solidFill>
                <a:latin typeface="Arial"/>
                <a:ea typeface="ＭＳ Ｐゴシック" charset="-128"/>
              </a:rPr>
              <a:t>ASTeC</a:t>
            </a:r>
            <a:r>
              <a:rPr lang="en-GB" b="1" kern="0" dirty="0" smtClean="0">
                <a:solidFill>
                  <a:srgbClr val="006600"/>
                </a:solidFill>
                <a:latin typeface="Arial"/>
                <a:ea typeface="ＭＳ Ｐゴシック" charset="-128"/>
              </a:rPr>
              <a:t> &amp; CI</a:t>
            </a:r>
            <a:endParaRPr lang="en-GB" dirty="0">
              <a:solidFill>
                <a:srgbClr val="006600"/>
              </a:solidFill>
            </a:endParaRPr>
          </a:p>
        </p:txBody>
      </p:sp>
    </p:spTree>
    <p:extLst>
      <p:ext uri="{BB962C8B-B14F-4D97-AF65-F5344CB8AC3E}">
        <p14:creationId xmlns:p14="http://schemas.microsoft.com/office/powerpoint/2010/main" val="3029901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4509120"/>
            <a:ext cx="5616624" cy="2088530"/>
          </a:xfrm>
        </p:spPr>
        <p:txBody>
          <a:bodyPr/>
          <a:lstStyle/>
          <a:p>
            <a:r>
              <a:rPr lang="en-US" dirty="0" smtClean="0"/>
              <a:t>Development of stable laser-driven accelerators</a:t>
            </a:r>
          </a:p>
          <a:p>
            <a:r>
              <a:rPr lang="en-US" dirty="0" smtClean="0"/>
              <a:t>Undulator </a:t>
            </a:r>
            <a:r>
              <a:rPr lang="en-US" dirty="0" smtClean="0"/>
              <a:t>/ FEL radiation sources</a:t>
            </a:r>
            <a:endParaRPr lang="en-US" dirty="0" smtClean="0"/>
          </a:p>
          <a:p>
            <a:r>
              <a:rPr lang="en-US" dirty="0" smtClean="0"/>
              <a:t>Compton </a:t>
            </a:r>
            <a:r>
              <a:rPr lang="en-US" dirty="0" smtClean="0"/>
              <a:t>sources </a:t>
            </a:r>
            <a:r>
              <a:rPr lang="en-US" dirty="0" err="1" smtClean="0"/>
              <a:t>etc</a:t>
            </a:r>
            <a:endParaRPr lang="en-US" dirty="0" smtClean="0"/>
          </a:p>
          <a:p>
            <a:endParaRPr lang="en-US" dirty="0"/>
          </a:p>
        </p:txBody>
      </p:sp>
      <p:sp>
        <p:nvSpPr>
          <p:cNvPr id="3" name="Title 2"/>
          <p:cNvSpPr>
            <a:spLocks noGrp="1"/>
          </p:cNvSpPr>
          <p:nvPr>
            <p:ph type="title"/>
          </p:nvPr>
        </p:nvSpPr>
        <p:spPr>
          <a:xfrm>
            <a:off x="2339752" y="476672"/>
            <a:ext cx="6659485" cy="432048"/>
          </a:xfrm>
        </p:spPr>
        <p:txBody>
          <a:bodyPr/>
          <a:lstStyle/>
          <a:p>
            <a:pPr algn="r"/>
            <a:r>
              <a:rPr lang="en-US" dirty="0" smtClean="0"/>
              <a:t>Accelerator Science Lab</a:t>
            </a:r>
            <a:endParaRPr lang="en-US" dirty="0"/>
          </a:p>
        </p:txBody>
      </p:sp>
      <p:pic>
        <p:nvPicPr>
          <p:cNvPr id="4" name="Picture 3"/>
          <p:cNvPicPr/>
          <p:nvPr/>
        </p:nvPicPr>
        <p:blipFill>
          <a:blip r:embed="rId2" cstate="print"/>
          <a:srcRect/>
          <a:stretch>
            <a:fillRect/>
          </a:stretch>
        </p:blipFill>
        <p:spPr bwMode="auto">
          <a:xfrm>
            <a:off x="1403648" y="980728"/>
            <a:ext cx="7378928" cy="2880320"/>
          </a:xfrm>
          <a:prstGeom prst="rect">
            <a:avLst/>
          </a:prstGeom>
          <a:ln>
            <a:noFill/>
          </a:ln>
          <a:effectLst/>
        </p:spPr>
      </p:pic>
    </p:spTree>
    <p:extLst>
      <p:ext uri="{BB962C8B-B14F-4D97-AF65-F5344CB8AC3E}">
        <p14:creationId xmlns:p14="http://schemas.microsoft.com/office/powerpoint/2010/main" val="3722130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462"/>
            <a:ext cx="4968552" cy="4608810"/>
          </a:xfrm>
        </p:spPr>
        <p:txBody>
          <a:bodyPr/>
          <a:lstStyle/>
          <a:p>
            <a:r>
              <a:rPr lang="en-US" dirty="0" smtClean="0"/>
              <a:t>JAI has a broad </a:t>
            </a:r>
            <a:r>
              <a:rPr lang="en-US" dirty="0" err="1" smtClean="0"/>
              <a:t>programme</a:t>
            </a:r>
            <a:r>
              <a:rPr lang="en-US" dirty="0" smtClean="0"/>
              <a:t> of research in conventional and plasma accelerators</a:t>
            </a:r>
          </a:p>
          <a:p>
            <a:r>
              <a:rPr lang="en-US" dirty="0" smtClean="0"/>
              <a:t>Training </a:t>
            </a:r>
            <a:r>
              <a:rPr lang="en-US" dirty="0" err="1" smtClean="0"/>
              <a:t>programme</a:t>
            </a:r>
            <a:r>
              <a:rPr lang="en-US" dirty="0" smtClean="0"/>
              <a:t> for next generation of accelerator scientists</a:t>
            </a:r>
          </a:p>
          <a:p>
            <a:r>
              <a:rPr lang="en-US" dirty="0" smtClean="0"/>
              <a:t>Research activities on</a:t>
            </a:r>
          </a:p>
          <a:p>
            <a:pPr lvl="1"/>
            <a:r>
              <a:rPr lang="en-US" dirty="0" smtClean="0"/>
              <a:t>plasma accelerators</a:t>
            </a:r>
          </a:p>
          <a:p>
            <a:pPr lvl="1"/>
            <a:r>
              <a:rPr lang="en-US" dirty="0"/>
              <a:t>r</a:t>
            </a:r>
            <a:r>
              <a:rPr lang="en-US" dirty="0" smtClean="0"/>
              <a:t>adiation generation</a:t>
            </a:r>
          </a:p>
          <a:p>
            <a:pPr lvl="1"/>
            <a:r>
              <a:rPr lang="en-US" dirty="0" smtClean="0"/>
              <a:t>novel diagnostics</a:t>
            </a:r>
            <a:endParaRPr lang="en-US" dirty="0"/>
          </a:p>
        </p:txBody>
      </p:sp>
      <p:sp>
        <p:nvSpPr>
          <p:cNvPr id="3" name="Title 2"/>
          <p:cNvSpPr>
            <a:spLocks noGrp="1"/>
          </p:cNvSpPr>
          <p:nvPr>
            <p:ph type="title"/>
          </p:nvPr>
        </p:nvSpPr>
        <p:spPr>
          <a:xfrm>
            <a:off x="2339752" y="476672"/>
            <a:ext cx="6659485" cy="432048"/>
          </a:xfrm>
        </p:spPr>
        <p:txBody>
          <a:bodyPr/>
          <a:lstStyle/>
          <a:p>
            <a:pPr algn="r"/>
            <a:r>
              <a:rPr lang="en-US" dirty="0" smtClean="0"/>
              <a:t>Summary</a:t>
            </a:r>
            <a:endParaRPr lang="en-US" dirty="0"/>
          </a:p>
        </p:txBody>
      </p:sp>
      <p:pic>
        <p:nvPicPr>
          <p:cNvPr id="4" name="Picture 2"/>
          <p:cNvPicPr>
            <a:picLocks noChangeAspect="1" noChangeArrowheads="1"/>
          </p:cNvPicPr>
          <p:nvPr/>
        </p:nvPicPr>
        <p:blipFill>
          <a:blip r:embed="rId2" cstate="screen"/>
          <a:srcRect/>
          <a:stretch>
            <a:fillRect/>
          </a:stretch>
        </p:blipFill>
        <p:spPr bwMode="auto">
          <a:xfrm>
            <a:off x="5614106" y="1255926"/>
            <a:ext cx="3362325" cy="1254125"/>
          </a:xfrm>
          <a:prstGeom prst="rect">
            <a:avLst/>
          </a:prstGeom>
          <a:noFill/>
          <a:ln w="9525">
            <a:noFill/>
            <a:miter lim="800000"/>
            <a:headEnd/>
            <a:tailEnd/>
          </a:ln>
        </p:spPr>
      </p:pic>
      <p:pic>
        <p:nvPicPr>
          <p:cNvPr id="6" name="Picture 5"/>
          <p:cNvPicPr>
            <a:picLocks noChangeAspect="1"/>
          </p:cNvPicPr>
          <p:nvPr/>
        </p:nvPicPr>
        <p:blipFill rotWithShape="1">
          <a:blip r:embed="rId3"/>
          <a:srcRect l="28245" t="49343" r="27599" b="31056"/>
          <a:stretch/>
        </p:blipFill>
        <p:spPr>
          <a:xfrm>
            <a:off x="5614106" y="3128134"/>
            <a:ext cx="3370596" cy="936104"/>
          </a:xfrm>
          <a:prstGeom prst="rect">
            <a:avLst/>
          </a:prstGeom>
        </p:spPr>
      </p:pic>
      <p:pic>
        <p:nvPicPr>
          <p:cNvPr id="8" name="Picture 7"/>
          <p:cNvPicPr>
            <a:picLocks noChangeAspect="1"/>
          </p:cNvPicPr>
          <p:nvPr/>
        </p:nvPicPr>
        <p:blipFill rotWithShape="1">
          <a:blip r:embed="rId4"/>
          <a:srcRect l="3898" r="41908" b="69563"/>
          <a:stretch/>
        </p:blipFill>
        <p:spPr>
          <a:xfrm>
            <a:off x="5436096" y="4640302"/>
            <a:ext cx="3634394" cy="1308978"/>
          </a:xfrm>
          <a:prstGeom prst="rect">
            <a:avLst/>
          </a:prstGeom>
        </p:spPr>
      </p:pic>
    </p:spTree>
    <p:extLst>
      <p:ext uri="{BB962C8B-B14F-4D97-AF65-F5344CB8AC3E}">
        <p14:creationId xmlns:p14="http://schemas.microsoft.com/office/powerpoint/2010/main" val="2444865285"/>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What is JAI ?</a:t>
            </a:r>
            <a:endParaRPr lang="en-US" dirty="0"/>
          </a:p>
        </p:txBody>
      </p:sp>
      <p:pic>
        <p:nvPicPr>
          <p:cNvPr id="5"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33137" y="1196752"/>
            <a:ext cx="4710863" cy="2088232"/>
          </a:xfrm>
          <a:prstGeom prst="rect">
            <a:avLst/>
          </a:prstGeom>
          <a:noFill/>
          <a:ln w="9525">
            <a:noFill/>
            <a:miter lim="800000"/>
            <a:headEnd/>
            <a:tailEnd/>
          </a:ln>
        </p:spPr>
      </p:pic>
      <p:sp>
        <p:nvSpPr>
          <p:cNvPr id="6" name="TextBox 5"/>
          <p:cNvSpPr txBox="1"/>
          <p:nvPr/>
        </p:nvSpPr>
        <p:spPr>
          <a:xfrm>
            <a:off x="4427984" y="3356992"/>
            <a:ext cx="4536504" cy="2123658"/>
          </a:xfrm>
          <a:prstGeom prst="rect">
            <a:avLst/>
          </a:prstGeom>
          <a:noFill/>
        </p:spPr>
        <p:txBody>
          <a:bodyPr wrap="square" rtlCol="0">
            <a:spAutoFit/>
          </a:bodyPr>
          <a:lstStyle/>
          <a:p>
            <a:r>
              <a:rPr lang="en-GB" sz="1200" dirty="0" smtClean="0">
                <a:latin typeface="Arial" pitchFamily="34" charset="0"/>
                <a:cs typeface="Arial" pitchFamily="34" charset="0"/>
              </a:rPr>
              <a:t>Sir John Adams (24 May 1920 - 3 March 1984) was the 'father' of the giant particle accelerators which have made CERN the leader in the field of high energy physics. John Adams worked at the UK Atomic Energy Research establishment on design &amp; construction of a 180 MeV </a:t>
            </a:r>
            <a:r>
              <a:rPr lang="en-GB" sz="1200" dirty="0" err="1" smtClean="0">
                <a:latin typeface="Arial" pitchFamily="34" charset="0"/>
                <a:cs typeface="Arial" pitchFamily="34" charset="0"/>
              </a:rPr>
              <a:t>synchro</a:t>
            </a:r>
            <a:r>
              <a:rPr lang="en-GB" sz="1200" dirty="0" smtClean="0">
                <a:latin typeface="Arial" pitchFamily="34" charset="0"/>
                <a:cs typeface="Arial" pitchFamily="34" charset="0"/>
              </a:rPr>
              <a:t>-cyclotron. He then came to CERN in 1953 &amp; was appointed director of the PS division in 1954. In 1961-66 Adams worked as director of the UK </a:t>
            </a:r>
            <a:r>
              <a:rPr lang="en-GB" sz="1200" dirty="0" err="1" smtClean="0">
                <a:latin typeface="Arial" pitchFamily="34" charset="0"/>
                <a:cs typeface="Arial" pitchFamily="34" charset="0"/>
              </a:rPr>
              <a:t>Culham</a:t>
            </a:r>
            <a:r>
              <a:rPr lang="en-GB" sz="1200" dirty="0" smtClean="0">
                <a:latin typeface="Arial" pitchFamily="34" charset="0"/>
                <a:cs typeface="Arial" pitchFamily="34" charset="0"/>
              </a:rPr>
              <a:t> Fusion Lab. In 1971 he returned to CERN and served until 1975 as Director-General of then called Laboratory II, responsible for the design &amp; construction of the SPS. From 1976-80 he was executive DG of CERN and instrumental in approval of LEP. </a:t>
            </a:r>
          </a:p>
        </p:txBody>
      </p:sp>
      <p:sp>
        <p:nvSpPr>
          <p:cNvPr id="7" name="Text Box 10"/>
          <p:cNvSpPr txBox="1">
            <a:spLocks noChangeArrowheads="1"/>
          </p:cNvSpPr>
          <p:nvPr/>
        </p:nvSpPr>
        <p:spPr bwMode="auto">
          <a:xfrm>
            <a:off x="5868144" y="5661248"/>
            <a:ext cx="2987675" cy="304800"/>
          </a:xfrm>
          <a:prstGeom prst="rect">
            <a:avLst/>
          </a:prstGeom>
          <a:noFill/>
          <a:ln w="9525">
            <a:noFill/>
            <a:miter lim="800000"/>
            <a:headEnd/>
            <a:tailEnd/>
          </a:ln>
          <a:effectLst/>
        </p:spPr>
        <p:txBody>
          <a:bodyPr>
            <a:spAutoFit/>
          </a:bodyPr>
          <a:lstStyle/>
          <a:p>
            <a:pPr eaLnBrk="0" hangingPunct="0">
              <a:spcBef>
                <a:spcPct val="50000"/>
              </a:spcBef>
              <a:defRPr/>
            </a:pPr>
            <a:r>
              <a:rPr lang="en-GB" sz="1400" b="1" dirty="0">
                <a:latin typeface="Arial" pitchFamily="34" charset="0"/>
                <a:hlinkClick r:id="rId3"/>
              </a:rPr>
              <a:t>http://www.adams-institute.ac.uk</a:t>
            </a:r>
            <a:endParaRPr lang="en-GB" sz="1400" b="1" dirty="0">
              <a:latin typeface="Arial" pitchFamily="34" charset="0"/>
            </a:endParaRPr>
          </a:p>
        </p:txBody>
      </p:sp>
      <p:sp>
        <p:nvSpPr>
          <p:cNvPr id="9" name="Content Placeholder 1"/>
          <p:cNvSpPr>
            <a:spLocks noGrp="1"/>
          </p:cNvSpPr>
          <p:nvPr>
            <p:ph idx="1"/>
          </p:nvPr>
        </p:nvSpPr>
        <p:spPr>
          <a:xfrm>
            <a:off x="35496" y="980728"/>
            <a:ext cx="4320480" cy="5544914"/>
          </a:xfrm>
        </p:spPr>
        <p:txBody>
          <a:bodyPr/>
          <a:lstStyle/>
          <a:p>
            <a:r>
              <a:rPr lang="en-US" dirty="0"/>
              <a:t>The John Adams Institute for Accelerator Science is a </a:t>
            </a:r>
            <a:r>
              <a:rPr lang="en-US" dirty="0" err="1"/>
              <a:t>centre</a:t>
            </a:r>
            <a:r>
              <a:rPr lang="en-US" dirty="0"/>
              <a:t> of excellence in the UK for advanced and novel accelerator technology, created in 2004 to foster accelerator R&amp;D in the universities </a:t>
            </a:r>
          </a:p>
          <a:p>
            <a:r>
              <a:rPr lang="en-US" dirty="0"/>
              <a:t>JAI is based on 3 universities: University of Oxford; Royal Holloway College, London; and Imperial </a:t>
            </a:r>
            <a:r>
              <a:rPr lang="en-US" dirty="0" smtClean="0"/>
              <a:t>College</a:t>
            </a:r>
            <a:endParaRPr lang="en-US" dirty="0"/>
          </a:p>
          <a:p>
            <a:r>
              <a:rPr lang="en-US" dirty="0"/>
              <a:t>JAI scale: ~25 academic professorial staff, ~15 research staff, ~10 affiliates, ~30 post-grad students, produce ~6PhD/year in Acc. science</a:t>
            </a:r>
          </a:p>
          <a:p>
            <a:endParaRPr lang="en-US" dirty="0"/>
          </a:p>
        </p:txBody>
      </p:sp>
    </p:spTree>
    <p:extLst>
      <p:ext uri="{BB962C8B-B14F-4D97-AF65-F5344CB8AC3E}">
        <p14:creationId xmlns:p14="http://schemas.microsoft.com/office/powerpoint/2010/main" val="32896086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ntent Placeholder 58"/>
          <p:cNvSpPr>
            <a:spLocks noGrp="1"/>
          </p:cNvSpPr>
          <p:nvPr>
            <p:ph idx="1"/>
          </p:nvPr>
        </p:nvSpPr>
        <p:spPr/>
        <p:txBody>
          <a:bodyPr/>
          <a:lstStyle/>
          <a:p>
            <a:endParaRPr lang="en-US"/>
          </a:p>
        </p:txBody>
      </p:sp>
      <p:sp>
        <p:nvSpPr>
          <p:cNvPr id="2" name="Title 1"/>
          <p:cNvSpPr>
            <a:spLocks noGrp="1"/>
          </p:cNvSpPr>
          <p:nvPr>
            <p:ph type="title"/>
          </p:nvPr>
        </p:nvSpPr>
        <p:spPr>
          <a:xfrm>
            <a:off x="2339752" y="476672"/>
            <a:ext cx="6659485" cy="432048"/>
          </a:xfrm>
        </p:spPr>
        <p:txBody>
          <a:bodyPr/>
          <a:lstStyle/>
          <a:p>
            <a:pPr algn="r"/>
            <a:r>
              <a:rPr lang="en-GB" dirty="0" smtClean="0"/>
              <a:t>JAI Faculty</a:t>
            </a:r>
            <a:endParaRPr lang="en-GB" dirty="0"/>
          </a:p>
        </p:txBody>
      </p:sp>
      <p:sp>
        <p:nvSpPr>
          <p:cNvPr id="3" name="Rectangle 97"/>
          <p:cNvSpPr>
            <a:spLocks noChangeArrowheads="1"/>
          </p:cNvSpPr>
          <p:nvPr/>
        </p:nvSpPr>
        <p:spPr bwMode="auto">
          <a:xfrm>
            <a:off x="7837690" y="2874476"/>
            <a:ext cx="1258888" cy="3362836"/>
          </a:xfrm>
          <a:prstGeom prst="rect">
            <a:avLst/>
          </a:prstGeom>
          <a:solidFill>
            <a:srgbClr val="CCFFCC"/>
          </a:solidFill>
          <a:ln w="9525">
            <a:solidFill>
              <a:schemeClr val="accent2"/>
            </a:solidFill>
            <a:prstDash val="lgDash"/>
            <a:miter lim="800000"/>
            <a:headEnd/>
            <a:tailEnd/>
          </a:ln>
        </p:spPr>
        <p:txBody>
          <a:bodyPr wrap="none" anchor="ctr"/>
          <a:lstStyle/>
          <a:p>
            <a:pPr eaLnBrk="0" hangingPunct="0"/>
            <a:endParaRPr lang="en-GB" sz="1400" b="1">
              <a:solidFill>
                <a:srgbClr val="000000"/>
              </a:solidFill>
              <a:latin typeface="Arial" pitchFamily="34" charset="0"/>
            </a:endParaRPr>
          </a:p>
        </p:txBody>
      </p:sp>
      <p:sp>
        <p:nvSpPr>
          <p:cNvPr id="4" name="Text Box 2"/>
          <p:cNvSpPr txBox="1">
            <a:spLocks noChangeArrowheads="1"/>
          </p:cNvSpPr>
          <p:nvPr/>
        </p:nvSpPr>
        <p:spPr bwMode="auto">
          <a:xfrm>
            <a:off x="5004048" y="2616728"/>
            <a:ext cx="1008112"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a:solidFill>
                  <a:srgbClr val="000000"/>
                </a:solidFill>
                <a:latin typeface="Arial" pitchFamily="34" charset="0"/>
              </a:rPr>
              <a:t>George Doucas</a:t>
            </a:r>
          </a:p>
        </p:txBody>
      </p:sp>
      <p:sp>
        <p:nvSpPr>
          <p:cNvPr id="5" name="Text Box 3"/>
          <p:cNvSpPr txBox="1">
            <a:spLocks noChangeArrowheads="1"/>
          </p:cNvSpPr>
          <p:nvPr/>
        </p:nvSpPr>
        <p:spPr bwMode="auto">
          <a:xfrm>
            <a:off x="6006507" y="2616728"/>
            <a:ext cx="863600"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a:solidFill>
                  <a:srgbClr val="000000"/>
                </a:solidFill>
                <a:latin typeface="Arial" pitchFamily="34" charset="0"/>
              </a:rPr>
              <a:t>Brian Foster</a:t>
            </a:r>
          </a:p>
        </p:txBody>
      </p:sp>
      <p:sp>
        <p:nvSpPr>
          <p:cNvPr id="6" name="Text Box 5"/>
          <p:cNvSpPr txBox="1">
            <a:spLocks noChangeArrowheads="1"/>
          </p:cNvSpPr>
          <p:nvPr/>
        </p:nvSpPr>
        <p:spPr bwMode="auto">
          <a:xfrm>
            <a:off x="1152079" y="4290525"/>
            <a:ext cx="863600"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a:solidFill>
                  <a:srgbClr val="000000"/>
                </a:solidFill>
                <a:latin typeface="Arial" pitchFamily="34" charset="0"/>
              </a:rPr>
              <a:t>Ken Peach</a:t>
            </a:r>
          </a:p>
        </p:txBody>
      </p:sp>
      <p:sp>
        <p:nvSpPr>
          <p:cNvPr id="7" name="Text Box 6"/>
          <p:cNvSpPr txBox="1">
            <a:spLocks noChangeArrowheads="1"/>
          </p:cNvSpPr>
          <p:nvPr/>
        </p:nvSpPr>
        <p:spPr bwMode="auto">
          <a:xfrm>
            <a:off x="2052191" y="4290525"/>
            <a:ext cx="863600"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a:solidFill>
                  <a:srgbClr val="000000"/>
                </a:solidFill>
                <a:latin typeface="Arial" pitchFamily="34" charset="0"/>
              </a:rPr>
              <a:t>Chris Prior</a:t>
            </a:r>
          </a:p>
        </p:txBody>
      </p:sp>
      <p:sp>
        <p:nvSpPr>
          <p:cNvPr id="8" name="Text Box 7"/>
          <p:cNvSpPr txBox="1">
            <a:spLocks noChangeArrowheads="1"/>
          </p:cNvSpPr>
          <p:nvPr/>
        </p:nvSpPr>
        <p:spPr bwMode="auto">
          <a:xfrm>
            <a:off x="2915816" y="4243272"/>
            <a:ext cx="1008112"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a:solidFill>
                  <a:srgbClr val="000000"/>
                </a:solidFill>
                <a:latin typeface="Arial" pitchFamily="34" charset="0"/>
              </a:rPr>
              <a:t>Armin Reichold</a:t>
            </a:r>
          </a:p>
        </p:txBody>
      </p:sp>
      <p:sp>
        <p:nvSpPr>
          <p:cNvPr id="9" name="Text Box 8"/>
          <p:cNvSpPr txBox="1">
            <a:spLocks noChangeArrowheads="1"/>
          </p:cNvSpPr>
          <p:nvPr/>
        </p:nvSpPr>
        <p:spPr bwMode="auto">
          <a:xfrm>
            <a:off x="3851920" y="4243272"/>
            <a:ext cx="1008112"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smtClean="0">
                <a:solidFill>
                  <a:srgbClr val="000000"/>
                </a:solidFill>
                <a:latin typeface="Arial" pitchFamily="34" charset="0"/>
              </a:rPr>
              <a:t>Andrei Seryi</a:t>
            </a:r>
            <a:endParaRPr lang="en-GB" sz="900" dirty="0">
              <a:solidFill>
                <a:srgbClr val="000000"/>
              </a:solidFill>
              <a:latin typeface="Arial" pitchFamily="34" charset="0"/>
            </a:endParaRPr>
          </a:p>
        </p:txBody>
      </p:sp>
      <p:sp>
        <p:nvSpPr>
          <p:cNvPr id="10" name="Text Box 9"/>
          <p:cNvSpPr txBox="1">
            <a:spLocks noChangeArrowheads="1"/>
          </p:cNvSpPr>
          <p:nvPr/>
        </p:nvSpPr>
        <p:spPr bwMode="auto">
          <a:xfrm>
            <a:off x="6876256" y="2616728"/>
            <a:ext cx="1008112"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smtClean="0">
                <a:solidFill>
                  <a:srgbClr val="000000"/>
                </a:solidFill>
                <a:latin typeface="Arial" pitchFamily="34" charset="0"/>
              </a:rPr>
              <a:t>Simon Hooker</a:t>
            </a:r>
            <a:endParaRPr lang="en-GB" sz="900" dirty="0">
              <a:solidFill>
                <a:srgbClr val="000000"/>
              </a:solidFill>
              <a:latin typeface="Arial" pitchFamily="34" charset="0"/>
            </a:endParaRPr>
          </a:p>
        </p:txBody>
      </p:sp>
      <p:sp>
        <p:nvSpPr>
          <p:cNvPr id="11" name="Text Box 10"/>
          <p:cNvSpPr txBox="1">
            <a:spLocks noChangeArrowheads="1"/>
          </p:cNvSpPr>
          <p:nvPr/>
        </p:nvSpPr>
        <p:spPr bwMode="auto">
          <a:xfrm>
            <a:off x="1187624" y="2616728"/>
            <a:ext cx="956911"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a:solidFill>
                  <a:srgbClr val="000000"/>
                </a:solidFill>
                <a:latin typeface="Arial" pitchFamily="34" charset="0"/>
              </a:rPr>
              <a:t>Grahame Blair</a:t>
            </a:r>
          </a:p>
        </p:txBody>
      </p:sp>
      <p:sp>
        <p:nvSpPr>
          <p:cNvPr id="12" name="Text Box 11"/>
          <p:cNvSpPr txBox="1">
            <a:spLocks noChangeArrowheads="1"/>
          </p:cNvSpPr>
          <p:nvPr/>
        </p:nvSpPr>
        <p:spPr bwMode="auto">
          <a:xfrm>
            <a:off x="2195736" y="2616728"/>
            <a:ext cx="1008112"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a:solidFill>
                  <a:srgbClr val="000000"/>
                </a:solidFill>
                <a:latin typeface="Arial" pitchFamily="34" charset="0"/>
              </a:rPr>
              <a:t>Stewart Boogert</a:t>
            </a:r>
          </a:p>
        </p:txBody>
      </p:sp>
      <p:sp>
        <p:nvSpPr>
          <p:cNvPr id="13" name="Text Box 12"/>
          <p:cNvSpPr txBox="1">
            <a:spLocks noChangeArrowheads="1"/>
          </p:cNvSpPr>
          <p:nvPr/>
        </p:nvSpPr>
        <p:spPr bwMode="auto">
          <a:xfrm>
            <a:off x="3175125" y="2616728"/>
            <a:ext cx="863600"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a:solidFill>
                  <a:srgbClr val="000000"/>
                </a:solidFill>
                <a:latin typeface="Arial" pitchFamily="34" charset="0"/>
              </a:rPr>
              <a:t>Phil Burrows</a:t>
            </a:r>
          </a:p>
        </p:txBody>
      </p:sp>
      <p:sp>
        <p:nvSpPr>
          <p:cNvPr id="14" name="Text Box 13"/>
          <p:cNvSpPr txBox="1">
            <a:spLocks noChangeArrowheads="1"/>
          </p:cNvSpPr>
          <p:nvPr/>
        </p:nvSpPr>
        <p:spPr bwMode="auto">
          <a:xfrm>
            <a:off x="4110162" y="2616728"/>
            <a:ext cx="863600"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a:solidFill>
                  <a:srgbClr val="000000"/>
                </a:solidFill>
                <a:latin typeface="Arial" pitchFamily="34" charset="0"/>
              </a:rPr>
              <a:t>John Cobb</a:t>
            </a:r>
          </a:p>
        </p:txBody>
      </p:sp>
      <p:pic>
        <p:nvPicPr>
          <p:cNvPr id="15" name="Picture 14" descr="Philip_Burrows_small">
            <a:hlinkClick r:id="rId2"/>
          </p:cNvPr>
          <p:cNvPicPr>
            <a:picLocks noChangeAspect="1" noChangeArrowheads="1"/>
          </p:cNvPicPr>
          <p:nvPr/>
        </p:nvPicPr>
        <p:blipFill>
          <a:blip r:embed="rId3" cstate="screen"/>
          <a:srcRect/>
          <a:stretch>
            <a:fillRect/>
          </a:stretch>
        </p:blipFill>
        <p:spPr bwMode="auto">
          <a:xfrm>
            <a:off x="3202112" y="1319914"/>
            <a:ext cx="809625" cy="1295400"/>
          </a:xfrm>
          <a:prstGeom prst="rect">
            <a:avLst/>
          </a:prstGeom>
          <a:noFill/>
          <a:ln w="9525">
            <a:solidFill>
              <a:schemeClr val="accent2"/>
            </a:solidFill>
            <a:miter lim="800000"/>
            <a:headEnd/>
            <a:tailEnd/>
          </a:ln>
        </p:spPr>
      </p:pic>
      <p:pic>
        <p:nvPicPr>
          <p:cNvPr id="16" name="Picture 15" descr="George_Doucas_small">
            <a:hlinkClick r:id="rId4"/>
          </p:cNvPr>
          <p:cNvPicPr>
            <a:picLocks noChangeAspect="1" noChangeArrowheads="1"/>
          </p:cNvPicPr>
          <p:nvPr/>
        </p:nvPicPr>
        <p:blipFill>
          <a:blip r:embed="rId5" cstate="screen"/>
          <a:srcRect/>
          <a:stretch>
            <a:fillRect/>
          </a:stretch>
        </p:blipFill>
        <p:spPr bwMode="auto">
          <a:xfrm>
            <a:off x="5080994" y="1319914"/>
            <a:ext cx="841375" cy="1295400"/>
          </a:xfrm>
          <a:prstGeom prst="rect">
            <a:avLst/>
          </a:prstGeom>
          <a:noFill/>
          <a:ln w="9525">
            <a:solidFill>
              <a:schemeClr val="accent2"/>
            </a:solidFill>
            <a:miter lim="800000"/>
            <a:headEnd/>
            <a:tailEnd/>
          </a:ln>
        </p:spPr>
      </p:pic>
      <p:pic>
        <p:nvPicPr>
          <p:cNvPr id="17" name="Picture 16" descr="Brian_Foster_small">
            <a:hlinkClick r:id="rId6"/>
          </p:cNvPr>
          <p:cNvPicPr>
            <a:picLocks noChangeAspect="1" noChangeArrowheads="1"/>
          </p:cNvPicPr>
          <p:nvPr/>
        </p:nvPicPr>
        <p:blipFill>
          <a:blip r:embed="rId7" cstate="screen"/>
          <a:srcRect/>
          <a:stretch>
            <a:fillRect/>
          </a:stretch>
        </p:blipFill>
        <p:spPr bwMode="auto">
          <a:xfrm>
            <a:off x="6017619" y="1319914"/>
            <a:ext cx="841375" cy="1295400"/>
          </a:xfrm>
          <a:prstGeom prst="rect">
            <a:avLst/>
          </a:prstGeom>
          <a:noFill/>
          <a:ln w="9525">
            <a:solidFill>
              <a:schemeClr val="accent2"/>
            </a:solidFill>
            <a:miter lim="800000"/>
            <a:headEnd/>
            <a:tailEnd/>
          </a:ln>
        </p:spPr>
      </p:pic>
      <p:pic>
        <p:nvPicPr>
          <p:cNvPr id="18" name="Picture 17" descr="KenPeach_small">
            <a:hlinkClick r:id="rId8"/>
          </p:cNvPr>
          <p:cNvPicPr>
            <a:picLocks noChangeAspect="1" noChangeArrowheads="1"/>
          </p:cNvPicPr>
          <p:nvPr/>
        </p:nvPicPr>
        <p:blipFill>
          <a:blip r:embed="rId9" cstate="screen"/>
          <a:srcRect/>
          <a:stretch>
            <a:fillRect/>
          </a:stretch>
        </p:blipFill>
        <p:spPr bwMode="auto">
          <a:xfrm>
            <a:off x="1148904" y="2947500"/>
            <a:ext cx="868362" cy="1295400"/>
          </a:xfrm>
          <a:prstGeom prst="rect">
            <a:avLst/>
          </a:prstGeom>
          <a:noFill/>
          <a:ln w="9525">
            <a:solidFill>
              <a:schemeClr val="accent2"/>
            </a:solidFill>
            <a:miter lim="800000"/>
            <a:headEnd/>
            <a:tailEnd/>
          </a:ln>
        </p:spPr>
      </p:pic>
      <p:pic>
        <p:nvPicPr>
          <p:cNvPr id="19" name="Picture 18" descr="Chris_Prior">
            <a:hlinkClick r:id="rId10"/>
          </p:cNvPr>
          <p:cNvPicPr>
            <a:picLocks noChangeAspect="1" noChangeArrowheads="1"/>
          </p:cNvPicPr>
          <p:nvPr/>
        </p:nvPicPr>
        <p:blipFill>
          <a:blip r:embed="rId11" cstate="screen"/>
          <a:srcRect/>
          <a:stretch>
            <a:fillRect/>
          </a:stretch>
        </p:blipFill>
        <p:spPr bwMode="auto">
          <a:xfrm>
            <a:off x="2063304" y="2947500"/>
            <a:ext cx="841375" cy="1295400"/>
          </a:xfrm>
          <a:prstGeom prst="rect">
            <a:avLst/>
          </a:prstGeom>
          <a:noFill/>
          <a:ln w="9525">
            <a:pattFill prst="wdUpDiag">
              <a:fgClr>
                <a:schemeClr val="accent2"/>
              </a:fgClr>
              <a:bgClr>
                <a:srgbClr val="FF33CC"/>
              </a:bgClr>
            </a:pattFill>
            <a:miter lim="800000"/>
            <a:headEnd/>
            <a:tailEnd/>
          </a:ln>
        </p:spPr>
      </p:pic>
      <p:pic>
        <p:nvPicPr>
          <p:cNvPr id="20" name="Picture 19" descr="Armin_Reichold1_small">
            <a:hlinkClick r:id="rId12"/>
          </p:cNvPr>
          <p:cNvPicPr>
            <a:picLocks noChangeAspect="1" noChangeArrowheads="1"/>
          </p:cNvPicPr>
          <p:nvPr/>
        </p:nvPicPr>
        <p:blipFill>
          <a:blip r:embed="rId13" cstate="screen"/>
          <a:srcRect/>
          <a:stretch>
            <a:fillRect/>
          </a:stretch>
        </p:blipFill>
        <p:spPr bwMode="auto">
          <a:xfrm>
            <a:off x="2999929" y="2947500"/>
            <a:ext cx="841375" cy="1295400"/>
          </a:xfrm>
          <a:prstGeom prst="rect">
            <a:avLst/>
          </a:prstGeom>
          <a:noFill/>
          <a:ln w="9525">
            <a:solidFill>
              <a:schemeClr val="accent2"/>
            </a:solidFill>
            <a:miter lim="800000"/>
            <a:headEnd/>
            <a:tailEnd/>
          </a:ln>
        </p:spPr>
      </p:pic>
      <p:sp>
        <p:nvSpPr>
          <p:cNvPr id="21" name="Text Box 31"/>
          <p:cNvSpPr txBox="1">
            <a:spLocks noChangeArrowheads="1"/>
          </p:cNvSpPr>
          <p:nvPr/>
        </p:nvSpPr>
        <p:spPr bwMode="auto">
          <a:xfrm>
            <a:off x="7945640" y="4290525"/>
            <a:ext cx="863600"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a:solidFill>
                  <a:srgbClr val="000000"/>
                </a:solidFill>
                <a:latin typeface="Arial" pitchFamily="34" charset="0"/>
              </a:rPr>
              <a:t>Ted Wilson</a:t>
            </a:r>
          </a:p>
        </p:txBody>
      </p:sp>
      <p:sp>
        <p:nvSpPr>
          <p:cNvPr id="22" name="Text Box 45"/>
          <p:cNvSpPr txBox="1">
            <a:spLocks noChangeArrowheads="1"/>
          </p:cNvSpPr>
          <p:nvPr/>
        </p:nvSpPr>
        <p:spPr bwMode="auto">
          <a:xfrm>
            <a:off x="117778" y="2632117"/>
            <a:ext cx="1108200"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a:solidFill>
                  <a:srgbClr val="000000"/>
                </a:solidFill>
                <a:latin typeface="Arial" pitchFamily="34" charset="0"/>
              </a:rPr>
              <a:t>Riccardo Bartolini</a:t>
            </a:r>
            <a:endParaRPr lang="en-GB" sz="1000" dirty="0">
              <a:solidFill>
                <a:srgbClr val="000000"/>
              </a:solidFill>
              <a:latin typeface="Arial" pitchFamily="34" charset="0"/>
            </a:endParaRPr>
          </a:p>
        </p:txBody>
      </p:sp>
      <p:sp>
        <p:nvSpPr>
          <p:cNvPr id="23" name="Text Box 46"/>
          <p:cNvSpPr txBox="1">
            <a:spLocks noChangeArrowheads="1"/>
          </p:cNvSpPr>
          <p:nvPr/>
        </p:nvSpPr>
        <p:spPr bwMode="auto">
          <a:xfrm>
            <a:off x="7838826" y="2616728"/>
            <a:ext cx="981646"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a:solidFill>
                  <a:srgbClr val="000000"/>
                </a:solidFill>
                <a:latin typeface="Arial" pitchFamily="34" charset="0"/>
              </a:rPr>
              <a:t>Pavel Karataev</a:t>
            </a:r>
          </a:p>
        </p:txBody>
      </p:sp>
      <p:pic>
        <p:nvPicPr>
          <p:cNvPr id="24" name="Picture 48" descr="Karataev"/>
          <p:cNvPicPr>
            <a:picLocks noChangeAspect="1" noChangeArrowheads="1"/>
          </p:cNvPicPr>
          <p:nvPr/>
        </p:nvPicPr>
        <p:blipFill>
          <a:blip r:embed="rId14" cstate="screen"/>
          <a:srcRect/>
          <a:stretch>
            <a:fillRect/>
          </a:stretch>
        </p:blipFill>
        <p:spPr bwMode="auto">
          <a:xfrm>
            <a:off x="7884368" y="1320584"/>
            <a:ext cx="957263" cy="1295400"/>
          </a:xfrm>
          <a:prstGeom prst="rect">
            <a:avLst/>
          </a:prstGeom>
          <a:noFill/>
          <a:ln w="9525">
            <a:solidFill>
              <a:srgbClr val="FF6600"/>
            </a:solidFill>
            <a:miter lim="800000"/>
            <a:headEnd/>
            <a:tailEnd/>
          </a:ln>
        </p:spPr>
      </p:pic>
      <p:sp>
        <p:nvSpPr>
          <p:cNvPr id="25" name="Text Box 49"/>
          <p:cNvSpPr txBox="1">
            <a:spLocks noChangeArrowheads="1"/>
          </p:cNvSpPr>
          <p:nvPr/>
        </p:nvSpPr>
        <p:spPr bwMode="auto">
          <a:xfrm>
            <a:off x="4788024" y="4243272"/>
            <a:ext cx="1080119"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a:solidFill>
                  <a:srgbClr val="000000"/>
                </a:solidFill>
                <a:latin typeface="Arial" pitchFamily="34" charset="0"/>
              </a:rPr>
              <a:t>Roman Walczak</a:t>
            </a:r>
          </a:p>
        </p:txBody>
      </p:sp>
      <p:pic>
        <p:nvPicPr>
          <p:cNvPr id="26" name="Picture 50" descr="roman2"/>
          <p:cNvPicPr>
            <a:picLocks noChangeAspect="1" noChangeArrowheads="1"/>
          </p:cNvPicPr>
          <p:nvPr/>
        </p:nvPicPr>
        <p:blipFill>
          <a:blip r:embed="rId15" cstate="screen"/>
          <a:srcRect/>
          <a:stretch>
            <a:fillRect/>
          </a:stretch>
        </p:blipFill>
        <p:spPr bwMode="auto">
          <a:xfrm>
            <a:off x="4876354" y="2947500"/>
            <a:ext cx="830262" cy="1295400"/>
          </a:xfrm>
          <a:prstGeom prst="rect">
            <a:avLst/>
          </a:prstGeom>
          <a:noFill/>
          <a:ln w="9525">
            <a:solidFill>
              <a:schemeClr val="hlink"/>
            </a:solidFill>
            <a:miter lim="800000"/>
            <a:headEnd/>
            <a:tailEnd/>
          </a:ln>
        </p:spPr>
      </p:pic>
      <p:sp>
        <p:nvSpPr>
          <p:cNvPr id="27" name="Text Box 51"/>
          <p:cNvSpPr txBox="1">
            <a:spLocks noChangeArrowheads="1"/>
          </p:cNvSpPr>
          <p:nvPr/>
        </p:nvSpPr>
        <p:spPr bwMode="auto">
          <a:xfrm>
            <a:off x="0" y="4283268"/>
            <a:ext cx="1187623"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smtClean="0">
                <a:solidFill>
                  <a:srgbClr val="000000"/>
                </a:solidFill>
                <a:latin typeface="Arial" pitchFamily="34" charset="0"/>
              </a:rPr>
              <a:t>Glenn Christian</a:t>
            </a:r>
            <a:endParaRPr lang="en-GB" sz="900" dirty="0">
              <a:solidFill>
                <a:srgbClr val="000000"/>
              </a:solidFill>
              <a:latin typeface="Arial" pitchFamily="34" charset="0"/>
            </a:endParaRPr>
          </a:p>
        </p:txBody>
      </p:sp>
      <p:pic>
        <p:nvPicPr>
          <p:cNvPr id="28" name="Picture 55" descr="TedWilson"/>
          <p:cNvPicPr>
            <a:picLocks noChangeAspect="1" noChangeArrowheads="1"/>
          </p:cNvPicPr>
          <p:nvPr/>
        </p:nvPicPr>
        <p:blipFill>
          <a:blip r:embed="rId16" cstate="screen"/>
          <a:srcRect/>
          <a:stretch>
            <a:fillRect/>
          </a:stretch>
        </p:blipFill>
        <p:spPr bwMode="auto">
          <a:xfrm>
            <a:off x="7945640" y="2947500"/>
            <a:ext cx="865188" cy="1295400"/>
          </a:xfrm>
          <a:prstGeom prst="rect">
            <a:avLst/>
          </a:prstGeom>
          <a:noFill/>
          <a:ln w="9525">
            <a:solidFill>
              <a:schemeClr val="accent2"/>
            </a:solidFill>
            <a:prstDash val="dash"/>
            <a:miter lim="800000"/>
            <a:headEnd/>
            <a:tailEnd/>
          </a:ln>
        </p:spPr>
      </p:pic>
      <p:sp>
        <p:nvSpPr>
          <p:cNvPr id="29" name="Rectangle 71"/>
          <p:cNvSpPr>
            <a:spLocks noChangeArrowheads="1"/>
          </p:cNvSpPr>
          <p:nvPr/>
        </p:nvSpPr>
        <p:spPr bwMode="auto">
          <a:xfrm>
            <a:off x="6804248" y="2927201"/>
            <a:ext cx="1008112" cy="1676111"/>
          </a:xfrm>
          <a:prstGeom prst="rect">
            <a:avLst/>
          </a:prstGeom>
          <a:solidFill>
            <a:srgbClr val="FFFFCC"/>
          </a:solidFill>
          <a:ln w="3175">
            <a:solidFill>
              <a:schemeClr val="tx1"/>
            </a:solidFill>
            <a:prstDash val="solid"/>
            <a:miter lim="800000"/>
            <a:headEnd/>
            <a:tailEnd/>
          </a:ln>
        </p:spPr>
        <p:txBody>
          <a:bodyPr wrap="none" anchor="ctr"/>
          <a:lstStyle/>
          <a:p>
            <a:pPr eaLnBrk="0" hangingPunct="0"/>
            <a:endParaRPr lang="en-GB" sz="1400" b="1">
              <a:solidFill>
                <a:srgbClr val="000000"/>
              </a:solidFill>
              <a:latin typeface="Arial" pitchFamily="34" charset="0"/>
            </a:endParaRPr>
          </a:p>
        </p:txBody>
      </p:sp>
      <p:pic>
        <p:nvPicPr>
          <p:cNvPr id="30" name="Picture 67" descr="MicheleW"/>
          <p:cNvPicPr>
            <a:picLocks noChangeAspect="1" noChangeArrowheads="1"/>
          </p:cNvPicPr>
          <p:nvPr/>
        </p:nvPicPr>
        <p:blipFill>
          <a:blip r:embed="rId17" cstate="screen"/>
          <a:srcRect/>
          <a:stretch>
            <a:fillRect/>
          </a:stretch>
        </p:blipFill>
        <p:spPr bwMode="auto">
          <a:xfrm>
            <a:off x="6875735" y="2998638"/>
            <a:ext cx="865188" cy="1296987"/>
          </a:xfrm>
          <a:prstGeom prst="rect">
            <a:avLst/>
          </a:prstGeom>
          <a:noFill/>
          <a:ln w="9525">
            <a:solidFill>
              <a:schemeClr val="accent2"/>
            </a:solidFill>
            <a:prstDash val="solid"/>
            <a:miter lim="800000"/>
            <a:headEnd/>
            <a:tailEnd/>
          </a:ln>
        </p:spPr>
      </p:pic>
      <p:sp>
        <p:nvSpPr>
          <p:cNvPr id="31" name="Text Box 69"/>
          <p:cNvSpPr txBox="1">
            <a:spLocks noChangeArrowheads="1"/>
          </p:cNvSpPr>
          <p:nvPr/>
        </p:nvSpPr>
        <p:spPr bwMode="auto">
          <a:xfrm>
            <a:off x="6804248" y="4315280"/>
            <a:ext cx="1008112"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a:solidFill>
                  <a:srgbClr val="000000"/>
                </a:solidFill>
                <a:latin typeface="Arial" pitchFamily="34" charset="0"/>
              </a:rPr>
              <a:t>Michele Warren</a:t>
            </a:r>
          </a:p>
        </p:txBody>
      </p:sp>
      <p:pic>
        <p:nvPicPr>
          <p:cNvPr id="32" name="Picture 72" descr="John Cobb"/>
          <p:cNvPicPr>
            <a:picLocks noChangeAspect="1" noChangeArrowheads="1"/>
          </p:cNvPicPr>
          <p:nvPr/>
        </p:nvPicPr>
        <p:blipFill>
          <a:blip r:embed="rId18" cstate="screen"/>
          <a:srcRect/>
          <a:stretch>
            <a:fillRect/>
          </a:stretch>
        </p:blipFill>
        <p:spPr bwMode="auto">
          <a:xfrm>
            <a:off x="4110162" y="1319914"/>
            <a:ext cx="863600" cy="1295400"/>
          </a:xfrm>
          <a:prstGeom prst="rect">
            <a:avLst/>
          </a:prstGeom>
          <a:noFill/>
          <a:ln w="9525">
            <a:solidFill>
              <a:schemeClr val="accent2"/>
            </a:solidFill>
            <a:miter lim="800000"/>
            <a:headEnd/>
            <a:tailEnd/>
          </a:ln>
        </p:spPr>
      </p:pic>
      <p:pic>
        <p:nvPicPr>
          <p:cNvPr id="33" name="Picture 73" descr="Tsmelis"/>
          <p:cNvPicPr>
            <a:picLocks noChangeAspect="1" noChangeArrowheads="1"/>
          </p:cNvPicPr>
          <p:nvPr/>
        </p:nvPicPr>
        <p:blipFill>
          <a:blip r:embed="rId19" cstate="screen"/>
          <a:srcRect/>
          <a:stretch>
            <a:fillRect/>
          </a:stretch>
        </p:blipFill>
        <p:spPr bwMode="auto">
          <a:xfrm>
            <a:off x="7945640" y="4540396"/>
            <a:ext cx="863600" cy="1295400"/>
          </a:xfrm>
          <a:prstGeom prst="rect">
            <a:avLst/>
          </a:prstGeom>
          <a:noFill/>
          <a:ln w="9525">
            <a:solidFill>
              <a:schemeClr val="accent2"/>
            </a:solidFill>
            <a:prstDash val="lgDash"/>
            <a:miter lim="800000"/>
            <a:headEnd/>
            <a:tailEnd/>
          </a:ln>
        </p:spPr>
      </p:pic>
      <p:sp>
        <p:nvSpPr>
          <p:cNvPr id="34" name="Text Box 74"/>
          <p:cNvSpPr txBox="1">
            <a:spLocks noChangeArrowheads="1"/>
          </p:cNvSpPr>
          <p:nvPr/>
        </p:nvSpPr>
        <p:spPr bwMode="auto">
          <a:xfrm>
            <a:off x="7874202" y="5857088"/>
            <a:ext cx="1162293" cy="3693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smtClean="0">
                <a:solidFill>
                  <a:srgbClr val="000000"/>
                </a:solidFill>
                <a:latin typeface="Arial" pitchFamily="34" charset="0"/>
              </a:rPr>
              <a:t>Emmanuel Tsesmelis</a:t>
            </a:r>
            <a:endParaRPr lang="en-GB" sz="900" dirty="0">
              <a:solidFill>
                <a:srgbClr val="000000"/>
              </a:solidFill>
              <a:latin typeface="Arial" pitchFamily="34" charset="0"/>
            </a:endParaRPr>
          </a:p>
        </p:txBody>
      </p:sp>
      <p:sp>
        <p:nvSpPr>
          <p:cNvPr id="35" name="Rectangle 90"/>
          <p:cNvSpPr>
            <a:spLocks noChangeArrowheads="1"/>
          </p:cNvSpPr>
          <p:nvPr/>
        </p:nvSpPr>
        <p:spPr bwMode="auto">
          <a:xfrm>
            <a:off x="107504" y="4540397"/>
            <a:ext cx="2016125" cy="1645544"/>
          </a:xfrm>
          <a:prstGeom prst="rect">
            <a:avLst/>
          </a:prstGeom>
          <a:solidFill>
            <a:srgbClr val="E5FBFF"/>
          </a:solidFill>
          <a:ln w="3175">
            <a:solidFill>
              <a:schemeClr val="tx1"/>
            </a:solidFill>
            <a:prstDash val="lgDash"/>
            <a:miter lim="800000"/>
            <a:headEnd/>
            <a:tailEnd/>
          </a:ln>
        </p:spPr>
        <p:txBody>
          <a:bodyPr wrap="none" anchor="ctr"/>
          <a:lstStyle/>
          <a:p>
            <a:pPr eaLnBrk="0" hangingPunct="0"/>
            <a:endParaRPr lang="en-GB" sz="1400" b="1">
              <a:solidFill>
                <a:srgbClr val="000000"/>
              </a:solidFill>
              <a:latin typeface="Arial" pitchFamily="34" charset="0"/>
            </a:endParaRPr>
          </a:p>
        </p:txBody>
      </p:sp>
      <p:sp>
        <p:nvSpPr>
          <p:cNvPr id="36" name="Text Box 93"/>
          <p:cNvSpPr txBox="1">
            <a:spLocks noChangeArrowheads="1"/>
          </p:cNvSpPr>
          <p:nvPr/>
        </p:nvSpPr>
        <p:spPr bwMode="auto">
          <a:xfrm>
            <a:off x="1186606" y="5929096"/>
            <a:ext cx="937121"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a:solidFill>
                  <a:srgbClr val="000000"/>
                </a:solidFill>
                <a:latin typeface="Arial" pitchFamily="34" charset="0"/>
              </a:rPr>
              <a:t>Bleddyn Jones</a:t>
            </a:r>
          </a:p>
        </p:txBody>
      </p:sp>
      <p:sp>
        <p:nvSpPr>
          <p:cNvPr id="37" name="Text Box 94"/>
          <p:cNvSpPr txBox="1">
            <a:spLocks noChangeArrowheads="1"/>
          </p:cNvSpPr>
          <p:nvPr/>
        </p:nvSpPr>
        <p:spPr bwMode="auto">
          <a:xfrm>
            <a:off x="180132" y="4616596"/>
            <a:ext cx="935038" cy="1004887"/>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GB" sz="1200" b="1">
                <a:solidFill>
                  <a:srgbClr val="000000"/>
                </a:solidFill>
                <a:latin typeface="Arial" pitchFamily="34" charset="0"/>
              </a:rPr>
              <a:t>Particle Therapy Cancer Research institute</a:t>
            </a:r>
            <a:endParaRPr lang="en-GB" sz="1400" b="1">
              <a:solidFill>
                <a:srgbClr val="000000"/>
              </a:solidFill>
              <a:latin typeface="Arial" pitchFamily="34" charset="0"/>
            </a:endParaRPr>
          </a:p>
        </p:txBody>
      </p:sp>
      <p:pic>
        <p:nvPicPr>
          <p:cNvPr id="38" name="Picture 95" descr="Bleddyn_Jones"/>
          <p:cNvPicPr>
            <a:picLocks noChangeAspect="1" noChangeArrowheads="1"/>
          </p:cNvPicPr>
          <p:nvPr/>
        </p:nvPicPr>
        <p:blipFill>
          <a:blip r:embed="rId20" cstate="screen"/>
          <a:srcRect/>
          <a:stretch>
            <a:fillRect/>
          </a:stretch>
        </p:blipFill>
        <p:spPr bwMode="auto">
          <a:xfrm>
            <a:off x="1188195" y="4611833"/>
            <a:ext cx="863600" cy="1295400"/>
          </a:xfrm>
          <a:prstGeom prst="rect">
            <a:avLst/>
          </a:prstGeom>
          <a:noFill/>
          <a:ln w="9525">
            <a:solidFill>
              <a:schemeClr val="accent2"/>
            </a:solidFill>
            <a:miter lim="800000"/>
            <a:headEnd/>
            <a:tailEnd/>
          </a:ln>
        </p:spPr>
      </p:pic>
      <p:pic>
        <p:nvPicPr>
          <p:cNvPr id="39" name="Picture 96" descr="PTCRi-Logo"/>
          <p:cNvPicPr>
            <a:picLocks noChangeAspect="1" noChangeArrowheads="1"/>
          </p:cNvPicPr>
          <p:nvPr/>
        </p:nvPicPr>
        <p:blipFill>
          <a:blip r:embed="rId21" cstate="screen"/>
          <a:srcRect/>
          <a:stretch>
            <a:fillRect/>
          </a:stretch>
        </p:blipFill>
        <p:spPr bwMode="auto">
          <a:xfrm>
            <a:off x="180132" y="5731021"/>
            <a:ext cx="935038" cy="322262"/>
          </a:xfrm>
          <a:prstGeom prst="rect">
            <a:avLst/>
          </a:prstGeom>
          <a:noFill/>
          <a:ln w="9525">
            <a:noFill/>
            <a:miter lim="800000"/>
            <a:headEnd/>
            <a:tailEnd/>
          </a:ln>
        </p:spPr>
      </p:pic>
      <p:sp>
        <p:nvSpPr>
          <p:cNvPr id="40" name="Text Box 98"/>
          <p:cNvSpPr txBox="1">
            <a:spLocks noChangeArrowheads="1"/>
          </p:cNvSpPr>
          <p:nvPr/>
        </p:nvSpPr>
        <p:spPr bwMode="auto">
          <a:xfrm flipV="1">
            <a:off x="8701290" y="3984880"/>
            <a:ext cx="488950" cy="1223962"/>
          </a:xfrm>
          <a:prstGeom prst="rect">
            <a:avLst/>
          </a:prstGeom>
          <a:noFill/>
          <a:ln w="9525">
            <a:noFill/>
            <a:miter lim="800000"/>
            <a:headEnd/>
            <a:tailEnd/>
          </a:ln>
        </p:spPr>
        <p:txBody>
          <a:bodyPr vert="eaVert">
            <a:spAutoFit/>
          </a:bodyPr>
          <a:lstStyle/>
          <a:p>
            <a:pPr algn="ctr" eaLnBrk="0" hangingPunct="0"/>
            <a:r>
              <a:rPr lang="en-GB" sz="2000" b="1" dirty="0">
                <a:solidFill>
                  <a:srgbClr val="000000"/>
                </a:solidFill>
                <a:latin typeface="Arial" pitchFamily="34" charset="0"/>
              </a:rPr>
              <a:t>CERN</a:t>
            </a:r>
          </a:p>
        </p:txBody>
      </p:sp>
      <p:pic>
        <p:nvPicPr>
          <p:cNvPr id="41" name="Picture 104" descr="Blair_graham_bwback"/>
          <p:cNvPicPr>
            <a:picLocks noChangeAspect="1" noChangeArrowheads="1"/>
          </p:cNvPicPr>
          <p:nvPr/>
        </p:nvPicPr>
        <p:blipFill>
          <a:blip r:embed="rId22" cstate="screen"/>
          <a:srcRect/>
          <a:stretch>
            <a:fillRect/>
          </a:stretch>
        </p:blipFill>
        <p:spPr bwMode="auto">
          <a:xfrm>
            <a:off x="1192337" y="1319914"/>
            <a:ext cx="973138" cy="1296988"/>
          </a:xfrm>
          <a:prstGeom prst="rect">
            <a:avLst/>
          </a:prstGeom>
          <a:noFill/>
          <a:ln w="9525">
            <a:solidFill>
              <a:srgbClr val="FF9900"/>
            </a:solidFill>
            <a:miter lim="800000"/>
            <a:headEnd/>
            <a:tailEnd/>
          </a:ln>
        </p:spPr>
      </p:pic>
      <p:pic>
        <p:nvPicPr>
          <p:cNvPr id="42" name="Picture 105" descr="Bartolini-1"/>
          <p:cNvPicPr>
            <a:picLocks noChangeAspect="1" noChangeArrowheads="1"/>
          </p:cNvPicPr>
          <p:nvPr/>
        </p:nvPicPr>
        <p:blipFill>
          <a:blip r:embed="rId23" cstate="screen">
            <a:lum bright="20000" contrast="10000"/>
          </a:blip>
          <a:srcRect/>
          <a:stretch>
            <a:fillRect/>
          </a:stretch>
        </p:blipFill>
        <p:spPr bwMode="auto">
          <a:xfrm>
            <a:off x="200890" y="1320858"/>
            <a:ext cx="914725" cy="1296044"/>
          </a:xfrm>
          <a:prstGeom prst="rect">
            <a:avLst/>
          </a:prstGeom>
          <a:noFill/>
          <a:ln w="9525">
            <a:solidFill>
              <a:schemeClr val="hlink"/>
            </a:solidFill>
            <a:miter lim="800000"/>
            <a:headEnd/>
            <a:tailEnd/>
          </a:ln>
        </p:spPr>
      </p:pic>
      <p:pic>
        <p:nvPicPr>
          <p:cNvPr id="43" name="Picture 107" descr="boogert_lowres"/>
          <p:cNvPicPr>
            <a:picLocks noChangeAspect="1" noChangeArrowheads="1"/>
          </p:cNvPicPr>
          <p:nvPr/>
        </p:nvPicPr>
        <p:blipFill>
          <a:blip r:embed="rId24" cstate="screen"/>
          <a:srcRect/>
          <a:stretch>
            <a:fillRect/>
          </a:stretch>
        </p:blipFill>
        <p:spPr bwMode="auto">
          <a:xfrm>
            <a:off x="2238500" y="1319914"/>
            <a:ext cx="914400" cy="1279525"/>
          </a:xfrm>
          <a:prstGeom prst="rect">
            <a:avLst/>
          </a:prstGeom>
          <a:noFill/>
          <a:ln w="9525">
            <a:solidFill>
              <a:srgbClr val="FF9900"/>
            </a:solidFill>
            <a:miter lim="800000"/>
            <a:headEnd/>
            <a:tailEnd/>
          </a:ln>
        </p:spPr>
      </p:pic>
      <p:pic>
        <p:nvPicPr>
          <p:cNvPr id="44" name="Picture 2"/>
          <p:cNvPicPr>
            <a:picLocks noChangeAspect="1" noChangeArrowheads="1"/>
          </p:cNvPicPr>
          <p:nvPr/>
        </p:nvPicPr>
        <p:blipFill>
          <a:blip r:embed="rId25" cstate="screen"/>
          <a:srcRect/>
          <a:stretch>
            <a:fillRect/>
          </a:stretch>
        </p:blipFill>
        <p:spPr bwMode="auto">
          <a:xfrm>
            <a:off x="3925168" y="2952722"/>
            <a:ext cx="876284" cy="1290550"/>
          </a:xfrm>
          <a:prstGeom prst="rect">
            <a:avLst/>
          </a:prstGeom>
          <a:noFill/>
          <a:ln w="19050">
            <a:pattFill prst="wdDnDiag">
              <a:fgClr>
                <a:srgbClr val="FF6600"/>
              </a:fgClr>
              <a:bgClr>
                <a:schemeClr val="accent2"/>
              </a:bgClr>
            </a:pattFill>
            <a:miter lim="800000"/>
            <a:headEnd/>
            <a:tailEnd/>
          </a:ln>
        </p:spPr>
      </p:pic>
      <p:pic>
        <p:nvPicPr>
          <p:cNvPr id="45" name="Picture 3"/>
          <p:cNvPicPr>
            <a:picLocks noChangeAspect="1" noChangeArrowheads="1"/>
          </p:cNvPicPr>
          <p:nvPr/>
        </p:nvPicPr>
        <p:blipFill>
          <a:blip r:embed="rId26" cstate="screen"/>
          <a:srcRect l="13322" t="4669" b="13770"/>
          <a:stretch>
            <a:fillRect/>
          </a:stretch>
        </p:blipFill>
        <p:spPr bwMode="auto">
          <a:xfrm>
            <a:off x="6955262" y="1313471"/>
            <a:ext cx="872555" cy="1303258"/>
          </a:xfrm>
          <a:prstGeom prst="rect">
            <a:avLst/>
          </a:prstGeom>
          <a:noFill/>
          <a:ln w="9525">
            <a:solidFill>
              <a:schemeClr val="accent2"/>
            </a:solidFill>
            <a:miter lim="800000"/>
            <a:headEnd/>
            <a:tailEnd/>
          </a:ln>
        </p:spPr>
      </p:pic>
      <p:pic>
        <p:nvPicPr>
          <p:cNvPr id="46" name="Picture 2"/>
          <p:cNvPicPr>
            <a:picLocks noChangeAspect="1" noChangeArrowheads="1"/>
          </p:cNvPicPr>
          <p:nvPr/>
        </p:nvPicPr>
        <p:blipFill rotWithShape="1">
          <a:blip r:embed="rId27" cstate="screen"/>
          <a:srcRect/>
          <a:stretch/>
        </p:blipFill>
        <p:spPr bwMode="auto">
          <a:xfrm>
            <a:off x="2235695" y="4540569"/>
            <a:ext cx="968153" cy="1355060"/>
          </a:xfrm>
          <a:prstGeom prst="rect">
            <a:avLst/>
          </a:prstGeom>
          <a:noFill/>
          <a:ln w="9525">
            <a:solidFill>
              <a:srgbClr val="FF0066"/>
            </a:solidFill>
            <a:miter lim="800000"/>
            <a:headEnd/>
            <a:tailEnd/>
          </a:ln>
        </p:spPr>
      </p:pic>
      <p:sp>
        <p:nvSpPr>
          <p:cNvPr id="47" name="Text Box 6"/>
          <p:cNvSpPr txBox="1">
            <a:spLocks noChangeArrowheads="1"/>
          </p:cNvSpPr>
          <p:nvPr/>
        </p:nvSpPr>
        <p:spPr bwMode="auto">
          <a:xfrm>
            <a:off x="2148030" y="5925072"/>
            <a:ext cx="1152128"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smtClean="0">
                <a:solidFill>
                  <a:srgbClr val="000000"/>
                </a:solidFill>
                <a:latin typeface="Arial" pitchFamily="34" charset="0"/>
              </a:rPr>
              <a:t>Stuart Mangles</a:t>
            </a:r>
            <a:endParaRPr lang="en-GB" sz="900" dirty="0">
              <a:solidFill>
                <a:srgbClr val="000000"/>
              </a:solidFill>
              <a:latin typeface="Arial" pitchFamily="34" charset="0"/>
            </a:endParaRPr>
          </a:p>
        </p:txBody>
      </p:sp>
      <p:pic>
        <p:nvPicPr>
          <p:cNvPr id="48" name="Picture 47"/>
          <p:cNvPicPr>
            <a:picLocks noChangeAspect="1"/>
          </p:cNvPicPr>
          <p:nvPr/>
        </p:nvPicPr>
        <p:blipFill>
          <a:blip r:embed="rId28" cstate="screen"/>
          <a:stretch>
            <a:fillRect/>
          </a:stretch>
        </p:blipFill>
        <p:spPr>
          <a:xfrm>
            <a:off x="3347865" y="4565720"/>
            <a:ext cx="948002" cy="1343002"/>
          </a:xfrm>
          <a:prstGeom prst="rect">
            <a:avLst/>
          </a:prstGeom>
          <a:ln>
            <a:solidFill>
              <a:srgbClr val="FF0066"/>
            </a:solidFill>
          </a:ln>
        </p:spPr>
      </p:pic>
      <p:sp>
        <p:nvSpPr>
          <p:cNvPr id="49" name="Text Box 6"/>
          <p:cNvSpPr txBox="1">
            <a:spLocks noChangeArrowheads="1"/>
          </p:cNvSpPr>
          <p:nvPr/>
        </p:nvSpPr>
        <p:spPr bwMode="auto">
          <a:xfrm>
            <a:off x="3275856" y="5933023"/>
            <a:ext cx="1080120"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smtClean="0">
                <a:solidFill>
                  <a:srgbClr val="000000"/>
                </a:solidFill>
                <a:latin typeface="Arial" pitchFamily="34" charset="0"/>
              </a:rPr>
              <a:t>Steve Rose</a:t>
            </a:r>
            <a:endParaRPr lang="en-GB" sz="900" dirty="0">
              <a:solidFill>
                <a:srgbClr val="000000"/>
              </a:solidFill>
              <a:latin typeface="Arial" pitchFamily="34" charset="0"/>
            </a:endParaRPr>
          </a:p>
        </p:txBody>
      </p:sp>
      <p:pic>
        <p:nvPicPr>
          <p:cNvPr id="50" name="Picture 49"/>
          <p:cNvPicPr>
            <a:picLocks noChangeAspect="1"/>
          </p:cNvPicPr>
          <p:nvPr/>
        </p:nvPicPr>
        <p:blipFill rotWithShape="1">
          <a:blip r:embed="rId29" cstate="screen"/>
          <a:srcRect/>
          <a:stretch/>
        </p:blipFill>
        <p:spPr>
          <a:xfrm>
            <a:off x="4427985" y="4540569"/>
            <a:ext cx="936103" cy="1365505"/>
          </a:xfrm>
          <a:prstGeom prst="rect">
            <a:avLst/>
          </a:prstGeom>
          <a:ln>
            <a:solidFill>
              <a:srgbClr val="FF0066"/>
            </a:solidFill>
          </a:ln>
        </p:spPr>
      </p:pic>
      <p:sp>
        <p:nvSpPr>
          <p:cNvPr id="51" name="Text Box 6"/>
          <p:cNvSpPr txBox="1">
            <a:spLocks noChangeArrowheads="1"/>
          </p:cNvSpPr>
          <p:nvPr/>
        </p:nvSpPr>
        <p:spPr bwMode="auto">
          <a:xfrm>
            <a:off x="4276466" y="5948925"/>
            <a:ext cx="1224136"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smtClean="0">
                <a:solidFill>
                  <a:srgbClr val="000000"/>
                </a:solidFill>
                <a:latin typeface="Arial" pitchFamily="34" charset="0"/>
              </a:rPr>
              <a:t>Zulfikar Najmudin</a:t>
            </a:r>
            <a:endParaRPr lang="en-GB" sz="900" dirty="0">
              <a:solidFill>
                <a:srgbClr val="000000"/>
              </a:solidFill>
              <a:latin typeface="Arial" pitchFamily="34" charset="0"/>
            </a:endParaRPr>
          </a:p>
        </p:txBody>
      </p:sp>
      <p:pic>
        <p:nvPicPr>
          <p:cNvPr id="52" name="Picture 51"/>
          <p:cNvPicPr>
            <a:picLocks noChangeAspect="1"/>
          </p:cNvPicPr>
          <p:nvPr/>
        </p:nvPicPr>
        <p:blipFill rotWithShape="1">
          <a:blip r:embed="rId30" cstate="screen"/>
          <a:srcRect/>
          <a:stretch/>
        </p:blipFill>
        <p:spPr>
          <a:xfrm>
            <a:off x="5573059" y="4540569"/>
            <a:ext cx="986117" cy="1360688"/>
          </a:xfrm>
          <a:prstGeom prst="rect">
            <a:avLst/>
          </a:prstGeom>
        </p:spPr>
      </p:pic>
      <p:sp>
        <p:nvSpPr>
          <p:cNvPr id="53" name="Text Box 6"/>
          <p:cNvSpPr txBox="1">
            <a:spLocks noChangeArrowheads="1"/>
          </p:cNvSpPr>
          <p:nvPr/>
        </p:nvSpPr>
        <p:spPr bwMode="auto">
          <a:xfrm>
            <a:off x="5508553" y="5917121"/>
            <a:ext cx="1080120"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smtClean="0">
                <a:solidFill>
                  <a:srgbClr val="000000"/>
                </a:solidFill>
                <a:latin typeface="Arial" pitchFamily="34" charset="0"/>
              </a:rPr>
              <a:t>Ken Long</a:t>
            </a:r>
            <a:endParaRPr lang="en-GB" sz="900" dirty="0">
              <a:solidFill>
                <a:srgbClr val="000000"/>
              </a:solidFill>
              <a:latin typeface="Arial" pitchFamily="34" charset="0"/>
            </a:endParaRPr>
          </a:p>
        </p:txBody>
      </p:sp>
      <p:pic>
        <p:nvPicPr>
          <p:cNvPr id="54" name="Picture 53"/>
          <p:cNvPicPr>
            <a:picLocks noChangeAspect="1"/>
          </p:cNvPicPr>
          <p:nvPr/>
        </p:nvPicPr>
        <p:blipFill rotWithShape="1">
          <a:blip r:embed="rId31" cstate="screen"/>
          <a:srcRect l="8060" r="6955"/>
          <a:stretch/>
        </p:blipFill>
        <p:spPr>
          <a:xfrm>
            <a:off x="6732241" y="4546979"/>
            <a:ext cx="1019179" cy="1358437"/>
          </a:xfrm>
          <a:prstGeom prst="rect">
            <a:avLst/>
          </a:prstGeom>
          <a:ln>
            <a:solidFill>
              <a:schemeClr val="accent2"/>
            </a:solidFill>
          </a:ln>
        </p:spPr>
      </p:pic>
      <p:sp>
        <p:nvSpPr>
          <p:cNvPr id="55" name="Text Box 6"/>
          <p:cNvSpPr txBox="1">
            <a:spLocks noChangeArrowheads="1"/>
          </p:cNvSpPr>
          <p:nvPr/>
        </p:nvSpPr>
        <p:spPr bwMode="auto">
          <a:xfrm>
            <a:off x="6749076" y="5930302"/>
            <a:ext cx="936104"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smtClean="0">
                <a:solidFill>
                  <a:srgbClr val="000000"/>
                </a:solidFill>
                <a:latin typeface="Arial" pitchFamily="34" charset="0"/>
              </a:rPr>
              <a:t>Ivan Konoplev</a:t>
            </a:r>
            <a:endParaRPr lang="en-GB" sz="900" dirty="0">
              <a:solidFill>
                <a:srgbClr val="000000"/>
              </a:solidFill>
              <a:latin typeface="Arial" pitchFamily="34" charset="0"/>
            </a:endParaRPr>
          </a:p>
        </p:txBody>
      </p:sp>
      <p:pic>
        <p:nvPicPr>
          <p:cNvPr id="56" name="Picture 2"/>
          <p:cNvPicPr>
            <a:picLocks noChangeAspect="1" noChangeArrowheads="1"/>
          </p:cNvPicPr>
          <p:nvPr/>
        </p:nvPicPr>
        <p:blipFill>
          <a:blip r:embed="rId32" cstate="screen"/>
          <a:srcRect/>
          <a:stretch>
            <a:fillRect/>
          </a:stretch>
        </p:blipFill>
        <p:spPr bwMode="auto">
          <a:xfrm>
            <a:off x="99546" y="2947128"/>
            <a:ext cx="973246" cy="1324144"/>
          </a:xfrm>
          <a:prstGeom prst="rect">
            <a:avLst/>
          </a:prstGeom>
          <a:noFill/>
          <a:ln w="9525">
            <a:solidFill>
              <a:schemeClr val="accent2"/>
            </a:solidFill>
            <a:miter lim="800000"/>
            <a:headEnd/>
            <a:tailEnd/>
          </a:ln>
        </p:spPr>
      </p:pic>
      <p:sp>
        <p:nvSpPr>
          <p:cNvPr id="57" name="Text Box 11"/>
          <p:cNvSpPr txBox="1">
            <a:spLocks noChangeArrowheads="1"/>
          </p:cNvSpPr>
          <p:nvPr/>
        </p:nvSpPr>
        <p:spPr bwMode="auto">
          <a:xfrm>
            <a:off x="5835048" y="4243272"/>
            <a:ext cx="863600" cy="230832"/>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GB" sz="900" dirty="0" smtClean="0">
                <a:solidFill>
                  <a:srgbClr val="000000"/>
                </a:solidFill>
                <a:latin typeface="Arial" pitchFamily="34" charset="0"/>
              </a:rPr>
              <a:t>Vice-Molloy</a:t>
            </a:r>
            <a:endParaRPr lang="en-GB" sz="900" dirty="0">
              <a:solidFill>
                <a:srgbClr val="000000"/>
              </a:solidFill>
              <a:latin typeface="Arial" pitchFamily="34" charset="0"/>
            </a:endParaRPr>
          </a:p>
        </p:txBody>
      </p:sp>
      <p:pic>
        <p:nvPicPr>
          <p:cNvPr id="58" name="Picture 2"/>
          <p:cNvPicPr>
            <a:picLocks noChangeAspect="1" noChangeArrowheads="1"/>
          </p:cNvPicPr>
          <p:nvPr/>
        </p:nvPicPr>
        <p:blipFill>
          <a:blip r:embed="rId33" cstate="screen"/>
          <a:srcRect/>
          <a:stretch>
            <a:fillRect/>
          </a:stretch>
        </p:blipFill>
        <p:spPr bwMode="auto">
          <a:xfrm>
            <a:off x="5793984" y="2946695"/>
            <a:ext cx="916327" cy="1310210"/>
          </a:xfrm>
          <a:prstGeom prst="rect">
            <a:avLst/>
          </a:prstGeom>
          <a:noFill/>
          <a:ln w="9525">
            <a:solidFill>
              <a:srgbClr val="FF9900"/>
            </a:solidFill>
            <a:miter lim="800000"/>
            <a:headEnd/>
            <a:tailEnd/>
          </a:ln>
        </p:spPr>
      </p:pic>
      <p:sp>
        <p:nvSpPr>
          <p:cNvPr id="60" name="Rectangular Callout 59"/>
          <p:cNvSpPr/>
          <p:nvPr/>
        </p:nvSpPr>
        <p:spPr bwMode="auto">
          <a:xfrm>
            <a:off x="7010543" y="2822568"/>
            <a:ext cx="1568378" cy="210122"/>
          </a:xfrm>
          <a:prstGeom prst="wedgeRectCallout">
            <a:avLst>
              <a:gd name="adj1" fmla="val -24700"/>
              <a:gd name="adj2" fmla="val 130045"/>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spcBef>
                <a:spcPct val="50000"/>
              </a:spcBef>
            </a:pPr>
            <a:r>
              <a:rPr lang="en-GB" sz="1050" b="1" dirty="0" smtClean="0">
                <a:solidFill>
                  <a:srgbClr val="000000"/>
                </a:solidFill>
                <a:latin typeface="Arial" pitchFamily="34" charset="0"/>
              </a:rPr>
              <a:t>Research Facilitator</a:t>
            </a:r>
            <a:endParaRPr lang="en-GB" sz="1100" b="1" dirty="0">
              <a:solidFill>
                <a:srgbClr val="000000"/>
              </a:solidFill>
              <a:latin typeface="Arial" pitchFamily="34" charset="0"/>
            </a:endParaRPr>
          </a:p>
        </p:txBody>
      </p:sp>
      <p:sp>
        <p:nvSpPr>
          <p:cNvPr id="61" name="Title 1"/>
          <p:cNvSpPr txBox="1">
            <a:spLocks/>
          </p:cNvSpPr>
          <p:nvPr/>
        </p:nvSpPr>
        <p:spPr bwMode="auto">
          <a:xfrm>
            <a:off x="1259632" y="6237312"/>
            <a:ext cx="7200800" cy="432048"/>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36000" tIns="0" rIns="3600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1" u="none" strike="noStrike" kern="0" cap="none" spc="0" normalizeH="0" baseline="0" noProof="0" dirty="0" smtClean="0">
                <a:ln>
                  <a:noFill/>
                </a:ln>
                <a:solidFill>
                  <a:schemeClr val="accent2">
                    <a:lumMod val="75000"/>
                  </a:schemeClr>
                </a:solidFill>
                <a:effectLst/>
                <a:uLnTx/>
                <a:uFillTx/>
                <a:latin typeface="+mj-lt"/>
                <a:ea typeface="ＭＳ Ｐゴシック" charset="-128"/>
                <a:cs typeface="ＭＳ Ｐゴシック" charset="-128"/>
              </a:rPr>
              <a:t>Also : JAI Academic</a:t>
            </a:r>
            <a:r>
              <a:rPr kumimoji="0" lang="en-GB" sz="2000" b="1" i="1" u="none" strike="noStrike" kern="0" cap="none" spc="0" normalizeH="0" noProof="0" dirty="0" smtClean="0">
                <a:ln>
                  <a:noFill/>
                </a:ln>
                <a:solidFill>
                  <a:schemeClr val="accent2">
                    <a:lumMod val="75000"/>
                  </a:schemeClr>
                </a:solidFill>
                <a:effectLst/>
                <a:uLnTx/>
                <a:uFillTx/>
                <a:latin typeface="+mj-lt"/>
                <a:ea typeface="ＭＳ Ｐゴシック" charset="-128"/>
                <a:cs typeface="ＭＳ Ｐゴシック" charset="-128"/>
              </a:rPr>
              <a:t> and Industrial Affiliates (not shown)</a:t>
            </a:r>
            <a:endParaRPr kumimoji="0" lang="en-GB" sz="2000" b="1" i="1" u="none" strike="noStrike" kern="0" cap="none" spc="0" normalizeH="0" baseline="0" noProof="0" dirty="0">
              <a:ln>
                <a:noFill/>
              </a:ln>
              <a:solidFill>
                <a:schemeClr val="accent2">
                  <a:lumMod val="75000"/>
                </a:schemeClr>
              </a:solidFill>
              <a:effectLst/>
              <a:uLnTx/>
              <a:uFillTx/>
              <a:latin typeface="+mj-lt"/>
              <a:ea typeface="ＭＳ Ｐゴシック" charset="-128"/>
              <a:cs typeface="ＭＳ Ｐゴシック" charset="-128"/>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352928" cy="432048"/>
          </a:xfrm>
        </p:spPr>
        <p:txBody>
          <a:bodyPr/>
          <a:lstStyle/>
          <a:p>
            <a:pPr algn="r"/>
            <a:r>
              <a:rPr lang="en-GB" i="1" dirty="0" smtClean="0"/>
              <a:t>within the UK SciTech ecosystem</a:t>
            </a:r>
            <a:endParaRPr lang="en-GB" i="1" dirty="0"/>
          </a:p>
        </p:txBody>
      </p:sp>
      <p:pic>
        <p:nvPicPr>
          <p:cNvPr id="4" name="Picture 4"/>
          <p:cNvPicPr>
            <a:picLocks noChangeAspect="1" noChangeArrowheads="1"/>
          </p:cNvPicPr>
          <p:nvPr/>
        </p:nvPicPr>
        <p:blipFill>
          <a:blip r:embed="rId2" cstate="screen"/>
          <a:srcRect/>
          <a:stretch>
            <a:fillRect/>
          </a:stretch>
        </p:blipFill>
        <p:spPr bwMode="auto">
          <a:xfrm>
            <a:off x="3851920" y="2656368"/>
            <a:ext cx="1864077" cy="2233396"/>
          </a:xfrm>
          <a:prstGeom prst="rect">
            <a:avLst/>
          </a:prstGeom>
          <a:ln>
            <a:noFill/>
          </a:ln>
          <a:effectLst>
            <a:outerShdw blurRad="292100" dist="139700" dir="2700000" algn="tl" rotWithShape="0">
              <a:srgbClr val="333333">
                <a:alpha val="65000"/>
              </a:srgbClr>
            </a:outerShdw>
          </a:effectLst>
        </p:spPr>
      </p:pic>
      <p:pic>
        <p:nvPicPr>
          <p:cNvPr id="5" name="Picture 2" descr="C:\Users\msf16171\AppData\Local\Microsoft\Windows\Temporary Internet Files\Content.Outlook\PE96AZ71\09EC2165 Campus aerial view.jpg"/>
          <p:cNvPicPr>
            <a:picLocks noChangeAspect="1" noChangeArrowheads="1"/>
          </p:cNvPicPr>
          <p:nvPr/>
        </p:nvPicPr>
        <p:blipFill>
          <a:blip r:embed="rId3" cstate="screen"/>
          <a:srcRect/>
          <a:stretch>
            <a:fillRect/>
          </a:stretch>
        </p:blipFill>
        <p:spPr bwMode="auto">
          <a:xfrm>
            <a:off x="4157183" y="5085184"/>
            <a:ext cx="4919943" cy="1512168"/>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7" name="Picture 10"/>
          <p:cNvPicPr>
            <a:picLocks noChangeAspect="1" noChangeArrowheads="1"/>
          </p:cNvPicPr>
          <p:nvPr/>
        </p:nvPicPr>
        <p:blipFill>
          <a:blip r:embed="rId4" cstate="screen"/>
          <a:srcRect/>
          <a:stretch>
            <a:fillRect/>
          </a:stretch>
        </p:blipFill>
        <p:spPr bwMode="auto">
          <a:xfrm>
            <a:off x="0" y="2132856"/>
            <a:ext cx="3600400" cy="216024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Isis-350_tcm18-129240"/>
          <p:cNvPicPr>
            <a:picLocks noChangeAspect="1" noChangeArrowheads="1"/>
          </p:cNvPicPr>
          <p:nvPr/>
        </p:nvPicPr>
        <p:blipFill>
          <a:blip r:embed="rId5" cstate="screen"/>
          <a:srcRect/>
          <a:stretch>
            <a:fillRect/>
          </a:stretch>
        </p:blipFill>
        <p:spPr bwMode="auto">
          <a:xfrm>
            <a:off x="6855092" y="3429000"/>
            <a:ext cx="2288908" cy="1516761"/>
          </a:xfrm>
          <a:prstGeom prst="rect">
            <a:avLst/>
          </a:prstGeom>
          <a:noFill/>
          <a:ln w="9525">
            <a:noFill/>
            <a:miter lim="800000"/>
            <a:headEnd/>
            <a:tailEnd/>
          </a:ln>
        </p:spPr>
      </p:pic>
      <p:pic>
        <p:nvPicPr>
          <p:cNvPr id="9" name="Picture 1"/>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0" y="5147008"/>
            <a:ext cx="4004322" cy="13313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05EC4052DLSdusk"/>
          <p:cNvPicPr>
            <a:picLocks noChangeAspect="1" noChangeArrowheads="1"/>
          </p:cNvPicPr>
          <p:nvPr/>
        </p:nvPicPr>
        <p:blipFill>
          <a:blip r:embed="rId7" cstate="screen"/>
          <a:srcRect/>
          <a:stretch>
            <a:fillRect/>
          </a:stretch>
        </p:blipFill>
        <p:spPr bwMode="auto">
          <a:xfrm>
            <a:off x="1187624" y="980728"/>
            <a:ext cx="4725523" cy="1080120"/>
          </a:xfrm>
          <a:prstGeom prst="rect">
            <a:avLst/>
          </a:prstGeom>
          <a:noFill/>
          <a:ln w="9525">
            <a:noFill/>
            <a:miter lim="800000"/>
            <a:headEnd/>
            <a:tailEnd/>
          </a:ln>
        </p:spPr>
      </p:pic>
      <p:cxnSp>
        <p:nvCxnSpPr>
          <p:cNvPr id="24" name="Straight Connector 23"/>
          <p:cNvCxnSpPr/>
          <p:nvPr/>
        </p:nvCxnSpPr>
        <p:spPr bwMode="auto">
          <a:xfrm flipH="1" flipV="1">
            <a:off x="5004048" y="4005064"/>
            <a:ext cx="216024" cy="288032"/>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flipH="1" flipV="1">
            <a:off x="4932040" y="3501008"/>
            <a:ext cx="288032" cy="79208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5220072" y="4293096"/>
            <a:ext cx="0" cy="14401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flipH="1">
            <a:off x="5139813" y="4293096"/>
            <a:ext cx="80259" cy="50304"/>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flipH="1">
            <a:off x="5220073" y="4284406"/>
            <a:ext cx="85659" cy="869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flipH="1" flipV="1">
            <a:off x="5220073" y="4301786"/>
            <a:ext cx="118843" cy="30553"/>
          </a:xfrm>
          <a:prstGeom prst="line">
            <a:avLst/>
          </a:prstGeom>
          <a:solidFill>
            <a:schemeClr val="accent1"/>
          </a:solidFill>
          <a:ln w="25400" cap="flat" cmpd="sng" algn="ctr">
            <a:solidFill>
              <a:srgbClr val="FF0000"/>
            </a:solidFill>
            <a:prstDash val="solid"/>
            <a:round/>
            <a:headEnd type="none" w="med" len="med"/>
            <a:tailEnd type="none" w="med" len="med"/>
          </a:ln>
          <a:effectLst/>
        </p:spPr>
      </p:cxnSp>
      <p:pic>
        <p:nvPicPr>
          <p:cNvPr id="37" name="Picture 2"/>
          <p:cNvPicPr>
            <a:picLocks noChangeAspect="1" noChangeArrowheads="1"/>
          </p:cNvPicPr>
          <p:nvPr/>
        </p:nvPicPr>
        <p:blipFill>
          <a:blip r:embed="rId8" cstate="screen"/>
          <a:srcRect/>
          <a:stretch>
            <a:fillRect/>
          </a:stretch>
        </p:blipFill>
        <p:spPr bwMode="auto">
          <a:xfrm>
            <a:off x="6012160" y="1124744"/>
            <a:ext cx="3131840" cy="2152078"/>
          </a:xfrm>
          <a:prstGeom prst="rect">
            <a:avLst/>
          </a:prstGeom>
          <a:noFill/>
          <a:ln w="9525">
            <a:noFill/>
            <a:miter lim="800000"/>
            <a:headEnd/>
            <a:tailEnd/>
          </a:ln>
        </p:spPr>
      </p:pic>
      <p:pic>
        <p:nvPicPr>
          <p:cNvPr id="38" name="Picture 6"/>
          <p:cNvPicPr>
            <a:picLocks noChangeAspect="1" noChangeArrowheads="1"/>
          </p:cNvPicPr>
          <p:nvPr/>
        </p:nvPicPr>
        <p:blipFill>
          <a:blip r:embed="rId9" cstate="screen"/>
          <a:srcRect/>
          <a:stretch>
            <a:fillRect/>
          </a:stretch>
        </p:blipFill>
        <p:spPr bwMode="auto">
          <a:xfrm>
            <a:off x="1547664" y="4293096"/>
            <a:ext cx="1612798" cy="1224136"/>
          </a:xfrm>
          <a:prstGeom prst="rect">
            <a:avLst/>
          </a:prstGeom>
          <a:ln>
            <a:noFill/>
          </a:ln>
          <a:effectLst>
            <a:outerShdw blurRad="292100" dist="139700" dir="2700000" algn="tl" rotWithShape="0">
              <a:srgbClr val="333333">
                <a:alpha val="65000"/>
              </a:srgbClr>
            </a:outerShdw>
          </a:effectLst>
        </p:spPr>
      </p:pic>
      <p:sp>
        <p:nvSpPr>
          <p:cNvPr id="39" name="Rectangle 38"/>
          <p:cNvSpPr/>
          <p:nvPr/>
        </p:nvSpPr>
        <p:spPr bwMode="auto">
          <a:xfrm>
            <a:off x="0" y="4077072"/>
            <a:ext cx="3419872" cy="215444"/>
          </a:xfrm>
          <a:prstGeom prst="rect">
            <a:avLst/>
          </a:prstGeom>
          <a:solidFill>
            <a:srgbClr val="C8FF01"/>
          </a:solidFill>
          <a:ln w="9525" cap="flat" cmpd="sng" algn="ctr">
            <a:solidFill>
              <a:sysClr val="windowText" lastClr="000000"/>
            </a:solidFill>
            <a:prstDash val="solid"/>
            <a:round/>
            <a:headEnd type="none" w="med" len="med"/>
            <a:tailEnd type="none" w="med" len="med"/>
          </a:ln>
          <a:effectLst>
            <a:outerShdw blurRad="165100" dist="38100" dir="2700000" sx="102000" sy="102000" algn="tl" rotWithShape="0">
              <a:prstClr val="black">
                <a:alpha val="40000"/>
              </a:prstClr>
            </a:outerShdw>
          </a:effectLst>
        </p:spPr>
        <p:txBody>
          <a:bodyPr vert="horz" wrap="square" lIns="36000" tIns="0" rIns="36000" bIns="0" numCol="1" rtlCol="0" anchor="t" anchorCtr="0" compatLnSpc="1">
            <a:prstTxWarp prst="textNoShape">
              <a:avLst/>
            </a:prstTxWarp>
            <a:spAutoFit/>
          </a:bodyPr>
          <a:lstStyle/>
          <a:p>
            <a:pPr marL="0" marR="0" indent="0" defTabSz="914400" eaLnBrk="0" latinLnBrk="0" hangingPunct="0">
              <a:lnSpc>
                <a:spcPct val="100000"/>
              </a:lnSpc>
              <a:buClrTx/>
              <a:buSzTx/>
              <a:buFontTx/>
              <a:buNone/>
              <a:tabLst/>
            </a:pPr>
            <a:r>
              <a:rPr lang="en-GB" sz="1400" kern="0" dirty="0" smtClean="0">
                <a:solidFill>
                  <a:schemeClr val="tx2">
                    <a:lumMod val="75000"/>
                    <a:lumOff val="25000"/>
                  </a:schemeClr>
                </a:solidFill>
                <a:latin typeface="Arial" pitchFamily="34" charset="0"/>
              </a:rPr>
              <a:t>Daresbury Science &amp; Innovation Campus</a:t>
            </a:r>
          </a:p>
        </p:txBody>
      </p:sp>
      <p:sp>
        <p:nvSpPr>
          <p:cNvPr id="40" name="Rectangle 39"/>
          <p:cNvSpPr/>
          <p:nvPr/>
        </p:nvSpPr>
        <p:spPr bwMode="auto">
          <a:xfrm>
            <a:off x="7496200" y="4725144"/>
            <a:ext cx="1647800" cy="215444"/>
          </a:xfrm>
          <a:prstGeom prst="rect">
            <a:avLst/>
          </a:prstGeom>
          <a:solidFill>
            <a:srgbClr val="C8FF01"/>
          </a:solidFill>
          <a:ln w="9525" cap="flat" cmpd="sng" algn="ctr">
            <a:solidFill>
              <a:sysClr val="windowText" lastClr="000000"/>
            </a:solidFill>
            <a:prstDash val="solid"/>
            <a:round/>
            <a:headEnd type="none" w="med" len="med"/>
            <a:tailEnd type="none" w="med" len="med"/>
          </a:ln>
          <a:effectLst>
            <a:outerShdw blurRad="165100" dist="38100" dir="2700000" sx="102000" sy="102000" algn="tl" rotWithShape="0">
              <a:prstClr val="black">
                <a:alpha val="40000"/>
              </a:prstClr>
            </a:outerShdw>
          </a:effectLst>
        </p:spPr>
        <p:txBody>
          <a:bodyPr vert="horz" wrap="square" lIns="36000" tIns="0" rIns="36000" bIns="0" numCol="1" rtlCol="0" anchor="t" anchorCtr="0" compatLnSpc="1">
            <a:prstTxWarp prst="textNoShape">
              <a:avLst/>
            </a:prstTxWarp>
            <a:spAutoFit/>
          </a:bodyPr>
          <a:lstStyle/>
          <a:p>
            <a:pPr marL="0" marR="0" indent="0" defTabSz="914400" eaLnBrk="0" latinLnBrk="0" hangingPunct="0">
              <a:lnSpc>
                <a:spcPct val="100000"/>
              </a:lnSpc>
              <a:buClrTx/>
              <a:buSzTx/>
              <a:buFontTx/>
              <a:buNone/>
              <a:tabLst/>
            </a:pPr>
            <a:r>
              <a:rPr lang="en-GB" sz="1400" kern="0" dirty="0" smtClean="0">
                <a:solidFill>
                  <a:schemeClr val="tx2">
                    <a:lumMod val="75000"/>
                    <a:lumOff val="25000"/>
                  </a:schemeClr>
                </a:solidFill>
                <a:latin typeface="Arial" pitchFamily="34" charset="0"/>
              </a:rPr>
              <a:t>ISIS neutron source</a:t>
            </a:r>
          </a:p>
        </p:txBody>
      </p:sp>
      <p:sp>
        <p:nvSpPr>
          <p:cNvPr id="41" name="Rectangle 40"/>
          <p:cNvSpPr/>
          <p:nvPr/>
        </p:nvSpPr>
        <p:spPr bwMode="auto">
          <a:xfrm>
            <a:off x="4644008" y="5085184"/>
            <a:ext cx="4231704" cy="215444"/>
          </a:xfrm>
          <a:prstGeom prst="rect">
            <a:avLst/>
          </a:prstGeom>
          <a:solidFill>
            <a:srgbClr val="C8FF01"/>
          </a:solidFill>
          <a:ln w="9525" cap="flat" cmpd="sng" algn="ctr">
            <a:solidFill>
              <a:sysClr val="windowText" lastClr="000000"/>
            </a:solidFill>
            <a:prstDash val="solid"/>
            <a:round/>
            <a:headEnd type="none" w="med" len="med"/>
            <a:tailEnd type="none" w="med" len="med"/>
          </a:ln>
          <a:effectLst>
            <a:outerShdw blurRad="165100" dist="38100" dir="2700000" sx="102000" sy="102000" algn="tl" rotWithShape="0">
              <a:prstClr val="black">
                <a:alpha val="40000"/>
              </a:prstClr>
            </a:outerShdw>
          </a:effectLst>
        </p:spPr>
        <p:txBody>
          <a:bodyPr vert="horz" wrap="square" lIns="36000" tIns="0" rIns="36000" bIns="0" numCol="1" rtlCol="0" anchor="t" anchorCtr="0" compatLnSpc="1">
            <a:prstTxWarp prst="textNoShape">
              <a:avLst/>
            </a:prstTxWarp>
            <a:spAutoFit/>
          </a:bodyPr>
          <a:lstStyle/>
          <a:p>
            <a:pPr marL="0" marR="0" indent="0" defTabSz="914400" eaLnBrk="0" latinLnBrk="0" hangingPunct="0">
              <a:lnSpc>
                <a:spcPct val="100000"/>
              </a:lnSpc>
              <a:buClrTx/>
              <a:buSzTx/>
              <a:buFontTx/>
              <a:buNone/>
              <a:tabLst/>
            </a:pPr>
            <a:r>
              <a:rPr lang="en-GB" sz="1400" kern="0" dirty="0" smtClean="0">
                <a:solidFill>
                  <a:schemeClr val="tx2">
                    <a:lumMod val="75000"/>
                    <a:lumOff val="25000"/>
                  </a:schemeClr>
                </a:solidFill>
                <a:latin typeface="Arial" pitchFamily="34" charset="0"/>
              </a:rPr>
              <a:t>Rutherford Lab &amp; Harwell-Oxford Innovation campus</a:t>
            </a:r>
          </a:p>
        </p:txBody>
      </p:sp>
      <p:sp>
        <p:nvSpPr>
          <p:cNvPr id="42" name="Rectangle 41"/>
          <p:cNvSpPr/>
          <p:nvPr/>
        </p:nvSpPr>
        <p:spPr bwMode="auto">
          <a:xfrm>
            <a:off x="4067944" y="1844824"/>
            <a:ext cx="1872208" cy="216024"/>
          </a:xfrm>
          <a:prstGeom prst="rect">
            <a:avLst/>
          </a:prstGeom>
          <a:solidFill>
            <a:srgbClr val="C8FF01"/>
          </a:solidFill>
          <a:ln w="9525" cap="flat" cmpd="sng" algn="ctr">
            <a:solidFill>
              <a:sysClr val="windowText" lastClr="000000"/>
            </a:solidFill>
            <a:prstDash val="solid"/>
            <a:round/>
            <a:headEnd type="none" w="med" len="med"/>
            <a:tailEnd type="none" w="med" len="med"/>
          </a:ln>
          <a:effectLst>
            <a:outerShdw blurRad="165100" dist="38100" dir="2700000" sx="102000" sy="102000" algn="tl" rotWithShape="0">
              <a:prstClr val="black">
                <a:alpha val="40000"/>
              </a:prstClr>
            </a:outerShdw>
          </a:effectLst>
        </p:spPr>
        <p:txBody>
          <a:bodyPr vert="horz" wrap="square" lIns="36000" tIns="0" rIns="36000" bIns="0" numCol="1" rtlCol="0" anchor="t" anchorCtr="0" compatLnSpc="1">
            <a:prstTxWarp prst="textNoShape">
              <a:avLst/>
            </a:prstTxWarp>
            <a:spAutoFit/>
          </a:bodyPr>
          <a:lstStyle/>
          <a:p>
            <a:pPr marL="0" marR="0" indent="0" defTabSz="914400" eaLnBrk="0" latinLnBrk="0" hangingPunct="0">
              <a:lnSpc>
                <a:spcPct val="100000"/>
              </a:lnSpc>
              <a:buClrTx/>
              <a:buSzTx/>
              <a:buFontTx/>
              <a:buNone/>
              <a:tabLst/>
            </a:pPr>
            <a:r>
              <a:rPr lang="en-GB" sz="1400" kern="0" dirty="0" smtClean="0">
                <a:solidFill>
                  <a:schemeClr val="tx2">
                    <a:lumMod val="75000"/>
                    <a:lumOff val="25000"/>
                  </a:schemeClr>
                </a:solidFill>
                <a:latin typeface="Arial" pitchFamily="34" charset="0"/>
              </a:rPr>
              <a:t>Diamond Light Source</a:t>
            </a:r>
          </a:p>
        </p:txBody>
      </p:sp>
      <p:sp>
        <p:nvSpPr>
          <p:cNvPr id="43" name="Rectangle 42"/>
          <p:cNvSpPr/>
          <p:nvPr/>
        </p:nvSpPr>
        <p:spPr bwMode="auto">
          <a:xfrm>
            <a:off x="6022434" y="3017500"/>
            <a:ext cx="1872208" cy="215444"/>
          </a:xfrm>
          <a:prstGeom prst="rect">
            <a:avLst/>
          </a:prstGeom>
          <a:solidFill>
            <a:srgbClr val="C8FF01"/>
          </a:solidFill>
          <a:ln w="9525" cap="flat" cmpd="sng" algn="ctr">
            <a:solidFill>
              <a:sysClr val="windowText" lastClr="000000"/>
            </a:solidFill>
            <a:prstDash val="solid"/>
            <a:round/>
            <a:headEnd type="none" w="med" len="med"/>
            <a:tailEnd type="none" w="med" len="med"/>
          </a:ln>
          <a:effectLst>
            <a:outerShdw blurRad="165100" dist="38100" dir="2700000" sx="102000" sy="102000" algn="tl" rotWithShape="0">
              <a:prstClr val="black">
                <a:alpha val="40000"/>
              </a:prstClr>
            </a:outerShdw>
          </a:effectLst>
        </p:spPr>
        <p:txBody>
          <a:bodyPr vert="horz" wrap="square" lIns="36000" tIns="0" rIns="36000" bIns="0" numCol="1" rtlCol="0" anchor="t" anchorCtr="0" compatLnSpc="1">
            <a:prstTxWarp prst="textNoShape">
              <a:avLst/>
            </a:prstTxWarp>
            <a:spAutoFit/>
          </a:bodyPr>
          <a:lstStyle/>
          <a:p>
            <a:pPr marL="0" marR="0" indent="0" defTabSz="914400" eaLnBrk="0" latinLnBrk="0" hangingPunct="0">
              <a:lnSpc>
                <a:spcPct val="100000"/>
              </a:lnSpc>
              <a:buClrTx/>
              <a:buSzTx/>
              <a:buFontTx/>
              <a:buNone/>
              <a:tabLst/>
            </a:pPr>
            <a:r>
              <a:rPr lang="en-GB" sz="1400" kern="0" dirty="0" smtClean="0">
                <a:solidFill>
                  <a:schemeClr val="tx2">
                    <a:lumMod val="75000"/>
                    <a:lumOff val="25000"/>
                  </a:schemeClr>
                </a:solidFill>
                <a:latin typeface="Arial" pitchFamily="34" charset="0"/>
              </a:rPr>
              <a:t>Central Laser Facility</a:t>
            </a:r>
          </a:p>
        </p:txBody>
      </p:sp>
      <p:sp>
        <p:nvSpPr>
          <p:cNvPr id="44" name="Rectangle 43"/>
          <p:cNvSpPr/>
          <p:nvPr/>
        </p:nvSpPr>
        <p:spPr bwMode="auto">
          <a:xfrm>
            <a:off x="0" y="6412240"/>
            <a:ext cx="3384376" cy="215444"/>
          </a:xfrm>
          <a:prstGeom prst="rect">
            <a:avLst/>
          </a:prstGeom>
          <a:solidFill>
            <a:srgbClr val="C8FF01"/>
          </a:solidFill>
          <a:ln w="9525" cap="flat" cmpd="sng" algn="ctr">
            <a:solidFill>
              <a:sysClr val="windowText" lastClr="000000"/>
            </a:solidFill>
            <a:prstDash val="solid"/>
            <a:round/>
            <a:headEnd type="none" w="med" len="med"/>
            <a:tailEnd type="none" w="med" len="med"/>
          </a:ln>
          <a:effectLst>
            <a:outerShdw blurRad="165100" dist="38100" dir="2700000" sx="102000" sy="102000" algn="tl" rotWithShape="0">
              <a:prstClr val="black">
                <a:alpha val="40000"/>
              </a:prstClr>
            </a:outerShdw>
          </a:effectLst>
        </p:spPr>
        <p:txBody>
          <a:bodyPr vert="horz" wrap="square" lIns="36000" tIns="0" rIns="36000" bIns="0" numCol="1" rtlCol="0" anchor="t" anchorCtr="0" compatLnSpc="1">
            <a:prstTxWarp prst="textNoShape">
              <a:avLst/>
            </a:prstTxWarp>
            <a:spAutoFit/>
          </a:bodyPr>
          <a:lstStyle/>
          <a:p>
            <a:pPr marL="0" marR="0" indent="0" defTabSz="914400" eaLnBrk="0" latinLnBrk="0" hangingPunct="0">
              <a:lnSpc>
                <a:spcPct val="100000"/>
              </a:lnSpc>
              <a:buClrTx/>
              <a:buSzTx/>
              <a:buFontTx/>
              <a:buNone/>
              <a:tabLst/>
            </a:pPr>
            <a:r>
              <a:rPr lang="en-GB" sz="1400" kern="0" dirty="0" smtClean="0">
                <a:solidFill>
                  <a:schemeClr val="tx2">
                    <a:lumMod val="75000"/>
                    <a:lumOff val="25000"/>
                  </a:schemeClr>
                </a:solidFill>
                <a:latin typeface="Arial" pitchFamily="34" charset="0"/>
              </a:rPr>
              <a:t>Accelerator Science &amp;Technology Centre</a:t>
            </a:r>
          </a:p>
        </p:txBody>
      </p:sp>
      <p:grpSp>
        <p:nvGrpSpPr>
          <p:cNvPr id="3" name="Group 44"/>
          <p:cNvGrpSpPr/>
          <p:nvPr/>
        </p:nvGrpSpPr>
        <p:grpSpPr>
          <a:xfrm>
            <a:off x="4986933" y="4233974"/>
            <a:ext cx="459437" cy="131130"/>
            <a:chOff x="4028831" y="3464735"/>
            <a:chExt cx="459437" cy="131130"/>
          </a:xfrm>
        </p:grpSpPr>
        <p:pic>
          <p:nvPicPr>
            <p:cNvPr id="46" name="Picture 2"/>
            <p:cNvPicPr>
              <a:picLocks noChangeAspect="1" noChangeArrowheads="1"/>
            </p:cNvPicPr>
            <p:nvPr/>
          </p:nvPicPr>
          <p:blipFill>
            <a:blip r:embed="rId10" cstate="screen"/>
            <a:srcRect/>
            <a:stretch>
              <a:fillRect/>
            </a:stretch>
          </p:blipFill>
          <p:spPr bwMode="auto">
            <a:xfrm>
              <a:off x="4293736" y="3469599"/>
              <a:ext cx="194532" cy="50949"/>
            </a:xfrm>
            <a:prstGeom prst="rect">
              <a:avLst/>
            </a:prstGeom>
            <a:noFill/>
            <a:ln w="0">
              <a:solidFill>
                <a:srgbClr val="0070C0"/>
              </a:solidFill>
              <a:prstDash val="solid"/>
              <a:miter lim="800000"/>
              <a:headEnd/>
              <a:tailEnd/>
            </a:ln>
          </p:spPr>
        </p:pic>
        <p:pic>
          <p:nvPicPr>
            <p:cNvPr id="47" name="Picture 18" descr="OU-Logo"/>
            <p:cNvPicPr>
              <a:picLocks noChangeAspect="1" noChangeArrowheads="1"/>
            </p:cNvPicPr>
            <p:nvPr/>
          </p:nvPicPr>
          <p:blipFill>
            <a:blip r:embed="rId11" cstate="screen"/>
            <a:srcRect/>
            <a:stretch>
              <a:fillRect/>
            </a:stretch>
          </p:blipFill>
          <p:spPr bwMode="auto">
            <a:xfrm>
              <a:off x="4028831" y="3464735"/>
              <a:ext cx="204932" cy="64200"/>
            </a:xfrm>
            <a:prstGeom prst="rect">
              <a:avLst/>
            </a:prstGeom>
            <a:noFill/>
            <a:ln w="9525">
              <a:noFill/>
              <a:miter lim="800000"/>
              <a:headEnd/>
              <a:tailEnd/>
            </a:ln>
          </p:spPr>
        </p:pic>
        <p:pic>
          <p:nvPicPr>
            <p:cNvPr id="48" name="Picture 17" descr="RHUL-Logo"/>
            <p:cNvPicPr>
              <a:picLocks noChangeAspect="1" noChangeArrowheads="1"/>
            </p:cNvPicPr>
            <p:nvPr/>
          </p:nvPicPr>
          <p:blipFill>
            <a:blip r:embed="rId12" cstate="screen"/>
            <a:srcRect/>
            <a:stretch>
              <a:fillRect/>
            </a:stretch>
          </p:blipFill>
          <p:spPr bwMode="auto">
            <a:xfrm>
              <a:off x="4297646" y="3543706"/>
              <a:ext cx="168957" cy="52159"/>
            </a:xfrm>
            <a:prstGeom prst="rect">
              <a:avLst/>
            </a:prstGeom>
            <a:noFill/>
            <a:ln w="9525">
              <a:noFill/>
              <a:miter lim="800000"/>
              <a:headEnd/>
              <a:tailEnd/>
            </a:ln>
          </p:spPr>
        </p:pic>
        <p:pic>
          <p:nvPicPr>
            <p:cNvPr id="49" name="Picture 48" descr="JAI"/>
            <p:cNvPicPr>
              <a:picLocks noChangeAspect="1" noChangeArrowheads="1"/>
            </p:cNvPicPr>
            <p:nvPr/>
          </p:nvPicPr>
          <p:blipFill>
            <a:blip r:embed="rId13" cstate="screen"/>
            <a:srcRect/>
            <a:stretch>
              <a:fillRect/>
            </a:stretch>
          </p:blipFill>
          <p:spPr bwMode="auto">
            <a:xfrm>
              <a:off x="4211960" y="3501008"/>
              <a:ext cx="105756" cy="71930"/>
            </a:xfrm>
            <a:prstGeom prst="rect">
              <a:avLst/>
            </a:prstGeom>
            <a:noFill/>
            <a:ln w="9525">
              <a:noFill/>
              <a:miter lim="800000"/>
              <a:headEnd/>
              <a:tailEnd/>
            </a:ln>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3" descr="06EC3822_Campus_aerial_view"/>
          <p:cNvPicPr>
            <a:picLocks noChangeAspect="1" noChangeArrowheads="1"/>
          </p:cNvPicPr>
          <p:nvPr/>
        </p:nvPicPr>
        <p:blipFill>
          <a:blip r:embed="rId2" cstate="screen"/>
          <a:srcRect/>
          <a:stretch>
            <a:fillRect/>
          </a:stretch>
        </p:blipFill>
        <p:spPr bwMode="auto">
          <a:xfrm>
            <a:off x="5580063" y="879988"/>
            <a:ext cx="3312417" cy="1396884"/>
          </a:xfrm>
          <a:prstGeom prst="rect">
            <a:avLst/>
          </a:prstGeom>
          <a:noFill/>
          <a:ln w="9525">
            <a:noFill/>
            <a:miter lim="800000"/>
            <a:headEnd/>
            <a:tailEnd/>
          </a:ln>
        </p:spPr>
      </p:pic>
      <p:pic>
        <p:nvPicPr>
          <p:cNvPr id="15365" name="Picture 3"/>
          <p:cNvPicPr>
            <a:picLocks noChangeAspect="1" noChangeArrowheads="1"/>
          </p:cNvPicPr>
          <p:nvPr/>
        </p:nvPicPr>
        <p:blipFill>
          <a:blip r:embed="rId3" cstate="screen"/>
          <a:srcRect/>
          <a:stretch>
            <a:fillRect/>
          </a:stretch>
        </p:blipFill>
        <p:spPr bwMode="auto">
          <a:xfrm>
            <a:off x="5327650" y="2349500"/>
            <a:ext cx="3816350" cy="485775"/>
          </a:xfrm>
          <a:prstGeom prst="rect">
            <a:avLst/>
          </a:prstGeom>
          <a:noFill/>
          <a:ln w="9525">
            <a:noFill/>
            <a:round/>
            <a:headEnd/>
            <a:tailEnd/>
          </a:ln>
        </p:spPr>
      </p:pic>
      <p:pic>
        <p:nvPicPr>
          <p:cNvPr id="15366" name="Picture 2"/>
          <p:cNvPicPr>
            <a:picLocks noChangeAspect="1" noChangeArrowheads="1"/>
          </p:cNvPicPr>
          <p:nvPr/>
        </p:nvPicPr>
        <p:blipFill>
          <a:blip r:embed="rId4" cstate="screen"/>
          <a:srcRect/>
          <a:stretch>
            <a:fillRect/>
          </a:stretch>
        </p:blipFill>
        <p:spPr bwMode="auto">
          <a:xfrm>
            <a:off x="2934121" y="4880248"/>
            <a:ext cx="3294063" cy="1789112"/>
          </a:xfrm>
          <a:prstGeom prst="rect">
            <a:avLst/>
          </a:prstGeom>
          <a:noFill/>
          <a:ln w="9525">
            <a:noFill/>
            <a:miter lim="800000"/>
            <a:headEnd/>
            <a:tailEnd/>
          </a:ln>
        </p:spPr>
      </p:pic>
      <p:pic>
        <p:nvPicPr>
          <p:cNvPr id="15369" name="Picture 4"/>
          <p:cNvPicPr>
            <a:picLocks noChangeAspect="1" noChangeArrowheads="1"/>
          </p:cNvPicPr>
          <p:nvPr/>
        </p:nvPicPr>
        <p:blipFill>
          <a:blip r:embed="rId5" cstate="screen"/>
          <a:srcRect/>
          <a:stretch>
            <a:fillRect/>
          </a:stretch>
        </p:blipFill>
        <p:spPr bwMode="auto">
          <a:xfrm>
            <a:off x="2514823" y="3072556"/>
            <a:ext cx="4289425" cy="1652588"/>
          </a:xfrm>
          <a:prstGeom prst="rect">
            <a:avLst/>
          </a:prstGeom>
          <a:noFill/>
          <a:ln w="9525">
            <a:noFill/>
            <a:miter lim="800000"/>
            <a:headEnd/>
            <a:tailEnd/>
          </a:ln>
        </p:spPr>
      </p:pic>
      <p:pic>
        <p:nvPicPr>
          <p:cNvPr id="13" name="Picture 2"/>
          <p:cNvPicPr>
            <a:picLocks noChangeAspect="1" noChangeArrowheads="1"/>
          </p:cNvPicPr>
          <p:nvPr/>
        </p:nvPicPr>
        <p:blipFill>
          <a:blip r:embed="rId6" cstate="screen"/>
          <a:srcRect/>
          <a:stretch>
            <a:fillRect/>
          </a:stretch>
        </p:blipFill>
        <p:spPr bwMode="auto">
          <a:xfrm>
            <a:off x="6696744" y="5428577"/>
            <a:ext cx="2339752" cy="1207227"/>
          </a:xfrm>
          <a:prstGeom prst="rect">
            <a:avLst/>
          </a:prstGeom>
          <a:noFill/>
          <a:ln w="9525">
            <a:noFill/>
            <a:miter lim="800000"/>
            <a:headEnd/>
            <a:tailEnd/>
          </a:ln>
        </p:spPr>
      </p:pic>
      <p:pic>
        <p:nvPicPr>
          <p:cNvPr id="15367" name="Picture 11" descr="C:\Users\seryi\AppData\Local\Microsoft\Windows\Temporary Internet Files\Content.Outlook\HCJ33PWM\schematic_sitelayout (2).png"/>
          <p:cNvPicPr>
            <a:picLocks noChangeAspect="1" noChangeArrowheads="1"/>
          </p:cNvPicPr>
          <p:nvPr/>
        </p:nvPicPr>
        <p:blipFill>
          <a:blip r:embed="rId7" cstate="screen"/>
          <a:srcRect/>
          <a:stretch>
            <a:fillRect/>
          </a:stretch>
        </p:blipFill>
        <p:spPr bwMode="auto">
          <a:xfrm>
            <a:off x="6800850" y="2872924"/>
            <a:ext cx="2379663" cy="2563812"/>
          </a:xfrm>
          <a:prstGeom prst="rect">
            <a:avLst/>
          </a:prstGeom>
          <a:noFill/>
          <a:ln w="9525">
            <a:noFill/>
            <a:miter lim="800000"/>
            <a:headEnd/>
            <a:tailEnd/>
          </a:ln>
        </p:spPr>
      </p:pic>
      <p:sp>
        <p:nvSpPr>
          <p:cNvPr id="17" name="Title 16"/>
          <p:cNvSpPr>
            <a:spLocks noGrp="1"/>
          </p:cNvSpPr>
          <p:nvPr>
            <p:ph type="title"/>
          </p:nvPr>
        </p:nvSpPr>
        <p:spPr>
          <a:xfrm>
            <a:off x="1619672" y="404664"/>
            <a:ext cx="7416824" cy="432048"/>
          </a:xfrm>
        </p:spPr>
        <p:txBody>
          <a:bodyPr/>
          <a:lstStyle/>
          <a:p>
            <a:pPr algn="r"/>
            <a:r>
              <a:rPr lang="en-GB" i="1" dirty="0" smtClean="0"/>
              <a:t>JAI research interests</a:t>
            </a:r>
            <a:endParaRPr lang="en-GB" i="1" dirty="0"/>
          </a:p>
        </p:txBody>
      </p:sp>
      <p:sp>
        <p:nvSpPr>
          <p:cNvPr id="12" name="Content Placeholder 10"/>
          <p:cNvSpPr txBox="1">
            <a:spLocks/>
          </p:cNvSpPr>
          <p:nvPr/>
        </p:nvSpPr>
        <p:spPr>
          <a:xfrm>
            <a:off x="107504" y="1052736"/>
            <a:ext cx="4896544" cy="5544914"/>
          </a:xfrm>
          <a:prstGeom prst="rect">
            <a:avLst/>
          </a:prstGeom>
        </p:spPr>
        <p:txBody>
          <a:bodyPr/>
          <a:lstStyle>
            <a:lvl1pPr marL="342900" indent="-342900" algn="l" rtl="0" eaLnBrk="0" fontAlgn="base" hangingPunct="0">
              <a:spcBef>
                <a:spcPts val="800"/>
              </a:spcBef>
              <a:spcAft>
                <a:spcPct val="0"/>
              </a:spcAft>
              <a:buChar char="•"/>
              <a:defRPr sz="2000" b="0">
                <a:solidFill>
                  <a:srgbClr val="00009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b="0">
                <a:solidFill>
                  <a:srgbClr val="000090"/>
                </a:solidFill>
                <a:latin typeface="+mn-lt"/>
                <a:ea typeface="ＭＳ Ｐゴシック" charset="-128"/>
              </a:defRPr>
            </a:lvl2pPr>
            <a:lvl3pPr marL="1143000" indent="-228600" algn="l" rtl="0" eaLnBrk="0" fontAlgn="base" hangingPunct="0">
              <a:spcBef>
                <a:spcPct val="20000"/>
              </a:spcBef>
              <a:spcAft>
                <a:spcPct val="0"/>
              </a:spcAft>
              <a:buChar char="•"/>
              <a:defRPr sz="2000" b="0">
                <a:solidFill>
                  <a:srgbClr val="000090"/>
                </a:solidFill>
                <a:latin typeface="+mn-lt"/>
                <a:ea typeface="ＭＳ Ｐゴシック" charset="-128"/>
              </a:defRPr>
            </a:lvl3pPr>
            <a:lvl4pPr marL="1600200" indent="-228600" algn="l" rtl="0" eaLnBrk="0" fontAlgn="base" hangingPunct="0">
              <a:spcBef>
                <a:spcPct val="20000"/>
              </a:spcBef>
              <a:spcAft>
                <a:spcPct val="0"/>
              </a:spcAft>
              <a:buChar char="–"/>
              <a:defRPr sz="2000" b="0">
                <a:solidFill>
                  <a:srgbClr val="000090"/>
                </a:solidFill>
                <a:latin typeface="+mn-lt"/>
                <a:ea typeface="ＭＳ Ｐゴシック" charset="-128"/>
              </a:defRPr>
            </a:lvl4pPr>
            <a:lvl5pPr marL="2057400" indent="-228600" algn="l" rtl="0" eaLnBrk="0" fontAlgn="base" hangingPunct="0">
              <a:spcBef>
                <a:spcPct val="20000"/>
              </a:spcBef>
              <a:spcAft>
                <a:spcPct val="0"/>
              </a:spcAft>
              <a:buChar char="»"/>
              <a:defRPr sz="2000" b="0">
                <a:solidFill>
                  <a:srgbClr val="000090"/>
                </a:solidFill>
                <a:latin typeface="+mn-lt"/>
                <a:ea typeface="ＭＳ Ｐゴシック" charset="-128"/>
              </a:defRPr>
            </a:lvl5pPr>
            <a:lvl6pPr marL="2514600" indent="-228600" algn="l" rtl="0" eaLnBrk="0" fontAlgn="base" hangingPunct="0">
              <a:spcBef>
                <a:spcPct val="20000"/>
              </a:spcBef>
              <a:spcAft>
                <a:spcPct val="0"/>
              </a:spcAft>
              <a:buChar char="»"/>
              <a:defRPr sz="2000" b="1">
                <a:solidFill>
                  <a:srgbClr val="00CC00"/>
                </a:solidFill>
                <a:latin typeface="+mn-lt"/>
              </a:defRPr>
            </a:lvl6pPr>
            <a:lvl7pPr marL="2971800" indent="-228600" algn="l" rtl="0" eaLnBrk="0" fontAlgn="base" hangingPunct="0">
              <a:spcBef>
                <a:spcPct val="20000"/>
              </a:spcBef>
              <a:spcAft>
                <a:spcPct val="0"/>
              </a:spcAft>
              <a:buChar char="»"/>
              <a:defRPr sz="2000" b="1">
                <a:solidFill>
                  <a:srgbClr val="00CC00"/>
                </a:solidFill>
                <a:latin typeface="+mn-lt"/>
              </a:defRPr>
            </a:lvl7pPr>
            <a:lvl8pPr marL="3429000" indent="-228600" algn="l" rtl="0" eaLnBrk="0" fontAlgn="base" hangingPunct="0">
              <a:spcBef>
                <a:spcPct val="20000"/>
              </a:spcBef>
              <a:spcAft>
                <a:spcPct val="0"/>
              </a:spcAft>
              <a:buChar char="»"/>
              <a:defRPr sz="2000" b="1">
                <a:solidFill>
                  <a:srgbClr val="00CC00"/>
                </a:solidFill>
                <a:latin typeface="+mn-lt"/>
              </a:defRPr>
            </a:lvl8pPr>
            <a:lvl9pPr marL="3886200" indent="-228600" algn="l" rtl="0" eaLnBrk="0" fontAlgn="base" hangingPunct="0">
              <a:spcBef>
                <a:spcPct val="20000"/>
              </a:spcBef>
              <a:spcAft>
                <a:spcPct val="0"/>
              </a:spcAft>
              <a:buChar char="»"/>
              <a:defRPr sz="2000" b="1">
                <a:solidFill>
                  <a:srgbClr val="00CC00"/>
                </a:solidFill>
                <a:latin typeface="+mn-lt"/>
              </a:defRPr>
            </a:lvl9pPr>
          </a:lstStyle>
          <a:p>
            <a:r>
              <a:rPr lang="en-US" dirty="0" smtClean="0"/>
              <a:t>3rd Gen Light Sources</a:t>
            </a:r>
          </a:p>
          <a:p>
            <a:r>
              <a:rPr lang="en-US" dirty="0" smtClean="0"/>
              <a:t>Future 4th Gen Light Source design</a:t>
            </a:r>
          </a:p>
          <a:p>
            <a:r>
              <a:rPr lang="en-US" dirty="0" smtClean="0"/>
              <a:t>ISIS &amp; ESS neutron sources</a:t>
            </a:r>
          </a:p>
          <a:p>
            <a:r>
              <a:rPr lang="en-US" dirty="0" smtClean="0"/>
              <a:t>Neutrino Factory / m-cooling</a:t>
            </a:r>
          </a:p>
          <a:p>
            <a:r>
              <a:rPr lang="en-US" dirty="0" smtClean="0"/>
              <a:t>Accelerators for cancer therapy</a:t>
            </a:r>
          </a:p>
          <a:p>
            <a:r>
              <a:rPr lang="en-US" dirty="0" smtClean="0"/>
              <a:t>Ion sources</a:t>
            </a:r>
          </a:p>
          <a:p>
            <a:r>
              <a:rPr lang="en-US" dirty="0" smtClean="0"/>
              <a:t>LHC upgrade</a:t>
            </a:r>
          </a:p>
          <a:p>
            <a:r>
              <a:rPr lang="en-US" dirty="0" smtClean="0"/>
              <a:t>Linear Colliders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3" descr="06EC3822_Campus_aerial_view"/>
          <p:cNvPicPr>
            <a:picLocks noChangeAspect="1" noChangeArrowheads="1"/>
          </p:cNvPicPr>
          <p:nvPr/>
        </p:nvPicPr>
        <p:blipFill>
          <a:blip r:embed="rId2" cstate="screen"/>
          <a:srcRect/>
          <a:stretch>
            <a:fillRect/>
          </a:stretch>
        </p:blipFill>
        <p:spPr bwMode="auto">
          <a:xfrm>
            <a:off x="5580063" y="879988"/>
            <a:ext cx="3312417" cy="1396884"/>
          </a:xfrm>
          <a:prstGeom prst="rect">
            <a:avLst/>
          </a:prstGeom>
          <a:noFill/>
          <a:ln w="9525">
            <a:noFill/>
            <a:miter lim="800000"/>
            <a:headEnd/>
            <a:tailEnd/>
          </a:ln>
        </p:spPr>
      </p:pic>
      <p:pic>
        <p:nvPicPr>
          <p:cNvPr id="15365" name="Picture 3"/>
          <p:cNvPicPr>
            <a:picLocks noChangeAspect="1" noChangeArrowheads="1"/>
          </p:cNvPicPr>
          <p:nvPr/>
        </p:nvPicPr>
        <p:blipFill>
          <a:blip r:embed="rId3" cstate="screen"/>
          <a:srcRect/>
          <a:stretch>
            <a:fillRect/>
          </a:stretch>
        </p:blipFill>
        <p:spPr bwMode="auto">
          <a:xfrm>
            <a:off x="5327650" y="2349500"/>
            <a:ext cx="3816350" cy="485775"/>
          </a:xfrm>
          <a:prstGeom prst="rect">
            <a:avLst/>
          </a:prstGeom>
          <a:noFill/>
          <a:ln w="9525">
            <a:noFill/>
            <a:round/>
            <a:headEnd/>
            <a:tailEnd/>
          </a:ln>
        </p:spPr>
      </p:pic>
      <p:pic>
        <p:nvPicPr>
          <p:cNvPr id="15366" name="Picture 2"/>
          <p:cNvPicPr>
            <a:picLocks noChangeAspect="1" noChangeArrowheads="1"/>
          </p:cNvPicPr>
          <p:nvPr/>
        </p:nvPicPr>
        <p:blipFill>
          <a:blip r:embed="rId4" cstate="screen"/>
          <a:srcRect/>
          <a:stretch>
            <a:fillRect/>
          </a:stretch>
        </p:blipFill>
        <p:spPr bwMode="auto">
          <a:xfrm>
            <a:off x="2934121" y="4880248"/>
            <a:ext cx="3294063" cy="1789112"/>
          </a:xfrm>
          <a:prstGeom prst="rect">
            <a:avLst/>
          </a:prstGeom>
          <a:noFill/>
          <a:ln w="9525">
            <a:noFill/>
            <a:miter lim="800000"/>
            <a:headEnd/>
            <a:tailEnd/>
          </a:ln>
        </p:spPr>
      </p:pic>
      <p:pic>
        <p:nvPicPr>
          <p:cNvPr id="15369" name="Picture 4"/>
          <p:cNvPicPr>
            <a:picLocks noChangeAspect="1" noChangeArrowheads="1"/>
          </p:cNvPicPr>
          <p:nvPr/>
        </p:nvPicPr>
        <p:blipFill>
          <a:blip r:embed="rId5" cstate="screen"/>
          <a:srcRect/>
          <a:stretch>
            <a:fillRect/>
          </a:stretch>
        </p:blipFill>
        <p:spPr bwMode="auto">
          <a:xfrm>
            <a:off x="2514823" y="3072556"/>
            <a:ext cx="4289425" cy="1652588"/>
          </a:xfrm>
          <a:prstGeom prst="rect">
            <a:avLst/>
          </a:prstGeom>
          <a:noFill/>
          <a:ln w="9525">
            <a:noFill/>
            <a:miter lim="800000"/>
            <a:headEnd/>
            <a:tailEnd/>
          </a:ln>
        </p:spPr>
      </p:pic>
      <p:pic>
        <p:nvPicPr>
          <p:cNvPr id="13" name="Picture 2"/>
          <p:cNvPicPr>
            <a:picLocks noChangeAspect="1" noChangeArrowheads="1"/>
          </p:cNvPicPr>
          <p:nvPr/>
        </p:nvPicPr>
        <p:blipFill>
          <a:blip r:embed="rId6" cstate="screen"/>
          <a:srcRect/>
          <a:stretch>
            <a:fillRect/>
          </a:stretch>
        </p:blipFill>
        <p:spPr bwMode="auto">
          <a:xfrm>
            <a:off x="6696744" y="5428577"/>
            <a:ext cx="2339752" cy="1207227"/>
          </a:xfrm>
          <a:prstGeom prst="rect">
            <a:avLst/>
          </a:prstGeom>
          <a:noFill/>
          <a:ln w="9525">
            <a:noFill/>
            <a:miter lim="800000"/>
            <a:headEnd/>
            <a:tailEnd/>
          </a:ln>
        </p:spPr>
      </p:pic>
      <p:pic>
        <p:nvPicPr>
          <p:cNvPr id="15367" name="Picture 11" descr="C:\Users\seryi\AppData\Local\Microsoft\Windows\Temporary Internet Files\Content.Outlook\HCJ33PWM\schematic_sitelayout (2).png"/>
          <p:cNvPicPr>
            <a:picLocks noChangeAspect="1" noChangeArrowheads="1"/>
          </p:cNvPicPr>
          <p:nvPr/>
        </p:nvPicPr>
        <p:blipFill>
          <a:blip r:embed="rId7" cstate="screen"/>
          <a:srcRect/>
          <a:stretch>
            <a:fillRect/>
          </a:stretch>
        </p:blipFill>
        <p:spPr bwMode="auto">
          <a:xfrm>
            <a:off x="6800850" y="2872924"/>
            <a:ext cx="2379663" cy="2563812"/>
          </a:xfrm>
          <a:prstGeom prst="rect">
            <a:avLst/>
          </a:prstGeom>
          <a:noFill/>
          <a:ln w="9525">
            <a:noFill/>
            <a:miter lim="800000"/>
            <a:headEnd/>
            <a:tailEnd/>
          </a:ln>
        </p:spPr>
      </p:pic>
      <p:sp>
        <p:nvSpPr>
          <p:cNvPr id="10" name="Content Placeholder 1"/>
          <p:cNvSpPr txBox="1">
            <a:spLocks/>
          </p:cNvSpPr>
          <p:nvPr/>
        </p:nvSpPr>
        <p:spPr>
          <a:xfrm>
            <a:off x="179512" y="1196752"/>
            <a:ext cx="4392488" cy="2088232"/>
          </a:xfrm>
          <a:prstGeom prst="rect">
            <a:avLst/>
          </a:prstGeom>
        </p:spPr>
        <p:txBody>
          <a:bodyPr/>
          <a:lstStyle>
            <a:lvl1pPr marL="342900" indent="-342900" algn="l" rtl="0" eaLnBrk="0" fontAlgn="base" hangingPunct="0">
              <a:spcBef>
                <a:spcPts val="800"/>
              </a:spcBef>
              <a:spcAft>
                <a:spcPct val="0"/>
              </a:spcAft>
              <a:buChar char="•"/>
              <a:defRPr sz="2000" b="0">
                <a:solidFill>
                  <a:srgbClr val="00009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b="0">
                <a:solidFill>
                  <a:srgbClr val="000090"/>
                </a:solidFill>
                <a:latin typeface="+mn-lt"/>
                <a:ea typeface="ＭＳ Ｐゴシック" charset="-128"/>
              </a:defRPr>
            </a:lvl2pPr>
            <a:lvl3pPr marL="1143000" indent="-228600" algn="l" rtl="0" eaLnBrk="0" fontAlgn="base" hangingPunct="0">
              <a:spcBef>
                <a:spcPct val="20000"/>
              </a:spcBef>
              <a:spcAft>
                <a:spcPct val="0"/>
              </a:spcAft>
              <a:buChar char="•"/>
              <a:defRPr sz="2000" b="0">
                <a:solidFill>
                  <a:srgbClr val="000090"/>
                </a:solidFill>
                <a:latin typeface="+mn-lt"/>
                <a:ea typeface="ＭＳ Ｐゴシック" charset="-128"/>
              </a:defRPr>
            </a:lvl3pPr>
            <a:lvl4pPr marL="1600200" indent="-228600" algn="l" rtl="0" eaLnBrk="0" fontAlgn="base" hangingPunct="0">
              <a:spcBef>
                <a:spcPct val="20000"/>
              </a:spcBef>
              <a:spcAft>
                <a:spcPct val="0"/>
              </a:spcAft>
              <a:buChar char="–"/>
              <a:defRPr sz="2000" b="0">
                <a:solidFill>
                  <a:srgbClr val="000090"/>
                </a:solidFill>
                <a:latin typeface="+mn-lt"/>
                <a:ea typeface="ＭＳ Ｐゴシック" charset="-128"/>
              </a:defRPr>
            </a:lvl4pPr>
            <a:lvl5pPr marL="2057400" indent="-228600" algn="l" rtl="0" eaLnBrk="0" fontAlgn="base" hangingPunct="0">
              <a:spcBef>
                <a:spcPct val="20000"/>
              </a:spcBef>
              <a:spcAft>
                <a:spcPct val="0"/>
              </a:spcAft>
              <a:buChar char="»"/>
              <a:defRPr sz="2000" b="0">
                <a:solidFill>
                  <a:srgbClr val="000090"/>
                </a:solidFill>
                <a:latin typeface="+mn-lt"/>
                <a:ea typeface="ＭＳ Ｐゴシック" charset="-128"/>
              </a:defRPr>
            </a:lvl5pPr>
            <a:lvl6pPr marL="2514600" indent="-228600" algn="l" rtl="0" eaLnBrk="0" fontAlgn="base" hangingPunct="0">
              <a:spcBef>
                <a:spcPct val="20000"/>
              </a:spcBef>
              <a:spcAft>
                <a:spcPct val="0"/>
              </a:spcAft>
              <a:buChar char="»"/>
              <a:defRPr sz="2000" b="1">
                <a:solidFill>
                  <a:srgbClr val="00CC00"/>
                </a:solidFill>
                <a:latin typeface="+mn-lt"/>
              </a:defRPr>
            </a:lvl6pPr>
            <a:lvl7pPr marL="2971800" indent="-228600" algn="l" rtl="0" eaLnBrk="0" fontAlgn="base" hangingPunct="0">
              <a:spcBef>
                <a:spcPct val="20000"/>
              </a:spcBef>
              <a:spcAft>
                <a:spcPct val="0"/>
              </a:spcAft>
              <a:buChar char="»"/>
              <a:defRPr sz="2000" b="1">
                <a:solidFill>
                  <a:srgbClr val="00CC00"/>
                </a:solidFill>
                <a:latin typeface="+mn-lt"/>
              </a:defRPr>
            </a:lvl7pPr>
            <a:lvl8pPr marL="3429000" indent="-228600" algn="l" rtl="0" eaLnBrk="0" fontAlgn="base" hangingPunct="0">
              <a:spcBef>
                <a:spcPct val="20000"/>
              </a:spcBef>
              <a:spcAft>
                <a:spcPct val="0"/>
              </a:spcAft>
              <a:buChar char="»"/>
              <a:defRPr sz="2000" b="1">
                <a:solidFill>
                  <a:srgbClr val="00CC00"/>
                </a:solidFill>
                <a:latin typeface="+mn-lt"/>
              </a:defRPr>
            </a:lvl8pPr>
            <a:lvl9pPr marL="3886200" indent="-228600" algn="l" rtl="0" eaLnBrk="0" fontAlgn="base" hangingPunct="0">
              <a:spcBef>
                <a:spcPct val="20000"/>
              </a:spcBef>
              <a:spcAft>
                <a:spcPct val="0"/>
              </a:spcAft>
              <a:buChar char="»"/>
              <a:defRPr sz="2000" b="1">
                <a:solidFill>
                  <a:srgbClr val="00CC00"/>
                </a:solidFill>
                <a:latin typeface="+mn-lt"/>
              </a:defRPr>
            </a:lvl9pPr>
          </a:lstStyle>
          <a:p>
            <a:r>
              <a:rPr lang="en-US" smtClean="0"/>
              <a:t>Plasma channel development</a:t>
            </a:r>
          </a:p>
          <a:p>
            <a:r>
              <a:rPr lang="en-US" smtClean="0"/>
              <a:t>Advanced beam instrumentation</a:t>
            </a:r>
          </a:p>
          <a:p>
            <a:r>
              <a:rPr lang="en-US" smtClean="0"/>
              <a:t>Compact radiation sources</a:t>
            </a:r>
            <a:endParaRPr lang="en-US" dirty="0"/>
          </a:p>
        </p:txBody>
      </p:sp>
      <p:sp>
        <p:nvSpPr>
          <p:cNvPr id="14" name="Title 16"/>
          <p:cNvSpPr txBox="1">
            <a:spLocks/>
          </p:cNvSpPr>
          <p:nvPr/>
        </p:nvSpPr>
        <p:spPr bwMode="auto">
          <a:xfrm>
            <a:off x="1619672" y="404664"/>
            <a:ext cx="7416824" cy="432048"/>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36000" tIns="0" rIns="36000" bIns="0" numCol="1" anchor="ctr" anchorCtr="0" compatLnSpc="1">
            <a:prstTxWarp prst="textNoShape">
              <a:avLst/>
            </a:prstTxWarp>
          </a:bodyPr>
          <a:lstStyle>
            <a:lvl1pPr algn="ctr" rtl="0" eaLnBrk="0" fontAlgn="base" hangingPunct="0">
              <a:spcBef>
                <a:spcPct val="0"/>
              </a:spcBef>
              <a:spcAft>
                <a:spcPct val="0"/>
              </a:spcAft>
              <a:defRPr lang="en-US" sz="2800" b="1">
                <a:solidFill>
                  <a:schemeClr val="accent2">
                    <a:lumMod val="75000"/>
                  </a:schemeClr>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sz="2800" b="1">
                <a:solidFill>
                  <a:srgbClr val="FF3300"/>
                </a:solidFill>
                <a:latin typeface="Arial" pitchFamily="34" charset="0"/>
              </a:defRPr>
            </a:lvl6pPr>
            <a:lvl7pPr marL="914400" algn="ctr" rtl="0" eaLnBrk="0" fontAlgn="base" hangingPunct="0">
              <a:spcBef>
                <a:spcPct val="0"/>
              </a:spcBef>
              <a:spcAft>
                <a:spcPct val="0"/>
              </a:spcAft>
              <a:defRPr sz="2800" b="1">
                <a:solidFill>
                  <a:srgbClr val="FF3300"/>
                </a:solidFill>
                <a:latin typeface="Arial" pitchFamily="34" charset="0"/>
              </a:defRPr>
            </a:lvl7pPr>
            <a:lvl8pPr marL="1371600" algn="ctr" rtl="0" eaLnBrk="0" fontAlgn="base" hangingPunct="0">
              <a:spcBef>
                <a:spcPct val="0"/>
              </a:spcBef>
              <a:spcAft>
                <a:spcPct val="0"/>
              </a:spcAft>
              <a:defRPr sz="2800" b="1">
                <a:solidFill>
                  <a:srgbClr val="FF3300"/>
                </a:solidFill>
                <a:latin typeface="Arial" pitchFamily="34" charset="0"/>
              </a:defRPr>
            </a:lvl8pPr>
            <a:lvl9pPr marL="1828800" algn="ctr" rtl="0" eaLnBrk="0" fontAlgn="base" hangingPunct="0">
              <a:spcBef>
                <a:spcPct val="0"/>
              </a:spcBef>
              <a:spcAft>
                <a:spcPct val="0"/>
              </a:spcAft>
              <a:defRPr sz="2800" b="1">
                <a:solidFill>
                  <a:srgbClr val="FF3300"/>
                </a:solidFill>
                <a:latin typeface="Arial" pitchFamily="34" charset="0"/>
              </a:defRPr>
            </a:lvl9pPr>
          </a:lstStyle>
          <a:p>
            <a:pPr algn="r"/>
            <a:r>
              <a:rPr lang="en-GB" i="1" dirty="0" smtClean="0"/>
              <a:t>JAI research interests</a:t>
            </a:r>
            <a:endParaRPr lang="en-GB" i="1" dirty="0"/>
          </a:p>
        </p:txBody>
      </p:sp>
    </p:spTree>
    <p:extLst>
      <p:ext uri="{BB962C8B-B14F-4D97-AF65-F5344CB8AC3E}">
        <p14:creationId xmlns:p14="http://schemas.microsoft.com/office/powerpoint/2010/main" val="24760038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52736"/>
            <a:ext cx="4032448" cy="2952328"/>
          </a:xfrm>
        </p:spPr>
        <p:txBody>
          <a:bodyPr/>
          <a:lstStyle/>
          <a:p>
            <a:r>
              <a:rPr lang="en-US" dirty="0" smtClean="0"/>
              <a:t>Capillary discharge waveguide developed at Oxford</a:t>
            </a:r>
          </a:p>
          <a:p>
            <a:r>
              <a:rPr lang="en-US" dirty="0" smtClean="0"/>
              <a:t>To date:</a:t>
            </a:r>
          </a:p>
          <a:p>
            <a:pPr lvl="1"/>
            <a:r>
              <a:rPr lang="en-US" dirty="0" smtClean="0"/>
              <a:t>Channels up to 50mm long</a:t>
            </a:r>
          </a:p>
          <a:p>
            <a:pPr lvl="1"/>
            <a:r>
              <a:rPr lang="en-US" dirty="0" smtClean="0"/>
              <a:t>Typical on-axis density 10</a:t>
            </a:r>
            <a:r>
              <a:rPr lang="en-US" baseline="30000" dirty="0" smtClean="0"/>
              <a:t>18</a:t>
            </a:r>
            <a:r>
              <a:rPr lang="en-US" dirty="0" smtClean="0"/>
              <a:t> cm</a:t>
            </a:r>
            <a:r>
              <a:rPr lang="en-US" baseline="30000" dirty="0" smtClean="0"/>
              <a:t>-</a:t>
            </a:r>
            <a:r>
              <a:rPr lang="en-US" baseline="30000" dirty="0" smtClean="0"/>
              <a:t>3</a:t>
            </a:r>
          </a:p>
          <a:p>
            <a:r>
              <a:rPr lang="en-US" dirty="0" smtClean="0"/>
              <a:t>Beams up to 1 </a:t>
            </a:r>
            <a:r>
              <a:rPr lang="en-US" dirty="0" err="1" smtClean="0"/>
              <a:t>GeV</a:t>
            </a:r>
            <a:r>
              <a:rPr lang="en-US" dirty="0" smtClean="0"/>
              <a:t> generated</a:t>
            </a:r>
          </a:p>
          <a:p>
            <a:pPr lvl="1"/>
            <a:r>
              <a:rPr lang="en-US" dirty="0" err="1" smtClean="0"/>
              <a:t>Leemans</a:t>
            </a:r>
            <a:r>
              <a:rPr lang="en-US" dirty="0" smtClean="0"/>
              <a:t> et al 2006</a:t>
            </a:r>
            <a:endParaRPr lang="en-US" dirty="0" smtClean="0"/>
          </a:p>
        </p:txBody>
      </p:sp>
      <p:sp>
        <p:nvSpPr>
          <p:cNvPr id="3" name="Title 2"/>
          <p:cNvSpPr>
            <a:spLocks noGrp="1"/>
          </p:cNvSpPr>
          <p:nvPr>
            <p:ph type="title"/>
          </p:nvPr>
        </p:nvSpPr>
        <p:spPr/>
        <p:txBody>
          <a:bodyPr/>
          <a:lstStyle/>
          <a:p>
            <a:pPr algn="r"/>
            <a:r>
              <a:rPr lang="en-US" dirty="0" smtClean="0"/>
              <a:t>Development of plasma channels</a:t>
            </a:r>
            <a:endParaRPr lang="en-US" dirty="0"/>
          </a:p>
        </p:txBody>
      </p:sp>
      <p:pic>
        <p:nvPicPr>
          <p:cNvPr id="4" name="Picture 3"/>
          <p:cNvPicPr>
            <a:picLocks noChangeAspect="1"/>
          </p:cNvPicPr>
          <p:nvPr/>
        </p:nvPicPr>
        <p:blipFill>
          <a:blip r:embed="rId2"/>
          <a:stretch>
            <a:fillRect/>
          </a:stretch>
        </p:blipFill>
        <p:spPr>
          <a:xfrm>
            <a:off x="3091035" y="4293096"/>
            <a:ext cx="3497189" cy="2232248"/>
          </a:xfrm>
          <a:prstGeom prst="rect">
            <a:avLst/>
          </a:prstGeom>
        </p:spPr>
      </p:pic>
      <p:pic>
        <p:nvPicPr>
          <p:cNvPr id="5" name="Picture 4"/>
          <p:cNvPicPr>
            <a:picLocks noChangeAspect="1"/>
          </p:cNvPicPr>
          <p:nvPr/>
        </p:nvPicPr>
        <p:blipFill>
          <a:blip r:embed="rId3"/>
          <a:stretch>
            <a:fillRect/>
          </a:stretch>
        </p:blipFill>
        <p:spPr>
          <a:xfrm>
            <a:off x="187753" y="4307026"/>
            <a:ext cx="2872079" cy="2218318"/>
          </a:xfrm>
          <a:prstGeom prst="rect">
            <a:avLst/>
          </a:prstGeom>
        </p:spPr>
      </p:pic>
      <p:pic>
        <p:nvPicPr>
          <p:cNvPr id="6" name="Picture 5" descr="Defocusing - diffract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664" y="980728"/>
            <a:ext cx="2483768" cy="1201922"/>
          </a:xfrm>
          <a:prstGeom prst="rect">
            <a:avLst/>
          </a:prstGeom>
        </p:spPr>
      </p:pic>
      <p:pic>
        <p:nvPicPr>
          <p:cNvPr id="7" name="Picture 6" descr="Capillary discharge waveguide - Thermal conduction (c).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160" y="4869160"/>
            <a:ext cx="2996580" cy="718805"/>
          </a:xfrm>
          <a:prstGeom prst="rect">
            <a:avLst/>
          </a:prstGeom>
        </p:spPr>
      </p:pic>
      <p:pic>
        <p:nvPicPr>
          <p:cNvPr id="9" name="Picture 8" descr="Gradient refractive index guiding - Wavefronts.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7216" y="2564904"/>
            <a:ext cx="3103256" cy="1194867"/>
          </a:xfrm>
          <a:prstGeom prst="rect">
            <a:avLst/>
          </a:prstGeom>
        </p:spPr>
      </p:pic>
    </p:spTree>
    <p:extLst>
      <p:ext uri="{BB962C8B-B14F-4D97-AF65-F5344CB8AC3E}">
        <p14:creationId xmlns:p14="http://schemas.microsoft.com/office/powerpoint/2010/main" val="604346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52736"/>
            <a:ext cx="4320480" cy="5544914"/>
          </a:xfrm>
        </p:spPr>
        <p:txBody>
          <a:bodyPr/>
          <a:lstStyle/>
          <a:p>
            <a:r>
              <a:rPr lang="en-US" dirty="0" smtClean="0"/>
              <a:t>Development of longer plasma </a:t>
            </a:r>
            <a:r>
              <a:rPr lang="en-US" dirty="0" smtClean="0"/>
              <a:t>channels</a:t>
            </a:r>
          </a:p>
          <a:p>
            <a:r>
              <a:rPr lang="en-US" dirty="0" smtClean="0"/>
              <a:t>Separate control of breakdown &amp; main current pulse</a:t>
            </a:r>
            <a:endParaRPr lang="en-US" dirty="0" smtClean="0"/>
          </a:p>
          <a:p>
            <a:r>
              <a:rPr lang="en-US" dirty="0" err="1" smtClean="0"/>
              <a:t>Capacitively</a:t>
            </a:r>
            <a:r>
              <a:rPr lang="en-US" dirty="0" smtClean="0"/>
              <a:t>-coupled RF discharge</a:t>
            </a:r>
          </a:p>
          <a:p>
            <a:pPr lvl="1"/>
            <a:r>
              <a:rPr lang="en-US" dirty="0" smtClean="0"/>
              <a:t>10 mbar He</a:t>
            </a:r>
          </a:p>
          <a:p>
            <a:pPr lvl="1"/>
            <a:r>
              <a:rPr lang="en-US" dirty="0" smtClean="0"/>
              <a:t>13.56 MHz</a:t>
            </a:r>
          </a:p>
          <a:p>
            <a:pPr lvl="1"/>
            <a:r>
              <a:rPr lang="en-US" dirty="0" smtClean="0"/>
              <a:t>30 W RF power</a:t>
            </a:r>
          </a:p>
          <a:p>
            <a:pPr lvl="1"/>
            <a:r>
              <a:rPr lang="en-US" dirty="0" smtClean="0"/>
              <a:t>Cap </a:t>
            </a:r>
            <a:r>
              <a:rPr lang="en-US" dirty="0" err="1" smtClean="0"/>
              <a:t>diam</a:t>
            </a:r>
            <a:r>
              <a:rPr lang="en-US" dirty="0" smtClean="0"/>
              <a:t> 600 um</a:t>
            </a:r>
          </a:p>
          <a:p>
            <a:pPr lvl="1"/>
            <a:r>
              <a:rPr lang="en-US" dirty="0" smtClean="0"/>
              <a:t>Cap length 50mm</a:t>
            </a:r>
          </a:p>
          <a:p>
            <a:r>
              <a:rPr lang="en-US" dirty="0" smtClean="0"/>
              <a:t>To date work done by Anthony Dyson in “spare time”</a:t>
            </a:r>
          </a:p>
          <a:p>
            <a:r>
              <a:rPr lang="en-US" dirty="0" smtClean="0"/>
              <a:t>New grad student (Christopher Thornton) started last week</a:t>
            </a:r>
            <a:endParaRPr lang="en-US" dirty="0"/>
          </a:p>
        </p:txBody>
      </p:sp>
      <p:sp>
        <p:nvSpPr>
          <p:cNvPr id="3" name="Title 2"/>
          <p:cNvSpPr>
            <a:spLocks noGrp="1"/>
          </p:cNvSpPr>
          <p:nvPr>
            <p:ph type="title"/>
          </p:nvPr>
        </p:nvSpPr>
        <p:spPr/>
        <p:txBody>
          <a:bodyPr/>
          <a:lstStyle/>
          <a:p>
            <a:pPr algn="r"/>
            <a:r>
              <a:rPr lang="en-US" dirty="0" smtClean="0"/>
              <a:t>Development of plasma channels</a:t>
            </a:r>
            <a:endParaRPr lang="en-US" dirty="0"/>
          </a:p>
        </p:txBody>
      </p:sp>
      <p:pic>
        <p:nvPicPr>
          <p:cNvPr id="4" name="Picture 3"/>
          <p:cNvPicPr>
            <a:picLocks noChangeAspect="1"/>
          </p:cNvPicPr>
          <p:nvPr/>
        </p:nvPicPr>
        <p:blipFill>
          <a:blip r:embed="rId2"/>
          <a:stretch>
            <a:fillRect/>
          </a:stretch>
        </p:blipFill>
        <p:spPr>
          <a:xfrm>
            <a:off x="4881117" y="1196752"/>
            <a:ext cx="4244108" cy="1800200"/>
          </a:xfrm>
          <a:prstGeom prst="rect">
            <a:avLst/>
          </a:prstGeom>
        </p:spPr>
      </p:pic>
      <p:pic>
        <p:nvPicPr>
          <p:cNvPr id="5" name="Picture 4"/>
          <p:cNvPicPr>
            <a:picLocks noChangeAspect="1"/>
          </p:cNvPicPr>
          <p:nvPr/>
        </p:nvPicPr>
        <p:blipFill>
          <a:blip r:embed="rId3"/>
          <a:stretch>
            <a:fillRect/>
          </a:stretch>
        </p:blipFill>
        <p:spPr>
          <a:xfrm>
            <a:off x="4860032" y="4133800"/>
            <a:ext cx="4105920" cy="2463552"/>
          </a:xfrm>
          <a:prstGeom prst="rect">
            <a:avLst/>
          </a:prstGeom>
        </p:spPr>
      </p:pic>
    </p:spTree>
    <p:extLst>
      <p:ext uri="{BB962C8B-B14F-4D97-AF65-F5344CB8AC3E}">
        <p14:creationId xmlns:p14="http://schemas.microsoft.com/office/powerpoint/2010/main" val="24101394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996952"/>
            <a:ext cx="4032448" cy="3600698"/>
          </a:xfrm>
        </p:spPr>
        <p:txBody>
          <a:bodyPr/>
          <a:lstStyle/>
          <a:p>
            <a:r>
              <a:rPr lang="en-US" dirty="0" smtClean="0"/>
              <a:t>Tapered channels can overcome </a:t>
            </a:r>
            <a:r>
              <a:rPr lang="en-US" dirty="0" err="1" smtClean="0"/>
              <a:t>dephasing</a:t>
            </a:r>
            <a:r>
              <a:rPr lang="en-US" dirty="0" smtClean="0"/>
              <a:t> limit</a:t>
            </a:r>
          </a:p>
          <a:p>
            <a:pPr lvl="1"/>
            <a:r>
              <a:rPr lang="en-US" dirty="0" smtClean="0"/>
              <a:t>Katsouleas1986, </a:t>
            </a:r>
            <a:r>
              <a:rPr lang="en-US" dirty="0" err="1" smtClean="0"/>
              <a:t>Sprangle</a:t>
            </a:r>
            <a:r>
              <a:rPr lang="en-US" dirty="0" smtClean="0"/>
              <a:t> 2001, </a:t>
            </a:r>
            <a:r>
              <a:rPr lang="en-US" dirty="0" err="1" smtClean="0"/>
              <a:t>Rittershofer</a:t>
            </a:r>
            <a:r>
              <a:rPr lang="en-US" dirty="0" smtClean="0"/>
              <a:t> 2010</a:t>
            </a:r>
          </a:p>
          <a:p>
            <a:r>
              <a:rPr lang="en-US" dirty="0" smtClean="0"/>
              <a:t>Starting to develop tapered capillary discharge waveguides</a:t>
            </a:r>
            <a:endParaRPr lang="en-US" dirty="0"/>
          </a:p>
        </p:txBody>
      </p:sp>
      <p:sp>
        <p:nvSpPr>
          <p:cNvPr id="3" name="Title 2"/>
          <p:cNvSpPr>
            <a:spLocks noGrp="1"/>
          </p:cNvSpPr>
          <p:nvPr>
            <p:ph type="title"/>
          </p:nvPr>
        </p:nvSpPr>
        <p:spPr/>
        <p:txBody>
          <a:bodyPr/>
          <a:lstStyle/>
          <a:p>
            <a:pPr algn="r"/>
            <a:r>
              <a:rPr lang="en-US" dirty="0" smtClean="0"/>
              <a:t>Development of plasma channels</a:t>
            </a:r>
            <a:endParaRPr lang="en-US" dirty="0"/>
          </a:p>
        </p:txBody>
      </p:sp>
      <p:pic>
        <p:nvPicPr>
          <p:cNvPr id="4" name="Picture 3" descr="Tapered channels - Schemat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052737"/>
            <a:ext cx="4608512" cy="1657202"/>
          </a:xfrm>
          <a:prstGeom prst="rect">
            <a:avLst/>
          </a:prstGeom>
        </p:spPr>
      </p:pic>
      <p:pic>
        <p:nvPicPr>
          <p:cNvPr id="5" name="Picture 4" descr="Tapered channels - Resul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172" y="3573016"/>
            <a:ext cx="3868300" cy="2426024"/>
          </a:xfrm>
          <a:prstGeom prst="rect">
            <a:avLst/>
          </a:prstGeom>
        </p:spPr>
      </p:pic>
      <p:pic>
        <p:nvPicPr>
          <p:cNvPr id="6" name="Picture 5" descr="Tapered channels - OpenFo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1152494"/>
            <a:ext cx="3995936" cy="2060482"/>
          </a:xfrm>
          <a:prstGeom prst="rect">
            <a:avLst/>
          </a:prstGeom>
        </p:spPr>
      </p:pic>
    </p:spTree>
    <p:extLst>
      <p:ext uri="{BB962C8B-B14F-4D97-AF65-F5344CB8AC3E}">
        <p14:creationId xmlns:p14="http://schemas.microsoft.com/office/powerpoint/2010/main" val="1078581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JAI">
  <a:themeElements>
    <a:clrScheme name="JA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JA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A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A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A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A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A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A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A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JAI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JAI">
  <a:themeElements>
    <a:clrScheme name="JA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JA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A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A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A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A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A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A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A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JAI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JAI">
  <a:themeElements>
    <a:clrScheme name="JA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JA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A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A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A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A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A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A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A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JAI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33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C74A243-D308-427B-ABDF-40C64F7C226D}">
  <ds:schemaRefs>
    <ds:schemaRef ds:uri="http://schemas.microsoft.com/sharepoint/v3/contenttype/forms"/>
  </ds:schemaRefs>
</ds:datastoreItem>
</file>

<file path=customXml/itemProps2.xml><?xml version="1.0" encoding="utf-8"?>
<ds:datastoreItem xmlns:ds="http://schemas.openxmlformats.org/officeDocument/2006/customXml" ds:itemID="{A27B5F9C-6501-436E-A3F8-DA0088B7B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51CF613-68D3-4C45-9605-8719B12652F8}">
  <ds:schemaRefs>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5471</TotalTime>
  <Words>872</Words>
  <Application>Microsoft Macintosh PowerPoint</Application>
  <PresentationFormat>On-screen Show (4:3)</PresentationFormat>
  <Paragraphs>146</Paragraphs>
  <Slides>17</Slides>
  <Notes>0</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JAI</vt:lpstr>
      <vt:lpstr>3_JAI</vt:lpstr>
      <vt:lpstr>2_JAI</vt:lpstr>
      <vt:lpstr>JAI and the Helmholtz VI</vt:lpstr>
      <vt:lpstr>What is JAI ?</vt:lpstr>
      <vt:lpstr>JAI Faculty</vt:lpstr>
      <vt:lpstr>within the UK SciTech ecosystem</vt:lpstr>
      <vt:lpstr>JAI research interests</vt:lpstr>
      <vt:lpstr>PowerPoint Presentation</vt:lpstr>
      <vt:lpstr>Development of plasma channels</vt:lpstr>
      <vt:lpstr>Development of plasma channels</vt:lpstr>
      <vt:lpstr>Development of plasma channels</vt:lpstr>
      <vt:lpstr>Advanced Beam Instrumentation</vt:lpstr>
      <vt:lpstr>Diagnostics development</vt:lpstr>
      <vt:lpstr>Diagnostics development</vt:lpstr>
      <vt:lpstr>Radiation generation</vt:lpstr>
      <vt:lpstr>Betatron radiation sources</vt:lpstr>
      <vt:lpstr>Novel Compton Source</vt:lpstr>
      <vt:lpstr>Accelerator Science Lab</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JAI AB Introduction</dc:title>
  <dc:subject>Introduction</dc:subject>
  <dc:creator>JAI</dc:creator>
  <cp:lastModifiedBy>Simon Hooker</cp:lastModifiedBy>
  <cp:revision>964</cp:revision>
  <dcterms:created xsi:type="dcterms:W3CDTF">2011-12-05T06:49:56Z</dcterms:created>
  <dcterms:modified xsi:type="dcterms:W3CDTF">2012-10-08T14:24:17Z</dcterms:modified>
</cp:coreProperties>
</file>