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87" r:id="rId3"/>
    <p:sldId id="288" r:id="rId4"/>
    <p:sldId id="290" r:id="rId5"/>
    <p:sldId id="298" r:id="rId6"/>
    <p:sldId id="266" r:id="rId7"/>
    <p:sldId id="267" r:id="rId8"/>
    <p:sldId id="277" r:id="rId9"/>
    <p:sldId id="278" r:id="rId10"/>
    <p:sldId id="294" r:id="rId11"/>
    <p:sldId id="273" r:id="rId12"/>
    <p:sldId id="291" r:id="rId13"/>
    <p:sldId id="292" r:id="rId14"/>
    <p:sldId id="293" r:id="rId15"/>
    <p:sldId id="304" r:id="rId16"/>
    <p:sldId id="279" r:id="rId17"/>
    <p:sldId id="281" r:id="rId18"/>
    <p:sldId id="289" r:id="rId19"/>
    <p:sldId id="286" r:id="rId20"/>
    <p:sldId id="296" r:id="rId21"/>
    <p:sldId id="283" r:id="rId2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822" autoAdjust="0"/>
  </p:normalViewPr>
  <p:slideViewPr>
    <p:cSldViewPr>
      <p:cViewPr varScale="1">
        <p:scale>
          <a:sx n="105" d="100"/>
          <a:sy n="105" d="100"/>
        </p:scale>
        <p:origin x="-108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Matthias Gross </a:t>
            </a:r>
            <a:r>
              <a:rPr lang="en-GB" sz="900" dirty="0" smtClean="0">
                <a:solidFill>
                  <a:schemeClr val="bg2"/>
                </a:solidFill>
              </a:rPr>
              <a:t> |  </a:t>
            </a:r>
            <a:r>
              <a:rPr lang="en-US" sz="900" dirty="0" smtClean="0">
                <a:solidFill>
                  <a:schemeClr val="bg2"/>
                </a:solidFill>
              </a:rPr>
              <a:t>Helmholtz Virtual Institute on Plasma Acceleration Meeting</a:t>
            </a:r>
            <a:r>
              <a:rPr lang="en-GB" sz="900" dirty="0" smtClean="0">
                <a:solidFill>
                  <a:schemeClr val="bg2"/>
                </a:solidFill>
              </a:rPr>
              <a:t>  |  8. October 2012  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Studies for Particle Driven Plasma </a:t>
            </a:r>
            <a:r>
              <a:rPr lang="en-US" dirty="0" smtClean="0"/>
              <a:t>Acceleration at PITZ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Experiments planned utilizing </a:t>
            </a:r>
            <a:r>
              <a:rPr lang="en-US" dirty="0"/>
              <a:t>PITZ (Photo Injector Test facility at DESY, Zeuthen </a:t>
            </a:r>
            <a:r>
              <a:rPr lang="en-US" dirty="0" smtClean="0"/>
              <a:t>site)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Matthias Gross</a:t>
            </a:r>
          </a:p>
          <a:p>
            <a:r>
              <a:rPr lang="en-US" dirty="0" smtClean="0"/>
              <a:t>Helmholtz Virtual Institute on Plasma Acceleration Meeting</a:t>
            </a:r>
          </a:p>
          <a:p>
            <a:r>
              <a:rPr lang="en-US" dirty="0" smtClean="0"/>
              <a:t>SLAC, 8. October 2012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50738"/>
            <a:ext cx="980901" cy="91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WA\LAOLA\simulations\Alberto PITZ Sep1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864000"/>
            <a:ext cx="3453704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(Particle in Cell) Simulation of PITZ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08" y="6273316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Alberto Martinez de la Ossa</a:t>
            </a:r>
            <a:endParaRPr lang="en-US" dirty="0"/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11" y="1736988"/>
            <a:ext cx="605807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63549" y="3681028"/>
            <a:ext cx="1024775" cy="338554"/>
            <a:chOff x="6499553" y="3753036"/>
            <a:chExt cx="1024775" cy="338554"/>
          </a:xfrm>
        </p:grpSpPr>
        <p:sp>
          <p:nvSpPr>
            <p:cNvPr id="6" name="Rectangle 5"/>
            <p:cNvSpPr/>
            <p:nvPr/>
          </p:nvSpPr>
          <p:spPr bwMode="auto">
            <a:xfrm>
              <a:off x="6499553" y="4031544"/>
              <a:ext cx="36000" cy="1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6663" y="3753036"/>
              <a:ext cx="897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PITZ resolution window</a:t>
              </a:r>
              <a:endParaRPr lang="en-US" sz="8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6543676" y="3921919"/>
              <a:ext cx="161924" cy="102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7" name="Picture 3" descr="H:\PWA\LAOLA\simulations\Alberto PITZ Sep1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864000"/>
            <a:ext cx="3453705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11560" y="5337212"/>
            <a:ext cx="7992888" cy="8280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69889"/>
            <a:ext cx="8520113" cy="47926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r>
              <a:rPr lang="en-US" sz="1600" dirty="0" smtClean="0"/>
              <a:t>Expected energy modulation </a:t>
            </a:r>
            <a:r>
              <a:rPr lang="en-US" sz="1600" dirty="0" smtClean="0">
                <a:sym typeface="Symbol"/>
              </a:rPr>
              <a:t>600 </a:t>
            </a:r>
            <a:r>
              <a:rPr lang="en-US" sz="1600" dirty="0" err="1" smtClean="0">
                <a:sym typeface="Symbol"/>
              </a:rPr>
              <a:t>keV</a:t>
            </a:r>
            <a:r>
              <a:rPr lang="en-US" sz="1600" dirty="0" smtClean="0">
                <a:sym typeface="Symbol"/>
              </a:rPr>
              <a:t>. PITZ beam energy spread as low as 60keV. </a:t>
            </a:r>
            <a:r>
              <a:rPr lang="en-US" sz="1600" dirty="0" smtClean="0"/>
              <a:t>Resolution of TDS/HEDA2: 10keV and 100</a:t>
            </a:r>
            <a:r>
              <a:rPr lang="en-US" sz="1600" dirty="0" smtClean="0">
                <a:sym typeface="Symbol"/>
              </a:rPr>
              <a:t>m </a:t>
            </a:r>
            <a:r>
              <a:rPr lang="en-US" sz="1100" dirty="0" smtClean="0"/>
              <a:t>(Malyutin et al</a:t>
            </a:r>
            <a:r>
              <a:rPr lang="en-US" sz="1100" dirty="0"/>
              <a:t>. “</a:t>
            </a:r>
            <a:r>
              <a:rPr lang="en-US" sz="1100" dirty="0" smtClean="0"/>
              <a:t>Simulation of the Longitudinal Phase Space Measurements With the Transverse Deflecting Structure at </a:t>
            </a:r>
            <a:r>
              <a:rPr lang="en-US" sz="1100" dirty="0"/>
              <a:t>PITZ</a:t>
            </a:r>
            <a:r>
              <a:rPr lang="en-US" sz="1100" dirty="0" smtClean="0"/>
              <a:t>”, </a:t>
            </a:r>
            <a:r>
              <a:rPr lang="en-US" sz="1100" i="1" dirty="0" smtClean="0"/>
              <a:t>Proc. of IPAC </a:t>
            </a:r>
            <a:r>
              <a:rPr lang="en-US" sz="1100" i="1" dirty="0"/>
              <a:t>2012, </a:t>
            </a:r>
            <a:r>
              <a:rPr lang="en-US" sz="1100" i="1" dirty="0" smtClean="0"/>
              <a:t>MOPPP034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Symbol"/>
              </a:rPr>
              <a:t> Measurable</a:t>
            </a:r>
            <a:endParaRPr lang="en-US" sz="1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3437"/>
              </p:ext>
            </p:extLst>
          </p:nvPr>
        </p:nvGraphicFramePr>
        <p:xfrm>
          <a:off x="359532" y="996426"/>
          <a:ext cx="3708412" cy="4088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4201"/>
                <a:gridCol w="664211"/>
              </a:tblGrid>
              <a:tr h="573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Beam parameters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Setup</a:t>
                      </a:r>
                      <a:r>
                        <a:rPr lang="en-GB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charge, </a:t>
                      </a:r>
                      <a:r>
                        <a:rPr lang="en-GB" sz="1200" b="1" dirty="0" err="1">
                          <a:effectLst/>
                        </a:rPr>
                        <a:t>pC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Longitudinal beam position, 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6.35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Horizontal rms beam </a:t>
                      </a:r>
                      <a:r>
                        <a:rPr lang="de-DE" sz="1200" b="1" dirty="0" err="1">
                          <a:effectLst/>
                        </a:rPr>
                        <a:t>size</a:t>
                      </a:r>
                      <a:r>
                        <a:rPr lang="de-DE" sz="1200" b="1" dirty="0">
                          <a:effectLst/>
                        </a:rPr>
                        <a:t>, um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00"/>
                          </a:solidFill>
                          <a:effectLst/>
                        </a:rPr>
                        <a:t>49.8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Vertical rms beam size, mm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51.2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Bunch length in FWHM, mm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5.92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Average kinetic energy, MeV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24.55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Rms energy spread, </a:t>
                      </a:r>
                      <a:r>
                        <a:rPr lang="en-GB" sz="1200" b="1" dirty="0" err="1">
                          <a:effectLst/>
                        </a:rPr>
                        <a:t>keV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27.5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Peak slice current, A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5.2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60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Horizontal </a:t>
                      </a:r>
                      <a:r>
                        <a:rPr lang="en-GB" sz="1200" b="1" dirty="0">
                          <a:effectLst/>
                        </a:rPr>
                        <a:t>rms </a:t>
                      </a:r>
                      <a:r>
                        <a:rPr lang="en-GB" sz="1200" b="1" dirty="0" smtClean="0">
                          <a:effectLst/>
                        </a:rPr>
                        <a:t>emittance</a:t>
                      </a:r>
                      <a:r>
                        <a:rPr lang="en-GB" sz="1200" b="1" dirty="0">
                          <a:effectLst/>
                        </a:rPr>
                        <a:t>, mm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0.37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Horizontal </a:t>
                      </a:r>
                      <a:r>
                        <a:rPr lang="en-GB" sz="1200" b="1" dirty="0">
                          <a:effectLst/>
                        </a:rPr>
                        <a:t>beam divergence,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0.008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4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Vertical </a:t>
                      </a:r>
                      <a:r>
                        <a:rPr lang="en-US" sz="1200" b="1" dirty="0">
                          <a:effectLst/>
                        </a:rPr>
                        <a:t>rms </a:t>
                      </a:r>
                      <a:r>
                        <a:rPr lang="en-US" sz="1200" b="1" dirty="0" smtClean="0">
                          <a:effectLst/>
                        </a:rPr>
                        <a:t>emittance</a:t>
                      </a:r>
                      <a:r>
                        <a:rPr lang="en-US" sz="1200" b="1" dirty="0">
                          <a:effectLst/>
                        </a:rPr>
                        <a:t>, mm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0.38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Vertical </a:t>
                      </a:r>
                      <a:r>
                        <a:rPr lang="en-GB" sz="1200" b="1" dirty="0">
                          <a:effectLst/>
                        </a:rPr>
                        <a:t>beam divergence,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0.002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Longitudinal </a:t>
                      </a:r>
                      <a:r>
                        <a:rPr lang="en-GB" sz="1200" b="1" dirty="0">
                          <a:effectLst/>
                        </a:rPr>
                        <a:t>rms emittance, </a:t>
                      </a:r>
                      <a:r>
                        <a:rPr lang="en-GB" sz="1200" b="1" dirty="0" err="1">
                          <a:effectLst/>
                        </a:rPr>
                        <a:t>keV</a:t>
                      </a:r>
                      <a:r>
                        <a:rPr lang="en-GB" sz="1200" b="1" dirty="0">
                          <a:effectLst/>
                        </a:rPr>
                        <a:t> mm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42.4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Peak beam density, 10^12 e / cm^3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Plasma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713361" cy="4792663"/>
          </a:xfrm>
        </p:spPr>
        <p:txBody>
          <a:bodyPr/>
          <a:lstStyle/>
          <a:p>
            <a:r>
              <a:rPr lang="en-US" dirty="0" smtClean="0"/>
              <a:t>Principle:</a:t>
            </a:r>
          </a:p>
          <a:p>
            <a:pPr lvl="1"/>
            <a:r>
              <a:rPr lang="en-US" dirty="0" smtClean="0"/>
              <a:t>Evaporate Lithium in central pipe (700°C)</a:t>
            </a:r>
          </a:p>
          <a:p>
            <a:pPr lvl="1"/>
            <a:r>
              <a:rPr lang="en-US" dirty="0" smtClean="0"/>
              <a:t>Define beginning and end of Lithium zone with steep temperature gradient and Helium buffer gas</a:t>
            </a:r>
          </a:p>
          <a:p>
            <a:pPr lvl="1"/>
            <a:r>
              <a:rPr lang="en-US" dirty="0" smtClean="0"/>
              <a:t>Once pressure regions have stabilized: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Ionize Lithium gas with </a:t>
            </a:r>
            <a:r>
              <a:rPr lang="en-US" sz="1400" dirty="0" smtClean="0"/>
              <a:t>laser (Photoionization with </a:t>
            </a:r>
            <a:r>
              <a:rPr lang="en-US" sz="1400" dirty="0" err="1" smtClean="0"/>
              <a:t>ArF</a:t>
            </a:r>
            <a:r>
              <a:rPr lang="en-US" sz="1400" dirty="0" smtClean="0"/>
              <a:t> or field ionization with </a:t>
            </a:r>
            <a:r>
              <a:rPr lang="en-US" sz="1400" dirty="0" err="1" smtClean="0"/>
              <a:t>Ti:Sa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Inject particle beam for PWA experiment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0" y="1412776"/>
            <a:ext cx="4928873" cy="30963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53236"/>
            <a:ext cx="82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from: P. </a:t>
            </a:r>
            <a:r>
              <a:rPr lang="en-US" sz="1400" dirty="0" err="1" smtClean="0"/>
              <a:t>Muggli</a:t>
            </a:r>
            <a:r>
              <a:rPr lang="en-US" sz="1400" dirty="0" smtClean="0"/>
              <a:t> et al. “Photo-Ionized Lithium Source for Plasma Accelerator Applications”, </a:t>
            </a:r>
            <a:r>
              <a:rPr lang="en-US" sz="1400" i="1" dirty="0" smtClean="0"/>
              <a:t>IEEE Trans. Plasma Science</a:t>
            </a:r>
            <a:r>
              <a:rPr lang="en-US" sz="1400" dirty="0" smtClean="0"/>
              <a:t> </a:t>
            </a:r>
            <a:r>
              <a:rPr lang="en-US" sz="1400" b="1" dirty="0" smtClean="0"/>
              <a:t>27</a:t>
            </a:r>
            <a:r>
              <a:rPr lang="en-US" sz="1400" dirty="0" smtClean="0"/>
              <a:t> (1999), pp. 791-799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for Laser Plasma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713361" cy="4792663"/>
          </a:xfrm>
        </p:spPr>
        <p:txBody>
          <a:bodyPr/>
          <a:lstStyle/>
          <a:p>
            <a:r>
              <a:rPr lang="en-US" dirty="0" err="1" smtClean="0"/>
              <a:t>Axicon</a:t>
            </a:r>
            <a:r>
              <a:rPr lang="en-US" dirty="0" smtClean="0"/>
              <a:t> for homogeneous ionization profile</a:t>
            </a:r>
          </a:p>
          <a:p>
            <a:pPr lvl="1"/>
            <a:r>
              <a:rPr lang="en-US" dirty="0" smtClean="0"/>
              <a:t>Adjustable aperture to define length of plasma channel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focusing mirror</a:t>
            </a:r>
          </a:p>
          <a:p>
            <a:pPr lvl="1"/>
            <a:r>
              <a:rPr lang="en-US" dirty="0" smtClean="0"/>
              <a:t>Length of plasma channel defined by Li gas volume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63247" y="1196752"/>
            <a:ext cx="1872208" cy="9721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53730" y="1628800"/>
            <a:ext cx="1193693" cy="108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216007" y="1429035"/>
            <a:ext cx="3454888" cy="487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321110" y="1299638"/>
            <a:ext cx="3272216" cy="437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727044" y="1628800"/>
            <a:ext cx="3871843" cy="475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4703674" y="2060848"/>
            <a:ext cx="23369" cy="12236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655035" y="1196752"/>
            <a:ext cx="720080" cy="9721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 bwMode="auto">
          <a:xfrm>
            <a:off x="4807760" y="1614467"/>
            <a:ext cx="1492752" cy="148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4547023" y="168280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4254997" y="142903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321112" y="1304764"/>
            <a:ext cx="37747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2801149" y="321297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Aperture</a:t>
            </a:r>
            <a:endParaRPr lang="en-US" sz="140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3275856" y="3049215"/>
            <a:ext cx="108012" cy="221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6563247" y="4096817"/>
            <a:ext cx="1872208" cy="9721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63248" y="4528865"/>
            <a:ext cx="1872208" cy="108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V="1">
            <a:off x="4655035" y="4096817"/>
            <a:ext cx="720080" cy="9721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82"/>
          <p:cNvSpPr/>
          <p:nvPr/>
        </p:nvSpPr>
        <p:spPr bwMode="auto">
          <a:xfrm>
            <a:off x="4807760" y="4514532"/>
            <a:ext cx="1628772" cy="148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4547023" y="4582871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4254997" y="432587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976156" y="304921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Plasma channel</a:t>
            </a:r>
            <a:endParaRPr lang="en-US" sz="1400" dirty="0"/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6876256" y="1688489"/>
            <a:ext cx="506789" cy="13607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6984268" y="3400422"/>
            <a:ext cx="429315" cy="1176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Box 107"/>
          <p:cNvSpPr txBox="1"/>
          <p:nvPr/>
        </p:nvSpPr>
        <p:spPr>
          <a:xfrm>
            <a:off x="7776356" y="119675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Li gas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76356" y="409681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Li gas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3455876" y="2801764"/>
            <a:ext cx="0" cy="198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Down Arrow 112"/>
          <p:cNvSpPr/>
          <p:nvPr/>
        </p:nvSpPr>
        <p:spPr bwMode="auto">
          <a:xfrm rot="5400000" flipV="1">
            <a:off x="2747413" y="2757630"/>
            <a:ext cx="263055" cy="286289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5195095" y="1682806"/>
            <a:ext cx="3553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5195095" y="4577041"/>
            <a:ext cx="3553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660872" y="3270354"/>
            <a:ext cx="10551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563892" y="2646785"/>
            <a:ext cx="0" cy="5515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5222101" y="1427395"/>
            <a:ext cx="38253" cy="12193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4807760" y="1953262"/>
            <a:ext cx="31359" cy="1296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Arc 46"/>
          <p:cNvSpPr/>
          <p:nvPr/>
        </p:nvSpPr>
        <p:spPr bwMode="auto">
          <a:xfrm>
            <a:off x="4808052" y="2834688"/>
            <a:ext cx="5524588" cy="1692189"/>
          </a:xfrm>
          <a:prstGeom prst="arc">
            <a:avLst>
              <a:gd name="adj1" fmla="val 2057654"/>
              <a:gd name="adj2" fmla="val 10056708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 flipV="1">
            <a:off x="4139952" y="4635374"/>
            <a:ext cx="6696744" cy="1692189"/>
          </a:xfrm>
          <a:prstGeom prst="arc">
            <a:avLst>
              <a:gd name="adj1" fmla="val 1852055"/>
              <a:gd name="adj2" fmla="val 1020705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807760" y="1448780"/>
            <a:ext cx="3868696" cy="504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3660872" y="3198346"/>
            <a:ext cx="11631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3660872" y="2646784"/>
            <a:ext cx="1599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3660872" y="2420888"/>
            <a:ext cx="17142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Down Arrow 93"/>
          <p:cNvSpPr/>
          <p:nvPr/>
        </p:nvSpPr>
        <p:spPr bwMode="auto">
          <a:xfrm rot="5400000" flipV="1">
            <a:off x="2747413" y="5782620"/>
            <a:ext cx="263055" cy="286289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flipH="1">
            <a:off x="3223957" y="6084662"/>
            <a:ext cx="1599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3236524" y="5769260"/>
            <a:ext cx="20348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 bwMode="auto">
          <a:xfrm>
            <a:off x="4725619" y="5010913"/>
            <a:ext cx="87783" cy="1082649"/>
          </a:xfrm>
          <a:custGeom>
            <a:avLst/>
            <a:gdLst>
              <a:gd name="connsiteX0" fmla="*/ 65837 w 65837"/>
              <a:gd name="connsiteY0" fmla="*/ 1097280 h 1097280"/>
              <a:gd name="connsiteX1" fmla="*/ 43891 w 65837"/>
              <a:gd name="connsiteY1" fmla="*/ 314553 h 1097280"/>
              <a:gd name="connsiteX2" fmla="*/ 0 w 65837"/>
              <a:gd name="connsiteY2" fmla="*/ 0 h 1097280"/>
              <a:gd name="connsiteX0" fmla="*/ 65837 w 65837"/>
              <a:gd name="connsiteY0" fmla="*/ 1097280 h 1097280"/>
              <a:gd name="connsiteX1" fmla="*/ 43891 w 65837"/>
              <a:gd name="connsiteY1" fmla="*/ 490118 h 1097280"/>
              <a:gd name="connsiteX2" fmla="*/ 0 w 65837"/>
              <a:gd name="connsiteY2" fmla="*/ 0 h 1097280"/>
              <a:gd name="connsiteX0" fmla="*/ 87783 w 87783"/>
              <a:gd name="connsiteY0" fmla="*/ 1082649 h 1082649"/>
              <a:gd name="connsiteX1" fmla="*/ 65837 w 87783"/>
              <a:gd name="connsiteY1" fmla="*/ 475487 h 1082649"/>
              <a:gd name="connsiteX2" fmla="*/ 0 w 87783"/>
              <a:gd name="connsiteY2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3" h="1082649">
                <a:moveTo>
                  <a:pt x="87783" y="1082649"/>
                </a:moveTo>
                <a:cubicBezTo>
                  <a:pt x="82296" y="782725"/>
                  <a:pt x="80467" y="655928"/>
                  <a:pt x="65837" y="475487"/>
                </a:cubicBezTo>
                <a:cubicBezTo>
                  <a:pt x="51207" y="295046"/>
                  <a:pt x="16459" y="6583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 flipH="1">
            <a:off x="5251175" y="4199703"/>
            <a:ext cx="77454" cy="1572590"/>
          </a:xfrm>
          <a:custGeom>
            <a:avLst/>
            <a:gdLst>
              <a:gd name="connsiteX0" fmla="*/ 65837 w 65837"/>
              <a:gd name="connsiteY0" fmla="*/ 1097280 h 1097280"/>
              <a:gd name="connsiteX1" fmla="*/ 43891 w 65837"/>
              <a:gd name="connsiteY1" fmla="*/ 314553 h 1097280"/>
              <a:gd name="connsiteX2" fmla="*/ 0 w 65837"/>
              <a:gd name="connsiteY2" fmla="*/ 0 h 1097280"/>
              <a:gd name="connsiteX0" fmla="*/ 65837 w 65837"/>
              <a:gd name="connsiteY0" fmla="*/ 1097280 h 1097280"/>
              <a:gd name="connsiteX1" fmla="*/ 43891 w 65837"/>
              <a:gd name="connsiteY1" fmla="*/ 490118 h 1097280"/>
              <a:gd name="connsiteX2" fmla="*/ 0 w 65837"/>
              <a:gd name="connsiteY2" fmla="*/ 0 h 1097280"/>
              <a:gd name="connsiteX0" fmla="*/ 34190 w 44885"/>
              <a:gd name="connsiteY0" fmla="*/ 1092200 h 1092200"/>
              <a:gd name="connsiteX1" fmla="*/ 43891 w 44885"/>
              <a:gd name="connsiteY1" fmla="*/ 490118 h 1092200"/>
              <a:gd name="connsiteX2" fmla="*/ 0 w 44885"/>
              <a:gd name="connsiteY2" fmla="*/ 0 h 1092200"/>
              <a:gd name="connsiteX0" fmla="*/ 34190 w 47869"/>
              <a:gd name="connsiteY0" fmla="*/ 1092200 h 1092200"/>
              <a:gd name="connsiteX1" fmla="*/ 43891 w 47869"/>
              <a:gd name="connsiteY1" fmla="*/ 490118 h 1092200"/>
              <a:gd name="connsiteX2" fmla="*/ 0 w 47869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69" h="1092200">
                <a:moveTo>
                  <a:pt x="34190" y="1092200"/>
                </a:moveTo>
                <a:cubicBezTo>
                  <a:pt x="51308" y="792276"/>
                  <a:pt x="49589" y="672151"/>
                  <a:pt x="43891" y="490118"/>
                </a:cubicBezTo>
                <a:cubicBezTo>
                  <a:pt x="38193" y="308085"/>
                  <a:pt x="16459" y="6583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Arc 71"/>
          <p:cNvSpPr/>
          <p:nvPr/>
        </p:nvSpPr>
        <p:spPr bwMode="auto">
          <a:xfrm>
            <a:off x="3455876" y="3000082"/>
            <a:ext cx="2232248" cy="3129218"/>
          </a:xfrm>
          <a:prstGeom prst="arc">
            <a:avLst>
              <a:gd name="adj1" fmla="val 3169286"/>
              <a:gd name="adj2" fmla="val 51579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666206" y="2348880"/>
            <a:ext cx="949910" cy="1103790"/>
            <a:chOff x="4666206" y="2348880"/>
            <a:chExt cx="949910" cy="1103790"/>
          </a:xfrm>
        </p:grpSpPr>
        <p:sp>
          <p:nvSpPr>
            <p:cNvPr id="31" name="Freeform 30"/>
            <p:cNvSpPr/>
            <p:nvPr/>
          </p:nvSpPr>
          <p:spPr bwMode="auto">
            <a:xfrm>
              <a:off x="4666206" y="2348880"/>
              <a:ext cx="949910" cy="1103790"/>
            </a:xfrm>
            <a:custGeom>
              <a:avLst/>
              <a:gdLst>
                <a:gd name="connsiteX0" fmla="*/ 0 w 949910"/>
                <a:gd name="connsiteY0" fmla="*/ 949910 h 1103790"/>
                <a:gd name="connsiteX1" fmla="*/ 488271 w 949910"/>
                <a:gd name="connsiteY1" fmla="*/ 550415 h 1103790"/>
                <a:gd name="connsiteX2" fmla="*/ 707254 w 949910"/>
                <a:gd name="connsiteY2" fmla="*/ 0 h 1103790"/>
                <a:gd name="connsiteX3" fmla="*/ 949910 w 949910"/>
                <a:gd name="connsiteY3" fmla="*/ 159798 h 1103790"/>
                <a:gd name="connsiteX4" fmla="*/ 242656 w 949910"/>
                <a:gd name="connsiteY4" fmla="*/ 1103790 h 1103790"/>
                <a:gd name="connsiteX5" fmla="*/ 0 w 949910"/>
                <a:gd name="connsiteY5" fmla="*/ 949910 h 110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910" h="1103790">
                  <a:moveTo>
                    <a:pt x="0" y="949910"/>
                  </a:moveTo>
                  <a:lnTo>
                    <a:pt x="488271" y="550415"/>
                  </a:lnTo>
                  <a:lnTo>
                    <a:pt x="707254" y="0"/>
                  </a:lnTo>
                  <a:lnTo>
                    <a:pt x="949910" y="159798"/>
                  </a:lnTo>
                  <a:lnTo>
                    <a:pt x="242656" y="1103790"/>
                  </a:lnTo>
                  <a:lnTo>
                    <a:pt x="0" y="94991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/>
            <p:cNvCxnSpPr>
              <a:stCxn id="31" idx="0"/>
              <a:endCxn id="31" idx="1"/>
            </p:cNvCxnSpPr>
            <p:nvPr/>
          </p:nvCxnSpPr>
          <p:spPr bwMode="auto">
            <a:xfrm flipV="1">
              <a:off x="4666206" y="2899295"/>
              <a:ext cx="488271" cy="3994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>
              <a:stCxn id="31" idx="1"/>
              <a:endCxn id="31" idx="2"/>
            </p:cNvCxnSpPr>
            <p:nvPr/>
          </p:nvCxnSpPr>
          <p:spPr bwMode="auto">
            <a:xfrm flipV="1">
              <a:off x="5154477" y="2348880"/>
              <a:ext cx="218983" cy="5504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230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Scenarios for Plasma Cell Insertion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97406" cy="36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329100"/>
            <a:ext cx="5357589" cy="2018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2381213" cy="4792663"/>
          </a:xfrm>
        </p:spPr>
        <p:txBody>
          <a:bodyPr/>
          <a:lstStyle/>
          <a:p>
            <a:r>
              <a:rPr lang="en-US" dirty="0" smtClean="0"/>
              <a:t>Schematic 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000" dirty="0" smtClean="0"/>
          </a:p>
          <a:p>
            <a:endParaRPr lang="en-US" dirty="0"/>
          </a:p>
          <a:p>
            <a:r>
              <a:rPr lang="en-US" dirty="0" smtClean="0"/>
              <a:t>Electron beam</a:t>
            </a:r>
            <a:r>
              <a:rPr lang="en-US" dirty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size</a:t>
            </a:r>
          </a:p>
          <a:p>
            <a:pPr lvl="1"/>
            <a:r>
              <a:rPr lang="en-US" dirty="0" smtClean="0"/>
              <a:t>More complex beam focusing for setup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2305" y="44731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Setup 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796601" y="44731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Setup 2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871908" y="5265204"/>
            <a:ext cx="252028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584459" y="5265204"/>
            <a:ext cx="178997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8" y="6273316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Martin Khojoyan</a:t>
            </a:r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79512" y="2312876"/>
            <a:ext cx="616896" cy="40853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2915816" y="2312876"/>
            <a:ext cx="616896" cy="40853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Beam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properties for Setup 1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main</a:t>
            </a:r>
            <a:r>
              <a:rPr lang="en-US" dirty="0" smtClean="0"/>
              <a:t> = 363A)     Comparison of setups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Setup 1: beam properties acceptable. Smaller beam size, less divergence, higher peak density – overall preferable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6" y="1487016"/>
            <a:ext cx="5257800" cy="3886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8827"/>
              </p:ext>
            </p:extLst>
          </p:nvPr>
        </p:nvGraphicFramePr>
        <p:xfrm>
          <a:off x="5688124" y="1563678"/>
          <a:ext cx="3289964" cy="358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107"/>
                <a:gridCol w="504040"/>
                <a:gridCol w="475817"/>
              </a:tblGrid>
              <a:tr h="474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Beam parameters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Before dipole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After dipole</a:t>
                      </a:r>
                      <a:endParaRPr lang="en-US" sz="9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Total charge, </a:t>
                      </a:r>
                      <a:r>
                        <a:rPr lang="en-GB" sz="900" b="1" dirty="0" err="1">
                          <a:effectLst/>
                        </a:rPr>
                        <a:t>pC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Longitudinal beam position, 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6.35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9.45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Horizontal rms beam </a:t>
                      </a:r>
                      <a:r>
                        <a:rPr lang="de-DE" sz="900" b="1" dirty="0" err="1">
                          <a:effectLst/>
                        </a:rPr>
                        <a:t>size</a:t>
                      </a:r>
                      <a:r>
                        <a:rPr lang="de-DE" sz="900" b="1" dirty="0">
                          <a:effectLst/>
                        </a:rPr>
                        <a:t>, um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C000"/>
                          </a:solidFill>
                          <a:effectLst/>
                        </a:rPr>
                        <a:t>49.8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C000"/>
                          </a:solidFill>
                          <a:effectLst/>
                        </a:rPr>
                        <a:t>59.4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Vertical rms beam size,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51.2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59.4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Rms bunch length, mm 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1.71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1.71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Bunch length in FWHM,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5.92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5.92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Average kinetic energy, MeV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24.55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24.55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Rms energy spread, </a:t>
                      </a:r>
                      <a:r>
                        <a:rPr lang="en-GB" sz="900" b="1" dirty="0" err="1">
                          <a:effectLst/>
                        </a:rPr>
                        <a:t>keV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27.5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27.8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Peak slice current, A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7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Horizontal </a:t>
                      </a:r>
                      <a:r>
                        <a:rPr lang="en-GB" sz="900" b="1" dirty="0">
                          <a:effectLst/>
                        </a:rPr>
                        <a:t>rms </a:t>
                      </a:r>
                      <a:r>
                        <a:rPr lang="en-GB" sz="900" b="1" dirty="0" smtClean="0">
                          <a:effectLst/>
                        </a:rPr>
                        <a:t>emittance</a:t>
                      </a:r>
                      <a:r>
                        <a:rPr lang="en-GB" sz="900" b="1" dirty="0">
                          <a:effectLst/>
                        </a:rPr>
                        <a:t>, mm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0.37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Horizontal </a:t>
                      </a:r>
                      <a:r>
                        <a:rPr lang="en-GB" sz="900" b="1" dirty="0">
                          <a:effectLst/>
                        </a:rPr>
                        <a:t>beam divergence,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0.008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0.09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Vertical </a:t>
                      </a:r>
                      <a:r>
                        <a:rPr lang="en-US" sz="900" b="1" dirty="0">
                          <a:effectLst/>
                        </a:rPr>
                        <a:t>rms </a:t>
                      </a:r>
                      <a:r>
                        <a:rPr lang="en-US" sz="900" b="1" dirty="0" smtClean="0">
                          <a:effectLst/>
                        </a:rPr>
                        <a:t>emittance</a:t>
                      </a:r>
                      <a:r>
                        <a:rPr lang="en-US" sz="900" b="1" dirty="0">
                          <a:effectLst/>
                        </a:rPr>
                        <a:t>, mm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0.36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Vertical </a:t>
                      </a:r>
                      <a:r>
                        <a:rPr lang="en-GB" sz="900" b="1" dirty="0">
                          <a:effectLst/>
                        </a:rPr>
                        <a:t>beam divergence,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0.002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0.13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Longitudinal </a:t>
                      </a:r>
                      <a:r>
                        <a:rPr lang="en-GB" sz="900" b="1" dirty="0">
                          <a:effectLst/>
                        </a:rPr>
                        <a:t>rms emittance, </a:t>
                      </a:r>
                      <a:r>
                        <a:rPr lang="en-GB" sz="900" b="1" dirty="0" err="1">
                          <a:effectLst/>
                        </a:rPr>
                        <a:t>keV</a:t>
                      </a:r>
                      <a:r>
                        <a:rPr lang="en-GB" sz="900" b="1" dirty="0">
                          <a:effectLst/>
                        </a:rPr>
                        <a:t>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42.4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42.4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Peak beam density, 10^12 e / cm^3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C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C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6.6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5580112" y="944724"/>
            <a:ext cx="0" cy="446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-508" y="6273316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Martin Khojoyan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b="25220"/>
          <a:stretch/>
        </p:blipFill>
        <p:spPr>
          <a:xfrm>
            <a:off x="170900" y="1132578"/>
            <a:ext cx="8689036" cy="4780698"/>
          </a:xfrm>
          <a:prstGeom prst="rect">
            <a:avLst/>
          </a:prstGeom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Plasma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: Sketch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8077453" y="921494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</a:t>
            </a:r>
          </a:p>
          <a:p>
            <a:r>
              <a:rPr lang="en-US" sz="1800" dirty="0" smtClean="0"/>
              <a:t>Beam /</a:t>
            </a:r>
          </a:p>
          <a:p>
            <a:r>
              <a:rPr lang="en-US" sz="1800" dirty="0" smtClean="0"/>
              <a:t>Laser</a:t>
            </a:r>
            <a:endParaRPr lang="en-US" sz="18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057224" y="4368637"/>
            <a:ext cx="442768" cy="11703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Down Arrow 21"/>
          <p:cNvSpPr/>
          <p:nvPr/>
        </p:nvSpPr>
        <p:spPr bwMode="auto">
          <a:xfrm rot="4379626">
            <a:off x="8441407" y="1994810"/>
            <a:ext cx="110057" cy="124645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289" y="753044"/>
            <a:ext cx="1454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Design:</a:t>
            </a:r>
          </a:p>
          <a:p>
            <a:r>
              <a:rPr lang="en-US" sz="1800" dirty="0" smtClean="0"/>
              <a:t>Gerald Koss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51920" y="545799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Plasma cell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 rot="1456461">
            <a:off x="757109" y="4937365"/>
            <a:ext cx="217245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Preliminary Version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388424" y="1785590"/>
            <a:ext cx="288032" cy="6713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683748" y="115082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Screen stations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843336" y="1520161"/>
            <a:ext cx="1180492" cy="1633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19600" y="1425711"/>
            <a:ext cx="1736576" cy="5398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828884" y="404547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Quadru</a:t>
            </a:r>
            <a:r>
              <a:rPr lang="en-US" sz="1800" dirty="0" smtClean="0"/>
              <a:t>-</a:t>
            </a:r>
          </a:p>
          <a:p>
            <a:r>
              <a:rPr lang="en-US" sz="1800" dirty="0" smtClean="0"/>
              <a:t>poles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8196934" y="3248980"/>
            <a:ext cx="4091" cy="837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724128" y="3765810"/>
            <a:ext cx="2175200" cy="384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Bunches: High Transformer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20113" cy="402133"/>
          </a:xfrm>
        </p:spPr>
        <p:txBody>
          <a:bodyPr/>
          <a:lstStyle/>
          <a:p>
            <a:r>
              <a:rPr lang="en-US" sz="1800" dirty="0"/>
              <a:t>Plasma Acceleration:  e.g. 5 </a:t>
            </a:r>
            <a:r>
              <a:rPr lang="en-US" sz="1800" dirty="0" err="1"/>
              <a:t>bunchlets</a:t>
            </a:r>
            <a:r>
              <a:rPr lang="en-US" sz="1800" dirty="0"/>
              <a:t> within bunch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transformer ratio &gt;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GB" sz="1800" dirty="0">
              <a:solidFill>
                <a:srgbClr val="FF00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695" y="4283429"/>
            <a:ext cx="3429000" cy="2286000"/>
            <a:chOff x="0" y="1248"/>
            <a:chExt cx="2160" cy="1440"/>
          </a:xfrm>
        </p:grpSpPr>
        <p:pic>
          <p:nvPicPr>
            <p:cNvPr id="5" name="Picture 12" descr="PWA-100000-0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8" t="53084"/>
            <a:stretch>
              <a:fillRect/>
            </a:stretch>
          </p:blipFill>
          <p:spPr bwMode="auto">
            <a:xfrm rot="5400000">
              <a:off x="335" y="1008"/>
              <a:ext cx="1345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92" y="1248"/>
              <a:ext cx="19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sz="1100" b="1"/>
                <a:t>Longitudinal laser profile at the cathode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92" y="2112"/>
              <a:ext cx="1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10pC     30pC    50pC      70pC       10pC</a:t>
              </a: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3903" y="1760869"/>
            <a:ext cx="477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FF6600"/>
                </a:solidFill>
              </a:rPr>
              <a:t>ASTRA simulations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smtClean="0"/>
              <a:t>through gun and booster up to z=5m</a:t>
            </a:r>
            <a:endParaRPr lang="en-US" sz="140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7039" y="1238845"/>
            <a:ext cx="655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smtClean="0"/>
              <a:t>Setup:</a:t>
            </a:r>
            <a:r>
              <a:rPr lang="en-US" sz="1400" smtClean="0"/>
              <a:t> - use PITZ2 beamline with gun, booster, and matching quads up to z=7m</a:t>
            </a:r>
          </a:p>
          <a:p>
            <a:pPr lvl="1" eaLnBrk="1" hangingPunct="1"/>
            <a:r>
              <a:rPr lang="en-US" sz="1400" smtClean="0"/>
              <a:t>   - install a short bunch compressor (dogleg)</a:t>
            </a:r>
            <a:endParaRPr lang="en-US" sz="1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804895" y="1774517"/>
            <a:ext cx="274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smtClean="0"/>
              <a:t>use </a:t>
            </a:r>
            <a:r>
              <a:rPr lang="en-US" sz="1400" b="1" smtClean="0">
                <a:solidFill>
                  <a:srgbClr val="FF6600"/>
                </a:solidFill>
              </a:rPr>
              <a:t>Elegant</a:t>
            </a:r>
            <a:r>
              <a:rPr lang="en-US" sz="1400" smtClean="0">
                <a:solidFill>
                  <a:srgbClr val="FF0000"/>
                </a:solidFill>
              </a:rPr>
              <a:t> </a:t>
            </a:r>
            <a:r>
              <a:rPr lang="en-US" sz="1400" smtClean="0"/>
              <a:t>for matching </a:t>
            </a:r>
          </a:p>
          <a:p>
            <a:pPr eaLnBrk="1" hangingPunct="1"/>
            <a:r>
              <a:rPr lang="en-US" sz="1400" smtClean="0"/>
              <a:t>and the dogleg design (ongoing)</a:t>
            </a:r>
            <a:endParaRPr lang="en-US" sz="1400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3061695" y="1997429"/>
            <a:ext cx="2743200" cy="4572000"/>
            <a:chOff x="1920" y="1152"/>
            <a:chExt cx="1805" cy="3024"/>
          </a:xfrm>
        </p:grpSpPr>
        <p:pic>
          <p:nvPicPr>
            <p:cNvPr id="12" name="Picture 19" descr="PWA-100000-5m-l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" t="54048"/>
            <a:stretch>
              <a:fillRect/>
            </a:stretch>
          </p:blipFill>
          <p:spPr bwMode="auto">
            <a:xfrm rot="5400000">
              <a:off x="1311" y="1761"/>
              <a:ext cx="3024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064" y="2556"/>
              <a:ext cx="1614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100" b="1" dirty="0"/>
                <a:t>Longitudinal phase </a:t>
              </a:r>
              <a:r>
                <a:rPr lang="fr-FR" sz="1100" b="1" dirty="0" err="1"/>
                <a:t>space</a:t>
              </a:r>
              <a:r>
                <a:rPr lang="fr-FR" sz="1100" b="1" dirty="0"/>
                <a:t> </a:t>
              </a:r>
              <a:r>
                <a:rPr lang="fr-FR" sz="1100" b="1" dirty="0" err="1"/>
                <a:t>at</a:t>
              </a:r>
              <a:r>
                <a:rPr lang="fr-FR" sz="1100" b="1" dirty="0"/>
                <a:t> z=5m</a:t>
              </a:r>
            </a:p>
          </p:txBody>
        </p:sp>
      </p:grp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32795" y="2454629"/>
            <a:ext cx="19923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/>
              <a:t>Parameters:</a:t>
            </a:r>
          </a:p>
          <a:p>
            <a:pPr eaLnBrk="1" hangingPunct="1"/>
            <a:r>
              <a:rPr lang="fr-FR" sz="1400"/>
              <a:t>Q = 170 pC in 5 pulses</a:t>
            </a:r>
          </a:p>
          <a:p>
            <a:pPr eaLnBrk="1" hangingPunct="1"/>
            <a:r>
              <a:rPr lang="fr-FR" sz="1400"/>
              <a:t>100 000 particles</a:t>
            </a:r>
          </a:p>
          <a:p>
            <a:pPr eaLnBrk="1" hangingPunct="1"/>
            <a:r>
              <a:rPr lang="fr-FR" sz="1400"/>
              <a:t>Gun phase: 10 deg</a:t>
            </a:r>
          </a:p>
          <a:p>
            <a:pPr eaLnBrk="1" hangingPunct="1"/>
            <a:r>
              <a:rPr lang="fr-FR" sz="1400"/>
              <a:t>Booster phase: 40 deg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881095" y="2384117"/>
            <a:ext cx="2452687" cy="11652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/>
              <a:t>BC layout:</a:t>
            </a:r>
          </a:p>
          <a:p>
            <a:pPr eaLnBrk="1" hangingPunct="1"/>
            <a:r>
              <a:rPr lang="fr-FR" sz="1400"/>
              <a:t>compression factor C = 4</a:t>
            </a:r>
          </a:p>
          <a:p>
            <a:pPr eaLnBrk="1" hangingPunct="1"/>
            <a:r>
              <a:rPr lang="fr-FR" sz="1400">
                <a:solidFill>
                  <a:srgbClr val="FF6600"/>
                </a:solidFill>
              </a:rPr>
              <a:t>R</a:t>
            </a:r>
            <a:r>
              <a:rPr lang="fr-FR" sz="1400" baseline="-25000">
                <a:solidFill>
                  <a:srgbClr val="FF6600"/>
                </a:solidFill>
              </a:rPr>
              <a:t>56</a:t>
            </a:r>
            <a:r>
              <a:rPr lang="fr-FR" sz="1400">
                <a:solidFill>
                  <a:srgbClr val="FF6600"/>
                </a:solidFill>
              </a:rPr>
              <a:t> = 0.15</a:t>
            </a:r>
          </a:p>
          <a:p>
            <a:pPr eaLnBrk="1" hangingPunct="1"/>
            <a:r>
              <a:rPr lang="fr-FR" sz="1400"/>
              <a:t>Total length l = 1m</a:t>
            </a:r>
          </a:p>
          <a:p>
            <a:pPr eaLnBrk="1" hangingPunct="1"/>
            <a:r>
              <a:rPr lang="fr-FR" sz="1400"/>
              <a:t>dipoles: r = 0.6m, </a:t>
            </a:r>
            <a:r>
              <a:rPr lang="el-GR" sz="1400">
                <a:cs typeface="Arial" charset="0"/>
              </a:rPr>
              <a:t>α</a:t>
            </a:r>
            <a:r>
              <a:rPr lang="en-US" sz="1400">
                <a:cs typeface="Arial" charset="0"/>
              </a:rPr>
              <a:t> = </a:t>
            </a:r>
            <a:r>
              <a:rPr lang="fr-FR" sz="1400"/>
              <a:t>60 deg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5804895" y="3679517"/>
            <a:ext cx="3200400" cy="1851025"/>
            <a:chOff x="3744" y="3120"/>
            <a:chExt cx="2016" cy="1166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3914" y="3774"/>
              <a:ext cx="423" cy="39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 rot="20025281" flipH="1">
              <a:off x="4488" y="3611"/>
              <a:ext cx="61" cy="3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 rot="20025281" flipH="1">
              <a:off x="5093" y="3284"/>
              <a:ext cx="61" cy="3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 rot="20025281" flipH="1">
              <a:off x="4791" y="3447"/>
              <a:ext cx="61" cy="39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5275" y="3120"/>
              <a:ext cx="424" cy="39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3744" y="4003"/>
              <a:ext cx="17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4337" y="3382"/>
              <a:ext cx="938" cy="52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3914" y="3905"/>
              <a:ext cx="423" cy="98"/>
            </a:xfrm>
            <a:custGeom>
              <a:avLst/>
              <a:gdLst>
                <a:gd name="T0" fmla="*/ 0 w 635"/>
                <a:gd name="T1" fmla="*/ 227 h 227"/>
                <a:gd name="T2" fmla="*/ 409 w 635"/>
                <a:gd name="T3" fmla="*/ 182 h 227"/>
                <a:gd name="T4" fmla="*/ 635 w 635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27">
                  <a:moveTo>
                    <a:pt x="0" y="227"/>
                  </a:moveTo>
                  <a:cubicBezTo>
                    <a:pt x="151" y="223"/>
                    <a:pt x="303" y="220"/>
                    <a:pt x="409" y="182"/>
                  </a:cubicBezTo>
                  <a:cubicBezTo>
                    <a:pt x="515" y="144"/>
                    <a:pt x="598" y="30"/>
                    <a:pt x="63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 flipV="1">
              <a:off x="5275" y="3284"/>
              <a:ext cx="485" cy="96"/>
            </a:xfrm>
            <a:custGeom>
              <a:avLst/>
              <a:gdLst>
                <a:gd name="T0" fmla="*/ 0 w 635"/>
                <a:gd name="T1" fmla="*/ 227 h 227"/>
                <a:gd name="T2" fmla="*/ 409 w 635"/>
                <a:gd name="T3" fmla="*/ 182 h 227"/>
                <a:gd name="T4" fmla="*/ 635 w 635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27">
                  <a:moveTo>
                    <a:pt x="0" y="227"/>
                  </a:moveTo>
                  <a:cubicBezTo>
                    <a:pt x="151" y="223"/>
                    <a:pt x="303" y="220"/>
                    <a:pt x="409" y="182"/>
                  </a:cubicBezTo>
                  <a:cubicBezTo>
                    <a:pt x="515" y="144"/>
                    <a:pt x="598" y="30"/>
                    <a:pt x="63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 rot="-1615898">
              <a:off x="4549" y="3611"/>
              <a:ext cx="30" cy="3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-1615898">
              <a:off x="5063" y="3348"/>
              <a:ext cx="30" cy="32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4128" y="4032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/>
                <a:t>D1</a:t>
              </a: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5472" y="3360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/>
                <a:t>D2</a:t>
              </a: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4512" y="3936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6600"/>
                  </a:solidFill>
                </a:rPr>
                <a:t>Q1</a:t>
              </a: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4800" y="379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chemeClr val="folHlink"/>
                  </a:solidFill>
                </a:rPr>
                <a:t>Q2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5139" y="3600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6600"/>
                  </a:solidFill>
                </a:rPr>
                <a:t>Q3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4368" y="3456"/>
              <a:ext cx="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CC00"/>
                  </a:solidFill>
                </a:rPr>
                <a:t>S1</a:t>
              </a: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4800" y="3216"/>
              <a:ext cx="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CC00"/>
                  </a:solidFill>
                </a:rPr>
                <a:t>S2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744" y="427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5126" y="405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/>
                <a:t>l=1m</a:t>
              </a:r>
            </a:p>
          </p:txBody>
        </p: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733465" y="5753047"/>
            <a:ext cx="3410535" cy="6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Design with 2 doglegs (↑↓) on the way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0" y="12388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215516" y="6550223"/>
            <a:ext cx="229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 by Anne </a:t>
            </a:r>
            <a:r>
              <a:rPr lang="en-US" sz="1400" dirty="0" err="1" smtClean="0"/>
              <a:t>Oppelt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3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dirty="0" smtClean="0"/>
              <a:t>Preliminary Results</a:t>
            </a:r>
            <a:r>
              <a:rPr lang="en-US" dirty="0"/>
              <a:t>: Needs </a:t>
            </a:r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6035" r="10788"/>
          <a:stretch>
            <a:fillRect/>
          </a:stretch>
        </p:blipFill>
        <p:spPr bwMode="auto">
          <a:xfrm>
            <a:off x="4751388" y="3028950"/>
            <a:ext cx="40005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2083" b="65822"/>
          <a:stretch>
            <a:fillRect/>
          </a:stretch>
        </p:blipFill>
        <p:spPr bwMode="auto">
          <a:xfrm>
            <a:off x="0" y="739775"/>
            <a:ext cx="45989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5735" r="8636"/>
          <a:stretch>
            <a:fillRect/>
          </a:stretch>
        </p:blipFill>
        <p:spPr bwMode="auto">
          <a:xfrm>
            <a:off x="198438" y="3019425"/>
            <a:ext cx="40989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627313" y="1981200"/>
            <a:ext cx="987425" cy="6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2998788" y="2044700"/>
            <a:ext cx="242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300">
                <a:latin typeface="Gill Sans" charset="0"/>
                <a:sym typeface="Gill Sans" charset="0"/>
              </a:rPr>
              <a:t>~λ</a:t>
            </a:r>
            <a:r>
              <a:rPr lang="en-US" sz="1300" baseline="-6000">
                <a:latin typeface="Gill Sans" charset="0"/>
                <a:sym typeface="Gill Sans" charset="0"/>
              </a:rPr>
              <a:t>p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252788" y="1423988"/>
            <a:ext cx="717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Driver bunch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13150" y="1576388"/>
            <a:ext cx="22225" cy="1222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2282825" y="1428750"/>
            <a:ext cx="828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Witness bunch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736850" y="1576388"/>
            <a:ext cx="15875" cy="12065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val 11"/>
          <p:cNvSpPr>
            <a:spLocks/>
          </p:cNvSpPr>
          <p:nvPr/>
        </p:nvSpPr>
        <p:spPr bwMode="auto">
          <a:xfrm rot="699510">
            <a:off x="5751513" y="5056188"/>
            <a:ext cx="588962" cy="857250"/>
          </a:xfrm>
          <a:prstGeom prst="ellipse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6845300" y="5349875"/>
            <a:ext cx="12160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700">
                <a:latin typeface="Gill Sans" charset="0"/>
                <a:sym typeface="Gill Sans" charset="0"/>
              </a:rPr>
              <a:t>Energy gain!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1057275" y="2765425"/>
            <a:ext cx="264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Bunches at the beginning: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5386388" y="2755900"/>
            <a:ext cx="307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Bunches after 1 cm in plasma: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4637088" y="873125"/>
            <a:ext cx="4381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The witness bunch falls in the region where</a:t>
            </a:r>
            <a:br>
              <a:rPr lang="en-US" sz="1800">
                <a:sym typeface="Gill Sans" charset="0"/>
              </a:rPr>
            </a:br>
            <a:r>
              <a:rPr lang="en-US" sz="1800">
                <a:sym typeface="Gill Sans" charset="0"/>
              </a:rPr>
              <a:t>the wakefield is maximum.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800000" flipH="1">
            <a:off x="6465888" y="5500688"/>
            <a:ext cx="342900" cy="0"/>
          </a:xfrm>
          <a:prstGeom prst="line">
            <a:avLst/>
          </a:prstGeom>
          <a:noFill/>
          <a:ln w="127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4692650" y="1592263"/>
            <a:ext cx="4379913" cy="852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 b="1">
                <a:sym typeface="Gill Sans" charset="0"/>
              </a:rPr>
              <a:t>In approx. 1 cm of propagation in the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plasma, a fraction of the electrons in 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the witness bunch double their energy.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622675" y="674688"/>
            <a:ext cx="43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/n</a:t>
            </a:r>
            <a:r>
              <a:rPr lang="de-DE" sz="900" b="1"/>
              <a:t>0</a:t>
            </a:r>
            <a:endParaRPr lang="en-GB" sz="900" b="1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3175000" y="3217863"/>
            <a:ext cx="717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Driver bunch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3178175" y="3386138"/>
            <a:ext cx="349250" cy="177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1590675" y="3236913"/>
            <a:ext cx="828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Witness bunch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1566863" y="3387725"/>
            <a:ext cx="476250" cy="203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73960" y="6550223"/>
            <a:ext cx="350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 by Alberto Martinez de la Ossa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48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2013: First experiments with plasma cell</a:t>
            </a:r>
          </a:p>
          <a:p>
            <a:r>
              <a:rPr lang="en-US" dirty="0" smtClean="0"/>
              <a:t>2014: Characterization of energy modulation of electron beam in plasma</a:t>
            </a:r>
          </a:p>
          <a:p>
            <a:r>
              <a:rPr lang="en-US" dirty="0" smtClean="0"/>
              <a:t>Then: Insertion of bunch compressor – experiments with high transformer ratio etc.</a:t>
            </a:r>
          </a:p>
          <a:p>
            <a:r>
              <a:rPr lang="en-US" dirty="0" smtClean="0"/>
              <a:t>Cooperation with SLAC, CERN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PWA Experiments are planned at PITZ</a:t>
            </a:r>
          </a:p>
          <a:p>
            <a:pPr lvl="1"/>
            <a:r>
              <a:rPr lang="en-US" dirty="0" smtClean="0"/>
              <a:t>Now: Characterization of electron beam self modulation</a:t>
            </a:r>
          </a:p>
          <a:p>
            <a:pPr lvl="1"/>
            <a:r>
              <a:rPr lang="en-US" dirty="0" smtClean="0"/>
              <a:t>Later: High transformer ratio</a:t>
            </a:r>
          </a:p>
          <a:p>
            <a:r>
              <a:rPr lang="en-US" dirty="0" smtClean="0"/>
              <a:t>Utilization of good diagnostics and unique laser system</a:t>
            </a:r>
          </a:p>
          <a:p>
            <a:r>
              <a:rPr lang="en-US" dirty="0" smtClean="0"/>
              <a:t>Simulations show promising results</a:t>
            </a:r>
          </a:p>
          <a:p>
            <a:pPr lvl="1"/>
            <a:r>
              <a:rPr lang="en-US" dirty="0" smtClean="0"/>
              <a:t>Electron sub bunching and energy modulation with current setup</a:t>
            </a:r>
          </a:p>
          <a:p>
            <a:pPr lvl="1"/>
            <a:r>
              <a:rPr lang="en-US" dirty="0" smtClean="0"/>
              <a:t>Energy gain with bunch compressor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main work</a:t>
            </a:r>
          </a:p>
          <a:p>
            <a:pPr lvl="1"/>
            <a:r>
              <a:rPr lang="en-US" dirty="0" smtClean="0"/>
              <a:t>Detailed plasma cell design</a:t>
            </a:r>
          </a:p>
          <a:p>
            <a:pPr lvl="1"/>
            <a:r>
              <a:rPr lang="en-US" dirty="0" smtClean="0"/>
              <a:t>Insertion of plasma cell into PITZ beam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Unique positioning of Photo Injector Test Facility (PITZ)</a:t>
            </a:r>
          </a:p>
          <a:p>
            <a:r>
              <a:rPr lang="en-US" dirty="0" smtClean="0"/>
              <a:t>State of development of plasma cell experiment</a:t>
            </a:r>
          </a:p>
          <a:p>
            <a:r>
              <a:rPr lang="en-US" dirty="0" smtClean="0"/>
              <a:t>Outlook: high transformer ratio</a:t>
            </a:r>
          </a:p>
        </p:txBody>
      </p:sp>
    </p:spTree>
    <p:extLst>
      <p:ext uri="{BB962C8B-B14F-4D97-AF65-F5344CB8AC3E}">
        <p14:creationId xmlns:p14="http://schemas.microsoft.com/office/powerpoint/2010/main" val="616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the Transformer Ratio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806560"/>
            <a:ext cx="8172400" cy="59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DESY, Location Zeuthen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ormer </a:t>
            </a:r>
            <a:r>
              <a:rPr lang="en-US" dirty="0"/>
              <a:t>Institute for High Energy Physics in </a:t>
            </a:r>
            <a:r>
              <a:rPr lang="en-US" dirty="0" err="1" smtClean="0"/>
              <a:t>Zeuthen</a:t>
            </a:r>
            <a:r>
              <a:rPr lang="en-US" dirty="0" smtClean="0"/>
              <a:t> (Academy of Sciences of the GDR). Was </a:t>
            </a:r>
            <a:r>
              <a:rPr lang="en-US" dirty="0"/>
              <a:t>merged with </a:t>
            </a:r>
            <a:r>
              <a:rPr lang="en-US" dirty="0" smtClean="0"/>
              <a:t>DESY </a:t>
            </a:r>
            <a:r>
              <a:rPr lang="en-US" dirty="0"/>
              <a:t>on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January </a:t>
            </a:r>
            <a:r>
              <a:rPr lang="en-US" dirty="0" smtClean="0"/>
              <a:t>1992</a:t>
            </a:r>
          </a:p>
          <a:p>
            <a:r>
              <a:rPr lang="en-US" dirty="0"/>
              <a:t>200 </a:t>
            </a:r>
            <a:r>
              <a:rPr lang="en-US" dirty="0" smtClean="0"/>
              <a:t>employees </a:t>
            </a:r>
            <a:r>
              <a:rPr lang="en-US" dirty="0"/>
              <a:t>of which 50 are scientists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7" y="2519236"/>
            <a:ext cx="4177743" cy="346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 rot="13659283">
            <a:off x="2772283" y="4020012"/>
            <a:ext cx="540060" cy="43204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0"/>
          <a:stretch/>
        </p:blipFill>
        <p:spPr bwMode="auto">
          <a:xfrm>
            <a:off x="4535996" y="2519236"/>
            <a:ext cx="4443820" cy="346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Injector Test facility at Zeuthen </a:t>
            </a:r>
            <a:r>
              <a:rPr lang="en-US" dirty="0" smtClean="0"/>
              <a:t>– PITZ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&amp; research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/>
              <a:t>Study, </a:t>
            </a:r>
            <a:r>
              <a:rPr lang="en-US" dirty="0" smtClean="0"/>
              <a:t>development, characterization </a:t>
            </a:r>
            <a:r>
              <a:rPr lang="en-US" dirty="0"/>
              <a:t>and conditioning of electron beam sources for FLASH and </a:t>
            </a:r>
            <a:r>
              <a:rPr lang="en-US" dirty="0" smtClean="0"/>
              <a:t>the European </a:t>
            </a:r>
            <a:r>
              <a:rPr lang="en-US" dirty="0"/>
              <a:t>XFEL</a:t>
            </a:r>
          </a:p>
          <a:p>
            <a:pPr lvl="1"/>
            <a:r>
              <a:rPr lang="en-US" dirty="0" smtClean="0"/>
              <a:t>Testing </a:t>
            </a:r>
            <a:r>
              <a:rPr lang="en-US" dirty="0"/>
              <a:t>new developments e.g. laser system, </a:t>
            </a:r>
            <a:r>
              <a:rPr lang="en-US" dirty="0" smtClean="0"/>
              <a:t>accelerating structures (e.g. PWA), </a:t>
            </a:r>
            <a:r>
              <a:rPr lang="en-US" dirty="0"/>
              <a:t>deflecting structure, cathodes, and beam diagnostics</a:t>
            </a:r>
          </a:p>
          <a:p>
            <a:r>
              <a:rPr lang="en-US" dirty="0" smtClean="0"/>
              <a:t>History – some highlights</a:t>
            </a:r>
          </a:p>
          <a:p>
            <a:pPr lvl="1"/>
            <a:r>
              <a:rPr lang="en-US" dirty="0" smtClean="0"/>
              <a:t>1999: </a:t>
            </a:r>
            <a:r>
              <a:rPr lang="en-US" dirty="0"/>
              <a:t>DESY directorate </a:t>
            </a:r>
            <a:r>
              <a:rPr lang="en-US" dirty="0" smtClean="0"/>
              <a:t>decision </a:t>
            </a:r>
            <a:r>
              <a:rPr lang="en-US" dirty="0"/>
              <a:t>to build PITZ in Zeuthen</a:t>
            </a:r>
          </a:p>
          <a:p>
            <a:pPr lvl="1"/>
            <a:r>
              <a:rPr lang="en-US" dirty="0" smtClean="0"/>
              <a:t>2002: 1</a:t>
            </a:r>
            <a:r>
              <a:rPr lang="en-US" baseline="30000" dirty="0" smtClean="0"/>
              <a:t>st</a:t>
            </a:r>
            <a:r>
              <a:rPr lang="en-US" dirty="0" smtClean="0"/>
              <a:t> photoelectrons </a:t>
            </a:r>
            <a:r>
              <a:rPr lang="en-US" dirty="0"/>
              <a:t>produced</a:t>
            </a:r>
          </a:p>
          <a:p>
            <a:pPr lvl="1"/>
            <a:r>
              <a:rPr lang="en-US" dirty="0" smtClean="0"/>
              <a:t>2005: 10 </a:t>
            </a:r>
            <a:r>
              <a:rPr lang="en-US" dirty="0"/>
              <a:t>MW Multi Beam Klystron (MBK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2006: </a:t>
            </a:r>
            <a:r>
              <a:rPr lang="en-US" dirty="0"/>
              <a:t>Three </a:t>
            </a:r>
            <a:r>
              <a:rPr lang="en-US" dirty="0" err="1"/>
              <a:t>emittance</a:t>
            </a:r>
            <a:r>
              <a:rPr lang="en-US" dirty="0"/>
              <a:t> measurement systems (EMSY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2008: New </a:t>
            </a:r>
            <a:r>
              <a:rPr lang="en-US" dirty="0" err="1" smtClean="0"/>
              <a:t>Yb:YAG</a:t>
            </a:r>
            <a:r>
              <a:rPr lang="en-US" dirty="0" smtClean="0"/>
              <a:t> photocathode laser system</a:t>
            </a:r>
            <a:endParaRPr lang="en-US" dirty="0"/>
          </a:p>
          <a:p>
            <a:pPr lvl="1"/>
            <a:r>
              <a:rPr lang="en-US" dirty="0" smtClean="0"/>
              <a:t>2009: New Cut </a:t>
            </a:r>
            <a:r>
              <a:rPr lang="en-US" dirty="0"/>
              <a:t>D</a:t>
            </a:r>
            <a:r>
              <a:rPr lang="en-US" dirty="0" smtClean="0"/>
              <a:t>isk Structure (CDS) booster – Maximum beam energy: 25 MeV</a:t>
            </a:r>
            <a:endParaRPr lang="en-US" dirty="0"/>
          </a:p>
          <a:p>
            <a:pPr lvl="1"/>
            <a:r>
              <a:rPr lang="en-US" dirty="0" smtClean="0"/>
              <a:t>2010: </a:t>
            </a:r>
            <a:r>
              <a:rPr lang="en-US" dirty="0"/>
              <a:t>10 MW In-vacuum directional coupler and a new LLRF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2012: </a:t>
            </a:r>
            <a:r>
              <a:rPr lang="en-US" dirty="0"/>
              <a:t>D</a:t>
            </a:r>
            <a:r>
              <a:rPr lang="en-US" dirty="0" smtClean="0"/>
              <a:t>eflection cavity and 3</a:t>
            </a:r>
            <a:r>
              <a:rPr lang="en-US" baseline="30000" dirty="0" smtClean="0"/>
              <a:t>rd</a:t>
            </a:r>
            <a:r>
              <a:rPr lang="en-US" dirty="0" smtClean="0"/>
              <a:t> dispersive </a:t>
            </a:r>
            <a:r>
              <a:rPr lang="en-US" dirty="0"/>
              <a:t>arm </a:t>
            </a:r>
            <a:r>
              <a:rPr lang="en-US" dirty="0" smtClean="0"/>
              <a:t>HEDA2</a:t>
            </a:r>
          </a:p>
        </p:txBody>
      </p:sp>
    </p:spTree>
    <p:extLst>
      <p:ext uri="{BB962C8B-B14F-4D97-AF65-F5344CB8AC3E}">
        <p14:creationId xmlns:p14="http://schemas.microsoft.com/office/powerpoint/2010/main" val="21709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530" y="2111846"/>
            <a:ext cx="5401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6000" dirty="0" err="1" smtClean="0"/>
              <a:t>current</a:t>
            </a:r>
            <a:r>
              <a:rPr lang="de-DE" sz="6000" dirty="0" smtClean="0"/>
              <a:t> </a:t>
            </a:r>
            <a:br>
              <a:rPr lang="de-DE" sz="6000" dirty="0" smtClean="0"/>
            </a:br>
            <a:r>
              <a:rPr lang="de-DE" sz="6000" dirty="0" smtClean="0"/>
              <a:t>PITZ 2.0 </a:t>
            </a:r>
            <a:r>
              <a:rPr lang="de-DE" sz="6000" dirty="0" err="1" smtClean="0"/>
              <a:t>setup</a:t>
            </a:r>
            <a:endParaRPr lang="en-US" sz="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00" y="-120599"/>
            <a:ext cx="23366188" cy="7081094"/>
            <a:chOff x="-100" y="-120599"/>
            <a:chExt cx="23366188" cy="70810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" t="-1089" r="2379" b="1089"/>
            <a:stretch/>
          </p:blipFill>
          <p:spPr>
            <a:xfrm>
              <a:off x="-99" y="1777081"/>
              <a:ext cx="23366187" cy="5183414"/>
            </a:xfrm>
            <a:prstGeom prst="rect">
              <a:avLst/>
            </a:prstGeom>
          </p:spPr>
        </p:pic>
        <p:pic>
          <p:nvPicPr>
            <p:cNvPr id="2" name="Picture 2" descr="N:\iezzi\public\PITZ-Tunnel\panorama_januar_2012_gesamt_very_s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" y="-120599"/>
              <a:ext cx="23366187" cy="16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42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495641" y="830015"/>
            <a:ext cx="8532100" cy="5505450"/>
            <a:chOff x="45257" y="1309441"/>
            <a:chExt cx="8532100" cy="55054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7" y="1309441"/>
              <a:ext cx="7286625" cy="55054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31882" y="2147357"/>
              <a:ext cx="1245475" cy="6463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Courtesy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of</a:t>
              </a:r>
              <a:r>
                <a:rPr lang="de-DE" sz="1200" dirty="0" smtClean="0"/>
                <a:t> Carl Schröder, LBNL</a:t>
              </a:r>
              <a:endParaRPr lang="de-DE" sz="1200" dirty="0"/>
            </a:p>
          </p:txBody>
        </p:sp>
      </p:grpSp>
      <p:sp>
        <p:nvSpPr>
          <p:cNvPr id="7" name="Rectangular Callout 6"/>
          <p:cNvSpPr/>
          <p:nvPr/>
        </p:nvSpPr>
        <p:spPr bwMode="auto">
          <a:xfrm>
            <a:off x="7426681" y="4549071"/>
            <a:ext cx="1628346" cy="1044240"/>
          </a:xfrm>
          <a:prstGeom prst="wedgeRectCallout">
            <a:avLst>
              <a:gd name="adj1" fmla="val -60865"/>
              <a:gd name="adj2" fmla="val 97875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Does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this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work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e-DE" sz="1200" b="1" dirty="0" err="1" smtClean="0">
                <a:solidFill>
                  <a:srgbClr val="FF0000"/>
                </a:solidFill>
              </a:rPr>
              <a:t>Dephasing</a:t>
            </a:r>
            <a:r>
              <a:rPr lang="de-DE" sz="1200" b="1" dirty="0" smtClean="0">
                <a:solidFill>
                  <a:srgbClr val="FF0000"/>
                </a:solidFill>
              </a:rPr>
              <a:t> 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Hose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instability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 ?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511" y="764704"/>
            <a:ext cx="1794934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Background: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Experiments at PITZ?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circumstances</a:t>
            </a:r>
          </a:p>
          <a:p>
            <a:pPr lvl="1"/>
            <a:r>
              <a:rPr lang="en-US" dirty="0" smtClean="0"/>
              <a:t>Pure R&amp;D facility (no users)</a:t>
            </a:r>
          </a:p>
          <a:p>
            <a:pPr lvl="1"/>
            <a:r>
              <a:rPr lang="en-US" dirty="0" smtClean="0"/>
              <a:t>Unique laser system (pulse shaper)</a:t>
            </a:r>
          </a:p>
          <a:p>
            <a:pPr lvl="1"/>
            <a:r>
              <a:rPr lang="en-US" dirty="0" smtClean="0"/>
              <a:t>Well developed diagnostics (high resolution electron spectrometer, etc.); soon: transverse deflecting cavity + dispersive section for longitudinal phase space measurements</a:t>
            </a:r>
          </a:p>
          <a:p>
            <a:r>
              <a:rPr lang="en-US" dirty="0" smtClean="0"/>
              <a:t>Possible contribution from PITZ:</a:t>
            </a:r>
          </a:p>
          <a:p>
            <a:pPr lvl="1"/>
            <a:r>
              <a:rPr lang="en-US" dirty="0" smtClean="0"/>
              <a:t>Self modulation of electron beam</a:t>
            </a:r>
          </a:p>
          <a:p>
            <a:pPr lvl="1"/>
            <a:r>
              <a:rPr lang="en-US" dirty="0" smtClean="0"/>
              <a:t>Later: High transformer ratio (needs bunch compressor)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Laser Pulse Formation at PITZ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Photoinjector</a:t>
            </a:r>
            <a:r>
              <a:rPr lang="en-US" dirty="0" smtClean="0"/>
              <a:t> laser</a:t>
            </a:r>
          </a:p>
          <a:p>
            <a:r>
              <a:rPr lang="en-US" dirty="0" smtClean="0"/>
              <a:t>Developed and built by </a:t>
            </a:r>
            <a:r>
              <a:rPr lang="en-US" dirty="0"/>
              <a:t>Max-Born </a:t>
            </a:r>
            <a:r>
              <a:rPr lang="en-US" dirty="0" smtClean="0"/>
              <a:t>Institute Berlin</a:t>
            </a:r>
          </a:p>
          <a:p>
            <a:r>
              <a:rPr lang="en-US" dirty="0" smtClean="0"/>
              <a:t>Key element: the pulse shaper</a:t>
            </a:r>
          </a:p>
          <a:p>
            <a:pPr lvl="1"/>
            <a:r>
              <a:rPr lang="en-US" dirty="0" smtClean="0"/>
              <a:t>Contains 13 </a:t>
            </a:r>
            <a:r>
              <a:rPr lang="en-US" dirty="0" err="1" smtClean="0"/>
              <a:t>birefringent</a:t>
            </a:r>
            <a:r>
              <a:rPr lang="en-US" dirty="0" smtClean="0"/>
              <a:t> crystals. Pulses are split according to polarization. Delay is given by crystal thickness; relative amplitude can be varied freely by adjusting relative angle between crystals</a:t>
            </a:r>
            <a:endParaRPr lang="en-US" dirty="0"/>
          </a:p>
        </p:txBody>
      </p:sp>
      <p:pic>
        <p:nvPicPr>
          <p:cNvPr id="7" name="Picture 44" descr="13Cystals_persp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192661"/>
            <a:ext cx="5040312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5"/>
          <p:cNvSpPr>
            <a:spLocks noChangeShapeType="1"/>
          </p:cNvSpPr>
          <p:nvPr/>
        </p:nvSpPr>
        <p:spPr bwMode="auto">
          <a:xfrm flipH="1">
            <a:off x="7138988" y="3892748"/>
            <a:ext cx="576262" cy="8112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6877050" y="4021336"/>
            <a:ext cx="133350" cy="517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>
            <a:off x="7921625" y="5192911"/>
            <a:ext cx="1033463" cy="4492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>
            <a:off x="4137025" y="3357761"/>
            <a:ext cx="674688" cy="3159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7758113" y="5634236"/>
            <a:ext cx="1328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0000"/>
                </a:solidFill>
              </a:rPr>
              <a:t>Gaussian</a:t>
            </a:r>
            <a:br>
              <a:rPr lang="de-DE" sz="1400" b="1" i="1">
                <a:solidFill>
                  <a:srgbClr val="FF0000"/>
                </a:solidFill>
              </a:rPr>
            </a:br>
            <a:r>
              <a:rPr lang="de-DE" sz="1400" b="1" i="1">
                <a:solidFill>
                  <a:srgbClr val="FF0000"/>
                </a:solidFill>
              </a:rPr>
              <a:t>input pulses </a:t>
            </a:r>
            <a:endParaRPr lang="en-GB" sz="1400" b="1" i="1">
              <a:solidFill>
                <a:srgbClr val="FF0000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963988" y="3570486"/>
            <a:ext cx="923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0000"/>
                </a:solidFill>
              </a:rPr>
              <a:t>Shaped ouput pulses </a:t>
            </a:r>
            <a:endParaRPr lang="en-GB" sz="1400" b="1" i="1">
              <a:solidFill>
                <a:srgbClr val="FF0000"/>
              </a:solidFill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5000625" y="6058098"/>
            <a:ext cx="222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Will, Klemz, Optics Express </a:t>
            </a:r>
            <a:br>
              <a:rPr lang="de-DE" sz="1200" b="1">
                <a:solidFill>
                  <a:srgbClr val="000000"/>
                </a:solidFill>
              </a:rPr>
            </a:br>
            <a:r>
              <a:rPr lang="de-DE" sz="1200" b="1">
                <a:solidFill>
                  <a:srgbClr val="000000"/>
                </a:solidFill>
              </a:rPr>
              <a:t>16 (2008) , 4922-14935</a:t>
            </a: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183313" y="3303786"/>
            <a:ext cx="125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FFFF"/>
                </a:solidFill>
              </a:rPr>
              <a:t>motorized rotation stage</a:t>
            </a:r>
            <a:endParaRPr lang="en-GB" sz="1400" b="1" i="1">
              <a:solidFill>
                <a:srgbClr val="FFFFFF"/>
              </a:solidFill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7583488" y="3545086"/>
            <a:ext cx="12334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FFFF"/>
                </a:solidFill>
              </a:rPr>
              <a:t>temperature controlled birefringent </a:t>
            </a:r>
            <a:br>
              <a:rPr lang="de-DE" sz="1400" b="1" i="1">
                <a:solidFill>
                  <a:srgbClr val="FFFFFF"/>
                </a:solidFill>
              </a:rPr>
            </a:br>
            <a:r>
              <a:rPr lang="de-DE" sz="1400" b="1" i="1">
                <a:solidFill>
                  <a:srgbClr val="FFFFFF"/>
                </a:solidFill>
              </a:rPr>
              <a:t>crystal </a:t>
            </a:r>
            <a:endParaRPr lang="en-GB" sz="1400" b="1" i="1">
              <a:solidFill>
                <a:srgbClr val="FFFFFF"/>
              </a:solidFill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 rot="1900738">
            <a:off x="4438650" y="4926211"/>
            <a:ext cx="294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</a:rPr>
              <a:t> birefringent shaper, </a:t>
            </a:r>
            <a:r>
              <a:rPr lang="de-DE" b="1">
                <a:solidFill>
                  <a:srgbClr val="0000FF"/>
                </a:solidFill>
              </a:rPr>
              <a:t>13 </a:t>
            </a:r>
            <a:r>
              <a:rPr lang="de-DE">
                <a:solidFill>
                  <a:srgbClr val="0000FF"/>
                </a:solidFill>
              </a:rPr>
              <a:t>crystals</a:t>
            </a:r>
            <a:endParaRPr lang="en-GB">
              <a:solidFill>
                <a:srgbClr val="0000FF"/>
              </a:solidFill>
            </a:endParaRPr>
          </a:p>
        </p:txBody>
      </p: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52400" y="4603948"/>
            <a:ext cx="3363913" cy="1892300"/>
            <a:chOff x="96" y="3086"/>
            <a:chExt cx="2119" cy="1192"/>
          </a:xfrm>
        </p:grpSpPr>
        <p:pic>
          <p:nvPicPr>
            <p:cNvPr id="19" name="Picture 59" descr="0008_yellow 2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4" t="31465" r="26128" b="22475"/>
            <a:stretch>
              <a:fillRect/>
            </a:stretch>
          </p:blipFill>
          <p:spPr bwMode="auto">
            <a:xfrm>
              <a:off x="257" y="3100"/>
              <a:ext cx="1861" cy="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H="1" flipV="1">
              <a:off x="1412" y="3297"/>
              <a:ext cx="25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738" y="3162"/>
              <a:ext cx="86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solidFill>
                    <a:srgbClr val="FF0000"/>
                  </a:solidFill>
                </a:rPr>
                <a:t>FWHM </a:t>
              </a:r>
              <a:br>
                <a:rPr lang="en-GB" sz="1400" b="1">
                  <a:solidFill>
                    <a:srgbClr val="FF0000"/>
                  </a:solidFill>
                </a:rPr>
              </a:br>
              <a:r>
                <a:rPr lang="en-GB" sz="1400" b="1">
                  <a:solidFill>
                    <a:srgbClr val="FF0000"/>
                  </a:solidFill>
                </a:rPr>
                <a:t>= 25 ps</a:t>
              </a:r>
            </a:p>
          </p:txBody>
        </p:sp>
        <p:sp>
          <p:nvSpPr>
            <p:cNvPr id="22" name="Line 62"/>
            <p:cNvSpPr>
              <a:spLocks noChangeShapeType="1"/>
            </p:cNvSpPr>
            <p:nvPr/>
          </p:nvSpPr>
          <p:spPr bwMode="auto">
            <a:xfrm flipV="1">
              <a:off x="1733" y="3638"/>
              <a:ext cx="129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96" y="3378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rgbClr val="FF0000"/>
                  </a:solidFill>
                </a:rPr>
                <a:t> edge</a:t>
              </a:r>
              <a:r>
                <a:rPr lang="en-GB" sz="1200" b="1" baseline="-25000">
                  <a:solidFill>
                    <a:srgbClr val="FF0000"/>
                  </a:solidFill>
                </a:rPr>
                <a:t>10-90</a:t>
              </a:r>
              <a:r>
                <a:rPr lang="en-GB" sz="1200" b="1">
                  <a:solidFill>
                    <a:srgbClr val="FF0000"/>
                  </a:solidFill>
                </a:rPr>
                <a:t> </a:t>
              </a:r>
              <a:br>
                <a:rPr lang="en-GB" sz="1200" b="1">
                  <a:solidFill>
                    <a:srgbClr val="FF0000"/>
                  </a:solidFill>
                </a:rPr>
              </a:br>
              <a:r>
                <a:rPr lang="en-GB" sz="1200" b="1">
                  <a:solidFill>
                    <a:srgbClr val="FF0000"/>
                  </a:solidFill>
                  <a:sym typeface="Symbol" pitchFamily="18" charset="2"/>
                </a:rPr>
                <a:t>~ 2.2 ps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1573" y="3366"/>
              <a:ext cx="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rgbClr val="FF0000"/>
                  </a:solidFill>
                </a:rPr>
                <a:t> edge</a:t>
              </a:r>
              <a:r>
                <a:rPr lang="en-GB" sz="1200" b="1" baseline="-25000">
                  <a:solidFill>
                    <a:srgbClr val="FF0000"/>
                  </a:solidFill>
                </a:rPr>
                <a:t>10-90</a:t>
              </a:r>
              <a:r>
                <a:rPr lang="en-GB" sz="1200" b="1">
                  <a:solidFill>
                    <a:srgbClr val="FF0000"/>
                  </a:solidFill>
                </a:rPr>
                <a:t> </a:t>
              </a:r>
              <a:br>
                <a:rPr lang="en-GB" sz="1200" b="1">
                  <a:solidFill>
                    <a:srgbClr val="FF0000"/>
                  </a:solidFill>
                </a:rPr>
              </a:br>
              <a:r>
                <a:rPr lang="en-GB" sz="1200" b="1">
                  <a:solidFill>
                    <a:srgbClr val="FF0000"/>
                  </a:solidFill>
                  <a:sym typeface="Symbol" pitchFamily="18" charset="2"/>
                </a:rPr>
                <a:t>~ 2</a:t>
              </a:r>
              <a:r>
                <a:rPr lang="en-GB" sz="1200" b="1">
                  <a:solidFill>
                    <a:srgbClr val="FF0000"/>
                  </a:solidFill>
                </a:rPr>
                <a:t> ps</a:t>
              </a:r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 flipH="1" flipV="1">
              <a:off x="481" y="3672"/>
              <a:ext cx="97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V="1">
              <a:off x="642" y="3297"/>
              <a:ext cx="25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94" y="4066"/>
              <a:ext cx="1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rgbClr val="0000FF"/>
                  </a:solidFill>
                </a:rPr>
                <a:t> birefringent shaper, </a:t>
              </a:r>
              <a:r>
                <a:rPr lang="de-DE" b="1">
                  <a:solidFill>
                    <a:srgbClr val="0000FF"/>
                  </a:solidFill>
                </a:rPr>
                <a:t>13 </a:t>
              </a:r>
              <a:r>
                <a:rPr lang="de-DE">
                  <a:solidFill>
                    <a:srgbClr val="0000FF"/>
                  </a:solidFill>
                </a:rPr>
                <a:t>crystals</a:t>
              </a:r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1285" y="3086"/>
              <a:ext cx="8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i="1">
                  <a:solidFill>
                    <a:srgbClr val="FFFF00"/>
                  </a:solidFill>
                </a:rPr>
                <a:t> OSS signal</a:t>
              </a:r>
              <a:r>
                <a:rPr lang="de-DE" sz="1200" b="1" i="1">
                  <a:solidFill>
                    <a:srgbClr val="FFFF00"/>
                  </a:solidFill>
                </a:rPr>
                <a:t> (UV)</a:t>
              </a:r>
              <a:endParaRPr lang="en-GB" sz="1200" b="1" i="1">
                <a:solidFill>
                  <a:srgbClr val="FFFF00"/>
                </a:solidFill>
              </a:endParaRPr>
            </a:p>
          </p:txBody>
        </p:sp>
      </p:grpSp>
      <p:pic>
        <p:nvPicPr>
          <p:cNvPr id="29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1398"/>
            <a:ext cx="24034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Experimentally Demonstrated Pulse Shapes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575" y="1124744"/>
            <a:ext cx="8520113" cy="5040560"/>
          </a:xfrm>
        </p:spPr>
        <p:txBody>
          <a:bodyPr/>
          <a:lstStyle/>
          <a:p>
            <a:r>
              <a:rPr lang="en-US" dirty="0" smtClean="0"/>
              <a:t>Driver + witness bunch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Modulated driver +						   witness bunch</a:t>
            </a:r>
          </a:p>
          <a:p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Modulated driver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 bunches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976923"/>
            <a:ext cx="3809824" cy="144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168860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762000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573016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1245</Words>
  <Application>Microsoft Office PowerPoint</Application>
  <PresentationFormat>On-screen Show (4:3)</PresentationFormat>
  <Paragraphs>285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2_DESY_Vortrag_3-1</vt:lpstr>
      <vt:lpstr>Studies for Particle Driven Plasma Acceleration at PITZ</vt:lpstr>
      <vt:lpstr>Contents</vt:lpstr>
      <vt:lpstr>DESY, Location Zeuthen</vt:lpstr>
      <vt:lpstr>Photo Injector Test facility at Zeuthen – PITZ</vt:lpstr>
      <vt:lpstr>PowerPoint Presentation</vt:lpstr>
      <vt:lpstr>Background</vt:lpstr>
      <vt:lpstr>Why Experiments at PITZ?</vt:lpstr>
      <vt:lpstr>Flexible Laser Pulse Formation at PITZ</vt:lpstr>
      <vt:lpstr>Experimentally Demonstrated Pulse Shapes</vt:lpstr>
      <vt:lpstr>PIC (Particle in Cell) Simulation of PITZ Experiment</vt:lpstr>
      <vt:lpstr>Lithium Plasma Cell</vt:lpstr>
      <vt:lpstr>Optics for Laser Plasma Generation</vt:lpstr>
      <vt:lpstr>Simulation: Scenarios for Plasma Cell Insertion</vt:lpstr>
      <vt:lpstr>Simulation: Beam Properties</vt:lpstr>
      <vt:lpstr>Plasma Cell Assembly: Sketch</vt:lpstr>
      <vt:lpstr>Multi Bunches: High Transformer Ratio</vt:lpstr>
      <vt:lpstr>Very Preliminary Results: Needs Optimization</vt:lpstr>
      <vt:lpstr>Outlook</vt:lpstr>
      <vt:lpstr>Summary</vt:lpstr>
      <vt:lpstr>PowerPoint Presentation</vt:lpstr>
      <vt:lpstr>How to Increase the Transformer Ratio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Gross, Matthias</cp:lastModifiedBy>
  <cp:revision>329</cp:revision>
  <dcterms:created xsi:type="dcterms:W3CDTF">2008-04-14T12:45:38Z</dcterms:created>
  <dcterms:modified xsi:type="dcterms:W3CDTF">2012-10-05T14:59:24Z</dcterms:modified>
</cp:coreProperties>
</file>