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341" r:id="rId2"/>
    <p:sldId id="345" r:id="rId3"/>
    <p:sldId id="343" r:id="rId4"/>
    <p:sldId id="346" r:id="rId5"/>
  </p:sldIdLst>
  <p:sldSz cx="9144000" cy="6858000" type="screen4x3"/>
  <p:notesSz cx="6662738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0000CC"/>
    <a:srgbClr val="FF9900"/>
    <a:srgbClr val="FF9933"/>
    <a:srgbClr val="008000"/>
    <a:srgbClr val="660033"/>
    <a:srgbClr val="0000FF"/>
    <a:srgbClr val="99CCFF"/>
    <a:srgbClr val="66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9" autoAdjust="0"/>
    <p:restoredTop sz="96118" autoAdjust="0"/>
  </p:normalViewPr>
  <p:slideViewPr>
    <p:cSldViewPr snapToGrid="0">
      <p:cViewPr varScale="1">
        <p:scale>
          <a:sx n="105" d="100"/>
          <a:sy n="105" d="100"/>
        </p:scale>
        <p:origin x="-180" y="-84"/>
      </p:cViewPr>
      <p:guideLst>
        <p:guide orient="horz" pos="3816"/>
        <p:guide orient="horz" pos="167"/>
        <p:guide orient="horz" pos="616"/>
        <p:guide orient="horz" pos="2672"/>
        <p:guide orient="horz" pos="1165"/>
        <p:guide pos="5551"/>
        <p:guide pos="1551"/>
        <p:guide pos="4178"/>
        <p:guide pos="2927"/>
        <p:guide pos="2809"/>
        <p:guide pos="178"/>
        <p:guide pos="4299"/>
        <p:guide pos="14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2130" y="-96"/>
      </p:cViewPr>
      <p:guideLst>
        <p:guide orient="horz" pos="3127"/>
        <p:guide pos="2099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8434" cy="495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71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2745" y="0"/>
            <a:ext cx="2888434" cy="495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71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354"/>
            <a:ext cx="2888434" cy="495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71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2745" y="9429354"/>
            <a:ext cx="2888434" cy="495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264BDBC-19F4-4EBB-862B-B227584264D3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1880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8434" cy="495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2745" y="0"/>
            <a:ext cx="2888434" cy="495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0900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5963" y="4715471"/>
            <a:ext cx="5330814" cy="4466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Textmasterformate durch Klicken bearbeiten</a:t>
            </a:r>
          </a:p>
          <a:p>
            <a:pPr lvl="1"/>
            <a:r>
              <a:rPr lang="en-GB" noProof="0" smtClean="0"/>
              <a:t>Zweite Ebene</a:t>
            </a:r>
          </a:p>
          <a:p>
            <a:pPr lvl="2"/>
            <a:r>
              <a:rPr lang="en-GB" noProof="0" smtClean="0"/>
              <a:t>Dritte Ebene</a:t>
            </a:r>
          </a:p>
          <a:p>
            <a:pPr lvl="3"/>
            <a:r>
              <a:rPr lang="en-GB" noProof="0" smtClean="0"/>
              <a:t>Vierte Ebene</a:t>
            </a:r>
          </a:p>
          <a:p>
            <a:pPr lvl="4"/>
            <a:r>
              <a:rPr lang="en-GB" noProof="0" smtClean="0"/>
              <a:t>Fünfte Ebene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354"/>
            <a:ext cx="2888434" cy="495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2745" y="9429354"/>
            <a:ext cx="2888434" cy="495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14EF6A1-A4BC-44CF-95F1-A494CF950ED9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657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1254125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9" descr="DESY-Logo-cyan-RGB_ger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4" t="-4523" r="-13409"/>
          <a:stretch>
            <a:fillRect/>
          </a:stretch>
        </p:blipFill>
        <p:spPr bwMode="auto">
          <a:xfrm>
            <a:off x="7794625" y="5684838"/>
            <a:ext cx="1149350" cy="102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6"/>
          <p:cNvSpPr txBox="1">
            <a:spLocks noChangeArrowheads="1"/>
          </p:cNvSpPr>
          <p:nvPr userDrawn="1"/>
        </p:nvSpPr>
        <p:spPr bwMode="auto">
          <a:xfrm>
            <a:off x="2003425" y="2481263"/>
            <a:ext cx="2855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de-DE" smtClean="0"/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2100" y="1363663"/>
            <a:ext cx="8520113" cy="485775"/>
          </a:xfrm>
        </p:spPr>
        <p:txBody>
          <a:bodyPr/>
          <a:lstStyle>
            <a:lvl1pPr marL="0" indent="0">
              <a:buFont typeface="Arial Black" pitchFamily="34" charset="0"/>
              <a:buNone/>
              <a:defRPr b="1">
                <a:solidFill>
                  <a:srgbClr val="F28E00"/>
                </a:solidFill>
              </a:defRPr>
            </a:lvl1pPr>
          </a:lstStyle>
          <a:p>
            <a:pPr lvl="0"/>
            <a:r>
              <a:rPr lang="en-GB" noProof="0" dirty="0" err="1" smtClean="0"/>
              <a:t>Untertitel</a:t>
            </a:r>
            <a:r>
              <a:rPr lang="en-GB" noProof="0" dirty="0" smtClean="0"/>
              <a:t> </a:t>
            </a:r>
            <a:r>
              <a:rPr lang="en-GB" noProof="0" dirty="0" err="1" smtClean="0"/>
              <a:t>durch</a:t>
            </a:r>
            <a:r>
              <a:rPr lang="en-GB" noProof="0" dirty="0" smtClean="0"/>
              <a:t> </a:t>
            </a:r>
            <a:r>
              <a:rPr lang="en-GB" noProof="0" dirty="0" err="1" smtClean="0"/>
              <a:t>Klicken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 smtClean="0"/>
          </a:p>
        </p:txBody>
      </p:sp>
      <p:sp>
        <p:nvSpPr>
          <p:cNvPr id="40243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82575" y="0"/>
            <a:ext cx="6145213" cy="1266825"/>
          </a:xfrm>
          <a:prstGeom prst="rect">
            <a:avLst/>
          </a:prstGeom>
        </p:spPr>
        <p:txBody>
          <a:bodyPr anchor="b"/>
          <a:lstStyle>
            <a:lvl1pPr>
              <a:lnSpc>
                <a:spcPct val="80000"/>
              </a:lnSpc>
              <a:defRPr sz="4000"/>
            </a:lvl1pPr>
          </a:lstStyle>
          <a:p>
            <a:pPr lvl="0"/>
            <a:r>
              <a:rPr lang="en-GB" noProof="0" dirty="0" smtClean="0"/>
              <a:t>TITELMASTER</a:t>
            </a:r>
            <a:br>
              <a:rPr lang="en-GB" noProof="0" dirty="0" smtClean="0"/>
            </a:br>
            <a:r>
              <a:rPr lang="en-GB" noProof="0" dirty="0" smtClean="0"/>
              <a:t>FORMAT </a:t>
            </a:r>
          </a:p>
        </p:txBody>
      </p:sp>
      <p:pic>
        <p:nvPicPr>
          <p:cNvPr id="8" name="Picture 7" descr="Logo_fürtransparent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788" y="68263"/>
            <a:ext cx="2716212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6207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4538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976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80200" y="103188"/>
            <a:ext cx="2132013" cy="566737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82575" y="103188"/>
            <a:ext cx="6245225" cy="566737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750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333399"/>
                </a:solidFill>
              </a:defRPr>
            </a:lvl1pPr>
            <a:lvl2pPr>
              <a:defRPr>
                <a:solidFill>
                  <a:srgbClr val="333399"/>
                </a:solidFill>
              </a:defRPr>
            </a:lvl2pPr>
            <a:lvl3pPr>
              <a:defRPr>
                <a:solidFill>
                  <a:srgbClr val="333399"/>
                </a:solidFill>
              </a:defRPr>
            </a:lvl3pPr>
            <a:lvl4pPr>
              <a:defRPr>
                <a:solidFill>
                  <a:srgbClr val="333399"/>
                </a:solidFill>
              </a:defRPr>
            </a:lvl4pPr>
            <a:lvl5pPr>
              <a:defRPr>
                <a:solidFill>
                  <a:srgbClr val="333399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4538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3119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2808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4538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82575" y="977900"/>
            <a:ext cx="4183063" cy="4792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8038" y="977900"/>
            <a:ext cx="4184650" cy="4792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1892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485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4538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5476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1036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85989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69138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744538"/>
          </a:xfrm>
          <a:prstGeom prst="rect">
            <a:avLst/>
          </a:prstGeom>
          <a:solidFill>
            <a:srgbClr val="00A6E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2575" y="977900"/>
            <a:ext cx="8520113" cy="479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Textmasterformate</a:t>
            </a:r>
            <a:r>
              <a:rPr lang="en-GB" dirty="0" smtClean="0"/>
              <a:t> </a:t>
            </a:r>
            <a:r>
              <a:rPr lang="en-GB" dirty="0" err="1" smtClean="0"/>
              <a:t>durch</a:t>
            </a:r>
            <a:r>
              <a:rPr lang="en-GB" dirty="0" smtClean="0"/>
              <a:t> </a:t>
            </a:r>
            <a:r>
              <a:rPr lang="en-GB" dirty="0" err="1" smtClean="0"/>
              <a:t>Klicken</a:t>
            </a:r>
            <a:r>
              <a:rPr lang="en-GB" dirty="0" smtClean="0"/>
              <a:t> </a:t>
            </a:r>
            <a:r>
              <a:rPr lang="en-GB" dirty="0" err="1" smtClean="0"/>
              <a:t>bearbeiten</a:t>
            </a:r>
            <a:endParaRPr lang="en-GB" dirty="0" smtClean="0"/>
          </a:p>
          <a:p>
            <a:pPr lvl="1"/>
            <a:r>
              <a:rPr lang="en-GB" dirty="0" err="1" smtClean="0"/>
              <a:t>Zweite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82575" y="6280150"/>
            <a:ext cx="75930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0" anchor="ctr"/>
          <a:lstStyle/>
          <a:p>
            <a:pPr algn="r" eaLnBrk="1" hangingPunct="1"/>
            <a:r>
              <a:rPr lang="en-GB" sz="900" b="0" baseline="0" dirty="0" smtClean="0">
                <a:solidFill>
                  <a:schemeClr val="bg2"/>
                </a:solidFill>
              </a:rPr>
              <a:t>2</a:t>
            </a:r>
            <a:r>
              <a:rPr lang="en-GB" sz="900" b="0" baseline="30000" dirty="0" smtClean="0">
                <a:solidFill>
                  <a:schemeClr val="bg2"/>
                </a:solidFill>
              </a:rPr>
              <a:t>nd</a:t>
            </a:r>
            <a:r>
              <a:rPr lang="en-GB" sz="900" b="1" baseline="0" dirty="0" smtClean="0">
                <a:solidFill>
                  <a:schemeClr val="bg2"/>
                </a:solidFill>
              </a:rPr>
              <a:t> </a:t>
            </a:r>
            <a:r>
              <a:rPr lang="en-GB" sz="900" dirty="0" smtClean="0">
                <a:solidFill>
                  <a:schemeClr val="bg2"/>
                </a:solidFill>
              </a:rPr>
              <a:t> </a:t>
            </a:r>
            <a:r>
              <a:rPr lang="en-GB" sz="900" dirty="0" err="1" smtClean="0">
                <a:solidFill>
                  <a:schemeClr val="bg2"/>
                </a:solidFill>
              </a:rPr>
              <a:t>CoPoRI</a:t>
            </a:r>
            <a:r>
              <a:rPr lang="en-GB" sz="900" baseline="0" dirty="0" smtClean="0">
                <a:solidFill>
                  <a:schemeClr val="bg2"/>
                </a:solidFill>
              </a:rPr>
              <a:t> Workshop on Exchange of Experience </a:t>
            </a:r>
            <a:r>
              <a:rPr lang="en-GB" sz="900" dirty="0" smtClean="0">
                <a:solidFill>
                  <a:schemeClr val="bg2"/>
                </a:solidFill>
              </a:rPr>
              <a:t>| Brussels</a:t>
            </a:r>
            <a:r>
              <a:rPr lang="en-GB" sz="900" baseline="0" dirty="0" smtClean="0">
                <a:solidFill>
                  <a:schemeClr val="bg2"/>
                </a:solidFill>
              </a:rPr>
              <a:t>  12. - 13</a:t>
            </a:r>
            <a:r>
              <a:rPr lang="en-GB" sz="900" dirty="0" smtClean="0">
                <a:solidFill>
                  <a:schemeClr val="bg2"/>
                </a:solidFill>
              </a:rPr>
              <a:t>.</a:t>
            </a:r>
            <a:r>
              <a:rPr lang="en-GB" sz="900" baseline="0" dirty="0" smtClean="0">
                <a:solidFill>
                  <a:schemeClr val="bg2"/>
                </a:solidFill>
              </a:rPr>
              <a:t> January</a:t>
            </a:r>
            <a:r>
              <a:rPr lang="en-GB" sz="900" dirty="0" smtClean="0">
                <a:solidFill>
                  <a:schemeClr val="bg2"/>
                </a:solidFill>
              </a:rPr>
              <a:t> 2013  </a:t>
            </a:r>
            <a:r>
              <a:rPr lang="en-GB" sz="900" dirty="0">
                <a:solidFill>
                  <a:schemeClr val="bg2"/>
                </a:solidFill>
              </a:rPr>
              <a:t>|  </a:t>
            </a:r>
            <a:r>
              <a:rPr lang="en-GB" sz="900" b="1" dirty="0" smtClean="0">
                <a:solidFill>
                  <a:schemeClr val="bg2"/>
                </a:solidFill>
              </a:rPr>
              <a:t>page </a:t>
            </a:r>
            <a:fld id="{E5EC945F-32D6-4F61-9FF0-DAAB2A5A633E}" type="slidenum">
              <a:rPr lang="en-GB" sz="900" b="1">
                <a:solidFill>
                  <a:schemeClr val="bg2"/>
                </a:solidFill>
              </a:rPr>
              <a:pPr algn="r" eaLnBrk="1" hangingPunct="1"/>
              <a:t>‹Nr.›</a:t>
            </a:fld>
            <a:endParaRPr lang="en-GB" sz="900" b="1" dirty="0">
              <a:solidFill>
                <a:schemeClr val="bg2"/>
              </a:solidFill>
            </a:endParaRPr>
          </a:p>
        </p:txBody>
      </p:sp>
      <p:pic>
        <p:nvPicPr>
          <p:cNvPr id="1030" name="Picture 10" descr="DESY-Logo-cyan-RGB_ger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424" t="-7854" r="-18587" b="-12566"/>
          <a:stretch>
            <a:fillRect/>
          </a:stretch>
        </p:blipFill>
        <p:spPr bwMode="auto">
          <a:xfrm>
            <a:off x="8076378" y="5949950"/>
            <a:ext cx="776288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uppieren 6"/>
          <p:cNvGrpSpPr/>
          <p:nvPr userDrawn="1"/>
        </p:nvGrpSpPr>
        <p:grpSpPr>
          <a:xfrm>
            <a:off x="-2870" y="-27384"/>
            <a:ext cx="9144000" cy="992744"/>
            <a:chOff x="5922" y="-27384"/>
            <a:chExt cx="9144000" cy="992744"/>
          </a:xfrm>
        </p:grpSpPr>
        <p:sp>
          <p:nvSpPr>
            <p:cNvPr id="8" name="Titel 1"/>
            <p:cNvSpPr txBox="1">
              <a:spLocks/>
            </p:cNvSpPr>
            <p:nvPr/>
          </p:nvSpPr>
          <p:spPr bwMode="auto">
            <a:xfrm>
              <a:off x="5922" y="-15368"/>
              <a:ext cx="9144000" cy="980728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rgbClr val="333399"/>
                  </a:solidFill>
                  <a:latin typeface="+mj-lt"/>
                  <a:ea typeface="+mj-ea"/>
                  <a:cs typeface="+mj-cs"/>
                </a:defRPr>
              </a:lvl1pPr>
              <a:lvl2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charset="0"/>
                </a:defRPr>
              </a:lvl2pPr>
              <a:lvl3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charset="0"/>
                </a:defRPr>
              </a:lvl3pPr>
              <a:lvl4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charset="0"/>
                </a:defRPr>
              </a:lvl4pPr>
              <a:lvl5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36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j-ea"/>
                <a:cs typeface="+mj-cs"/>
              </a:endParaRPr>
            </a:p>
          </p:txBody>
        </p:sp>
        <p:sp>
          <p:nvSpPr>
            <p:cNvPr id="9" name="Ellipse 8"/>
            <p:cNvSpPr/>
            <p:nvPr/>
          </p:nvSpPr>
          <p:spPr>
            <a:xfrm>
              <a:off x="7257078" y="238336"/>
              <a:ext cx="1656184" cy="5040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 9"/>
            <p:cNvSpPr/>
            <p:nvPr/>
          </p:nvSpPr>
          <p:spPr>
            <a:xfrm>
              <a:off x="107504" y="116632"/>
              <a:ext cx="144016" cy="792088"/>
            </a:xfrm>
            <a:prstGeom prst="rect">
              <a:avLst/>
            </a:prstGeom>
            <a:solidFill>
              <a:srgbClr val="FF9900"/>
            </a:solidFill>
            <a:ln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1" name="Picture 3" descr="Z:\Logos\CoPoRI Logo.jpg"/>
            <p:cNvPicPr>
              <a:picLocks noChangeAspect="1" noChangeArrowheads="1"/>
            </p:cNvPicPr>
            <p:nvPr/>
          </p:nvPicPr>
          <p:blipFill>
            <a:blip r:embed="rId1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41798" y="99013"/>
              <a:ext cx="2086745" cy="782702"/>
            </a:xfrm>
            <a:prstGeom prst="rect">
              <a:avLst/>
            </a:prstGeom>
            <a:solidFill>
              <a:schemeClr val="accent6">
                <a:alpha val="0"/>
              </a:schemeClr>
            </a:solidFill>
          </p:spPr>
        </p:pic>
        <p:sp>
          <p:nvSpPr>
            <p:cNvPr id="12" name="Titel 1"/>
            <p:cNvSpPr txBox="1">
              <a:spLocks/>
            </p:cNvSpPr>
            <p:nvPr/>
          </p:nvSpPr>
          <p:spPr bwMode="auto">
            <a:xfrm>
              <a:off x="6965693" y="-27384"/>
              <a:ext cx="152210" cy="980728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rgbClr val="333399"/>
                  </a:solidFill>
                  <a:latin typeface="+mj-lt"/>
                  <a:ea typeface="+mj-ea"/>
                  <a:cs typeface="+mj-cs"/>
                </a:defRPr>
              </a:lvl1pPr>
              <a:lvl2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charset="0"/>
                </a:defRPr>
              </a:lvl2pPr>
              <a:lvl3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charset="0"/>
                </a:defRPr>
              </a:lvl3pPr>
              <a:lvl4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charset="0"/>
                </a:defRPr>
              </a:lvl4pPr>
              <a:lvl5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36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j-ea"/>
                <a:cs typeface="+mj-cs"/>
              </a:endParaRPr>
            </a:p>
          </p:txBody>
        </p:sp>
        <p:sp>
          <p:nvSpPr>
            <p:cNvPr id="13" name="Rechteck 12"/>
            <p:cNvSpPr/>
            <p:nvPr/>
          </p:nvSpPr>
          <p:spPr>
            <a:xfrm rot="5400000">
              <a:off x="7862913" y="-1187996"/>
              <a:ext cx="126018" cy="2448000"/>
            </a:xfrm>
            <a:prstGeom prst="rect">
              <a:avLst/>
            </a:prstGeom>
            <a:solidFill>
              <a:srgbClr val="FF9900"/>
            </a:solidFill>
            <a:ln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1028" name="Picture 4" descr="European Commission logo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73" y="6026948"/>
            <a:ext cx="944196" cy="653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265113" indent="-265113" algn="l" rtl="0" eaLnBrk="0" fontAlgn="base" hangingPunct="0">
        <a:spcBef>
          <a:spcPct val="0"/>
        </a:spcBef>
        <a:spcAft>
          <a:spcPct val="50000"/>
        </a:spcAft>
        <a:buClr>
          <a:srgbClr val="F28E00"/>
        </a:buClr>
        <a:buFont typeface="Arial Black" pitchFamily="34" charset="0"/>
        <a:buChar char="&gt;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184150" algn="l" rtl="0" eaLnBrk="0" fontAlgn="base" hangingPunct="0">
        <a:spcBef>
          <a:spcPct val="0"/>
        </a:spcBef>
        <a:spcAft>
          <a:spcPct val="5000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2pPr>
      <a:lvl3pPr marL="1236663" indent="-228600" algn="l" rtl="0" eaLnBrk="0" fontAlgn="base" hangingPunct="0">
        <a:spcBef>
          <a:spcPct val="0"/>
        </a:spcBef>
        <a:spcAft>
          <a:spcPct val="0"/>
        </a:spcAft>
        <a:buClr>
          <a:srgbClr val="FF9900"/>
        </a:buClr>
        <a:buFont typeface="Arial Black" pitchFamily="34" charset="0"/>
        <a:defRPr sz="1200">
          <a:solidFill>
            <a:schemeClr val="tx1"/>
          </a:solidFill>
          <a:latin typeface="+mn-lt"/>
        </a:defRPr>
      </a:lvl3pPr>
      <a:lvl4pPr marL="1644650" indent="-228600" algn="l" rtl="0" eaLnBrk="0" fontAlgn="base" hangingPunct="0">
        <a:spcBef>
          <a:spcPct val="0"/>
        </a:spcBef>
        <a:spcAft>
          <a:spcPct val="0"/>
        </a:spcAft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90534"/>
            <a:ext cx="9144000" cy="744538"/>
          </a:xfrm>
        </p:spPr>
        <p:txBody>
          <a:bodyPr/>
          <a:lstStyle/>
          <a:p>
            <a:r>
              <a:rPr lang="en-US" dirty="0" err="1" smtClean="0"/>
              <a:t>EoE</a:t>
            </a:r>
            <a:r>
              <a:rPr lang="en-US" dirty="0" smtClean="0"/>
              <a:t> Session II: </a:t>
            </a:r>
            <a:r>
              <a:rPr lang="en-US" dirty="0"/>
              <a:t>on Sustainability 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282575" y="977900"/>
            <a:ext cx="8520113" cy="5332365"/>
          </a:xfrm>
        </p:spPr>
        <p:txBody>
          <a:bodyPr/>
          <a:lstStyle/>
          <a:p>
            <a:pPr marL="0" indent="0">
              <a:buNone/>
            </a:pPr>
            <a:r>
              <a:rPr lang="en-US" i="1" dirty="0" smtClean="0"/>
              <a:t>B</a:t>
            </a:r>
            <a:r>
              <a:rPr lang="en-US" i="1" dirty="0"/>
              <a:t>. </a:t>
            </a:r>
            <a:r>
              <a:rPr lang="en-US" i="1" dirty="0" err="1"/>
              <a:t>Vierkorn</a:t>
            </a:r>
            <a:r>
              <a:rPr lang="en-US" i="1" dirty="0"/>
              <a:t>-Rudolph, BBMRI, PRACE, </a:t>
            </a:r>
            <a:r>
              <a:rPr lang="en-US" i="1" dirty="0" err="1" smtClean="0"/>
              <a:t>Infrafrontier</a:t>
            </a:r>
            <a:r>
              <a:rPr lang="en-US" i="1" dirty="0" smtClean="0"/>
              <a:t>, SKA</a:t>
            </a:r>
            <a:endParaRPr lang="en-US" i="1" dirty="0" smtClean="0"/>
          </a:p>
          <a:p>
            <a:pPr marL="0" indent="0">
              <a:buNone/>
            </a:pPr>
            <a:endParaRPr lang="en-US" sz="800" b="1" dirty="0" smtClean="0"/>
          </a:p>
          <a:p>
            <a:pPr marL="457200" indent="-457200">
              <a:spcAft>
                <a:spcPts val="1200"/>
              </a:spcAft>
              <a:buClr>
                <a:srgbClr val="333399"/>
              </a:buClr>
              <a:buFont typeface="+mj-lt"/>
              <a:buAutoNum type="arabicPeriod"/>
            </a:pPr>
            <a:r>
              <a:rPr lang="en-US" dirty="0" smtClean="0"/>
              <a:t>How </a:t>
            </a:r>
            <a:r>
              <a:rPr lang="en-US" dirty="0"/>
              <a:t>to achieve financial sustainability and move towards implementation?</a:t>
            </a:r>
            <a:endParaRPr lang="de-DE" dirty="0"/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What criteria did you use to define your project as “financially sustainable”? </a:t>
            </a:r>
            <a:endParaRPr lang="en-US" dirty="0" smtClean="0">
              <a:solidFill>
                <a:srgbClr val="C00000"/>
              </a:solidFill>
            </a:endParaRPr>
          </a:p>
          <a:p>
            <a:pPr marL="457200" indent="-457200">
              <a:spcAft>
                <a:spcPts val="1200"/>
              </a:spcAft>
              <a:buClr>
                <a:srgbClr val="333399"/>
              </a:buClr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is the level of sustainability needed to start </a:t>
            </a:r>
            <a:r>
              <a:rPr lang="en-US" dirty="0" smtClean="0"/>
              <a:t>implementation?</a:t>
            </a:r>
            <a:endParaRPr lang="de-DE" dirty="0"/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How does your financial model look like? </a:t>
            </a:r>
            <a:endParaRPr lang="en-US" dirty="0" smtClean="0">
              <a:solidFill>
                <a:srgbClr val="C00000"/>
              </a:solidFill>
            </a:endParaRPr>
          </a:p>
          <a:p>
            <a:pPr marL="457200" indent="-457200">
              <a:spcAft>
                <a:spcPts val="1200"/>
              </a:spcAft>
              <a:buClr>
                <a:srgbClr val="333399"/>
              </a:buClr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combination of funding do you rely on</a:t>
            </a:r>
            <a:r>
              <a:rPr lang="en-US" dirty="0" smtClean="0"/>
              <a:t>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849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How sustainable is sustainable? Which horizon do you use? 3 ,4, 5 years (usual commitments, usual construction period) or (much) longer?</a:t>
            </a:r>
          </a:p>
          <a:p>
            <a:r>
              <a:rPr lang="en-US"/>
              <a:t>In what way is the limited funding period of governments/research councils (3-4 years) a thread to sustainability?</a:t>
            </a:r>
          </a:p>
          <a:p>
            <a:r>
              <a:rPr lang="en-US"/>
              <a:t>How to present a sustainable offer to national funders when construction and operations are not that easy to separate?</a:t>
            </a:r>
          </a:p>
          <a:p>
            <a:r>
              <a:rPr lang="en-US"/>
              <a:t>Most RI's appear heavily dependend on national/institutional funding. Whatis the potential role in sustainability of other sources of money</a:t>
            </a:r>
          </a:p>
          <a:p>
            <a:r>
              <a:rPr lang="en-US"/>
              <a:t>The role of structural funds in Construction vs. Operations.</a:t>
            </a:r>
          </a:p>
          <a:p>
            <a:r>
              <a:rPr lang="en-US"/>
              <a:t>PRACE is an e-infrastructure and as such an RI for RI's. How to establish a sustainable model that benefits both?</a:t>
            </a:r>
          </a:p>
          <a:p>
            <a:r>
              <a:rPr lang="en-US"/>
              <a:t>Does the ERIC provide a model for sustainable governance?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Discussion items 1</a:t>
            </a:r>
          </a:p>
        </p:txBody>
      </p:sp>
    </p:spTree>
    <p:extLst>
      <p:ext uri="{BB962C8B-B14F-4D97-AF65-F5344CB8AC3E}">
        <p14:creationId xmlns:p14="http://schemas.microsoft.com/office/powerpoint/2010/main" val="2049763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How are access and sustainability connected? </a:t>
            </a:r>
          </a:p>
          <a:p>
            <a:pPr lvl="1"/>
            <a:r>
              <a:rPr lang="en-US"/>
              <a:t>Classical model of access connected to scientific excellence</a:t>
            </a:r>
          </a:p>
          <a:p>
            <a:pPr lvl="1"/>
            <a:r>
              <a:rPr lang="en-US"/>
              <a:t>Equal access to all? </a:t>
            </a:r>
          </a:p>
          <a:p>
            <a:pPr lvl="1"/>
            <a:r>
              <a:rPr lang="en-US"/>
              <a:t>Prefered position for 'leading countries'? (PRACE, XFEL)</a:t>
            </a:r>
          </a:p>
          <a:p>
            <a:r>
              <a:rPr lang="en-US"/>
              <a:t>Sustainable agreements on IKC? Usually outside the legal entity, how to deal with this.</a:t>
            </a:r>
          </a:p>
          <a:p>
            <a:r>
              <a:rPr lang="en-US"/>
              <a:t>For Prace, the demand of users leads the decision on extending (enlarging) the RI. How do others measure this?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Discussion items 2</a:t>
            </a:r>
          </a:p>
        </p:txBody>
      </p:sp>
    </p:spTree>
    <p:extLst>
      <p:ext uri="{BB962C8B-B14F-4D97-AF65-F5344CB8AC3E}">
        <p14:creationId xmlns:p14="http://schemas.microsoft.com/office/powerpoint/2010/main" val="1661262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/>
              <a:t>Decisions on operations are sometimes harder than decisions on renewal of the Infrastructure (PRACE)</a:t>
            </a:r>
          </a:p>
          <a:p>
            <a:r>
              <a:rPr lang="en-US" sz="1800"/>
              <a:t>Sustainability is about reaching a level of confidence and trust (SKA)</a:t>
            </a:r>
          </a:p>
          <a:p>
            <a:r>
              <a:rPr lang="en-US" sz="1800"/>
              <a:t>Make sure you have enough contingiencies in your financial plans, to beright all the time, rather than wrong sometimes.</a:t>
            </a:r>
          </a:p>
          <a:p>
            <a:r>
              <a:rPr lang="en-US" sz="1800"/>
              <a:t>Involve decisionmakers/funders from an early stage, even in the PPP, to discuss the financial sustainability and legal personality (INFRAFRONTIER)</a:t>
            </a:r>
          </a:p>
          <a:p>
            <a:r>
              <a:rPr lang="en-US" sz="1800"/>
              <a:t>Don't count on the EC for money</a:t>
            </a:r>
          </a:p>
          <a:p>
            <a:r>
              <a:rPr lang="en-US" sz="1800"/>
              <a:t>Go for Structural funds for construction, and solve the difference in realities about the level of support</a:t>
            </a:r>
          </a:p>
          <a:p>
            <a:r>
              <a:rPr lang="en-US" sz="1800"/>
              <a:t>Include opportunity costs in your sustainability plan. Things being done in a coordinated way on a pan-European scale in fact save money (BBMRI)</a:t>
            </a:r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871874633"/>
      </p:ext>
    </p:extLst>
  </p:cSld>
  <p:clrMapOvr>
    <a:masterClrMapping/>
  </p:clrMapOvr>
</p:sld>
</file>

<file path=ppt/theme/theme1.xml><?xml version="1.0" encoding="utf-8"?>
<a:theme xmlns:a="http://schemas.openxmlformats.org/drawingml/2006/main" name="2_DESY_Vortrag_3-1">
  <a:themeElements>
    <a:clrScheme name="2_DESY_Vortrag_3-1 14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00A5EB"/>
      </a:accent1>
      <a:accent2>
        <a:srgbClr val="F28E00"/>
      </a:accent2>
      <a:accent3>
        <a:srgbClr val="FFFFFF"/>
      </a:accent3>
      <a:accent4>
        <a:srgbClr val="000000"/>
      </a:accent4>
      <a:accent5>
        <a:srgbClr val="AACFF3"/>
      </a:accent5>
      <a:accent6>
        <a:srgbClr val="DB8000"/>
      </a:accent6>
      <a:hlink>
        <a:srgbClr val="00A5EB"/>
      </a:hlink>
      <a:folHlink>
        <a:srgbClr val="808080"/>
      </a:folHlink>
    </a:clrScheme>
    <a:fontScheme name="2_DESY_Vortrag_3-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DESY_Vortrag_3-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Y_Vortrag_3-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Y_Vortrag_3-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Y_Vortrag_3-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Y_Vortrag_3-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Y_Vortrag_3-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Y_Vortrag_3-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Y_Vortrag_3-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Y_Vortrag_3-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Y_Vortrag_3-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Y_Vortrag_3-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Y_Vortrag_3-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Y_Vortrag_3-1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A5EB"/>
        </a:accent1>
        <a:accent2>
          <a:srgbClr val="F28E00"/>
        </a:accent2>
        <a:accent3>
          <a:srgbClr val="FFFFFF"/>
        </a:accent3>
        <a:accent4>
          <a:srgbClr val="000000"/>
        </a:accent4>
        <a:accent5>
          <a:srgbClr val="AACFF3"/>
        </a:accent5>
        <a:accent6>
          <a:srgbClr val="DB8000"/>
        </a:accent6>
        <a:hlink>
          <a:srgbClr val="00A5EB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Y_Vortrag_3-1 1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A5EB"/>
        </a:accent1>
        <a:accent2>
          <a:srgbClr val="F28E00"/>
        </a:accent2>
        <a:accent3>
          <a:srgbClr val="FFFFFF"/>
        </a:accent3>
        <a:accent4>
          <a:srgbClr val="000000"/>
        </a:accent4>
        <a:accent5>
          <a:srgbClr val="AACFF3"/>
        </a:accent5>
        <a:accent6>
          <a:srgbClr val="DB8000"/>
        </a:accent6>
        <a:hlink>
          <a:srgbClr val="00A5EB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CoPoRI PPT Vorlage</Template>
  <TotalTime>0</TotalTime>
  <Words>407</Words>
  <Application>Microsoft Office PowerPoint</Application>
  <PresentationFormat>Bildschirmpräsentation 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2_DESY_Vortrag_3-1</vt:lpstr>
      <vt:lpstr>EoE Session II: on Sustainability </vt:lpstr>
      <vt:lpstr>Discussion items 1</vt:lpstr>
      <vt:lpstr>Discussion items 2</vt:lpstr>
      <vt:lpstr>Conclusions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sommera</dc:creator>
  <cp:lastModifiedBy>Carstensen, Maike</cp:lastModifiedBy>
  <cp:revision>829</cp:revision>
  <cp:lastPrinted>2013-01-31T11:56:56Z</cp:lastPrinted>
  <dcterms:created xsi:type="dcterms:W3CDTF">2008-04-14T12:45:38Z</dcterms:created>
  <dcterms:modified xsi:type="dcterms:W3CDTF">2013-02-18T09:44:25Z</dcterms:modified>
</cp:coreProperties>
</file>