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6" r:id="rId6"/>
    <p:sldId id="259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83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57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6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2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4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9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9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4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0102-83BF-4C7B-9716-2187FF9CAFC5}" type="datetimeFigureOut">
              <a:rPr lang="en-GB" smtClean="0"/>
              <a:t>13/02/2013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7EA4-DE63-427D-94EE-D02A64D957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“Financial Sustainability”</a:t>
            </a:r>
            <a:br>
              <a:rPr lang="en-GB" dirty="0" smtClean="0"/>
            </a:br>
            <a:r>
              <a:rPr lang="en-GB" sz="4000" dirty="0" smtClean="0"/>
              <a:t>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</a:t>
            </a:r>
            <a:r>
              <a:rPr lang="en-GB" sz="4000" dirty="0" err="1" smtClean="0"/>
              <a:t>CoPoRi</a:t>
            </a:r>
            <a:r>
              <a:rPr lang="en-GB" sz="4000" dirty="0" smtClean="0"/>
              <a:t> meeting </a:t>
            </a:r>
            <a:br>
              <a:rPr lang="en-GB" sz="4000" dirty="0" smtClean="0"/>
            </a:br>
            <a:r>
              <a:rPr lang="en-GB" sz="4000" dirty="0" smtClean="0"/>
              <a:t>13 February 2013, Brussels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t</a:t>
            </a:r>
            <a:r>
              <a:rPr lang="en-GB" b="1" dirty="0" smtClean="0">
                <a:solidFill>
                  <a:schemeClr val="accent1"/>
                </a:solidFill>
              </a:rPr>
              <a:t>he case of SKA 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Patricia Vogel (NWO)   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does your financial model look like?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SKA pre-construction phase funding model: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~</a:t>
            </a:r>
            <a:r>
              <a:rPr lang="en-US" dirty="0">
                <a:solidFill>
                  <a:srgbClr val="002060"/>
                </a:solidFill>
              </a:rPr>
              <a:t>33% Cash contributions (fixed minimum level for 4 years cash </a:t>
            </a:r>
            <a:r>
              <a:rPr lang="en-US" dirty="0" smtClean="0">
                <a:solidFill>
                  <a:srgbClr val="002060"/>
                </a:solidFill>
              </a:rPr>
              <a:t>contribution </a:t>
            </a:r>
            <a:r>
              <a:rPr lang="en-US" dirty="0">
                <a:solidFill>
                  <a:srgbClr val="002060"/>
                </a:solidFill>
              </a:rPr>
              <a:t>plus additional cash contributions by hosts (HQ &amp; selected </a:t>
            </a:r>
            <a:r>
              <a:rPr lang="en-US" dirty="0" smtClean="0">
                <a:solidFill>
                  <a:srgbClr val="002060"/>
                </a:solidFill>
              </a:rPr>
              <a:t>sites)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~</a:t>
            </a:r>
            <a:r>
              <a:rPr lang="en-US" dirty="0">
                <a:solidFill>
                  <a:srgbClr val="002060"/>
                </a:solidFill>
              </a:rPr>
              <a:t>66% in-kind contributions by Participating </a:t>
            </a:r>
            <a:r>
              <a:rPr lang="en-US" dirty="0" err="1">
                <a:solidFill>
                  <a:srgbClr val="002060"/>
                </a:solidFill>
              </a:rPr>
              <a:t>Organisations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by </a:t>
            </a:r>
            <a:r>
              <a:rPr lang="en-US" dirty="0">
                <a:solidFill>
                  <a:srgbClr val="002060"/>
                </a:solidFill>
              </a:rPr>
              <a:t>self </a:t>
            </a:r>
            <a:r>
              <a:rPr lang="en-US" dirty="0" err="1">
                <a:solidFill>
                  <a:srgbClr val="002060"/>
                </a:solidFill>
              </a:rPr>
              <a:t>organising</a:t>
            </a:r>
            <a:r>
              <a:rPr lang="en-US" dirty="0">
                <a:solidFill>
                  <a:srgbClr val="002060"/>
                </a:solidFill>
              </a:rPr>
              <a:t> Work Package Consortia </a:t>
            </a: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execute the Project Execution </a:t>
            </a:r>
            <a:r>
              <a:rPr lang="en-US" dirty="0" smtClean="0">
                <a:solidFill>
                  <a:srgbClr val="002060"/>
                </a:solidFill>
              </a:rPr>
              <a:t>Plan 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Current budget for </a:t>
            </a:r>
            <a:r>
              <a:rPr lang="en-US" dirty="0">
                <a:solidFill>
                  <a:srgbClr val="002060"/>
                </a:solidFill>
              </a:rPr>
              <a:t>the pre-construction </a:t>
            </a:r>
            <a:r>
              <a:rPr lang="en-US" dirty="0" smtClean="0">
                <a:solidFill>
                  <a:srgbClr val="002060"/>
                </a:solidFill>
              </a:rPr>
              <a:t>phase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23,4 </a:t>
            </a:r>
            <a:r>
              <a:rPr lang="en-US" dirty="0">
                <a:solidFill>
                  <a:srgbClr val="002060"/>
                </a:solidFill>
              </a:rPr>
              <a:t>M€ cash for the SKA Office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87,8 </a:t>
            </a:r>
            <a:r>
              <a:rPr lang="en-US" dirty="0">
                <a:solidFill>
                  <a:srgbClr val="002060"/>
                </a:solidFill>
              </a:rPr>
              <a:t>M€ </a:t>
            </a:r>
            <a:r>
              <a:rPr lang="en-US" dirty="0" smtClean="0">
                <a:solidFill>
                  <a:srgbClr val="002060"/>
                </a:solidFill>
              </a:rPr>
              <a:t>in-kind  </a:t>
            </a:r>
            <a:r>
              <a:rPr lang="en-US" dirty="0">
                <a:solidFill>
                  <a:srgbClr val="002060"/>
                </a:solidFill>
              </a:rPr>
              <a:t>to run the national work </a:t>
            </a:r>
            <a:r>
              <a:rPr lang="en-US" dirty="0" smtClean="0">
                <a:solidFill>
                  <a:srgbClr val="002060"/>
                </a:solidFill>
              </a:rPr>
              <a:t>programs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Concluding</a:t>
            </a:r>
            <a:r>
              <a:rPr lang="nl-NL" dirty="0" smtClean="0"/>
              <a:t> </a:t>
            </a:r>
            <a:r>
              <a:rPr lang="nl-NL" dirty="0" err="1" smtClean="0"/>
              <a:t>remarks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like SKA entering the next phase (construction of SKA1) around 2016?</a:t>
            </a:r>
            <a:r>
              <a:rPr lang="en-US" dirty="0">
                <a:solidFill>
                  <a:srgbClr val="002060"/>
                </a:solidFill>
              </a:rPr>
              <a:t> Interesting to be aware of what is (or has been) driving the process of resourcing  </a:t>
            </a:r>
          </a:p>
          <a:p>
            <a:r>
              <a:rPr lang="en-US" dirty="0">
                <a:solidFill>
                  <a:srgbClr val="002060"/>
                </a:solidFill>
              </a:rPr>
              <a:t>use the ‘momentum’ in the project </a:t>
            </a:r>
          </a:p>
          <a:p>
            <a:r>
              <a:rPr lang="en-US" dirty="0">
                <a:solidFill>
                  <a:srgbClr val="002060"/>
                </a:solidFill>
              </a:rPr>
              <a:t>have a realistic sense of what can be reached with at least a substantial part of potential members</a:t>
            </a:r>
          </a:p>
          <a:p>
            <a:r>
              <a:rPr lang="en-US" dirty="0">
                <a:solidFill>
                  <a:srgbClr val="002060"/>
                </a:solidFill>
              </a:rPr>
              <a:t>within an agreed project timeline (go/no go decisions, define the threshold)</a:t>
            </a:r>
          </a:p>
          <a:p>
            <a:r>
              <a:rPr lang="en-US" dirty="0">
                <a:solidFill>
                  <a:srgbClr val="002060"/>
                </a:solidFill>
              </a:rPr>
              <a:t>accept a certain level of uncertainty in the overall resourcing (how to define sustainability?)</a:t>
            </a:r>
          </a:p>
          <a:p>
            <a:r>
              <a:rPr lang="en-US" dirty="0">
                <a:solidFill>
                  <a:srgbClr val="002060"/>
                </a:solidFill>
              </a:rPr>
              <a:t>and be attractive/open for new partners to join along the road (inclusiveness)</a:t>
            </a:r>
          </a:p>
          <a:p>
            <a:r>
              <a:rPr lang="en-US" dirty="0">
                <a:solidFill>
                  <a:srgbClr val="002060"/>
                </a:solidFill>
              </a:rPr>
              <a:t>importance of EC-funding  for SKA (FP7 </a:t>
            </a:r>
            <a:r>
              <a:rPr lang="en-US" dirty="0" err="1">
                <a:solidFill>
                  <a:srgbClr val="002060"/>
                </a:solidFill>
              </a:rPr>
              <a:t>PrepSKA</a:t>
            </a:r>
            <a:r>
              <a:rPr lang="en-US" dirty="0">
                <a:solidFill>
                  <a:srgbClr val="002060"/>
                </a:solidFill>
              </a:rPr>
              <a:t>) was crucial for the develop a business plan for the next phase</a:t>
            </a:r>
          </a:p>
          <a:p>
            <a:r>
              <a:rPr lang="en-US" dirty="0">
                <a:solidFill>
                  <a:srgbClr val="002060"/>
                </a:solidFill>
              </a:rPr>
              <a:t>FP7 GO-SKA provides policy support to new SKA </a:t>
            </a:r>
            <a:r>
              <a:rPr lang="en-US" dirty="0" err="1">
                <a:solidFill>
                  <a:srgbClr val="002060"/>
                </a:solidFill>
              </a:rPr>
              <a:t>Organisation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Horizon2020 may offer funding opportunities to support  global projects</a:t>
            </a:r>
          </a:p>
        </p:txBody>
      </p:sp>
    </p:spTree>
    <p:extLst>
      <p:ext uri="{BB962C8B-B14F-4D97-AF65-F5344CB8AC3E}">
        <p14:creationId xmlns:p14="http://schemas.microsoft.com/office/powerpoint/2010/main" val="6448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020" y="116633"/>
            <a:ext cx="6984776" cy="720080"/>
          </a:xfrm>
        </p:spPr>
        <p:txBody>
          <a:bodyPr anchor="t"/>
          <a:lstStyle/>
          <a:p>
            <a:pPr algn="ctr"/>
            <a:r>
              <a:rPr lang="en-GB" sz="3600" dirty="0" smtClean="0"/>
              <a:t>Square Kilometre Array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1091" y="1020514"/>
            <a:ext cx="5873449" cy="424614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SKA entering ‘Pre-construction Phase’ developing detailed design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project HQ building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completed at </a:t>
            </a:r>
            <a:r>
              <a:rPr lang="en-GB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Jodrell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Bank Observatory (November 2012)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SKA Organisation now has ten Full Members plus India as Associate Member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 May 2012, SKA Organisation Members selected dual-site implementation for project:</a:t>
            </a:r>
            <a:endParaRPr lang="en-GB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5" y="4253690"/>
            <a:ext cx="3898621" cy="197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b="-3225"/>
          <a:stretch/>
        </p:blipFill>
        <p:spPr bwMode="auto">
          <a:xfrm>
            <a:off x="5068625" y="4253690"/>
            <a:ext cx="3888431" cy="200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1445"/>
            <a:ext cx="9509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67723"/>
              </p:ext>
            </p:extLst>
          </p:nvPr>
        </p:nvGraphicFramePr>
        <p:xfrm>
          <a:off x="575770" y="3053653"/>
          <a:ext cx="78009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7" imgW="11620887" imgH="907587" progId="Word.Document.12">
                  <p:embed/>
                </p:oleObj>
              </mc:Choice>
              <mc:Fallback>
                <p:oleObj name="Document" r:id="rId7" imgW="11620887" imgH="907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70" y="3053653"/>
                        <a:ext cx="780097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2825" y="4348689"/>
            <a:ext cx="196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Southern Africa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99173" y="4348689"/>
            <a:ext cx="196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Australia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6225716"/>
            <a:ext cx="288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SKA phase 1: ~350 dishes</a:t>
            </a:r>
          </a:p>
          <a:p>
            <a:r>
              <a:rPr lang="en-GB" sz="1600" b="1" dirty="0" smtClean="0"/>
              <a:t>SKA phase 2: ~3000 dishes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52468" y="2991066"/>
            <a:ext cx="323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New SKA building: JBO, Manchester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92307" y="6200755"/>
            <a:ext cx="37911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‘Low-frequency’ aperture array and smaller dish array </a:t>
            </a:r>
            <a:endParaRPr lang="en-GB" sz="1600" b="1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30" y="980728"/>
            <a:ext cx="28069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2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SKA – Science and Impact</a:t>
            </a:r>
            <a:endParaRPr lang="en-GB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5184576" cy="4731438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u="sng" kern="1200" dirty="0" smtClean="0">
                <a:solidFill>
                  <a:srgbClr val="002060"/>
                </a:solidFill>
                <a:latin typeface="Calibri"/>
                <a:cs typeface="+mn-cs"/>
              </a:rPr>
              <a:t>The Science Goals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2060"/>
                </a:solidFill>
                <a:latin typeface="Calibri"/>
                <a:cs typeface="+mn-cs"/>
              </a:rPr>
              <a:t>Understanding </a:t>
            </a:r>
            <a:r>
              <a:rPr lang="en-GB" sz="2000" kern="1200" dirty="0">
                <a:solidFill>
                  <a:srgbClr val="002060"/>
                </a:solidFill>
                <a:latin typeface="Calibri"/>
                <a:cs typeface="+mn-cs"/>
              </a:rPr>
              <a:t>how the first objects (stars and galaxies) formed in the </a:t>
            </a:r>
            <a:r>
              <a:rPr lang="en-GB" sz="2000" kern="1200" dirty="0" smtClean="0">
                <a:solidFill>
                  <a:srgbClr val="002060"/>
                </a:solidFill>
                <a:latin typeface="Calibri"/>
                <a:cs typeface="+mn-cs"/>
              </a:rPr>
              <a:t>Universe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2060"/>
                </a:solidFill>
                <a:latin typeface="Calibri"/>
                <a:cs typeface="+mn-cs"/>
              </a:rPr>
              <a:t>Understanding </a:t>
            </a:r>
            <a:r>
              <a:rPr lang="en-GB" sz="2000" kern="1200" dirty="0">
                <a:solidFill>
                  <a:srgbClr val="002060"/>
                </a:solidFill>
                <a:latin typeface="Calibri"/>
                <a:cs typeface="+mn-cs"/>
              </a:rPr>
              <a:t>what the Universe is made of (Dark Matter and Dark </a:t>
            </a:r>
            <a:r>
              <a:rPr lang="en-GB" sz="2000" kern="1200" dirty="0" smtClean="0">
                <a:solidFill>
                  <a:srgbClr val="002060"/>
                </a:solidFill>
                <a:latin typeface="Calibri"/>
                <a:cs typeface="+mn-cs"/>
              </a:rPr>
              <a:t>Energy)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kern="1200" dirty="0" smtClean="0">
                <a:solidFill>
                  <a:srgbClr val="002060"/>
                </a:solidFill>
                <a:latin typeface="Calibri"/>
                <a:cs typeface="+mn-cs"/>
              </a:rPr>
              <a:t>Testing </a:t>
            </a:r>
            <a:r>
              <a:rPr lang="en-GB" sz="2000" kern="1200" dirty="0">
                <a:solidFill>
                  <a:srgbClr val="002060"/>
                </a:solidFill>
                <a:latin typeface="Calibri"/>
                <a:cs typeface="+mn-cs"/>
              </a:rPr>
              <a:t>Einstein’s theories of gravitation 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kern="1200" dirty="0">
                <a:solidFill>
                  <a:srgbClr val="002060"/>
                </a:solidFill>
                <a:latin typeface="Calibri"/>
                <a:cs typeface="+mn-cs"/>
              </a:rPr>
              <a:t>Astrobiology and SETI</a:t>
            </a:r>
          </a:p>
          <a:p>
            <a:pPr lvl="0" eaLnBrk="1" fontAlgn="auto" hangingPunct="1">
              <a:spcAft>
                <a:spcPts val="0"/>
              </a:spcAft>
              <a:buNone/>
              <a:defRPr/>
            </a:pPr>
            <a:endParaRPr lang="en-GB" sz="2400" kern="1200" dirty="0">
              <a:solidFill>
                <a:srgbClr val="0000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28006"/>
            <a:ext cx="1872207" cy="188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84" y="2083493"/>
            <a:ext cx="18081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932058"/>
            <a:ext cx="10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VLA (now)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8739" y="3455039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SKA (modelled))</a:t>
            </a:r>
          </a:p>
        </p:txBody>
      </p:sp>
      <p:pic>
        <p:nvPicPr>
          <p:cNvPr id="2053" name="Picture 5" descr="YOUR ALT TEXT H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981" y="3538905"/>
            <a:ext cx="2257298" cy="17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1572" y="4017639"/>
            <a:ext cx="5556670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HEI’s, Industry and Technology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SKA driving e-infrastructure hardware and software development (</a:t>
            </a:r>
            <a:r>
              <a:rPr lang="en-GB" sz="2000" i="1" u="sng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SKA dishes will produce 20 times current global internet traffic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Novel networking and antenna systems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Institutes and industry working together in the pre-construction phase, readiness for construction phase</a:t>
            </a:r>
            <a:endParaRPr lang="en-GB" sz="20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74795"/>
            <a:ext cx="1898276" cy="142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6583362" cy="1143000"/>
          </a:xfr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tabLst>
                <a:tab pos="7350125" algn="l"/>
              </a:tabLst>
            </a:pPr>
            <a:r>
              <a:rPr lang="en-GB" sz="3200" dirty="0" smtClean="0">
                <a:latin typeface="Calibri" pitchFamily="34" charset="0"/>
              </a:rPr>
              <a:t>Top level schedule and Phasing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85825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Technical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2008-12</a:t>
            </a:r>
            <a:r>
              <a:rPr lang="en-GB" sz="2000" dirty="0" smtClean="0">
                <a:latin typeface="Calibri" pitchFamily="34" charset="0"/>
              </a:rPr>
              <a:t>		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telescope system design and costing (FP7 </a:t>
            </a:r>
            <a:r>
              <a:rPr lang="en-GB" sz="2000" dirty="0" err="1" smtClean="0">
                <a:solidFill>
                  <a:srgbClr val="FF0000"/>
                </a:solidFill>
                <a:latin typeface="Calibri" pitchFamily="34" charset="0"/>
              </a:rPr>
              <a:t>PrepSKA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2013-16</a:t>
            </a:r>
            <a:r>
              <a:rPr lang="en-GB" sz="2000" dirty="0" smtClean="0">
                <a:latin typeface="Calibri" pitchFamily="34" charset="0"/>
              </a:rPr>
              <a:t>		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detailed design &amp; pre-construction phase (PEP/Business Plan)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~2017-20	</a:t>
            </a:r>
            <a:r>
              <a:rPr lang="en-GB" sz="2000" u="sng" dirty="0" smtClean="0">
                <a:solidFill>
                  <a:schemeClr val="tx2"/>
                </a:solidFill>
                <a:latin typeface="Calibri" pitchFamily="34" charset="0"/>
              </a:rPr>
              <a:t>Phase 1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construction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~2020-24</a:t>
            </a:r>
            <a:r>
              <a:rPr lang="en-GB" sz="2000" dirty="0" smtClean="0">
                <a:latin typeface="Calibri" pitchFamily="34" charset="0"/>
              </a:rPr>
              <a:t>	</a:t>
            </a:r>
            <a:r>
              <a:rPr lang="en-GB" sz="2000" u="sng" dirty="0" smtClean="0">
                <a:latin typeface="Calibri" pitchFamily="34" charset="0"/>
              </a:rPr>
              <a:t>Phase 2</a:t>
            </a:r>
            <a:r>
              <a:rPr lang="en-GB" sz="2000" dirty="0" smtClean="0">
                <a:latin typeface="Calibri" pitchFamily="34" charset="0"/>
              </a:rPr>
              <a:t> construction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2020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		full science operations with Phase 1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2024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		full science operations with Phase 2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Calibri" pitchFamily="34" charset="0"/>
              </a:rPr>
              <a:t>Programmatic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April 2011	</a:t>
            </a:r>
            <a:r>
              <a:rPr lang="en-GB" sz="2000" dirty="0" err="1" smtClean="0">
                <a:solidFill>
                  <a:schemeClr val="tx2"/>
                </a:solidFill>
                <a:latin typeface="Calibri" pitchFamily="34" charset="0"/>
              </a:rPr>
              <a:t>LoI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to establish legal entity signed by 9 FA’s/Ministries  	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latin typeface="Calibri" pitchFamily="34" charset="0"/>
              </a:rPr>
              <a:t>Nov 2011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	E</a:t>
            </a:r>
            <a:r>
              <a:rPr lang="en-GB" sz="2000" dirty="0" smtClean="0">
                <a:latin typeface="Calibri" pitchFamily="34" charset="0"/>
              </a:rPr>
              <a:t>stablished SKA organisation legal entity by 7 Members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>
                <a:latin typeface="Calibri" pitchFamily="34" charset="0"/>
              </a:rPr>
              <a:t>	</a:t>
            </a:r>
            <a:r>
              <a:rPr lang="en-GB" sz="2000" dirty="0" smtClean="0">
                <a:latin typeface="Calibri" pitchFamily="34" charset="0"/>
              </a:rPr>
              <a:t>		(PEP budget ~ 90 M€: 1/3 cash and 2/3 in-kind by PO’s in WPC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buFont typeface="Monotype Sorts"/>
              <a:buAutoNum type="arabicPlain" startAt="2012"/>
            </a:pPr>
            <a:r>
              <a:rPr lang="en-GB" sz="2000" dirty="0" smtClean="0">
                <a:latin typeface="Calibri" pitchFamily="34" charset="0"/>
              </a:rPr>
              <a:t>  		Site selection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latin typeface="Calibri" pitchFamily="34" charset="0"/>
              </a:rPr>
              <a:t>2013		10 Full Members, 1 Associate Member of SKA Organisation 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latin typeface="Calibri" pitchFamily="34" charset="0"/>
              </a:rPr>
              <a:t>2014		construction funding approved for Phase 1 (~350 M€, 2007)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GB" sz="2000" dirty="0" smtClean="0">
                <a:latin typeface="Calibri" pitchFamily="34" charset="0"/>
              </a:rPr>
              <a:t>2017		construction funding approved for Phase 2 (~1.5 B€, 2007)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 typeface="Monotype Sorts"/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321852"/>
            <a:ext cx="5143500" cy="5222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tabLst>
                <a:tab pos="7350125" algn="l"/>
              </a:tabLst>
              <a:defRPr/>
            </a:pP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Operations: 160 M€/year</a:t>
            </a:r>
          </a:p>
        </p:txBody>
      </p:sp>
    </p:spTree>
    <p:extLst>
      <p:ext uri="{BB962C8B-B14F-4D97-AF65-F5344CB8AC3E}">
        <p14:creationId xmlns:p14="http://schemas.microsoft.com/office/powerpoint/2010/main" val="40268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Evolution of the project (2010-2011)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16624"/>
          </a:xfrm>
        </p:spPr>
        <p:txBody>
          <a:bodyPr>
            <a:normAutofit fontScale="92500" lnSpcReduction="10000"/>
          </a:bodyPr>
          <a:lstStyle/>
          <a:p>
            <a:r>
              <a:rPr lang="en-GB" sz="2800" u="sng" dirty="0" smtClean="0">
                <a:solidFill>
                  <a:srgbClr val="002060"/>
                </a:solidFill>
              </a:rPr>
              <a:t>Technical evolution: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002060"/>
                </a:solidFill>
              </a:rPr>
              <a:t>PrepSKA</a:t>
            </a:r>
            <a:r>
              <a:rPr lang="en-GB" sz="2400" dirty="0" smtClean="0">
                <a:solidFill>
                  <a:srgbClr val="002060"/>
                </a:solidFill>
              </a:rPr>
              <a:t>-supported technical activity led to: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Development of ‘Project Execution Plan’ – detailed </a:t>
            </a:r>
            <a:r>
              <a:rPr lang="en-GB" sz="2400" dirty="0" err="1" smtClean="0">
                <a:solidFill>
                  <a:srgbClr val="002060"/>
                </a:solidFill>
              </a:rPr>
              <a:t>workpackage</a:t>
            </a:r>
            <a:r>
              <a:rPr lang="en-GB" sz="2400" dirty="0" smtClean="0">
                <a:solidFill>
                  <a:srgbClr val="002060"/>
                </a:solidFill>
              </a:rPr>
              <a:t> plan for all ‘pre-construction’ activities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u="sng" dirty="0" smtClean="0">
                <a:solidFill>
                  <a:srgbClr val="002060"/>
                </a:solidFill>
              </a:rPr>
              <a:t>Governance evolution: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Informal Agencies group signed Letter of Intent (aim of seeking commitment to project, and appropriate funding)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Creation of Founding Board to prepare policy questions leading to: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Establishment of SKA Organisation limited company to govern project in pre-construction phase</a:t>
            </a:r>
          </a:p>
          <a:p>
            <a:r>
              <a:rPr lang="en-GB" sz="2800" u="sng" dirty="0" smtClean="0">
                <a:solidFill>
                  <a:srgbClr val="002060"/>
                </a:solidFill>
              </a:rPr>
              <a:t>Funding evolution: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Development of Business Plan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Commitment of funding to establish Organisation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Commitment of resources (cash and in-kind) to deliver technical aims of pre-construction phase 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433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SKA pre-construction phase organisation model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449093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SKA Organisation formed in 2011: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To deliver a construction-ready SKA project</a:t>
            </a:r>
          </a:p>
          <a:p>
            <a:r>
              <a:rPr lang="en-GB" sz="2400" dirty="0" smtClean="0">
                <a:latin typeface="Calibri" pitchFamily="34" charset="0"/>
              </a:rPr>
              <a:t>A UK Company structure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With paying Full Members (minimum €1M 2012-2016)</a:t>
            </a:r>
          </a:p>
          <a:p>
            <a:pPr lvl="1"/>
            <a:r>
              <a:rPr lang="en-GB" sz="2000" dirty="0" smtClean="0">
                <a:latin typeface="Calibri" pitchFamily="34" charset="0"/>
              </a:rPr>
              <a:t>Associate Members </a:t>
            </a:r>
          </a:p>
          <a:p>
            <a:pPr lvl="1"/>
            <a:endParaRPr lang="en-GB" sz="2400" dirty="0" smtClean="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28413"/>
              </p:ext>
            </p:extLst>
          </p:nvPr>
        </p:nvGraphicFramePr>
        <p:xfrm>
          <a:off x="131763" y="3069433"/>
          <a:ext cx="6024562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730132" imgH="3209625" progId="Word.Document.12">
                  <p:embed/>
                </p:oleObj>
              </mc:Choice>
              <mc:Fallback>
                <p:oleObj name="Document" r:id="rId3" imgW="5730132" imgH="32096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052"/>
                      <a:stretch>
                        <a:fillRect/>
                      </a:stretch>
                    </p:blipFill>
                    <p:spPr bwMode="auto">
                      <a:xfrm>
                        <a:off x="131763" y="3069433"/>
                        <a:ext cx="6024562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95963" y="4005263"/>
            <a:ext cx="3348037" cy="2636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Right Arrow 4"/>
          <p:cNvSpPr>
            <a:spLocks noChangeArrowheads="1"/>
          </p:cNvSpPr>
          <p:nvPr/>
        </p:nvSpPr>
        <p:spPr bwMode="auto">
          <a:xfrm rot="10800000">
            <a:off x="3779838" y="4581525"/>
            <a:ext cx="3168650" cy="360363"/>
          </a:xfrm>
          <a:prstGeom prst="rightArrow">
            <a:avLst>
              <a:gd name="adj1" fmla="val 50000"/>
              <a:gd name="adj2" fmla="val 499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" name="Right Arrow 6"/>
          <p:cNvSpPr>
            <a:spLocks noChangeArrowheads="1"/>
          </p:cNvSpPr>
          <p:nvPr/>
        </p:nvSpPr>
        <p:spPr bwMode="auto">
          <a:xfrm rot="10800000">
            <a:off x="5364163" y="5516563"/>
            <a:ext cx="1584325" cy="360362"/>
          </a:xfrm>
          <a:prstGeom prst="rightArrow">
            <a:avLst>
              <a:gd name="adj1" fmla="val 50000"/>
              <a:gd name="adj2" fmla="val 49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7019925" y="4437063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2000" b="1" dirty="0" smtClean="0">
                <a:latin typeface="Calibri" pitchFamily="34" charset="0"/>
              </a:rPr>
              <a:t>Cash  </a:t>
            </a:r>
            <a:endParaRPr lang="en-GB" sz="2000" b="1" dirty="0">
              <a:latin typeface="Calibri" pitchFamily="34" charset="0"/>
            </a:endParaRPr>
          </a:p>
          <a:p>
            <a:r>
              <a:rPr lang="en-GB" sz="2000" b="1" dirty="0">
                <a:latin typeface="Calibri" pitchFamily="34" charset="0"/>
              </a:rPr>
              <a:t>(Common Fund)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019925" y="5300663"/>
            <a:ext cx="2124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2000" b="1" dirty="0">
                <a:latin typeface="Calibri" pitchFamily="34" charset="0"/>
              </a:rPr>
              <a:t>Local resourcing</a:t>
            </a:r>
          </a:p>
          <a:p>
            <a:r>
              <a:rPr lang="en-GB" sz="2000" b="1" dirty="0">
                <a:latin typeface="Calibri" pitchFamily="34" charset="0"/>
              </a:rPr>
              <a:t>(In country</a:t>
            </a:r>
            <a:r>
              <a:rPr lang="en-GB" sz="2000" b="1" dirty="0" smtClean="0">
                <a:latin typeface="Calibri" pitchFamily="34" charset="0"/>
              </a:rPr>
              <a:t>) </a:t>
            </a:r>
          </a:p>
          <a:p>
            <a:endParaRPr lang="en-GB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How </a:t>
            </a:r>
            <a:r>
              <a:rPr lang="en-US" sz="3600" dirty="0"/>
              <a:t>to achieve financial sustainability and move towards implementation?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SKA entered the pre-construction phase by end 2011, stepping stones: </a:t>
            </a:r>
          </a:p>
          <a:p>
            <a:r>
              <a:rPr lang="en-US" sz="8000" dirty="0" err="1" smtClean="0"/>
              <a:t>LoI</a:t>
            </a:r>
            <a:r>
              <a:rPr lang="en-US" sz="8000" dirty="0" smtClean="0"/>
              <a:t> </a:t>
            </a:r>
            <a:r>
              <a:rPr lang="en-US" sz="8000" dirty="0"/>
              <a:t>signed by 9 FA’s and Ministries </a:t>
            </a:r>
            <a:r>
              <a:rPr lang="en-US" sz="8000" dirty="0" smtClean="0"/>
              <a:t>(small </a:t>
            </a:r>
            <a:r>
              <a:rPr lang="en-US" sz="8000" dirty="0"/>
              <a:t>fixed contribution for preparing the legal entity) </a:t>
            </a:r>
            <a:r>
              <a:rPr lang="en-US" sz="8000" dirty="0" smtClean="0"/>
              <a:t> in April 2011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Members </a:t>
            </a:r>
            <a:r>
              <a:rPr lang="en-US" sz="8000" dirty="0"/>
              <a:t>Agreement </a:t>
            </a:r>
            <a:r>
              <a:rPr lang="en-US" sz="8000" dirty="0" smtClean="0"/>
              <a:t>signed by 7 funding agencies/ministries to establish the SKA </a:t>
            </a:r>
            <a:r>
              <a:rPr lang="en-US" sz="8000" dirty="0" err="1" smtClean="0"/>
              <a:t>Organisation</a:t>
            </a:r>
            <a:r>
              <a:rPr lang="en-US" sz="8000" dirty="0" smtClean="0"/>
              <a:t> (UK </a:t>
            </a:r>
            <a:r>
              <a:rPr lang="en-US" sz="8000" dirty="0"/>
              <a:t>company </a:t>
            </a:r>
            <a:r>
              <a:rPr lang="en-US" sz="8000" dirty="0" smtClean="0"/>
              <a:t>) to govern SKA project in preconstruction </a:t>
            </a:r>
            <a:r>
              <a:rPr lang="en-US" sz="8000" dirty="0"/>
              <a:t>phase </a:t>
            </a:r>
            <a:r>
              <a:rPr lang="en-US" sz="8000" dirty="0" smtClean="0"/>
              <a:t>in November 2011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u="sng" dirty="0" smtClean="0"/>
              <a:t>Success factors</a:t>
            </a:r>
            <a:r>
              <a:rPr lang="en-US" sz="8000" dirty="0"/>
              <a:t> </a:t>
            </a:r>
            <a:r>
              <a:rPr lang="en-US" sz="8000" dirty="0" smtClean="0"/>
              <a:t>(besides </a:t>
            </a:r>
            <a:r>
              <a:rPr lang="en-US" sz="8000" dirty="0"/>
              <a:t>strong project case and </a:t>
            </a:r>
            <a:r>
              <a:rPr lang="en-US" sz="8000" dirty="0" smtClean="0"/>
              <a:t>project progress, results)</a:t>
            </a:r>
          </a:p>
          <a:p>
            <a:pPr lvl="1"/>
            <a:r>
              <a:rPr lang="en-US" sz="7200" dirty="0" smtClean="0">
                <a:solidFill>
                  <a:srgbClr val="002060"/>
                </a:solidFill>
              </a:rPr>
              <a:t>starting </a:t>
            </a:r>
            <a:r>
              <a:rPr lang="en-US" sz="7200" dirty="0">
                <a:solidFill>
                  <a:srgbClr val="002060"/>
                </a:solidFill>
              </a:rPr>
              <a:t>with limited commitments </a:t>
            </a:r>
            <a:r>
              <a:rPr lang="en-US" sz="7200" dirty="0" smtClean="0">
                <a:solidFill>
                  <a:srgbClr val="002060"/>
                </a:solidFill>
              </a:rPr>
              <a:t>for </a:t>
            </a:r>
            <a:r>
              <a:rPr lang="en-US" sz="7200" dirty="0">
                <a:solidFill>
                  <a:srgbClr val="002060"/>
                </a:solidFill>
              </a:rPr>
              <a:t>an agreed pre-construction </a:t>
            </a:r>
            <a:r>
              <a:rPr lang="en-US" sz="7200" dirty="0" smtClean="0">
                <a:solidFill>
                  <a:srgbClr val="002060"/>
                </a:solidFill>
              </a:rPr>
              <a:t>period</a:t>
            </a:r>
          </a:p>
          <a:p>
            <a:pPr lvl="1"/>
            <a:r>
              <a:rPr lang="en-US" sz="7200" dirty="0" smtClean="0">
                <a:solidFill>
                  <a:srgbClr val="002060"/>
                </a:solidFill>
              </a:rPr>
              <a:t>a </a:t>
            </a:r>
            <a:r>
              <a:rPr lang="en-US" sz="7200" dirty="0">
                <a:solidFill>
                  <a:srgbClr val="002060"/>
                </a:solidFill>
              </a:rPr>
              <a:t>minimum required number of </a:t>
            </a:r>
            <a:r>
              <a:rPr lang="en-US" sz="7200" dirty="0" smtClean="0">
                <a:solidFill>
                  <a:srgbClr val="002060"/>
                </a:solidFill>
              </a:rPr>
              <a:t>founding members (</a:t>
            </a:r>
            <a:r>
              <a:rPr lang="en-US" sz="7200" dirty="0">
                <a:solidFill>
                  <a:srgbClr val="002060"/>
                </a:solidFill>
              </a:rPr>
              <a:t>5) was </a:t>
            </a:r>
            <a:r>
              <a:rPr lang="en-US" sz="7200" dirty="0" smtClean="0">
                <a:solidFill>
                  <a:srgbClr val="002060"/>
                </a:solidFill>
              </a:rPr>
              <a:t>agreed</a:t>
            </a:r>
          </a:p>
          <a:p>
            <a:pPr lvl="1"/>
            <a:r>
              <a:rPr lang="en-US" sz="7200" dirty="0" smtClean="0">
                <a:solidFill>
                  <a:srgbClr val="002060"/>
                </a:solidFill>
              </a:rPr>
              <a:t>a </a:t>
            </a:r>
            <a:r>
              <a:rPr lang="en-US" sz="7200" dirty="0">
                <a:solidFill>
                  <a:srgbClr val="002060"/>
                </a:solidFill>
              </a:rPr>
              <a:t>fixed cash </a:t>
            </a:r>
            <a:r>
              <a:rPr lang="en-US" sz="7200" dirty="0" smtClean="0">
                <a:solidFill>
                  <a:srgbClr val="002060"/>
                </a:solidFill>
              </a:rPr>
              <a:t>minimum members</a:t>
            </a:r>
            <a:r>
              <a:rPr lang="en-US" sz="7200" dirty="0">
                <a:solidFill>
                  <a:srgbClr val="002060"/>
                </a:solidFill>
              </a:rPr>
              <a:t>’ contribution </a:t>
            </a:r>
            <a:r>
              <a:rPr lang="en-US" sz="7200" dirty="0" smtClean="0">
                <a:solidFill>
                  <a:srgbClr val="002060"/>
                </a:solidFill>
              </a:rPr>
              <a:t>for 4 years</a:t>
            </a:r>
          </a:p>
          <a:p>
            <a:pPr lvl="1"/>
            <a:r>
              <a:rPr lang="en-US" sz="7200" dirty="0" smtClean="0">
                <a:solidFill>
                  <a:srgbClr val="002060"/>
                </a:solidFill>
              </a:rPr>
              <a:t>and estimated additional (</a:t>
            </a:r>
            <a:r>
              <a:rPr lang="en-US" sz="7200" dirty="0">
                <a:solidFill>
                  <a:srgbClr val="002060"/>
                </a:solidFill>
              </a:rPr>
              <a:t>national) in-kind contributions to </a:t>
            </a:r>
            <a:r>
              <a:rPr lang="en-US" sz="7200" dirty="0" smtClean="0">
                <a:solidFill>
                  <a:srgbClr val="002060"/>
                </a:solidFill>
              </a:rPr>
              <a:t>WPC’s </a:t>
            </a:r>
          </a:p>
          <a:p>
            <a:pPr lvl="1"/>
            <a:r>
              <a:rPr lang="en-US" sz="7200" dirty="0" smtClean="0">
                <a:solidFill>
                  <a:srgbClr val="002060"/>
                </a:solidFill>
              </a:rPr>
              <a:t>a </a:t>
            </a:r>
            <a:r>
              <a:rPr lang="en-US" sz="7200" dirty="0">
                <a:solidFill>
                  <a:srgbClr val="002060"/>
                </a:solidFill>
              </a:rPr>
              <a:t>sense of urgency </a:t>
            </a:r>
            <a:r>
              <a:rPr lang="en-US" sz="7200" dirty="0" smtClean="0">
                <a:solidFill>
                  <a:srgbClr val="002060"/>
                </a:solidFill>
              </a:rPr>
              <a:t>(deadline):  expiration of preparatory governance (SSEC) &amp; funds by end 2011, site selection process was nearing final decision making (spring 2012) </a:t>
            </a:r>
          </a:p>
        </p:txBody>
      </p:sp>
    </p:spTree>
    <p:extLst>
      <p:ext uri="{BB962C8B-B14F-4D97-AF65-F5344CB8AC3E}">
        <p14:creationId xmlns:p14="http://schemas.microsoft.com/office/powerpoint/2010/main" val="369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What criteria did you use to define your project as “financially sustainable”?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The Business Plan set the financial level that people could sign up to. The differentiating between cash and in-kind contribution ensured that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) there’s enough cash to run a central project office for coordination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) enough in-kind contribution to be confident that there’s confidence that the technical requirements as set by the </a:t>
            </a:r>
            <a:r>
              <a:rPr lang="en-US" dirty="0" smtClean="0">
                <a:solidFill>
                  <a:srgbClr val="002060"/>
                </a:solidFill>
              </a:rPr>
              <a:t>Project Execution Plan (PEP) could </a:t>
            </a:r>
            <a:r>
              <a:rPr lang="en-US" dirty="0">
                <a:solidFill>
                  <a:srgbClr val="002060"/>
                </a:solidFill>
              </a:rPr>
              <a:t>be delivered.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dirty="0"/>
              <a:t>What is the level of sustainability needed to start implementation (focus on infrastructures with modular implementation strategies</a:t>
            </a:r>
            <a:r>
              <a:rPr lang="en-US" sz="3200" dirty="0" smtClean="0"/>
              <a:t>)?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Phased </a:t>
            </a:r>
            <a:r>
              <a:rPr lang="en-US" dirty="0">
                <a:solidFill>
                  <a:srgbClr val="002060"/>
                </a:solidFill>
              </a:rPr>
              <a:t>approach of the SKA project: </a:t>
            </a:r>
            <a:r>
              <a:rPr lang="en-US" dirty="0" err="1">
                <a:solidFill>
                  <a:srgbClr val="002060"/>
                </a:solidFill>
              </a:rPr>
              <a:t>PrepSKA</a:t>
            </a:r>
            <a:r>
              <a:rPr lang="en-US" dirty="0">
                <a:solidFill>
                  <a:srgbClr val="002060"/>
                </a:solidFill>
              </a:rPr>
              <a:t> – Pre-construction Phase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- SKA1 </a:t>
            </a:r>
            <a:r>
              <a:rPr lang="en-US" dirty="0" smtClean="0">
                <a:solidFill>
                  <a:srgbClr val="002060"/>
                </a:solidFill>
              </a:rPr>
              <a:t>-  </a:t>
            </a:r>
            <a:r>
              <a:rPr lang="en-US" dirty="0">
                <a:solidFill>
                  <a:srgbClr val="002060"/>
                </a:solidFill>
              </a:rPr>
              <a:t>SKA2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Need </a:t>
            </a:r>
            <a:r>
              <a:rPr lang="en-US" dirty="0">
                <a:solidFill>
                  <a:srgbClr val="002060"/>
                </a:solidFill>
              </a:rPr>
              <a:t>a certain level of commitments to be able to construct (for </a:t>
            </a:r>
            <a:r>
              <a:rPr lang="en-US" dirty="0" smtClean="0">
                <a:solidFill>
                  <a:srgbClr val="002060"/>
                </a:solidFill>
              </a:rPr>
              <a:t>SKA1)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deliver, will need an agreed business case for all partners to use in their national approval systems, and a construction phase governance to be developed. 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Process for developing a Funding model for SKA1 has </a:t>
            </a:r>
            <a:r>
              <a:rPr lang="en-US" dirty="0" smtClean="0">
                <a:solidFill>
                  <a:srgbClr val="002060"/>
                </a:solidFill>
              </a:rPr>
              <a:t>started,  few </a:t>
            </a:r>
            <a:r>
              <a:rPr lang="en-US" dirty="0">
                <a:solidFill>
                  <a:srgbClr val="002060"/>
                </a:solidFill>
              </a:rPr>
              <a:t>principles </a:t>
            </a:r>
            <a:r>
              <a:rPr lang="en-US" dirty="0" smtClean="0">
                <a:solidFill>
                  <a:srgbClr val="002060"/>
                </a:solidFill>
              </a:rPr>
              <a:t>yet agreed </a:t>
            </a:r>
            <a:r>
              <a:rPr lang="en-US" dirty="0">
                <a:solidFill>
                  <a:srgbClr val="002060"/>
                </a:solidFill>
              </a:rPr>
              <a:t>by SKA Board, some working assumptions and a  process in place for further work by a Funding Task Force, work is ongoing.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Expected </a:t>
            </a:r>
            <a:r>
              <a:rPr lang="en-US" dirty="0">
                <a:solidFill>
                  <a:srgbClr val="002060"/>
                </a:solidFill>
              </a:rPr>
              <a:t>to become more clear by end 2013 (in the mid of the pre-construction </a:t>
            </a:r>
            <a:r>
              <a:rPr lang="en-US" dirty="0" smtClean="0">
                <a:solidFill>
                  <a:srgbClr val="002060"/>
                </a:solidFill>
              </a:rPr>
              <a:t>period).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941</Words>
  <Application>Microsoft Office PowerPoint</Application>
  <PresentationFormat>Diavoorstelling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“Financial Sustainability” 2nd CoPoRi meeting  13 February 2013, Brussels</vt:lpstr>
      <vt:lpstr>Square Kilometre Array</vt:lpstr>
      <vt:lpstr>SKA – Science and Impact</vt:lpstr>
      <vt:lpstr>Top level schedule and Phasing</vt:lpstr>
      <vt:lpstr>Evolution of the project (2010-2011)</vt:lpstr>
      <vt:lpstr>SKA pre-construction phase organisation model</vt:lpstr>
      <vt:lpstr>  How to achieve financial sustainability and move towards implementation?  </vt:lpstr>
      <vt:lpstr>What criteria did you use to define your project as “financially sustainable”? </vt:lpstr>
      <vt:lpstr>What is the level of sustainability needed to start implementation (focus on infrastructures with modular implementation strategies)?</vt:lpstr>
      <vt:lpstr>How does your financial model look like?  </vt:lpstr>
      <vt:lpstr>Concluding remarks</vt:lpstr>
    </vt:vector>
  </TitlesOfParts>
  <Company>RCUK SSC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Berry, Simon (STFC,SO,SPO)</dc:creator>
  <cp:lastModifiedBy>Vogel, Drs. P.G. [Patricia]</cp:lastModifiedBy>
  <cp:revision>25</cp:revision>
  <dcterms:created xsi:type="dcterms:W3CDTF">2013-02-10T22:31:46Z</dcterms:created>
  <dcterms:modified xsi:type="dcterms:W3CDTF">2013-02-13T06:41:47Z</dcterms:modified>
</cp:coreProperties>
</file>