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1" r:id="rId1"/>
    <p:sldMasterId id="2147483653" r:id="rId2"/>
    <p:sldMasterId id="2147483772" r:id="rId3"/>
    <p:sldMasterId id="2147483773" r:id="rId4"/>
  </p:sldMasterIdLst>
  <p:notesMasterIdLst>
    <p:notesMasterId r:id="rId29"/>
  </p:notesMasterIdLst>
  <p:handoutMasterIdLst>
    <p:handoutMasterId r:id="rId30"/>
  </p:handoutMasterIdLst>
  <p:sldIdLst>
    <p:sldId id="390" r:id="rId5"/>
    <p:sldId id="759" r:id="rId6"/>
    <p:sldId id="822" r:id="rId7"/>
    <p:sldId id="806" r:id="rId8"/>
    <p:sldId id="807" r:id="rId9"/>
    <p:sldId id="808" r:id="rId10"/>
    <p:sldId id="826" r:id="rId11"/>
    <p:sldId id="810" r:id="rId12"/>
    <p:sldId id="809" r:id="rId13"/>
    <p:sldId id="811" r:id="rId14"/>
    <p:sldId id="823" r:id="rId15"/>
    <p:sldId id="812" r:id="rId16"/>
    <p:sldId id="813" r:id="rId17"/>
    <p:sldId id="825" r:id="rId18"/>
    <p:sldId id="817" r:id="rId19"/>
    <p:sldId id="819" r:id="rId20"/>
    <p:sldId id="820" r:id="rId21"/>
    <p:sldId id="821" r:id="rId22"/>
    <p:sldId id="814" r:id="rId23"/>
    <p:sldId id="815" r:id="rId24"/>
    <p:sldId id="816" r:id="rId25"/>
    <p:sldId id="786" r:id="rId26"/>
    <p:sldId id="787" r:id="rId27"/>
    <p:sldId id="756" r:id="rId28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Arial Black" panose="020B0A04020102020204" pitchFamily="34" charset="0"/>
      <p:bold r:id="rId37"/>
    </p:embeddedFont>
    <p:embeddedFont>
      <p:font typeface="Comic Sans MS" panose="030F0702030302020204" pitchFamily="66" charset="0"/>
      <p:regular r:id="rId38"/>
      <p:bold r:id="rId39"/>
    </p:embeddedFont>
    <p:embeddedFont>
      <p:font typeface="굴림" panose="020B0600000101010101" pitchFamily="34" charset="-127"/>
      <p:regular r:id="rId40"/>
    </p:embeddedFont>
  </p:embeddedFontLst>
  <p:defaultTextStyle>
    <a:defPPr>
      <a:defRPr lang="en-US"/>
    </a:defPPr>
    <a:lvl1pPr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chemeClr val="tx1"/>
      </a:buClr>
      <a:buChar char="•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chemeClr val="tx1"/>
      </a:buClr>
      <a:buChar char="•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chemeClr val="tx1"/>
      </a:buClr>
      <a:buChar char="•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chemeClr val="tx1"/>
      </a:buClr>
      <a:buChar char="•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20000"/>
      </a:spcBef>
      <a:spcAft>
        <a:spcPct val="0"/>
      </a:spcAft>
      <a:buClr>
        <a:schemeClr val="tx1"/>
      </a:buClr>
      <a:buChar char="•"/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FFFFCC"/>
    <a:srgbClr val="333399"/>
    <a:srgbClr val="66FFFF"/>
    <a:srgbClr val="0033CC"/>
    <a:srgbClr val="99FF66"/>
    <a:srgbClr val="FFFF00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6" autoAdjust="0"/>
    <p:restoredTop sz="94755" autoAdjust="0"/>
  </p:normalViewPr>
  <p:slideViewPr>
    <p:cSldViewPr>
      <p:cViewPr varScale="1">
        <p:scale>
          <a:sx n="70" d="100"/>
          <a:sy n="70" d="100"/>
        </p:scale>
        <p:origin x="-114" y="-192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48" y="35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0925"/>
            <a:ext cx="29384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670925"/>
            <a:ext cx="29384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3105FC8-F493-4BA6-9AF3-87D08B2DA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7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6E5E97-9702-4197-A1B0-DC8365F1B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fld id="{08E63E19-82CB-495E-A277-7E56EF5044E4}" type="slidenum">
              <a:rPr 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5E97-9702-4197-A1B0-DC8365F1B0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gator_he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26163"/>
            <a:ext cx="1066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cms-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fflogodp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fflogodp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7772400" cy="1143000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D6AF45-17D4-4277-B83A-655D137A0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621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56F0-E40D-41B1-9D5E-8EC001F77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9201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2D55-A88F-467D-98EB-83E465AAE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12777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0124-22E3-486D-8566-49C090A462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7" descr="fflogod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71926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192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7719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QCD@LHC 2013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D32D-22FF-4A78-AC57-A18F15F06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6010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3820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31D7-83A3-4C1C-9F67-A2176783D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59597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192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771900"/>
            <a:ext cx="8382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52C7-E0F3-41A2-814B-00E2869FB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77446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382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1900"/>
            <a:ext cx="8382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3CE1-DD37-4BF5-B365-1374FA48B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25268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192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771900"/>
            <a:ext cx="4114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3BA9-390F-4831-AA89-5D85D209E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30578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82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900"/>
            <a:ext cx="8382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F6B9-16A7-4932-8A47-451044FDD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51438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E2EC-A4FB-43D0-B17D-9282D3A5D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4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95300" indent="-495300">
              <a:buFont typeface="Wingdings" pitchFamily="2" charset="2"/>
              <a:buChar char="q"/>
              <a:defRPr/>
            </a:lvl1pPr>
            <a:lvl2pPr marL="914400" indent="-457200">
              <a:buFont typeface="Wingdings" pitchFamily="2" charset="2"/>
              <a:buChar char="Ø"/>
              <a:defRPr/>
            </a:lvl2pPr>
            <a:lvl3pPr marL="1257300" indent="-342900">
              <a:buFont typeface="Wingdings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7" descr="fflogod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32F9-F3E6-4277-BAA2-4D3D198AA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622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2771-A3B0-45C5-BFAF-06C68BF86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34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A2550-AD1C-4A48-9F77-98D6A998E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4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533C-1B8D-40F3-8D9B-0AC790B1D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03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DD37-4303-48A5-A742-C404C6478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2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5FE3-6C7C-4CB1-97E2-D4EE211A8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42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7451-DB16-4378-A372-F891B07FA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85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D379-1A6F-4BC1-AF60-7FEFADB10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58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C57F-7774-4103-A41F-B6E4F0C79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16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4A9C9-274C-4068-AAEC-4BC17934B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78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E669-67C8-4930-8860-ED2327327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5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C595-EA94-47C1-9BBE-03CCD5586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7" descr="fflogod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377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4953000"/>
          </a:xfrm>
        </p:spPr>
        <p:txBody>
          <a:bodyPr/>
          <a:lstStyle>
            <a:lvl1pPr marL="495300" indent="-495300">
              <a:buFont typeface="Wingdings" pitchFamily="2" charset="2"/>
              <a:buChar char="q"/>
              <a:defRPr sz="2800"/>
            </a:lvl1pPr>
            <a:lvl2pPr>
              <a:buFont typeface="Wingdings" pitchFamily="2" charset="2"/>
              <a:buChar char="Ø"/>
              <a:defRPr sz="2400"/>
            </a:lvl2pPr>
            <a:lvl3pPr marL="1257300" indent="-342900">
              <a:buFont typeface="Wingdings" pitchFamily="2" charset="2"/>
              <a:buChar char="v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14800" cy="4953000"/>
          </a:xfrm>
        </p:spPr>
        <p:txBody>
          <a:bodyPr/>
          <a:lstStyle>
            <a:lvl1pPr marL="495300" indent="-495300">
              <a:buFont typeface="Wingdings" pitchFamily="2" charset="2"/>
              <a:buChar char="q"/>
              <a:defRPr sz="2800"/>
            </a:lvl1pPr>
            <a:lvl2pPr>
              <a:buFont typeface="Wingdings" pitchFamily="2" charset="2"/>
              <a:buChar char="Ø"/>
              <a:defRPr sz="2400"/>
            </a:lvl2pPr>
            <a:lvl3pPr marL="1257300" indent="-342900">
              <a:buFont typeface="Wingdings" pitchFamily="2" charset="2"/>
              <a:buChar char="v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2719-A54F-499C-84EE-5A8BDA708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7" descr="fflogod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221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6DA9-5407-4C83-BA80-8ED397F0A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53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1B5F-B25E-41E5-A778-EBE00C2B6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7" descr="fflogod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034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E3AB8-D3C4-468D-B506-881D644E3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7" descr="fflogod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71739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3545-6FFB-4761-B738-99CD8D26A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2234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B9F6-4121-4328-B68E-0422E49DB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77424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esaps05bk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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77000"/>
            <a:ext cx="6477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2000" baseline="30000">
                <a:solidFill>
                  <a:srgbClr val="FFFFCC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F20A32F9-F3E6-4277-BAA2-4D3D198AA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3" name="Picture 18" descr="cms-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ransition>
    <p:split orient="vert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Comic Sans MS" pitchFamily="66" charset="0"/>
        </a:defRPr>
      </a:lvl9pPr>
    </p:titleStyle>
    <p:bodyStyle>
      <a:lvl1pPr marL="495300" indent="-4953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90000"/>
        <a:buChar char="•"/>
        <a:defRPr sz="2600" b="1">
          <a:solidFill>
            <a:srgbClr val="FFFFCC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defRPr sz="2400" b="1">
          <a:solidFill>
            <a:srgbClr val="99FF99"/>
          </a:solidFill>
          <a:latin typeface="+mn-lt"/>
          <a:sym typeface="Wingdings" pitchFamily="2" charset="2"/>
        </a:defRPr>
      </a:lvl2pPr>
      <a:lvl3pPr marL="12573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3399"/>
        </a:buClr>
        <a:buChar char="&gt;"/>
        <a:defRPr b="1">
          <a:solidFill>
            <a:srgbClr val="FFFF99"/>
          </a:solidFill>
          <a:latin typeface="+mn-lt"/>
        </a:defRPr>
      </a:lvl3pPr>
      <a:lvl4pPr marL="17145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>
          <a:solidFill>
            <a:srgbClr val="FFFFCC"/>
          </a:solidFill>
          <a:latin typeface="+mn-lt"/>
        </a:defRPr>
      </a:lvl4pPr>
      <a:lvl5pPr marL="21717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</a:defRPr>
      </a:lvl5pPr>
      <a:lvl6pPr marL="2628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</a:defRPr>
      </a:lvl6pPr>
      <a:lvl7pPr marL="30861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</a:defRPr>
      </a:lvl7pPr>
      <a:lvl8pPr marL="35433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</a:defRPr>
      </a:lvl8pPr>
      <a:lvl9pPr marL="40005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7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947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EPS-HEP 2011</a:t>
            </a:r>
            <a:endParaRPr lang="en-US" dirty="0"/>
          </a:p>
        </p:txBody>
      </p:sp>
      <p:sp>
        <p:nvSpPr>
          <p:cNvPr id="947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8812BD7-BD76-4676-928C-317D2ACD9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39150" cy="762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84248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3850" y="6453188"/>
            <a:ext cx="856932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300" b="0" dirty="0">
                <a:solidFill>
                  <a:srgbClr val="000000"/>
                </a:solidFill>
                <a:latin typeface="Times New Roman" pitchFamily="18" charset="0"/>
              </a:rPr>
              <a:t>June 7</a:t>
            </a:r>
            <a:r>
              <a:rPr lang="en-US" altLang="ko-KR" sz="1300" b="0" baseline="30000" dirty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altLang="ko-KR" sz="1300" b="0" dirty="0">
                <a:solidFill>
                  <a:srgbClr val="000000"/>
                </a:solidFill>
                <a:latin typeface="Times New Roman" pitchFamily="18" charset="0"/>
              </a:rPr>
              <a:t> 2011, PLHC2011                                       </a:t>
            </a:r>
            <a:r>
              <a:rPr lang="tr-TR" altLang="ko-KR"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H.D. Yoo, Purdue University</a:t>
            </a:r>
            <a:r>
              <a:rPr lang="en-US" altLang="ko-KR" sz="1300" b="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                                                         </a:t>
            </a:r>
            <a:fld id="{01B90766-7932-4588-8906-F91FA1BC6174}" type="slidenum">
              <a:rPr lang="en-US" altLang="ko-KR" sz="1300">
                <a:solidFill>
                  <a:srgbClr val="000000"/>
                </a:solidFill>
                <a:latin typeface="Times New Roman" pitchFamily="18" charset="0"/>
              </a:rPr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altLang="ko-K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8313" y="6381750"/>
            <a:ext cx="8280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39150" cy="7620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84248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3850" y="6453188"/>
            <a:ext cx="8569325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300" b="0" dirty="0">
                <a:solidFill>
                  <a:srgbClr val="000000"/>
                </a:solidFill>
                <a:latin typeface="Times New Roman" pitchFamily="18" charset="0"/>
              </a:rPr>
              <a:t>June 7</a:t>
            </a:r>
            <a:r>
              <a:rPr lang="en-US" altLang="ko-KR" sz="1300" b="0" baseline="30000" dirty="0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altLang="ko-KR" sz="1300" b="0" dirty="0">
                <a:solidFill>
                  <a:srgbClr val="000000"/>
                </a:solidFill>
                <a:latin typeface="Times New Roman" pitchFamily="18" charset="0"/>
              </a:rPr>
              <a:t> 2011, PLHC2011                                       </a:t>
            </a:r>
            <a:r>
              <a:rPr lang="tr-TR" altLang="ko-KR"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H.D. Yoo, Purdue University</a:t>
            </a:r>
            <a:r>
              <a:rPr lang="en-US" altLang="ko-KR" sz="1300" b="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                                                         </a:t>
            </a:r>
            <a:fld id="{01B90766-7932-4588-8906-F91FA1BC6174}" type="slidenum">
              <a:rPr lang="en-US" altLang="ko-KR" sz="1300">
                <a:solidFill>
                  <a:srgbClr val="000000"/>
                </a:solidFill>
                <a:latin typeface="Times New Roman" pitchFamily="18" charset="0"/>
              </a:rPr>
              <a:pPr algn="ctr" eaLnBrk="1" latin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altLang="ko-KR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8313" y="6381750"/>
            <a:ext cx="8280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2400" b="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6.png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8.png"/><Relationship Id="rId5" Type="http://schemas.openxmlformats.org/officeDocument/2006/relationships/image" Target="../media/image43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dimu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84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47800" y="838200"/>
            <a:ext cx="6248400" cy="1676400"/>
          </a:xfrm>
        </p:spPr>
        <p:txBody>
          <a:bodyPr/>
          <a:lstStyle/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Di-boson Measurements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aTGC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Quartic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Gauge Boson Couplings with CMS</a:t>
            </a:r>
          </a:p>
        </p:txBody>
      </p:sp>
      <p:sp>
        <p:nvSpPr>
          <p:cNvPr id="4679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95800"/>
            <a:ext cx="6248400" cy="21383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Dimitri</a:t>
            </a: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Bourilkov</a:t>
            </a:r>
            <a:endParaRPr lang="en-US" sz="28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Florida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behalf of the CMS Collaboration</a:t>
            </a: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QCD@LHC, 2-6 September 2013, DESY, Hamburg, Germany</a:t>
            </a:r>
            <a:endParaRPr lang="en-US" sz="1800" dirty="0" smtClean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1" name="Picture 21" descr="fran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838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83" y="2659062"/>
            <a:ext cx="2635634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sym typeface="Symbol"/>
              </a:rPr>
              <a:t>(pp  WW+WZ) =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  68.9  8.7 (stat) </a:t>
            </a:r>
            <a:r>
              <a:rPr lang="en-US" sz="2400" dirty="0">
                <a:solidFill>
                  <a:srgbClr val="FFFF00"/>
                </a:solidFill>
                <a:sym typeface="Symbol"/>
              </a:rPr>
              <a:t> 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9.7 (</a:t>
            </a:r>
            <a:r>
              <a:rPr lang="en-US" sz="2400" dirty="0" err="1" smtClean="0">
                <a:solidFill>
                  <a:srgbClr val="FFFF00"/>
                </a:solidFill>
                <a:sym typeface="Symbol"/>
              </a:rPr>
              <a:t>syst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)  1.5 (</a:t>
            </a:r>
            <a:r>
              <a:rPr lang="en-US" sz="2400" dirty="0" err="1" smtClean="0">
                <a:solidFill>
                  <a:srgbClr val="FFFF00"/>
                </a:solidFill>
                <a:sym typeface="Symbol"/>
              </a:rPr>
              <a:t>lumi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  <a:sym typeface="Symbol"/>
              </a:rPr>
              <a:t>pb</a:t>
            </a:r>
            <a:endParaRPr lang="en-US" sz="2400" dirty="0" smtClean="0">
              <a:solidFill>
                <a:srgbClr val="FFFF00"/>
              </a:solidFill>
              <a:sym typeface="Symbol"/>
            </a:endParaRPr>
          </a:p>
          <a:p>
            <a:r>
              <a:rPr lang="en-US" sz="2400" dirty="0" smtClean="0">
                <a:sym typeface="Symbol"/>
              </a:rPr>
              <a:t>SM@NLO: 65.6 </a:t>
            </a:r>
            <a:r>
              <a:rPr lang="en-US" sz="2400" dirty="0">
                <a:sym typeface="Symbol"/>
              </a:rPr>
              <a:t></a:t>
            </a:r>
            <a:r>
              <a:rPr lang="en-US" sz="2400" dirty="0" smtClean="0">
                <a:sym typeface="Symbol"/>
              </a:rPr>
              <a:t> 2.2 </a:t>
            </a:r>
            <a:r>
              <a:rPr lang="en-US" sz="2400" dirty="0" err="1" smtClean="0">
                <a:sym typeface="Symbol"/>
              </a:rPr>
              <a:t>pb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000" dirty="0" smtClean="0">
                <a:sym typeface="Symbol"/>
              </a:rPr>
              <a:t>(includes  </a:t>
            </a:r>
            <a:r>
              <a:rPr lang="en-US" sz="2000" dirty="0" err="1" smtClean="0">
                <a:sym typeface="Symbol"/>
              </a:rPr>
              <a:t>gg</a:t>
            </a:r>
            <a:r>
              <a:rPr lang="en-US" sz="2000" dirty="0" smtClean="0">
                <a:sym typeface="Symbol"/>
              </a:rPr>
              <a:t>  WW)</a:t>
            </a:r>
          </a:p>
          <a:p>
            <a:r>
              <a:rPr lang="en-US" sz="2400" dirty="0" smtClean="0">
                <a:solidFill>
                  <a:srgbClr val="66FFFF"/>
                </a:solidFill>
                <a:sym typeface="Symbol"/>
              </a:rPr>
              <a:t>Di-jet P</a:t>
            </a:r>
            <a:r>
              <a:rPr lang="en-US" sz="2400" baseline="-25000" dirty="0" smtClean="0">
                <a:solidFill>
                  <a:srgbClr val="66FFFF"/>
                </a:solidFill>
                <a:sym typeface="Symbol"/>
              </a:rPr>
              <a:t>T</a:t>
            </a:r>
            <a:r>
              <a:rPr lang="en-US" sz="2400" dirty="0" smtClean="0">
                <a:solidFill>
                  <a:srgbClr val="66FFFF"/>
                </a:solidFill>
                <a:sym typeface="Symbol"/>
              </a:rPr>
              <a:t> distribution sensitive to </a:t>
            </a:r>
            <a:r>
              <a:rPr lang="en-US" sz="2400" dirty="0" err="1" smtClean="0">
                <a:solidFill>
                  <a:srgbClr val="66FFFF"/>
                </a:solidFill>
                <a:sym typeface="Symbol"/>
              </a:rPr>
              <a:t>aTGC</a:t>
            </a:r>
            <a:endParaRPr lang="en-US" sz="2400" dirty="0">
              <a:solidFill>
                <a:srgbClr val="66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WW+WZ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W+dijet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aTGC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79066"/>
              </p:ext>
            </p:extLst>
          </p:nvPr>
        </p:nvGraphicFramePr>
        <p:xfrm>
          <a:off x="2971800" y="3276600"/>
          <a:ext cx="3114675" cy="29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Acrobat Document" r:id="rId3" imgW="5400437" imgH="5133867" progId="AcroExch.Document.7">
                  <p:embed/>
                </p:oleObj>
              </mc:Choice>
              <mc:Fallback>
                <p:oleObj name="Acrobat Document" r:id="rId3" imgW="5400437" imgH="513386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3276600"/>
                        <a:ext cx="3114675" cy="29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0737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Charged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aTGC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5071"/>
              </p:ext>
            </p:extLst>
          </p:nvPr>
        </p:nvGraphicFramePr>
        <p:xfrm>
          <a:off x="76200" y="2525560"/>
          <a:ext cx="4343400" cy="358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3" name="Acrobat Document" r:id="rId3" imgW="5400437" imgH="3685943" progId="AcroExch.Document.7">
                  <p:embed/>
                </p:oleObj>
              </mc:Choice>
              <mc:Fallback>
                <p:oleObj name="Acrobat Document" r:id="rId3" imgW="5400437" imgH="368594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525560"/>
                        <a:ext cx="4343400" cy="3585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85450"/>
              </p:ext>
            </p:extLst>
          </p:nvPr>
        </p:nvGraphicFramePr>
        <p:xfrm>
          <a:off x="4482205" y="2541659"/>
          <a:ext cx="4445000" cy="355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4" name="Acrobat Document" r:id="rId5" imgW="5400437" imgH="3685943" progId="AcroExch.Document.7">
                  <p:embed/>
                </p:oleObj>
              </mc:Choice>
              <mc:Fallback>
                <p:oleObj name="Acrobat Document" r:id="rId5" imgW="5400437" imgH="368594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2205" y="2541659"/>
                        <a:ext cx="4445000" cy="355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762000"/>
            <a:ext cx="7281930" cy="249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FFC000"/>
                </a:solidFill>
              </a:rPr>
              <a:t>g</a:t>
            </a:r>
            <a:r>
              <a:rPr lang="en-US" baseline="30000" dirty="0" smtClean="0">
                <a:solidFill>
                  <a:srgbClr val="FFC000"/>
                </a:solidFill>
              </a:rPr>
              <a:t>Z</a:t>
            </a:r>
            <a:r>
              <a:rPr lang="en-US" baseline="-25000" dirty="0" smtClean="0">
                <a:solidFill>
                  <a:srgbClr val="FFC000"/>
                </a:solidFill>
              </a:rPr>
              <a:t>1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= </a:t>
            </a:r>
            <a:r>
              <a:rPr lang="en-US" dirty="0" smtClean="0">
                <a:solidFill>
                  <a:srgbClr val="FFC000"/>
                </a:solidFill>
              </a:rPr>
              <a:t>g</a:t>
            </a:r>
            <a:r>
              <a:rPr lang="en-US" baseline="30000" dirty="0" smtClean="0">
                <a:solidFill>
                  <a:srgbClr val="FFC000"/>
                </a:solidFill>
              </a:rPr>
              <a:t>Z</a:t>
            </a:r>
            <a:r>
              <a:rPr lang="en-US" baseline="-25000" dirty="0" smtClean="0">
                <a:solidFill>
                  <a:srgbClr val="FFC000"/>
                </a:solidFill>
              </a:rPr>
              <a:t>1 </a:t>
            </a:r>
            <a:r>
              <a:rPr lang="en-US" dirty="0" smtClean="0">
                <a:solidFill>
                  <a:srgbClr val="FFC000"/>
                </a:solidFill>
              </a:rPr>
              <a:t>– 1, 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  </a:t>
            </a:r>
            <a:r>
              <a:rPr lang="en-US" dirty="0" smtClean="0">
                <a:solidFill>
                  <a:srgbClr val="FFC000"/>
                </a:solidFill>
              </a:rPr>
              <a:t>=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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</a:t>
            </a:r>
            <a:r>
              <a:rPr lang="en-US" dirty="0" smtClean="0">
                <a:solidFill>
                  <a:srgbClr val="FFC000"/>
                </a:solidFill>
              </a:rPr>
              <a:t> - 1, 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Z </a:t>
            </a:r>
            <a:r>
              <a:rPr lang="en-US" dirty="0">
                <a:solidFill>
                  <a:srgbClr val="FFC000"/>
                </a:solidFill>
              </a:rPr>
              <a:t>=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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- 1, 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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,  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baseline="-25000" dirty="0">
                <a:solidFill>
                  <a:srgbClr val="FFC000"/>
                </a:solidFill>
                <a:sym typeface="Symbol"/>
              </a:rPr>
              <a:t>Z </a:t>
            </a:r>
            <a:r>
              <a:rPr lang="en-US" dirty="0" smtClean="0">
                <a:solidFill>
                  <a:srgbClr val="FFC000"/>
                </a:solidFill>
              </a:rPr>
              <a:t>= </a:t>
            </a:r>
            <a:r>
              <a:rPr lang="en-US" dirty="0">
                <a:solidFill>
                  <a:srgbClr val="FFC000"/>
                </a:solidFill>
                <a:sym typeface="Symbol"/>
              </a:rPr>
              <a:t></a:t>
            </a:r>
            <a:r>
              <a:rPr lang="en-US" dirty="0">
                <a:solidFill>
                  <a:srgbClr val="FFC000"/>
                </a:solidFill>
              </a:rPr>
              <a:t>g</a:t>
            </a:r>
            <a:r>
              <a:rPr lang="en-US" baseline="30000" dirty="0">
                <a:solidFill>
                  <a:srgbClr val="FFC000"/>
                </a:solidFill>
              </a:rPr>
              <a:t>Z</a:t>
            </a:r>
            <a:r>
              <a:rPr lang="en-US" baseline="-25000" dirty="0">
                <a:solidFill>
                  <a:srgbClr val="FFC000"/>
                </a:solidFill>
              </a:rPr>
              <a:t>1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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tan</a:t>
            </a:r>
            <a:r>
              <a:rPr lang="en-US" baseline="30000" dirty="0" smtClean="0">
                <a:solidFill>
                  <a:srgbClr val="FFC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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W       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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 = </a:t>
            </a:r>
            <a:r>
              <a:rPr lang="en-US" dirty="0">
                <a:solidFill>
                  <a:srgbClr val="FFC000"/>
                </a:solidFill>
                <a:sym typeface="Symbol"/>
              </a:rPr>
              <a:t></a:t>
            </a:r>
            <a:r>
              <a:rPr lang="en-US" baseline="-25000" dirty="0" smtClean="0">
                <a:solidFill>
                  <a:srgbClr val="FFC000"/>
                </a:solidFill>
                <a:sym typeface="Symbol"/>
              </a:rPr>
              <a:t>Z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New improved limits on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</a:t>
            </a:r>
            <a:r>
              <a:rPr lang="en-US" sz="2400" dirty="0" smtClean="0">
                <a:solidFill>
                  <a:srgbClr val="FFFF99"/>
                </a:solidFill>
              </a:rPr>
              <a:t> and </a:t>
            </a:r>
            <a:r>
              <a:rPr lang="en-US" sz="2400" dirty="0" smtClean="0">
                <a:solidFill>
                  <a:srgbClr val="FFC000"/>
                </a:solidFill>
                <a:sym typeface="Symbol"/>
              </a:rPr>
              <a:t> </a:t>
            </a:r>
            <a:r>
              <a:rPr lang="en-US" sz="2400" dirty="0" smtClean="0">
                <a:solidFill>
                  <a:srgbClr val="FFFF99"/>
                </a:solidFill>
              </a:rPr>
              <a:t>from </a:t>
            </a:r>
            <a:r>
              <a:rPr lang="en-US" sz="24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WW+WZ </a:t>
            </a:r>
            <a:r>
              <a:rPr lang="en-US" sz="24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</a:t>
            </a:r>
            <a:r>
              <a:rPr lang="en-US" sz="2400" dirty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W+dijet</a:t>
            </a:r>
            <a:r>
              <a:rPr lang="en-US" sz="3200" dirty="0" smtClean="0">
                <a:solidFill>
                  <a:srgbClr val="FFC000"/>
                </a:solidFill>
                <a:sym typeface="Symbol"/>
              </a:rPr>
              <a:t>   </a:t>
            </a:r>
            <a:r>
              <a:rPr lang="en-US" sz="2000" dirty="0" smtClean="0">
                <a:solidFill>
                  <a:srgbClr val="FFC000"/>
                </a:solidFill>
                <a:sym typeface="Symbol"/>
              </a:rPr>
              <a:t>(WV   </a:t>
            </a:r>
            <a:r>
              <a:rPr lang="en-US" sz="2000" dirty="0">
                <a:solidFill>
                  <a:srgbClr val="FFC000"/>
                </a:solidFill>
              </a:rPr>
              <a:t>V = W or </a:t>
            </a:r>
            <a:r>
              <a:rPr lang="en-US" sz="2000" dirty="0" smtClean="0">
                <a:solidFill>
                  <a:srgbClr val="FFC000"/>
                </a:solidFill>
              </a:rPr>
              <a:t>Z)</a:t>
            </a:r>
            <a:endParaRPr lang="en-US" sz="2000" dirty="0">
              <a:solidFill>
                <a:srgbClr val="FFC000"/>
              </a:solidFill>
            </a:endParaRPr>
          </a:p>
          <a:p>
            <a:pPr>
              <a:buNone/>
            </a:pP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791773"/>
            <a:ext cx="1143000" cy="40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WW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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812442"/>
            <a:ext cx="1143000" cy="40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WW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Z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22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lll’l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’  @ 8 TeV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9529"/>
              </p:ext>
            </p:extLst>
          </p:nvPr>
        </p:nvGraphicFramePr>
        <p:xfrm>
          <a:off x="0" y="762000"/>
          <a:ext cx="3252989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4" name="Acrobat Document" r:id="rId3" imgW="5400437" imgH="5076641" progId="AcroExch.Document.7">
                  <p:embed/>
                </p:oleObj>
              </mc:Choice>
              <mc:Fallback>
                <p:oleObj name="Acrobat Document" r:id="rId3" imgW="5400437" imgH="507664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2000"/>
                        <a:ext cx="3252989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148675"/>
              </p:ext>
            </p:extLst>
          </p:nvPr>
        </p:nvGraphicFramePr>
        <p:xfrm>
          <a:off x="3200400" y="762000"/>
          <a:ext cx="3200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5" name="Acrobat Document" r:id="rId5" imgW="5400437" imgH="5076641" progId="AcroExch.Document.7">
                  <p:embed/>
                </p:oleObj>
              </mc:Choice>
              <mc:Fallback>
                <p:oleObj name="Acrobat Document" r:id="rId5" imgW="5400437" imgH="507664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762000"/>
                        <a:ext cx="32004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1827"/>
              </p:ext>
            </p:extLst>
          </p:nvPr>
        </p:nvGraphicFramePr>
        <p:xfrm>
          <a:off x="6400800" y="762000"/>
          <a:ext cx="2667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6" name="Acrobat Document" r:id="rId7" imgW="5400437" imgH="5076641" progId="AcroExch.Document.7">
                  <p:embed/>
                </p:oleObj>
              </mc:Choice>
              <mc:Fallback>
                <p:oleObj name="Acrobat Document" r:id="rId7" imgW="5400437" imgH="507664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0800" y="762000"/>
                        <a:ext cx="26670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5720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 4 </a:t>
            </a:r>
            <a:r>
              <a:rPr lang="en-US" dirty="0" smtClean="0"/>
              <a:t>isolated leptons: </a:t>
            </a:r>
            <a:r>
              <a:rPr lang="en-US" dirty="0" err="1" smtClean="0"/>
              <a:t>lll’l</a:t>
            </a:r>
            <a:r>
              <a:rPr lang="en-US" dirty="0" smtClean="0"/>
              <a:t>’ (2l2l </a:t>
            </a:r>
            <a:r>
              <a:rPr lang="en-US" dirty="0"/>
              <a:t>and 2l2</a:t>
            </a:r>
            <a:r>
              <a:rPr lang="en-US" dirty="0" smtClean="0">
                <a:sym typeface="Symbol"/>
              </a:rPr>
              <a:t>)  l = e</a:t>
            </a:r>
            <a:r>
              <a:rPr lang="en-US" dirty="0">
                <a:sym typeface="Symbol"/>
              </a:rPr>
              <a:t>,</a:t>
            </a:r>
            <a:r>
              <a:rPr lang="en-US" dirty="0" smtClean="0">
                <a:sym typeface="Symbol"/>
              </a:rPr>
              <a:t>  l’ = e,,</a:t>
            </a:r>
            <a:endParaRPr lang="en-US" dirty="0">
              <a:sym typeface="Symbol"/>
            </a:endParaRPr>
          </a:p>
          <a:p>
            <a:pPr>
              <a:buNone/>
            </a:pPr>
            <a:r>
              <a:rPr lang="en-US" dirty="0">
                <a:sym typeface="Symbol"/>
              </a:rPr>
              <a:t>|m</a:t>
            </a:r>
            <a:r>
              <a:rPr lang="en-US" baseline="-25000" dirty="0">
                <a:sym typeface="Symbol"/>
              </a:rPr>
              <a:t>ll</a:t>
            </a:r>
            <a:r>
              <a:rPr lang="en-US" dirty="0">
                <a:sym typeface="Symbol"/>
              </a:rPr>
              <a:t>-90|&lt; 30 </a:t>
            </a:r>
            <a:r>
              <a:rPr lang="en-US" dirty="0" smtClean="0">
                <a:sym typeface="Symbol"/>
              </a:rPr>
              <a:t>GeV   P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&gt; </a:t>
            </a:r>
            <a:r>
              <a:rPr lang="en-US" dirty="0" smtClean="0">
                <a:sym typeface="Symbol"/>
              </a:rPr>
              <a:t>20(10) </a:t>
            </a:r>
            <a:r>
              <a:rPr lang="en-US" dirty="0">
                <a:sym typeface="Symbol"/>
              </a:rPr>
              <a:t>GeV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20(e)/30(other) &lt; m</a:t>
            </a:r>
            <a:r>
              <a:rPr lang="en-US" baseline="-25000" dirty="0" smtClean="0">
                <a:sym typeface="Symbol"/>
              </a:rPr>
              <a:t></a:t>
            </a:r>
            <a:r>
              <a:rPr lang="en-US" baseline="30000" dirty="0" err="1" smtClean="0">
                <a:sym typeface="Symbol"/>
              </a:rPr>
              <a:t>vis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&lt; 90 </a:t>
            </a:r>
            <a:r>
              <a:rPr lang="en-US" dirty="0">
                <a:sym typeface="Symbol"/>
              </a:rPr>
              <a:t>GeV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  e</a:t>
            </a:r>
            <a:r>
              <a:rPr lang="en-US" dirty="0">
                <a:sym typeface="Symbol"/>
              </a:rPr>
              <a:t>,</a:t>
            </a:r>
            <a:r>
              <a:rPr lang="en-US" dirty="0" smtClean="0">
                <a:sym typeface="Symbol"/>
              </a:rPr>
              <a:t> (P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&gt; </a:t>
            </a:r>
            <a:r>
              <a:rPr lang="en-US" dirty="0" smtClean="0">
                <a:sym typeface="Symbol"/>
              </a:rPr>
              <a:t>10 GeV) or hadrons (P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&gt; 20 GeV) 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/charged had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497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ZZ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lll’l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’ 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aTGC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467254"/>
              </p:ext>
            </p:extLst>
          </p:nvPr>
        </p:nvGraphicFramePr>
        <p:xfrm>
          <a:off x="685800" y="838200"/>
          <a:ext cx="4648200" cy="436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1" name="Acrobat Document" r:id="rId3" imgW="5400437" imgH="5076641" progId="AcroExch.Document.7">
                  <p:embed/>
                </p:oleObj>
              </mc:Choice>
              <mc:Fallback>
                <p:oleObj name="Acrobat Document" r:id="rId3" imgW="5400437" imgH="507664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838200"/>
                        <a:ext cx="4648200" cy="4369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42885"/>
              </p:ext>
            </p:extLst>
          </p:nvPr>
        </p:nvGraphicFramePr>
        <p:xfrm>
          <a:off x="6096000" y="838200"/>
          <a:ext cx="283712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2" name="Acrobat Document" r:id="rId5" imgW="5400437" imgH="5076641" progId="AcroExch.Document.7">
                  <p:embed/>
                </p:oleObj>
              </mc:Choice>
              <mc:Fallback>
                <p:oleObj name="Acrobat Document" r:id="rId5" imgW="5400437" imgH="507664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838200"/>
                        <a:ext cx="2837128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942"/>
              </p:ext>
            </p:extLst>
          </p:nvPr>
        </p:nvGraphicFramePr>
        <p:xfrm>
          <a:off x="6096000" y="3581400"/>
          <a:ext cx="2819400" cy="265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" name="Acrobat Document" r:id="rId7" imgW="5400437" imgH="5076641" progId="AcroExch.Document.7">
                  <p:embed/>
                </p:oleObj>
              </mc:Choice>
              <mc:Fallback>
                <p:oleObj name="Acrobat Document" r:id="rId7" imgW="5400437" imgH="507664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581400"/>
                        <a:ext cx="2819400" cy="2650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46" y="5446053"/>
            <a:ext cx="6172200" cy="60939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0099"/>
                </a:solidFill>
                <a:sym typeface="Symbol"/>
              </a:rPr>
              <a:t>(</a:t>
            </a:r>
            <a:r>
              <a:rPr lang="en-US" sz="1400" dirty="0" err="1" smtClean="0">
                <a:solidFill>
                  <a:srgbClr val="000099"/>
                </a:solidFill>
                <a:sym typeface="Symbol"/>
              </a:rPr>
              <a:t>ppZZ</a:t>
            </a:r>
            <a:r>
              <a:rPr lang="en-US" sz="1400" dirty="0" smtClean="0">
                <a:solidFill>
                  <a:srgbClr val="000099"/>
                </a:solidFill>
                <a:sym typeface="Symbol"/>
              </a:rPr>
              <a:t>)=7.7 0.5(stat</a:t>
            </a:r>
            <a:r>
              <a:rPr lang="en-US" sz="1400" dirty="0">
                <a:solidFill>
                  <a:srgbClr val="000099"/>
                </a:solidFill>
                <a:sym typeface="Symbol"/>
              </a:rPr>
              <a:t>) </a:t>
            </a:r>
            <a:r>
              <a:rPr lang="en-US" sz="1400" dirty="0" smtClean="0">
                <a:solidFill>
                  <a:srgbClr val="000099"/>
                </a:solidFill>
                <a:sym typeface="Symbol"/>
              </a:rPr>
              <a:t>0.5(</a:t>
            </a:r>
            <a:r>
              <a:rPr lang="en-US" sz="1400" dirty="0" err="1" smtClean="0">
                <a:solidFill>
                  <a:srgbClr val="000099"/>
                </a:solidFill>
                <a:sym typeface="Symbol"/>
              </a:rPr>
              <a:t>syst</a:t>
            </a:r>
            <a:r>
              <a:rPr lang="en-US" sz="1400" dirty="0">
                <a:solidFill>
                  <a:srgbClr val="000099"/>
                </a:solidFill>
                <a:sym typeface="Symbol"/>
              </a:rPr>
              <a:t>) </a:t>
            </a:r>
            <a:r>
              <a:rPr lang="en-US" sz="1400" dirty="0" smtClean="0">
                <a:solidFill>
                  <a:srgbClr val="000099"/>
                </a:solidFill>
                <a:sym typeface="Symbol"/>
              </a:rPr>
              <a:t>0.4(</a:t>
            </a:r>
            <a:r>
              <a:rPr lang="en-US" sz="1400" dirty="0" err="1" smtClean="0">
                <a:solidFill>
                  <a:srgbClr val="000099"/>
                </a:solidFill>
                <a:sym typeface="Symbol"/>
              </a:rPr>
              <a:t>th</a:t>
            </a:r>
            <a:r>
              <a:rPr lang="en-US" sz="1400" dirty="0" smtClean="0">
                <a:solidFill>
                  <a:srgbClr val="000099"/>
                </a:solidFill>
                <a:sym typeface="Symbol"/>
              </a:rPr>
              <a:t>) 0.3(</a:t>
            </a:r>
            <a:r>
              <a:rPr lang="en-US" sz="1400" dirty="0" err="1" smtClean="0">
                <a:solidFill>
                  <a:srgbClr val="000099"/>
                </a:solidFill>
                <a:sym typeface="Symbol"/>
              </a:rPr>
              <a:t>lumi</a:t>
            </a:r>
            <a:r>
              <a:rPr lang="en-US" sz="1400" dirty="0">
                <a:solidFill>
                  <a:srgbClr val="000099"/>
                </a:solidFill>
                <a:sym typeface="Symbol"/>
              </a:rPr>
              <a:t>) </a:t>
            </a:r>
            <a:r>
              <a:rPr lang="en-US" sz="1400" dirty="0" err="1" smtClean="0">
                <a:solidFill>
                  <a:srgbClr val="000099"/>
                </a:solidFill>
                <a:sym typeface="Symbol"/>
              </a:rPr>
              <a:t>pb</a:t>
            </a:r>
            <a:endParaRPr lang="en-US" sz="1400" dirty="0" smtClean="0">
              <a:solidFill>
                <a:srgbClr val="000099"/>
              </a:solidFill>
              <a:sym typeface="Symbol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99"/>
                </a:solidFill>
                <a:sym typeface="Symbol"/>
              </a:rPr>
              <a:t>(MCFM@NLO) = 7.7  0.6 </a:t>
            </a:r>
            <a:r>
              <a:rPr lang="en-US" sz="1400" dirty="0" err="1" smtClean="0">
                <a:solidFill>
                  <a:srgbClr val="000099"/>
                </a:solidFill>
                <a:sym typeface="Symbol"/>
              </a:rPr>
              <a:t>pb</a:t>
            </a:r>
            <a:endParaRPr lang="en-US" sz="1400" dirty="0">
              <a:solidFill>
                <a:srgbClr val="000099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9724696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aTGC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8534400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</a:rPr>
              <a:t>In </a:t>
            </a:r>
            <a:r>
              <a:rPr lang="en-US" dirty="0">
                <a:solidFill>
                  <a:srgbClr val="FFFF99"/>
                </a:solidFill>
              </a:rPr>
              <a:t>the </a:t>
            </a:r>
            <a:r>
              <a:rPr lang="en-US" dirty="0" smtClean="0">
                <a:solidFill>
                  <a:srgbClr val="FFFF99"/>
                </a:solidFill>
              </a:rPr>
              <a:t>SM all anomalous neutral TGCs </a:t>
            </a:r>
            <a:r>
              <a:rPr lang="en-US" dirty="0">
                <a:solidFill>
                  <a:srgbClr val="FFFF99"/>
                </a:solidFill>
              </a:rPr>
              <a:t>are zero at tree level</a:t>
            </a:r>
            <a:r>
              <a:rPr lang="en-US" dirty="0" smtClean="0">
                <a:solidFill>
                  <a:srgbClr val="FFFF99"/>
                </a:solidFill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99"/>
                </a:solidFill>
              </a:rPr>
              <a:t>New improved limits </a:t>
            </a:r>
            <a:r>
              <a:rPr lang="en-US" sz="2000" dirty="0">
                <a:solidFill>
                  <a:srgbClr val="FFFF99"/>
                </a:solidFill>
              </a:rPr>
              <a:t>from </a:t>
            </a:r>
            <a:r>
              <a:rPr lang="en-US" sz="2000" dirty="0">
                <a:solidFill>
                  <a:srgbClr val="FFC000"/>
                </a:solidFill>
              </a:rPr>
              <a:t>ZZ</a:t>
            </a:r>
            <a:r>
              <a:rPr lang="en-US" sz="2000" dirty="0">
                <a:solidFill>
                  <a:srgbClr val="FFC000"/>
                </a:solidFill>
                <a:sym typeface="Symbol"/>
              </a:rPr>
              <a:t> </a:t>
            </a:r>
            <a:r>
              <a:rPr lang="en-US" sz="2000" dirty="0">
                <a:solidFill>
                  <a:srgbClr val="FFFF99"/>
                </a:solidFill>
                <a:sym typeface="Symbol"/>
              </a:rPr>
              <a:t>and</a:t>
            </a:r>
            <a:r>
              <a:rPr lang="en-US" sz="2000" dirty="0">
                <a:solidFill>
                  <a:srgbClr val="FFC000"/>
                </a:solidFill>
                <a:sym typeface="Symbol"/>
              </a:rPr>
              <a:t> ZZZ </a:t>
            </a:r>
            <a:r>
              <a:rPr lang="en-US" sz="2000" dirty="0" smtClean="0">
                <a:solidFill>
                  <a:srgbClr val="FFFF99"/>
                </a:solidFill>
              </a:rPr>
              <a:t>on </a:t>
            </a:r>
            <a:r>
              <a:rPr lang="en-US" sz="2000" dirty="0">
                <a:solidFill>
                  <a:srgbClr val="FFFF99"/>
                </a:solidFill>
              </a:rPr>
              <a:t>the anomalous parameters </a:t>
            </a:r>
            <a:r>
              <a:rPr lang="en-US" sz="2000" dirty="0" smtClean="0">
                <a:solidFill>
                  <a:srgbClr val="FFC000"/>
                </a:solidFill>
              </a:rPr>
              <a:t>f</a:t>
            </a:r>
            <a:r>
              <a:rPr lang="en-US" sz="2000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baseline="30000" dirty="0" smtClean="0">
                <a:solidFill>
                  <a:srgbClr val="FFC000"/>
                </a:solidFill>
              </a:rPr>
              <a:t>Z</a:t>
            </a:r>
            <a:r>
              <a:rPr lang="en-US" sz="2000" dirty="0" smtClean="0">
                <a:solidFill>
                  <a:srgbClr val="FFC000"/>
                </a:solidFill>
              </a:rPr>
              <a:t>, f</a:t>
            </a:r>
            <a:r>
              <a:rPr lang="en-US" sz="2000" baseline="-25000" dirty="0" smtClean="0">
                <a:solidFill>
                  <a:srgbClr val="FFC000"/>
                </a:solidFill>
              </a:rPr>
              <a:t>5</a:t>
            </a:r>
            <a:r>
              <a:rPr lang="en-US" sz="2000" baseline="30000" dirty="0" smtClean="0">
                <a:solidFill>
                  <a:srgbClr val="FFC000"/>
                </a:solidFill>
              </a:rPr>
              <a:t>Z</a:t>
            </a:r>
            <a:r>
              <a:rPr lang="en-US" sz="2000" baseline="-25000" dirty="0" smtClean="0">
                <a:solidFill>
                  <a:srgbClr val="FFC000"/>
                </a:solidFill>
              </a:rPr>
              <a:t> , </a:t>
            </a:r>
            <a:r>
              <a:rPr lang="en-US" sz="2000" dirty="0" smtClean="0">
                <a:solidFill>
                  <a:srgbClr val="FFC000"/>
                </a:solidFill>
              </a:rPr>
              <a:t>f</a:t>
            </a:r>
            <a:r>
              <a:rPr lang="en-US" sz="2000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baseline="30000" dirty="0" smtClean="0">
                <a:solidFill>
                  <a:srgbClr val="FFC000"/>
                </a:solidFill>
                <a:sym typeface="Symbol"/>
              </a:rPr>
              <a:t>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FF99"/>
                </a:solidFill>
              </a:rPr>
              <a:t>and</a:t>
            </a:r>
            <a:r>
              <a:rPr lang="en-US" sz="2000" dirty="0" smtClean="0">
                <a:solidFill>
                  <a:srgbClr val="FFC000"/>
                </a:solidFill>
              </a:rPr>
              <a:t> f</a:t>
            </a:r>
            <a:r>
              <a:rPr lang="en-US" sz="2000" baseline="-25000" dirty="0" smtClean="0">
                <a:solidFill>
                  <a:srgbClr val="FFC000"/>
                </a:solidFill>
              </a:rPr>
              <a:t>5</a:t>
            </a:r>
            <a:r>
              <a:rPr lang="en-US" sz="2000" baseline="30000" dirty="0" smtClean="0">
                <a:solidFill>
                  <a:srgbClr val="FFC000"/>
                </a:solidFill>
                <a:sym typeface="Symbol"/>
              </a:rPr>
              <a:t></a:t>
            </a:r>
            <a:r>
              <a:rPr lang="en-US" sz="2000" dirty="0" smtClean="0">
                <a:solidFill>
                  <a:srgbClr val="FFFF99"/>
                </a:solidFill>
              </a:rPr>
              <a:t>.</a:t>
            </a:r>
            <a:endParaRPr lang="en-US" sz="2000" dirty="0">
              <a:solidFill>
                <a:srgbClr val="FFFF99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24756"/>
              </p:ext>
            </p:extLst>
          </p:nvPr>
        </p:nvGraphicFramePr>
        <p:xfrm>
          <a:off x="363985" y="2133600"/>
          <a:ext cx="41028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4" name="Acrobat Document" r:id="rId3" imgW="5400437" imgH="3685943" progId="AcroExch.Document.7">
                  <p:embed/>
                </p:oleObj>
              </mc:Choice>
              <mc:Fallback>
                <p:oleObj name="Acrobat Document" r:id="rId3" imgW="5400437" imgH="368594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985" y="2133600"/>
                        <a:ext cx="4102838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57735"/>
              </p:ext>
            </p:extLst>
          </p:nvPr>
        </p:nvGraphicFramePr>
        <p:xfrm>
          <a:off x="4724400" y="2133600"/>
          <a:ext cx="422611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5" name="Acrobat Document" r:id="rId5" imgW="5400437" imgH="3685943" progId="AcroExch.Document.7">
                  <p:embed/>
                </p:oleObj>
              </mc:Choice>
              <mc:Fallback>
                <p:oleObj name="Acrobat Document" r:id="rId5" imgW="5400437" imgH="368594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2133600"/>
                        <a:ext cx="422611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25146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Z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, </a:t>
            </a:r>
            <a:r>
              <a:rPr lang="en-US" sz="2000" dirty="0">
                <a:solidFill>
                  <a:srgbClr val="0070C0"/>
                </a:solidFill>
              </a:rPr>
              <a:t>ZZ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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938" y="2514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ZZ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,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ZZZ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49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30645"/>
              </p:ext>
            </p:extLst>
          </p:nvPr>
        </p:nvGraphicFramePr>
        <p:xfrm>
          <a:off x="6465582" y="762000"/>
          <a:ext cx="2050233" cy="180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1" name="Acrobat Document" r:id="rId3" imgW="704816" imgH="618958" progId="AcroExch.Document.7">
                  <p:embed/>
                </p:oleObj>
              </mc:Choice>
              <mc:Fallback>
                <p:oleObj name="Acrobat Document" r:id="rId3" imgW="704816" imgH="61895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582" y="762000"/>
                        <a:ext cx="2050233" cy="180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762000"/>
            <a:ext cx="6248400" cy="5410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measurement @ LHC of</a:t>
            </a:r>
          </a:p>
          <a:p>
            <a:pPr lvl="1"/>
            <a:r>
              <a:rPr lang="en-US" dirty="0" smtClean="0"/>
              <a:t>exclusive pp </a:t>
            </a:r>
            <a:r>
              <a:rPr lang="en-US" dirty="0" smtClean="0">
                <a:sym typeface="Symbol"/>
              </a:rPr>
              <a:t> 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or</a:t>
            </a:r>
          </a:p>
          <a:p>
            <a:pPr lvl="1"/>
            <a:r>
              <a:rPr lang="en-US" dirty="0" smtClean="0"/>
              <a:t>quasi-exclusive p*p* </a:t>
            </a:r>
            <a:r>
              <a:rPr lang="en-US" dirty="0">
                <a:sym typeface="Symbol"/>
              </a:rPr>
              <a:t> </a:t>
            </a:r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production by  interactions</a:t>
            </a:r>
          </a:p>
          <a:p>
            <a:r>
              <a:rPr lang="en-US" dirty="0" smtClean="0"/>
              <a:t>Untagged analysis: protons stay intact or dissociate</a:t>
            </a:r>
          </a:p>
          <a:p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</a:t>
            </a:r>
            <a:r>
              <a:rPr lang="en-US" baseline="30000" dirty="0" smtClean="0">
                <a:sym typeface="Symbol"/>
              </a:rPr>
              <a:t></a:t>
            </a:r>
            <a:r>
              <a:rPr lang="en-US" dirty="0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</a:t>
            </a:r>
          </a:p>
          <a:p>
            <a:r>
              <a:rPr lang="en-US" dirty="0" smtClean="0"/>
              <a:t>0 extra tracks @ </a:t>
            </a:r>
            <a:r>
              <a:rPr lang="en-US" dirty="0" smtClean="0">
                <a:sym typeface="Symbol"/>
              </a:rPr>
              <a:t>e vertex (reduce pileup)</a:t>
            </a:r>
          </a:p>
          <a:p>
            <a:r>
              <a:rPr lang="en-US" sz="2000" dirty="0" smtClean="0">
                <a:sym typeface="Symbol"/>
              </a:rPr>
              <a:t>P</a:t>
            </a:r>
            <a:r>
              <a:rPr lang="en-US" sz="2000" baseline="-25000" dirty="0" smtClean="0">
                <a:sym typeface="Symbol"/>
              </a:rPr>
              <a:t>T</a:t>
            </a:r>
            <a:r>
              <a:rPr lang="en-US" sz="2000" dirty="0" smtClean="0">
                <a:sym typeface="Symbol"/>
              </a:rPr>
              <a:t>(e) &gt; 30 GeV  SM signal region</a:t>
            </a:r>
          </a:p>
          <a:p>
            <a:r>
              <a:rPr lang="en-US" sz="2000" dirty="0">
                <a:sym typeface="Symbol"/>
              </a:rPr>
              <a:t>P</a:t>
            </a:r>
            <a:r>
              <a:rPr lang="en-US" sz="2000" baseline="-25000" dirty="0">
                <a:sym typeface="Symbol"/>
              </a:rPr>
              <a:t>T</a:t>
            </a:r>
            <a:r>
              <a:rPr lang="en-US" sz="2000" dirty="0">
                <a:sym typeface="Symbol"/>
              </a:rPr>
              <a:t>(e) &gt; </a:t>
            </a:r>
            <a:r>
              <a:rPr lang="en-US" sz="2000" dirty="0" smtClean="0">
                <a:sym typeface="Symbol"/>
              </a:rPr>
              <a:t>100 GeV  </a:t>
            </a:r>
            <a:r>
              <a:rPr lang="en-US" sz="2000" dirty="0" err="1" smtClean="0">
                <a:sym typeface="Symbol"/>
              </a:rPr>
              <a:t>aQGC</a:t>
            </a:r>
            <a:r>
              <a:rPr lang="en-US" sz="2000" dirty="0" smtClean="0">
                <a:sym typeface="Symbol"/>
              </a:rPr>
              <a:t> search </a:t>
            </a:r>
            <a:r>
              <a:rPr lang="en-US" sz="2000" dirty="0">
                <a:sym typeface="Symbol"/>
              </a:rPr>
              <a:t>region</a:t>
            </a: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 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 &amp; First LHC Limits on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aQGC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06801"/>
              </p:ext>
            </p:extLst>
          </p:nvPr>
        </p:nvGraphicFramePr>
        <p:xfrm>
          <a:off x="6477000" y="2590800"/>
          <a:ext cx="2057400" cy="180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2" name="Acrobat Document" r:id="rId5" imgW="704816" imgH="618958" progId="AcroExch.Document.7">
                  <p:embed/>
                </p:oleObj>
              </mc:Choice>
              <mc:Fallback>
                <p:oleObj name="Acrobat Document" r:id="rId5" imgW="704816" imgH="61895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2590800"/>
                        <a:ext cx="2057400" cy="1807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101756"/>
              </p:ext>
            </p:extLst>
          </p:nvPr>
        </p:nvGraphicFramePr>
        <p:xfrm>
          <a:off x="6477000" y="4419599"/>
          <a:ext cx="2082020" cy="182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3" name="Acrobat Document" r:id="rId7" imgW="704816" imgH="618958" progId="AcroExch.Document.7">
                  <p:embed/>
                </p:oleObj>
              </mc:Choice>
              <mc:Fallback>
                <p:oleObj name="Acrobat Document" r:id="rId7" imgW="704816" imgH="61895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000" y="4419599"/>
                        <a:ext cx="2082020" cy="1828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91400" y="3276600"/>
            <a:ext cx="1295400" cy="30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t channel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637" y="5181599"/>
            <a:ext cx="129540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u</a:t>
            </a:r>
            <a:r>
              <a:rPr lang="en-US" sz="1400" dirty="0" smtClean="0">
                <a:solidFill>
                  <a:srgbClr val="FF0000"/>
                </a:solidFill>
              </a:rPr>
              <a:t> channel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2074" y="1371600"/>
            <a:ext cx="978526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(a)QGC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62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 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 @ 7 TeV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768191"/>
              </p:ext>
            </p:extLst>
          </p:nvPr>
        </p:nvGraphicFramePr>
        <p:xfrm>
          <a:off x="2743200" y="12192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6" name="Acrobat Document" r:id="rId3" imgW="5829103" imgH="7543564" progId="AcroExch.Document.7">
                  <p:embed/>
                </p:oleObj>
              </mc:Choice>
              <mc:Fallback>
                <p:oleObj name="Acrobat Document" r:id="rId3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2192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644305"/>
              </p:ext>
            </p:extLst>
          </p:nvPr>
        </p:nvGraphicFramePr>
        <p:xfrm>
          <a:off x="6003925" y="12192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7" name="Acrobat Document" r:id="rId5" imgW="5829103" imgH="7543564" progId="AcroExch.Document.7">
                  <p:embed/>
                </p:oleObj>
              </mc:Choice>
              <mc:Fallback>
                <p:oleObj name="Acrobat Document" r:id="rId5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3925" y="12192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79191"/>
              </p:ext>
            </p:extLst>
          </p:nvPr>
        </p:nvGraphicFramePr>
        <p:xfrm>
          <a:off x="76200" y="1219200"/>
          <a:ext cx="2504049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8" name="Acrobat Document" r:id="rId7" imgW="847614" imgH="618958" progId="AcroExch.Document.7">
                  <p:embed/>
                </p:oleObj>
              </mc:Choice>
              <mc:Fallback>
                <p:oleObj name="Acrobat Document" r:id="rId7" imgW="847614" imgH="61895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" y="1219200"/>
                        <a:ext cx="2504049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3352800"/>
            <a:ext cx="1981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CMS @ 7 TeV</a:t>
            </a:r>
          </a:p>
          <a:p>
            <a:pPr>
              <a:buNone/>
            </a:pPr>
            <a:r>
              <a:rPr lang="en-US" dirty="0" smtClean="0"/>
              <a:t>5.05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7772400" cy="739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Data - </a:t>
            </a:r>
            <a:r>
              <a:rPr lang="en-US" sz="2000" dirty="0"/>
              <a:t>t</a:t>
            </a:r>
            <a:r>
              <a:rPr lang="en-US" sz="2000" dirty="0" smtClean="0"/>
              <a:t>wo events with </a:t>
            </a:r>
            <a:r>
              <a:rPr lang="en-US" sz="2000" dirty="0">
                <a:sym typeface="Symbol"/>
              </a:rPr>
              <a:t>P</a:t>
            </a:r>
            <a:r>
              <a:rPr lang="en-US" sz="2000" baseline="-25000" dirty="0">
                <a:sym typeface="Symbol"/>
              </a:rPr>
              <a:t>T</a:t>
            </a:r>
            <a:r>
              <a:rPr lang="en-US" sz="2000" dirty="0">
                <a:sym typeface="Symbol"/>
              </a:rPr>
              <a:t>(e) &gt; 30 </a:t>
            </a:r>
            <a:r>
              <a:rPr lang="en-US" sz="2000" dirty="0" smtClean="0">
                <a:sym typeface="Symbol"/>
              </a:rPr>
              <a:t>GeV</a:t>
            </a:r>
            <a:r>
              <a:rPr lang="en-US" sz="2000" dirty="0" smtClean="0"/>
              <a:t>, 2.2 </a:t>
            </a:r>
            <a:r>
              <a:rPr lang="en-US" sz="2000" dirty="0" smtClean="0">
                <a:sym typeface="Symbol"/>
              </a:rPr>
              <a:t> 0.4 SM signal events </a:t>
            </a:r>
            <a:r>
              <a:rPr lang="en-US" sz="2000" dirty="0" smtClean="0"/>
              <a:t>expected with 0.84 </a:t>
            </a:r>
            <a:r>
              <a:rPr lang="en-US" sz="2000" dirty="0" smtClean="0">
                <a:sym typeface="Symbol"/>
              </a:rPr>
              <a:t> 0.15 background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82965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 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04443"/>
              </p:ext>
            </p:extLst>
          </p:nvPr>
        </p:nvGraphicFramePr>
        <p:xfrm>
          <a:off x="180505" y="850006"/>
          <a:ext cx="42433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3" name="Acrobat Document" r:id="rId3" imgW="5400437" imgH="3200333" progId="AcroExch.Document.7">
                  <p:embed/>
                </p:oleObj>
              </mc:Choice>
              <mc:Fallback>
                <p:oleObj name="Acrobat Document" r:id="rId3" imgW="5400437" imgH="320033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505" y="850006"/>
                        <a:ext cx="424338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54544"/>
              </p:ext>
            </p:extLst>
          </p:nvPr>
        </p:nvGraphicFramePr>
        <p:xfrm>
          <a:off x="204787" y="3581400"/>
          <a:ext cx="4214813" cy="249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4" name="Acrobat Document" r:id="rId5" imgW="5400437" imgH="3200333" progId="AcroExch.Document.7">
                  <p:embed/>
                </p:oleObj>
              </mc:Choice>
              <mc:Fallback>
                <p:oleObj name="Acrobat Document" r:id="rId5" imgW="5400437" imgH="320033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787" y="3581400"/>
                        <a:ext cx="4214813" cy="249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26433"/>
              </p:ext>
            </p:extLst>
          </p:nvPr>
        </p:nvGraphicFramePr>
        <p:xfrm>
          <a:off x="5029200" y="2057400"/>
          <a:ext cx="3798278" cy="401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Acrobat Document" r:id="rId7" imgW="5400437" imgH="5200540" progId="AcroExch.Document.7">
                  <p:embed/>
                </p:oleObj>
              </mc:Choice>
              <mc:Fallback>
                <p:oleObj name="Acrobat Document" r:id="rId7" imgW="5400437" imgH="52005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2057400"/>
                        <a:ext cx="3798278" cy="4012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838200"/>
            <a:ext cx="45720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   control samples. Selections: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Elastic-enriched: 0 extra tracks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Proton-dissociation enriched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219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 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 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aQGC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3" y="1973890"/>
            <a:ext cx="3581400" cy="222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70174"/>
              </p:ext>
            </p:extLst>
          </p:nvPr>
        </p:nvGraphicFramePr>
        <p:xfrm>
          <a:off x="532052" y="4114800"/>
          <a:ext cx="3548062" cy="221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8" name="Acrobat Document" r:id="rId4" imgW="5400437" imgH="5200540" progId="AcroExch.Document.7">
                  <p:embed/>
                </p:oleObj>
              </mc:Choice>
              <mc:Fallback>
                <p:oleObj name="Acrobat Document" r:id="rId4" imgW="5400437" imgH="52005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052" y="4114800"/>
                        <a:ext cx="3548062" cy="221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97282"/>
              </p:ext>
            </p:extLst>
          </p:nvPr>
        </p:nvGraphicFramePr>
        <p:xfrm>
          <a:off x="4495800" y="1676400"/>
          <a:ext cx="4078474" cy="229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9" name="Acrobat Document" r:id="rId6" imgW="5400437" imgH="5200540" progId="AcroExch.Document.7">
                  <p:embed/>
                </p:oleObj>
              </mc:Choice>
              <mc:Fallback>
                <p:oleObj name="Acrobat Document" r:id="rId6" imgW="5400437" imgH="52005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5800" y="1676400"/>
                        <a:ext cx="4078474" cy="229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728219"/>
              </p:ext>
            </p:extLst>
          </p:nvPr>
        </p:nvGraphicFramePr>
        <p:xfrm>
          <a:off x="4495800" y="3972575"/>
          <a:ext cx="4086225" cy="2314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0" name="Acrobat Document" r:id="rId8" imgW="5400437" imgH="5200540" progId="AcroExch.Document.7">
                  <p:embed/>
                </p:oleObj>
              </mc:Choice>
              <mc:Fallback>
                <p:oleObj name="Acrobat Document" r:id="rId8" imgW="5400437" imgH="52005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800" y="3972575"/>
                        <a:ext cx="4086225" cy="2314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3019300"/>
            <a:ext cx="18288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&gt; 30 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170834"/>
            <a:ext cx="18288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&gt; 30 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2866951"/>
            <a:ext cx="11612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0 extra tracks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5170834"/>
            <a:ext cx="198119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&gt; 100 GeV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723" name="Picture 147" descr="C:\Users\dimi\Documents\Talks\QCDatLHC\razni\gg-WW-xsec-S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91000" cy="12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24" name="Picture 148" descr="C:\Users\dimi\Documents\Talks\QCDatLHC\razni\gg-WW-xsec-aQG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783354"/>
            <a:ext cx="4038599" cy="8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449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819400"/>
            <a:ext cx="4800600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</a:rPr>
              <a:t>First limits on some </a:t>
            </a:r>
            <a:r>
              <a:rPr lang="en-US" sz="2000" dirty="0" err="1" smtClean="0">
                <a:solidFill>
                  <a:srgbClr val="FFFF00"/>
                </a:solidFill>
              </a:rPr>
              <a:t>aQGC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(dimension 8 f</a:t>
            </a:r>
            <a:r>
              <a:rPr lang="en-US" sz="1600" baseline="-25000" dirty="0" smtClean="0">
                <a:solidFill>
                  <a:srgbClr val="FFFF00"/>
                </a:solidFill>
              </a:rPr>
              <a:t>T,0</a:t>
            </a:r>
            <a:r>
              <a:rPr lang="en-US" sz="1600" dirty="0" smtClean="0">
                <a:solidFill>
                  <a:srgbClr val="FFFF00"/>
                </a:solidFill>
              </a:rPr>
              <a:t>; CP cons. </a:t>
            </a:r>
            <a:r>
              <a:rPr lang="en-US" sz="1600" dirty="0" smtClean="0">
                <a:solidFill>
                  <a:srgbClr val="FFFF00"/>
                </a:solidFill>
                <a:sym typeface="Symbol"/>
              </a:rPr>
              <a:t></a:t>
            </a:r>
            <a:r>
              <a:rPr lang="en-US" sz="1600" baseline="-25000" dirty="0" smtClean="0">
                <a:solidFill>
                  <a:srgbClr val="FFFF00"/>
                </a:solidFill>
                <a:sym typeface="Symbol"/>
              </a:rPr>
              <a:t>0</a:t>
            </a:r>
            <a:r>
              <a:rPr lang="en-US" sz="1600" baseline="30000" dirty="0" smtClean="0">
                <a:solidFill>
                  <a:srgbClr val="FFFF00"/>
                </a:solidFill>
                <a:sym typeface="Symbol"/>
              </a:rPr>
              <a:t>W</a:t>
            </a:r>
            <a:r>
              <a:rPr lang="en-US" sz="1600" dirty="0" smtClean="0">
                <a:solidFill>
                  <a:srgbClr val="FFFF00"/>
                </a:solidFill>
                <a:sym typeface="Symbol"/>
              </a:rPr>
              <a:t> </a:t>
            </a:r>
            <a:r>
              <a:rPr lang="en-US" sz="1600" baseline="-25000" dirty="0" smtClean="0">
                <a:solidFill>
                  <a:srgbClr val="FFFF00"/>
                </a:solidFill>
                <a:sym typeface="Symbol"/>
              </a:rPr>
              <a:t>C</a:t>
            </a:r>
            <a:r>
              <a:rPr lang="en-US" sz="1600" baseline="30000" dirty="0" smtClean="0">
                <a:solidFill>
                  <a:srgbClr val="FFFF00"/>
                </a:solidFill>
                <a:sym typeface="Symbol"/>
              </a:rPr>
              <a:t>W</a:t>
            </a:r>
            <a:r>
              <a:rPr lang="en-US" sz="1600" dirty="0" smtClean="0">
                <a:solidFill>
                  <a:srgbClr val="FFFF00"/>
                </a:solidFill>
                <a:sym typeface="Symbol"/>
              </a:rPr>
              <a:t>)</a:t>
            </a:r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66FFFF"/>
                </a:solidFill>
              </a:rPr>
              <a:t>l</a:t>
            </a:r>
            <a:r>
              <a:rPr lang="en-US" sz="2000" dirty="0">
                <a:solidFill>
                  <a:srgbClr val="66FFFF"/>
                </a:solidFill>
                <a:sym typeface="Symbol"/>
              </a:rPr>
              <a:t>+di-jet+</a:t>
            </a:r>
            <a:r>
              <a:rPr lang="en-US" sz="2000" dirty="0" smtClean="0">
                <a:solidFill>
                  <a:srgbClr val="66FFFF"/>
                </a:solidFill>
                <a:sym typeface="Symbol"/>
              </a:rPr>
              <a:t> (W V )</a:t>
            </a:r>
          </a:p>
          <a:p>
            <a:r>
              <a:rPr lang="en-US" sz="1600" dirty="0" smtClean="0">
                <a:sym typeface="Symbol"/>
              </a:rPr>
              <a:t>Exactly 1 lepton:</a:t>
            </a:r>
          </a:p>
          <a:p>
            <a:pPr lvl="1"/>
            <a:r>
              <a:rPr lang="en-US" sz="1600" dirty="0"/>
              <a:t>P</a:t>
            </a:r>
            <a:r>
              <a:rPr lang="en-US" sz="1600" baseline="-25000" dirty="0"/>
              <a:t>T</a:t>
            </a:r>
            <a:r>
              <a:rPr lang="en-US" sz="1600" dirty="0"/>
              <a:t> &gt; </a:t>
            </a:r>
            <a:r>
              <a:rPr lang="en-US" sz="1600" dirty="0" smtClean="0"/>
              <a:t>25/30 </a:t>
            </a:r>
            <a:r>
              <a:rPr lang="en-US" sz="1600" dirty="0"/>
              <a:t>GeV (</a:t>
            </a:r>
            <a:r>
              <a:rPr lang="en-US" sz="1600" dirty="0">
                <a:sym typeface="Symbol"/>
              </a:rPr>
              <a:t>/</a:t>
            </a:r>
            <a:r>
              <a:rPr lang="en-US" sz="1600" dirty="0" smtClean="0">
                <a:sym typeface="Symbol"/>
              </a:rPr>
              <a:t>e)</a:t>
            </a:r>
          </a:p>
          <a:p>
            <a:pPr lvl="1"/>
            <a:r>
              <a:rPr lang="en-US" sz="1600" dirty="0" smtClean="0">
                <a:sym typeface="Symbol"/>
              </a:rPr>
              <a:t>Large </a:t>
            </a:r>
            <a:r>
              <a:rPr lang="en-US" sz="1600" dirty="0">
                <a:sym typeface="Symbol"/>
              </a:rPr>
              <a:t>E</a:t>
            </a:r>
            <a:r>
              <a:rPr lang="en-US" sz="1600" baseline="-25000" dirty="0">
                <a:sym typeface="Symbol"/>
              </a:rPr>
              <a:t>T</a:t>
            </a:r>
            <a:r>
              <a:rPr lang="en-US" sz="1600" dirty="0">
                <a:sym typeface="Symbol"/>
              </a:rPr>
              <a:t> &gt; </a:t>
            </a:r>
            <a:r>
              <a:rPr lang="en-US" sz="1600" dirty="0" smtClean="0">
                <a:sym typeface="Symbol"/>
              </a:rPr>
              <a:t>35 GeV</a:t>
            </a:r>
          </a:p>
          <a:p>
            <a:pPr lvl="1"/>
            <a:r>
              <a:rPr lang="en-US" sz="1600" dirty="0" smtClean="0">
                <a:sym typeface="Symbol"/>
              </a:rPr>
              <a:t>M</a:t>
            </a:r>
            <a:r>
              <a:rPr lang="en-US" sz="1600" baseline="-25000" dirty="0" smtClean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(l</a:t>
            </a:r>
            <a:r>
              <a:rPr lang="en-US" sz="1600" dirty="0">
                <a:sym typeface="Symbol"/>
              </a:rPr>
              <a:t>, E</a:t>
            </a:r>
            <a:r>
              <a:rPr lang="en-US" sz="1600" baseline="-25000" dirty="0">
                <a:sym typeface="Symbol"/>
              </a:rPr>
              <a:t>T</a:t>
            </a:r>
            <a:r>
              <a:rPr lang="en-US" sz="1600" dirty="0">
                <a:sym typeface="Symbol"/>
              </a:rPr>
              <a:t>) &gt; </a:t>
            </a:r>
            <a:r>
              <a:rPr lang="en-US" sz="1600" dirty="0" smtClean="0">
                <a:sym typeface="Symbol"/>
              </a:rPr>
              <a:t>30 GeV</a:t>
            </a:r>
          </a:p>
          <a:p>
            <a:pPr lvl="1"/>
            <a:r>
              <a:rPr lang="en-US" sz="1600" dirty="0" smtClean="0">
                <a:sym typeface="Symbol"/>
              </a:rPr>
              <a:t>|(E</a:t>
            </a:r>
            <a:r>
              <a:rPr lang="en-US" sz="1600" baseline="-25000" dirty="0" smtClean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, leading jet)| &gt; 0.4</a:t>
            </a:r>
            <a:endParaRPr lang="en-US" sz="1600" dirty="0">
              <a:sym typeface="Symbol"/>
            </a:endParaRPr>
          </a:p>
          <a:p>
            <a:r>
              <a:rPr lang="en-US" sz="1600" dirty="0" smtClean="0">
                <a:sym typeface="Symbol"/>
              </a:rPr>
              <a:t>2 </a:t>
            </a:r>
            <a:r>
              <a:rPr lang="en-US" sz="1600" dirty="0">
                <a:sym typeface="Symbol"/>
              </a:rPr>
              <a:t>jets with </a:t>
            </a:r>
            <a:r>
              <a:rPr lang="en-US" sz="1600" dirty="0"/>
              <a:t>P</a:t>
            </a:r>
            <a:r>
              <a:rPr lang="en-US" sz="1600" baseline="-25000" dirty="0"/>
              <a:t>T</a:t>
            </a:r>
            <a:r>
              <a:rPr lang="en-US" sz="1600" dirty="0"/>
              <a:t> &gt;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30 GeV  &amp; b-veto 70 &lt; 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jj</a:t>
            </a:r>
            <a:r>
              <a:rPr lang="en-US" sz="1600" dirty="0" smtClean="0">
                <a:sym typeface="Symbol"/>
              </a:rPr>
              <a:t> &lt; 100 GeV  |</a:t>
            </a:r>
            <a:r>
              <a:rPr lang="en-US" sz="1600" baseline="-25000" dirty="0" err="1" smtClean="0">
                <a:sym typeface="Symbol"/>
              </a:rPr>
              <a:t>jj</a:t>
            </a:r>
            <a:r>
              <a:rPr lang="en-US" sz="1600" dirty="0" smtClean="0">
                <a:sym typeface="Symbol"/>
              </a:rPr>
              <a:t>| &lt; 1.4</a:t>
            </a:r>
          </a:p>
          <a:p>
            <a:r>
              <a:rPr lang="en-US" sz="1600" dirty="0" smtClean="0">
                <a:sym typeface="Symbol"/>
              </a:rPr>
              <a:t>Isolated ,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</a:t>
            </a:r>
            <a:r>
              <a:rPr lang="en-US" sz="1600" dirty="0"/>
              <a:t>&gt; </a:t>
            </a:r>
            <a:r>
              <a:rPr lang="en-US" sz="1600" dirty="0" smtClean="0"/>
              <a:t>30 GeV, |</a:t>
            </a:r>
            <a:r>
              <a:rPr lang="en-US" sz="1600" dirty="0" smtClean="0">
                <a:sym typeface="Symbol"/>
              </a:rPr>
              <a:t>| &lt; 1.44</a:t>
            </a:r>
            <a:endParaRPr lang="en-US" sz="1600" dirty="0">
              <a:sym typeface="Symbol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 &amp; WZ @ 8 TeV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333952"/>
              </p:ext>
            </p:extLst>
          </p:nvPr>
        </p:nvGraphicFramePr>
        <p:xfrm>
          <a:off x="4275439" y="786860"/>
          <a:ext cx="2806398" cy="202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Acrobat Document" r:id="rId3" imgW="1952482" imgH="1409593" progId="AcroExch.Document.7">
                  <p:embed/>
                </p:oleObj>
              </mc:Choice>
              <mc:Fallback>
                <p:oleObj name="Acrobat Document" r:id="rId3" imgW="1952482" imgH="140959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5439" y="786860"/>
                        <a:ext cx="2806398" cy="2026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52187"/>
              </p:ext>
            </p:extLst>
          </p:nvPr>
        </p:nvGraphicFramePr>
        <p:xfrm>
          <a:off x="1066800" y="809302"/>
          <a:ext cx="295823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" name="Acrobat Document" r:id="rId5" imgW="2076385" imgH="1390428" progId="AcroExch.Document.7">
                  <p:embed/>
                </p:oleObj>
              </mc:Choice>
              <mc:Fallback>
                <p:oleObj name="Acrobat Document" r:id="rId5" imgW="2076385" imgH="139042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809302"/>
                        <a:ext cx="295823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800474" cy="301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29474" y="1603420"/>
            <a:ext cx="1752600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V = W or Z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319175"/>
            <a:ext cx="978526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(a)QGC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777" y="1298068"/>
            <a:ext cx="978526" cy="2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(a)QGC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6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6800" cy="1828800"/>
          </a:xfrm>
        </p:spPr>
        <p:txBody>
          <a:bodyPr/>
          <a:lstStyle/>
          <a:p>
            <a:r>
              <a:rPr lang="en-US" sz="1800" dirty="0" smtClean="0">
                <a:solidFill>
                  <a:srgbClr val="CC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LHC </a:t>
            </a:r>
            <a:r>
              <a:rPr lang="en-US" sz="1800" dirty="0">
                <a:solidFill>
                  <a:srgbClr val="CC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Heavy Gauge Boson </a:t>
            </a:r>
            <a:r>
              <a:rPr lang="en-US" sz="1800" dirty="0" smtClean="0">
                <a:solidFill>
                  <a:srgbClr val="CCFF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(GB) Factory</a:t>
            </a:r>
          </a:p>
          <a:p>
            <a:r>
              <a:rPr lang="en-US" altLang="ko-K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 cross sections (</a:t>
            </a:r>
            <a:r>
              <a:rPr lang="en-US" altLang="ko-K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</a:t>
            </a:r>
            <a:r>
              <a:rPr lang="en-US" altLang="ko-KR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differential distributions </a:t>
            </a:r>
            <a:r>
              <a:rPr lang="en-US" altLang="ko-K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couplings, test SM</a:t>
            </a:r>
          </a:p>
          <a:p>
            <a:pPr lvl="0"/>
            <a:r>
              <a:rPr lang="en-US" altLang="ko-KR" sz="1800" dirty="0" smtClean="0">
                <a:solidFill>
                  <a:srgbClr val="00FFFF"/>
                </a:solidFill>
              </a:rPr>
              <a:t>Primary background in many </a:t>
            </a:r>
            <a:r>
              <a:rPr lang="en-US" sz="1800" dirty="0" smtClean="0">
                <a:solidFill>
                  <a:srgbClr val="00FFFF"/>
                </a:solidFill>
              </a:rPr>
              <a:t>searches: </a:t>
            </a:r>
            <a:r>
              <a:rPr lang="en-US" sz="1800" dirty="0" smtClean="0">
                <a:solidFill>
                  <a:srgbClr val="FFFF00"/>
                </a:solidFill>
              </a:rPr>
              <a:t>Higgs</a:t>
            </a:r>
            <a:r>
              <a:rPr lang="en-US" sz="1800" dirty="0" smtClean="0">
                <a:solidFill>
                  <a:srgbClr val="00FFFF"/>
                </a:solidFill>
              </a:rPr>
              <a:t>, new physics…</a:t>
            </a:r>
          </a:p>
          <a:p>
            <a:pPr lvl="0"/>
            <a:r>
              <a:rPr lang="en-US" altLang="ko-KR" sz="1800" dirty="0" smtClean="0">
                <a:solidFill>
                  <a:srgbClr val="FFFF00"/>
                </a:solidFill>
              </a:rPr>
              <a:t>Leptonic decays to e or </a:t>
            </a:r>
            <a:r>
              <a:rPr lang="en-US" altLang="ko-KR" sz="1800" dirty="0" smtClean="0">
                <a:solidFill>
                  <a:srgbClr val="FFFF00"/>
                </a:solidFill>
                <a:sym typeface="Symbol"/>
              </a:rPr>
              <a:t>:</a:t>
            </a:r>
            <a:r>
              <a:rPr lang="en-US" altLang="ko-KR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3300"/>
                </a:solidFill>
              </a:rPr>
              <a:t>W </a:t>
            </a:r>
            <a:r>
              <a:rPr lang="en-US" sz="1800" dirty="0" smtClean="0">
                <a:solidFill>
                  <a:srgbClr val="FF3300"/>
                </a:solidFill>
                <a:sym typeface="Wingdings 3" pitchFamily="18" charset="2"/>
              </a:rPr>
              <a:t> </a:t>
            </a:r>
            <a:r>
              <a:rPr lang="en-US" sz="1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</a:t>
            </a:r>
            <a:r>
              <a:rPr lang="el-GR" sz="1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ν</a:t>
            </a:r>
            <a:r>
              <a:rPr lang="en-US" sz="1800" baseline="-25000" dirty="0" smtClean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l</a:t>
            </a:r>
            <a:r>
              <a:rPr lang="en-US" sz="1800" dirty="0" smtClean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sz="1800" dirty="0" smtClean="0">
                <a:solidFill>
                  <a:srgbClr val="FF3300"/>
                </a:solidFill>
              </a:rPr>
              <a:t>Z </a:t>
            </a:r>
            <a:r>
              <a:rPr lang="en-US" sz="1800" dirty="0" smtClean="0">
                <a:solidFill>
                  <a:srgbClr val="FF3300"/>
                </a:solidFill>
                <a:sym typeface="Wingdings 3" pitchFamily="18" charset="2"/>
              </a:rPr>
              <a:t> </a:t>
            </a:r>
            <a:r>
              <a:rPr lang="en-US" sz="1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</a:t>
            </a:r>
            <a:r>
              <a:rPr lang="en-US" sz="1800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+</a:t>
            </a:r>
            <a:r>
              <a:rPr lang="en-US" sz="1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</a:t>
            </a:r>
            <a:r>
              <a:rPr lang="en-US" sz="1800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</a:t>
            </a:r>
            <a:r>
              <a:rPr lang="en-US" sz="1800" baseline="-25000" dirty="0" smtClean="0">
                <a:latin typeface="Comic Sans MS" pitchFamily="66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ko-KR" sz="1800" dirty="0" smtClean="0"/>
              <a:t>provide clean signals</a:t>
            </a:r>
            <a:endParaRPr lang="en-US" sz="1800" dirty="0" smtClean="0"/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altLang="ko-K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Multi-boson Production @ LHC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89564"/>
              </p:ext>
            </p:extLst>
          </p:nvPr>
        </p:nvGraphicFramePr>
        <p:xfrm>
          <a:off x="1828800" y="2743200"/>
          <a:ext cx="5400675" cy="353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Acrobat Document" r:id="rId3" imgW="5400437" imgH="3685943" progId="AcroExch.Document.7">
                  <p:embed/>
                </p:oleObj>
              </mc:Choice>
              <mc:Fallback>
                <p:oleObj name="Acrobat Document" r:id="rId3" imgW="5400437" imgH="368594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743200"/>
                        <a:ext cx="5400675" cy="3535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A32F9-F3E6-4277-BAA2-4D3D198AA7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800600" y="3971153"/>
            <a:ext cx="2286000" cy="2278487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  <a:outerShdw blurRad="12700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ym typeface="Symbol"/>
              </a:rPr>
              <a:t>Background from </a:t>
            </a:r>
            <a:r>
              <a:rPr lang="en-US" sz="1800" dirty="0" smtClean="0">
                <a:sym typeface="Symbol"/>
              </a:rPr>
              <a:t>binned </a:t>
            </a:r>
            <a:r>
              <a:rPr lang="en-US" sz="1800" dirty="0">
                <a:sym typeface="Symbol"/>
              </a:rPr>
              <a:t>likelihood fit to the </a:t>
            </a:r>
            <a:r>
              <a:rPr lang="en-US" sz="1800" dirty="0" err="1">
                <a:sym typeface="Symbol"/>
              </a:rPr>
              <a:t>jj</a:t>
            </a:r>
            <a:r>
              <a:rPr lang="en-US" sz="1800" dirty="0">
                <a:sym typeface="Symbol"/>
              </a:rPr>
              <a:t> mass </a:t>
            </a:r>
            <a:r>
              <a:rPr lang="en-US" sz="1800" dirty="0" smtClean="0">
                <a:sym typeface="Symbol"/>
              </a:rPr>
              <a:t>spectrum</a:t>
            </a:r>
          </a:p>
          <a:p>
            <a:pPr marL="0" indent="0">
              <a:buNone/>
            </a:pPr>
            <a:r>
              <a:rPr lang="en-US" sz="1800" dirty="0" smtClean="0">
                <a:sym typeface="Symbol"/>
              </a:rPr>
              <a:t>Expected events: 194 (), 148 (e)   Observed: 183 (), 139 (e)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  <a:sym typeface="Symbol"/>
              </a:rPr>
              <a:t>WV expected: 6 (), 5(e)    &lt; 241 </a:t>
            </a:r>
            <a:r>
              <a:rPr lang="en-US" sz="1800" dirty="0" err="1" smtClean="0">
                <a:solidFill>
                  <a:srgbClr val="FFFF00"/>
                </a:solidFill>
                <a:sym typeface="Symbol"/>
              </a:rPr>
              <a:t>fb</a:t>
            </a:r>
            <a:r>
              <a:rPr lang="en-US" sz="1800" dirty="0" smtClean="0">
                <a:solidFill>
                  <a:srgbClr val="FFFF00"/>
                </a:solidFill>
                <a:sym typeface="Symbol"/>
              </a:rPr>
              <a:t> @ 95% CL </a:t>
            </a:r>
            <a:r>
              <a:rPr lang="en-US" sz="1400" dirty="0" smtClean="0">
                <a:solidFill>
                  <a:srgbClr val="FFFF00"/>
                </a:solidFill>
                <a:sym typeface="Symbol"/>
              </a:rPr>
              <a:t>(3.4 &gt; SM </a:t>
            </a:r>
            <a:r>
              <a:rPr lang="en-US" sz="1400" dirty="0" err="1" smtClean="0">
                <a:solidFill>
                  <a:srgbClr val="FFFF00"/>
                </a:solidFill>
                <a:sym typeface="Symbol"/>
              </a:rPr>
              <a:t>aMC@NLO</a:t>
            </a:r>
            <a:r>
              <a:rPr lang="en-US" sz="1400" dirty="0" smtClean="0">
                <a:solidFill>
                  <a:srgbClr val="FFFF00"/>
                </a:solidFill>
                <a:sym typeface="Symbol"/>
              </a:rPr>
              <a:t>)</a:t>
            </a:r>
          </a:p>
          <a:p>
            <a:r>
              <a:rPr lang="en-US" sz="1800" dirty="0" smtClean="0">
                <a:solidFill>
                  <a:srgbClr val="66FFFF"/>
                </a:solidFill>
                <a:sym typeface="Symbol"/>
              </a:rPr>
              <a:t>Photon P</a:t>
            </a:r>
            <a:r>
              <a:rPr lang="en-US" sz="1800" baseline="-25000" dirty="0" smtClean="0">
                <a:solidFill>
                  <a:srgbClr val="66FFFF"/>
                </a:solidFill>
                <a:sym typeface="Symbol"/>
              </a:rPr>
              <a:t>T</a:t>
            </a:r>
            <a:r>
              <a:rPr lang="en-US" sz="1800" dirty="0" smtClean="0">
                <a:solidFill>
                  <a:srgbClr val="66FFFF"/>
                </a:solidFill>
                <a:sym typeface="Symbol"/>
              </a:rPr>
              <a:t> spectra sensitive to </a:t>
            </a:r>
            <a:r>
              <a:rPr lang="en-US" sz="1800" dirty="0" err="1" smtClean="0">
                <a:solidFill>
                  <a:srgbClr val="66FFFF"/>
                </a:solidFill>
                <a:sym typeface="Symbol"/>
              </a:rPr>
              <a:t>aQGC</a:t>
            </a:r>
            <a:r>
              <a:rPr lang="en-US" sz="1800" dirty="0" smtClean="0">
                <a:solidFill>
                  <a:srgbClr val="66FFFF"/>
                </a:solidFill>
                <a:sym typeface="Symbol"/>
              </a:rPr>
              <a:t> (dimension 6 or 8 effective operators: </a:t>
            </a:r>
            <a:r>
              <a:rPr lang="en-US" sz="1800" b="0" dirty="0" smtClean="0">
                <a:latin typeface="URWPalladioL-Roma"/>
                <a:sym typeface="Symbol"/>
              </a:rPr>
              <a:t>d</a:t>
            </a:r>
            <a:r>
              <a:rPr lang="en-US" sz="1800" b="0" dirty="0" smtClean="0">
                <a:latin typeface="URWPalladioL-Roma"/>
              </a:rPr>
              <a:t>imension </a:t>
            </a:r>
            <a:r>
              <a:rPr lang="en-US" sz="1800" b="0" dirty="0">
                <a:latin typeface="URWPalladioL-Roma"/>
              </a:rPr>
              <a:t>8 parameters </a:t>
            </a:r>
            <a:r>
              <a:rPr lang="en-US" sz="1800" b="0" dirty="0" err="1" smtClean="0">
                <a:latin typeface="URWPalladioL-Ital"/>
              </a:rPr>
              <a:t>f</a:t>
            </a:r>
            <a:r>
              <a:rPr lang="en-US" sz="1800" b="0" baseline="-25000" dirty="0" err="1" smtClean="0">
                <a:latin typeface="URWPalladioL-Ital"/>
              </a:rPr>
              <a:t>M,i</a:t>
            </a:r>
            <a:r>
              <a:rPr lang="en-US" sz="1100" b="0" dirty="0" smtClean="0">
                <a:latin typeface="URWPalladioL-Ital"/>
              </a:rPr>
              <a:t> </a:t>
            </a:r>
            <a:r>
              <a:rPr lang="en-US" sz="1800" b="0" dirty="0">
                <a:latin typeface="URWPalladioL-Roma"/>
              </a:rPr>
              <a:t>are related to dimension 6 parameters </a:t>
            </a:r>
            <a:r>
              <a:rPr lang="en-US" sz="1800" b="0" dirty="0" smtClean="0">
                <a:latin typeface="URWPalladioL-Roma"/>
              </a:rPr>
              <a:t>a</a:t>
            </a:r>
            <a:r>
              <a:rPr lang="en-US" sz="1800" b="0" baseline="-25000" dirty="0" smtClean="0">
                <a:latin typeface="URWPalladioL-Roma"/>
              </a:rPr>
              <a:t>0</a:t>
            </a:r>
            <a:r>
              <a:rPr lang="en-US" sz="1800" b="0" baseline="30000" dirty="0" smtClean="0">
                <a:latin typeface="URWPalladioL-Roma"/>
              </a:rPr>
              <a:t>W</a:t>
            </a:r>
            <a:r>
              <a:rPr lang="en-US" sz="1800" b="0" dirty="0" smtClean="0">
                <a:latin typeface="URWPalladioL-Roma"/>
              </a:rPr>
              <a:t>, </a:t>
            </a:r>
            <a:r>
              <a:rPr lang="en-US" sz="1800" b="0" dirty="0" err="1" smtClean="0">
                <a:latin typeface="URWPalladioL-Ital"/>
              </a:rPr>
              <a:t>a</a:t>
            </a:r>
            <a:r>
              <a:rPr lang="en-US" sz="1800" b="0" baseline="-25000" dirty="0" err="1" smtClean="0">
                <a:latin typeface="URWPalladioL-Ital"/>
              </a:rPr>
              <a:t>C</a:t>
            </a:r>
            <a:r>
              <a:rPr lang="en-US" sz="1800" b="0" baseline="30000" dirty="0" err="1" smtClean="0">
                <a:latin typeface="URWPalladioL-Ital"/>
              </a:rPr>
              <a:t>W</a:t>
            </a:r>
            <a:r>
              <a:rPr lang="en-US" sz="1100" b="0" dirty="0" smtClean="0">
                <a:latin typeface="URWPalladioL-Ital"/>
              </a:rPr>
              <a:t> </a:t>
            </a:r>
            <a:r>
              <a:rPr lang="en-US" sz="1800" b="0" dirty="0" smtClean="0">
                <a:latin typeface="URWPalladioL-Roma"/>
              </a:rPr>
              <a:t>via a simple </a:t>
            </a:r>
            <a:r>
              <a:rPr lang="en-US" sz="1800" b="0" dirty="0">
                <a:latin typeface="URWPalladioL-Roma"/>
              </a:rPr>
              <a:t>linear </a:t>
            </a:r>
            <a:r>
              <a:rPr lang="en-US" sz="1800" b="0" dirty="0" smtClean="0">
                <a:latin typeface="URWPalladioL-Roma"/>
              </a:rPr>
              <a:t>transformation</a:t>
            </a:r>
            <a:r>
              <a:rPr lang="en-US" sz="1800" dirty="0" smtClean="0">
                <a:solidFill>
                  <a:srgbClr val="66FFFF"/>
                </a:solidFill>
                <a:sym typeface="Symbol"/>
              </a:rPr>
              <a:t>)</a:t>
            </a:r>
            <a:endParaRPr lang="en-US" sz="1800" dirty="0" smtClean="0">
              <a:solidFill>
                <a:srgbClr val="66FFFF"/>
              </a:solidFill>
              <a:sym typeface="Symbol"/>
            </a:endParaRPr>
          </a:p>
          <a:p>
            <a:pPr marL="0" indent="0">
              <a:buNone/>
            </a:pPr>
            <a:endParaRPr lang="en-US" sz="1800" dirty="0">
              <a:solidFill>
                <a:srgbClr val="66FFFF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 &amp; WZ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953303"/>
              </p:ext>
            </p:extLst>
          </p:nvPr>
        </p:nvGraphicFramePr>
        <p:xfrm>
          <a:off x="457200" y="2743200"/>
          <a:ext cx="4012865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0" name="Acrobat Document" r:id="rId3" imgW="5400437" imgH="5238601" progId="AcroExch.Document.7">
                  <p:embed/>
                </p:oleObj>
              </mc:Choice>
              <mc:Fallback>
                <p:oleObj name="Acrobat Document" r:id="rId3" imgW="5400437" imgH="523860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743200"/>
                        <a:ext cx="4012865" cy="358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44844"/>
              </p:ext>
            </p:extLst>
          </p:nvPr>
        </p:nvGraphicFramePr>
        <p:xfrm>
          <a:off x="4724400" y="2743200"/>
          <a:ext cx="39965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1" name="Acrobat Document" r:id="rId5" imgW="5400437" imgH="5238601" progId="AcroExch.Document.7">
                  <p:embed/>
                </p:oleObj>
              </mc:Choice>
              <mc:Fallback>
                <p:oleObj name="Acrobat Document" r:id="rId5" imgW="5400437" imgH="523860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2743200"/>
                        <a:ext cx="3996500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6140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 &amp; WWZ 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aQGC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73350"/>
              </p:ext>
            </p:extLst>
          </p:nvPr>
        </p:nvGraphicFramePr>
        <p:xfrm>
          <a:off x="152401" y="990600"/>
          <a:ext cx="4800599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" name="Acrobat Document" r:id="rId3" imgW="5400437" imgH="3676495" progId="AcroExch.Document.7">
                  <p:embed/>
                </p:oleObj>
              </mc:Choice>
              <mc:Fallback>
                <p:oleObj name="Acrobat Document" r:id="rId3" imgW="5400437" imgH="367649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1" y="990600"/>
                        <a:ext cx="4800599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681466"/>
              </p:ext>
            </p:extLst>
          </p:nvPr>
        </p:nvGraphicFramePr>
        <p:xfrm>
          <a:off x="5082325" y="3048000"/>
          <a:ext cx="38862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" name="Acrobat Document" r:id="rId5" imgW="5400437" imgH="3895681" progId="AcroExch.Document.7">
                  <p:embed/>
                </p:oleObj>
              </mc:Choice>
              <mc:Fallback>
                <p:oleObj name="Acrobat Document" r:id="rId5" imgW="5400437" imgH="389568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2325" y="3048000"/>
                        <a:ext cx="38862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2494"/>
              </p:ext>
            </p:extLst>
          </p:nvPr>
        </p:nvGraphicFramePr>
        <p:xfrm>
          <a:off x="5029200" y="1005708"/>
          <a:ext cx="3886200" cy="1092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7" name="Acrobat Document" r:id="rId7" imgW="3914683" imgH="952326" progId="AcroExch.Document.7">
                  <p:embed/>
                </p:oleObj>
              </mc:Choice>
              <mc:Fallback>
                <p:oleObj name="Acrobat Document" r:id="rId7" imgW="3914683" imgH="95232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1005708"/>
                        <a:ext cx="3886200" cy="1092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19634"/>
              </p:ext>
            </p:extLst>
          </p:nvPr>
        </p:nvGraphicFramePr>
        <p:xfrm>
          <a:off x="5082325" y="2125518"/>
          <a:ext cx="388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8" name="Acrobat Document" r:id="rId9" imgW="3809945" imgH="723692" progId="AcroExch.Document.7">
                  <p:embed/>
                </p:oleObj>
              </mc:Choice>
              <mc:Fallback>
                <p:oleObj name="Acrobat Document" r:id="rId9" imgW="3809945" imgH="72369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2325" y="2125518"/>
                        <a:ext cx="3886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4387" y="2027946"/>
            <a:ext cx="1066800" cy="33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im </a:t>
            </a:r>
            <a:r>
              <a:rPr lang="en-US" sz="1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8229" y="966878"/>
            <a:ext cx="1066800" cy="33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im 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5638800"/>
            <a:ext cx="4648200" cy="11079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dirty="0">
                <a:solidFill>
                  <a:srgbClr val="000099"/>
                </a:solidFill>
                <a:latin typeface="URWPalladioL-Roma"/>
              </a:rPr>
              <a:t>The effective field theory terms directly </a:t>
            </a:r>
            <a:r>
              <a:rPr lang="en-US" sz="1400" b="0" dirty="0" smtClean="0">
                <a:solidFill>
                  <a:srgbClr val="000099"/>
                </a:solidFill>
                <a:latin typeface="URWPalladioL-Roma"/>
              </a:rPr>
              <a:t>violate unitarity </a:t>
            </a:r>
            <a:r>
              <a:rPr lang="en-US" sz="1400" b="0" dirty="0">
                <a:solidFill>
                  <a:srgbClr val="000099"/>
                </a:solidFill>
                <a:latin typeface="URWPalladioL-Roma"/>
              </a:rPr>
              <a:t>at parameter values close to the </a:t>
            </a:r>
            <a:r>
              <a:rPr lang="en-US" sz="1400" b="0" dirty="0" smtClean="0">
                <a:solidFill>
                  <a:srgbClr val="000099"/>
                </a:solidFill>
                <a:latin typeface="URWPalladioL-Roma"/>
              </a:rPr>
              <a:t>measured limits </a:t>
            </a:r>
            <a:r>
              <a:rPr lang="en-US" sz="1400" b="0" dirty="0">
                <a:solidFill>
                  <a:srgbClr val="000099"/>
                </a:solidFill>
                <a:latin typeface="URWPalladioL-Roma"/>
              </a:rPr>
              <a:t>and the unitarity condition cannot be generally satisfied by the addition of </a:t>
            </a:r>
            <a:r>
              <a:rPr lang="en-US" sz="1400" b="0" dirty="0" smtClean="0">
                <a:solidFill>
                  <a:srgbClr val="000099"/>
                </a:solidFill>
                <a:latin typeface="URWPalladioL-Roma"/>
              </a:rPr>
              <a:t>any dipole form-factors with scale </a:t>
            </a:r>
            <a:r>
              <a:rPr lang="en-US" sz="1400" b="0" dirty="0" smtClean="0">
                <a:solidFill>
                  <a:srgbClr val="000099"/>
                </a:solidFill>
                <a:latin typeface="PazoMath"/>
                <a:sym typeface="Symbol"/>
              </a:rPr>
              <a:t></a:t>
            </a:r>
            <a:r>
              <a:rPr lang="en-US" sz="1000" b="0" dirty="0" smtClean="0">
                <a:solidFill>
                  <a:srgbClr val="000099"/>
                </a:solidFill>
                <a:latin typeface="URWPalladioL-Ital"/>
              </a:rPr>
              <a:t>FF</a:t>
            </a:r>
            <a:r>
              <a:rPr lang="en-US" b="0" dirty="0">
                <a:solidFill>
                  <a:srgbClr val="000099"/>
                </a:solidFill>
                <a:latin typeface="URWPalladioL-Roma"/>
              </a:rPr>
              <a:t>.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84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477000"/>
            <a:ext cx="6477000" cy="228600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</a:rPr>
              <a:t>QCD@LHC 2013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19200" cy="304800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fld id="{B10BB592-4143-46B3-AD34-754BA5392A99}" type="slidenum">
              <a:rPr lang="en-US" smtClean="0">
                <a:solidFill>
                  <a:srgbClr val="FFFFCC"/>
                </a:solidFill>
              </a:rPr>
              <a:pPr/>
              <a:t>22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FF00"/>
                </a:solidFill>
                <a:sym typeface="Symbol" pitchFamily="18" charset="2"/>
              </a:rPr>
              <a:t>CMS has studied a variety of multi-boson channels (2 or 3 final state bosons) with the 7 and 8 TeV LHC data</a:t>
            </a:r>
          </a:p>
          <a:p>
            <a:pPr>
              <a:lnSpc>
                <a:spcPct val="100000"/>
              </a:lnSpc>
            </a:pPr>
            <a:r>
              <a:rPr lang="en-US" altLang="ko-KR" sz="2400" dirty="0" smtClean="0">
                <a:solidFill>
                  <a:srgbClr val="FFFF99"/>
                </a:solidFill>
              </a:rPr>
              <a:t>Both leptonic (e, </a:t>
            </a:r>
            <a:r>
              <a:rPr lang="en-US" altLang="ko-KR" sz="2400" dirty="0" smtClean="0">
                <a:solidFill>
                  <a:srgbClr val="FFFF99"/>
                </a:solidFill>
                <a:sym typeface="Symbol"/>
              </a:rPr>
              <a:t>, </a:t>
            </a:r>
            <a:r>
              <a:rPr lang="en-US" altLang="ko-KR" sz="2400" dirty="0" smtClean="0">
                <a:solidFill>
                  <a:srgbClr val="FFC000"/>
                </a:solidFill>
                <a:sym typeface="Symbol"/>
              </a:rPr>
              <a:t></a:t>
            </a:r>
            <a:r>
              <a:rPr lang="en-US" altLang="ko-KR" sz="2400" dirty="0" smtClean="0">
                <a:solidFill>
                  <a:srgbClr val="FFFF99"/>
                </a:solidFill>
                <a:sym typeface="Symbol"/>
              </a:rPr>
              <a:t>)</a:t>
            </a:r>
            <a:r>
              <a:rPr lang="en-US" altLang="ko-KR" sz="2400" dirty="0" smtClean="0">
                <a:solidFill>
                  <a:srgbClr val="FFFF99"/>
                </a:solidFill>
              </a:rPr>
              <a:t> and di-jet decay modes used</a:t>
            </a:r>
          </a:p>
          <a:p>
            <a:pPr lvl="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66FFFF"/>
                </a:solidFill>
              </a:rPr>
              <a:t>Cross sections  for WW, ZZ, WZ, WW+WZ, WV</a:t>
            </a:r>
            <a:r>
              <a:rPr lang="en-US" altLang="ko-KR" sz="2400" dirty="0" smtClean="0">
                <a:solidFill>
                  <a:srgbClr val="66FFFF"/>
                </a:solidFill>
                <a:sym typeface="Symbol"/>
              </a:rPr>
              <a:t> </a:t>
            </a:r>
            <a:r>
              <a:rPr lang="en-US" altLang="ko-KR" sz="1200" dirty="0" smtClean="0">
                <a:solidFill>
                  <a:srgbClr val="66FFFF"/>
                </a:solidFill>
                <a:sym typeface="Symbol"/>
              </a:rPr>
              <a:t>(limits) </a:t>
            </a:r>
            <a:r>
              <a:rPr lang="en-US" altLang="ko-KR" sz="2400" dirty="0" smtClean="0">
                <a:solidFill>
                  <a:srgbClr val="66FFFF"/>
                </a:solidFill>
                <a:sym typeface="Symbol"/>
              </a:rPr>
              <a:t>and </a:t>
            </a:r>
            <a:r>
              <a:rPr lang="en-US" altLang="ko-KR" sz="2400" dirty="0" smtClean="0">
                <a:solidFill>
                  <a:srgbClr val="66FFFF"/>
                </a:solidFill>
              </a:rPr>
              <a:t>WW: all results agree </a:t>
            </a:r>
            <a:r>
              <a:rPr lang="en-US" altLang="ko-KR" sz="2400" dirty="0">
                <a:solidFill>
                  <a:srgbClr val="66FFFF"/>
                </a:solidFill>
              </a:rPr>
              <a:t>with the Standard Model </a:t>
            </a:r>
            <a:r>
              <a:rPr lang="en-US" altLang="ko-KR" sz="2400" dirty="0" smtClean="0">
                <a:solidFill>
                  <a:srgbClr val="66FFFF"/>
                </a:solidFill>
              </a:rPr>
              <a:t>predictions</a:t>
            </a:r>
            <a:endParaRPr lang="en-US" altLang="ko-KR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solidFill>
                  <a:srgbClr val="FFFF66"/>
                </a:solidFill>
              </a:rPr>
              <a:t>Improved limits for anomalous triple gauge boson couplings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solidFill>
                  <a:srgbClr val="FFC000"/>
                </a:solidFill>
              </a:rPr>
              <a:t>First limits </a:t>
            </a:r>
            <a:r>
              <a:rPr lang="en-US" altLang="ko-KR" sz="2400" dirty="0">
                <a:solidFill>
                  <a:srgbClr val="FFC000"/>
                </a:solidFill>
              </a:rPr>
              <a:t>for anomalous </a:t>
            </a:r>
            <a:r>
              <a:rPr lang="en-US" altLang="ko-KR" sz="2400" dirty="0" smtClean="0">
                <a:solidFill>
                  <a:srgbClr val="FFC000"/>
                </a:solidFill>
              </a:rPr>
              <a:t>quartic </a:t>
            </a:r>
            <a:r>
              <a:rPr lang="en-US" altLang="ko-KR" sz="2400" dirty="0">
                <a:solidFill>
                  <a:srgbClr val="FFC000"/>
                </a:solidFill>
              </a:rPr>
              <a:t>gauge </a:t>
            </a:r>
            <a:r>
              <a:rPr lang="en-US" altLang="ko-KR" sz="2400" dirty="0" smtClean="0">
                <a:solidFill>
                  <a:srgbClr val="FFC000"/>
                </a:solidFill>
              </a:rPr>
              <a:t>boson couplings from exclusive two-photon production and WV</a:t>
            </a:r>
            <a:r>
              <a:rPr lang="en-US" altLang="ko-KR" sz="2400" dirty="0" smtClean="0">
                <a:solidFill>
                  <a:srgbClr val="FFC000"/>
                </a:solidFill>
                <a:sym typeface="Symbol"/>
              </a:rPr>
              <a:t></a:t>
            </a:r>
            <a:endParaRPr lang="en-US" altLang="ko-KR" sz="2400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0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81000" y="6400800"/>
            <a:ext cx="2819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</a:rPr>
              <a:t>QCD@LHC 2013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fld id="{AF534087-3DF1-4807-847F-0E24ED952AD5}" type="slidenum">
              <a:rPr lang="en-US" smtClean="0">
                <a:solidFill>
                  <a:srgbClr val="FFFFCC"/>
                </a:solidFill>
              </a:rPr>
              <a:pPr/>
              <a:t>23</a:t>
            </a:fld>
            <a:endParaRPr lang="en-US" smtClean="0">
              <a:solidFill>
                <a:srgbClr val="FFFFCC"/>
              </a:solidFill>
            </a:endParaRPr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2514600" y="2819400"/>
            <a:ext cx="4114800" cy="628650"/>
          </a:xfrm>
          <a:prstGeom prst="rect">
            <a:avLst/>
          </a:prstGeom>
          <a:gradFill rotWithShape="0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200">
                <a:solidFill>
                  <a:srgbClr val="FF9900"/>
                </a:solidFill>
              </a:rPr>
              <a:t>Backup Slides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715" y="1219200"/>
            <a:ext cx="7578969" cy="4953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6858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CMS @ LHC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&amp; 8 TeV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895600" cy="304800"/>
          </a:xfrm>
        </p:spPr>
        <p:txBody>
          <a:bodyPr/>
          <a:lstStyle/>
          <a:p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477000"/>
            <a:ext cx="6477000" cy="381000"/>
          </a:xfrm>
        </p:spPr>
        <p:txBody>
          <a:bodyPr/>
          <a:lstStyle/>
          <a:p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19200" cy="304800"/>
          </a:xfrm>
        </p:spPr>
        <p:txBody>
          <a:bodyPr/>
          <a:lstStyle/>
          <a:p>
            <a:fld id="{416B54BA-3E0F-4E57-830A-98DA35EB85B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785157"/>
            <a:ext cx="37338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n-NO" dirty="0" smtClean="0">
                <a:solidFill>
                  <a:srgbClr val="FFFF00"/>
                </a:solidFill>
              </a:rPr>
              <a:t>2011-12 </a:t>
            </a:r>
            <a:r>
              <a:rPr lang="nn-NO" dirty="0">
                <a:solidFill>
                  <a:srgbClr val="FFFF00"/>
                </a:solidFill>
              </a:rPr>
              <a:t>data @</a:t>
            </a:r>
            <a:r>
              <a:rPr lang="nn-NO" dirty="0" smtClean="0">
                <a:solidFill>
                  <a:srgbClr val="FFFF00"/>
                </a:solidFill>
              </a:rPr>
              <a:t> 7 &amp; 8 TeV</a:t>
            </a:r>
            <a:endParaRPr lang="nn-N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801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CMS Multi-boson Studies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046223"/>
              </p:ext>
            </p:extLst>
          </p:nvPr>
        </p:nvGraphicFramePr>
        <p:xfrm>
          <a:off x="228600" y="990600"/>
          <a:ext cx="8686800" cy="456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219200"/>
                <a:gridCol w="1295400"/>
                <a:gridCol w="1699952"/>
                <a:gridCol w="1500448"/>
              </a:tblGrid>
              <a:tr h="673785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</a:p>
                    <a:p>
                      <a:r>
                        <a:rPr lang="en-US" dirty="0" smtClean="0"/>
                        <a:t> [TeV]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Lumi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 [fb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]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Coupling Limits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6493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WW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ZZ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l’</a:t>
                      </a:r>
                      <a:r>
                        <a:rPr lang="en-US" dirty="0" err="1" smtClean="0">
                          <a:sym typeface="Symbol"/>
                        </a:rPr>
                        <a:t>l</a:t>
                      </a:r>
                      <a:r>
                        <a:rPr lang="en-US" dirty="0" smtClean="0">
                          <a:sym typeface="Symbol"/>
                        </a:rPr>
                        <a:t>’’, 2l2l’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3.5, 5.3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B721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(2013) 190</a:t>
                      </a:r>
                      <a:endParaRPr lang="en-US" sz="1400" dirty="0"/>
                    </a:p>
                  </a:txBody>
                  <a:tcPr/>
                </a:tc>
              </a:tr>
              <a:tr h="6493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</a:t>
                      </a:r>
                      <a:r>
                        <a:rPr lang="en-US" baseline="30000" dirty="0" err="1" smtClean="0"/>
                        <a:t>+</a:t>
                      </a:r>
                      <a:r>
                        <a:rPr lang="en-US" dirty="0" err="1" smtClean="0"/>
                        <a:t>l</a:t>
                      </a:r>
                      <a:r>
                        <a:rPr lang="en-US" baseline="30000" dirty="0" err="1" smtClean="0"/>
                        <a:t>-</a:t>
                      </a:r>
                      <a:r>
                        <a:rPr lang="en-US" dirty="0" err="1" smtClean="0"/>
                        <a:t>l</a:t>
                      </a:r>
                      <a:r>
                        <a:rPr lang="en-US" dirty="0" smtClean="0">
                          <a:sym typeface="Symbol"/>
                        </a:rPr>
                        <a:t>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&amp;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4.9, 19.6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</a:t>
                      </a:r>
                      <a:r>
                        <a:rPr lang="en-US" sz="1400" baseline="0" dirty="0" smtClean="0"/>
                        <a:t> PAS SMP-12-006</a:t>
                      </a:r>
                      <a:endParaRPr lang="en-US" sz="1400" dirty="0"/>
                    </a:p>
                  </a:txBody>
                  <a:tcPr/>
                </a:tc>
              </a:tr>
              <a:tr h="649339">
                <a:tc>
                  <a:txBody>
                    <a:bodyPr/>
                    <a:lstStyle/>
                    <a:p>
                      <a:r>
                        <a:rPr lang="en-US" dirty="0" smtClean="0"/>
                        <a:t>WW+WZ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dirty="0" smtClean="0">
                          <a:sym typeface="Symbol"/>
                        </a:rPr>
                        <a:t>+di-jet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</a:t>
                      </a:r>
                      <a:r>
                        <a:rPr lang="en-US" dirty="0" smtClean="0">
                          <a:sym typeface="Symbol"/>
                        </a:rPr>
                        <a:t>, WWZ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EPJ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C13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(2013) 2283</a:t>
                      </a:r>
                      <a:endParaRPr lang="en-US" sz="1400" dirty="0"/>
                    </a:p>
                  </a:txBody>
                  <a:tcPr/>
                </a:tc>
              </a:tr>
              <a:tr h="6493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ZZ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lll’l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ZZ</a:t>
                      </a:r>
                      <a:r>
                        <a:rPr lang="en-US" dirty="0" smtClean="0">
                          <a:sym typeface="Symbol"/>
                        </a:rPr>
                        <a:t>, ZZZ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 PAS SMP-13-005</a:t>
                      </a:r>
                      <a:endParaRPr lang="en-US" sz="1400" dirty="0"/>
                    </a:p>
                  </a:txBody>
                  <a:tcPr/>
                </a:tc>
              </a:tr>
              <a:tr h="649339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  WW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</a:t>
                      </a:r>
                      <a:r>
                        <a:rPr lang="en-US" baseline="30000" dirty="0" smtClean="0">
                          <a:sym typeface="Symbol"/>
                        </a:rPr>
                        <a:t>+</a:t>
                      </a:r>
                      <a:r>
                        <a:rPr lang="en-US" dirty="0" smtClean="0">
                          <a:sym typeface="Symbol"/>
                        </a:rPr>
                        <a:t>e</a:t>
                      </a:r>
                      <a:r>
                        <a:rPr lang="en-US" baseline="30000" dirty="0" smtClean="0">
                          <a:sym typeface="Symbol"/>
                        </a:rPr>
                        <a:t>-</a:t>
                      </a:r>
                      <a:r>
                        <a:rPr lang="en-US" baseline="0" dirty="0" smtClean="0">
                          <a:sym typeface="Symbol"/>
                        </a:rPr>
                        <a:t>,</a:t>
                      </a:r>
                      <a:r>
                        <a:rPr lang="en-US" baseline="30000" dirty="0" smtClean="0">
                          <a:sym typeface="Symbol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ymbol"/>
                        </a:rPr>
                        <a:t>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ymbol"/>
                        </a:rPr>
                        <a:t>-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ymbol"/>
                        </a:rPr>
                        <a:t>e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sym typeface="Symbol"/>
                        </a:rPr>
                        <a:t>+</a:t>
                      </a:r>
                      <a:endParaRPr kumimoji="0" lang="en-US" sz="18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</a:t>
                      </a:r>
                      <a:r>
                        <a:rPr lang="en-US" dirty="0" smtClean="0">
                          <a:sym typeface="Symbol"/>
                        </a:rPr>
                        <a:t>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JHEP </a:t>
                      </a:r>
                      <a:r>
                        <a:rPr lang="en-US" sz="1400" b="1" dirty="0" smtClean="0"/>
                        <a:t>1307</a:t>
                      </a:r>
                      <a:r>
                        <a:rPr lang="en-US" sz="1400" dirty="0" smtClean="0"/>
                        <a:t> (2013) 116</a:t>
                      </a:r>
                      <a:endParaRPr lang="en-US" sz="1400" dirty="0"/>
                    </a:p>
                  </a:txBody>
                  <a:tcPr/>
                </a:tc>
              </a:tr>
              <a:tr h="64933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WW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sym typeface="Symbol"/>
                        </a:rPr>
                        <a:t>+WZ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</a:t>
                      </a:r>
                      <a:r>
                        <a:rPr lang="en-US" dirty="0" smtClean="0">
                          <a:sym typeface="Symbol"/>
                        </a:rPr>
                        <a:t>+di-jet+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WW</a:t>
                      </a:r>
                      <a:r>
                        <a:rPr lang="en-US" dirty="0" smtClean="0">
                          <a:sym typeface="Symbol"/>
                        </a:rPr>
                        <a:t>, </a:t>
                      </a:r>
                      <a:r>
                        <a:rPr lang="en-US" dirty="0" smtClean="0"/>
                        <a:t>WWZ</a:t>
                      </a:r>
                      <a:r>
                        <a:rPr lang="en-US" dirty="0" smtClean="0">
                          <a:sym typeface="Symbol"/>
                        </a:rPr>
                        <a:t>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 PAS SMP-13-009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724659"/>
            <a:ext cx="76200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New this summer         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l = e, </a:t>
            </a:r>
            <a:r>
              <a:rPr lang="en-US" sz="2400" dirty="0" smtClean="0">
                <a:solidFill>
                  <a:srgbClr val="FFC000"/>
                </a:solidFill>
                <a:latin typeface="+mj-lt"/>
                <a:sym typeface="Symbol"/>
              </a:rPr>
              <a:t>   l’(l’’) = e, , 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03325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 Selection &amp; Results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B0124-22E3-486D-8566-49C090A462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54207"/>
              </p:ext>
            </p:extLst>
          </p:nvPr>
        </p:nvGraphicFramePr>
        <p:xfrm>
          <a:off x="0" y="685800"/>
          <a:ext cx="2971800" cy="295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7" name="Acrobat Document" r:id="rId3" imgW="5400437" imgH="5657808" progId="AcroExch.Document.7">
                  <p:embed/>
                </p:oleObj>
              </mc:Choice>
              <mc:Fallback>
                <p:oleObj name="Acrobat Document" r:id="rId3" imgW="5400437" imgH="565780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85800"/>
                        <a:ext cx="2971800" cy="295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858892"/>
              </p:ext>
            </p:extLst>
          </p:nvPr>
        </p:nvGraphicFramePr>
        <p:xfrm>
          <a:off x="6191250" y="710821"/>
          <a:ext cx="29527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" name="Acrobat Document" r:id="rId5" imgW="5400437" imgH="5657808" progId="AcroExch.Document.7">
                  <p:embed/>
                </p:oleObj>
              </mc:Choice>
              <mc:Fallback>
                <p:oleObj name="Acrobat Document" r:id="rId5" imgW="5400437" imgH="565780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0" y="710821"/>
                        <a:ext cx="295275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976648"/>
            <a:ext cx="9144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WW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4560" y="976648"/>
            <a:ext cx="9144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WW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2119" y="976648"/>
            <a:ext cx="2971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2 isolated leptons </a:t>
            </a:r>
            <a:r>
              <a:rPr lang="en-US" dirty="0" err="1" smtClean="0"/>
              <a:t>l’l</a:t>
            </a:r>
            <a:r>
              <a:rPr lang="en-US" dirty="0" smtClean="0"/>
              <a:t>’’ l’(l’’)=e,</a:t>
            </a:r>
            <a:r>
              <a:rPr lang="en-US" dirty="0" smtClean="0">
                <a:sym typeface="Symbol"/>
              </a:rPr>
              <a:t>,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Observed: </a:t>
            </a:r>
            <a:r>
              <a:rPr lang="en-US" dirty="0" err="1" smtClean="0">
                <a:sym typeface="Symbol"/>
              </a:rPr>
              <a:t>ee</a:t>
            </a:r>
            <a:r>
              <a:rPr lang="en-US" dirty="0" smtClean="0">
                <a:sym typeface="Symbol"/>
              </a:rPr>
              <a:t>, e, 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Large missing E</a:t>
            </a:r>
            <a:r>
              <a:rPr lang="en-US" baseline="-25000" dirty="0" smtClean="0">
                <a:sym typeface="Symbol"/>
              </a:rPr>
              <a:t>T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Good agreement data/MC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5707760" cy="7909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            </a:t>
            </a:r>
            <a:r>
              <a:rPr lang="en-US" sz="2000" dirty="0" smtClean="0">
                <a:solidFill>
                  <a:srgbClr val="FF0000"/>
                </a:solidFill>
              </a:rPr>
              <a:t>WW inclusive cross section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(measured slightly above NLO predictions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16027"/>
              </p:ext>
            </p:extLst>
          </p:nvPr>
        </p:nvGraphicFramePr>
        <p:xfrm>
          <a:off x="309140" y="4876800"/>
          <a:ext cx="851775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25"/>
                <a:gridCol w="4441635"/>
                <a:gridCol w="2502298"/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              </a:t>
                      </a:r>
                      <a:r>
                        <a:rPr lang="en-US" baseline="-25000" dirty="0" smtClean="0">
                          <a:sym typeface="Symbol"/>
                        </a:rPr>
                        <a:t>MEAS</a:t>
                      </a:r>
                      <a:r>
                        <a:rPr lang="en-US" dirty="0" smtClean="0">
                          <a:sym typeface="Symbol"/>
                        </a:rPr>
                        <a:t> [</a:t>
                      </a:r>
                      <a:r>
                        <a:rPr lang="en-US" dirty="0" err="1" smtClean="0">
                          <a:sym typeface="Symbol"/>
                        </a:rPr>
                        <a:t>pb</a:t>
                      </a:r>
                      <a:r>
                        <a:rPr lang="en-US" dirty="0" smtClean="0">
                          <a:sym typeface="Symbol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ym typeface="Symbol"/>
                        </a:rPr>
                        <a:t>MCFM@NLO</a:t>
                      </a:r>
                      <a:r>
                        <a:rPr lang="en-US" dirty="0" smtClean="0">
                          <a:sym typeface="Symbol"/>
                        </a:rPr>
                        <a:t> [</a:t>
                      </a:r>
                      <a:r>
                        <a:rPr lang="en-US" dirty="0" err="1" smtClean="0">
                          <a:sym typeface="Symbol"/>
                        </a:rPr>
                        <a:t>pb</a:t>
                      </a:r>
                      <a:r>
                        <a:rPr lang="en-US" dirty="0" smtClean="0">
                          <a:sym typeface="Symbol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7 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52.5 </a:t>
                      </a:r>
                      <a:r>
                        <a:rPr lang="en-US" dirty="0" smtClean="0">
                          <a:sym typeface="Symbol"/>
                        </a:rPr>
                        <a:t> 2.0(</a:t>
                      </a:r>
                      <a:r>
                        <a:rPr lang="en-US" dirty="0" err="1" smtClean="0">
                          <a:sym typeface="Symbol"/>
                        </a:rPr>
                        <a:t>st</a:t>
                      </a:r>
                      <a:r>
                        <a:rPr lang="en-US" dirty="0" smtClean="0">
                          <a:sym typeface="Symbol"/>
                        </a:rPr>
                        <a:t>)  4.5(sys)  1.2(</a:t>
                      </a:r>
                      <a:r>
                        <a:rPr lang="en-US" dirty="0" err="1" smtClean="0">
                          <a:sym typeface="Symbol"/>
                        </a:rPr>
                        <a:t>lum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47.0 </a:t>
                      </a:r>
                      <a:r>
                        <a:rPr lang="en-US" dirty="0" smtClean="0">
                          <a:sym typeface="Symbol"/>
                        </a:rPr>
                        <a:t> 2.0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8 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69.9 </a:t>
                      </a:r>
                      <a:r>
                        <a:rPr lang="en-US" dirty="0" smtClean="0">
                          <a:sym typeface="Symbol"/>
                        </a:rPr>
                        <a:t> 2.8(</a:t>
                      </a:r>
                      <a:r>
                        <a:rPr lang="en-US" dirty="0" err="1" smtClean="0">
                          <a:sym typeface="Symbol"/>
                        </a:rPr>
                        <a:t>st</a:t>
                      </a:r>
                      <a:r>
                        <a:rPr lang="en-US" dirty="0" smtClean="0">
                          <a:sym typeface="Symbol"/>
                        </a:rPr>
                        <a:t>)  5.6(sys)  3.1(</a:t>
                      </a:r>
                      <a:r>
                        <a:rPr lang="en-US" dirty="0" err="1" smtClean="0">
                          <a:sym typeface="Symbol"/>
                        </a:rPr>
                        <a:t>lum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57.3 </a:t>
                      </a:r>
                      <a:r>
                        <a:rPr lang="en-US" dirty="0" smtClean="0">
                          <a:sym typeface="Symbol"/>
                        </a:rPr>
                        <a:t> 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4650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WZ Selection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3D32D-22FF-4A78-AC57-A18F15F06E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24161"/>
              </p:ext>
            </p:extLst>
          </p:nvPr>
        </p:nvGraphicFramePr>
        <p:xfrm>
          <a:off x="2133600" y="3250662"/>
          <a:ext cx="2438400" cy="309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4" name="Acrobat Document" r:id="rId3" imgW="5400437" imgH="6848215" progId="AcroExch.Document.7">
                  <p:embed/>
                </p:oleObj>
              </mc:Choice>
              <mc:Fallback>
                <p:oleObj name="Acrobat Document" r:id="rId3" imgW="5400437" imgH="6848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3250662"/>
                        <a:ext cx="2438400" cy="3092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7479832"/>
              </p:ext>
            </p:extLst>
          </p:nvPr>
        </p:nvGraphicFramePr>
        <p:xfrm>
          <a:off x="0" y="685800"/>
          <a:ext cx="2514600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5" name="Acrobat Document" r:id="rId5" imgW="5400437" imgH="6848215" progId="AcroExch.Document.7">
                  <p:embed/>
                </p:oleObj>
              </mc:Choice>
              <mc:Fallback>
                <p:oleObj name="Acrobat Document" r:id="rId5" imgW="5400437" imgH="6848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685800"/>
                        <a:ext cx="2514600" cy="318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49969"/>
              </p:ext>
            </p:extLst>
          </p:nvPr>
        </p:nvGraphicFramePr>
        <p:xfrm>
          <a:off x="6553200" y="3048000"/>
          <a:ext cx="2505075" cy="317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6" name="Acrobat Document" r:id="rId7" imgW="5400437" imgH="6848215" progId="AcroExch.Document.7">
                  <p:embed/>
                </p:oleObj>
              </mc:Choice>
              <mc:Fallback>
                <p:oleObj name="Acrobat Document" r:id="rId7" imgW="5400437" imgH="6848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0" y="3048000"/>
                        <a:ext cx="2505075" cy="3176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13283"/>
              </p:ext>
            </p:extLst>
          </p:nvPr>
        </p:nvGraphicFramePr>
        <p:xfrm>
          <a:off x="4460946" y="685800"/>
          <a:ext cx="246373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Acrobat Document" r:id="rId9" imgW="5400437" imgH="6848215" progId="AcroExch.Document.7">
                  <p:embed/>
                </p:oleObj>
              </mc:Choice>
              <mc:Fallback>
                <p:oleObj name="Acrobat Document" r:id="rId9" imgW="5400437" imgH="6848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60946" y="685800"/>
                        <a:ext cx="246373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4648200"/>
            <a:ext cx="914400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1780" y="787292"/>
            <a:ext cx="4572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z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3375" y="855003"/>
            <a:ext cx="5334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1276" y="3455862"/>
            <a:ext cx="4572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z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3276600"/>
            <a:ext cx="52266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9180" y="3973528"/>
            <a:ext cx="19812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2 isolated</a:t>
            </a:r>
          </a:p>
          <a:p>
            <a:pPr>
              <a:buNone/>
            </a:pPr>
            <a:r>
              <a:rPr lang="en-US" dirty="0" smtClean="0"/>
              <a:t>leptons </a:t>
            </a:r>
            <a:r>
              <a:rPr lang="en-US" dirty="0" err="1" smtClean="0"/>
              <a:t>ll</a:t>
            </a:r>
            <a:endParaRPr lang="en-US" dirty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ll</a:t>
            </a:r>
            <a:r>
              <a:rPr lang="en-US" dirty="0" smtClean="0"/>
              <a:t>=</a:t>
            </a:r>
            <a:r>
              <a:rPr lang="en-US" dirty="0" err="1" smtClean="0"/>
              <a:t>ee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</a:t>
            </a:r>
          </a:p>
          <a:p>
            <a:pPr>
              <a:buNone/>
            </a:pPr>
            <a:r>
              <a:rPr lang="en-US" sz="1600" dirty="0">
                <a:sym typeface="Symbol"/>
              </a:rPr>
              <a:t>P</a:t>
            </a:r>
            <a:r>
              <a:rPr lang="en-US" sz="1600" baseline="-25000" dirty="0">
                <a:sym typeface="Symbol"/>
              </a:rPr>
              <a:t>T </a:t>
            </a:r>
            <a:r>
              <a:rPr lang="en-US" sz="1600" dirty="0">
                <a:sym typeface="Symbol"/>
              </a:rPr>
              <a:t>&gt; </a:t>
            </a:r>
            <a:r>
              <a:rPr lang="en-US" sz="1600" dirty="0" smtClean="0">
                <a:sym typeface="Symbol"/>
              </a:rPr>
              <a:t>20,10 </a:t>
            </a:r>
            <a:r>
              <a:rPr lang="en-US" sz="1600" dirty="0">
                <a:sym typeface="Symbol"/>
              </a:rPr>
              <a:t>GeV</a:t>
            </a:r>
          </a:p>
          <a:p>
            <a:pPr>
              <a:buNone/>
            </a:pPr>
            <a:r>
              <a:rPr lang="en-US" sz="1400" dirty="0">
                <a:sym typeface="Symbol"/>
              </a:rPr>
              <a:t>|</a:t>
            </a:r>
            <a:r>
              <a:rPr lang="en-US" sz="1400" dirty="0" err="1" smtClean="0">
                <a:sym typeface="Symbol"/>
              </a:rPr>
              <a:t>m</a:t>
            </a:r>
            <a:r>
              <a:rPr lang="en-US" sz="1400" baseline="-25000" dirty="0" err="1" smtClean="0">
                <a:sym typeface="Symbol"/>
              </a:rPr>
              <a:t>ll</a:t>
            </a:r>
            <a:r>
              <a:rPr lang="en-US" sz="1400" dirty="0" err="1" smtClean="0">
                <a:sym typeface="Symbol"/>
              </a:rPr>
              <a:t>-m</a:t>
            </a:r>
            <a:r>
              <a:rPr lang="en-US" sz="1400" baseline="-25000" dirty="0" err="1" smtClean="0">
                <a:sym typeface="Symbol"/>
              </a:rPr>
              <a:t>Z</a:t>
            </a:r>
            <a:r>
              <a:rPr lang="en-US" sz="1400" dirty="0" smtClean="0">
                <a:sym typeface="Symbol"/>
              </a:rPr>
              <a:t>|&lt; 20 GeV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855003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1</a:t>
            </a:r>
            <a:r>
              <a:rPr lang="en-US" dirty="0" smtClean="0"/>
              <a:t> isolated</a:t>
            </a:r>
          </a:p>
          <a:p>
            <a:pPr>
              <a:buNone/>
            </a:pPr>
            <a:r>
              <a:rPr lang="en-US" dirty="0"/>
              <a:t>l</a:t>
            </a:r>
            <a:r>
              <a:rPr lang="en-US" dirty="0" smtClean="0"/>
              <a:t>epton  l=e,</a:t>
            </a:r>
            <a:r>
              <a:rPr lang="en-US" dirty="0" smtClean="0">
                <a:sym typeface="Symbol"/>
              </a:rPr>
              <a:t>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P</a:t>
            </a:r>
            <a:r>
              <a:rPr lang="en-US" baseline="-25000" dirty="0" smtClean="0">
                <a:sym typeface="Symbol"/>
              </a:rPr>
              <a:t>T </a:t>
            </a:r>
            <a:r>
              <a:rPr lang="en-US" dirty="0">
                <a:sym typeface="Symbol"/>
              </a:rPr>
              <a:t>&gt; </a:t>
            </a:r>
            <a:r>
              <a:rPr lang="en-US" dirty="0" smtClean="0">
                <a:sym typeface="Symbol"/>
              </a:rPr>
              <a:t>20 GeV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T </a:t>
            </a:r>
            <a:r>
              <a:rPr lang="en-US" dirty="0" smtClean="0">
                <a:sym typeface="Symbol"/>
              </a:rPr>
              <a:t>&gt; 30 GeV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409356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Backgrounds:</a:t>
            </a:r>
          </a:p>
          <a:p>
            <a:pPr>
              <a:buNone/>
            </a:pPr>
            <a:r>
              <a:rPr lang="en-US" dirty="0" smtClean="0"/>
              <a:t>ZZ</a:t>
            </a:r>
          </a:p>
          <a:p>
            <a:pPr>
              <a:buNone/>
            </a:pPr>
            <a:r>
              <a:rPr lang="en-US" dirty="0" smtClean="0"/>
              <a:t>Fakes</a:t>
            </a:r>
          </a:p>
          <a:p>
            <a:pPr>
              <a:buNone/>
            </a:pPr>
            <a:r>
              <a:rPr lang="en-US" dirty="0" smtClean="0"/>
              <a:t>6% syst. err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222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WZ Results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619060"/>
              </p:ext>
            </p:extLst>
          </p:nvPr>
        </p:nvGraphicFramePr>
        <p:xfrm>
          <a:off x="0" y="685800"/>
          <a:ext cx="39624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7" name="Acrobat Document" r:id="rId3" imgW="5400437" imgH="5657808" progId="AcroExch.Document.7">
                  <p:embed/>
                </p:oleObj>
              </mc:Choice>
              <mc:Fallback>
                <p:oleObj name="Acrobat Document" r:id="rId3" imgW="5400437" imgH="565780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85800"/>
                        <a:ext cx="3962400" cy="279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0966"/>
              </p:ext>
            </p:extLst>
          </p:nvPr>
        </p:nvGraphicFramePr>
        <p:xfrm>
          <a:off x="0" y="3505200"/>
          <a:ext cx="3962400" cy="284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8" name="Acrobat Document" r:id="rId5" imgW="5400437" imgH="5657808" progId="AcroExch.Document.7">
                  <p:embed/>
                </p:oleObj>
              </mc:Choice>
              <mc:Fallback>
                <p:oleObj name="Acrobat Document" r:id="rId5" imgW="5400437" imgH="565780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505200"/>
                        <a:ext cx="3962400" cy="284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19888"/>
              </p:ext>
            </p:extLst>
          </p:nvPr>
        </p:nvGraphicFramePr>
        <p:xfrm>
          <a:off x="4419600" y="6858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9" name="Acrobat Document" r:id="rId7" imgW="5400437" imgH="5657808" progId="AcroExch.Document.7">
                  <p:embed/>
                </p:oleObj>
              </mc:Choice>
              <mc:Fallback>
                <p:oleObj name="Acrobat Document" r:id="rId7" imgW="5400437" imgH="565780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685800"/>
                        <a:ext cx="44196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2525" y="4191000"/>
            <a:ext cx="4869560" cy="67710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          </a:t>
            </a:r>
            <a:r>
              <a:rPr lang="en-US" sz="1600" dirty="0" smtClean="0">
                <a:solidFill>
                  <a:srgbClr val="FF0000"/>
                </a:solidFill>
              </a:rPr>
              <a:t>WZ inclusive cross section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(measured slightly above NLO predictions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89661"/>
              </p:ext>
            </p:extLst>
          </p:nvPr>
        </p:nvGraphicFramePr>
        <p:xfrm>
          <a:off x="4105285" y="4868108"/>
          <a:ext cx="4876800" cy="150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33"/>
                <a:gridCol w="2300067"/>
                <a:gridCol w="1676400"/>
              </a:tblGrid>
              <a:tr h="4673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/>
                        </a:rPr>
                        <a:t>       </a:t>
                      </a:r>
                      <a:r>
                        <a:rPr lang="en-US" sz="1400" baseline="0" dirty="0" smtClean="0">
                          <a:sym typeface="Symbol"/>
                        </a:rPr>
                        <a:t> </a:t>
                      </a:r>
                      <a:r>
                        <a:rPr lang="en-US" sz="1400" dirty="0" smtClean="0">
                          <a:sym typeface="Symbol"/>
                        </a:rPr>
                        <a:t></a:t>
                      </a:r>
                      <a:r>
                        <a:rPr lang="en-US" sz="1400" baseline="-25000" dirty="0" smtClean="0">
                          <a:sym typeface="Symbol"/>
                        </a:rPr>
                        <a:t>MEAS</a:t>
                      </a:r>
                      <a:r>
                        <a:rPr lang="en-US" sz="1400" dirty="0" smtClean="0">
                          <a:sym typeface="Symbol"/>
                        </a:rPr>
                        <a:t> [</a:t>
                      </a:r>
                      <a:r>
                        <a:rPr lang="en-US" sz="1400" dirty="0" err="1" smtClean="0">
                          <a:sym typeface="Symbol"/>
                        </a:rPr>
                        <a:t>pb</a:t>
                      </a:r>
                      <a:r>
                        <a:rPr lang="en-US" sz="1400" dirty="0" smtClean="0">
                          <a:sym typeface="Symbol"/>
                        </a:rPr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/>
                        </a:rPr>
                        <a:t> </a:t>
                      </a:r>
                      <a:r>
                        <a:rPr lang="en-US" sz="1400" baseline="-25000" dirty="0" smtClean="0">
                          <a:sym typeface="Symbol"/>
                        </a:rPr>
                        <a:t>MCFM@NLO</a:t>
                      </a:r>
                      <a:r>
                        <a:rPr lang="en-US" sz="1400" dirty="0" smtClean="0">
                          <a:sym typeface="Symbol"/>
                        </a:rPr>
                        <a:t> [</a:t>
                      </a:r>
                      <a:r>
                        <a:rPr lang="en-US" sz="1400" dirty="0" err="1" smtClean="0">
                          <a:sym typeface="Symbol"/>
                        </a:rPr>
                        <a:t>pb</a:t>
                      </a:r>
                      <a:r>
                        <a:rPr lang="en-US" sz="1400" dirty="0" smtClean="0">
                          <a:sym typeface="Symbol"/>
                        </a:rPr>
                        <a:t>]</a:t>
                      </a:r>
                      <a:endParaRPr lang="en-US" sz="1400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TeV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20.8 </a:t>
                      </a:r>
                      <a:r>
                        <a:rPr lang="en-US" sz="1400" dirty="0" smtClean="0">
                          <a:sym typeface="Symbol"/>
                        </a:rPr>
                        <a:t> 1.3(</a:t>
                      </a:r>
                      <a:r>
                        <a:rPr lang="en-US" sz="1400" dirty="0" err="1" smtClean="0">
                          <a:sym typeface="Symbol"/>
                        </a:rPr>
                        <a:t>st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</a:p>
                    <a:p>
                      <a:r>
                        <a:rPr lang="en-US" sz="1400" dirty="0" smtClean="0">
                          <a:sym typeface="Symbol"/>
                        </a:rPr>
                        <a:t>    1.1(sys)  0.5(</a:t>
                      </a:r>
                      <a:r>
                        <a:rPr lang="en-US" sz="1400" dirty="0" err="1" smtClean="0">
                          <a:sym typeface="Symbol"/>
                        </a:rPr>
                        <a:t>lum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17.8 </a:t>
                      </a:r>
                      <a:r>
                        <a:rPr lang="en-US" sz="1400" dirty="0" smtClean="0">
                          <a:sym typeface="Symbol"/>
                        </a:rPr>
                        <a:t> 0.6</a:t>
                      </a:r>
                      <a:endParaRPr lang="en-US" sz="1400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 TeV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24.7 </a:t>
                      </a:r>
                      <a:r>
                        <a:rPr lang="en-US" sz="1400" dirty="0" smtClean="0">
                          <a:sym typeface="Symbol"/>
                        </a:rPr>
                        <a:t> 0.8(</a:t>
                      </a:r>
                      <a:r>
                        <a:rPr lang="en-US" sz="1400" dirty="0" err="1" smtClean="0">
                          <a:sym typeface="Symbol"/>
                        </a:rPr>
                        <a:t>st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    1.1(sys)  1.1(</a:t>
                      </a:r>
                      <a:r>
                        <a:rPr lang="en-US" sz="1400" dirty="0" err="1" smtClean="0">
                          <a:sym typeface="Symbol"/>
                        </a:rPr>
                        <a:t>lum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22.0 </a:t>
                      </a:r>
                      <a:r>
                        <a:rPr lang="en-US" sz="1400" dirty="0" smtClean="0">
                          <a:sym typeface="Symbol"/>
                        </a:rPr>
                        <a:t> 1.0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8548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WW/WZ/ZZ Production &amp;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aTGC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8674" name="Picture 2" descr="C:\Users\dimi\Documents\Talks\QCDatLHC\razni\WW-ZZ-WZ-di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700"/>
            <a:ext cx="5105400" cy="15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dimi\Documents\Talks\QCDatLHC\razni\WW-ZZ-WZ-aTGC-di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718"/>
            <a:ext cx="5135336" cy="12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3581400"/>
            <a:ext cx="8686800" cy="27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</a:rPr>
              <a:t>WWZ/WZ</a:t>
            </a:r>
            <a:r>
              <a:rPr lang="en-US" dirty="0" smtClean="0">
                <a:solidFill>
                  <a:srgbClr val="FFFF99"/>
                </a:solidFill>
                <a:sym typeface="Symbol"/>
              </a:rPr>
              <a:t>  L</a:t>
            </a:r>
            <a:r>
              <a:rPr lang="en-US" dirty="0" smtClean="0">
                <a:solidFill>
                  <a:srgbClr val="FFFF99"/>
                </a:solidFill>
              </a:rPr>
              <a:t>EP </a:t>
            </a:r>
            <a:r>
              <a:rPr lang="en-US" dirty="0" err="1" smtClean="0">
                <a:solidFill>
                  <a:srgbClr val="FFFF99"/>
                </a:solidFill>
              </a:rPr>
              <a:t>parametrization</a:t>
            </a:r>
            <a:r>
              <a:rPr lang="en-US" dirty="0" smtClean="0">
                <a:solidFill>
                  <a:srgbClr val="FFFF99"/>
                </a:solidFill>
              </a:rPr>
              <a:t>: </a:t>
            </a:r>
            <a:r>
              <a:rPr lang="en-US" dirty="0">
                <a:solidFill>
                  <a:srgbClr val="FFFF99"/>
                </a:solidFill>
              </a:rPr>
              <a:t>5 parameters </a:t>
            </a:r>
            <a:r>
              <a:rPr lang="en-US" sz="1400" dirty="0">
                <a:solidFill>
                  <a:srgbClr val="99FF66"/>
                </a:solidFill>
              </a:rPr>
              <a:t>equal to zero in the SM</a:t>
            </a:r>
          </a:p>
          <a:p>
            <a:pPr>
              <a:buNone/>
            </a:pPr>
            <a:r>
              <a:rPr lang="en-US" sz="2400" dirty="0">
                <a:solidFill>
                  <a:srgbClr val="FFC000"/>
                </a:solidFill>
                <a:sym typeface="Symbol"/>
              </a:rPr>
              <a:t></a:t>
            </a:r>
            <a:r>
              <a:rPr lang="en-US" sz="2400" dirty="0">
                <a:solidFill>
                  <a:srgbClr val="FFC000"/>
                </a:solidFill>
              </a:rPr>
              <a:t>g</a:t>
            </a:r>
            <a:r>
              <a:rPr lang="en-US" sz="2400" baseline="30000" dirty="0">
                <a:solidFill>
                  <a:srgbClr val="FFC000"/>
                </a:solidFill>
              </a:rPr>
              <a:t>Z</a:t>
            </a:r>
            <a:r>
              <a:rPr lang="en-US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 = g</a:t>
            </a:r>
            <a:r>
              <a:rPr lang="en-US" sz="2400" baseline="30000" dirty="0">
                <a:solidFill>
                  <a:srgbClr val="FFC000"/>
                </a:solidFill>
              </a:rPr>
              <a:t>Z</a:t>
            </a:r>
            <a:r>
              <a:rPr lang="en-US" sz="2400" baseline="-25000" dirty="0">
                <a:solidFill>
                  <a:srgbClr val="FFC000"/>
                </a:solidFill>
              </a:rPr>
              <a:t>1 </a:t>
            </a:r>
            <a:r>
              <a:rPr lang="en-US" sz="2400" dirty="0">
                <a:solidFill>
                  <a:srgbClr val="FFC000"/>
                </a:solidFill>
              </a:rPr>
              <a:t>– 1, 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 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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</a:t>
            </a:r>
            <a:r>
              <a:rPr lang="en-US" sz="2400" dirty="0">
                <a:solidFill>
                  <a:srgbClr val="FFC000"/>
                </a:solidFill>
              </a:rPr>
              <a:t> - 1, 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Z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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Z</a:t>
            </a:r>
            <a:r>
              <a:rPr lang="en-US" sz="2400" dirty="0">
                <a:solidFill>
                  <a:srgbClr val="FFC000"/>
                </a:solidFill>
              </a:rPr>
              <a:t> - 1, 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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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,  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Z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rgbClr val="FFFF99"/>
                </a:solidFill>
              </a:rPr>
              <a:t>3 independent parameters </a:t>
            </a:r>
            <a:r>
              <a:rPr lang="en-US" dirty="0">
                <a:solidFill>
                  <a:srgbClr val="FFFF99"/>
                </a:solidFill>
                <a:sym typeface="Symbol"/>
              </a:rPr>
              <a:t> </a:t>
            </a:r>
            <a:r>
              <a:rPr lang="en-US" dirty="0">
                <a:solidFill>
                  <a:srgbClr val="FFFF99"/>
                </a:solidFill>
              </a:rPr>
              <a:t>SU(2)</a:t>
            </a:r>
            <a:r>
              <a:rPr lang="en-US" dirty="0" err="1">
                <a:solidFill>
                  <a:srgbClr val="FFFF99"/>
                </a:solidFill>
              </a:rPr>
              <a:t>xU</a:t>
            </a:r>
            <a:r>
              <a:rPr lang="en-US" dirty="0">
                <a:solidFill>
                  <a:srgbClr val="FFFF99"/>
                </a:solidFill>
              </a:rPr>
              <a:t>(1) gauge invariance</a:t>
            </a:r>
          </a:p>
          <a:p>
            <a:pPr>
              <a:buNone/>
            </a:pPr>
            <a:r>
              <a:rPr lang="en-US" sz="2400" dirty="0">
                <a:solidFill>
                  <a:srgbClr val="FFC000"/>
                </a:solidFill>
                <a:sym typeface="Symbol"/>
              </a:rPr>
              <a:t>            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Z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</a:t>
            </a:r>
            <a:r>
              <a:rPr lang="en-US" sz="2400" dirty="0">
                <a:solidFill>
                  <a:srgbClr val="FFC000"/>
                </a:solidFill>
              </a:rPr>
              <a:t>g</a:t>
            </a:r>
            <a:r>
              <a:rPr lang="en-US" sz="2400" baseline="30000" dirty="0">
                <a:solidFill>
                  <a:srgbClr val="FFC000"/>
                </a:solidFill>
              </a:rPr>
              <a:t>Z</a:t>
            </a:r>
            <a:r>
              <a:rPr lang="en-US" sz="2400" baseline="-25000" dirty="0">
                <a:solidFill>
                  <a:srgbClr val="FFC000"/>
                </a:solidFill>
              </a:rPr>
              <a:t>1</a:t>
            </a:r>
            <a:r>
              <a:rPr lang="en-US" sz="2400" dirty="0">
                <a:solidFill>
                  <a:srgbClr val="FFC000"/>
                </a:solidFill>
              </a:rPr>
              <a:t> -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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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tan</a:t>
            </a:r>
            <a:r>
              <a:rPr lang="en-US" sz="2400" baseline="30000" dirty="0">
                <a:solidFill>
                  <a:srgbClr val="FFC000"/>
                </a:solidFill>
                <a:sym typeface="Symbol"/>
              </a:rPr>
              <a:t>2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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W        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</a:t>
            </a:r>
            <a:r>
              <a:rPr lang="en-US" sz="2400" baseline="-25000" dirty="0">
                <a:solidFill>
                  <a:srgbClr val="FFC000"/>
                </a:solidFill>
                <a:sym typeface="Symbol"/>
              </a:rPr>
              <a:t></a:t>
            </a:r>
            <a:r>
              <a:rPr lang="en-US" sz="2400" dirty="0">
                <a:solidFill>
                  <a:srgbClr val="FFC000"/>
                </a:solidFill>
                <a:sym typeface="Symbol"/>
              </a:rPr>
              <a:t> = </a:t>
            </a:r>
            <a:r>
              <a:rPr lang="en-US" sz="2400" baseline="-25000" dirty="0" smtClean="0">
                <a:solidFill>
                  <a:srgbClr val="FFC000"/>
                </a:solidFill>
                <a:sym typeface="Symbol"/>
              </a:rPr>
              <a:t>Z</a:t>
            </a:r>
          </a:p>
          <a:p>
            <a:pPr>
              <a:buNone/>
            </a:pPr>
            <a:r>
              <a:rPr lang="en-US" sz="2000" dirty="0" smtClean="0">
                <a:solidFill>
                  <a:srgbClr val="66FFFF"/>
                </a:solidFill>
              </a:rPr>
              <a:t>Z</a:t>
            </a:r>
            <a:r>
              <a:rPr lang="en-US" sz="2000" dirty="0" smtClean="0">
                <a:solidFill>
                  <a:srgbClr val="66FFFF"/>
                </a:solidFill>
                <a:sym typeface="Symbol"/>
              </a:rPr>
              <a:t></a:t>
            </a:r>
            <a:r>
              <a:rPr lang="en-US" sz="2000" dirty="0">
                <a:solidFill>
                  <a:srgbClr val="66FFFF"/>
                </a:solidFill>
                <a:sym typeface="Symbol"/>
              </a:rPr>
              <a:t>/</a:t>
            </a:r>
            <a:r>
              <a:rPr lang="en-US" sz="2000" dirty="0" smtClean="0">
                <a:solidFill>
                  <a:srgbClr val="66FFFF"/>
                </a:solidFill>
              </a:rPr>
              <a:t>ZZ</a:t>
            </a:r>
            <a:r>
              <a:rPr lang="en-US" sz="2000" dirty="0">
                <a:solidFill>
                  <a:srgbClr val="66FFFF"/>
                </a:solidFill>
                <a:sym typeface="Symbol"/>
              </a:rPr>
              <a:t> /</a:t>
            </a:r>
            <a:r>
              <a:rPr lang="en-US" sz="2000" dirty="0" smtClean="0">
                <a:solidFill>
                  <a:srgbClr val="66FFFF"/>
                </a:solidFill>
                <a:sym typeface="Symbol"/>
              </a:rPr>
              <a:t>ZZZ </a:t>
            </a:r>
            <a:r>
              <a:rPr lang="en-US" sz="2000" dirty="0" smtClean="0">
                <a:solidFill>
                  <a:srgbClr val="66FFFF"/>
                </a:solidFill>
              </a:rPr>
              <a:t>couplings - all </a:t>
            </a:r>
            <a:r>
              <a:rPr lang="en-US" sz="2000" dirty="0">
                <a:solidFill>
                  <a:srgbClr val="66FFFF"/>
                </a:solidFill>
              </a:rPr>
              <a:t>anomalous neutral </a:t>
            </a:r>
            <a:r>
              <a:rPr lang="en-US" sz="2000" dirty="0" smtClean="0">
                <a:solidFill>
                  <a:srgbClr val="66FFFF"/>
                </a:solidFill>
              </a:rPr>
              <a:t>TGCs </a:t>
            </a:r>
            <a:r>
              <a:rPr lang="en-US" sz="2000" dirty="0">
                <a:solidFill>
                  <a:srgbClr val="66FFFF"/>
                </a:solidFill>
              </a:rPr>
              <a:t>are zero at tree </a:t>
            </a:r>
            <a:r>
              <a:rPr lang="en-US" sz="2000" dirty="0" smtClean="0">
                <a:solidFill>
                  <a:srgbClr val="66FFFF"/>
                </a:solidFill>
              </a:rPr>
              <a:t>level in the SM. Place </a:t>
            </a:r>
            <a:r>
              <a:rPr lang="en-US" sz="2000" dirty="0">
                <a:solidFill>
                  <a:srgbClr val="66FFFF"/>
                </a:solidFill>
              </a:rPr>
              <a:t>limits on the anomalous parameters h</a:t>
            </a:r>
            <a:r>
              <a:rPr lang="en-US" sz="2000" baseline="-25000" dirty="0">
                <a:solidFill>
                  <a:srgbClr val="66FFFF"/>
                </a:solidFill>
              </a:rPr>
              <a:t>3</a:t>
            </a:r>
            <a:r>
              <a:rPr lang="en-US" sz="2000" dirty="0">
                <a:solidFill>
                  <a:srgbClr val="66FFFF"/>
                </a:solidFill>
              </a:rPr>
              <a:t>, h</a:t>
            </a:r>
            <a:r>
              <a:rPr lang="en-US" sz="2000" baseline="-25000" dirty="0">
                <a:solidFill>
                  <a:srgbClr val="66FFFF"/>
                </a:solidFill>
              </a:rPr>
              <a:t>4</a:t>
            </a:r>
            <a:r>
              <a:rPr lang="en-US" sz="2000" dirty="0">
                <a:solidFill>
                  <a:srgbClr val="66FFFF"/>
                </a:solidFill>
              </a:rPr>
              <a:t>, f</a:t>
            </a:r>
            <a:r>
              <a:rPr lang="en-US" sz="2000" baseline="-25000" dirty="0">
                <a:solidFill>
                  <a:srgbClr val="66FFFF"/>
                </a:solidFill>
              </a:rPr>
              <a:t>4</a:t>
            </a:r>
            <a:r>
              <a:rPr lang="en-US" sz="2000" dirty="0">
                <a:solidFill>
                  <a:srgbClr val="66FFFF"/>
                </a:solidFill>
              </a:rPr>
              <a:t> and </a:t>
            </a:r>
            <a:r>
              <a:rPr lang="en-US" sz="2000" dirty="0" smtClean="0">
                <a:solidFill>
                  <a:srgbClr val="66FFFF"/>
                </a:solidFill>
              </a:rPr>
              <a:t>f</a:t>
            </a:r>
            <a:r>
              <a:rPr lang="en-US" sz="2000" baseline="-25000" dirty="0" smtClean="0">
                <a:solidFill>
                  <a:srgbClr val="66FFFF"/>
                </a:solidFill>
              </a:rPr>
              <a:t>5.</a:t>
            </a:r>
            <a:endParaRPr lang="en-US" sz="3600" dirty="0">
              <a:solidFill>
                <a:srgbClr val="66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3125" y="832354"/>
            <a:ext cx="4038600" cy="262841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95300" indent="-495300">
              <a:buClrTx/>
              <a:buSzPct val="90000"/>
              <a:buFont typeface="Wingdings" pitchFamily="2" charset="2"/>
              <a:buChar char="q"/>
            </a:pP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Self-interactions of electro-weak GB 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- fundamental  prediction of the </a:t>
            </a: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non-</a:t>
            </a:r>
            <a:r>
              <a:rPr lang="en-US" sz="1600" kern="0" dirty="0" err="1" smtClean="0">
                <a:solidFill>
                  <a:srgbClr val="333399"/>
                </a:solidFill>
                <a:latin typeface="Verdana"/>
              </a:rPr>
              <a:t>Abelian</a:t>
            </a: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 SU(2)</a:t>
            </a:r>
            <a:r>
              <a:rPr lang="en-US" sz="1600" kern="0" dirty="0" err="1" smtClean="0">
                <a:solidFill>
                  <a:srgbClr val="333399"/>
                </a:solidFill>
                <a:latin typeface="Verdana"/>
              </a:rPr>
              <a:t>xU</a:t>
            </a: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(1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) </a:t>
            </a: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gauge 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theory</a:t>
            </a:r>
          </a:p>
          <a:p>
            <a:pPr marL="495300" indent="-495300">
              <a:buClrTx/>
              <a:buSzPct val="90000"/>
              <a:buFont typeface="Wingdings" pitchFamily="2" charset="2"/>
              <a:buChar char="q"/>
            </a:pP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TGC/QGC (triple 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&amp;</a:t>
            </a: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quartic GB </a:t>
            </a: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couplings): fully 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fixed in the SM</a:t>
            </a:r>
          </a:p>
          <a:p>
            <a:pPr marL="495300" indent="-495300">
              <a:buClrTx/>
              <a:buSzPct val="90000"/>
              <a:buFont typeface="Wingdings" pitchFamily="2" charset="2"/>
              <a:buChar char="q"/>
            </a:pPr>
            <a:r>
              <a:rPr lang="en-US" sz="1600" kern="0" dirty="0" smtClean="0">
                <a:solidFill>
                  <a:srgbClr val="333399"/>
                </a:solidFill>
                <a:latin typeface="Verdana"/>
              </a:rPr>
              <a:t>Anomalous </a:t>
            </a:r>
            <a:r>
              <a:rPr lang="en-US" sz="1600" kern="0" dirty="0" err="1">
                <a:solidFill>
                  <a:srgbClr val="333399"/>
                </a:solidFill>
                <a:latin typeface="Verdana"/>
              </a:rPr>
              <a:t>aTGC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 &amp; </a:t>
            </a:r>
            <a:r>
              <a:rPr lang="en-US" sz="1600" kern="0" dirty="0" err="1">
                <a:solidFill>
                  <a:srgbClr val="333399"/>
                </a:solidFill>
                <a:latin typeface="Verdana"/>
              </a:rPr>
              <a:t>aQGC</a:t>
            </a:r>
            <a:r>
              <a:rPr lang="en-US" sz="1600" kern="0" dirty="0">
                <a:solidFill>
                  <a:srgbClr val="333399"/>
                </a:solidFill>
                <a:latin typeface="Verdana"/>
              </a:rPr>
              <a:t>  </a:t>
            </a:r>
            <a:r>
              <a:rPr lang="en-US" sz="1600" kern="0" dirty="0">
                <a:solidFill>
                  <a:srgbClr val="333399"/>
                </a:solidFill>
                <a:latin typeface="Verdana"/>
                <a:sym typeface="Symbol"/>
              </a:rPr>
              <a:t> modify  and kinematics</a:t>
            </a:r>
          </a:p>
        </p:txBody>
      </p:sp>
    </p:spTree>
    <p:extLst>
      <p:ext uri="{BB962C8B-B14F-4D97-AF65-F5344CB8AC3E}">
        <p14:creationId xmlns:p14="http://schemas.microsoft.com/office/powerpoint/2010/main" val="1226856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990600"/>
            <a:ext cx="4876800" cy="5181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LHC WW+WZ measurement using the semi-leptonic final state (e or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 + </a:t>
            </a:r>
            <a:r>
              <a:rPr lang="en-US" dirty="0" err="1" smtClean="0">
                <a:solidFill>
                  <a:srgbClr val="FFFF00"/>
                </a:solidFill>
                <a:sym typeface="Symbol"/>
              </a:rPr>
              <a:t>jj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r>
              <a:rPr lang="en-US" dirty="0" smtClean="0"/>
              <a:t>Branching 6 times higher</a:t>
            </a:r>
          </a:p>
          <a:p>
            <a:r>
              <a:rPr lang="en-US" dirty="0" smtClean="0"/>
              <a:t>Large backgrounds</a:t>
            </a:r>
          </a:p>
          <a:p>
            <a:pPr lvl="1"/>
            <a:r>
              <a:rPr lang="en-US" sz="2000" dirty="0" err="1" smtClean="0"/>
              <a:t>W+jets</a:t>
            </a:r>
            <a:r>
              <a:rPr lang="en-US" sz="2000" dirty="0" smtClean="0"/>
              <a:t>, top (</a:t>
            </a:r>
            <a:r>
              <a:rPr lang="en-US" sz="2000" dirty="0" err="1" smtClean="0"/>
              <a:t>tt,tW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DY+jets</a:t>
            </a:r>
            <a:r>
              <a:rPr lang="en-US" sz="2000" dirty="0" smtClean="0"/>
              <a:t>, Multi-jets (QCD)</a:t>
            </a:r>
          </a:p>
          <a:p>
            <a:r>
              <a:rPr lang="en-US" dirty="0" smtClean="0"/>
              <a:t>Can’t resolve W or Z due to jet resolution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WW+WZ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W+dijet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+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jj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@ 7 TeV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29535"/>
              </p:ext>
            </p:extLst>
          </p:nvPr>
        </p:nvGraphicFramePr>
        <p:xfrm>
          <a:off x="4876800" y="1066800"/>
          <a:ext cx="4191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Acrobat Document" r:id="rId3" imgW="5400437" imgH="5181375" progId="AcroExch.Document.7">
                  <p:embed/>
                </p:oleObj>
              </mc:Choice>
              <mc:Fallback>
                <p:oleObj name="Acrobat Document" r:id="rId3" imgW="5400437" imgH="51813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1066800"/>
                        <a:ext cx="41910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3018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WW+WZ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W+dijet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D.Bourilkov, Florida,  CMS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QCD@LHC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E1B5F-B25E-41E5-A778-EBE00C2B615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304196"/>
              </p:ext>
            </p:extLst>
          </p:nvPr>
        </p:nvGraphicFramePr>
        <p:xfrm>
          <a:off x="4648200" y="762000"/>
          <a:ext cx="4193476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Acrobat Document" r:id="rId3" imgW="5076778" imgH="4981354" progId="AcroExch.Document.7">
                  <p:embed/>
                </p:oleObj>
              </mc:Choice>
              <mc:Fallback>
                <p:oleObj name="Acrobat Document" r:id="rId3" imgW="5076778" imgH="498135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762000"/>
                        <a:ext cx="4193476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404031"/>
              </p:ext>
            </p:extLst>
          </p:nvPr>
        </p:nvGraphicFramePr>
        <p:xfrm>
          <a:off x="228600" y="762000"/>
          <a:ext cx="419994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Acrobat Document" r:id="rId5" imgW="5076778" imgH="4981354" progId="AcroExch.Document.7">
                  <p:embed/>
                </p:oleObj>
              </mc:Choice>
              <mc:Fallback>
                <p:oleObj name="Acrobat Document" r:id="rId5" imgW="5076778" imgH="498135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762000"/>
                        <a:ext cx="4199948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482" y="4648200"/>
            <a:ext cx="8706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Exactly 1 isolated lepton: P</a:t>
            </a:r>
            <a:r>
              <a:rPr lang="en-US" baseline="-25000" dirty="0" smtClean="0"/>
              <a:t>T</a:t>
            </a:r>
            <a:r>
              <a:rPr lang="en-US" dirty="0" smtClean="0"/>
              <a:t> &gt; 25/35 GeV (</a:t>
            </a:r>
            <a:r>
              <a:rPr lang="en-US" dirty="0" smtClean="0">
                <a:sym typeface="Symbol"/>
              </a:rPr>
              <a:t>/e)</a:t>
            </a:r>
          </a:p>
          <a:p>
            <a:r>
              <a:rPr lang="en-US" dirty="0" smtClean="0">
                <a:sym typeface="Symbol"/>
              </a:rPr>
              <a:t>Large E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&gt; 25/30 GeV 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/e</a:t>
            </a:r>
            <a:r>
              <a:rPr lang="en-US" dirty="0" smtClean="0">
                <a:sym typeface="Symbol"/>
              </a:rPr>
              <a:t>)   M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(l, E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) &gt; 30/50 GeV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/e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Exactly 2 jets with </a:t>
            </a: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 &gt;</a:t>
            </a:r>
            <a:r>
              <a:rPr lang="en-US" dirty="0" smtClean="0">
                <a:sym typeface="Symbol"/>
              </a:rPr>
              <a:t> 35 GeV  &amp; b-veto</a:t>
            </a:r>
          </a:p>
          <a:p>
            <a:r>
              <a:rPr lang="en-US" dirty="0" smtClean="0">
                <a:sym typeface="Symbol"/>
              </a:rPr>
              <a:t>Background from unbinned likelihood fit to the </a:t>
            </a:r>
            <a:r>
              <a:rPr lang="en-US" dirty="0" err="1" smtClean="0">
                <a:sym typeface="Symbol"/>
              </a:rPr>
              <a:t>jj</a:t>
            </a:r>
            <a:r>
              <a:rPr lang="en-US" dirty="0" smtClean="0">
                <a:sym typeface="Symbol"/>
              </a:rPr>
              <a:t> mass spectrum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386864"/>
            <a:ext cx="289560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C000"/>
                </a:solidFill>
              </a:rPr>
              <a:t>75 &lt; </a:t>
            </a:r>
            <a:r>
              <a:rPr lang="en-US" sz="1400" dirty="0" err="1" smtClean="0">
                <a:solidFill>
                  <a:srgbClr val="FFC000"/>
                </a:solidFill>
              </a:rPr>
              <a:t>M</a:t>
            </a:r>
            <a:r>
              <a:rPr lang="en-US" sz="1400" baseline="-25000" dirty="0" err="1" smtClean="0">
                <a:solidFill>
                  <a:srgbClr val="FFC000"/>
                </a:solidFill>
              </a:rPr>
              <a:t>jj</a:t>
            </a:r>
            <a:r>
              <a:rPr lang="en-US" sz="1400" dirty="0" smtClean="0">
                <a:solidFill>
                  <a:srgbClr val="FFC000"/>
                </a:solidFill>
              </a:rPr>
              <a:t> &lt; 95 GeV for </a:t>
            </a:r>
            <a:r>
              <a:rPr lang="en-US" sz="1400" dirty="0" err="1" smtClean="0">
                <a:solidFill>
                  <a:srgbClr val="FFC000"/>
                </a:solidFill>
              </a:rPr>
              <a:t>aTGC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74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itri">
  <a:themeElements>
    <a:clrScheme name="">
      <a:dk1>
        <a:srgbClr val="000000"/>
      </a:dk1>
      <a:lt1>
        <a:srgbClr val="FFFFFF"/>
      </a:lt1>
      <a:dk2>
        <a:srgbClr val="C4331B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mitri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imit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mitr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mitr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mitr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mitr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mitr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mitr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굴림"/>
        <a:cs typeface=""/>
      </a:majorFont>
      <a:minorFont>
        <a:latin typeface="Arial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굴림"/>
        <a:cs typeface=""/>
      </a:majorFont>
      <a:minorFont>
        <a:latin typeface="Arial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Office\Templates\globus.pot</Template>
  <TotalTime>32750</TotalTime>
  <Words>1658</Words>
  <Application>Microsoft Office PowerPoint</Application>
  <PresentationFormat>On-screen Show (4:3)</PresentationFormat>
  <Paragraphs>280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ＭＳ Ｐゴシック</vt:lpstr>
      <vt:lpstr>Verdana</vt:lpstr>
      <vt:lpstr>Times New Roman</vt:lpstr>
      <vt:lpstr>Symbol</vt:lpstr>
      <vt:lpstr>Wingdings</vt:lpstr>
      <vt:lpstr>URWPalladioL-Ital</vt:lpstr>
      <vt:lpstr>Wingdings 3</vt:lpstr>
      <vt:lpstr>Arial Black</vt:lpstr>
      <vt:lpstr>URWPalladioL-Roma</vt:lpstr>
      <vt:lpstr>Comic Sans MS</vt:lpstr>
      <vt:lpstr>Monotype Sorts</vt:lpstr>
      <vt:lpstr>PazoMath</vt:lpstr>
      <vt:lpstr>굴림</vt:lpstr>
      <vt:lpstr>dimitri</vt:lpstr>
      <vt:lpstr>Custom Design</vt:lpstr>
      <vt:lpstr>4_Blank Presentation</vt:lpstr>
      <vt:lpstr>5_Blank Presentation</vt:lpstr>
      <vt:lpstr>Acrobat Document</vt:lpstr>
      <vt:lpstr>Di-boson Measurements, aTGC and Quartic Gauge Boson Couplings with CMS</vt:lpstr>
      <vt:lpstr>Multi-boson Production @ LHC</vt:lpstr>
      <vt:lpstr>CMS Multi-boson Studies</vt:lpstr>
      <vt:lpstr>WW Selection &amp; Results</vt:lpstr>
      <vt:lpstr>WZ Selection</vt:lpstr>
      <vt:lpstr>WZ Results</vt:lpstr>
      <vt:lpstr>WW/WZ/ZZ Production &amp; aTGC</vt:lpstr>
      <vt:lpstr>WW+WZ  W+dijet  l+jj @ 7 TeV</vt:lpstr>
      <vt:lpstr>WW+WZ  W+dijet</vt:lpstr>
      <vt:lpstr>WW+WZ  W+dijet  aTGC</vt:lpstr>
      <vt:lpstr>Charged aTGC Results</vt:lpstr>
      <vt:lpstr>ZZ  lll’l’  @ 8 TeV</vt:lpstr>
      <vt:lpstr>ZZ  lll’l’  aTGC</vt:lpstr>
      <vt:lpstr>Neutral aTGC Results</vt:lpstr>
      <vt:lpstr>  WW &amp; First LHC Limits on aQGC</vt:lpstr>
      <vt:lpstr>  WW @ 7 TeV</vt:lpstr>
      <vt:lpstr>  WW</vt:lpstr>
      <vt:lpstr>  WW  aQGC</vt:lpstr>
      <vt:lpstr>WW &amp; WZ @ 8 TeV</vt:lpstr>
      <vt:lpstr>WW &amp; WZ</vt:lpstr>
      <vt:lpstr>WW &amp; WWZ  aQGC</vt:lpstr>
      <vt:lpstr>Summary</vt:lpstr>
      <vt:lpstr>PowerPoint Presentation</vt:lpstr>
      <vt:lpstr>CMS @ LHC @ 7 &amp; 8 TeV</vt:lpstr>
    </vt:vector>
  </TitlesOfParts>
  <Company>Sofia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Di-bosons and Gauge Couplings with CMS</dc:title>
  <dc:creator>Dimitri Bourilkov</dc:creator>
  <cp:keywords>QCD@LHC 2013</cp:keywords>
  <cp:lastModifiedBy>D</cp:lastModifiedBy>
  <cp:revision>2340</cp:revision>
  <cp:lastPrinted>1999-04-06T21:27:04Z</cp:lastPrinted>
  <dcterms:created xsi:type="dcterms:W3CDTF">1999-03-11T19:14:05Z</dcterms:created>
  <dcterms:modified xsi:type="dcterms:W3CDTF">2013-08-28T04:52:46Z</dcterms:modified>
</cp:coreProperties>
</file>