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5"/>
  </p:notesMasterIdLst>
  <p:sldIdLst>
    <p:sldId id="567" r:id="rId2"/>
    <p:sldId id="619" r:id="rId3"/>
    <p:sldId id="840" r:id="rId4"/>
    <p:sldId id="834" r:id="rId5"/>
    <p:sldId id="961" r:id="rId6"/>
    <p:sldId id="878" r:id="rId7"/>
    <p:sldId id="842" r:id="rId8"/>
    <p:sldId id="916" r:id="rId9"/>
    <p:sldId id="955" r:id="rId10"/>
    <p:sldId id="915" r:id="rId11"/>
    <p:sldId id="917" r:id="rId12"/>
    <p:sldId id="918" r:id="rId13"/>
    <p:sldId id="919" r:id="rId14"/>
    <p:sldId id="920" r:id="rId15"/>
    <p:sldId id="921" r:id="rId16"/>
    <p:sldId id="924" r:id="rId17"/>
    <p:sldId id="922" r:id="rId18"/>
    <p:sldId id="925" r:id="rId19"/>
    <p:sldId id="926" r:id="rId20"/>
    <p:sldId id="927" r:id="rId21"/>
    <p:sldId id="958" r:id="rId22"/>
    <p:sldId id="930" r:id="rId23"/>
    <p:sldId id="931" r:id="rId24"/>
    <p:sldId id="932" r:id="rId25"/>
    <p:sldId id="933" r:id="rId26"/>
    <p:sldId id="934" r:id="rId27"/>
    <p:sldId id="935" r:id="rId28"/>
    <p:sldId id="936" r:id="rId29"/>
    <p:sldId id="964" r:id="rId30"/>
    <p:sldId id="965" r:id="rId31"/>
    <p:sldId id="967" r:id="rId32"/>
    <p:sldId id="970" r:id="rId33"/>
    <p:sldId id="974" r:id="rId34"/>
    <p:sldId id="972" r:id="rId35"/>
    <p:sldId id="980" r:id="rId36"/>
    <p:sldId id="983" r:id="rId37"/>
    <p:sldId id="986" r:id="rId38"/>
    <p:sldId id="984" r:id="rId39"/>
    <p:sldId id="989" r:id="rId40"/>
    <p:sldId id="975" r:id="rId41"/>
    <p:sldId id="976" r:id="rId42"/>
    <p:sldId id="977" r:id="rId43"/>
    <p:sldId id="978" r:id="rId44"/>
    <p:sldId id="979" r:id="rId45"/>
    <p:sldId id="992" r:id="rId46"/>
    <p:sldId id="991" r:id="rId47"/>
    <p:sldId id="994" r:id="rId48"/>
    <p:sldId id="987" r:id="rId49"/>
    <p:sldId id="988" r:id="rId50"/>
    <p:sldId id="1013" r:id="rId51"/>
    <p:sldId id="968" r:id="rId52"/>
    <p:sldId id="996" r:id="rId53"/>
    <p:sldId id="997" r:id="rId54"/>
    <p:sldId id="998" r:id="rId55"/>
    <p:sldId id="1003" r:id="rId56"/>
    <p:sldId id="1004" r:id="rId57"/>
    <p:sldId id="1006" r:id="rId58"/>
    <p:sldId id="1005" r:id="rId59"/>
    <p:sldId id="1007" r:id="rId60"/>
    <p:sldId id="999" r:id="rId61"/>
    <p:sldId id="1012" r:id="rId62"/>
    <p:sldId id="1008" r:id="rId63"/>
    <p:sldId id="1009" r:id="rId64"/>
    <p:sldId id="1010" r:id="rId65"/>
    <p:sldId id="938" r:id="rId66"/>
    <p:sldId id="939" r:id="rId67"/>
    <p:sldId id="940" r:id="rId68"/>
    <p:sldId id="941" r:id="rId69"/>
    <p:sldId id="942" r:id="rId70"/>
    <p:sldId id="937" r:id="rId71"/>
    <p:sldId id="943" r:id="rId72"/>
    <p:sldId id="872" r:id="rId73"/>
    <p:sldId id="963" r:id="rId74"/>
    <p:sldId id="865" r:id="rId75"/>
    <p:sldId id="833" r:id="rId76"/>
    <p:sldId id="928" r:id="rId77"/>
    <p:sldId id="960" r:id="rId78"/>
    <p:sldId id="929" r:id="rId79"/>
    <p:sldId id="990" r:id="rId80"/>
    <p:sldId id="993" r:id="rId81"/>
    <p:sldId id="995" r:id="rId82"/>
    <p:sldId id="969" r:id="rId83"/>
    <p:sldId id="973" r:id="rId8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FF"/>
    <a:srgbClr val="996633"/>
    <a:srgbClr val="FFCC00"/>
    <a:srgbClr val="00FF00"/>
    <a:srgbClr val="FF9900"/>
    <a:srgbClr val="FF3399"/>
    <a:srgbClr val="FF0000"/>
    <a:srgbClr val="0000FF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710" autoAdjust="0"/>
    <p:restoredTop sz="94660"/>
  </p:normalViewPr>
  <p:slideViewPr>
    <p:cSldViewPr snapToGrid="0" snapToObjects="1">
      <p:cViewPr>
        <p:scale>
          <a:sx n="50" d="100"/>
          <a:sy n="50" d="100"/>
        </p:scale>
        <p:origin x="-1308" y="-260"/>
      </p:cViewPr>
      <p:guideLst>
        <p:guide orient="horz" pos="216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8" d="100"/>
          <a:sy n="58" d="100"/>
        </p:scale>
        <p:origin x="-1686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A5D9A9F-7BD7-4B52-97D5-2C8DF8C8A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5D9A9F-7BD7-4B52-97D5-2C8DF8C8A16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5D9A9F-7BD7-4B52-97D5-2C8DF8C8A16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BE6C7-92B5-41ED-87D1-1726F0AA5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E5739-EAF4-44BC-9076-91680DD54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7905C-6FD8-46EB-A7A1-729EF0F9E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6F193-B8A1-40BB-9525-0EDFCE5AF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9A37D-243E-499E-9740-E5BC9C418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E48AF-4B43-407D-B5F4-8C47359BC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61037-D674-44EF-B2CE-1F678DD61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773C1-9A25-4E43-8435-29BE4C5C9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9583E-7D23-4BC7-8345-95332ED29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DE759-C38A-4B59-A5D0-074D28B22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26494-B746-4809-A7BA-4AC9A858B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3F4588EB-C056-4F9E-A48D-910DBCC4B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250707" y="4086016"/>
            <a:ext cx="20269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</a:rPr>
              <a:t>A. </a:t>
            </a:r>
            <a:r>
              <a:rPr lang="en-US" sz="2400" b="1" dirty="0" smtClean="0">
                <a:latin typeface="Times New Roman" pitchFamily="18" charset="0"/>
              </a:rPr>
              <a:t>Y. </a:t>
            </a:r>
            <a:r>
              <a:rPr lang="en-US" sz="2400" b="1" dirty="0">
                <a:latin typeface="Times New Roman" pitchFamily="18" charset="0"/>
              </a:rPr>
              <a:t>Smirnov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337396" y="4475493"/>
            <a:ext cx="6315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>
                <a:latin typeface="Times New Roman" pitchFamily="18" charset="0"/>
              </a:rPr>
              <a:t>International Centre for Theoretical Physics, Trieste, Italy   </a:t>
            </a:r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1579790" y="3396849"/>
            <a:ext cx="7107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 rot="-441044">
            <a:off x="472376" y="619262"/>
            <a:ext cx="7863928" cy="15135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Neutrinos oscillations: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pic>
        <p:nvPicPr>
          <p:cNvPr id="2056" name="Picture 8" descr="ictp_logo_100x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575" y="4010025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 rot="-441044">
            <a:off x="772320" y="1932278"/>
            <a:ext cx="7723699" cy="13007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the basic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formalism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51816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Exploring the neutrino sky and</a:t>
            </a:r>
          </a:p>
          <a:p>
            <a:r>
              <a:rPr lang="en-US" dirty="0" smtClean="0"/>
              <a:t> fundamental particle physics </a:t>
            </a:r>
          </a:p>
          <a:p>
            <a:r>
              <a:rPr lang="en-US" dirty="0" smtClean="0"/>
              <a:t>on the Megaton scale</a:t>
            </a:r>
            <a:endParaRPr lang="en-US" dirty="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343400" y="6172200"/>
            <a:ext cx="388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Bad </a:t>
            </a:r>
            <a:r>
              <a:rPr lang="en-US" sz="2000" dirty="0" err="1" smtClean="0"/>
              <a:t>Honnef</a:t>
            </a:r>
            <a:r>
              <a:rPr lang="en-US" sz="2000" dirty="0" smtClean="0"/>
              <a:t>,  January </a:t>
            </a:r>
            <a:r>
              <a:rPr lang="en-US" sz="2000" dirty="0"/>
              <a:t>2</a:t>
            </a:r>
            <a:r>
              <a:rPr lang="en-US" sz="2000" dirty="0" smtClean="0"/>
              <a:t>1</a:t>
            </a:r>
            <a:r>
              <a:rPr lang="en-US" sz="2000" dirty="0"/>
              <a:t>, </a:t>
            </a:r>
            <a:r>
              <a:rPr lang="en-US" sz="2000" dirty="0" smtClean="0"/>
              <a:t>2013 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-6" y="-1966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44419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44"/>
          <p:cNvSpPr>
            <a:spLocks noChangeArrowheads="1" noChangeShapeType="1" noTextEdit="1"/>
          </p:cNvSpPr>
          <p:nvPr/>
        </p:nvSpPr>
        <p:spPr bwMode="auto">
          <a:xfrm>
            <a:off x="317065" y="231649"/>
            <a:ext cx="3782785" cy="9513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Based 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504" y="1447793"/>
            <a:ext cx="9002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[1]  Neutrino production coherence and oscillation experiments.</a:t>
            </a:r>
          </a:p>
          <a:p>
            <a:r>
              <a:rPr lang="en-US" dirty="0" smtClean="0"/>
              <a:t>      E. </a:t>
            </a:r>
            <a:r>
              <a:rPr lang="en-US" dirty="0" err="1" smtClean="0"/>
              <a:t>Akhmedov</a:t>
            </a:r>
            <a:r>
              <a:rPr lang="en-US" dirty="0" smtClean="0"/>
              <a:t>, D. Hernandez, A. Smirnov,   JHEP 1204 (2012) 052, </a:t>
            </a:r>
          </a:p>
          <a:p>
            <a:r>
              <a:rPr lang="en-US" dirty="0" smtClean="0"/>
              <a:t>      arXiv:1201.4128 [</a:t>
            </a:r>
            <a:r>
              <a:rPr lang="en-US" dirty="0" err="1" smtClean="0"/>
              <a:t>hep</a:t>
            </a:r>
            <a:r>
              <a:rPr lang="en-US" dirty="0" smtClean="0"/>
              <a:t>-ph]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1504" y="2460160"/>
            <a:ext cx="8991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[2]  Neutrino oscillations: Entanglement, energy-momentum conservation and QFT.</a:t>
            </a:r>
          </a:p>
          <a:p>
            <a:r>
              <a:rPr lang="en-US" dirty="0" smtClean="0"/>
              <a:t>       </a:t>
            </a:r>
            <a:r>
              <a:rPr lang="en-US" dirty="0" err="1" smtClean="0"/>
              <a:t>E.Kh</a:t>
            </a:r>
            <a:r>
              <a:rPr lang="en-US" dirty="0" smtClean="0"/>
              <a:t>. </a:t>
            </a:r>
            <a:r>
              <a:rPr lang="en-US" dirty="0" err="1" smtClean="0"/>
              <a:t>Akhmedov</a:t>
            </a:r>
            <a:r>
              <a:rPr lang="en-US" dirty="0" smtClean="0"/>
              <a:t>, </a:t>
            </a:r>
            <a:r>
              <a:rPr lang="en-US" dirty="0" err="1" smtClean="0"/>
              <a:t>A.Yu</a:t>
            </a:r>
            <a:r>
              <a:rPr lang="en-US" dirty="0" smtClean="0"/>
              <a:t>. Smirnov, Found. Phys. 41 (2011)  1279-1306</a:t>
            </a:r>
          </a:p>
          <a:p>
            <a:r>
              <a:rPr lang="en-US" dirty="0" smtClean="0"/>
              <a:t>       arXiv:1008.2077 [</a:t>
            </a:r>
            <a:r>
              <a:rPr lang="en-US" dirty="0" err="1" smtClean="0"/>
              <a:t>hep</a:t>
            </a:r>
            <a:r>
              <a:rPr lang="en-US" dirty="0" smtClean="0"/>
              <a:t>-ph]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8847" y="3484944"/>
            <a:ext cx="8953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[3]  Paradoxes of neutrino oscillations.</a:t>
            </a:r>
          </a:p>
          <a:p>
            <a:r>
              <a:rPr lang="en-US" dirty="0" smtClean="0"/>
              <a:t>       E. </a:t>
            </a:r>
            <a:r>
              <a:rPr lang="en-US" dirty="0" err="1" smtClean="0"/>
              <a:t>Kh</a:t>
            </a:r>
            <a:r>
              <a:rPr lang="en-US" dirty="0" smtClean="0"/>
              <a:t>. </a:t>
            </a:r>
            <a:r>
              <a:rPr lang="en-US" dirty="0" err="1" smtClean="0"/>
              <a:t>Akhmedov</a:t>
            </a:r>
            <a:r>
              <a:rPr lang="en-US" dirty="0" smtClean="0"/>
              <a:t>,  A. Yu. Smirnov Phys. Atom. </a:t>
            </a:r>
            <a:r>
              <a:rPr lang="en-US" dirty="0" err="1" smtClean="0"/>
              <a:t>Nucl</a:t>
            </a:r>
            <a:r>
              <a:rPr lang="en-US" dirty="0" smtClean="0"/>
              <a:t>. 72 (2009) 1363-1381</a:t>
            </a:r>
          </a:p>
          <a:p>
            <a:r>
              <a:rPr lang="en-US" dirty="0" smtClean="0"/>
              <a:t>       arXiv:0905.1903 [</a:t>
            </a:r>
            <a:r>
              <a:rPr lang="en-US" dirty="0" err="1" smtClean="0"/>
              <a:t>hep</a:t>
            </a:r>
            <a:r>
              <a:rPr lang="en-US" dirty="0" smtClean="0"/>
              <a:t>-ph]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7451" y="4497314"/>
            <a:ext cx="8603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[4] Active to sterile neutrino oscillations: Coherence and MINOS results.</a:t>
            </a:r>
          </a:p>
          <a:p>
            <a:r>
              <a:rPr lang="en-US" dirty="0" smtClean="0"/>
              <a:t>      D. Hernandez, </a:t>
            </a:r>
            <a:r>
              <a:rPr lang="en-US" dirty="0" err="1" smtClean="0"/>
              <a:t>A.Yu</a:t>
            </a:r>
            <a:r>
              <a:rPr lang="en-US" dirty="0" smtClean="0"/>
              <a:t>. Smirnov, </a:t>
            </a:r>
            <a:r>
              <a:rPr lang="en-US" dirty="0" err="1" smtClean="0"/>
              <a:t>Phys.Lett</a:t>
            </a:r>
            <a:r>
              <a:rPr lang="en-US" dirty="0" smtClean="0"/>
              <a:t>. B706 (2012) 360-366                                        arXiv:1105.5946 [</a:t>
            </a:r>
            <a:r>
              <a:rPr lang="en-US" dirty="0" err="1" smtClean="0"/>
              <a:t>hep</a:t>
            </a:r>
            <a:r>
              <a:rPr lang="en-US" dirty="0" smtClean="0"/>
              <a:t>-ph]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6944" y="5562586"/>
            <a:ext cx="8278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[5]  Neutrino oscillations: Quantum mechanics vs. quantum field theory.</a:t>
            </a:r>
          </a:p>
          <a:p>
            <a:r>
              <a:rPr lang="en-US" dirty="0" smtClean="0"/>
              <a:t>       E. </a:t>
            </a:r>
            <a:r>
              <a:rPr lang="en-US" dirty="0" err="1" smtClean="0"/>
              <a:t>Kh</a:t>
            </a:r>
            <a:r>
              <a:rPr lang="en-US" dirty="0" smtClean="0"/>
              <a:t>. </a:t>
            </a:r>
            <a:r>
              <a:rPr lang="en-US" dirty="0" err="1" smtClean="0"/>
              <a:t>Akhmedov</a:t>
            </a:r>
            <a:r>
              <a:rPr lang="en-US" dirty="0" smtClean="0"/>
              <a:t>, J. Kopp,  JHEP 1004 (2010) 008</a:t>
            </a:r>
          </a:p>
          <a:p>
            <a:r>
              <a:rPr lang="en-US" dirty="0" smtClean="0"/>
              <a:t>       arXiv:1001.4815 [</a:t>
            </a:r>
            <a:r>
              <a:rPr lang="en-US" dirty="0" err="1" smtClean="0"/>
              <a:t>hep</a:t>
            </a:r>
            <a:r>
              <a:rPr lang="en-US" dirty="0" smtClean="0"/>
              <a:t>-ph]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00610" y="2083893"/>
            <a:ext cx="2803779" cy="18162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44419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44"/>
          <p:cNvSpPr>
            <a:spLocks noChangeArrowheads="1" noChangeShapeType="1" noTextEdit="1"/>
          </p:cNvSpPr>
          <p:nvPr/>
        </p:nvSpPr>
        <p:spPr bwMode="auto">
          <a:xfrm>
            <a:off x="1777431" y="320366"/>
            <a:ext cx="4661469" cy="10925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In principle: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965" y="1612930"/>
            <a:ext cx="1528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Lagrangian</a:t>
            </a:r>
            <a:endParaRPr lang="en-US" sz="2000" dirty="0"/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350109" y="2232887"/>
            <a:ext cx="2754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       </a:t>
            </a:r>
            <a:r>
              <a:rPr lang="en-US" sz="2000" dirty="0"/>
              <a:t>l </a:t>
            </a:r>
            <a:r>
              <a:rPr lang="en-US" sz="2000" dirty="0">
                <a:latin typeface="Symbol" pitchFamily="18" charset="2"/>
              </a:rPr>
              <a:t>g</a:t>
            </a:r>
            <a:r>
              <a:rPr lang="en-US" sz="2000" baseline="-25000" dirty="0">
                <a:latin typeface="Symbol" pitchFamily="18" charset="2"/>
              </a:rPr>
              <a:t> </a:t>
            </a:r>
            <a:r>
              <a:rPr lang="en-US" sz="2000" baseline="30000" dirty="0">
                <a:latin typeface="Symbol" pitchFamily="18" charset="2"/>
              </a:rPr>
              <a:t>m</a:t>
            </a:r>
            <a:r>
              <a:rPr lang="en-US" sz="2000" baseline="-25000" dirty="0">
                <a:latin typeface="Symbol" pitchFamily="18" charset="2"/>
              </a:rPr>
              <a:t> </a:t>
            </a:r>
            <a:r>
              <a:rPr lang="en-US" sz="2000" dirty="0"/>
              <a:t>(1 -</a:t>
            </a:r>
            <a:r>
              <a:rPr lang="en-US" sz="2000" dirty="0">
                <a:latin typeface="Symbol" pitchFamily="18" charset="2"/>
              </a:rPr>
              <a:t> </a:t>
            </a:r>
            <a:r>
              <a:rPr lang="en-US" sz="2000" dirty="0" smtClean="0">
                <a:latin typeface="Symbol" pitchFamily="18" charset="2"/>
              </a:rPr>
              <a:t>g</a:t>
            </a:r>
            <a:r>
              <a:rPr lang="en-US" sz="2000" baseline="-25000" dirty="0" smtClean="0"/>
              <a:t>5</a:t>
            </a:r>
            <a:r>
              <a:rPr lang="en-US" sz="2000" dirty="0" smtClean="0"/>
              <a:t>)</a:t>
            </a:r>
            <a:r>
              <a:rPr lang="en-US" sz="2000" dirty="0" err="1" smtClean="0">
                <a:latin typeface="Symbol" pitchFamily="18" charset="2"/>
              </a:rPr>
              <a:t>n</a:t>
            </a:r>
            <a:r>
              <a:rPr lang="en-US" sz="2000" baseline="-25000" dirty="0" err="1" smtClean="0"/>
              <a:t>l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err="1"/>
              <a:t>W</a:t>
            </a:r>
            <a:r>
              <a:rPr lang="en-US" sz="2000" baseline="30000" dirty="0" err="1"/>
              <a:t>+</a:t>
            </a:r>
            <a:r>
              <a:rPr lang="en-US" sz="2000" baseline="-25000" dirty="0" err="1">
                <a:latin typeface="Symbol" pitchFamily="18" charset="2"/>
              </a:rPr>
              <a:t>m</a:t>
            </a:r>
            <a:r>
              <a:rPr lang="en-US" sz="2000" dirty="0"/>
              <a:t> </a:t>
            </a:r>
          </a:p>
        </p:txBody>
      </p:sp>
      <p:sp>
        <p:nvSpPr>
          <p:cNvPr id="8" name="Text Box 39"/>
          <p:cNvSpPr txBox="1">
            <a:spLocks noChangeArrowheads="1"/>
          </p:cNvSpPr>
          <p:nvPr/>
        </p:nvSpPr>
        <p:spPr bwMode="auto">
          <a:xfrm>
            <a:off x="337079" y="2082305"/>
            <a:ext cx="571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  g</a:t>
            </a:r>
          </a:p>
          <a:p>
            <a:r>
              <a:rPr lang="en-US" sz="2000" dirty="0"/>
              <a:t>2 2</a:t>
            </a:r>
          </a:p>
        </p:txBody>
      </p:sp>
      <p:sp>
        <p:nvSpPr>
          <p:cNvPr id="9" name="Line 41"/>
          <p:cNvSpPr>
            <a:spLocks noChangeShapeType="1"/>
          </p:cNvSpPr>
          <p:nvPr/>
        </p:nvSpPr>
        <p:spPr bwMode="auto">
          <a:xfrm>
            <a:off x="454552" y="2446347"/>
            <a:ext cx="3778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42"/>
          <p:cNvSpPr>
            <a:spLocks/>
          </p:cNvSpPr>
          <p:nvPr/>
        </p:nvSpPr>
        <p:spPr bwMode="auto">
          <a:xfrm>
            <a:off x="579293" y="2486458"/>
            <a:ext cx="231775" cy="192088"/>
          </a:xfrm>
          <a:custGeom>
            <a:avLst/>
            <a:gdLst>
              <a:gd name="T0" fmla="*/ 0 w 192"/>
              <a:gd name="T1" fmla="*/ 46 h 183"/>
              <a:gd name="T2" fmla="*/ 45 w 192"/>
              <a:gd name="T3" fmla="*/ 183 h 183"/>
              <a:gd name="T4" fmla="*/ 45 w 192"/>
              <a:gd name="T5" fmla="*/ 0 h 183"/>
              <a:gd name="T6" fmla="*/ 192 w 192"/>
              <a:gd name="T7" fmla="*/ 0 h 183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183"/>
              <a:gd name="T14" fmla="*/ 192 w 192"/>
              <a:gd name="T15" fmla="*/ 183 h 1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183">
                <a:moveTo>
                  <a:pt x="0" y="46"/>
                </a:moveTo>
                <a:lnTo>
                  <a:pt x="45" y="183"/>
                </a:lnTo>
                <a:lnTo>
                  <a:pt x="45" y="0"/>
                </a:lnTo>
                <a:lnTo>
                  <a:pt x="192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946538" y="2247183"/>
            <a:ext cx="12512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522703" y="2369795"/>
            <a:ext cx="1751797" cy="1015663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Amplitudes,  probabilities </a:t>
            </a:r>
          </a:p>
          <a:p>
            <a:r>
              <a:rPr lang="en-US" sz="2000" dirty="0" smtClean="0"/>
              <a:t>of processes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 rot="741190">
            <a:off x="3709138" y="3502878"/>
            <a:ext cx="100148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QFT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 rot="20958527">
            <a:off x="3914451" y="4136346"/>
            <a:ext cx="798067" cy="46166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QM</a:t>
            </a:r>
            <a:endParaRPr lang="en-US" sz="2400" dirty="0"/>
          </a:p>
        </p:txBody>
      </p:sp>
      <p:sp>
        <p:nvSpPr>
          <p:cNvPr id="20" name="Right Arrow 19"/>
          <p:cNvSpPr/>
          <p:nvPr/>
        </p:nvSpPr>
        <p:spPr bwMode="auto">
          <a:xfrm>
            <a:off x="3877866" y="2632997"/>
            <a:ext cx="664028" cy="529722"/>
          </a:xfrm>
          <a:prstGeom prst="rightArrow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10808" y="4514706"/>
            <a:ext cx="176308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Observables,</a:t>
            </a:r>
          </a:p>
          <a:p>
            <a:r>
              <a:rPr lang="en-US" sz="2000" dirty="0" smtClean="0"/>
              <a:t>number of events, etc..</a:t>
            </a:r>
            <a:endParaRPr lang="en-US" sz="2000" dirty="0"/>
          </a:p>
        </p:txBody>
      </p:sp>
      <p:sp>
        <p:nvSpPr>
          <p:cNvPr id="25" name="Down Arrow 24"/>
          <p:cNvSpPr/>
          <p:nvPr/>
        </p:nvSpPr>
        <p:spPr bwMode="auto">
          <a:xfrm rot="18593230">
            <a:off x="6366002" y="3595339"/>
            <a:ext cx="500743" cy="609601"/>
          </a:xfrm>
          <a:prstGeom prst="down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4552" y="4169229"/>
            <a:ext cx="2649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Starting from </a:t>
            </a:r>
          </a:p>
          <a:p>
            <a:r>
              <a:rPr lang="en-US" dirty="0" smtClean="0"/>
              <a:t>the first principles</a:t>
            </a:r>
            <a:endParaRPr lang="en-US" dirty="0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69737" y="2847219"/>
            <a:ext cx="2591177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000" dirty="0"/>
              <a:t>- ½ </a:t>
            </a:r>
            <a:r>
              <a:rPr lang="en-US" sz="2000" dirty="0" err="1"/>
              <a:t>m</a:t>
            </a:r>
            <a:r>
              <a:rPr lang="en-US" sz="2000" baseline="-25000" dirty="0" err="1"/>
              <a:t>L</a:t>
            </a:r>
            <a:r>
              <a:rPr lang="en-US" sz="2000" dirty="0"/>
              <a:t> </a:t>
            </a:r>
            <a:r>
              <a:rPr lang="en-US" sz="2000" dirty="0" err="1">
                <a:latin typeface="Symbol" pitchFamily="18" charset="2"/>
              </a:rPr>
              <a:t>n</a:t>
            </a:r>
            <a:r>
              <a:rPr lang="en-US" sz="2000" baseline="-25000" dirty="0" err="1"/>
              <a:t>L</a:t>
            </a:r>
            <a:r>
              <a:rPr lang="en-US" sz="2000" baseline="30000" dirty="0" err="1"/>
              <a:t>T</a:t>
            </a:r>
            <a:r>
              <a:rPr lang="en-US" sz="2000" dirty="0" err="1"/>
              <a:t>C</a:t>
            </a:r>
            <a:r>
              <a:rPr lang="en-US" sz="2000" dirty="0" err="1">
                <a:latin typeface="Symbol" pitchFamily="18" charset="2"/>
              </a:rPr>
              <a:t>n</a:t>
            </a:r>
            <a:r>
              <a:rPr lang="en-US" sz="2000" baseline="-25000" dirty="0" err="1"/>
              <a:t>L</a:t>
            </a:r>
            <a:r>
              <a:rPr lang="en-US" sz="2000" dirty="0">
                <a:latin typeface="Symbol" pitchFamily="18" charset="2"/>
              </a:rPr>
              <a:t> 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394230" y="3385458"/>
            <a:ext cx="2055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- </a:t>
            </a:r>
            <a:r>
              <a:rPr lang="en-US" sz="2000" dirty="0" err="1" smtClean="0"/>
              <a:t>l</a:t>
            </a:r>
            <a:r>
              <a:rPr lang="en-US" sz="2000" baseline="-25000" dirty="0" err="1" smtClean="0"/>
              <a:t>L</a:t>
            </a:r>
            <a:r>
              <a:rPr lang="en-US" sz="2000" dirty="0" smtClean="0"/>
              <a:t> m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 </a:t>
            </a:r>
            <a:r>
              <a:rPr lang="en-US" sz="2000" dirty="0" err="1" smtClean="0"/>
              <a:t>l</a:t>
            </a:r>
            <a:r>
              <a:rPr lang="en-US" sz="2000" baseline="-25000" dirty="0" err="1" smtClean="0"/>
              <a:t>R</a:t>
            </a:r>
            <a:r>
              <a:rPr lang="en-US" sz="2000" dirty="0" smtClean="0"/>
              <a:t>  + </a:t>
            </a:r>
            <a:r>
              <a:rPr lang="en-US" sz="2000" dirty="0" err="1" smtClean="0"/>
              <a:t>h.c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707042" y="3401095"/>
            <a:ext cx="12512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2186023" y="5828724"/>
            <a:ext cx="342737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Actually  not very simple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2173323" y="6305034"/>
            <a:ext cx="577427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Quantum mechanics at macroscopic distances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0" y="-12132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444419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44"/>
          <p:cNvSpPr>
            <a:spLocks noChangeArrowheads="1" noChangeShapeType="1" noTextEdit="1"/>
          </p:cNvSpPr>
          <p:nvPr/>
        </p:nvSpPr>
        <p:spPr bwMode="auto">
          <a:xfrm>
            <a:off x="876299" y="252514"/>
            <a:ext cx="7332035" cy="12361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What is the problem?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721" y="3406070"/>
            <a:ext cx="2378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conditions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0842" y="4160123"/>
            <a:ext cx="301864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Recall, the usual set-up </a:t>
            </a:r>
          </a:p>
          <a:p>
            <a:r>
              <a:rPr lang="en-US" sz="2000" dirty="0" smtClean="0"/>
              <a:t>(scattering)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60842" y="4915878"/>
            <a:ext cx="2409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asymptotic states </a:t>
            </a:r>
          </a:p>
          <a:p>
            <a:r>
              <a:rPr lang="en-US" dirty="0" smtClean="0"/>
              <a:t>described by plane waves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50720" y="6051788"/>
            <a:ext cx="2204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 interaction </a:t>
            </a:r>
          </a:p>
          <a:p>
            <a:r>
              <a:rPr lang="en-US" dirty="0" smtClean="0"/>
              <a:t>region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3202629" y="4669362"/>
            <a:ext cx="781752" cy="39456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60842" y="2567464"/>
            <a:ext cx="403799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Formalism should be adjusted </a:t>
            </a:r>
          </a:p>
          <a:p>
            <a:r>
              <a:rPr lang="en-US" sz="2000" dirty="0" smtClean="0"/>
              <a:t>to specific physics situation</a:t>
            </a:r>
            <a:endParaRPr lang="en-US" sz="2000" dirty="0"/>
          </a:p>
        </p:txBody>
      </p:sp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534253" y="1729377"/>
            <a:ext cx="1719742" cy="674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99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Set-up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17" name="WordArt 5"/>
          <p:cNvSpPr>
            <a:spLocks noChangeArrowheads="1" noChangeShapeType="1" noTextEdit="1"/>
          </p:cNvSpPr>
          <p:nvPr/>
        </p:nvSpPr>
        <p:spPr bwMode="auto">
          <a:xfrm>
            <a:off x="5205590" y="1740010"/>
            <a:ext cx="3396142" cy="674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99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Approximations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56051" y="2382798"/>
            <a:ext cx="38497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Approximations, if one does </a:t>
            </a:r>
          </a:p>
          <a:p>
            <a:r>
              <a:rPr lang="en-US" sz="2000" dirty="0" smtClean="0"/>
              <a:t>not want to consider whole </a:t>
            </a:r>
          </a:p>
          <a:p>
            <a:r>
              <a:rPr lang="en-US" sz="2000" dirty="0" smtClean="0"/>
              <a:t>history of the Universe to </a:t>
            </a:r>
          </a:p>
          <a:p>
            <a:r>
              <a:rPr lang="en-US" sz="2000" dirty="0" smtClean="0"/>
              <a:t>compute  e.g. signal in </a:t>
            </a:r>
          </a:p>
          <a:p>
            <a:r>
              <a:rPr lang="en-US" sz="2000" dirty="0" err="1" smtClean="0"/>
              <a:t>Daya</a:t>
            </a:r>
            <a:r>
              <a:rPr lang="en-US" sz="2000" dirty="0" smtClean="0"/>
              <a:t> Bay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640844" y="5903259"/>
            <a:ext cx="1975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enormous       </a:t>
            </a:r>
          </a:p>
          <a:p>
            <a:r>
              <a:rPr lang="en-US" dirty="0" smtClean="0"/>
              <a:t>  simplification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422082">
            <a:off x="6395189" y="3812819"/>
            <a:ext cx="1780268" cy="646331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Truncating the process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4825600" y="4560233"/>
            <a:ext cx="847068" cy="58761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3191743" y="5553820"/>
            <a:ext cx="901490" cy="43635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4858258" y="5377543"/>
            <a:ext cx="78175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4656315" y="5616449"/>
            <a:ext cx="781752" cy="37372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Freeform 5"/>
          <p:cNvSpPr>
            <a:spLocks/>
          </p:cNvSpPr>
          <p:nvPr/>
        </p:nvSpPr>
        <p:spPr bwMode="auto">
          <a:xfrm>
            <a:off x="3894939" y="4856012"/>
            <a:ext cx="1004887" cy="915987"/>
          </a:xfrm>
          <a:custGeom>
            <a:avLst/>
            <a:gdLst>
              <a:gd name="T0" fmla="*/ 113 w 633"/>
              <a:gd name="T1" fmla="*/ 417 h 577"/>
              <a:gd name="T2" fmla="*/ 40 w 633"/>
              <a:gd name="T3" fmla="*/ 152 h 577"/>
              <a:gd name="T4" fmla="*/ 351 w 633"/>
              <a:gd name="T5" fmla="*/ 15 h 577"/>
              <a:gd name="T6" fmla="*/ 625 w 633"/>
              <a:gd name="T7" fmla="*/ 243 h 577"/>
              <a:gd name="T8" fmla="*/ 397 w 633"/>
              <a:gd name="T9" fmla="*/ 545 h 577"/>
              <a:gd name="T10" fmla="*/ 113 w 633"/>
              <a:gd name="T11" fmla="*/ 417 h 5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3"/>
              <a:gd name="T19" fmla="*/ 0 h 577"/>
              <a:gd name="T20" fmla="*/ 633 w 633"/>
              <a:gd name="T21" fmla="*/ 577 h 5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3" h="577">
                <a:moveTo>
                  <a:pt x="113" y="417"/>
                </a:moveTo>
                <a:cubicBezTo>
                  <a:pt x="53" y="352"/>
                  <a:pt x="0" y="219"/>
                  <a:pt x="40" y="152"/>
                </a:cubicBezTo>
                <a:cubicBezTo>
                  <a:pt x="80" y="85"/>
                  <a:pt x="254" y="0"/>
                  <a:pt x="351" y="15"/>
                </a:cubicBezTo>
                <a:cubicBezTo>
                  <a:pt x="448" y="30"/>
                  <a:pt x="617" y="155"/>
                  <a:pt x="625" y="243"/>
                </a:cubicBezTo>
                <a:cubicBezTo>
                  <a:pt x="633" y="331"/>
                  <a:pt x="481" y="513"/>
                  <a:pt x="397" y="545"/>
                </a:cubicBezTo>
                <a:cubicBezTo>
                  <a:pt x="313" y="577"/>
                  <a:pt x="173" y="482"/>
                  <a:pt x="113" y="417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Right Arrow 24"/>
          <p:cNvSpPr/>
          <p:nvPr/>
        </p:nvSpPr>
        <p:spPr bwMode="auto">
          <a:xfrm>
            <a:off x="414679" y="6030522"/>
            <a:ext cx="342867" cy="44463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736600" y="1627188"/>
            <a:ext cx="6040438" cy="254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3557" name="Freeform 5"/>
          <p:cNvSpPr>
            <a:spLocks/>
          </p:cNvSpPr>
          <p:nvPr/>
        </p:nvSpPr>
        <p:spPr bwMode="auto">
          <a:xfrm>
            <a:off x="1722438" y="2465388"/>
            <a:ext cx="1004887" cy="915987"/>
          </a:xfrm>
          <a:custGeom>
            <a:avLst/>
            <a:gdLst>
              <a:gd name="T0" fmla="*/ 113 w 633"/>
              <a:gd name="T1" fmla="*/ 417 h 577"/>
              <a:gd name="T2" fmla="*/ 40 w 633"/>
              <a:gd name="T3" fmla="*/ 152 h 577"/>
              <a:gd name="T4" fmla="*/ 351 w 633"/>
              <a:gd name="T5" fmla="*/ 15 h 577"/>
              <a:gd name="T6" fmla="*/ 625 w 633"/>
              <a:gd name="T7" fmla="*/ 243 h 577"/>
              <a:gd name="T8" fmla="*/ 397 w 633"/>
              <a:gd name="T9" fmla="*/ 545 h 577"/>
              <a:gd name="T10" fmla="*/ 113 w 633"/>
              <a:gd name="T11" fmla="*/ 417 h 5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3"/>
              <a:gd name="T19" fmla="*/ 0 h 577"/>
              <a:gd name="T20" fmla="*/ 633 w 633"/>
              <a:gd name="T21" fmla="*/ 577 h 5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3" h="577">
                <a:moveTo>
                  <a:pt x="113" y="417"/>
                </a:moveTo>
                <a:cubicBezTo>
                  <a:pt x="53" y="352"/>
                  <a:pt x="0" y="219"/>
                  <a:pt x="40" y="152"/>
                </a:cubicBezTo>
                <a:cubicBezTo>
                  <a:pt x="80" y="85"/>
                  <a:pt x="254" y="0"/>
                  <a:pt x="351" y="15"/>
                </a:cubicBezTo>
                <a:cubicBezTo>
                  <a:pt x="448" y="30"/>
                  <a:pt x="617" y="155"/>
                  <a:pt x="625" y="243"/>
                </a:cubicBezTo>
                <a:cubicBezTo>
                  <a:pt x="633" y="331"/>
                  <a:pt x="481" y="513"/>
                  <a:pt x="397" y="545"/>
                </a:cubicBezTo>
                <a:cubicBezTo>
                  <a:pt x="313" y="577"/>
                  <a:pt x="173" y="482"/>
                  <a:pt x="113" y="417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Freeform 6"/>
          <p:cNvSpPr>
            <a:spLocks/>
          </p:cNvSpPr>
          <p:nvPr/>
        </p:nvSpPr>
        <p:spPr bwMode="auto">
          <a:xfrm>
            <a:off x="4902200" y="2403475"/>
            <a:ext cx="962025" cy="969963"/>
          </a:xfrm>
          <a:custGeom>
            <a:avLst/>
            <a:gdLst>
              <a:gd name="T0" fmla="*/ 1 w 761"/>
              <a:gd name="T1" fmla="*/ 410 h 730"/>
              <a:gd name="T2" fmla="*/ 257 w 761"/>
              <a:gd name="T3" fmla="*/ 17 h 730"/>
              <a:gd name="T4" fmla="*/ 760 w 761"/>
              <a:gd name="T5" fmla="*/ 511 h 730"/>
              <a:gd name="T6" fmla="*/ 248 w 761"/>
              <a:gd name="T7" fmla="*/ 712 h 730"/>
              <a:gd name="T8" fmla="*/ 1 w 761"/>
              <a:gd name="T9" fmla="*/ 410 h 7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1"/>
              <a:gd name="T16" fmla="*/ 0 h 730"/>
              <a:gd name="T17" fmla="*/ 761 w 761"/>
              <a:gd name="T18" fmla="*/ 730 h 7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1" h="730">
                <a:moveTo>
                  <a:pt x="1" y="410"/>
                </a:moveTo>
                <a:cubicBezTo>
                  <a:pt x="2" y="294"/>
                  <a:pt x="131" y="0"/>
                  <a:pt x="257" y="17"/>
                </a:cubicBezTo>
                <a:cubicBezTo>
                  <a:pt x="383" y="34"/>
                  <a:pt x="761" y="395"/>
                  <a:pt x="760" y="511"/>
                </a:cubicBezTo>
                <a:cubicBezTo>
                  <a:pt x="759" y="627"/>
                  <a:pt x="373" y="730"/>
                  <a:pt x="248" y="712"/>
                </a:cubicBezTo>
                <a:cubicBezTo>
                  <a:pt x="123" y="694"/>
                  <a:pt x="0" y="526"/>
                  <a:pt x="1" y="41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2700338" y="2994025"/>
            <a:ext cx="22193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0" name="WordArt 8"/>
          <p:cNvSpPr>
            <a:spLocks noChangeArrowheads="1" noChangeShapeType="1" noTextEdit="1"/>
          </p:cNvSpPr>
          <p:nvPr/>
        </p:nvSpPr>
        <p:spPr bwMode="auto">
          <a:xfrm>
            <a:off x="457200" y="227013"/>
            <a:ext cx="6291263" cy="1214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Oscillation set-up</a:t>
            </a: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1003300" y="2147888"/>
            <a:ext cx="812800" cy="492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V="1">
            <a:off x="2598738" y="2130425"/>
            <a:ext cx="574675" cy="525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flipV="1">
            <a:off x="5602288" y="2130425"/>
            <a:ext cx="534987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5732463" y="3236913"/>
            <a:ext cx="5238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 flipH="1">
            <a:off x="1311275" y="3178175"/>
            <a:ext cx="647700" cy="623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 flipV="1">
            <a:off x="4614863" y="3208338"/>
            <a:ext cx="392112" cy="420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1693863" y="3327400"/>
            <a:ext cx="13192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production</a:t>
            </a:r>
          </a:p>
          <a:p>
            <a:r>
              <a:rPr lang="en-US"/>
              <a:t>region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4930775" y="3346450"/>
            <a:ext cx="1206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detection</a:t>
            </a:r>
          </a:p>
          <a:p>
            <a:r>
              <a:rPr lang="en-US"/>
              <a:t>region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3173413" y="3033713"/>
            <a:ext cx="1236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baseline L</a:t>
            </a:r>
          </a:p>
        </p:txBody>
      </p:sp>
      <p:sp>
        <p:nvSpPr>
          <p:cNvPr id="23570" name="Text Box 19"/>
          <p:cNvSpPr txBox="1">
            <a:spLocks noChangeArrowheads="1"/>
          </p:cNvSpPr>
          <p:nvPr/>
        </p:nvSpPr>
        <p:spPr bwMode="auto">
          <a:xfrm>
            <a:off x="571501" y="5104498"/>
            <a:ext cx="4572000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Two interaction </a:t>
            </a:r>
            <a:r>
              <a:rPr lang="en-US" sz="2000" dirty="0" smtClean="0"/>
              <a:t>regions  in contrast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to usual </a:t>
            </a:r>
            <a:r>
              <a:rPr lang="en-US" sz="2000" dirty="0" smtClean="0"/>
              <a:t>scattering problem</a:t>
            </a:r>
            <a:endParaRPr lang="en-US" sz="2000" dirty="0"/>
          </a:p>
        </p:txBody>
      </p:sp>
      <p:sp>
        <p:nvSpPr>
          <p:cNvPr id="23571" name="Text Box 20"/>
          <p:cNvSpPr txBox="1">
            <a:spLocks noChangeArrowheads="1"/>
          </p:cNvSpPr>
          <p:nvPr/>
        </p:nvSpPr>
        <p:spPr bwMode="auto">
          <a:xfrm>
            <a:off x="1254125" y="1670050"/>
            <a:ext cx="1120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External</a:t>
            </a:r>
          </a:p>
          <a:p>
            <a:r>
              <a:rPr lang="en-US"/>
              <a:t>particles</a:t>
            </a:r>
          </a:p>
        </p:txBody>
      </p:sp>
      <p:sp>
        <p:nvSpPr>
          <p:cNvPr id="23572" name="Text Box 21"/>
          <p:cNvSpPr txBox="1">
            <a:spLocks noChangeArrowheads="1"/>
          </p:cNvSpPr>
          <p:nvPr/>
        </p:nvSpPr>
        <p:spPr bwMode="auto">
          <a:xfrm>
            <a:off x="603250" y="5948363"/>
            <a:ext cx="2813050" cy="39687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Neutrinos: propagator</a:t>
            </a:r>
          </a:p>
        </p:txBody>
      </p:sp>
      <p:sp>
        <p:nvSpPr>
          <p:cNvPr id="23573" name="Text Box 22"/>
          <p:cNvSpPr txBox="1">
            <a:spLocks noChangeArrowheads="1"/>
          </p:cNvSpPr>
          <p:nvPr/>
        </p:nvSpPr>
        <p:spPr bwMode="auto">
          <a:xfrm>
            <a:off x="555625" y="4597400"/>
            <a:ext cx="4203700" cy="3968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Finite space and time phenomenon</a:t>
            </a:r>
          </a:p>
        </p:txBody>
      </p:sp>
      <p:sp>
        <p:nvSpPr>
          <p:cNvPr id="23579" name="Text Box 28"/>
          <p:cNvSpPr txBox="1">
            <a:spLocks noChangeArrowheads="1"/>
          </p:cNvSpPr>
          <p:nvPr/>
        </p:nvSpPr>
        <p:spPr bwMode="auto">
          <a:xfrm>
            <a:off x="6748463" y="5104498"/>
            <a:ext cx="2077813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QFT formalism </a:t>
            </a:r>
            <a:endParaRPr lang="en-US" sz="2000" dirty="0"/>
          </a:p>
          <a:p>
            <a:r>
              <a:rPr lang="en-US" sz="2000" dirty="0"/>
              <a:t>should be </a:t>
            </a:r>
          </a:p>
          <a:p>
            <a:r>
              <a:rPr lang="en-US" sz="2000" dirty="0"/>
              <a:t>adjusted to </a:t>
            </a:r>
          </a:p>
          <a:p>
            <a:r>
              <a:rPr lang="en-US" sz="2000" dirty="0"/>
              <a:t>these condition</a:t>
            </a:r>
          </a:p>
        </p:txBody>
      </p:sp>
      <p:sp>
        <p:nvSpPr>
          <p:cNvPr id="23580" name="Text Box 29"/>
          <p:cNvSpPr txBox="1">
            <a:spLocks noChangeArrowheads="1"/>
          </p:cNvSpPr>
          <p:nvPr/>
        </p:nvSpPr>
        <p:spPr bwMode="auto">
          <a:xfrm>
            <a:off x="6862763" y="1763713"/>
            <a:ext cx="2116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E. Akhmedov, A.S.</a:t>
            </a:r>
          </a:p>
        </p:txBody>
      </p:sp>
      <p:sp>
        <p:nvSpPr>
          <p:cNvPr id="23581" name="Freeform 30"/>
          <p:cNvSpPr>
            <a:spLocks/>
          </p:cNvSpPr>
          <p:nvPr/>
        </p:nvSpPr>
        <p:spPr bwMode="auto">
          <a:xfrm>
            <a:off x="3454400" y="2263775"/>
            <a:ext cx="581025" cy="679450"/>
          </a:xfrm>
          <a:custGeom>
            <a:avLst/>
            <a:gdLst>
              <a:gd name="T0" fmla="*/ 0 w 1939"/>
              <a:gd name="T1" fmla="*/ 1170 h 1228"/>
              <a:gd name="T2" fmla="*/ 430 w 1939"/>
              <a:gd name="T3" fmla="*/ 1033 h 1228"/>
              <a:gd name="T4" fmla="*/ 1006 w 1939"/>
              <a:gd name="T5" fmla="*/ 0 h 1228"/>
              <a:gd name="T6" fmla="*/ 1555 w 1939"/>
              <a:gd name="T7" fmla="*/ 1033 h 1228"/>
              <a:gd name="T8" fmla="*/ 1939 w 1939"/>
              <a:gd name="T9" fmla="*/ 1161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2" name="Freeform 31"/>
          <p:cNvSpPr>
            <a:spLocks/>
          </p:cNvSpPr>
          <p:nvPr/>
        </p:nvSpPr>
        <p:spPr bwMode="auto">
          <a:xfrm>
            <a:off x="3516313" y="2263775"/>
            <a:ext cx="581025" cy="679450"/>
          </a:xfrm>
          <a:custGeom>
            <a:avLst/>
            <a:gdLst>
              <a:gd name="T0" fmla="*/ 0 w 1939"/>
              <a:gd name="T1" fmla="*/ 1170 h 1228"/>
              <a:gd name="T2" fmla="*/ 430 w 1939"/>
              <a:gd name="T3" fmla="*/ 1033 h 1228"/>
              <a:gd name="T4" fmla="*/ 1006 w 1939"/>
              <a:gd name="T5" fmla="*/ 0 h 1228"/>
              <a:gd name="T6" fmla="*/ 1555 w 1939"/>
              <a:gd name="T7" fmla="*/ 1033 h 1228"/>
              <a:gd name="T8" fmla="*/ 1939 w 1939"/>
              <a:gd name="T9" fmla="*/ 1161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3" name="Text Box 18"/>
          <p:cNvSpPr txBox="1">
            <a:spLocks noChangeArrowheads="1"/>
          </p:cNvSpPr>
          <p:nvPr/>
        </p:nvSpPr>
        <p:spPr bwMode="auto">
          <a:xfrm>
            <a:off x="3641725" y="2503488"/>
            <a:ext cx="361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/>
              <a:t>i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23584" name="Text Box 32"/>
          <p:cNvSpPr txBox="1">
            <a:spLocks noChangeArrowheads="1"/>
          </p:cNvSpPr>
          <p:nvPr/>
        </p:nvSpPr>
        <p:spPr bwMode="auto">
          <a:xfrm>
            <a:off x="2100263" y="2732088"/>
            <a:ext cx="342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</a:t>
            </a:r>
          </a:p>
        </p:txBody>
      </p:sp>
      <p:sp>
        <p:nvSpPr>
          <p:cNvPr id="23585" name="Text Box 33"/>
          <p:cNvSpPr txBox="1">
            <a:spLocks noChangeArrowheads="1"/>
          </p:cNvSpPr>
          <p:nvPr/>
        </p:nvSpPr>
        <p:spPr bwMode="auto">
          <a:xfrm>
            <a:off x="5143500" y="274955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45050" y="4044952"/>
            <a:ext cx="1931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a detector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-7937" y="-1769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723900" y="1624695"/>
            <a:ext cx="6040438" cy="254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3557" name="Freeform 5"/>
          <p:cNvSpPr>
            <a:spLocks/>
          </p:cNvSpPr>
          <p:nvPr/>
        </p:nvSpPr>
        <p:spPr bwMode="auto">
          <a:xfrm>
            <a:off x="1722438" y="2465388"/>
            <a:ext cx="1004887" cy="915987"/>
          </a:xfrm>
          <a:custGeom>
            <a:avLst/>
            <a:gdLst>
              <a:gd name="T0" fmla="*/ 113 w 633"/>
              <a:gd name="T1" fmla="*/ 417 h 577"/>
              <a:gd name="T2" fmla="*/ 40 w 633"/>
              <a:gd name="T3" fmla="*/ 152 h 577"/>
              <a:gd name="T4" fmla="*/ 351 w 633"/>
              <a:gd name="T5" fmla="*/ 15 h 577"/>
              <a:gd name="T6" fmla="*/ 625 w 633"/>
              <a:gd name="T7" fmla="*/ 243 h 577"/>
              <a:gd name="T8" fmla="*/ 397 w 633"/>
              <a:gd name="T9" fmla="*/ 545 h 577"/>
              <a:gd name="T10" fmla="*/ 113 w 633"/>
              <a:gd name="T11" fmla="*/ 417 h 5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3"/>
              <a:gd name="T19" fmla="*/ 0 h 577"/>
              <a:gd name="T20" fmla="*/ 633 w 633"/>
              <a:gd name="T21" fmla="*/ 577 h 5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3" h="577">
                <a:moveTo>
                  <a:pt x="113" y="417"/>
                </a:moveTo>
                <a:cubicBezTo>
                  <a:pt x="53" y="352"/>
                  <a:pt x="0" y="219"/>
                  <a:pt x="40" y="152"/>
                </a:cubicBezTo>
                <a:cubicBezTo>
                  <a:pt x="80" y="85"/>
                  <a:pt x="254" y="0"/>
                  <a:pt x="351" y="15"/>
                </a:cubicBezTo>
                <a:cubicBezTo>
                  <a:pt x="448" y="30"/>
                  <a:pt x="617" y="155"/>
                  <a:pt x="625" y="243"/>
                </a:cubicBezTo>
                <a:cubicBezTo>
                  <a:pt x="633" y="331"/>
                  <a:pt x="481" y="513"/>
                  <a:pt x="397" y="545"/>
                </a:cubicBezTo>
                <a:cubicBezTo>
                  <a:pt x="313" y="577"/>
                  <a:pt x="173" y="482"/>
                  <a:pt x="113" y="417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Freeform 6"/>
          <p:cNvSpPr>
            <a:spLocks/>
          </p:cNvSpPr>
          <p:nvPr/>
        </p:nvSpPr>
        <p:spPr bwMode="auto">
          <a:xfrm>
            <a:off x="4902200" y="2403475"/>
            <a:ext cx="962025" cy="969963"/>
          </a:xfrm>
          <a:custGeom>
            <a:avLst/>
            <a:gdLst>
              <a:gd name="T0" fmla="*/ 1 w 761"/>
              <a:gd name="T1" fmla="*/ 410 h 730"/>
              <a:gd name="T2" fmla="*/ 257 w 761"/>
              <a:gd name="T3" fmla="*/ 17 h 730"/>
              <a:gd name="T4" fmla="*/ 760 w 761"/>
              <a:gd name="T5" fmla="*/ 511 h 730"/>
              <a:gd name="T6" fmla="*/ 248 w 761"/>
              <a:gd name="T7" fmla="*/ 712 h 730"/>
              <a:gd name="T8" fmla="*/ 1 w 761"/>
              <a:gd name="T9" fmla="*/ 410 h 7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1"/>
              <a:gd name="T16" fmla="*/ 0 h 730"/>
              <a:gd name="T17" fmla="*/ 761 w 761"/>
              <a:gd name="T18" fmla="*/ 730 h 7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1" h="730">
                <a:moveTo>
                  <a:pt x="1" y="410"/>
                </a:moveTo>
                <a:cubicBezTo>
                  <a:pt x="2" y="294"/>
                  <a:pt x="131" y="0"/>
                  <a:pt x="257" y="17"/>
                </a:cubicBezTo>
                <a:cubicBezTo>
                  <a:pt x="383" y="34"/>
                  <a:pt x="761" y="395"/>
                  <a:pt x="760" y="511"/>
                </a:cubicBezTo>
                <a:cubicBezTo>
                  <a:pt x="759" y="627"/>
                  <a:pt x="373" y="730"/>
                  <a:pt x="248" y="712"/>
                </a:cubicBezTo>
                <a:cubicBezTo>
                  <a:pt x="123" y="694"/>
                  <a:pt x="0" y="526"/>
                  <a:pt x="1" y="41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2700338" y="2994025"/>
            <a:ext cx="22193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0" name="WordArt 8"/>
          <p:cNvSpPr>
            <a:spLocks noChangeArrowheads="1" noChangeShapeType="1" noTextEdit="1"/>
          </p:cNvSpPr>
          <p:nvPr/>
        </p:nvSpPr>
        <p:spPr bwMode="auto">
          <a:xfrm>
            <a:off x="457200" y="43545"/>
            <a:ext cx="5407025" cy="144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Localization 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1003300" y="2147888"/>
            <a:ext cx="812800" cy="492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V="1">
            <a:off x="2598738" y="2130425"/>
            <a:ext cx="574675" cy="525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flipV="1">
            <a:off x="5602288" y="2130425"/>
            <a:ext cx="534987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5732463" y="3236913"/>
            <a:ext cx="5238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 flipH="1">
            <a:off x="1311275" y="3178175"/>
            <a:ext cx="647700" cy="623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 flipV="1">
            <a:off x="4614863" y="3208338"/>
            <a:ext cx="392112" cy="420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1693863" y="3327400"/>
            <a:ext cx="13192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production</a:t>
            </a:r>
          </a:p>
          <a:p>
            <a:r>
              <a:rPr lang="en-US"/>
              <a:t>region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4930775" y="3346450"/>
            <a:ext cx="1206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detection</a:t>
            </a:r>
          </a:p>
          <a:p>
            <a:r>
              <a:rPr lang="en-US"/>
              <a:t>region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3173413" y="3033713"/>
            <a:ext cx="1236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baseline L</a:t>
            </a:r>
          </a:p>
        </p:txBody>
      </p:sp>
      <p:sp>
        <p:nvSpPr>
          <p:cNvPr id="23571" name="Text Box 20"/>
          <p:cNvSpPr txBox="1">
            <a:spLocks noChangeArrowheads="1"/>
          </p:cNvSpPr>
          <p:nvPr/>
        </p:nvSpPr>
        <p:spPr bwMode="auto">
          <a:xfrm>
            <a:off x="1254125" y="1670050"/>
            <a:ext cx="1120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External</a:t>
            </a:r>
          </a:p>
          <a:p>
            <a:r>
              <a:rPr lang="en-US"/>
              <a:t>particles</a:t>
            </a:r>
          </a:p>
        </p:txBody>
      </p:sp>
      <p:sp>
        <p:nvSpPr>
          <p:cNvPr id="23574" name="Text Box 23"/>
          <p:cNvSpPr txBox="1">
            <a:spLocks noChangeArrowheads="1"/>
          </p:cNvSpPr>
          <p:nvPr/>
        </p:nvSpPr>
        <p:spPr bwMode="auto">
          <a:xfrm>
            <a:off x="6137275" y="379622"/>
            <a:ext cx="2861681" cy="1015663"/>
          </a:xfrm>
          <a:prstGeom prst="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Where to truncate, </a:t>
            </a:r>
          </a:p>
          <a:p>
            <a:r>
              <a:rPr lang="en-US" sz="2000" dirty="0" smtClean="0"/>
              <a:t>how external particles</a:t>
            </a:r>
          </a:p>
          <a:p>
            <a:r>
              <a:rPr lang="en-US" sz="2000" dirty="0" smtClean="0"/>
              <a:t>should be described?</a:t>
            </a:r>
            <a:endParaRPr lang="en-US" sz="2000" dirty="0"/>
          </a:p>
        </p:txBody>
      </p:sp>
      <p:sp>
        <p:nvSpPr>
          <p:cNvPr id="23575" name="Text Box 24"/>
          <p:cNvSpPr txBox="1">
            <a:spLocks noChangeArrowheads="1"/>
          </p:cNvSpPr>
          <p:nvPr/>
        </p:nvSpPr>
        <p:spPr bwMode="auto">
          <a:xfrm>
            <a:off x="5492750" y="4572000"/>
            <a:ext cx="2382837" cy="7016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W</a:t>
            </a:r>
            <a:r>
              <a:rPr lang="en-US" sz="2000" dirty="0" smtClean="0"/>
              <a:t>ave </a:t>
            </a:r>
            <a:r>
              <a:rPr lang="en-US" sz="2000" dirty="0"/>
              <a:t>packets for </a:t>
            </a:r>
          </a:p>
          <a:p>
            <a:r>
              <a:rPr lang="en-US" sz="2000" dirty="0"/>
              <a:t>external  particles</a:t>
            </a:r>
          </a:p>
        </p:txBody>
      </p:sp>
      <p:sp>
        <p:nvSpPr>
          <p:cNvPr id="23576" name="Text Box 25"/>
          <p:cNvSpPr txBox="1">
            <a:spLocks noChangeArrowheads="1"/>
          </p:cNvSpPr>
          <p:nvPr/>
        </p:nvSpPr>
        <p:spPr bwMode="auto">
          <a:xfrm>
            <a:off x="441684" y="4457657"/>
            <a:ext cx="404149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Detection and production areas </a:t>
            </a:r>
          </a:p>
          <a:p>
            <a:r>
              <a:rPr lang="en-US" sz="2000" dirty="0" smtClean="0"/>
              <a:t>are determined by localization </a:t>
            </a:r>
          </a:p>
          <a:p>
            <a:r>
              <a:rPr lang="en-US" sz="2000" dirty="0" smtClean="0"/>
              <a:t>of particles involved in neutrino </a:t>
            </a:r>
          </a:p>
          <a:p>
            <a:r>
              <a:rPr lang="en-US" sz="2000" dirty="0" smtClean="0"/>
              <a:t>production and detection</a:t>
            </a:r>
          </a:p>
        </p:txBody>
      </p:sp>
      <p:sp>
        <p:nvSpPr>
          <p:cNvPr id="23577" name="AutoShape 26"/>
          <p:cNvSpPr>
            <a:spLocks noChangeArrowheads="1"/>
          </p:cNvSpPr>
          <p:nvPr/>
        </p:nvSpPr>
        <p:spPr bwMode="auto">
          <a:xfrm rot="1109420">
            <a:off x="4684830" y="5428244"/>
            <a:ext cx="404813" cy="325437"/>
          </a:xfrm>
          <a:prstGeom prst="rightArrow">
            <a:avLst>
              <a:gd name="adj1" fmla="val 50000"/>
              <a:gd name="adj2" fmla="val 31098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AutoShape 27"/>
          <p:cNvSpPr>
            <a:spLocks noChangeArrowheads="1"/>
          </p:cNvSpPr>
          <p:nvPr/>
        </p:nvSpPr>
        <p:spPr bwMode="auto">
          <a:xfrm rot="20606024">
            <a:off x="4652856" y="4880400"/>
            <a:ext cx="404813" cy="325437"/>
          </a:xfrm>
          <a:prstGeom prst="rightArrow">
            <a:avLst>
              <a:gd name="adj1" fmla="val 50000"/>
              <a:gd name="adj2" fmla="val 3109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Freeform 30"/>
          <p:cNvSpPr>
            <a:spLocks/>
          </p:cNvSpPr>
          <p:nvPr/>
        </p:nvSpPr>
        <p:spPr bwMode="auto">
          <a:xfrm>
            <a:off x="3454400" y="2263775"/>
            <a:ext cx="581025" cy="679450"/>
          </a:xfrm>
          <a:custGeom>
            <a:avLst/>
            <a:gdLst>
              <a:gd name="T0" fmla="*/ 0 w 1939"/>
              <a:gd name="T1" fmla="*/ 1170 h 1228"/>
              <a:gd name="T2" fmla="*/ 430 w 1939"/>
              <a:gd name="T3" fmla="*/ 1033 h 1228"/>
              <a:gd name="T4" fmla="*/ 1006 w 1939"/>
              <a:gd name="T5" fmla="*/ 0 h 1228"/>
              <a:gd name="T6" fmla="*/ 1555 w 1939"/>
              <a:gd name="T7" fmla="*/ 1033 h 1228"/>
              <a:gd name="T8" fmla="*/ 1939 w 1939"/>
              <a:gd name="T9" fmla="*/ 1161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2" name="Freeform 31"/>
          <p:cNvSpPr>
            <a:spLocks/>
          </p:cNvSpPr>
          <p:nvPr/>
        </p:nvSpPr>
        <p:spPr bwMode="auto">
          <a:xfrm>
            <a:off x="3516313" y="2263775"/>
            <a:ext cx="581025" cy="679450"/>
          </a:xfrm>
          <a:custGeom>
            <a:avLst/>
            <a:gdLst>
              <a:gd name="T0" fmla="*/ 0 w 1939"/>
              <a:gd name="T1" fmla="*/ 1170 h 1228"/>
              <a:gd name="T2" fmla="*/ 430 w 1939"/>
              <a:gd name="T3" fmla="*/ 1033 h 1228"/>
              <a:gd name="T4" fmla="*/ 1006 w 1939"/>
              <a:gd name="T5" fmla="*/ 0 h 1228"/>
              <a:gd name="T6" fmla="*/ 1555 w 1939"/>
              <a:gd name="T7" fmla="*/ 1033 h 1228"/>
              <a:gd name="T8" fmla="*/ 1939 w 1939"/>
              <a:gd name="T9" fmla="*/ 1161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3" name="Text Box 18"/>
          <p:cNvSpPr txBox="1">
            <a:spLocks noChangeArrowheads="1"/>
          </p:cNvSpPr>
          <p:nvPr/>
        </p:nvSpPr>
        <p:spPr bwMode="auto">
          <a:xfrm>
            <a:off x="3641725" y="2503488"/>
            <a:ext cx="361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/>
              <a:t>i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23584" name="Text Box 32"/>
          <p:cNvSpPr txBox="1">
            <a:spLocks noChangeArrowheads="1"/>
          </p:cNvSpPr>
          <p:nvPr/>
        </p:nvSpPr>
        <p:spPr bwMode="auto">
          <a:xfrm>
            <a:off x="2100263" y="2732088"/>
            <a:ext cx="342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</a:t>
            </a:r>
          </a:p>
        </p:txBody>
      </p:sp>
      <p:sp>
        <p:nvSpPr>
          <p:cNvPr id="23585" name="Text Box 33"/>
          <p:cNvSpPr txBox="1">
            <a:spLocks noChangeArrowheads="1"/>
          </p:cNvSpPr>
          <p:nvPr/>
        </p:nvSpPr>
        <p:spPr bwMode="auto">
          <a:xfrm>
            <a:off x="5143500" y="274955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92749" y="6193979"/>
            <a:ext cx="3555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Describe  by plane waves </a:t>
            </a:r>
          </a:p>
          <a:p>
            <a:r>
              <a:rPr lang="en-US" dirty="0" smtClean="0"/>
              <a:t>but introduce finite integration </a:t>
            </a:r>
            <a:endParaRPr lang="en-US" dirty="0"/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5492179" y="5561135"/>
            <a:ext cx="2243137" cy="701675"/>
          </a:xfrm>
          <a:prstGeom prst="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Finite space-time</a:t>
            </a:r>
          </a:p>
          <a:p>
            <a:r>
              <a:rPr lang="en-US" sz="2000" dirty="0"/>
              <a:t>integration limits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400240" y="6114274"/>
            <a:ext cx="45239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not  source</a:t>
            </a:r>
            <a:r>
              <a:rPr lang="en-US" sz="2000" dirty="0" smtClean="0">
                <a:sym typeface="Wingdings" pitchFamily="2" charset="2"/>
              </a:rPr>
              <a:t>/</a:t>
            </a:r>
            <a:r>
              <a:rPr lang="en-US" sz="2000" dirty="0" smtClean="0"/>
              <a:t>detector volume </a:t>
            </a:r>
          </a:p>
          <a:p>
            <a:r>
              <a:rPr lang="en-US" sz="2000" dirty="0" smtClean="0"/>
              <a:t>(still to integrate over incoherently)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11699" y="5105400"/>
            <a:ext cx="589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or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1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736600" y="1627188"/>
            <a:ext cx="6040438" cy="254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3557" name="Freeform 5"/>
          <p:cNvSpPr>
            <a:spLocks/>
          </p:cNvSpPr>
          <p:nvPr/>
        </p:nvSpPr>
        <p:spPr bwMode="auto">
          <a:xfrm>
            <a:off x="1722438" y="2465388"/>
            <a:ext cx="1004887" cy="915987"/>
          </a:xfrm>
          <a:custGeom>
            <a:avLst/>
            <a:gdLst>
              <a:gd name="T0" fmla="*/ 113 w 633"/>
              <a:gd name="T1" fmla="*/ 417 h 577"/>
              <a:gd name="T2" fmla="*/ 40 w 633"/>
              <a:gd name="T3" fmla="*/ 152 h 577"/>
              <a:gd name="T4" fmla="*/ 351 w 633"/>
              <a:gd name="T5" fmla="*/ 15 h 577"/>
              <a:gd name="T6" fmla="*/ 625 w 633"/>
              <a:gd name="T7" fmla="*/ 243 h 577"/>
              <a:gd name="T8" fmla="*/ 397 w 633"/>
              <a:gd name="T9" fmla="*/ 545 h 577"/>
              <a:gd name="T10" fmla="*/ 113 w 633"/>
              <a:gd name="T11" fmla="*/ 417 h 5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3"/>
              <a:gd name="T19" fmla="*/ 0 h 577"/>
              <a:gd name="T20" fmla="*/ 633 w 633"/>
              <a:gd name="T21" fmla="*/ 577 h 5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3" h="577">
                <a:moveTo>
                  <a:pt x="113" y="417"/>
                </a:moveTo>
                <a:cubicBezTo>
                  <a:pt x="53" y="352"/>
                  <a:pt x="0" y="219"/>
                  <a:pt x="40" y="152"/>
                </a:cubicBezTo>
                <a:cubicBezTo>
                  <a:pt x="80" y="85"/>
                  <a:pt x="254" y="0"/>
                  <a:pt x="351" y="15"/>
                </a:cubicBezTo>
                <a:cubicBezTo>
                  <a:pt x="448" y="30"/>
                  <a:pt x="617" y="155"/>
                  <a:pt x="625" y="243"/>
                </a:cubicBezTo>
                <a:cubicBezTo>
                  <a:pt x="633" y="331"/>
                  <a:pt x="481" y="513"/>
                  <a:pt x="397" y="545"/>
                </a:cubicBezTo>
                <a:cubicBezTo>
                  <a:pt x="313" y="577"/>
                  <a:pt x="173" y="482"/>
                  <a:pt x="113" y="417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Freeform 6"/>
          <p:cNvSpPr>
            <a:spLocks/>
          </p:cNvSpPr>
          <p:nvPr/>
        </p:nvSpPr>
        <p:spPr bwMode="auto">
          <a:xfrm>
            <a:off x="4902200" y="2403475"/>
            <a:ext cx="962025" cy="969963"/>
          </a:xfrm>
          <a:custGeom>
            <a:avLst/>
            <a:gdLst>
              <a:gd name="T0" fmla="*/ 1 w 761"/>
              <a:gd name="T1" fmla="*/ 410 h 730"/>
              <a:gd name="T2" fmla="*/ 257 w 761"/>
              <a:gd name="T3" fmla="*/ 17 h 730"/>
              <a:gd name="T4" fmla="*/ 760 w 761"/>
              <a:gd name="T5" fmla="*/ 511 h 730"/>
              <a:gd name="T6" fmla="*/ 248 w 761"/>
              <a:gd name="T7" fmla="*/ 712 h 730"/>
              <a:gd name="T8" fmla="*/ 1 w 761"/>
              <a:gd name="T9" fmla="*/ 410 h 7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1"/>
              <a:gd name="T16" fmla="*/ 0 h 730"/>
              <a:gd name="T17" fmla="*/ 761 w 761"/>
              <a:gd name="T18" fmla="*/ 730 h 7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1" h="730">
                <a:moveTo>
                  <a:pt x="1" y="410"/>
                </a:moveTo>
                <a:cubicBezTo>
                  <a:pt x="2" y="294"/>
                  <a:pt x="131" y="0"/>
                  <a:pt x="257" y="17"/>
                </a:cubicBezTo>
                <a:cubicBezTo>
                  <a:pt x="383" y="34"/>
                  <a:pt x="761" y="395"/>
                  <a:pt x="760" y="511"/>
                </a:cubicBezTo>
                <a:cubicBezTo>
                  <a:pt x="759" y="627"/>
                  <a:pt x="373" y="730"/>
                  <a:pt x="248" y="712"/>
                </a:cubicBezTo>
                <a:cubicBezTo>
                  <a:pt x="123" y="694"/>
                  <a:pt x="0" y="526"/>
                  <a:pt x="1" y="41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2700338" y="2994025"/>
            <a:ext cx="22193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0" name="WordArt 8"/>
          <p:cNvSpPr>
            <a:spLocks noChangeArrowheads="1" noChangeShapeType="1" noTextEdit="1"/>
          </p:cNvSpPr>
          <p:nvPr/>
        </p:nvSpPr>
        <p:spPr bwMode="auto">
          <a:xfrm>
            <a:off x="457200" y="43545"/>
            <a:ext cx="6477226" cy="144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How to treat neutrinos? 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1003300" y="2147888"/>
            <a:ext cx="812800" cy="492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V="1">
            <a:off x="2598738" y="2130425"/>
            <a:ext cx="574675" cy="525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flipV="1">
            <a:off x="5602288" y="2130425"/>
            <a:ext cx="534987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5732463" y="3236913"/>
            <a:ext cx="5238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 flipH="1">
            <a:off x="1311275" y="3178175"/>
            <a:ext cx="647700" cy="623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 flipV="1">
            <a:off x="4614863" y="3208338"/>
            <a:ext cx="392112" cy="420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1693863" y="3327400"/>
            <a:ext cx="13192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production</a:t>
            </a:r>
          </a:p>
          <a:p>
            <a:r>
              <a:rPr lang="en-US"/>
              <a:t>region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4930775" y="3346450"/>
            <a:ext cx="1206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detection</a:t>
            </a:r>
          </a:p>
          <a:p>
            <a:r>
              <a:rPr lang="en-US"/>
              <a:t>region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3173413" y="3033713"/>
            <a:ext cx="1236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baseline L</a:t>
            </a:r>
          </a:p>
        </p:txBody>
      </p:sp>
      <p:sp>
        <p:nvSpPr>
          <p:cNvPr id="23576" name="Text Box 25"/>
          <p:cNvSpPr txBox="1">
            <a:spLocks noChangeArrowheads="1"/>
          </p:cNvSpPr>
          <p:nvPr/>
        </p:nvSpPr>
        <p:spPr bwMode="auto">
          <a:xfrm>
            <a:off x="555984" y="4432257"/>
            <a:ext cx="768992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Unique process,  </a:t>
            </a:r>
          </a:p>
          <a:p>
            <a:r>
              <a:rPr lang="en-US" sz="2000" dirty="0" smtClean="0"/>
              <a:t>neutrinos with definite masses are described by  propagators, </a:t>
            </a:r>
          </a:p>
          <a:p>
            <a:r>
              <a:rPr lang="en-US" sz="2000" dirty="0" smtClean="0"/>
              <a:t>Oscillation pattern – result of interference of  </a:t>
            </a:r>
          </a:p>
          <a:p>
            <a:r>
              <a:rPr lang="en-US" sz="2000" dirty="0" smtClean="0"/>
              <a:t>amplitudes due to exchange of different mass </a:t>
            </a:r>
            <a:r>
              <a:rPr lang="en-US" sz="2000" dirty="0" err="1" smtClean="0"/>
              <a:t>eigenstates</a:t>
            </a:r>
            <a:r>
              <a:rPr lang="en-US" sz="2000" dirty="0" smtClean="0"/>
              <a:t>  </a:t>
            </a:r>
          </a:p>
        </p:txBody>
      </p:sp>
      <p:sp>
        <p:nvSpPr>
          <p:cNvPr id="23581" name="Freeform 30"/>
          <p:cNvSpPr>
            <a:spLocks/>
          </p:cNvSpPr>
          <p:nvPr/>
        </p:nvSpPr>
        <p:spPr bwMode="auto">
          <a:xfrm>
            <a:off x="3454400" y="2263775"/>
            <a:ext cx="581025" cy="679450"/>
          </a:xfrm>
          <a:custGeom>
            <a:avLst/>
            <a:gdLst>
              <a:gd name="T0" fmla="*/ 0 w 1939"/>
              <a:gd name="T1" fmla="*/ 1170 h 1228"/>
              <a:gd name="T2" fmla="*/ 430 w 1939"/>
              <a:gd name="T3" fmla="*/ 1033 h 1228"/>
              <a:gd name="T4" fmla="*/ 1006 w 1939"/>
              <a:gd name="T5" fmla="*/ 0 h 1228"/>
              <a:gd name="T6" fmla="*/ 1555 w 1939"/>
              <a:gd name="T7" fmla="*/ 1033 h 1228"/>
              <a:gd name="T8" fmla="*/ 1939 w 1939"/>
              <a:gd name="T9" fmla="*/ 1161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2" name="Freeform 31"/>
          <p:cNvSpPr>
            <a:spLocks/>
          </p:cNvSpPr>
          <p:nvPr/>
        </p:nvSpPr>
        <p:spPr bwMode="auto">
          <a:xfrm>
            <a:off x="3516313" y="2263775"/>
            <a:ext cx="581025" cy="679450"/>
          </a:xfrm>
          <a:custGeom>
            <a:avLst/>
            <a:gdLst>
              <a:gd name="T0" fmla="*/ 0 w 1939"/>
              <a:gd name="T1" fmla="*/ 1170 h 1228"/>
              <a:gd name="T2" fmla="*/ 430 w 1939"/>
              <a:gd name="T3" fmla="*/ 1033 h 1228"/>
              <a:gd name="T4" fmla="*/ 1006 w 1939"/>
              <a:gd name="T5" fmla="*/ 0 h 1228"/>
              <a:gd name="T6" fmla="*/ 1555 w 1939"/>
              <a:gd name="T7" fmla="*/ 1033 h 1228"/>
              <a:gd name="T8" fmla="*/ 1939 w 1939"/>
              <a:gd name="T9" fmla="*/ 1161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3" name="Text Box 18"/>
          <p:cNvSpPr txBox="1">
            <a:spLocks noChangeArrowheads="1"/>
          </p:cNvSpPr>
          <p:nvPr/>
        </p:nvSpPr>
        <p:spPr bwMode="auto">
          <a:xfrm>
            <a:off x="3641725" y="2503488"/>
            <a:ext cx="361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/>
              <a:t>i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23584" name="Text Box 32"/>
          <p:cNvSpPr txBox="1">
            <a:spLocks noChangeArrowheads="1"/>
          </p:cNvSpPr>
          <p:nvPr/>
        </p:nvSpPr>
        <p:spPr bwMode="auto">
          <a:xfrm>
            <a:off x="2100263" y="2732088"/>
            <a:ext cx="342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</a:t>
            </a:r>
          </a:p>
        </p:txBody>
      </p:sp>
      <p:sp>
        <p:nvSpPr>
          <p:cNvPr id="23585" name="Text Box 33"/>
          <p:cNvSpPr txBox="1">
            <a:spLocks noChangeArrowheads="1"/>
          </p:cNvSpPr>
          <p:nvPr/>
        </p:nvSpPr>
        <p:spPr bwMode="auto">
          <a:xfrm>
            <a:off x="5143500" y="274955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1076" y="5938282"/>
            <a:ext cx="4482424" cy="400110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Very quickly converge to mass shell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005637" y="6328123"/>
            <a:ext cx="5250702" cy="400110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Real particles – described by wave packets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-11887" y="-780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112321" y="1745116"/>
            <a:ext cx="917979" cy="66153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35876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35891" name="Text Box 19"/>
          <p:cNvSpPr txBox="1">
            <a:spLocks noChangeArrowheads="1"/>
          </p:cNvSpPr>
          <p:nvPr/>
        </p:nvSpPr>
        <p:spPr bwMode="auto">
          <a:xfrm>
            <a:off x="1927225" y="2009775"/>
            <a:ext cx="361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>
                <a:latin typeface="Times New Roman" pitchFamily="18" charset="0"/>
              </a:rPr>
              <a:t>i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335894" name="Text Box 22"/>
          <p:cNvSpPr txBox="1">
            <a:spLocks noChangeArrowheads="1"/>
          </p:cNvSpPr>
          <p:nvPr/>
        </p:nvSpPr>
        <p:spPr bwMode="auto">
          <a:xfrm>
            <a:off x="3633788" y="2071688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l</a:t>
            </a:r>
          </a:p>
        </p:txBody>
      </p:sp>
      <p:sp>
        <p:nvSpPr>
          <p:cNvPr id="335896" name="Freeform 24"/>
          <p:cNvSpPr>
            <a:spLocks/>
          </p:cNvSpPr>
          <p:nvPr/>
        </p:nvSpPr>
        <p:spPr bwMode="auto">
          <a:xfrm flipH="1">
            <a:off x="2820988" y="2541588"/>
            <a:ext cx="152400" cy="609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48"/>
              </a:cxn>
              <a:cxn ang="0">
                <a:pos x="0" y="96"/>
              </a:cxn>
              <a:cxn ang="0">
                <a:pos x="96" y="144"/>
              </a:cxn>
              <a:cxn ang="0">
                <a:pos x="0" y="192"/>
              </a:cxn>
              <a:cxn ang="0">
                <a:pos x="96" y="240"/>
              </a:cxn>
              <a:cxn ang="0">
                <a:pos x="0" y="288"/>
              </a:cxn>
              <a:cxn ang="0">
                <a:pos x="96" y="336"/>
              </a:cxn>
              <a:cxn ang="0">
                <a:pos x="0" y="384"/>
              </a:cxn>
            </a:cxnLst>
            <a:rect l="0" t="0" r="r" b="b"/>
            <a:pathLst>
              <a:path w="96" h="384">
                <a:moveTo>
                  <a:pt x="0" y="0"/>
                </a:moveTo>
                <a:cubicBezTo>
                  <a:pt x="48" y="16"/>
                  <a:pt x="96" y="32"/>
                  <a:pt x="96" y="48"/>
                </a:cubicBezTo>
                <a:cubicBezTo>
                  <a:pt x="96" y="64"/>
                  <a:pt x="0" y="80"/>
                  <a:pt x="0" y="96"/>
                </a:cubicBezTo>
                <a:cubicBezTo>
                  <a:pt x="0" y="112"/>
                  <a:pt x="96" y="128"/>
                  <a:pt x="96" y="144"/>
                </a:cubicBezTo>
                <a:cubicBezTo>
                  <a:pt x="96" y="160"/>
                  <a:pt x="0" y="176"/>
                  <a:pt x="0" y="192"/>
                </a:cubicBezTo>
                <a:cubicBezTo>
                  <a:pt x="0" y="208"/>
                  <a:pt x="96" y="224"/>
                  <a:pt x="96" y="240"/>
                </a:cubicBezTo>
                <a:cubicBezTo>
                  <a:pt x="96" y="256"/>
                  <a:pt x="0" y="272"/>
                  <a:pt x="0" y="288"/>
                </a:cubicBezTo>
                <a:cubicBezTo>
                  <a:pt x="0" y="304"/>
                  <a:pt x="96" y="320"/>
                  <a:pt x="96" y="336"/>
                </a:cubicBezTo>
                <a:cubicBezTo>
                  <a:pt x="96" y="352"/>
                  <a:pt x="48" y="368"/>
                  <a:pt x="0" y="384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897" name="Text Box 25"/>
          <p:cNvSpPr txBox="1">
            <a:spLocks noChangeArrowheads="1"/>
          </p:cNvSpPr>
          <p:nvPr/>
        </p:nvSpPr>
        <p:spPr bwMode="auto">
          <a:xfrm>
            <a:off x="822325" y="443388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000">
              <a:latin typeface="Times New Roman" pitchFamily="18" charset="0"/>
            </a:endParaRPr>
          </a:p>
        </p:txBody>
      </p:sp>
      <p:sp>
        <p:nvSpPr>
          <p:cNvPr id="335898" name="Text Box 26"/>
          <p:cNvSpPr txBox="1">
            <a:spLocks noChangeArrowheads="1"/>
          </p:cNvSpPr>
          <p:nvPr/>
        </p:nvSpPr>
        <p:spPr bwMode="auto">
          <a:xfrm>
            <a:off x="3989388" y="3875088"/>
            <a:ext cx="361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/>
              <a:t>i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335901" name="Text Box 29"/>
          <p:cNvSpPr txBox="1">
            <a:spLocks noChangeArrowheads="1"/>
          </p:cNvSpPr>
          <p:nvPr/>
        </p:nvSpPr>
        <p:spPr bwMode="auto">
          <a:xfrm>
            <a:off x="3967163" y="4778375"/>
            <a:ext cx="33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m</a:t>
            </a:r>
          </a:p>
        </p:txBody>
      </p:sp>
      <p:sp>
        <p:nvSpPr>
          <p:cNvPr id="335905" name="Line 33"/>
          <p:cNvSpPr>
            <a:spLocks noChangeShapeType="1"/>
          </p:cNvSpPr>
          <p:nvPr/>
        </p:nvSpPr>
        <p:spPr bwMode="auto">
          <a:xfrm>
            <a:off x="3200400" y="6324600"/>
            <a:ext cx="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910" name="Text Box 38"/>
          <p:cNvSpPr txBox="1">
            <a:spLocks noChangeArrowheads="1"/>
          </p:cNvSpPr>
          <p:nvPr/>
        </p:nvSpPr>
        <p:spPr bwMode="auto">
          <a:xfrm>
            <a:off x="407988" y="4413250"/>
            <a:ext cx="1373187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 p</a:t>
            </a:r>
            <a:r>
              <a:rPr lang="en-US" sz="2000" baseline="-25000">
                <a:latin typeface="Symbol" pitchFamily="18" charset="2"/>
              </a:rPr>
              <a:t>    </a:t>
            </a:r>
            <a:r>
              <a:rPr lang="en-US" sz="2000">
                <a:latin typeface="Symbol" pitchFamily="18" charset="2"/>
                <a:sym typeface="Wingdings" pitchFamily="2" charset="2"/>
              </a:rPr>
              <a:t></a:t>
            </a:r>
            <a:r>
              <a:rPr lang="en-US" sz="2000" baseline="-25000">
                <a:latin typeface="Symbol" pitchFamily="18" charset="2"/>
              </a:rPr>
              <a:t>  </a:t>
            </a:r>
            <a:r>
              <a:rPr lang="en-US" sz="2000">
                <a:latin typeface="Symbol" pitchFamily="18" charset="2"/>
              </a:rPr>
              <a:t>m</a:t>
            </a:r>
            <a:r>
              <a:rPr lang="en-US" sz="2000" baseline="-25000">
                <a:latin typeface="Times New Roman" pitchFamily="18" charset="0"/>
              </a:rPr>
              <a:t>  </a:t>
            </a:r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>
                <a:latin typeface="Times New Roman" pitchFamily="18" charset="0"/>
              </a:rPr>
              <a:t>i  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335918" name="Text Box 46"/>
          <p:cNvSpPr txBox="1">
            <a:spLocks noChangeArrowheads="1"/>
          </p:cNvSpPr>
          <p:nvPr/>
        </p:nvSpPr>
        <p:spPr bwMode="auto">
          <a:xfrm>
            <a:off x="2325688" y="2635250"/>
            <a:ext cx="423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W</a:t>
            </a:r>
          </a:p>
        </p:txBody>
      </p:sp>
      <p:sp>
        <p:nvSpPr>
          <p:cNvPr id="335925" name="Freeform 53"/>
          <p:cNvSpPr>
            <a:spLocks/>
          </p:cNvSpPr>
          <p:nvPr/>
        </p:nvSpPr>
        <p:spPr bwMode="auto">
          <a:xfrm>
            <a:off x="3109913" y="4127500"/>
            <a:ext cx="869950" cy="855663"/>
          </a:xfrm>
          <a:custGeom>
            <a:avLst/>
            <a:gdLst/>
            <a:ahLst/>
            <a:cxnLst>
              <a:cxn ang="0">
                <a:pos x="338" y="0"/>
              </a:cxn>
              <a:cxn ang="0">
                <a:pos x="0" y="256"/>
              </a:cxn>
              <a:cxn ang="0">
                <a:pos x="320" y="484"/>
              </a:cxn>
            </a:cxnLst>
            <a:rect l="0" t="0" r="r" b="b"/>
            <a:pathLst>
              <a:path w="338" h="484">
                <a:moveTo>
                  <a:pt x="338" y="0"/>
                </a:moveTo>
                <a:lnTo>
                  <a:pt x="0" y="256"/>
                </a:lnTo>
                <a:lnTo>
                  <a:pt x="320" y="484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928" name="Text Box 56"/>
          <p:cNvSpPr txBox="1">
            <a:spLocks noChangeArrowheads="1"/>
          </p:cNvSpPr>
          <p:nvPr/>
        </p:nvSpPr>
        <p:spPr bwMode="auto">
          <a:xfrm>
            <a:off x="2322513" y="4170363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p</a:t>
            </a:r>
          </a:p>
        </p:txBody>
      </p:sp>
      <p:sp>
        <p:nvSpPr>
          <p:cNvPr id="335930" name="WordArt 58"/>
          <p:cNvSpPr>
            <a:spLocks noChangeArrowheads="1" noChangeShapeType="1" noTextEdit="1"/>
          </p:cNvSpPr>
          <p:nvPr/>
        </p:nvSpPr>
        <p:spPr bwMode="auto">
          <a:xfrm>
            <a:off x="312507" y="237215"/>
            <a:ext cx="8555513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In terms of mass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eigenstates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335933" name="Text Box 61"/>
          <p:cNvSpPr txBox="1">
            <a:spLocks noChangeArrowheads="1"/>
          </p:cNvSpPr>
          <p:nvPr/>
        </p:nvSpPr>
        <p:spPr bwMode="auto">
          <a:xfrm>
            <a:off x="346075" y="2584450"/>
            <a:ext cx="1331913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Scattering</a:t>
            </a:r>
          </a:p>
        </p:txBody>
      </p:sp>
      <p:sp>
        <p:nvSpPr>
          <p:cNvPr id="335937" name="Freeform 65"/>
          <p:cNvSpPr>
            <a:spLocks/>
          </p:cNvSpPr>
          <p:nvPr/>
        </p:nvSpPr>
        <p:spPr bwMode="auto">
          <a:xfrm>
            <a:off x="2932113" y="3178175"/>
            <a:ext cx="784225" cy="146050"/>
          </a:xfrm>
          <a:custGeom>
            <a:avLst/>
            <a:gdLst/>
            <a:ahLst/>
            <a:cxnLst>
              <a:cxn ang="0">
                <a:pos x="494" y="92"/>
              </a:cxn>
              <a:cxn ang="0">
                <a:pos x="0" y="0"/>
              </a:cxn>
              <a:cxn ang="0">
                <a:pos x="494" y="28"/>
              </a:cxn>
            </a:cxnLst>
            <a:rect l="0" t="0" r="r" b="b"/>
            <a:pathLst>
              <a:path w="494" h="92">
                <a:moveTo>
                  <a:pt x="494" y="92"/>
                </a:moveTo>
                <a:lnTo>
                  <a:pt x="0" y="0"/>
                </a:lnTo>
                <a:lnTo>
                  <a:pt x="494" y="28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939" name="Freeform 67"/>
          <p:cNvSpPr>
            <a:spLocks/>
          </p:cNvSpPr>
          <p:nvPr/>
        </p:nvSpPr>
        <p:spPr bwMode="auto">
          <a:xfrm>
            <a:off x="2932113" y="2960688"/>
            <a:ext cx="796925" cy="217487"/>
          </a:xfrm>
          <a:custGeom>
            <a:avLst/>
            <a:gdLst/>
            <a:ahLst/>
            <a:cxnLst>
              <a:cxn ang="0">
                <a:pos x="475" y="0"/>
              </a:cxn>
              <a:cxn ang="0">
                <a:pos x="0" y="137"/>
              </a:cxn>
              <a:cxn ang="0">
                <a:pos x="484" y="82"/>
              </a:cxn>
            </a:cxnLst>
            <a:rect l="0" t="0" r="r" b="b"/>
            <a:pathLst>
              <a:path w="484" h="137">
                <a:moveTo>
                  <a:pt x="475" y="0"/>
                </a:moveTo>
                <a:lnTo>
                  <a:pt x="0" y="137"/>
                </a:lnTo>
                <a:lnTo>
                  <a:pt x="484" y="82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941" name="Freeform 69"/>
          <p:cNvSpPr>
            <a:spLocks/>
          </p:cNvSpPr>
          <p:nvPr/>
        </p:nvSpPr>
        <p:spPr bwMode="auto">
          <a:xfrm>
            <a:off x="2278063" y="3178175"/>
            <a:ext cx="1438275" cy="290513"/>
          </a:xfrm>
          <a:custGeom>
            <a:avLst/>
            <a:gdLst/>
            <a:ahLst/>
            <a:cxnLst>
              <a:cxn ang="0">
                <a:pos x="0" y="128"/>
              </a:cxn>
              <a:cxn ang="0">
                <a:pos x="430" y="0"/>
              </a:cxn>
              <a:cxn ang="0">
                <a:pos x="906" y="183"/>
              </a:cxn>
            </a:cxnLst>
            <a:rect l="0" t="0" r="r" b="b"/>
            <a:pathLst>
              <a:path w="906" h="183">
                <a:moveTo>
                  <a:pt x="0" y="128"/>
                </a:moveTo>
                <a:lnTo>
                  <a:pt x="430" y="0"/>
                </a:lnTo>
                <a:lnTo>
                  <a:pt x="906" y="183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942" name="Freeform 70"/>
          <p:cNvSpPr>
            <a:spLocks/>
          </p:cNvSpPr>
          <p:nvPr/>
        </p:nvSpPr>
        <p:spPr bwMode="auto">
          <a:xfrm>
            <a:off x="2263775" y="2322513"/>
            <a:ext cx="1335088" cy="2174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48" y="137"/>
              </a:cxn>
              <a:cxn ang="0">
                <a:pos x="841" y="9"/>
              </a:cxn>
            </a:cxnLst>
            <a:rect l="0" t="0" r="r" b="b"/>
            <a:pathLst>
              <a:path w="841" h="137">
                <a:moveTo>
                  <a:pt x="0" y="0"/>
                </a:moveTo>
                <a:lnTo>
                  <a:pt x="448" y="137"/>
                </a:lnTo>
                <a:lnTo>
                  <a:pt x="841" y="9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943" name="Text Box 71"/>
          <p:cNvSpPr txBox="1">
            <a:spLocks noChangeArrowheads="1"/>
          </p:cNvSpPr>
          <p:nvPr/>
        </p:nvSpPr>
        <p:spPr bwMode="auto">
          <a:xfrm>
            <a:off x="1881188" y="3233738"/>
            <a:ext cx="366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</a:t>
            </a:r>
          </a:p>
        </p:txBody>
      </p:sp>
      <p:sp>
        <p:nvSpPr>
          <p:cNvPr id="335944" name="Line 72"/>
          <p:cNvSpPr>
            <a:spLocks noChangeShapeType="1"/>
          </p:cNvSpPr>
          <p:nvPr/>
        </p:nvSpPr>
        <p:spPr bwMode="auto">
          <a:xfrm>
            <a:off x="2209800" y="4572000"/>
            <a:ext cx="871538" cy="158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948" name="Text Box 76"/>
          <p:cNvSpPr txBox="1">
            <a:spLocks noChangeArrowheads="1"/>
          </p:cNvSpPr>
          <p:nvPr/>
        </p:nvSpPr>
        <p:spPr bwMode="auto">
          <a:xfrm>
            <a:off x="6916437" y="2951163"/>
            <a:ext cx="20168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 smtClean="0"/>
              <a:t>Eigenstates</a:t>
            </a:r>
            <a:r>
              <a:rPr lang="en-US" dirty="0" smtClean="0"/>
              <a:t> of  </a:t>
            </a:r>
          </a:p>
          <a:p>
            <a:r>
              <a:rPr lang="en-US" dirty="0" smtClean="0"/>
              <a:t>the Hamiltonian  </a:t>
            </a:r>
          </a:p>
          <a:p>
            <a:r>
              <a:rPr lang="en-US" dirty="0" smtClean="0"/>
              <a:t>in vacuum</a:t>
            </a:r>
            <a:endParaRPr lang="en-US" dirty="0"/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5177637" y="1871633"/>
            <a:ext cx="3659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      </a:t>
            </a:r>
            <a:r>
              <a:rPr lang="en-US" sz="2000" dirty="0" err="1" smtClean="0"/>
              <a:t>U</a:t>
            </a:r>
            <a:r>
              <a:rPr lang="en-US" sz="2000" baseline="-25000" dirty="0" err="1" smtClean="0"/>
              <a:t>li</a:t>
            </a:r>
            <a:r>
              <a:rPr lang="en-US" sz="2000" dirty="0" smtClean="0"/>
              <a:t> </a:t>
            </a:r>
            <a:r>
              <a:rPr lang="en-US" sz="2000" dirty="0"/>
              <a:t>l </a:t>
            </a:r>
            <a:r>
              <a:rPr lang="en-US" sz="2000" dirty="0">
                <a:latin typeface="Symbol" pitchFamily="18" charset="2"/>
              </a:rPr>
              <a:t>g</a:t>
            </a:r>
            <a:r>
              <a:rPr lang="en-US" sz="2000" baseline="-25000" dirty="0">
                <a:latin typeface="Symbol" pitchFamily="18" charset="2"/>
              </a:rPr>
              <a:t> </a:t>
            </a:r>
            <a:r>
              <a:rPr lang="en-US" sz="2000" baseline="30000" dirty="0">
                <a:latin typeface="Symbol" pitchFamily="18" charset="2"/>
              </a:rPr>
              <a:t>m</a:t>
            </a:r>
            <a:r>
              <a:rPr lang="en-US" sz="2000" baseline="-25000" dirty="0">
                <a:latin typeface="Symbol" pitchFamily="18" charset="2"/>
              </a:rPr>
              <a:t> </a:t>
            </a:r>
            <a:r>
              <a:rPr lang="en-US" sz="2000" dirty="0"/>
              <a:t>(1 -</a:t>
            </a:r>
            <a:r>
              <a:rPr lang="en-US" sz="2000" dirty="0">
                <a:latin typeface="Symbol" pitchFamily="18" charset="2"/>
              </a:rPr>
              <a:t> </a:t>
            </a:r>
            <a:r>
              <a:rPr lang="en-US" sz="2000" dirty="0" smtClean="0">
                <a:latin typeface="Symbol" pitchFamily="18" charset="2"/>
              </a:rPr>
              <a:t>g</a:t>
            </a:r>
            <a:r>
              <a:rPr lang="en-US" sz="2000" baseline="-25000" dirty="0" smtClean="0"/>
              <a:t>5</a:t>
            </a:r>
            <a:r>
              <a:rPr lang="en-US" sz="2000" dirty="0" smtClean="0"/>
              <a:t>) </a:t>
            </a:r>
            <a:r>
              <a:rPr lang="en-US" sz="2000" dirty="0" err="1" smtClean="0">
                <a:latin typeface="Symbol" pitchFamily="18" charset="2"/>
              </a:rPr>
              <a:t>n</a:t>
            </a:r>
            <a:r>
              <a:rPr lang="en-US" sz="2000" baseline="-25000" dirty="0" err="1" smtClean="0"/>
              <a:t>i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err="1"/>
              <a:t>W</a:t>
            </a:r>
            <a:r>
              <a:rPr lang="en-US" sz="2000" baseline="30000" dirty="0" err="1"/>
              <a:t>+</a:t>
            </a:r>
            <a:r>
              <a:rPr lang="en-US" sz="2000" baseline="-25000" dirty="0" err="1">
                <a:latin typeface="Symbol" pitchFamily="18" charset="2"/>
              </a:rPr>
              <a:t>m</a:t>
            </a:r>
            <a:r>
              <a:rPr lang="en-US" sz="2000" dirty="0"/>
              <a:t> </a:t>
            </a:r>
            <a:r>
              <a:rPr lang="en-US" sz="2000" dirty="0" smtClean="0"/>
              <a:t>+ </a:t>
            </a:r>
            <a:r>
              <a:rPr lang="en-US" sz="2000" dirty="0" err="1"/>
              <a:t>h.c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31" name="Text Box 39"/>
          <p:cNvSpPr txBox="1">
            <a:spLocks noChangeArrowheads="1"/>
          </p:cNvSpPr>
          <p:nvPr/>
        </p:nvSpPr>
        <p:spPr bwMode="auto">
          <a:xfrm>
            <a:off x="5134093" y="1745116"/>
            <a:ext cx="571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  g</a:t>
            </a:r>
          </a:p>
          <a:p>
            <a:r>
              <a:rPr lang="en-US" sz="2000" dirty="0"/>
              <a:t>2 2</a:t>
            </a:r>
          </a:p>
        </p:txBody>
      </p:sp>
      <p:sp>
        <p:nvSpPr>
          <p:cNvPr id="32" name="Line 41"/>
          <p:cNvSpPr>
            <a:spLocks noChangeShapeType="1"/>
          </p:cNvSpPr>
          <p:nvPr/>
        </p:nvSpPr>
        <p:spPr bwMode="auto">
          <a:xfrm>
            <a:off x="5218908" y="2104346"/>
            <a:ext cx="3778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Freeform 42"/>
          <p:cNvSpPr>
            <a:spLocks/>
          </p:cNvSpPr>
          <p:nvPr/>
        </p:nvSpPr>
        <p:spPr bwMode="auto">
          <a:xfrm>
            <a:off x="5374030" y="2144855"/>
            <a:ext cx="231775" cy="192088"/>
          </a:xfrm>
          <a:custGeom>
            <a:avLst/>
            <a:gdLst>
              <a:gd name="T0" fmla="*/ 0 w 192"/>
              <a:gd name="T1" fmla="*/ 46 h 183"/>
              <a:gd name="T2" fmla="*/ 45 w 192"/>
              <a:gd name="T3" fmla="*/ 183 h 183"/>
              <a:gd name="T4" fmla="*/ 45 w 192"/>
              <a:gd name="T5" fmla="*/ 0 h 183"/>
              <a:gd name="T6" fmla="*/ 192 w 192"/>
              <a:gd name="T7" fmla="*/ 0 h 183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183"/>
              <a:gd name="T14" fmla="*/ 192 w 192"/>
              <a:gd name="T15" fmla="*/ 183 h 1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183">
                <a:moveTo>
                  <a:pt x="0" y="46"/>
                </a:moveTo>
                <a:lnTo>
                  <a:pt x="45" y="183"/>
                </a:lnTo>
                <a:lnTo>
                  <a:pt x="45" y="0"/>
                </a:lnTo>
                <a:lnTo>
                  <a:pt x="192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6052072" y="1887945"/>
            <a:ext cx="12512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Right Arrow 37"/>
          <p:cNvSpPr/>
          <p:nvPr/>
        </p:nvSpPr>
        <p:spPr bwMode="auto">
          <a:xfrm rot="15946305">
            <a:off x="7271885" y="2353758"/>
            <a:ext cx="403445" cy="461380"/>
          </a:xfrm>
          <a:prstGeom prst="rightArrow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32338" y="2951163"/>
            <a:ext cx="150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interaction constant</a:t>
            </a:r>
            <a:endParaRPr lang="en-US" dirty="0"/>
          </a:p>
        </p:txBody>
      </p:sp>
      <p:sp>
        <p:nvSpPr>
          <p:cNvPr id="40" name="Right Arrow 39"/>
          <p:cNvSpPr/>
          <p:nvPr/>
        </p:nvSpPr>
        <p:spPr bwMode="auto">
          <a:xfrm rot="15946305">
            <a:off x="5262121" y="2456056"/>
            <a:ext cx="403445" cy="46138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75163" y="4178756"/>
            <a:ext cx="1889003" cy="646331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Lagrangian</a:t>
            </a:r>
            <a:endParaRPr lang="en-US" dirty="0" smtClean="0"/>
          </a:p>
          <a:p>
            <a:r>
              <a:rPr lang="en-US" dirty="0" smtClean="0"/>
              <a:t>of interactions 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705593" y="6324600"/>
            <a:ext cx="184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Wave packet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134093" y="5642205"/>
            <a:ext cx="341597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compute the wave function </a:t>
            </a:r>
          </a:p>
          <a:p>
            <a:r>
              <a:rPr lang="en-US" dirty="0" smtClean="0"/>
              <a:t>of neutrino mass </a:t>
            </a:r>
            <a:r>
              <a:rPr lang="en-US" dirty="0" err="1" smtClean="0"/>
              <a:t>eigenstates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916437" y="4127500"/>
            <a:ext cx="192117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wave functions </a:t>
            </a:r>
          </a:p>
          <a:p>
            <a:r>
              <a:rPr lang="en-US" dirty="0" smtClean="0"/>
              <a:t>of accompanying</a:t>
            </a:r>
          </a:p>
          <a:p>
            <a:r>
              <a:rPr lang="en-US" dirty="0" smtClean="0"/>
              <a:t>particles </a:t>
            </a:r>
            <a:endParaRPr lang="en-US" dirty="0"/>
          </a:p>
        </p:txBody>
      </p:sp>
      <p:sp>
        <p:nvSpPr>
          <p:cNvPr id="45" name="Down Arrow 44"/>
          <p:cNvSpPr/>
          <p:nvPr/>
        </p:nvSpPr>
        <p:spPr bwMode="auto">
          <a:xfrm>
            <a:off x="6443496" y="5142592"/>
            <a:ext cx="413196" cy="466955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88910" y="1353220"/>
            <a:ext cx="2541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Without flavor states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1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4614862" y="1630363"/>
            <a:ext cx="2182697" cy="254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3176365" y="1630993"/>
            <a:ext cx="1293588" cy="254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741363" y="1632852"/>
            <a:ext cx="2326142" cy="254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3557" name="Freeform 5"/>
          <p:cNvSpPr>
            <a:spLocks/>
          </p:cNvSpPr>
          <p:nvPr/>
        </p:nvSpPr>
        <p:spPr bwMode="auto">
          <a:xfrm>
            <a:off x="1722438" y="2465388"/>
            <a:ext cx="1004887" cy="915987"/>
          </a:xfrm>
          <a:custGeom>
            <a:avLst/>
            <a:gdLst>
              <a:gd name="T0" fmla="*/ 113 w 633"/>
              <a:gd name="T1" fmla="*/ 417 h 577"/>
              <a:gd name="T2" fmla="*/ 40 w 633"/>
              <a:gd name="T3" fmla="*/ 152 h 577"/>
              <a:gd name="T4" fmla="*/ 351 w 633"/>
              <a:gd name="T5" fmla="*/ 15 h 577"/>
              <a:gd name="T6" fmla="*/ 625 w 633"/>
              <a:gd name="T7" fmla="*/ 243 h 577"/>
              <a:gd name="T8" fmla="*/ 397 w 633"/>
              <a:gd name="T9" fmla="*/ 545 h 577"/>
              <a:gd name="T10" fmla="*/ 113 w 633"/>
              <a:gd name="T11" fmla="*/ 417 h 5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3"/>
              <a:gd name="T19" fmla="*/ 0 h 577"/>
              <a:gd name="T20" fmla="*/ 633 w 633"/>
              <a:gd name="T21" fmla="*/ 577 h 5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3" h="577">
                <a:moveTo>
                  <a:pt x="113" y="417"/>
                </a:moveTo>
                <a:cubicBezTo>
                  <a:pt x="53" y="352"/>
                  <a:pt x="0" y="219"/>
                  <a:pt x="40" y="152"/>
                </a:cubicBezTo>
                <a:cubicBezTo>
                  <a:pt x="80" y="85"/>
                  <a:pt x="254" y="0"/>
                  <a:pt x="351" y="15"/>
                </a:cubicBezTo>
                <a:cubicBezTo>
                  <a:pt x="448" y="30"/>
                  <a:pt x="617" y="155"/>
                  <a:pt x="625" y="243"/>
                </a:cubicBezTo>
                <a:cubicBezTo>
                  <a:pt x="633" y="331"/>
                  <a:pt x="481" y="513"/>
                  <a:pt x="397" y="545"/>
                </a:cubicBezTo>
                <a:cubicBezTo>
                  <a:pt x="313" y="577"/>
                  <a:pt x="173" y="482"/>
                  <a:pt x="113" y="417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Freeform 6"/>
          <p:cNvSpPr>
            <a:spLocks/>
          </p:cNvSpPr>
          <p:nvPr/>
        </p:nvSpPr>
        <p:spPr bwMode="auto">
          <a:xfrm>
            <a:off x="4902200" y="2403475"/>
            <a:ext cx="962025" cy="969963"/>
          </a:xfrm>
          <a:custGeom>
            <a:avLst/>
            <a:gdLst>
              <a:gd name="T0" fmla="*/ 1 w 761"/>
              <a:gd name="T1" fmla="*/ 410 h 730"/>
              <a:gd name="T2" fmla="*/ 257 w 761"/>
              <a:gd name="T3" fmla="*/ 17 h 730"/>
              <a:gd name="T4" fmla="*/ 760 w 761"/>
              <a:gd name="T5" fmla="*/ 511 h 730"/>
              <a:gd name="T6" fmla="*/ 248 w 761"/>
              <a:gd name="T7" fmla="*/ 712 h 730"/>
              <a:gd name="T8" fmla="*/ 1 w 761"/>
              <a:gd name="T9" fmla="*/ 410 h 7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1"/>
              <a:gd name="T16" fmla="*/ 0 h 730"/>
              <a:gd name="T17" fmla="*/ 761 w 761"/>
              <a:gd name="T18" fmla="*/ 730 h 7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1" h="730">
                <a:moveTo>
                  <a:pt x="1" y="410"/>
                </a:moveTo>
                <a:cubicBezTo>
                  <a:pt x="2" y="294"/>
                  <a:pt x="131" y="0"/>
                  <a:pt x="257" y="17"/>
                </a:cubicBezTo>
                <a:cubicBezTo>
                  <a:pt x="383" y="34"/>
                  <a:pt x="761" y="395"/>
                  <a:pt x="760" y="511"/>
                </a:cubicBezTo>
                <a:cubicBezTo>
                  <a:pt x="759" y="627"/>
                  <a:pt x="373" y="730"/>
                  <a:pt x="248" y="712"/>
                </a:cubicBezTo>
                <a:cubicBezTo>
                  <a:pt x="123" y="694"/>
                  <a:pt x="0" y="526"/>
                  <a:pt x="1" y="41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2700338" y="2994025"/>
            <a:ext cx="31273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0" name="WordArt 8"/>
          <p:cNvSpPr>
            <a:spLocks noChangeArrowheads="1" noChangeShapeType="1" noTextEdit="1"/>
          </p:cNvSpPr>
          <p:nvPr/>
        </p:nvSpPr>
        <p:spPr bwMode="auto">
          <a:xfrm>
            <a:off x="751122" y="76203"/>
            <a:ext cx="5275263" cy="144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Factorization 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1003300" y="2147888"/>
            <a:ext cx="812800" cy="492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V="1">
            <a:off x="2598738" y="2263774"/>
            <a:ext cx="468767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flipV="1">
            <a:off x="5602288" y="2130425"/>
            <a:ext cx="534987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5732463" y="3236913"/>
            <a:ext cx="5238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 flipH="1">
            <a:off x="1311275" y="3178175"/>
            <a:ext cx="647700" cy="623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 flipV="1">
            <a:off x="4614863" y="3208338"/>
            <a:ext cx="392112" cy="420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1693863" y="3327400"/>
            <a:ext cx="13192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production</a:t>
            </a:r>
          </a:p>
          <a:p>
            <a:r>
              <a:rPr lang="en-US"/>
              <a:t>region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4930775" y="3346450"/>
            <a:ext cx="1206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detection</a:t>
            </a:r>
          </a:p>
          <a:p>
            <a:r>
              <a:rPr lang="en-US"/>
              <a:t>region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3173413" y="3033713"/>
            <a:ext cx="1236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baseline L</a:t>
            </a:r>
          </a:p>
        </p:txBody>
      </p:sp>
      <p:sp>
        <p:nvSpPr>
          <p:cNvPr id="23575" name="Text Box 24"/>
          <p:cNvSpPr txBox="1">
            <a:spLocks noChangeArrowheads="1"/>
          </p:cNvSpPr>
          <p:nvPr/>
        </p:nvSpPr>
        <p:spPr bwMode="auto">
          <a:xfrm>
            <a:off x="4722880" y="4754927"/>
            <a:ext cx="1758815" cy="40011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factorization</a:t>
            </a:r>
            <a:endParaRPr lang="en-US" sz="2000" dirty="0"/>
          </a:p>
        </p:txBody>
      </p:sp>
      <p:sp>
        <p:nvSpPr>
          <p:cNvPr id="23576" name="Text Box 25"/>
          <p:cNvSpPr txBox="1">
            <a:spLocks noChangeArrowheads="1"/>
          </p:cNvSpPr>
          <p:nvPr/>
        </p:nvSpPr>
        <p:spPr bwMode="auto">
          <a:xfrm>
            <a:off x="555984" y="4432257"/>
            <a:ext cx="321754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If oscillation effect in </a:t>
            </a:r>
          </a:p>
          <a:p>
            <a:r>
              <a:rPr lang="en-US" sz="2000" dirty="0" smtClean="0"/>
              <a:t>production/detection  </a:t>
            </a:r>
          </a:p>
          <a:p>
            <a:r>
              <a:rPr lang="en-US" sz="2000" dirty="0" smtClean="0"/>
              <a:t>regions can be neglected </a:t>
            </a:r>
          </a:p>
        </p:txBody>
      </p:sp>
      <p:sp>
        <p:nvSpPr>
          <p:cNvPr id="23578" name="AutoShape 27"/>
          <p:cNvSpPr>
            <a:spLocks noChangeArrowheads="1"/>
          </p:cNvSpPr>
          <p:nvPr/>
        </p:nvSpPr>
        <p:spPr bwMode="auto">
          <a:xfrm>
            <a:off x="3894931" y="4829600"/>
            <a:ext cx="404813" cy="325437"/>
          </a:xfrm>
          <a:prstGeom prst="rightArrow">
            <a:avLst>
              <a:gd name="adj1" fmla="val 50000"/>
              <a:gd name="adj2" fmla="val 3109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Freeform 30"/>
          <p:cNvSpPr>
            <a:spLocks/>
          </p:cNvSpPr>
          <p:nvPr/>
        </p:nvSpPr>
        <p:spPr bwMode="auto">
          <a:xfrm>
            <a:off x="3454400" y="2263775"/>
            <a:ext cx="581025" cy="679450"/>
          </a:xfrm>
          <a:custGeom>
            <a:avLst/>
            <a:gdLst>
              <a:gd name="T0" fmla="*/ 0 w 1939"/>
              <a:gd name="T1" fmla="*/ 1170 h 1228"/>
              <a:gd name="T2" fmla="*/ 430 w 1939"/>
              <a:gd name="T3" fmla="*/ 1033 h 1228"/>
              <a:gd name="T4" fmla="*/ 1006 w 1939"/>
              <a:gd name="T5" fmla="*/ 0 h 1228"/>
              <a:gd name="T6" fmla="*/ 1555 w 1939"/>
              <a:gd name="T7" fmla="*/ 1033 h 1228"/>
              <a:gd name="T8" fmla="*/ 1939 w 1939"/>
              <a:gd name="T9" fmla="*/ 1161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2" name="Freeform 31"/>
          <p:cNvSpPr>
            <a:spLocks/>
          </p:cNvSpPr>
          <p:nvPr/>
        </p:nvSpPr>
        <p:spPr bwMode="auto">
          <a:xfrm>
            <a:off x="3516313" y="2263775"/>
            <a:ext cx="581025" cy="679450"/>
          </a:xfrm>
          <a:custGeom>
            <a:avLst/>
            <a:gdLst>
              <a:gd name="T0" fmla="*/ 0 w 1939"/>
              <a:gd name="T1" fmla="*/ 1170 h 1228"/>
              <a:gd name="T2" fmla="*/ 430 w 1939"/>
              <a:gd name="T3" fmla="*/ 1033 h 1228"/>
              <a:gd name="T4" fmla="*/ 1006 w 1939"/>
              <a:gd name="T5" fmla="*/ 0 h 1228"/>
              <a:gd name="T6" fmla="*/ 1555 w 1939"/>
              <a:gd name="T7" fmla="*/ 1033 h 1228"/>
              <a:gd name="T8" fmla="*/ 1939 w 1939"/>
              <a:gd name="T9" fmla="*/ 1161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3" name="Text Box 18"/>
          <p:cNvSpPr txBox="1">
            <a:spLocks noChangeArrowheads="1"/>
          </p:cNvSpPr>
          <p:nvPr/>
        </p:nvSpPr>
        <p:spPr bwMode="auto">
          <a:xfrm>
            <a:off x="3641725" y="2503488"/>
            <a:ext cx="361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/>
              <a:t>i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23584" name="Text Box 32"/>
          <p:cNvSpPr txBox="1">
            <a:spLocks noChangeArrowheads="1"/>
          </p:cNvSpPr>
          <p:nvPr/>
        </p:nvSpPr>
        <p:spPr bwMode="auto">
          <a:xfrm>
            <a:off x="2100263" y="2732088"/>
            <a:ext cx="342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</a:t>
            </a:r>
          </a:p>
        </p:txBody>
      </p:sp>
      <p:sp>
        <p:nvSpPr>
          <p:cNvPr id="23585" name="Text Box 33"/>
          <p:cNvSpPr txBox="1">
            <a:spLocks noChangeArrowheads="1"/>
          </p:cNvSpPr>
          <p:nvPr/>
        </p:nvSpPr>
        <p:spPr bwMode="auto">
          <a:xfrm>
            <a:off x="5143500" y="274955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42983" y="5286511"/>
            <a:ext cx="3703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Production propagation and </a:t>
            </a:r>
          </a:p>
          <a:p>
            <a:r>
              <a:rPr lang="en-US" dirty="0" smtClean="0"/>
              <a:t>Detection can be considered </a:t>
            </a:r>
          </a:p>
          <a:p>
            <a:r>
              <a:rPr lang="en-US" dirty="0" smtClean="0"/>
              <a:t>as three independent processes 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86933" y="5617813"/>
            <a:ext cx="13589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D</a:t>
            </a:r>
            <a:r>
              <a:rPr lang="en-US" dirty="0" smtClean="0"/>
              <a:t> ,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</a:t>
            </a:r>
            <a:r>
              <a:rPr lang="en-US" dirty="0" smtClean="0"/>
              <a:t>  &lt;&lt; </a:t>
            </a:r>
            <a:r>
              <a:rPr lang="en-US" dirty="0" err="1" smtClean="0"/>
              <a:t>l</a:t>
            </a:r>
            <a:r>
              <a:rPr lang="en-US" baseline="-25000" dirty="0" err="1" smtClean="0">
                <a:latin typeface="Symbol" pitchFamily="18" charset="2"/>
              </a:rPr>
              <a:t>n</a:t>
            </a:r>
            <a:endParaRPr lang="en-US" dirty="0"/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 flipV="1">
            <a:off x="4614864" y="2995609"/>
            <a:ext cx="283024" cy="92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7"/>
          <p:cNvSpPr>
            <a:spLocks noChangeShapeType="1"/>
          </p:cNvSpPr>
          <p:nvPr/>
        </p:nvSpPr>
        <p:spPr bwMode="auto">
          <a:xfrm>
            <a:off x="3190200" y="3004903"/>
            <a:ext cx="12416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0" y="225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 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44419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44"/>
          <p:cNvSpPr>
            <a:spLocks noChangeArrowheads="1" noChangeShapeType="1" noTextEdit="1"/>
          </p:cNvSpPr>
          <p:nvPr/>
        </p:nvSpPr>
        <p:spPr bwMode="auto">
          <a:xfrm>
            <a:off x="244552" y="200606"/>
            <a:ext cx="8622997" cy="11059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Wave packets and oscillations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7" name="Text Box 64"/>
          <p:cNvSpPr txBox="1">
            <a:spLocks noChangeArrowheads="1"/>
          </p:cNvSpPr>
          <p:nvPr/>
        </p:nvSpPr>
        <p:spPr bwMode="auto">
          <a:xfrm>
            <a:off x="1311274" y="2115854"/>
            <a:ext cx="411133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|</a:t>
            </a:r>
            <a:r>
              <a:rPr lang="en-US" sz="2000" dirty="0" err="1" smtClean="0">
                <a:latin typeface="Symbol" pitchFamily="18" charset="2"/>
              </a:rPr>
              <a:t>n</a:t>
            </a:r>
            <a:r>
              <a:rPr lang="en-US" sz="2000" baseline="-25000" dirty="0" err="1" smtClean="0">
                <a:latin typeface="Symbol" pitchFamily="18" charset="2"/>
              </a:rPr>
              <a:t>a</a:t>
            </a:r>
            <a:r>
              <a:rPr lang="en-US" sz="2000" baseline="-25000" dirty="0" smtClean="0"/>
              <a:t> </a:t>
            </a:r>
            <a:r>
              <a:rPr lang="en-US" sz="2000" dirty="0"/>
              <a:t>(</a:t>
            </a:r>
            <a:r>
              <a:rPr lang="en-US" sz="2000" dirty="0" err="1"/>
              <a:t>x,t</a:t>
            </a:r>
            <a:r>
              <a:rPr lang="en-US" sz="2000" dirty="0"/>
              <a:t>)</a:t>
            </a:r>
            <a:r>
              <a:rPr lang="en-US" sz="2000" dirty="0">
                <a:latin typeface="Symbol" pitchFamily="18" charset="2"/>
              </a:rPr>
              <a:t>&gt;</a:t>
            </a:r>
            <a:r>
              <a:rPr lang="en-US" sz="2000" dirty="0"/>
              <a:t> =  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sz="2000" baseline="-25000" dirty="0" err="1" smtClean="0"/>
              <a:t>k</a:t>
            </a:r>
            <a:r>
              <a:rPr lang="en-US" sz="2000" baseline="-25000" dirty="0" smtClean="0"/>
              <a:t>  </a:t>
            </a:r>
            <a:r>
              <a:rPr lang="en-US" sz="2000" dirty="0" err="1" smtClean="0"/>
              <a:t>U</a:t>
            </a:r>
            <a:r>
              <a:rPr lang="en-US" sz="2000" baseline="-25000" dirty="0" err="1" smtClean="0">
                <a:latin typeface="Symbol" pitchFamily="18" charset="2"/>
              </a:rPr>
              <a:t>a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* </a:t>
            </a:r>
            <a:r>
              <a:rPr lang="en-US" sz="2000" dirty="0" err="1" smtClean="0">
                <a:latin typeface="Symbol" pitchFamily="18" charset="2"/>
              </a:rPr>
              <a:t>Y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(x, t)|</a:t>
            </a:r>
            <a:r>
              <a:rPr lang="en-US" sz="2000" dirty="0" err="1" smtClean="0">
                <a:latin typeface="Symbol" pitchFamily="18" charset="2"/>
              </a:rPr>
              <a:t>n</a:t>
            </a:r>
            <a:r>
              <a:rPr lang="en-US" sz="2000" baseline="-25000" dirty="0" err="1"/>
              <a:t>k</a:t>
            </a:r>
            <a:r>
              <a:rPr lang="en-US" sz="2000" dirty="0" smtClean="0">
                <a:latin typeface="Symbol" pitchFamily="18" charset="2"/>
              </a:rPr>
              <a:t>&gt;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76549" y="1679928"/>
            <a:ext cx="7619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formation of the wave packet (outside the production region)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0855" y="1350479"/>
            <a:ext cx="723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Suppose </a:t>
            </a:r>
            <a:r>
              <a:rPr lang="en-US" dirty="0" err="1" smtClean="0">
                <a:latin typeface="Symbol" pitchFamily="18" charset="2"/>
              </a:rPr>
              <a:t>n</a:t>
            </a:r>
            <a:r>
              <a:rPr lang="en-US" baseline="-25000" dirty="0" err="1" smtClean="0">
                <a:latin typeface="Symbol" pitchFamily="18" charset="2"/>
              </a:rPr>
              <a:t>a</a:t>
            </a:r>
            <a:r>
              <a:rPr lang="en-US" dirty="0" smtClean="0"/>
              <a:t> is produced in the source centered at x = 0, t = 0 </a:t>
            </a:r>
            <a:endParaRPr lang="en-US" dirty="0"/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1353807" y="2807577"/>
            <a:ext cx="24951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>
                <a:latin typeface="Symbol" pitchFamily="18" charset="2"/>
              </a:rPr>
              <a:t>Y</a:t>
            </a:r>
            <a:r>
              <a:rPr lang="en-US" baseline="-25000" dirty="0" err="1"/>
              <a:t>k</a:t>
            </a:r>
            <a:r>
              <a:rPr lang="en-US" dirty="0"/>
              <a:t> </a:t>
            </a:r>
            <a:r>
              <a:rPr lang="en-US" dirty="0" smtClean="0"/>
              <a:t>~   </a:t>
            </a:r>
            <a:r>
              <a:rPr lang="en-US" dirty="0" err="1" smtClean="0"/>
              <a:t>dp</a:t>
            </a:r>
            <a:r>
              <a:rPr lang="en-US" dirty="0" smtClean="0"/>
              <a:t>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k</a:t>
            </a:r>
            <a:r>
              <a:rPr lang="en-US" dirty="0" smtClean="0"/>
              <a:t>(p </a:t>
            </a:r>
            <a:r>
              <a:rPr lang="en-US" dirty="0"/>
              <a:t>–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k</a:t>
            </a:r>
            <a:r>
              <a:rPr lang="en-US" dirty="0" smtClean="0"/>
              <a:t>) e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07793" y="2700126"/>
            <a:ext cx="1361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ipx</a:t>
            </a:r>
            <a:r>
              <a:rPr lang="en-US" sz="1600" dirty="0" smtClean="0"/>
              <a:t> – </a:t>
            </a:r>
            <a:r>
              <a:rPr lang="en-US" sz="1600" dirty="0" err="1" smtClean="0"/>
              <a:t>iE</a:t>
            </a:r>
            <a:r>
              <a:rPr lang="en-US" sz="1600" baseline="-25000" dirty="0" err="1" smtClean="0"/>
              <a:t>k</a:t>
            </a:r>
            <a:r>
              <a:rPr lang="en-US" sz="1600" dirty="0" smtClean="0"/>
              <a:t>(p)t </a:t>
            </a:r>
            <a:endParaRPr lang="en-US" sz="1600" dirty="0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1945757" y="2708320"/>
            <a:ext cx="188912" cy="527050"/>
          </a:xfrm>
          <a:custGeom>
            <a:avLst/>
            <a:gdLst>
              <a:gd name="T0" fmla="*/ 188912 w 119"/>
              <a:gd name="T1" fmla="*/ 92075 h 332"/>
              <a:gd name="T2" fmla="*/ 101600 w 119"/>
              <a:gd name="T3" fmla="*/ 61913 h 332"/>
              <a:gd name="T4" fmla="*/ 73025 w 119"/>
              <a:gd name="T5" fmla="*/ 468313 h 332"/>
              <a:gd name="T6" fmla="*/ 0 w 119"/>
              <a:gd name="T7" fmla="*/ 411163 h 332"/>
              <a:gd name="T8" fmla="*/ 0 60000 65536"/>
              <a:gd name="T9" fmla="*/ 0 60000 65536"/>
              <a:gd name="T10" fmla="*/ 0 60000 65536"/>
              <a:gd name="T11" fmla="*/ 0 60000 65536"/>
              <a:gd name="T12" fmla="*/ 0 w 119"/>
              <a:gd name="T13" fmla="*/ 0 h 332"/>
              <a:gd name="T14" fmla="*/ 119 w 119"/>
              <a:gd name="T15" fmla="*/ 332 h 3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9" h="332">
                <a:moveTo>
                  <a:pt x="119" y="58"/>
                </a:moveTo>
                <a:cubicBezTo>
                  <a:pt x="97" y="29"/>
                  <a:pt x="76" y="0"/>
                  <a:pt x="64" y="39"/>
                </a:cubicBezTo>
                <a:cubicBezTo>
                  <a:pt x="52" y="78"/>
                  <a:pt x="57" y="258"/>
                  <a:pt x="46" y="295"/>
                </a:cubicBezTo>
                <a:cubicBezTo>
                  <a:pt x="35" y="332"/>
                  <a:pt x="9" y="265"/>
                  <a:pt x="0" y="259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1375073" y="3458663"/>
            <a:ext cx="231350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/>
              <a:t>E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(p)=</a:t>
            </a:r>
            <a:r>
              <a:rPr lang="en-US" sz="2000" baseline="-25000" dirty="0" smtClean="0"/>
              <a:t>    </a:t>
            </a:r>
            <a:r>
              <a:rPr lang="en-US" sz="2000" dirty="0" smtClean="0"/>
              <a:t>p</a:t>
            </a:r>
            <a:r>
              <a:rPr lang="en-US" sz="2000" baseline="30000" dirty="0" smtClean="0"/>
              <a:t>2  </a:t>
            </a:r>
            <a:r>
              <a:rPr lang="en-US" sz="2000" dirty="0" smtClean="0"/>
              <a:t>+ m</a:t>
            </a:r>
            <a:r>
              <a:rPr lang="en-US" sz="2000" baseline="-25000" dirty="0" smtClean="0"/>
              <a:t>k</a:t>
            </a:r>
            <a:r>
              <a:rPr lang="en-US" sz="2000" baseline="30000" dirty="0" smtClean="0"/>
              <a:t>2</a:t>
            </a:r>
            <a:endParaRPr lang="en-US" sz="2000" dirty="0"/>
          </a:p>
        </p:txBody>
      </p:sp>
      <p:sp>
        <p:nvSpPr>
          <p:cNvPr id="14" name="Freeform 23"/>
          <p:cNvSpPr>
            <a:spLocks/>
          </p:cNvSpPr>
          <p:nvPr/>
        </p:nvSpPr>
        <p:spPr bwMode="auto">
          <a:xfrm>
            <a:off x="2211061" y="3483464"/>
            <a:ext cx="1052512" cy="307975"/>
          </a:xfrm>
          <a:custGeom>
            <a:avLst/>
            <a:gdLst>
              <a:gd name="T0" fmla="*/ 0 w 624"/>
              <a:gd name="T1" fmla="*/ 60 h 198"/>
              <a:gd name="T2" fmla="*/ 60 w 624"/>
              <a:gd name="T3" fmla="*/ 198 h 198"/>
              <a:gd name="T4" fmla="*/ 72 w 624"/>
              <a:gd name="T5" fmla="*/ 0 h 198"/>
              <a:gd name="T6" fmla="*/ 624 w 624"/>
              <a:gd name="T7" fmla="*/ 0 h 198"/>
              <a:gd name="T8" fmla="*/ 0 60000 65536"/>
              <a:gd name="T9" fmla="*/ 0 60000 65536"/>
              <a:gd name="T10" fmla="*/ 0 60000 65536"/>
              <a:gd name="T11" fmla="*/ 0 60000 65536"/>
              <a:gd name="T12" fmla="*/ 0 w 624"/>
              <a:gd name="T13" fmla="*/ 0 h 198"/>
              <a:gd name="T14" fmla="*/ 624 w 624"/>
              <a:gd name="T15" fmla="*/ 198 h 1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4" h="198">
                <a:moveTo>
                  <a:pt x="0" y="60"/>
                </a:moveTo>
                <a:lnTo>
                  <a:pt x="60" y="198"/>
                </a:lnTo>
                <a:lnTo>
                  <a:pt x="72" y="0"/>
                </a:lnTo>
                <a:lnTo>
                  <a:pt x="624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1378683" y="3939657"/>
            <a:ext cx="6829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 smtClean="0"/>
              <a:t>f</a:t>
            </a:r>
            <a:r>
              <a:rPr lang="en-US" baseline="-25000" dirty="0" err="1" smtClean="0"/>
              <a:t>k</a:t>
            </a:r>
            <a:r>
              <a:rPr lang="en-US" dirty="0" smtClean="0"/>
              <a:t>(p </a:t>
            </a:r>
            <a:r>
              <a:rPr lang="en-US" dirty="0"/>
              <a:t>–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k</a:t>
            </a:r>
            <a:r>
              <a:rPr lang="en-US" dirty="0" smtClean="0"/>
              <a:t>) - the momentum distribution function  peaked  at  </a:t>
            </a:r>
            <a:endParaRPr lang="en-US" dirty="0"/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1378683" y="4266457"/>
            <a:ext cx="2980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k</a:t>
            </a:r>
            <a:r>
              <a:rPr lang="en-US" dirty="0" smtClean="0"/>
              <a:t> - the mean momentum 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641644" y="3458663"/>
            <a:ext cx="2456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dirty="0" smtClean="0"/>
              <a:t>d</a:t>
            </a:r>
            <a:r>
              <a:rPr lang="en-US" dirty="0" smtClean="0"/>
              <a:t>ispersion  </a:t>
            </a:r>
            <a:r>
              <a:rPr lang="en-US" dirty="0" smtClean="0"/>
              <a:t>relation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131164" y="2838355"/>
            <a:ext cx="1446009" cy="400110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general</a:t>
            </a:r>
            <a:endParaRPr lang="en-US" sz="2000" dirty="0"/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1100253" y="5395217"/>
            <a:ext cx="73364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/>
              <a:t>E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(p) = 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(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) + (</a:t>
            </a:r>
            <a:r>
              <a:rPr lang="en-US" sz="2000" dirty="0" err="1" smtClean="0"/>
              <a:t>dE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/</a:t>
            </a:r>
            <a:r>
              <a:rPr lang="en-US" sz="2000" dirty="0" err="1" smtClean="0"/>
              <a:t>dp</a:t>
            </a:r>
            <a:r>
              <a:rPr lang="en-US" sz="2000" dirty="0" smtClean="0"/>
              <a:t>) (p -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) + (dE</a:t>
            </a:r>
            <a:r>
              <a:rPr lang="en-US" sz="2000" baseline="-25000" dirty="0" smtClean="0"/>
              <a:t>k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/dp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 (p -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+ … 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965036" y="5784120"/>
            <a:ext cx="550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-25000" dirty="0" smtClean="0"/>
              <a:t>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k</a:t>
            </a:r>
            <a:endParaRPr lang="en-US" sz="1600" dirty="0" smtClean="0"/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4019108" y="5476220"/>
            <a:ext cx="0" cy="55959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318205" y="5741581"/>
            <a:ext cx="550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-25000" dirty="0" smtClean="0"/>
              <a:t>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k</a:t>
            </a:r>
            <a:endParaRPr lang="en-US" sz="1600" dirty="0" smtClean="0"/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6411431" y="5454954"/>
            <a:ext cx="0" cy="55959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340230" y="4929586"/>
            <a:ext cx="3987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Expanding  around  mean momentum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243879" y="6220332"/>
            <a:ext cx="278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group velocity  of  </a:t>
            </a:r>
            <a:r>
              <a:rPr lang="en-US" dirty="0" err="1" smtClean="0">
                <a:latin typeface="Symbol" pitchFamily="18" charset="2"/>
              </a:rPr>
              <a:t>n</a:t>
            </a:r>
            <a:r>
              <a:rPr lang="en-US" baseline="-25000" dirty="0" err="1" smtClean="0"/>
              <a:t>k</a:t>
            </a:r>
            <a:endParaRPr lang="en-US" dirty="0"/>
          </a:p>
        </p:txBody>
      </p:sp>
      <p:sp>
        <p:nvSpPr>
          <p:cNvPr id="30" name="Right Arrow 29"/>
          <p:cNvSpPr/>
          <p:nvPr/>
        </p:nvSpPr>
        <p:spPr bwMode="auto">
          <a:xfrm rot="16200000">
            <a:off x="3299808" y="5852827"/>
            <a:ext cx="339941" cy="327347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3299201" y="6188433"/>
            <a:ext cx="284155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/>
              <a:t>v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= (</a:t>
            </a:r>
            <a:r>
              <a:rPr lang="en-US" sz="2000" dirty="0" err="1" smtClean="0"/>
              <a:t>dE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/</a:t>
            </a:r>
            <a:r>
              <a:rPr lang="en-US" sz="2000" dirty="0" err="1" smtClean="0"/>
              <a:t>dp</a:t>
            </a:r>
            <a:r>
              <a:rPr lang="en-US" sz="2000" dirty="0" smtClean="0"/>
              <a:t>)  = (p/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) 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4730612" y="6472431"/>
            <a:ext cx="550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-25000" dirty="0" smtClean="0"/>
              <a:t>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k</a:t>
            </a:r>
            <a:endParaRPr lang="en-US" sz="1600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5863587" y="6483064"/>
            <a:ext cx="550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-25000" dirty="0" smtClean="0"/>
              <a:t>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k</a:t>
            </a:r>
            <a:endParaRPr lang="en-US" sz="1600" dirty="0" smtClean="0"/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5916752" y="6220332"/>
            <a:ext cx="0" cy="55959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4825091" y="6234503"/>
            <a:ext cx="0" cy="55959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6698075" y="4752752"/>
            <a:ext cx="233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describes spread of the wave packets</a:t>
            </a:r>
            <a:endParaRPr lang="en-US" dirty="0"/>
          </a:p>
        </p:txBody>
      </p:sp>
      <p:sp>
        <p:nvSpPr>
          <p:cNvPr id="38" name="Down Arrow 37"/>
          <p:cNvSpPr/>
          <p:nvPr/>
        </p:nvSpPr>
        <p:spPr bwMode="auto">
          <a:xfrm rot="3333057">
            <a:off x="6203843" y="4993384"/>
            <a:ext cx="327127" cy="369332"/>
          </a:xfrm>
          <a:prstGeom prst="downArrow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 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1050925" y="4204926"/>
            <a:ext cx="1159889" cy="670414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568177" y="4228860"/>
            <a:ext cx="3941969" cy="76591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1438102" y="2795993"/>
            <a:ext cx="3941969" cy="76591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44419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44"/>
          <p:cNvSpPr>
            <a:spLocks noChangeArrowheads="1" noChangeShapeType="1" noTextEdit="1"/>
          </p:cNvSpPr>
          <p:nvPr/>
        </p:nvSpPr>
        <p:spPr bwMode="auto">
          <a:xfrm>
            <a:off x="414680" y="212651"/>
            <a:ext cx="8123263" cy="966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Shape factor and phase factor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185" y="2059893"/>
            <a:ext cx="183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Inserting into </a:t>
            </a:r>
            <a:endParaRPr lang="en-US" dirty="0"/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1672028" y="3007802"/>
            <a:ext cx="39419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latin typeface="Symbol" pitchFamily="18" charset="2"/>
              </a:rPr>
              <a:t>Y</a:t>
            </a:r>
            <a:r>
              <a:rPr lang="en-US" sz="2000" baseline="-25000" dirty="0" err="1"/>
              <a:t>k</a:t>
            </a:r>
            <a:r>
              <a:rPr lang="en-US" sz="2000" dirty="0"/>
              <a:t> </a:t>
            </a:r>
            <a:r>
              <a:rPr lang="en-US" sz="2000" dirty="0" smtClean="0"/>
              <a:t>~ e                    </a:t>
            </a:r>
            <a:r>
              <a:rPr lang="en-US" sz="2000" dirty="0" err="1" smtClean="0"/>
              <a:t>g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(x </a:t>
            </a:r>
            <a:r>
              <a:rPr lang="en-US" sz="2000" dirty="0"/>
              <a:t>–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k</a:t>
            </a:r>
            <a:r>
              <a:rPr lang="en-US" sz="2000" dirty="0" err="1" smtClean="0"/>
              <a:t>t</a:t>
            </a:r>
            <a:r>
              <a:rPr lang="en-US" sz="2000" dirty="0" smtClean="0"/>
              <a:t>)  </a:t>
            </a:r>
            <a:endParaRPr lang="en-US" sz="2000" dirty="0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6122185" y="4348290"/>
            <a:ext cx="188912" cy="527050"/>
          </a:xfrm>
          <a:custGeom>
            <a:avLst/>
            <a:gdLst>
              <a:gd name="T0" fmla="*/ 188912 w 119"/>
              <a:gd name="T1" fmla="*/ 92075 h 332"/>
              <a:gd name="T2" fmla="*/ 101600 w 119"/>
              <a:gd name="T3" fmla="*/ 61913 h 332"/>
              <a:gd name="T4" fmla="*/ 73025 w 119"/>
              <a:gd name="T5" fmla="*/ 468313 h 332"/>
              <a:gd name="T6" fmla="*/ 0 w 119"/>
              <a:gd name="T7" fmla="*/ 411163 h 332"/>
              <a:gd name="T8" fmla="*/ 0 60000 65536"/>
              <a:gd name="T9" fmla="*/ 0 60000 65536"/>
              <a:gd name="T10" fmla="*/ 0 60000 65536"/>
              <a:gd name="T11" fmla="*/ 0 60000 65536"/>
              <a:gd name="T12" fmla="*/ 0 w 119"/>
              <a:gd name="T13" fmla="*/ 0 h 332"/>
              <a:gd name="T14" fmla="*/ 119 w 119"/>
              <a:gd name="T15" fmla="*/ 332 h 3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9" h="332">
                <a:moveTo>
                  <a:pt x="119" y="58"/>
                </a:moveTo>
                <a:cubicBezTo>
                  <a:pt x="97" y="29"/>
                  <a:pt x="76" y="0"/>
                  <a:pt x="64" y="39"/>
                </a:cubicBezTo>
                <a:cubicBezTo>
                  <a:pt x="52" y="78"/>
                  <a:pt x="57" y="258"/>
                  <a:pt x="46" y="295"/>
                </a:cubicBezTo>
                <a:cubicBezTo>
                  <a:pt x="35" y="332"/>
                  <a:pt x="9" y="265"/>
                  <a:pt x="0" y="259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519678" y="6215743"/>
            <a:ext cx="231350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/>
              <a:t>E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(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) =   p</a:t>
            </a:r>
            <a:r>
              <a:rPr lang="en-US" sz="2000" baseline="-25000" dirty="0" smtClean="0"/>
              <a:t>k</a:t>
            </a:r>
            <a:r>
              <a:rPr lang="en-US" sz="2000" baseline="30000" dirty="0" smtClean="0"/>
              <a:t>2  </a:t>
            </a:r>
            <a:r>
              <a:rPr lang="en-US" sz="2000" dirty="0" smtClean="0"/>
              <a:t>+ m</a:t>
            </a:r>
            <a:r>
              <a:rPr lang="en-US" sz="2000" baseline="-25000" dirty="0" smtClean="0"/>
              <a:t>k</a:t>
            </a:r>
            <a:r>
              <a:rPr lang="en-US" sz="2000" baseline="30000" dirty="0" smtClean="0"/>
              <a:t>2</a:t>
            </a:r>
            <a:endParaRPr lang="en-US" sz="2000" dirty="0"/>
          </a:p>
        </p:txBody>
      </p:sp>
      <p:sp>
        <p:nvSpPr>
          <p:cNvPr id="14" name="Freeform 23"/>
          <p:cNvSpPr>
            <a:spLocks/>
          </p:cNvSpPr>
          <p:nvPr/>
        </p:nvSpPr>
        <p:spPr bwMode="auto">
          <a:xfrm>
            <a:off x="1493895" y="6215743"/>
            <a:ext cx="1339288" cy="307975"/>
          </a:xfrm>
          <a:custGeom>
            <a:avLst/>
            <a:gdLst>
              <a:gd name="T0" fmla="*/ 0 w 624"/>
              <a:gd name="T1" fmla="*/ 60 h 198"/>
              <a:gd name="T2" fmla="*/ 60 w 624"/>
              <a:gd name="T3" fmla="*/ 198 h 198"/>
              <a:gd name="T4" fmla="*/ 72 w 624"/>
              <a:gd name="T5" fmla="*/ 0 h 198"/>
              <a:gd name="T6" fmla="*/ 624 w 624"/>
              <a:gd name="T7" fmla="*/ 0 h 198"/>
              <a:gd name="T8" fmla="*/ 0 60000 65536"/>
              <a:gd name="T9" fmla="*/ 0 60000 65536"/>
              <a:gd name="T10" fmla="*/ 0 60000 65536"/>
              <a:gd name="T11" fmla="*/ 0 60000 65536"/>
              <a:gd name="T12" fmla="*/ 0 w 624"/>
              <a:gd name="T13" fmla="*/ 0 h 198"/>
              <a:gd name="T14" fmla="*/ 624 w 624"/>
              <a:gd name="T15" fmla="*/ 198 h 1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4" h="198">
                <a:moveTo>
                  <a:pt x="0" y="60"/>
                </a:moveTo>
                <a:lnTo>
                  <a:pt x="60" y="198"/>
                </a:lnTo>
                <a:lnTo>
                  <a:pt x="72" y="0"/>
                </a:lnTo>
                <a:lnTo>
                  <a:pt x="624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61931" y="5346843"/>
            <a:ext cx="28576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Depends on mean characteristics 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k</a:t>
            </a:r>
            <a:r>
              <a:rPr lang="en-US" dirty="0" smtClean="0"/>
              <a:t>  and corresponding energy:  </a:t>
            </a:r>
            <a:endParaRPr lang="en-US" dirty="0"/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519678" y="1248080"/>
            <a:ext cx="31137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/>
              <a:t>E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(p) = 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(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) +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(p -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)   </a:t>
            </a:r>
            <a:endParaRPr lang="en-US" sz="2000" dirty="0"/>
          </a:p>
        </p:txBody>
      </p:sp>
      <p:sp>
        <p:nvSpPr>
          <p:cNvPr id="30" name="Right Arrow 29"/>
          <p:cNvSpPr/>
          <p:nvPr/>
        </p:nvSpPr>
        <p:spPr bwMode="auto">
          <a:xfrm rot="2828628">
            <a:off x="4414333" y="3718500"/>
            <a:ext cx="339941" cy="327347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12693" y="1165911"/>
            <a:ext cx="2504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(neglecting spread of </a:t>
            </a:r>
          </a:p>
          <a:p>
            <a:r>
              <a:rPr lang="en-US" dirty="0" smtClean="0"/>
              <a:t> the wave packets)</a:t>
            </a:r>
            <a:endParaRPr lang="en-US" dirty="0"/>
          </a:p>
        </p:txBody>
      </p:sp>
      <p:sp>
        <p:nvSpPr>
          <p:cNvPr id="38" name="Down Arrow 37"/>
          <p:cNvSpPr/>
          <p:nvPr/>
        </p:nvSpPr>
        <p:spPr bwMode="auto">
          <a:xfrm rot="2166596">
            <a:off x="2288222" y="3716534"/>
            <a:ext cx="327127" cy="369332"/>
          </a:xfrm>
          <a:prstGeom prst="downArrow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2428621" y="2049260"/>
            <a:ext cx="24951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>
                <a:latin typeface="Symbol" pitchFamily="18" charset="2"/>
              </a:rPr>
              <a:t>Y</a:t>
            </a:r>
            <a:r>
              <a:rPr lang="en-US" baseline="-25000" dirty="0" err="1"/>
              <a:t>k</a:t>
            </a:r>
            <a:r>
              <a:rPr lang="en-US" dirty="0"/>
              <a:t> </a:t>
            </a:r>
            <a:r>
              <a:rPr lang="en-US" dirty="0" smtClean="0"/>
              <a:t>~   </a:t>
            </a:r>
            <a:r>
              <a:rPr lang="en-US" dirty="0" err="1" smtClean="0"/>
              <a:t>dp</a:t>
            </a:r>
            <a:r>
              <a:rPr lang="en-US" dirty="0" smtClean="0"/>
              <a:t>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k</a:t>
            </a:r>
            <a:r>
              <a:rPr lang="en-US" dirty="0" smtClean="0"/>
              <a:t>(p </a:t>
            </a:r>
            <a:r>
              <a:rPr lang="en-US" dirty="0"/>
              <a:t>–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k</a:t>
            </a:r>
            <a:r>
              <a:rPr lang="en-US" dirty="0" smtClean="0"/>
              <a:t>) e 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568177" y="1923113"/>
            <a:ext cx="1361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ipx</a:t>
            </a:r>
            <a:r>
              <a:rPr lang="en-US" sz="1600" dirty="0" smtClean="0"/>
              <a:t> – </a:t>
            </a:r>
            <a:r>
              <a:rPr lang="en-US" sz="1600" dirty="0" err="1" smtClean="0"/>
              <a:t>iE</a:t>
            </a:r>
            <a:r>
              <a:rPr lang="en-US" sz="1600" baseline="-25000" dirty="0" err="1" smtClean="0"/>
              <a:t>k</a:t>
            </a:r>
            <a:r>
              <a:rPr lang="en-US" sz="1600" dirty="0" smtClean="0"/>
              <a:t>(p)t </a:t>
            </a:r>
            <a:endParaRPr lang="en-US" sz="1600" dirty="0"/>
          </a:p>
        </p:txBody>
      </p:sp>
      <p:sp>
        <p:nvSpPr>
          <p:cNvPr id="41" name="Freeform 13"/>
          <p:cNvSpPr>
            <a:spLocks/>
          </p:cNvSpPr>
          <p:nvPr/>
        </p:nvSpPr>
        <p:spPr bwMode="auto">
          <a:xfrm>
            <a:off x="3032696" y="1955012"/>
            <a:ext cx="188912" cy="527050"/>
          </a:xfrm>
          <a:custGeom>
            <a:avLst/>
            <a:gdLst>
              <a:gd name="T0" fmla="*/ 188912 w 119"/>
              <a:gd name="T1" fmla="*/ 92075 h 332"/>
              <a:gd name="T2" fmla="*/ 101600 w 119"/>
              <a:gd name="T3" fmla="*/ 61913 h 332"/>
              <a:gd name="T4" fmla="*/ 73025 w 119"/>
              <a:gd name="T5" fmla="*/ 468313 h 332"/>
              <a:gd name="T6" fmla="*/ 0 w 119"/>
              <a:gd name="T7" fmla="*/ 411163 h 332"/>
              <a:gd name="T8" fmla="*/ 0 60000 65536"/>
              <a:gd name="T9" fmla="*/ 0 60000 65536"/>
              <a:gd name="T10" fmla="*/ 0 60000 65536"/>
              <a:gd name="T11" fmla="*/ 0 60000 65536"/>
              <a:gd name="T12" fmla="*/ 0 w 119"/>
              <a:gd name="T13" fmla="*/ 0 h 332"/>
              <a:gd name="T14" fmla="*/ 119 w 119"/>
              <a:gd name="T15" fmla="*/ 332 h 3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9" h="332">
                <a:moveTo>
                  <a:pt x="119" y="58"/>
                </a:moveTo>
                <a:cubicBezTo>
                  <a:pt x="97" y="29"/>
                  <a:pt x="76" y="0"/>
                  <a:pt x="64" y="39"/>
                </a:cubicBezTo>
                <a:cubicBezTo>
                  <a:pt x="52" y="78"/>
                  <a:pt x="57" y="258"/>
                  <a:pt x="46" y="295"/>
                </a:cubicBezTo>
                <a:cubicBezTo>
                  <a:pt x="35" y="332"/>
                  <a:pt x="9" y="265"/>
                  <a:pt x="0" y="259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Text Box 22"/>
          <p:cNvSpPr txBox="1">
            <a:spLocks noChangeArrowheads="1"/>
          </p:cNvSpPr>
          <p:nvPr/>
        </p:nvSpPr>
        <p:spPr bwMode="auto">
          <a:xfrm>
            <a:off x="2364823" y="2881057"/>
            <a:ext cx="17287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ip</a:t>
            </a:r>
            <a:r>
              <a:rPr lang="en-US" baseline="-25000" dirty="0" err="1" smtClean="0"/>
              <a:t>k</a:t>
            </a:r>
            <a:r>
              <a:rPr lang="en-US" dirty="0" err="1" smtClean="0"/>
              <a:t>x</a:t>
            </a:r>
            <a:r>
              <a:rPr lang="en-US" dirty="0" smtClean="0"/>
              <a:t> – </a:t>
            </a:r>
            <a:r>
              <a:rPr lang="en-US" dirty="0" err="1" smtClean="0"/>
              <a:t>iE</a:t>
            </a:r>
            <a:r>
              <a:rPr lang="en-US" baseline="-25000" dirty="0" err="1" smtClean="0"/>
              <a:t>k</a:t>
            </a:r>
            <a:r>
              <a:rPr lang="en-US" dirty="0" smtClean="0"/>
              <a:t>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k</a:t>
            </a:r>
            <a:r>
              <a:rPr lang="en-US" dirty="0" smtClean="0"/>
              <a:t>)t   </a:t>
            </a:r>
            <a:endParaRPr lang="en-US" dirty="0"/>
          </a:p>
        </p:txBody>
      </p: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4636563" y="4428252"/>
            <a:ext cx="32482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/>
              <a:t>g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(x </a:t>
            </a:r>
            <a:r>
              <a:rPr lang="en-US" sz="2000" dirty="0"/>
              <a:t>–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k</a:t>
            </a:r>
            <a:r>
              <a:rPr lang="en-US" sz="2000" dirty="0" err="1" smtClean="0"/>
              <a:t>t</a:t>
            </a:r>
            <a:r>
              <a:rPr lang="en-US" sz="2000" dirty="0" smtClean="0"/>
              <a:t>) =   </a:t>
            </a:r>
            <a:r>
              <a:rPr lang="en-US" sz="2000" dirty="0" err="1" smtClean="0"/>
              <a:t>dp</a:t>
            </a:r>
            <a:r>
              <a:rPr lang="en-US" sz="2000" dirty="0" smtClean="0"/>
              <a:t> </a:t>
            </a:r>
            <a:r>
              <a:rPr lang="en-US" sz="2000" dirty="0" err="1" smtClean="0"/>
              <a:t>f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(p) e  </a:t>
            </a:r>
            <a:endParaRPr lang="en-US" sz="2000" dirty="0"/>
          </a:p>
        </p:txBody>
      </p:sp>
      <p:sp>
        <p:nvSpPr>
          <p:cNvPr id="44" name="Down Arrow 43"/>
          <p:cNvSpPr/>
          <p:nvPr/>
        </p:nvSpPr>
        <p:spPr bwMode="auto">
          <a:xfrm rot="19205630">
            <a:off x="4876978" y="1608449"/>
            <a:ext cx="375489" cy="347086"/>
          </a:xfrm>
          <a:prstGeom prst="downArrow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7272964" y="4242483"/>
            <a:ext cx="13725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ip</a:t>
            </a:r>
            <a:r>
              <a:rPr lang="en-US" dirty="0" smtClean="0"/>
              <a:t>(x –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k</a:t>
            </a:r>
            <a:r>
              <a:rPr lang="en-US" dirty="0" err="1" smtClean="0"/>
              <a:t>t</a:t>
            </a:r>
            <a:r>
              <a:rPr lang="en-US" dirty="0" smtClean="0"/>
              <a:t>)   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743692" y="3755284"/>
            <a:ext cx="1898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Shape factor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06232" y="3782930"/>
            <a:ext cx="1658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 factor </a:t>
            </a:r>
            <a:endParaRPr lang="en-US" dirty="0"/>
          </a:p>
        </p:txBody>
      </p:sp>
      <p:sp>
        <p:nvSpPr>
          <p:cNvPr id="50" name="Text Box 66"/>
          <p:cNvSpPr txBox="1">
            <a:spLocks noChangeArrowheads="1"/>
          </p:cNvSpPr>
          <p:nvPr/>
        </p:nvSpPr>
        <p:spPr bwMode="auto">
          <a:xfrm>
            <a:off x="1405444" y="4227094"/>
            <a:ext cx="4523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/>
              <a:t>i</a:t>
            </a:r>
            <a:r>
              <a:rPr lang="en-US" dirty="0" err="1" smtClean="0">
                <a:latin typeface="Symbol" pitchFamily="18" charset="2"/>
              </a:rPr>
              <a:t>f</a:t>
            </a:r>
            <a:r>
              <a:rPr lang="en-US" baseline="-25000" dirty="0" err="1"/>
              <a:t>k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29058" y="4411760"/>
            <a:ext cx="442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</a:t>
            </a:r>
            <a:endParaRPr lang="en-US" sz="2000" dirty="0"/>
          </a:p>
        </p:txBody>
      </p:sp>
      <p:sp>
        <p:nvSpPr>
          <p:cNvPr id="52" name="Text Box 67"/>
          <p:cNvSpPr txBox="1">
            <a:spLocks noChangeArrowheads="1"/>
          </p:cNvSpPr>
          <p:nvPr/>
        </p:nvSpPr>
        <p:spPr bwMode="auto">
          <a:xfrm>
            <a:off x="519678" y="4951542"/>
            <a:ext cx="1992675" cy="40011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latin typeface="Symbol" pitchFamily="18" charset="2"/>
              </a:rPr>
              <a:t>f</a:t>
            </a:r>
            <a:r>
              <a:rPr lang="en-US" sz="2000" baseline="-25000" dirty="0" err="1"/>
              <a:t>k</a:t>
            </a:r>
            <a:r>
              <a:rPr lang="en-US" sz="2000" dirty="0"/>
              <a:t> =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k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x </a:t>
            </a:r>
            <a:r>
              <a:rPr lang="en-US" sz="2000" dirty="0"/>
              <a:t>– 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k</a:t>
            </a:r>
            <a:r>
              <a:rPr lang="en-US" sz="2000" baseline="30000" dirty="0" smtClean="0"/>
              <a:t> </a:t>
            </a:r>
            <a:r>
              <a:rPr lang="en-US" sz="2000" dirty="0"/>
              <a:t>t </a:t>
            </a:r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4765464" y="5193264"/>
            <a:ext cx="405196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Depends on x and t only in combination (x –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k</a:t>
            </a:r>
            <a:r>
              <a:rPr lang="en-US" dirty="0" err="1" smtClean="0"/>
              <a:t>t</a:t>
            </a:r>
            <a:r>
              <a:rPr lang="en-US" dirty="0" smtClean="0"/>
              <a:t>)  and therefore </a:t>
            </a:r>
          </a:p>
          <a:p>
            <a:r>
              <a:rPr lang="en-US" dirty="0" smtClean="0"/>
              <a:t>describes propagation of the wave packet with group velocity 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k</a:t>
            </a:r>
            <a:r>
              <a:rPr lang="en-US" dirty="0" smtClean="0"/>
              <a:t> without change of the shape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7172" name="WordArt 10"/>
          <p:cNvSpPr>
            <a:spLocks noChangeArrowheads="1" noChangeShapeType="1" noTextEdit="1"/>
          </p:cNvSpPr>
          <p:nvPr/>
        </p:nvSpPr>
        <p:spPr bwMode="auto">
          <a:xfrm rot="187143">
            <a:off x="962826" y="3663205"/>
            <a:ext cx="7317573" cy="8064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3. Oscillations effects in matter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latin typeface="Arial Black"/>
            </a:endParaRPr>
          </a:p>
        </p:txBody>
      </p:sp>
      <p:sp>
        <p:nvSpPr>
          <p:cNvPr id="7173" name="WordArt 11"/>
          <p:cNvSpPr>
            <a:spLocks noChangeArrowheads="1" noChangeShapeType="1" noTextEdit="1"/>
          </p:cNvSpPr>
          <p:nvPr/>
        </p:nvSpPr>
        <p:spPr bwMode="auto">
          <a:xfrm rot="21343484">
            <a:off x="3459115" y="5144130"/>
            <a:ext cx="4270472" cy="1115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4. CP-violation 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7174" name="WordArt 25"/>
          <p:cNvSpPr>
            <a:spLocks noChangeArrowheads="1" noChangeShapeType="1" noTextEdit="1"/>
          </p:cNvSpPr>
          <p:nvPr/>
        </p:nvSpPr>
        <p:spPr bwMode="auto">
          <a:xfrm>
            <a:off x="1871663" y="348456"/>
            <a:ext cx="3722687" cy="1214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Content:</a:t>
            </a:r>
          </a:p>
        </p:txBody>
      </p:sp>
      <p:sp>
        <p:nvSpPr>
          <p:cNvPr id="7175" name="WordArt 26"/>
          <p:cNvSpPr>
            <a:spLocks noChangeArrowheads="1" noChangeShapeType="1" noTextEdit="1"/>
          </p:cNvSpPr>
          <p:nvPr/>
        </p:nvSpPr>
        <p:spPr bwMode="auto">
          <a:xfrm rot="-343694">
            <a:off x="516339" y="2113593"/>
            <a:ext cx="3365292" cy="903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1.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Mixing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 Black"/>
            </a:endParaRPr>
          </a:p>
        </p:txBody>
      </p:sp>
      <p:sp>
        <p:nvSpPr>
          <p:cNvPr id="11" name="WordArt 10"/>
          <p:cNvSpPr>
            <a:spLocks noChangeArrowheads="1" noChangeShapeType="1" noTextEdit="1"/>
          </p:cNvSpPr>
          <p:nvPr/>
        </p:nvSpPr>
        <p:spPr bwMode="auto">
          <a:xfrm rot="21392406">
            <a:off x="1319158" y="2794264"/>
            <a:ext cx="5622570" cy="674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2. Oscillations: basics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  <p:sp>
        <p:nvSpPr>
          <p:cNvPr id="9" name="TextBox 8"/>
          <p:cNvSpPr txBox="1"/>
          <p:nvPr/>
        </p:nvSpPr>
        <p:spPr>
          <a:xfrm rot="21350303">
            <a:off x="1367414" y="4360082"/>
            <a:ext cx="6468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Resonance enhancements</a:t>
            </a:r>
          </a:p>
          <a:p>
            <a:r>
              <a:rPr lang="en-US" sz="2400" dirty="0" smtClean="0"/>
              <a:t>Parametric enhancement of oscillations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ChangeArrowheads="1"/>
          </p:cNvSpPr>
          <p:nvPr/>
        </p:nvSpPr>
        <p:spPr bwMode="auto">
          <a:xfrm>
            <a:off x="-14288" y="14288"/>
            <a:ext cx="9144001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79" name="Rectangle 52"/>
          <p:cNvSpPr>
            <a:spLocks noChangeArrowheads="1"/>
          </p:cNvSpPr>
          <p:nvPr/>
        </p:nvSpPr>
        <p:spPr bwMode="auto">
          <a:xfrm>
            <a:off x="1066800" y="1470025"/>
            <a:ext cx="3468688" cy="368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4581" name="WordArt 4"/>
          <p:cNvSpPr>
            <a:spLocks noChangeArrowheads="1" noChangeShapeType="1" noTextEdit="1"/>
          </p:cNvSpPr>
          <p:nvPr/>
        </p:nvSpPr>
        <p:spPr bwMode="auto">
          <a:xfrm>
            <a:off x="439624" y="224062"/>
            <a:ext cx="7197951" cy="1101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Wave packet picture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24582" name="Freeform 6"/>
          <p:cNvSpPr>
            <a:spLocks/>
          </p:cNvSpPr>
          <p:nvPr/>
        </p:nvSpPr>
        <p:spPr bwMode="auto">
          <a:xfrm>
            <a:off x="1209675" y="1806575"/>
            <a:ext cx="3078163" cy="1949450"/>
          </a:xfrm>
          <a:custGeom>
            <a:avLst/>
            <a:gdLst>
              <a:gd name="T0" fmla="*/ 0 w 1939"/>
              <a:gd name="T1" fmla="*/ 1170 h 1228"/>
              <a:gd name="T2" fmla="*/ 430 w 1939"/>
              <a:gd name="T3" fmla="*/ 1033 h 1228"/>
              <a:gd name="T4" fmla="*/ 1006 w 1939"/>
              <a:gd name="T5" fmla="*/ 0 h 1228"/>
              <a:gd name="T6" fmla="*/ 1555 w 1939"/>
              <a:gd name="T7" fmla="*/ 1033 h 1228"/>
              <a:gd name="T8" fmla="*/ 1939 w 1939"/>
              <a:gd name="T9" fmla="*/ 1161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FF0000"/>
          </a:solidFill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284288" y="4259263"/>
            <a:ext cx="415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/>
              <a:t>2</a:t>
            </a:r>
            <a:endParaRPr lang="en-US" sz="2000"/>
          </a:p>
        </p:txBody>
      </p:sp>
      <p:sp>
        <p:nvSpPr>
          <p:cNvPr id="24584" name="Text Box 9"/>
          <p:cNvSpPr txBox="1">
            <a:spLocks noChangeArrowheads="1"/>
          </p:cNvSpPr>
          <p:nvPr/>
        </p:nvSpPr>
        <p:spPr bwMode="auto">
          <a:xfrm>
            <a:off x="4106863" y="4800600"/>
            <a:ext cx="319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24585" name="Text Box 12"/>
          <p:cNvSpPr txBox="1">
            <a:spLocks noChangeArrowheads="1"/>
          </p:cNvSpPr>
          <p:nvPr/>
        </p:nvSpPr>
        <p:spPr bwMode="auto">
          <a:xfrm>
            <a:off x="1227138" y="3163888"/>
            <a:ext cx="390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/>
              <a:t>1</a:t>
            </a:r>
            <a:endParaRPr lang="en-US" sz="2000"/>
          </a:p>
        </p:txBody>
      </p:sp>
      <p:sp>
        <p:nvSpPr>
          <p:cNvPr id="24586" name="Text Box 15"/>
          <p:cNvSpPr txBox="1">
            <a:spLocks noChangeArrowheads="1"/>
          </p:cNvSpPr>
          <p:nvPr/>
        </p:nvSpPr>
        <p:spPr bwMode="auto">
          <a:xfrm>
            <a:off x="3783013" y="247015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s</a:t>
            </a:r>
            <a:r>
              <a:rPr lang="en-US" baseline="-25000"/>
              <a:t>x</a:t>
            </a:r>
            <a:endParaRPr lang="en-US">
              <a:latin typeface="Symbol" pitchFamily="18" charset="2"/>
            </a:endParaRPr>
          </a:p>
        </p:txBody>
      </p:sp>
      <p:sp>
        <p:nvSpPr>
          <p:cNvPr id="24587" name="Freeform 27"/>
          <p:cNvSpPr>
            <a:spLocks/>
          </p:cNvSpPr>
          <p:nvPr/>
        </p:nvSpPr>
        <p:spPr bwMode="auto">
          <a:xfrm>
            <a:off x="1193800" y="3163888"/>
            <a:ext cx="3078163" cy="522287"/>
          </a:xfrm>
          <a:custGeom>
            <a:avLst/>
            <a:gdLst>
              <a:gd name="T0" fmla="*/ 0 w 1939"/>
              <a:gd name="T1" fmla="*/ 1170 h 1228"/>
              <a:gd name="T2" fmla="*/ 430 w 1939"/>
              <a:gd name="T3" fmla="*/ 1033 h 1228"/>
              <a:gd name="T4" fmla="*/ 1006 w 1939"/>
              <a:gd name="T5" fmla="*/ 0 h 1228"/>
              <a:gd name="T6" fmla="*/ 1555 w 1939"/>
              <a:gd name="T7" fmla="*/ 1033 h 1228"/>
              <a:gd name="T8" fmla="*/ 1939 w 1939"/>
              <a:gd name="T9" fmla="*/ 1161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8" name="Line 28"/>
          <p:cNvSpPr>
            <a:spLocks noChangeShapeType="1"/>
          </p:cNvSpPr>
          <p:nvPr/>
        </p:nvSpPr>
        <p:spPr bwMode="auto">
          <a:xfrm>
            <a:off x="1233488" y="3671888"/>
            <a:ext cx="3033712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9" name="Freeform 30"/>
          <p:cNvSpPr>
            <a:spLocks/>
          </p:cNvSpPr>
          <p:nvPr/>
        </p:nvSpPr>
        <p:spPr bwMode="auto">
          <a:xfrm>
            <a:off x="1230313" y="3940175"/>
            <a:ext cx="3078162" cy="841375"/>
          </a:xfrm>
          <a:custGeom>
            <a:avLst/>
            <a:gdLst>
              <a:gd name="T0" fmla="*/ 0 w 1939"/>
              <a:gd name="T1" fmla="*/ 1170 h 1228"/>
              <a:gd name="T2" fmla="*/ 430 w 1939"/>
              <a:gd name="T3" fmla="*/ 1033 h 1228"/>
              <a:gd name="T4" fmla="*/ 1006 w 1939"/>
              <a:gd name="T5" fmla="*/ 0 h 1228"/>
              <a:gd name="T6" fmla="*/ 1555 w 1939"/>
              <a:gd name="T7" fmla="*/ 1033 h 1228"/>
              <a:gd name="T8" fmla="*/ 1939 w 1939"/>
              <a:gd name="T9" fmla="*/ 1161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00FF00"/>
          </a:solidFill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0" name="Freeform 11"/>
          <p:cNvSpPr>
            <a:spLocks/>
          </p:cNvSpPr>
          <p:nvPr/>
        </p:nvSpPr>
        <p:spPr bwMode="auto">
          <a:xfrm>
            <a:off x="1227138" y="4486275"/>
            <a:ext cx="3078162" cy="282575"/>
          </a:xfrm>
          <a:custGeom>
            <a:avLst/>
            <a:gdLst>
              <a:gd name="T0" fmla="*/ 0 w 1939"/>
              <a:gd name="T1" fmla="*/ 1170 h 1228"/>
              <a:gd name="T2" fmla="*/ 430 w 1939"/>
              <a:gd name="T3" fmla="*/ 1033 h 1228"/>
              <a:gd name="T4" fmla="*/ 1006 w 1939"/>
              <a:gd name="T5" fmla="*/ 0 h 1228"/>
              <a:gd name="T6" fmla="*/ 1555 w 1939"/>
              <a:gd name="T7" fmla="*/ 1033 h 1228"/>
              <a:gd name="T8" fmla="*/ 1939 w 1939"/>
              <a:gd name="T9" fmla="*/ 1161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1" name="Line 31"/>
          <p:cNvSpPr>
            <a:spLocks noChangeShapeType="1"/>
          </p:cNvSpPr>
          <p:nvPr/>
        </p:nvSpPr>
        <p:spPr bwMode="auto">
          <a:xfrm>
            <a:off x="1285875" y="4740275"/>
            <a:ext cx="3033713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2" name="Freeform 50"/>
          <p:cNvSpPr>
            <a:spLocks/>
          </p:cNvSpPr>
          <p:nvPr/>
        </p:nvSpPr>
        <p:spPr bwMode="auto">
          <a:xfrm>
            <a:off x="1720850" y="3933825"/>
            <a:ext cx="2422525" cy="847725"/>
          </a:xfrm>
          <a:custGeom>
            <a:avLst/>
            <a:gdLst>
              <a:gd name="T0" fmla="*/ 0 w 1526"/>
              <a:gd name="T1" fmla="*/ 1171 h 1247"/>
              <a:gd name="T2" fmla="*/ 91 w 1526"/>
              <a:gd name="T3" fmla="*/ 1080 h 1247"/>
              <a:gd name="T4" fmla="*/ 182 w 1526"/>
              <a:gd name="T5" fmla="*/ 1162 h 1247"/>
              <a:gd name="T6" fmla="*/ 283 w 1526"/>
              <a:gd name="T7" fmla="*/ 741 h 1247"/>
              <a:gd name="T8" fmla="*/ 384 w 1526"/>
              <a:gd name="T9" fmla="*/ 1171 h 1247"/>
              <a:gd name="T10" fmla="*/ 475 w 1526"/>
              <a:gd name="T11" fmla="*/ 284 h 1247"/>
              <a:gd name="T12" fmla="*/ 576 w 1526"/>
              <a:gd name="T13" fmla="*/ 1162 h 1247"/>
              <a:gd name="T14" fmla="*/ 676 w 1526"/>
              <a:gd name="T15" fmla="*/ 1 h 1247"/>
              <a:gd name="T16" fmla="*/ 768 w 1526"/>
              <a:gd name="T17" fmla="*/ 1171 h 1247"/>
              <a:gd name="T18" fmla="*/ 859 w 1526"/>
              <a:gd name="T19" fmla="*/ 165 h 1247"/>
              <a:gd name="T20" fmla="*/ 960 w 1526"/>
              <a:gd name="T21" fmla="*/ 1171 h 1247"/>
              <a:gd name="T22" fmla="*/ 1051 w 1526"/>
              <a:gd name="T23" fmla="*/ 595 h 1247"/>
              <a:gd name="T24" fmla="*/ 1142 w 1526"/>
              <a:gd name="T25" fmla="*/ 1162 h 1247"/>
              <a:gd name="T26" fmla="*/ 1234 w 1526"/>
              <a:gd name="T27" fmla="*/ 1025 h 1247"/>
              <a:gd name="T28" fmla="*/ 1334 w 1526"/>
              <a:gd name="T29" fmla="*/ 1171 h 1247"/>
              <a:gd name="T30" fmla="*/ 1426 w 1526"/>
              <a:gd name="T31" fmla="*/ 1144 h 1247"/>
              <a:gd name="T32" fmla="*/ 1526 w 1526"/>
              <a:gd name="T33" fmla="*/ 1162 h 12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26"/>
              <a:gd name="T52" fmla="*/ 0 h 1247"/>
              <a:gd name="T53" fmla="*/ 1526 w 1526"/>
              <a:gd name="T54" fmla="*/ 1247 h 12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26" h="1247">
                <a:moveTo>
                  <a:pt x="0" y="1171"/>
                </a:moveTo>
                <a:cubicBezTo>
                  <a:pt x="30" y="1126"/>
                  <a:pt x="61" y="1082"/>
                  <a:pt x="91" y="1080"/>
                </a:cubicBezTo>
                <a:cubicBezTo>
                  <a:pt x="121" y="1078"/>
                  <a:pt x="150" y="1218"/>
                  <a:pt x="182" y="1162"/>
                </a:cubicBezTo>
                <a:cubicBezTo>
                  <a:pt x="214" y="1106"/>
                  <a:pt x="249" y="740"/>
                  <a:pt x="283" y="741"/>
                </a:cubicBezTo>
                <a:cubicBezTo>
                  <a:pt x="317" y="742"/>
                  <a:pt x="352" y="1247"/>
                  <a:pt x="384" y="1171"/>
                </a:cubicBezTo>
                <a:cubicBezTo>
                  <a:pt x="416" y="1095"/>
                  <a:pt x="443" y="286"/>
                  <a:pt x="475" y="284"/>
                </a:cubicBezTo>
                <a:cubicBezTo>
                  <a:pt x="507" y="282"/>
                  <a:pt x="543" y="1209"/>
                  <a:pt x="576" y="1162"/>
                </a:cubicBezTo>
                <a:cubicBezTo>
                  <a:pt x="609" y="1115"/>
                  <a:pt x="644" y="0"/>
                  <a:pt x="676" y="1"/>
                </a:cubicBezTo>
                <a:cubicBezTo>
                  <a:pt x="708" y="2"/>
                  <a:pt x="738" y="1144"/>
                  <a:pt x="768" y="1171"/>
                </a:cubicBezTo>
                <a:cubicBezTo>
                  <a:pt x="798" y="1198"/>
                  <a:pt x="827" y="165"/>
                  <a:pt x="859" y="165"/>
                </a:cubicBezTo>
                <a:cubicBezTo>
                  <a:pt x="891" y="165"/>
                  <a:pt x="928" y="1099"/>
                  <a:pt x="960" y="1171"/>
                </a:cubicBezTo>
                <a:cubicBezTo>
                  <a:pt x="992" y="1243"/>
                  <a:pt x="1021" y="596"/>
                  <a:pt x="1051" y="595"/>
                </a:cubicBezTo>
                <a:cubicBezTo>
                  <a:pt x="1081" y="594"/>
                  <a:pt x="1112" y="1090"/>
                  <a:pt x="1142" y="1162"/>
                </a:cubicBezTo>
                <a:cubicBezTo>
                  <a:pt x="1172" y="1234"/>
                  <a:pt x="1202" y="1024"/>
                  <a:pt x="1234" y="1025"/>
                </a:cubicBezTo>
                <a:cubicBezTo>
                  <a:pt x="1266" y="1026"/>
                  <a:pt x="1302" y="1151"/>
                  <a:pt x="1334" y="1171"/>
                </a:cubicBezTo>
                <a:cubicBezTo>
                  <a:pt x="1366" y="1191"/>
                  <a:pt x="1394" y="1146"/>
                  <a:pt x="1426" y="1144"/>
                </a:cubicBezTo>
                <a:cubicBezTo>
                  <a:pt x="1458" y="1142"/>
                  <a:pt x="1492" y="1152"/>
                  <a:pt x="1526" y="116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3" name="Freeform 51"/>
          <p:cNvSpPr>
            <a:spLocks/>
          </p:cNvSpPr>
          <p:nvPr/>
        </p:nvSpPr>
        <p:spPr bwMode="auto">
          <a:xfrm>
            <a:off x="1700213" y="1819275"/>
            <a:ext cx="2422525" cy="1979613"/>
          </a:xfrm>
          <a:custGeom>
            <a:avLst/>
            <a:gdLst>
              <a:gd name="T0" fmla="*/ 0 w 1526"/>
              <a:gd name="T1" fmla="*/ 1171 h 1247"/>
              <a:gd name="T2" fmla="*/ 91 w 1526"/>
              <a:gd name="T3" fmla="*/ 1080 h 1247"/>
              <a:gd name="T4" fmla="*/ 182 w 1526"/>
              <a:gd name="T5" fmla="*/ 1162 h 1247"/>
              <a:gd name="T6" fmla="*/ 283 w 1526"/>
              <a:gd name="T7" fmla="*/ 741 h 1247"/>
              <a:gd name="T8" fmla="*/ 384 w 1526"/>
              <a:gd name="T9" fmla="*/ 1171 h 1247"/>
              <a:gd name="T10" fmla="*/ 475 w 1526"/>
              <a:gd name="T11" fmla="*/ 284 h 1247"/>
              <a:gd name="T12" fmla="*/ 576 w 1526"/>
              <a:gd name="T13" fmla="*/ 1162 h 1247"/>
              <a:gd name="T14" fmla="*/ 676 w 1526"/>
              <a:gd name="T15" fmla="*/ 1 h 1247"/>
              <a:gd name="T16" fmla="*/ 768 w 1526"/>
              <a:gd name="T17" fmla="*/ 1171 h 1247"/>
              <a:gd name="T18" fmla="*/ 859 w 1526"/>
              <a:gd name="T19" fmla="*/ 165 h 1247"/>
              <a:gd name="T20" fmla="*/ 960 w 1526"/>
              <a:gd name="T21" fmla="*/ 1171 h 1247"/>
              <a:gd name="T22" fmla="*/ 1051 w 1526"/>
              <a:gd name="T23" fmla="*/ 595 h 1247"/>
              <a:gd name="T24" fmla="*/ 1142 w 1526"/>
              <a:gd name="T25" fmla="*/ 1162 h 1247"/>
              <a:gd name="T26" fmla="*/ 1234 w 1526"/>
              <a:gd name="T27" fmla="*/ 1025 h 1247"/>
              <a:gd name="T28" fmla="*/ 1334 w 1526"/>
              <a:gd name="T29" fmla="*/ 1171 h 1247"/>
              <a:gd name="T30" fmla="*/ 1426 w 1526"/>
              <a:gd name="T31" fmla="*/ 1144 h 1247"/>
              <a:gd name="T32" fmla="*/ 1526 w 1526"/>
              <a:gd name="T33" fmla="*/ 1162 h 12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26"/>
              <a:gd name="T52" fmla="*/ 0 h 1247"/>
              <a:gd name="T53" fmla="*/ 1526 w 1526"/>
              <a:gd name="T54" fmla="*/ 1247 h 12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26" h="1247">
                <a:moveTo>
                  <a:pt x="0" y="1171"/>
                </a:moveTo>
                <a:cubicBezTo>
                  <a:pt x="30" y="1126"/>
                  <a:pt x="61" y="1082"/>
                  <a:pt x="91" y="1080"/>
                </a:cubicBezTo>
                <a:cubicBezTo>
                  <a:pt x="121" y="1078"/>
                  <a:pt x="150" y="1218"/>
                  <a:pt x="182" y="1162"/>
                </a:cubicBezTo>
                <a:cubicBezTo>
                  <a:pt x="214" y="1106"/>
                  <a:pt x="249" y="740"/>
                  <a:pt x="283" y="741"/>
                </a:cubicBezTo>
                <a:cubicBezTo>
                  <a:pt x="317" y="742"/>
                  <a:pt x="352" y="1247"/>
                  <a:pt x="384" y="1171"/>
                </a:cubicBezTo>
                <a:cubicBezTo>
                  <a:pt x="416" y="1095"/>
                  <a:pt x="443" y="286"/>
                  <a:pt x="475" y="284"/>
                </a:cubicBezTo>
                <a:cubicBezTo>
                  <a:pt x="507" y="282"/>
                  <a:pt x="543" y="1209"/>
                  <a:pt x="576" y="1162"/>
                </a:cubicBezTo>
                <a:cubicBezTo>
                  <a:pt x="609" y="1115"/>
                  <a:pt x="644" y="0"/>
                  <a:pt x="676" y="1"/>
                </a:cubicBezTo>
                <a:cubicBezTo>
                  <a:pt x="708" y="2"/>
                  <a:pt x="738" y="1144"/>
                  <a:pt x="768" y="1171"/>
                </a:cubicBezTo>
                <a:cubicBezTo>
                  <a:pt x="798" y="1198"/>
                  <a:pt x="827" y="165"/>
                  <a:pt x="859" y="165"/>
                </a:cubicBezTo>
                <a:cubicBezTo>
                  <a:pt x="891" y="165"/>
                  <a:pt x="928" y="1099"/>
                  <a:pt x="960" y="1171"/>
                </a:cubicBezTo>
                <a:cubicBezTo>
                  <a:pt x="992" y="1243"/>
                  <a:pt x="1021" y="596"/>
                  <a:pt x="1051" y="595"/>
                </a:cubicBezTo>
                <a:cubicBezTo>
                  <a:pt x="1081" y="594"/>
                  <a:pt x="1112" y="1090"/>
                  <a:pt x="1142" y="1162"/>
                </a:cubicBezTo>
                <a:cubicBezTo>
                  <a:pt x="1172" y="1234"/>
                  <a:pt x="1202" y="1024"/>
                  <a:pt x="1234" y="1025"/>
                </a:cubicBezTo>
                <a:cubicBezTo>
                  <a:pt x="1266" y="1026"/>
                  <a:pt x="1302" y="1151"/>
                  <a:pt x="1334" y="1171"/>
                </a:cubicBezTo>
                <a:cubicBezTo>
                  <a:pt x="1366" y="1191"/>
                  <a:pt x="1394" y="1146"/>
                  <a:pt x="1426" y="1144"/>
                </a:cubicBezTo>
                <a:cubicBezTo>
                  <a:pt x="1458" y="1142"/>
                  <a:pt x="1492" y="1152"/>
                  <a:pt x="1526" y="116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4" name="Text Box 53"/>
          <p:cNvSpPr txBox="1">
            <a:spLocks noChangeArrowheads="1"/>
          </p:cNvSpPr>
          <p:nvPr/>
        </p:nvSpPr>
        <p:spPr bwMode="auto">
          <a:xfrm>
            <a:off x="5500688" y="1470025"/>
            <a:ext cx="2608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>
                <a:latin typeface="Times New Roman" pitchFamily="18" charset="0"/>
              </a:rPr>
              <a:t>e  </a:t>
            </a:r>
            <a:r>
              <a:rPr lang="en-US" sz="2000">
                <a:latin typeface="Times New Roman" pitchFamily="18" charset="0"/>
              </a:rPr>
              <a:t>=  cos</a:t>
            </a:r>
            <a:r>
              <a:rPr lang="en-US" sz="2000">
                <a:latin typeface="Symbol" pitchFamily="18" charset="2"/>
              </a:rPr>
              <a:t>q n</a:t>
            </a:r>
            <a:r>
              <a:rPr lang="en-US" sz="2000" baseline="-25000">
                <a:latin typeface="Times New Roman" pitchFamily="18" charset="0"/>
              </a:rPr>
              <a:t>1</a:t>
            </a:r>
            <a:r>
              <a:rPr lang="en-US" sz="2000">
                <a:latin typeface="Symbol" pitchFamily="18" charset="2"/>
              </a:rPr>
              <a:t> + </a:t>
            </a:r>
            <a:r>
              <a:rPr lang="en-US" sz="2000">
                <a:latin typeface="Times New Roman" pitchFamily="18" charset="0"/>
              </a:rPr>
              <a:t>sin</a:t>
            </a:r>
            <a:r>
              <a:rPr lang="en-US" sz="2000">
                <a:latin typeface="Symbol" pitchFamily="18" charset="2"/>
              </a:rPr>
              <a:t>q n</a:t>
            </a:r>
            <a:r>
              <a:rPr lang="en-US" sz="2000" baseline="-25000">
                <a:latin typeface="Symbol" pitchFamily="18" charset="2"/>
              </a:rPr>
              <a:t>2</a:t>
            </a:r>
            <a:r>
              <a:rPr lang="en-US" sz="2000" baseline="-25000">
                <a:latin typeface="Times New Roman" pitchFamily="18" charset="0"/>
              </a:rPr>
              <a:t>       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24595" name="Text Box 54"/>
          <p:cNvSpPr txBox="1">
            <a:spLocks noChangeArrowheads="1"/>
          </p:cNvSpPr>
          <p:nvPr/>
        </p:nvSpPr>
        <p:spPr bwMode="auto">
          <a:xfrm>
            <a:off x="5500688" y="1774825"/>
            <a:ext cx="2608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>
                <a:latin typeface="Symbol" pitchFamily="18" charset="2"/>
              </a:rPr>
              <a:t>m  </a:t>
            </a:r>
            <a:r>
              <a:rPr lang="en-US" sz="2000">
                <a:latin typeface="Times New Roman" pitchFamily="18" charset="0"/>
              </a:rPr>
              <a:t>= - sin</a:t>
            </a:r>
            <a:r>
              <a:rPr lang="en-US" sz="2000">
                <a:latin typeface="Symbol" pitchFamily="18" charset="2"/>
              </a:rPr>
              <a:t>q n</a:t>
            </a:r>
            <a:r>
              <a:rPr lang="en-US" sz="2000" baseline="-25000">
                <a:latin typeface="Times New Roman" pitchFamily="18" charset="0"/>
              </a:rPr>
              <a:t>1</a:t>
            </a:r>
            <a:r>
              <a:rPr lang="en-US" sz="2000">
                <a:latin typeface="Symbol" pitchFamily="18" charset="2"/>
              </a:rPr>
              <a:t> + </a:t>
            </a:r>
            <a:r>
              <a:rPr lang="en-US" sz="2000">
                <a:latin typeface="Times New Roman" pitchFamily="18" charset="0"/>
              </a:rPr>
              <a:t>cos</a:t>
            </a:r>
            <a:r>
              <a:rPr lang="en-US" sz="2000">
                <a:latin typeface="Symbol" pitchFamily="18" charset="2"/>
              </a:rPr>
              <a:t>q n</a:t>
            </a:r>
            <a:r>
              <a:rPr lang="en-US" sz="2000" baseline="-25000">
                <a:latin typeface="Symbol" pitchFamily="18" charset="2"/>
              </a:rPr>
              <a:t>2</a:t>
            </a:r>
            <a:r>
              <a:rPr lang="en-US" sz="2000" baseline="-25000">
                <a:latin typeface="Times New Roman" pitchFamily="18" charset="0"/>
              </a:rPr>
              <a:t> 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24596" name="Text Box 56"/>
          <p:cNvSpPr txBox="1">
            <a:spLocks noChangeArrowheads="1"/>
          </p:cNvSpPr>
          <p:nvPr/>
        </p:nvSpPr>
        <p:spPr bwMode="auto">
          <a:xfrm>
            <a:off x="3386138" y="1622425"/>
            <a:ext cx="652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cos</a:t>
            </a:r>
            <a:r>
              <a:rPr lang="en-US">
                <a:latin typeface="Symbol" pitchFamily="18" charset="2"/>
              </a:rPr>
              <a:t>q</a:t>
            </a:r>
            <a:endParaRPr lang="en-US"/>
          </a:p>
        </p:txBody>
      </p:sp>
      <p:sp>
        <p:nvSpPr>
          <p:cNvPr id="24597" name="Text Box 57"/>
          <p:cNvSpPr txBox="1">
            <a:spLocks noChangeArrowheads="1"/>
          </p:cNvSpPr>
          <p:nvPr/>
        </p:nvSpPr>
        <p:spPr bwMode="auto">
          <a:xfrm>
            <a:off x="3529013" y="3878263"/>
            <a:ext cx="596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sin</a:t>
            </a:r>
            <a:r>
              <a:rPr lang="en-US">
                <a:latin typeface="Symbol" pitchFamily="18" charset="2"/>
              </a:rPr>
              <a:t>q</a:t>
            </a:r>
            <a:endParaRPr lang="en-US"/>
          </a:p>
        </p:txBody>
      </p:sp>
      <p:sp>
        <p:nvSpPr>
          <p:cNvPr id="24598" name="Text Box 58"/>
          <p:cNvSpPr txBox="1">
            <a:spLocks noChangeArrowheads="1"/>
          </p:cNvSpPr>
          <p:nvPr/>
        </p:nvSpPr>
        <p:spPr bwMode="auto">
          <a:xfrm>
            <a:off x="1195388" y="1568450"/>
            <a:ext cx="406400" cy="396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/>
              <a:t>e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24599" name="Text Box 59"/>
          <p:cNvSpPr txBox="1">
            <a:spLocks noChangeArrowheads="1"/>
          </p:cNvSpPr>
          <p:nvPr/>
        </p:nvSpPr>
        <p:spPr bwMode="auto">
          <a:xfrm>
            <a:off x="6237288" y="2208213"/>
            <a:ext cx="1754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opposite phase</a:t>
            </a:r>
          </a:p>
        </p:txBody>
      </p:sp>
      <p:sp>
        <p:nvSpPr>
          <p:cNvPr id="24601" name="Text Box 61"/>
          <p:cNvSpPr txBox="1">
            <a:spLocks noChangeArrowheads="1"/>
          </p:cNvSpPr>
          <p:nvPr/>
        </p:nvSpPr>
        <p:spPr bwMode="auto">
          <a:xfrm>
            <a:off x="5557838" y="2779713"/>
            <a:ext cx="2608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>
                <a:latin typeface="Times New Roman" pitchFamily="18" charset="0"/>
              </a:rPr>
              <a:t>1  </a:t>
            </a:r>
            <a:r>
              <a:rPr lang="en-US" sz="2000">
                <a:latin typeface="Times New Roman" pitchFamily="18" charset="0"/>
              </a:rPr>
              <a:t>=  cos</a:t>
            </a:r>
            <a:r>
              <a:rPr lang="en-US" sz="2000">
                <a:latin typeface="Symbol" pitchFamily="18" charset="2"/>
              </a:rPr>
              <a:t>q n</a:t>
            </a:r>
            <a:r>
              <a:rPr lang="en-US" sz="2000" baseline="-25000">
                <a:latin typeface="Times New Roman" pitchFamily="18" charset="0"/>
              </a:rPr>
              <a:t>e</a:t>
            </a:r>
            <a:r>
              <a:rPr lang="en-US" sz="2000">
                <a:latin typeface="Symbol" pitchFamily="18" charset="2"/>
              </a:rPr>
              <a:t> - </a:t>
            </a:r>
            <a:r>
              <a:rPr lang="en-US" sz="2000">
                <a:latin typeface="Times New Roman" pitchFamily="18" charset="0"/>
              </a:rPr>
              <a:t>sin</a:t>
            </a:r>
            <a:r>
              <a:rPr lang="en-US" sz="2000">
                <a:latin typeface="Symbol" pitchFamily="18" charset="2"/>
              </a:rPr>
              <a:t>q n</a:t>
            </a:r>
            <a:r>
              <a:rPr lang="en-US" sz="2000" baseline="-25000">
                <a:latin typeface="Symbol" pitchFamily="18" charset="2"/>
              </a:rPr>
              <a:t>m</a:t>
            </a:r>
            <a:r>
              <a:rPr lang="en-US" sz="2000" baseline="-25000">
                <a:latin typeface="Times New Roman" pitchFamily="18" charset="0"/>
              </a:rPr>
              <a:t>     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24602" name="Text Box 62"/>
          <p:cNvSpPr txBox="1">
            <a:spLocks noChangeArrowheads="1"/>
          </p:cNvSpPr>
          <p:nvPr/>
        </p:nvSpPr>
        <p:spPr bwMode="auto">
          <a:xfrm>
            <a:off x="5581650" y="3073400"/>
            <a:ext cx="2608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>
                <a:latin typeface="Times New Roman" pitchFamily="18" charset="0"/>
              </a:rPr>
              <a:t>2 </a:t>
            </a:r>
            <a:r>
              <a:rPr lang="en-US" sz="2000">
                <a:latin typeface="Times New Roman" pitchFamily="18" charset="0"/>
              </a:rPr>
              <a:t>=  cos</a:t>
            </a:r>
            <a:r>
              <a:rPr lang="en-US" sz="2000">
                <a:latin typeface="Symbol" pitchFamily="18" charset="2"/>
              </a:rPr>
              <a:t>q n</a:t>
            </a:r>
            <a:r>
              <a:rPr lang="en-US" sz="2000" baseline="-25000">
                <a:latin typeface="Symbol" pitchFamily="18" charset="2"/>
              </a:rPr>
              <a:t>m</a:t>
            </a:r>
            <a:r>
              <a:rPr lang="en-US" sz="2000">
                <a:latin typeface="Symbol" pitchFamily="18" charset="2"/>
              </a:rPr>
              <a:t> + </a:t>
            </a:r>
            <a:r>
              <a:rPr lang="en-US" sz="2000">
                <a:latin typeface="Times New Roman" pitchFamily="18" charset="0"/>
              </a:rPr>
              <a:t>sin</a:t>
            </a:r>
            <a:r>
              <a:rPr lang="en-US" sz="2000">
                <a:latin typeface="Symbol" pitchFamily="18" charset="2"/>
              </a:rPr>
              <a:t>q n</a:t>
            </a:r>
            <a:r>
              <a:rPr lang="en-US" sz="2000" baseline="-25000">
                <a:latin typeface="Symbol" pitchFamily="18" charset="2"/>
              </a:rPr>
              <a:t>e</a:t>
            </a:r>
            <a:r>
              <a:rPr lang="en-US" sz="2000" baseline="-25000">
                <a:latin typeface="Times New Roman" pitchFamily="18" charset="0"/>
              </a:rPr>
              <a:t>       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24603" name="Text Box 63"/>
          <p:cNvSpPr txBox="1">
            <a:spLocks noChangeArrowheads="1"/>
          </p:cNvSpPr>
          <p:nvPr/>
        </p:nvSpPr>
        <p:spPr bwMode="auto">
          <a:xfrm>
            <a:off x="619125" y="5921375"/>
            <a:ext cx="252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24604" name="Text Box 64"/>
          <p:cNvSpPr txBox="1">
            <a:spLocks noChangeArrowheads="1"/>
          </p:cNvSpPr>
          <p:nvPr/>
        </p:nvSpPr>
        <p:spPr bwMode="auto">
          <a:xfrm>
            <a:off x="788988" y="5370513"/>
            <a:ext cx="72739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|</a:t>
            </a:r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x,t</a:t>
            </a:r>
            <a:r>
              <a:rPr lang="en-US" sz="2000" dirty="0"/>
              <a:t>)</a:t>
            </a:r>
            <a:r>
              <a:rPr lang="en-US" sz="2000" dirty="0">
                <a:latin typeface="Symbol" pitchFamily="18" charset="2"/>
              </a:rPr>
              <a:t>&gt;</a:t>
            </a:r>
            <a:r>
              <a:rPr lang="en-US" sz="2000" dirty="0"/>
              <a:t> =  </a:t>
            </a:r>
            <a:r>
              <a:rPr lang="en-US" sz="2000" dirty="0" err="1"/>
              <a:t>cos</a:t>
            </a:r>
            <a:r>
              <a:rPr lang="en-US" sz="2000" dirty="0" err="1">
                <a:latin typeface="Symbol" pitchFamily="18" charset="2"/>
              </a:rPr>
              <a:t>q</a:t>
            </a:r>
            <a:r>
              <a:rPr lang="en-US" sz="2000" dirty="0"/>
              <a:t> g</a:t>
            </a:r>
            <a:r>
              <a:rPr lang="en-US" sz="2000" baseline="-25000" dirty="0"/>
              <a:t>1</a:t>
            </a:r>
            <a:r>
              <a:rPr lang="en-US" sz="2000" dirty="0"/>
              <a:t>(x – v</a:t>
            </a:r>
            <a:r>
              <a:rPr lang="en-US" sz="2000" baseline="-25000" dirty="0"/>
              <a:t>1 </a:t>
            </a:r>
            <a:r>
              <a:rPr lang="en-US" sz="2000" dirty="0"/>
              <a:t>t)e    |</a:t>
            </a:r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/>
              <a:t>1</a:t>
            </a:r>
            <a:r>
              <a:rPr lang="en-US" sz="2000" dirty="0">
                <a:latin typeface="Symbol" pitchFamily="18" charset="2"/>
              </a:rPr>
              <a:t>&gt;</a:t>
            </a:r>
            <a:r>
              <a:rPr lang="en-US" sz="2000" dirty="0"/>
              <a:t> + </a:t>
            </a:r>
            <a:r>
              <a:rPr lang="en-US" sz="2000" dirty="0" err="1"/>
              <a:t>sin</a:t>
            </a:r>
            <a:r>
              <a:rPr lang="en-US" sz="2000" dirty="0" err="1">
                <a:latin typeface="Symbol" pitchFamily="18" charset="2"/>
              </a:rPr>
              <a:t>q</a:t>
            </a:r>
            <a:r>
              <a:rPr lang="en-US" sz="2000" dirty="0">
                <a:latin typeface="Symbol" pitchFamily="18" charset="2"/>
              </a:rPr>
              <a:t> </a:t>
            </a:r>
            <a:r>
              <a:rPr lang="en-US" sz="2000" dirty="0"/>
              <a:t>g</a:t>
            </a:r>
            <a:r>
              <a:rPr lang="en-US" sz="2000" baseline="-25000" dirty="0"/>
              <a:t>2</a:t>
            </a:r>
            <a:r>
              <a:rPr lang="en-US" sz="2000" dirty="0"/>
              <a:t>(x – v</a:t>
            </a:r>
            <a:r>
              <a:rPr lang="en-US" sz="2000" baseline="-25000" dirty="0"/>
              <a:t>2</a:t>
            </a:r>
            <a:r>
              <a:rPr lang="en-US" sz="2000" dirty="0"/>
              <a:t>t)e     |</a:t>
            </a:r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/>
              <a:t>2</a:t>
            </a:r>
            <a:r>
              <a:rPr lang="en-US" sz="2000" dirty="0">
                <a:latin typeface="Symbol" pitchFamily="18" charset="2"/>
              </a:rPr>
              <a:t> &gt;</a:t>
            </a:r>
            <a:endParaRPr lang="en-US" sz="2000" dirty="0"/>
          </a:p>
        </p:txBody>
      </p:sp>
      <p:sp>
        <p:nvSpPr>
          <p:cNvPr id="24605" name="Text Box 65"/>
          <p:cNvSpPr txBox="1">
            <a:spLocks noChangeArrowheads="1"/>
          </p:cNvSpPr>
          <p:nvPr/>
        </p:nvSpPr>
        <p:spPr bwMode="auto">
          <a:xfrm>
            <a:off x="6951663" y="5284788"/>
            <a:ext cx="460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</a:t>
            </a:r>
            <a:r>
              <a:rPr lang="en-US" dirty="0">
                <a:latin typeface="Symbol" pitchFamily="18" charset="2"/>
              </a:rPr>
              <a:t>f</a:t>
            </a:r>
            <a:r>
              <a:rPr lang="en-US" baseline="-25000" dirty="0"/>
              <a:t>2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24606" name="Text Box 66"/>
          <p:cNvSpPr txBox="1">
            <a:spLocks noChangeArrowheads="1"/>
          </p:cNvSpPr>
          <p:nvPr/>
        </p:nvSpPr>
        <p:spPr bwMode="auto">
          <a:xfrm>
            <a:off x="4038600" y="5284788"/>
            <a:ext cx="434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</a:t>
            </a:r>
            <a:r>
              <a:rPr lang="en-US" dirty="0">
                <a:latin typeface="Symbol" pitchFamily="18" charset="2"/>
              </a:rPr>
              <a:t>f</a:t>
            </a:r>
            <a:r>
              <a:rPr lang="en-US" baseline="-25000" dirty="0"/>
              <a:t>1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24611" name="Text Box 72"/>
          <p:cNvSpPr txBox="1">
            <a:spLocks noChangeArrowheads="1"/>
          </p:cNvSpPr>
          <p:nvPr/>
        </p:nvSpPr>
        <p:spPr bwMode="auto">
          <a:xfrm>
            <a:off x="1700213" y="6288088"/>
            <a:ext cx="15621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f  </a:t>
            </a:r>
            <a:r>
              <a:rPr lang="en-US" sz="2000" dirty="0"/>
              <a:t>=</a:t>
            </a:r>
            <a:r>
              <a:rPr lang="en-US" sz="2000" dirty="0">
                <a:latin typeface="Symbol" pitchFamily="18" charset="2"/>
              </a:rPr>
              <a:t> f</a:t>
            </a:r>
            <a:r>
              <a:rPr lang="en-US" sz="2000" baseline="-25000" dirty="0"/>
              <a:t>2</a:t>
            </a:r>
            <a:r>
              <a:rPr lang="en-US" sz="2000" dirty="0">
                <a:latin typeface="Symbol" pitchFamily="18" charset="2"/>
              </a:rPr>
              <a:t> </a:t>
            </a:r>
            <a:r>
              <a:rPr lang="en-US" sz="2000" dirty="0"/>
              <a:t>-</a:t>
            </a:r>
            <a:r>
              <a:rPr lang="en-US" sz="2000" dirty="0">
                <a:latin typeface="Symbol" pitchFamily="18" charset="2"/>
              </a:rPr>
              <a:t>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</a:t>
            </a:r>
            <a:endParaRPr lang="en-US" sz="2000" dirty="0"/>
          </a:p>
        </p:txBody>
      </p:sp>
      <p:sp>
        <p:nvSpPr>
          <p:cNvPr id="24613" name="AutoShape 75"/>
          <p:cNvSpPr>
            <a:spLocks noChangeArrowheads="1"/>
          </p:cNvSpPr>
          <p:nvPr/>
        </p:nvSpPr>
        <p:spPr bwMode="auto">
          <a:xfrm>
            <a:off x="5935663" y="2171700"/>
            <a:ext cx="387350" cy="29845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4614" name="Text Box 76"/>
          <p:cNvSpPr txBox="1">
            <a:spLocks noChangeArrowheads="1"/>
          </p:cNvSpPr>
          <p:nvPr/>
        </p:nvSpPr>
        <p:spPr bwMode="auto">
          <a:xfrm rot="21038118">
            <a:off x="5706269" y="3686175"/>
            <a:ext cx="2513830" cy="677108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Interference</a:t>
            </a:r>
            <a:r>
              <a:rPr lang="en-US" dirty="0"/>
              <a:t> of </a:t>
            </a:r>
          </a:p>
          <a:p>
            <a:r>
              <a:rPr lang="en-US" dirty="0"/>
              <a:t>the same flavor parts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33788" y="6288088"/>
            <a:ext cx="230187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Oscillation phase</a:t>
            </a:r>
            <a:endParaRPr lang="en-US" dirty="0"/>
          </a:p>
        </p:txBody>
      </p:sp>
      <p:sp>
        <p:nvSpPr>
          <p:cNvPr id="36" name="Text Box 72"/>
          <p:cNvSpPr txBox="1">
            <a:spLocks noChangeArrowheads="1"/>
          </p:cNvSpPr>
          <p:nvPr/>
        </p:nvSpPr>
        <p:spPr bwMode="auto">
          <a:xfrm>
            <a:off x="4633462" y="4656138"/>
            <a:ext cx="8255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f  </a:t>
            </a:r>
            <a:r>
              <a:rPr lang="en-US" sz="2000" dirty="0" smtClean="0"/>
              <a:t>=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/>
              <a:t>0</a:t>
            </a:r>
            <a:r>
              <a:rPr lang="en-US" sz="2000" dirty="0" smtClean="0">
                <a:latin typeface="Symbol" pitchFamily="18" charset="2"/>
              </a:rPr>
              <a:t> 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6624638" y="4520982"/>
            <a:ext cx="2247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Main, effective  frequency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0" y="-9465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444419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44"/>
          <p:cNvSpPr>
            <a:spLocks noChangeArrowheads="1" noChangeShapeType="1" noTextEdit="1"/>
          </p:cNvSpPr>
          <p:nvPr/>
        </p:nvSpPr>
        <p:spPr bwMode="auto">
          <a:xfrm>
            <a:off x="876300" y="500743"/>
            <a:ext cx="4359729" cy="10819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Oscillations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7" name="Text Box 64"/>
          <p:cNvSpPr txBox="1">
            <a:spLocks noChangeArrowheads="1"/>
          </p:cNvSpPr>
          <p:nvPr/>
        </p:nvSpPr>
        <p:spPr bwMode="auto">
          <a:xfrm>
            <a:off x="631825" y="2117725"/>
            <a:ext cx="750887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|</a:t>
            </a:r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x,t</a:t>
            </a:r>
            <a:r>
              <a:rPr lang="en-US" sz="2000" dirty="0" smtClean="0"/>
              <a:t>) </a:t>
            </a:r>
            <a:r>
              <a:rPr lang="en-US" sz="2000" dirty="0" smtClean="0">
                <a:latin typeface="Symbol" pitchFamily="18" charset="2"/>
              </a:rPr>
              <a:t>&gt;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err="1" smtClean="0"/>
              <a:t>cos</a:t>
            </a:r>
            <a:r>
              <a:rPr lang="en-US" sz="2000" dirty="0" err="1" smtClean="0">
                <a:latin typeface="Symbol" pitchFamily="18" charset="2"/>
              </a:rPr>
              <a:t>q</a:t>
            </a:r>
            <a:r>
              <a:rPr lang="en-US" sz="2000" dirty="0" smtClean="0"/>
              <a:t> </a:t>
            </a:r>
            <a:r>
              <a:rPr lang="en-US" sz="2000" dirty="0"/>
              <a:t>g</a:t>
            </a:r>
            <a:r>
              <a:rPr lang="en-US" sz="2000" baseline="-25000" dirty="0"/>
              <a:t>1</a:t>
            </a:r>
            <a:r>
              <a:rPr lang="en-US" sz="2000" dirty="0"/>
              <a:t>(x – v</a:t>
            </a:r>
            <a:r>
              <a:rPr lang="en-US" sz="2000" baseline="-25000" dirty="0"/>
              <a:t>1 </a:t>
            </a:r>
            <a:r>
              <a:rPr lang="en-US" sz="2000" dirty="0"/>
              <a:t>t</a:t>
            </a:r>
            <a:r>
              <a:rPr lang="en-US" sz="2000" dirty="0" smtClean="0"/>
              <a:t>) |</a:t>
            </a:r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/>
              <a:t>1</a:t>
            </a:r>
            <a:r>
              <a:rPr lang="en-US" sz="2000" dirty="0">
                <a:latin typeface="Symbol" pitchFamily="18" charset="2"/>
              </a:rPr>
              <a:t>&gt;</a:t>
            </a:r>
            <a:r>
              <a:rPr lang="en-US" sz="2000" dirty="0"/>
              <a:t> </a:t>
            </a:r>
            <a:r>
              <a:rPr lang="en-US" sz="2000" dirty="0" smtClean="0"/>
              <a:t>+ e          </a:t>
            </a:r>
            <a:r>
              <a:rPr lang="en-US" sz="2000" dirty="0" err="1" smtClean="0"/>
              <a:t>sin</a:t>
            </a:r>
            <a:r>
              <a:rPr lang="en-US" sz="2000" dirty="0" err="1" smtClean="0">
                <a:latin typeface="Symbol" pitchFamily="18" charset="2"/>
              </a:rPr>
              <a:t>q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/>
              <a:t>g</a:t>
            </a:r>
            <a:r>
              <a:rPr lang="en-US" sz="2000" baseline="-25000" dirty="0"/>
              <a:t>2</a:t>
            </a:r>
            <a:r>
              <a:rPr lang="en-US" sz="2000" dirty="0"/>
              <a:t>(x – v</a:t>
            </a:r>
            <a:r>
              <a:rPr lang="en-US" sz="2000" baseline="-25000" dirty="0"/>
              <a:t>2</a:t>
            </a:r>
            <a:r>
              <a:rPr lang="en-US" sz="2000" dirty="0"/>
              <a:t>t</a:t>
            </a:r>
            <a:r>
              <a:rPr lang="en-US" sz="2000" dirty="0" smtClean="0"/>
              <a:t>) |</a:t>
            </a:r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baseline="-25000" dirty="0" smtClean="0"/>
              <a:t>2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>
                <a:latin typeface="Symbol" pitchFamily="18" charset="2"/>
              </a:rPr>
              <a:t>&gt;</a:t>
            </a:r>
            <a:endParaRPr lang="en-US" sz="2000" dirty="0"/>
          </a:p>
        </p:txBody>
      </p:sp>
      <p:sp>
        <p:nvSpPr>
          <p:cNvPr id="8" name="Text Box 65"/>
          <p:cNvSpPr txBox="1">
            <a:spLocks noChangeArrowheads="1"/>
          </p:cNvSpPr>
          <p:nvPr/>
        </p:nvSpPr>
        <p:spPr bwMode="auto">
          <a:xfrm>
            <a:off x="4675343" y="2034659"/>
            <a:ext cx="8483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i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(</a:t>
            </a:r>
            <a:r>
              <a:rPr lang="en-US" dirty="0" err="1" smtClean="0"/>
              <a:t>x,t</a:t>
            </a:r>
            <a:r>
              <a:rPr lang="en-US" dirty="0" smtClean="0"/>
              <a:t>)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9" name="Text Box 72"/>
          <p:cNvSpPr txBox="1">
            <a:spLocks noChangeArrowheads="1"/>
          </p:cNvSpPr>
          <p:nvPr/>
        </p:nvSpPr>
        <p:spPr bwMode="auto">
          <a:xfrm>
            <a:off x="6578600" y="1185838"/>
            <a:ext cx="15621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f  </a:t>
            </a:r>
            <a:r>
              <a:rPr lang="en-US" sz="2000" dirty="0"/>
              <a:t>=</a:t>
            </a:r>
            <a:r>
              <a:rPr lang="en-US" sz="2000" dirty="0">
                <a:latin typeface="Symbol" pitchFamily="18" charset="2"/>
              </a:rPr>
              <a:t> f</a:t>
            </a:r>
            <a:r>
              <a:rPr lang="en-US" sz="2000" baseline="-25000" dirty="0"/>
              <a:t>2</a:t>
            </a:r>
            <a:r>
              <a:rPr lang="en-US" sz="2000" dirty="0">
                <a:latin typeface="Symbol" pitchFamily="18" charset="2"/>
              </a:rPr>
              <a:t> </a:t>
            </a:r>
            <a:r>
              <a:rPr lang="en-US" sz="2000" dirty="0"/>
              <a:t>-</a:t>
            </a:r>
            <a:r>
              <a:rPr lang="en-US" sz="2000" dirty="0">
                <a:latin typeface="Symbol" pitchFamily="18" charset="2"/>
              </a:rPr>
              <a:t>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060700" y="3127374"/>
            <a:ext cx="35941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Two components  - correspond</a:t>
            </a:r>
          </a:p>
          <a:p>
            <a:r>
              <a:rPr lang="en-US" dirty="0" smtClean="0"/>
              <a:t> to two mass </a:t>
            </a:r>
            <a:r>
              <a:rPr lang="en-US" dirty="0" err="1" smtClean="0"/>
              <a:t>eigenstates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22435" y="4095234"/>
            <a:ext cx="1971675" cy="369332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They interfere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09635" y="4740275"/>
            <a:ext cx="4740275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Interference depends on relative phase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722335" y="5317003"/>
            <a:ext cx="388166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phase depends on (x, t) </a:t>
            </a:r>
            <a:r>
              <a:rPr lang="en-US" dirty="0" smtClean="0">
                <a:sym typeface="Wingdings" pitchFamily="2" charset="2"/>
              </a:rPr>
              <a:t> </a:t>
            </a:r>
          </a:p>
          <a:p>
            <a:r>
              <a:rPr lang="en-US" dirty="0" smtClean="0">
                <a:sym typeface="Wingdings" pitchFamily="2" charset="2"/>
              </a:rPr>
              <a:t>interference depends on (x, t)  oscillations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 bwMode="auto">
          <a:xfrm rot="19322701">
            <a:off x="5130800" y="2679700"/>
            <a:ext cx="549729" cy="422274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13318672">
            <a:off x="3861460" y="2665953"/>
            <a:ext cx="549729" cy="422274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FF00"/>
              </a:solidFill>
              <a:latin typeface="Times New Roman" pitchFamily="18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938213" y="4106863"/>
            <a:ext cx="3676650" cy="685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WordArt 6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5849938" cy="1243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Oscillation phase</a:t>
            </a: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2190750" y="1395413"/>
            <a:ext cx="1995488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 f</a:t>
            </a:r>
            <a:r>
              <a:rPr lang="en-US" sz="2000" baseline="-25000"/>
              <a:t>i</a:t>
            </a:r>
            <a:r>
              <a:rPr lang="en-US" sz="2000"/>
              <a:t> = - E</a:t>
            </a:r>
            <a:r>
              <a:rPr lang="en-US" sz="2000" baseline="-25000"/>
              <a:t>i </a:t>
            </a:r>
            <a:r>
              <a:rPr lang="en-US" sz="2000"/>
              <a:t>t + p</a:t>
            </a:r>
            <a:r>
              <a:rPr lang="en-US" sz="2000" baseline="-25000"/>
              <a:t>i </a:t>
            </a:r>
            <a:r>
              <a:rPr lang="en-US" sz="2000"/>
              <a:t>x </a:t>
            </a:r>
          </a:p>
        </p:txBody>
      </p: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5672138" y="3236913"/>
            <a:ext cx="1739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group velocity </a:t>
            </a:r>
          </a:p>
        </p:txBody>
      </p:sp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933450" y="4276725"/>
            <a:ext cx="3616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  </a:t>
            </a:r>
            <a:r>
              <a:rPr lang="en-US" sz="2000">
                <a:latin typeface="Symbol" pitchFamily="18" charset="2"/>
              </a:rPr>
              <a:t>f</a:t>
            </a:r>
            <a:r>
              <a:rPr lang="en-US" sz="2000"/>
              <a:t>  =  </a:t>
            </a:r>
            <a:r>
              <a:rPr lang="en-US" sz="2000">
                <a:latin typeface="Symbol" pitchFamily="18" charset="2"/>
              </a:rPr>
              <a:t>D</a:t>
            </a:r>
            <a:r>
              <a:rPr lang="en-US" sz="2000"/>
              <a:t>E/v</a:t>
            </a:r>
            <a:r>
              <a:rPr lang="en-US" sz="2000" baseline="-25000"/>
              <a:t>g  </a:t>
            </a:r>
            <a:r>
              <a:rPr lang="en-US" sz="2000"/>
              <a:t>(v</a:t>
            </a:r>
            <a:r>
              <a:rPr lang="en-US" sz="2000" baseline="-25000"/>
              <a:t>g</a:t>
            </a:r>
            <a:r>
              <a:rPr lang="en-US" sz="2000"/>
              <a:t>t - x) +         x</a:t>
            </a:r>
          </a:p>
        </p:txBody>
      </p:sp>
      <p:sp>
        <p:nvSpPr>
          <p:cNvPr id="29704" name="Text Box 10"/>
          <p:cNvSpPr txBox="1">
            <a:spLocks noChangeArrowheads="1"/>
          </p:cNvSpPr>
          <p:nvPr/>
        </p:nvSpPr>
        <p:spPr bwMode="auto">
          <a:xfrm>
            <a:off x="3683000" y="4124325"/>
            <a:ext cx="636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  <a:r>
              <a:rPr lang="en-US" sz="2000"/>
              <a:t>m</a:t>
            </a:r>
            <a:r>
              <a:rPr lang="en-US" sz="2000" baseline="30000"/>
              <a:t>2</a:t>
            </a:r>
          </a:p>
          <a:p>
            <a:r>
              <a:rPr lang="en-US" sz="2000"/>
              <a:t>2E</a:t>
            </a:r>
          </a:p>
        </p:txBody>
      </p:sp>
      <p:sp>
        <p:nvSpPr>
          <p:cNvPr id="29705" name="Line 11"/>
          <p:cNvSpPr>
            <a:spLocks noChangeShapeType="1"/>
          </p:cNvSpPr>
          <p:nvPr/>
        </p:nvSpPr>
        <p:spPr bwMode="auto">
          <a:xfrm>
            <a:off x="3760788" y="4495800"/>
            <a:ext cx="45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Text Box 19"/>
          <p:cNvSpPr txBox="1">
            <a:spLocks noChangeArrowheads="1"/>
          </p:cNvSpPr>
          <p:nvPr/>
        </p:nvSpPr>
        <p:spPr bwMode="auto">
          <a:xfrm>
            <a:off x="666750" y="2259013"/>
            <a:ext cx="1719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f </a:t>
            </a:r>
            <a:r>
              <a:rPr lang="en-US" sz="2000"/>
              <a:t>= </a:t>
            </a:r>
            <a:r>
              <a:rPr lang="en-US" sz="2000">
                <a:latin typeface="Symbol" pitchFamily="18" charset="2"/>
              </a:rPr>
              <a:t>D</a:t>
            </a:r>
            <a:r>
              <a:rPr lang="en-US" sz="2000"/>
              <a:t>Et - </a:t>
            </a:r>
            <a:r>
              <a:rPr lang="en-US" sz="2000">
                <a:latin typeface="Symbol" pitchFamily="18" charset="2"/>
              </a:rPr>
              <a:t>D</a:t>
            </a:r>
            <a:r>
              <a:rPr lang="en-US" sz="2000"/>
              <a:t>px</a:t>
            </a:r>
          </a:p>
        </p:txBody>
      </p:sp>
      <p:sp>
        <p:nvSpPr>
          <p:cNvPr id="29707" name="Text Box 20"/>
          <p:cNvSpPr txBox="1">
            <a:spLocks noChangeArrowheads="1"/>
          </p:cNvSpPr>
          <p:nvPr/>
        </p:nvSpPr>
        <p:spPr bwMode="auto">
          <a:xfrm>
            <a:off x="638175" y="2698750"/>
            <a:ext cx="6950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  <a:r>
              <a:rPr lang="en-US" sz="2000"/>
              <a:t>p = (dp/dE) </a:t>
            </a:r>
            <a:r>
              <a:rPr lang="en-US" sz="2000">
                <a:latin typeface="Symbol" pitchFamily="18" charset="2"/>
              </a:rPr>
              <a:t>D</a:t>
            </a:r>
            <a:r>
              <a:rPr lang="en-US" sz="2000"/>
              <a:t>E + (dp/dm</a:t>
            </a:r>
            <a:r>
              <a:rPr lang="en-US" sz="2000" baseline="30000"/>
              <a:t>2</a:t>
            </a:r>
            <a:r>
              <a:rPr lang="en-US" sz="2000"/>
              <a:t>) </a:t>
            </a:r>
            <a:r>
              <a:rPr lang="en-US" sz="2000">
                <a:latin typeface="Symbol" pitchFamily="18" charset="2"/>
              </a:rPr>
              <a:t>D</a:t>
            </a:r>
            <a:r>
              <a:rPr lang="en-US" sz="2000"/>
              <a:t>m</a:t>
            </a:r>
            <a:r>
              <a:rPr lang="en-US" sz="2000" baseline="30000"/>
              <a:t>2</a:t>
            </a:r>
            <a:r>
              <a:rPr lang="en-US" sz="2000"/>
              <a:t>   =   1/v</a:t>
            </a:r>
            <a:r>
              <a:rPr lang="en-US" sz="2000" baseline="-25000"/>
              <a:t>g</a:t>
            </a:r>
            <a:r>
              <a:rPr lang="en-US" sz="2000"/>
              <a:t> </a:t>
            </a:r>
            <a:r>
              <a:rPr lang="en-US" sz="2000">
                <a:latin typeface="Symbol" pitchFamily="18" charset="2"/>
              </a:rPr>
              <a:t>D</a:t>
            </a:r>
            <a:r>
              <a:rPr lang="en-US" sz="2000"/>
              <a:t>E + (1/2p) </a:t>
            </a:r>
            <a:r>
              <a:rPr lang="en-US" sz="2000">
                <a:latin typeface="Symbol" pitchFamily="18" charset="2"/>
              </a:rPr>
              <a:t>D</a:t>
            </a:r>
            <a:r>
              <a:rPr lang="en-US" sz="2000"/>
              <a:t>m</a:t>
            </a:r>
            <a:r>
              <a:rPr lang="en-US" sz="2000" baseline="30000"/>
              <a:t>2</a:t>
            </a:r>
            <a:r>
              <a:rPr lang="en-US" sz="2000"/>
              <a:t> </a:t>
            </a:r>
          </a:p>
        </p:txBody>
      </p:sp>
      <p:sp>
        <p:nvSpPr>
          <p:cNvPr id="29708" name="AutoShape 21"/>
          <p:cNvSpPr>
            <a:spLocks noChangeArrowheads="1"/>
          </p:cNvSpPr>
          <p:nvPr/>
        </p:nvSpPr>
        <p:spPr bwMode="auto">
          <a:xfrm rot="1385574" flipH="1">
            <a:off x="5324475" y="3130550"/>
            <a:ext cx="419100" cy="304800"/>
          </a:xfrm>
          <a:prstGeom prst="rightArrow">
            <a:avLst>
              <a:gd name="adj1" fmla="val 50000"/>
              <a:gd name="adj2" fmla="val 3437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Text Box 22"/>
          <p:cNvSpPr txBox="1">
            <a:spLocks noChangeArrowheads="1"/>
          </p:cNvSpPr>
          <p:nvPr/>
        </p:nvSpPr>
        <p:spPr bwMode="auto">
          <a:xfrm>
            <a:off x="4645025" y="1395413"/>
            <a:ext cx="17145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p</a:t>
            </a:r>
            <a:r>
              <a:rPr lang="en-US" sz="2000" baseline="-25000" dirty="0"/>
              <a:t>i</a:t>
            </a:r>
            <a:r>
              <a:rPr lang="en-US" sz="2000" dirty="0"/>
              <a:t> =   E</a:t>
            </a:r>
            <a:r>
              <a:rPr lang="en-US" sz="2000" baseline="-25000" dirty="0"/>
              <a:t>i</a:t>
            </a:r>
            <a:r>
              <a:rPr lang="en-US" sz="2000" baseline="30000" dirty="0"/>
              <a:t>2</a:t>
            </a:r>
            <a:r>
              <a:rPr lang="en-US" sz="2000" dirty="0"/>
              <a:t> – m</a:t>
            </a:r>
            <a:r>
              <a:rPr lang="en-US" sz="2000" baseline="-25000" dirty="0"/>
              <a:t>i</a:t>
            </a:r>
            <a:r>
              <a:rPr lang="en-US" sz="2000" baseline="30000" dirty="0"/>
              <a:t>2</a:t>
            </a:r>
            <a:endParaRPr lang="en-US" sz="2000" dirty="0"/>
          </a:p>
        </p:txBody>
      </p:sp>
      <p:sp>
        <p:nvSpPr>
          <p:cNvPr id="29710" name="Freeform 23"/>
          <p:cNvSpPr>
            <a:spLocks/>
          </p:cNvSpPr>
          <p:nvPr/>
        </p:nvSpPr>
        <p:spPr bwMode="auto">
          <a:xfrm>
            <a:off x="5173663" y="1427163"/>
            <a:ext cx="1052512" cy="307975"/>
          </a:xfrm>
          <a:custGeom>
            <a:avLst/>
            <a:gdLst>
              <a:gd name="T0" fmla="*/ 0 w 624"/>
              <a:gd name="T1" fmla="*/ 60 h 198"/>
              <a:gd name="T2" fmla="*/ 60 w 624"/>
              <a:gd name="T3" fmla="*/ 198 h 198"/>
              <a:gd name="T4" fmla="*/ 72 w 624"/>
              <a:gd name="T5" fmla="*/ 0 h 198"/>
              <a:gd name="T6" fmla="*/ 624 w 624"/>
              <a:gd name="T7" fmla="*/ 0 h 198"/>
              <a:gd name="T8" fmla="*/ 0 60000 65536"/>
              <a:gd name="T9" fmla="*/ 0 60000 65536"/>
              <a:gd name="T10" fmla="*/ 0 60000 65536"/>
              <a:gd name="T11" fmla="*/ 0 60000 65536"/>
              <a:gd name="T12" fmla="*/ 0 w 624"/>
              <a:gd name="T13" fmla="*/ 0 h 198"/>
              <a:gd name="T14" fmla="*/ 624 w 624"/>
              <a:gd name="T15" fmla="*/ 198 h 1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4" h="198">
                <a:moveTo>
                  <a:pt x="0" y="60"/>
                </a:moveTo>
                <a:lnTo>
                  <a:pt x="60" y="198"/>
                </a:lnTo>
                <a:lnTo>
                  <a:pt x="72" y="0"/>
                </a:lnTo>
                <a:lnTo>
                  <a:pt x="624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1" name="Text Box 24"/>
          <p:cNvSpPr txBox="1">
            <a:spLocks noChangeArrowheads="1"/>
          </p:cNvSpPr>
          <p:nvPr/>
        </p:nvSpPr>
        <p:spPr bwMode="auto">
          <a:xfrm>
            <a:off x="2630488" y="4953000"/>
            <a:ext cx="636587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&lt; s</a:t>
            </a:r>
            <a:r>
              <a:rPr lang="en-US" sz="2000" baseline="-25000"/>
              <a:t>x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29712" name="Text Box 25"/>
          <p:cNvSpPr txBox="1">
            <a:spLocks noChangeArrowheads="1"/>
          </p:cNvSpPr>
          <p:nvPr/>
        </p:nvSpPr>
        <p:spPr bwMode="auto">
          <a:xfrm>
            <a:off x="646113" y="4995863"/>
            <a:ext cx="165782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E</a:t>
            </a:r>
            <a:r>
              <a:rPr lang="en-US" baseline="30000" dirty="0"/>
              <a:t> </a:t>
            </a:r>
            <a:r>
              <a:rPr lang="en-US" baseline="30000" dirty="0" smtClean="0"/>
              <a:t> </a:t>
            </a:r>
            <a:r>
              <a:rPr lang="en-US" dirty="0"/>
              <a:t>~ 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m</a:t>
            </a:r>
            <a:r>
              <a:rPr lang="en-US" baseline="30000" dirty="0"/>
              <a:t>2</a:t>
            </a:r>
            <a:r>
              <a:rPr lang="en-US" dirty="0"/>
              <a:t>/2E </a:t>
            </a:r>
          </a:p>
        </p:txBody>
      </p:sp>
      <p:sp>
        <p:nvSpPr>
          <p:cNvPr id="29713" name="AutoShape 27"/>
          <p:cNvSpPr>
            <a:spLocks noChangeArrowheads="1"/>
          </p:cNvSpPr>
          <p:nvPr/>
        </p:nvSpPr>
        <p:spPr bwMode="auto">
          <a:xfrm rot="5400000">
            <a:off x="2154238" y="5478463"/>
            <a:ext cx="361950" cy="304800"/>
          </a:xfrm>
          <a:prstGeom prst="rightArrow">
            <a:avLst>
              <a:gd name="adj1" fmla="val 50000"/>
              <a:gd name="adj2" fmla="val 29688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Text Box 28"/>
          <p:cNvSpPr txBox="1">
            <a:spLocks noChangeArrowheads="1"/>
          </p:cNvSpPr>
          <p:nvPr/>
        </p:nvSpPr>
        <p:spPr bwMode="auto">
          <a:xfrm>
            <a:off x="1682750" y="5857875"/>
            <a:ext cx="1406525" cy="3968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s</a:t>
            </a:r>
            <a:r>
              <a:rPr lang="en-US" sz="2000" baseline="-25000"/>
              <a:t>x</a:t>
            </a:r>
            <a:r>
              <a:rPr lang="en-US" sz="2000">
                <a:latin typeface="Symbol" pitchFamily="18" charset="2"/>
              </a:rPr>
              <a:t>D</a:t>
            </a:r>
            <a:r>
              <a:rPr lang="en-US" sz="2000"/>
              <a:t>m</a:t>
            </a:r>
            <a:r>
              <a:rPr lang="en-US" sz="2000" baseline="30000"/>
              <a:t>2</a:t>
            </a:r>
            <a:r>
              <a:rPr lang="en-US" sz="2000"/>
              <a:t>/2E </a:t>
            </a:r>
          </a:p>
        </p:txBody>
      </p:sp>
      <p:sp>
        <p:nvSpPr>
          <p:cNvPr id="29715" name="Text Box 29"/>
          <p:cNvSpPr txBox="1">
            <a:spLocks noChangeArrowheads="1"/>
          </p:cNvSpPr>
          <p:nvPr/>
        </p:nvSpPr>
        <p:spPr bwMode="auto">
          <a:xfrm>
            <a:off x="3421063" y="6442075"/>
            <a:ext cx="158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usually- small</a:t>
            </a:r>
          </a:p>
        </p:txBody>
      </p:sp>
      <p:sp>
        <p:nvSpPr>
          <p:cNvPr id="29716" name="Text Box 30"/>
          <p:cNvSpPr txBox="1">
            <a:spLocks noChangeArrowheads="1"/>
          </p:cNvSpPr>
          <p:nvPr/>
        </p:nvSpPr>
        <p:spPr bwMode="auto">
          <a:xfrm>
            <a:off x="673100" y="1395413"/>
            <a:ext cx="12700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f </a:t>
            </a:r>
            <a:r>
              <a:rPr lang="en-US" sz="2000"/>
              <a:t>= </a:t>
            </a:r>
            <a:r>
              <a:rPr lang="en-US" sz="2000">
                <a:latin typeface="Symbol" pitchFamily="18" charset="2"/>
              </a:rPr>
              <a:t>f</a:t>
            </a:r>
            <a:r>
              <a:rPr lang="en-US" sz="2000" baseline="-25000"/>
              <a:t>2</a:t>
            </a:r>
            <a:r>
              <a:rPr lang="en-US" sz="2000">
                <a:latin typeface="Symbol" pitchFamily="18" charset="2"/>
              </a:rPr>
              <a:t> </a:t>
            </a:r>
            <a:r>
              <a:rPr lang="en-US" sz="2000"/>
              <a:t>- </a:t>
            </a:r>
            <a:r>
              <a:rPr lang="en-US" sz="2000">
                <a:latin typeface="Symbol" pitchFamily="18" charset="2"/>
              </a:rPr>
              <a:t>f</a:t>
            </a:r>
            <a:r>
              <a:rPr lang="en-US" sz="2000" baseline="-25000"/>
              <a:t>1</a:t>
            </a:r>
            <a:endParaRPr lang="en-US" sz="2000"/>
          </a:p>
        </p:txBody>
      </p:sp>
      <p:sp>
        <p:nvSpPr>
          <p:cNvPr id="29717" name="Text Box 31"/>
          <p:cNvSpPr txBox="1">
            <a:spLocks noChangeArrowheads="1"/>
          </p:cNvSpPr>
          <p:nvPr/>
        </p:nvSpPr>
        <p:spPr bwMode="auto">
          <a:xfrm>
            <a:off x="4775200" y="4533900"/>
            <a:ext cx="13176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standard </a:t>
            </a:r>
          </a:p>
          <a:p>
            <a:r>
              <a:rPr lang="en-US"/>
              <a:t>oscillation </a:t>
            </a:r>
          </a:p>
          <a:p>
            <a:r>
              <a:rPr lang="en-US"/>
              <a:t>phase</a:t>
            </a:r>
          </a:p>
        </p:txBody>
      </p:sp>
      <p:sp>
        <p:nvSpPr>
          <p:cNvPr id="29718" name="Text Box 32"/>
          <p:cNvSpPr txBox="1">
            <a:spLocks noChangeArrowheads="1"/>
          </p:cNvSpPr>
          <p:nvPr/>
        </p:nvSpPr>
        <p:spPr bwMode="auto">
          <a:xfrm>
            <a:off x="6680200" y="1792288"/>
            <a:ext cx="2189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Dispersion relation</a:t>
            </a:r>
          </a:p>
          <a:p>
            <a:r>
              <a:rPr lang="en-US"/>
              <a:t>enters here</a:t>
            </a:r>
          </a:p>
        </p:txBody>
      </p:sp>
      <p:sp>
        <p:nvSpPr>
          <p:cNvPr id="29719" name="AutoShape 33"/>
          <p:cNvSpPr>
            <a:spLocks noChangeArrowheads="1"/>
          </p:cNvSpPr>
          <p:nvPr/>
        </p:nvSpPr>
        <p:spPr bwMode="auto">
          <a:xfrm rot="1385574" flipH="1">
            <a:off x="6154738" y="1801813"/>
            <a:ext cx="419100" cy="304800"/>
          </a:xfrm>
          <a:prstGeom prst="rightArrow">
            <a:avLst>
              <a:gd name="adj1" fmla="val 50000"/>
              <a:gd name="adj2" fmla="val 3437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0" name="AutoShape 34"/>
          <p:cNvSpPr>
            <a:spLocks noChangeArrowheads="1"/>
          </p:cNvSpPr>
          <p:nvPr/>
        </p:nvSpPr>
        <p:spPr bwMode="auto">
          <a:xfrm rot="1385574" flipH="1">
            <a:off x="4286250" y="4748213"/>
            <a:ext cx="419100" cy="304800"/>
          </a:xfrm>
          <a:prstGeom prst="rightArrow">
            <a:avLst>
              <a:gd name="adj1" fmla="val 50000"/>
              <a:gd name="adj2" fmla="val 3437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Text Box 35"/>
          <p:cNvSpPr txBox="1">
            <a:spLocks noChangeArrowheads="1"/>
          </p:cNvSpPr>
          <p:nvPr/>
        </p:nvSpPr>
        <p:spPr bwMode="auto">
          <a:xfrm>
            <a:off x="3328988" y="5857875"/>
            <a:ext cx="28908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Effect of averaging over </a:t>
            </a:r>
          </a:p>
          <a:p>
            <a:r>
              <a:rPr lang="en-US"/>
              <a:t>size of the wave packet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ChangeArrowheads="1"/>
          </p:cNvSpPr>
          <p:nvPr/>
        </p:nvSpPr>
        <p:spPr bwMode="auto">
          <a:xfrm>
            <a:off x="-14288" y="14288"/>
            <a:ext cx="9144001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79" name="Rectangle 52"/>
          <p:cNvSpPr>
            <a:spLocks noChangeArrowheads="1"/>
          </p:cNvSpPr>
          <p:nvPr/>
        </p:nvSpPr>
        <p:spPr bwMode="auto">
          <a:xfrm>
            <a:off x="1066800" y="1470025"/>
            <a:ext cx="3468688" cy="368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4581" name="WordArt 4"/>
          <p:cNvSpPr>
            <a:spLocks noChangeArrowheads="1" noChangeShapeType="1" noTextEdit="1"/>
          </p:cNvSpPr>
          <p:nvPr/>
        </p:nvSpPr>
        <p:spPr bwMode="auto">
          <a:xfrm>
            <a:off x="411163" y="112262"/>
            <a:ext cx="4668837" cy="1101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Oscillations</a:t>
            </a:r>
          </a:p>
        </p:txBody>
      </p:sp>
      <p:sp>
        <p:nvSpPr>
          <p:cNvPr id="24582" name="Freeform 6"/>
          <p:cNvSpPr>
            <a:spLocks/>
          </p:cNvSpPr>
          <p:nvPr/>
        </p:nvSpPr>
        <p:spPr bwMode="auto">
          <a:xfrm>
            <a:off x="1209675" y="1806575"/>
            <a:ext cx="3078163" cy="1949450"/>
          </a:xfrm>
          <a:custGeom>
            <a:avLst/>
            <a:gdLst>
              <a:gd name="T0" fmla="*/ 0 w 1939"/>
              <a:gd name="T1" fmla="*/ 1170 h 1228"/>
              <a:gd name="T2" fmla="*/ 430 w 1939"/>
              <a:gd name="T3" fmla="*/ 1033 h 1228"/>
              <a:gd name="T4" fmla="*/ 1006 w 1939"/>
              <a:gd name="T5" fmla="*/ 0 h 1228"/>
              <a:gd name="T6" fmla="*/ 1555 w 1939"/>
              <a:gd name="T7" fmla="*/ 1033 h 1228"/>
              <a:gd name="T8" fmla="*/ 1939 w 1939"/>
              <a:gd name="T9" fmla="*/ 1161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FF0000"/>
          </a:solidFill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284288" y="4259263"/>
            <a:ext cx="415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/>
              <a:t>2</a:t>
            </a:r>
            <a:endParaRPr lang="en-US" sz="2000"/>
          </a:p>
        </p:txBody>
      </p:sp>
      <p:sp>
        <p:nvSpPr>
          <p:cNvPr id="24584" name="Text Box 9"/>
          <p:cNvSpPr txBox="1">
            <a:spLocks noChangeArrowheads="1"/>
          </p:cNvSpPr>
          <p:nvPr/>
        </p:nvSpPr>
        <p:spPr bwMode="auto">
          <a:xfrm>
            <a:off x="4106863" y="4800600"/>
            <a:ext cx="319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24585" name="Text Box 12"/>
          <p:cNvSpPr txBox="1">
            <a:spLocks noChangeArrowheads="1"/>
          </p:cNvSpPr>
          <p:nvPr/>
        </p:nvSpPr>
        <p:spPr bwMode="auto">
          <a:xfrm>
            <a:off x="1227138" y="3163888"/>
            <a:ext cx="390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/>
              <a:t>1</a:t>
            </a:r>
            <a:endParaRPr lang="en-US" sz="2000"/>
          </a:p>
        </p:txBody>
      </p:sp>
      <p:sp>
        <p:nvSpPr>
          <p:cNvPr id="24586" name="Text Box 15"/>
          <p:cNvSpPr txBox="1">
            <a:spLocks noChangeArrowheads="1"/>
          </p:cNvSpPr>
          <p:nvPr/>
        </p:nvSpPr>
        <p:spPr bwMode="auto">
          <a:xfrm>
            <a:off x="3783013" y="247015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s</a:t>
            </a:r>
            <a:r>
              <a:rPr lang="en-US" baseline="-25000"/>
              <a:t>x</a:t>
            </a:r>
            <a:endParaRPr lang="en-US">
              <a:latin typeface="Symbol" pitchFamily="18" charset="2"/>
            </a:endParaRPr>
          </a:p>
        </p:txBody>
      </p:sp>
      <p:sp>
        <p:nvSpPr>
          <p:cNvPr id="24587" name="Freeform 27"/>
          <p:cNvSpPr>
            <a:spLocks/>
          </p:cNvSpPr>
          <p:nvPr/>
        </p:nvSpPr>
        <p:spPr bwMode="auto">
          <a:xfrm>
            <a:off x="1193800" y="3163888"/>
            <a:ext cx="3078163" cy="522287"/>
          </a:xfrm>
          <a:custGeom>
            <a:avLst/>
            <a:gdLst>
              <a:gd name="T0" fmla="*/ 0 w 1939"/>
              <a:gd name="T1" fmla="*/ 1170 h 1228"/>
              <a:gd name="T2" fmla="*/ 430 w 1939"/>
              <a:gd name="T3" fmla="*/ 1033 h 1228"/>
              <a:gd name="T4" fmla="*/ 1006 w 1939"/>
              <a:gd name="T5" fmla="*/ 0 h 1228"/>
              <a:gd name="T6" fmla="*/ 1555 w 1939"/>
              <a:gd name="T7" fmla="*/ 1033 h 1228"/>
              <a:gd name="T8" fmla="*/ 1939 w 1939"/>
              <a:gd name="T9" fmla="*/ 1161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8" name="Line 28"/>
          <p:cNvSpPr>
            <a:spLocks noChangeShapeType="1"/>
          </p:cNvSpPr>
          <p:nvPr/>
        </p:nvSpPr>
        <p:spPr bwMode="auto">
          <a:xfrm>
            <a:off x="1233488" y="3671888"/>
            <a:ext cx="3033712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9" name="Freeform 30"/>
          <p:cNvSpPr>
            <a:spLocks/>
          </p:cNvSpPr>
          <p:nvPr/>
        </p:nvSpPr>
        <p:spPr bwMode="auto">
          <a:xfrm>
            <a:off x="1230313" y="3940175"/>
            <a:ext cx="3078162" cy="841375"/>
          </a:xfrm>
          <a:custGeom>
            <a:avLst/>
            <a:gdLst>
              <a:gd name="T0" fmla="*/ 0 w 1939"/>
              <a:gd name="T1" fmla="*/ 1170 h 1228"/>
              <a:gd name="T2" fmla="*/ 430 w 1939"/>
              <a:gd name="T3" fmla="*/ 1033 h 1228"/>
              <a:gd name="T4" fmla="*/ 1006 w 1939"/>
              <a:gd name="T5" fmla="*/ 0 h 1228"/>
              <a:gd name="T6" fmla="*/ 1555 w 1939"/>
              <a:gd name="T7" fmla="*/ 1033 h 1228"/>
              <a:gd name="T8" fmla="*/ 1939 w 1939"/>
              <a:gd name="T9" fmla="*/ 1161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00FF00"/>
          </a:solidFill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0" name="Freeform 11"/>
          <p:cNvSpPr>
            <a:spLocks/>
          </p:cNvSpPr>
          <p:nvPr/>
        </p:nvSpPr>
        <p:spPr bwMode="auto">
          <a:xfrm>
            <a:off x="1227138" y="4486275"/>
            <a:ext cx="3078162" cy="282575"/>
          </a:xfrm>
          <a:custGeom>
            <a:avLst/>
            <a:gdLst>
              <a:gd name="T0" fmla="*/ 0 w 1939"/>
              <a:gd name="T1" fmla="*/ 1170 h 1228"/>
              <a:gd name="T2" fmla="*/ 430 w 1939"/>
              <a:gd name="T3" fmla="*/ 1033 h 1228"/>
              <a:gd name="T4" fmla="*/ 1006 w 1939"/>
              <a:gd name="T5" fmla="*/ 0 h 1228"/>
              <a:gd name="T6" fmla="*/ 1555 w 1939"/>
              <a:gd name="T7" fmla="*/ 1033 h 1228"/>
              <a:gd name="T8" fmla="*/ 1939 w 1939"/>
              <a:gd name="T9" fmla="*/ 1161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1" name="Line 31"/>
          <p:cNvSpPr>
            <a:spLocks noChangeShapeType="1"/>
          </p:cNvSpPr>
          <p:nvPr/>
        </p:nvSpPr>
        <p:spPr bwMode="auto">
          <a:xfrm>
            <a:off x="1285875" y="4740275"/>
            <a:ext cx="3033713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3" name="Freeform 51"/>
          <p:cNvSpPr>
            <a:spLocks/>
          </p:cNvSpPr>
          <p:nvPr/>
        </p:nvSpPr>
        <p:spPr bwMode="auto">
          <a:xfrm>
            <a:off x="1700213" y="1819275"/>
            <a:ext cx="2422525" cy="1979613"/>
          </a:xfrm>
          <a:custGeom>
            <a:avLst/>
            <a:gdLst>
              <a:gd name="T0" fmla="*/ 0 w 1526"/>
              <a:gd name="T1" fmla="*/ 1171 h 1247"/>
              <a:gd name="T2" fmla="*/ 91 w 1526"/>
              <a:gd name="T3" fmla="*/ 1080 h 1247"/>
              <a:gd name="T4" fmla="*/ 182 w 1526"/>
              <a:gd name="T5" fmla="*/ 1162 h 1247"/>
              <a:gd name="T6" fmla="*/ 283 w 1526"/>
              <a:gd name="T7" fmla="*/ 741 h 1247"/>
              <a:gd name="T8" fmla="*/ 384 w 1526"/>
              <a:gd name="T9" fmla="*/ 1171 h 1247"/>
              <a:gd name="T10" fmla="*/ 475 w 1526"/>
              <a:gd name="T11" fmla="*/ 284 h 1247"/>
              <a:gd name="T12" fmla="*/ 576 w 1526"/>
              <a:gd name="T13" fmla="*/ 1162 h 1247"/>
              <a:gd name="T14" fmla="*/ 676 w 1526"/>
              <a:gd name="T15" fmla="*/ 1 h 1247"/>
              <a:gd name="T16" fmla="*/ 768 w 1526"/>
              <a:gd name="T17" fmla="*/ 1171 h 1247"/>
              <a:gd name="T18" fmla="*/ 859 w 1526"/>
              <a:gd name="T19" fmla="*/ 165 h 1247"/>
              <a:gd name="T20" fmla="*/ 960 w 1526"/>
              <a:gd name="T21" fmla="*/ 1171 h 1247"/>
              <a:gd name="T22" fmla="*/ 1051 w 1526"/>
              <a:gd name="T23" fmla="*/ 595 h 1247"/>
              <a:gd name="T24" fmla="*/ 1142 w 1526"/>
              <a:gd name="T25" fmla="*/ 1162 h 1247"/>
              <a:gd name="T26" fmla="*/ 1234 w 1526"/>
              <a:gd name="T27" fmla="*/ 1025 h 1247"/>
              <a:gd name="T28" fmla="*/ 1334 w 1526"/>
              <a:gd name="T29" fmla="*/ 1171 h 1247"/>
              <a:gd name="T30" fmla="*/ 1426 w 1526"/>
              <a:gd name="T31" fmla="*/ 1144 h 1247"/>
              <a:gd name="T32" fmla="*/ 1526 w 1526"/>
              <a:gd name="T33" fmla="*/ 1162 h 12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26"/>
              <a:gd name="T52" fmla="*/ 0 h 1247"/>
              <a:gd name="T53" fmla="*/ 1526 w 1526"/>
              <a:gd name="T54" fmla="*/ 1247 h 12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26" h="1247">
                <a:moveTo>
                  <a:pt x="0" y="1171"/>
                </a:moveTo>
                <a:cubicBezTo>
                  <a:pt x="30" y="1126"/>
                  <a:pt x="61" y="1082"/>
                  <a:pt x="91" y="1080"/>
                </a:cubicBezTo>
                <a:cubicBezTo>
                  <a:pt x="121" y="1078"/>
                  <a:pt x="150" y="1218"/>
                  <a:pt x="182" y="1162"/>
                </a:cubicBezTo>
                <a:cubicBezTo>
                  <a:pt x="214" y="1106"/>
                  <a:pt x="249" y="740"/>
                  <a:pt x="283" y="741"/>
                </a:cubicBezTo>
                <a:cubicBezTo>
                  <a:pt x="317" y="742"/>
                  <a:pt x="352" y="1247"/>
                  <a:pt x="384" y="1171"/>
                </a:cubicBezTo>
                <a:cubicBezTo>
                  <a:pt x="416" y="1095"/>
                  <a:pt x="443" y="286"/>
                  <a:pt x="475" y="284"/>
                </a:cubicBezTo>
                <a:cubicBezTo>
                  <a:pt x="507" y="282"/>
                  <a:pt x="543" y="1209"/>
                  <a:pt x="576" y="1162"/>
                </a:cubicBezTo>
                <a:cubicBezTo>
                  <a:pt x="609" y="1115"/>
                  <a:pt x="644" y="0"/>
                  <a:pt x="676" y="1"/>
                </a:cubicBezTo>
                <a:cubicBezTo>
                  <a:pt x="708" y="2"/>
                  <a:pt x="738" y="1144"/>
                  <a:pt x="768" y="1171"/>
                </a:cubicBezTo>
                <a:cubicBezTo>
                  <a:pt x="798" y="1198"/>
                  <a:pt x="827" y="165"/>
                  <a:pt x="859" y="165"/>
                </a:cubicBezTo>
                <a:cubicBezTo>
                  <a:pt x="891" y="165"/>
                  <a:pt x="928" y="1099"/>
                  <a:pt x="960" y="1171"/>
                </a:cubicBezTo>
                <a:cubicBezTo>
                  <a:pt x="992" y="1243"/>
                  <a:pt x="1021" y="596"/>
                  <a:pt x="1051" y="595"/>
                </a:cubicBezTo>
                <a:cubicBezTo>
                  <a:pt x="1081" y="594"/>
                  <a:pt x="1112" y="1090"/>
                  <a:pt x="1142" y="1162"/>
                </a:cubicBezTo>
                <a:cubicBezTo>
                  <a:pt x="1172" y="1234"/>
                  <a:pt x="1202" y="1024"/>
                  <a:pt x="1234" y="1025"/>
                </a:cubicBezTo>
                <a:cubicBezTo>
                  <a:pt x="1266" y="1026"/>
                  <a:pt x="1302" y="1151"/>
                  <a:pt x="1334" y="1171"/>
                </a:cubicBezTo>
                <a:cubicBezTo>
                  <a:pt x="1366" y="1191"/>
                  <a:pt x="1394" y="1146"/>
                  <a:pt x="1426" y="1144"/>
                </a:cubicBezTo>
                <a:cubicBezTo>
                  <a:pt x="1458" y="1142"/>
                  <a:pt x="1492" y="1152"/>
                  <a:pt x="1526" y="116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4" name="Text Box 53"/>
          <p:cNvSpPr txBox="1">
            <a:spLocks noChangeArrowheads="1"/>
          </p:cNvSpPr>
          <p:nvPr/>
        </p:nvSpPr>
        <p:spPr bwMode="auto">
          <a:xfrm>
            <a:off x="5500688" y="1470025"/>
            <a:ext cx="2608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>
                <a:latin typeface="Times New Roman" pitchFamily="18" charset="0"/>
              </a:rPr>
              <a:t>e  </a:t>
            </a:r>
            <a:r>
              <a:rPr lang="en-US" sz="2000">
                <a:latin typeface="Times New Roman" pitchFamily="18" charset="0"/>
              </a:rPr>
              <a:t>=  cos</a:t>
            </a:r>
            <a:r>
              <a:rPr lang="en-US" sz="2000">
                <a:latin typeface="Symbol" pitchFamily="18" charset="2"/>
              </a:rPr>
              <a:t>q n</a:t>
            </a:r>
            <a:r>
              <a:rPr lang="en-US" sz="2000" baseline="-25000">
                <a:latin typeface="Times New Roman" pitchFamily="18" charset="0"/>
              </a:rPr>
              <a:t>1</a:t>
            </a:r>
            <a:r>
              <a:rPr lang="en-US" sz="2000">
                <a:latin typeface="Symbol" pitchFamily="18" charset="2"/>
              </a:rPr>
              <a:t> + </a:t>
            </a:r>
            <a:r>
              <a:rPr lang="en-US" sz="2000">
                <a:latin typeface="Times New Roman" pitchFamily="18" charset="0"/>
              </a:rPr>
              <a:t>sin</a:t>
            </a:r>
            <a:r>
              <a:rPr lang="en-US" sz="2000">
                <a:latin typeface="Symbol" pitchFamily="18" charset="2"/>
              </a:rPr>
              <a:t>q n</a:t>
            </a:r>
            <a:r>
              <a:rPr lang="en-US" sz="2000" baseline="-25000">
                <a:latin typeface="Symbol" pitchFamily="18" charset="2"/>
              </a:rPr>
              <a:t>2</a:t>
            </a:r>
            <a:r>
              <a:rPr lang="en-US" sz="2000" baseline="-25000">
                <a:latin typeface="Times New Roman" pitchFamily="18" charset="0"/>
              </a:rPr>
              <a:t>       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24595" name="Text Box 54"/>
          <p:cNvSpPr txBox="1">
            <a:spLocks noChangeArrowheads="1"/>
          </p:cNvSpPr>
          <p:nvPr/>
        </p:nvSpPr>
        <p:spPr bwMode="auto">
          <a:xfrm>
            <a:off x="5500688" y="1774825"/>
            <a:ext cx="2608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>
                <a:latin typeface="Symbol" pitchFamily="18" charset="2"/>
              </a:rPr>
              <a:t>m  </a:t>
            </a:r>
            <a:r>
              <a:rPr lang="en-US" sz="2000">
                <a:latin typeface="Times New Roman" pitchFamily="18" charset="0"/>
              </a:rPr>
              <a:t>= - sin</a:t>
            </a:r>
            <a:r>
              <a:rPr lang="en-US" sz="2000">
                <a:latin typeface="Symbol" pitchFamily="18" charset="2"/>
              </a:rPr>
              <a:t>q n</a:t>
            </a:r>
            <a:r>
              <a:rPr lang="en-US" sz="2000" baseline="-25000">
                <a:latin typeface="Times New Roman" pitchFamily="18" charset="0"/>
              </a:rPr>
              <a:t>1</a:t>
            </a:r>
            <a:r>
              <a:rPr lang="en-US" sz="2000">
                <a:latin typeface="Symbol" pitchFamily="18" charset="2"/>
              </a:rPr>
              <a:t> + </a:t>
            </a:r>
            <a:r>
              <a:rPr lang="en-US" sz="2000">
                <a:latin typeface="Times New Roman" pitchFamily="18" charset="0"/>
              </a:rPr>
              <a:t>cos</a:t>
            </a:r>
            <a:r>
              <a:rPr lang="en-US" sz="2000">
                <a:latin typeface="Symbol" pitchFamily="18" charset="2"/>
              </a:rPr>
              <a:t>q n</a:t>
            </a:r>
            <a:r>
              <a:rPr lang="en-US" sz="2000" baseline="-25000">
                <a:latin typeface="Symbol" pitchFamily="18" charset="2"/>
              </a:rPr>
              <a:t>2</a:t>
            </a:r>
            <a:r>
              <a:rPr lang="en-US" sz="2000" baseline="-25000">
                <a:latin typeface="Times New Roman" pitchFamily="18" charset="0"/>
              </a:rPr>
              <a:t> 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24596" name="Text Box 56"/>
          <p:cNvSpPr txBox="1">
            <a:spLocks noChangeArrowheads="1"/>
          </p:cNvSpPr>
          <p:nvPr/>
        </p:nvSpPr>
        <p:spPr bwMode="auto">
          <a:xfrm>
            <a:off x="3386138" y="1622425"/>
            <a:ext cx="652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cos</a:t>
            </a:r>
            <a:r>
              <a:rPr lang="en-US">
                <a:latin typeface="Symbol" pitchFamily="18" charset="2"/>
              </a:rPr>
              <a:t>q</a:t>
            </a:r>
            <a:endParaRPr lang="en-US"/>
          </a:p>
        </p:txBody>
      </p:sp>
      <p:sp>
        <p:nvSpPr>
          <p:cNvPr id="24597" name="Text Box 57"/>
          <p:cNvSpPr txBox="1">
            <a:spLocks noChangeArrowheads="1"/>
          </p:cNvSpPr>
          <p:nvPr/>
        </p:nvSpPr>
        <p:spPr bwMode="auto">
          <a:xfrm>
            <a:off x="3529013" y="3878263"/>
            <a:ext cx="596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sin</a:t>
            </a:r>
            <a:r>
              <a:rPr lang="en-US">
                <a:latin typeface="Symbol" pitchFamily="18" charset="2"/>
              </a:rPr>
              <a:t>q</a:t>
            </a:r>
            <a:endParaRPr lang="en-US"/>
          </a:p>
        </p:txBody>
      </p:sp>
      <p:sp>
        <p:nvSpPr>
          <p:cNvPr id="24598" name="Text Box 58"/>
          <p:cNvSpPr txBox="1">
            <a:spLocks noChangeArrowheads="1"/>
          </p:cNvSpPr>
          <p:nvPr/>
        </p:nvSpPr>
        <p:spPr bwMode="auto">
          <a:xfrm>
            <a:off x="1195388" y="1568450"/>
            <a:ext cx="406400" cy="396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/>
              <a:t>e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24599" name="Text Box 59"/>
          <p:cNvSpPr txBox="1">
            <a:spLocks noChangeArrowheads="1"/>
          </p:cNvSpPr>
          <p:nvPr/>
        </p:nvSpPr>
        <p:spPr bwMode="auto">
          <a:xfrm>
            <a:off x="6237288" y="2208213"/>
            <a:ext cx="1754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opposite phase</a:t>
            </a:r>
          </a:p>
        </p:txBody>
      </p:sp>
      <p:sp>
        <p:nvSpPr>
          <p:cNvPr id="24603" name="Text Box 63"/>
          <p:cNvSpPr txBox="1">
            <a:spLocks noChangeArrowheads="1"/>
          </p:cNvSpPr>
          <p:nvPr/>
        </p:nvSpPr>
        <p:spPr bwMode="auto">
          <a:xfrm>
            <a:off x="619125" y="5921375"/>
            <a:ext cx="252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24604" name="Text Box 64"/>
          <p:cNvSpPr txBox="1">
            <a:spLocks noChangeArrowheads="1"/>
          </p:cNvSpPr>
          <p:nvPr/>
        </p:nvSpPr>
        <p:spPr bwMode="auto">
          <a:xfrm>
            <a:off x="788988" y="5370513"/>
            <a:ext cx="72739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|</a:t>
            </a:r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x,t</a:t>
            </a:r>
            <a:r>
              <a:rPr lang="en-US" sz="2000" dirty="0"/>
              <a:t>)</a:t>
            </a:r>
            <a:r>
              <a:rPr lang="en-US" sz="2000" dirty="0">
                <a:latin typeface="Symbol" pitchFamily="18" charset="2"/>
              </a:rPr>
              <a:t>&gt;</a:t>
            </a:r>
            <a:r>
              <a:rPr lang="en-US" sz="2000" dirty="0"/>
              <a:t> =  </a:t>
            </a:r>
            <a:r>
              <a:rPr lang="en-US" sz="2000" dirty="0" err="1"/>
              <a:t>cos</a:t>
            </a:r>
            <a:r>
              <a:rPr lang="en-US" sz="2000" dirty="0" err="1">
                <a:latin typeface="Symbol" pitchFamily="18" charset="2"/>
              </a:rPr>
              <a:t>q</a:t>
            </a:r>
            <a:r>
              <a:rPr lang="en-US" sz="2000" dirty="0"/>
              <a:t> g</a:t>
            </a:r>
            <a:r>
              <a:rPr lang="en-US" sz="2000" baseline="-25000" dirty="0"/>
              <a:t>1</a:t>
            </a:r>
            <a:r>
              <a:rPr lang="en-US" sz="2000" dirty="0"/>
              <a:t>(x – v</a:t>
            </a:r>
            <a:r>
              <a:rPr lang="en-US" sz="2000" baseline="-25000" dirty="0"/>
              <a:t>1 </a:t>
            </a:r>
            <a:r>
              <a:rPr lang="en-US" sz="2000" dirty="0"/>
              <a:t>t</a:t>
            </a:r>
            <a:r>
              <a:rPr lang="en-US" sz="2000" dirty="0" smtClean="0"/>
              <a:t>)|</a:t>
            </a:r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/>
              <a:t>1</a:t>
            </a:r>
            <a:r>
              <a:rPr lang="en-US" sz="2000" dirty="0">
                <a:latin typeface="Symbol" pitchFamily="18" charset="2"/>
              </a:rPr>
              <a:t>&gt;</a:t>
            </a:r>
            <a:r>
              <a:rPr lang="en-US" sz="2000" dirty="0"/>
              <a:t> + </a:t>
            </a:r>
            <a:r>
              <a:rPr lang="en-US" sz="2000" dirty="0" err="1"/>
              <a:t>sin</a:t>
            </a:r>
            <a:r>
              <a:rPr lang="en-US" sz="2000" dirty="0" err="1">
                <a:latin typeface="Symbol" pitchFamily="18" charset="2"/>
              </a:rPr>
              <a:t>q</a:t>
            </a:r>
            <a:r>
              <a:rPr lang="en-US" sz="2000" dirty="0">
                <a:latin typeface="Symbol" pitchFamily="18" charset="2"/>
              </a:rPr>
              <a:t> </a:t>
            </a:r>
            <a:r>
              <a:rPr lang="en-US" sz="2000" dirty="0"/>
              <a:t>g</a:t>
            </a:r>
            <a:r>
              <a:rPr lang="en-US" sz="2000" baseline="-25000" dirty="0"/>
              <a:t>2</a:t>
            </a:r>
            <a:r>
              <a:rPr lang="en-US" sz="2000" dirty="0"/>
              <a:t>(x – v</a:t>
            </a:r>
            <a:r>
              <a:rPr lang="en-US" sz="2000" baseline="-25000" dirty="0"/>
              <a:t>2</a:t>
            </a:r>
            <a:r>
              <a:rPr lang="en-US" sz="2000" dirty="0"/>
              <a:t>t)e     |</a:t>
            </a:r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/>
              <a:t>2</a:t>
            </a:r>
            <a:r>
              <a:rPr lang="en-US" sz="2000" dirty="0">
                <a:latin typeface="Symbol" pitchFamily="18" charset="2"/>
              </a:rPr>
              <a:t> &gt;</a:t>
            </a:r>
            <a:endParaRPr lang="en-US" sz="2000" dirty="0"/>
          </a:p>
        </p:txBody>
      </p:sp>
      <p:sp>
        <p:nvSpPr>
          <p:cNvPr id="24605" name="Text Box 65"/>
          <p:cNvSpPr txBox="1">
            <a:spLocks noChangeArrowheads="1"/>
          </p:cNvSpPr>
          <p:nvPr/>
        </p:nvSpPr>
        <p:spPr bwMode="auto">
          <a:xfrm>
            <a:off x="6472679" y="5273902"/>
            <a:ext cx="3690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i</a:t>
            </a:r>
            <a:r>
              <a:rPr lang="en-US" dirty="0" smtClean="0">
                <a:latin typeface="Symbol" pitchFamily="18" charset="2"/>
              </a:rPr>
              <a:t>f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24611" name="Text Box 72"/>
          <p:cNvSpPr txBox="1">
            <a:spLocks noChangeArrowheads="1"/>
          </p:cNvSpPr>
          <p:nvPr/>
        </p:nvSpPr>
        <p:spPr bwMode="auto">
          <a:xfrm>
            <a:off x="1700213" y="6288088"/>
            <a:ext cx="15621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f  </a:t>
            </a:r>
            <a:r>
              <a:rPr lang="en-US" sz="2000" dirty="0"/>
              <a:t>=</a:t>
            </a:r>
            <a:r>
              <a:rPr lang="en-US" sz="2000" dirty="0">
                <a:latin typeface="Symbol" pitchFamily="18" charset="2"/>
              </a:rPr>
              <a:t> f</a:t>
            </a:r>
            <a:r>
              <a:rPr lang="en-US" sz="2000" baseline="-25000" dirty="0"/>
              <a:t>2</a:t>
            </a:r>
            <a:r>
              <a:rPr lang="en-US" sz="2000" dirty="0">
                <a:latin typeface="Symbol" pitchFamily="18" charset="2"/>
              </a:rPr>
              <a:t> </a:t>
            </a:r>
            <a:r>
              <a:rPr lang="en-US" sz="2000" dirty="0"/>
              <a:t>-</a:t>
            </a:r>
            <a:r>
              <a:rPr lang="en-US" sz="2000" dirty="0">
                <a:latin typeface="Symbol" pitchFamily="18" charset="2"/>
              </a:rPr>
              <a:t>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</a:t>
            </a:r>
            <a:endParaRPr lang="en-US" sz="2000" dirty="0"/>
          </a:p>
        </p:txBody>
      </p:sp>
      <p:sp>
        <p:nvSpPr>
          <p:cNvPr id="24613" name="AutoShape 75"/>
          <p:cNvSpPr>
            <a:spLocks noChangeArrowheads="1"/>
          </p:cNvSpPr>
          <p:nvPr/>
        </p:nvSpPr>
        <p:spPr bwMode="auto">
          <a:xfrm>
            <a:off x="5935663" y="2171700"/>
            <a:ext cx="387350" cy="29845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4614" name="Text Box 76"/>
          <p:cNvSpPr txBox="1">
            <a:spLocks noChangeArrowheads="1"/>
          </p:cNvSpPr>
          <p:nvPr/>
        </p:nvSpPr>
        <p:spPr bwMode="auto">
          <a:xfrm>
            <a:off x="5230356" y="3030538"/>
            <a:ext cx="37721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Interference </a:t>
            </a:r>
            <a:r>
              <a:rPr lang="en-US" dirty="0" smtClean="0"/>
              <a:t>pattern depends on</a:t>
            </a:r>
          </a:p>
          <a:p>
            <a:r>
              <a:rPr lang="en-US" dirty="0" smtClean="0"/>
              <a:t>relative (oscillation) phase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633788" y="6288088"/>
            <a:ext cx="230187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Oscillation phase</a:t>
            </a:r>
            <a:endParaRPr lang="en-US" dirty="0"/>
          </a:p>
        </p:txBody>
      </p:sp>
      <p:sp>
        <p:nvSpPr>
          <p:cNvPr id="36" name="Text Box 72"/>
          <p:cNvSpPr txBox="1">
            <a:spLocks noChangeArrowheads="1"/>
          </p:cNvSpPr>
          <p:nvPr/>
        </p:nvSpPr>
        <p:spPr bwMode="auto">
          <a:xfrm>
            <a:off x="4633462" y="4656138"/>
            <a:ext cx="8255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f  </a:t>
            </a:r>
            <a:r>
              <a:rPr lang="en-US" sz="2000" dirty="0" smtClean="0"/>
              <a:t>=</a:t>
            </a:r>
            <a:r>
              <a:rPr lang="en-US" sz="2000" dirty="0" smtClean="0">
                <a:latin typeface="Symbol" pitchFamily="18" charset="2"/>
              </a:rPr>
              <a:t> p 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5741303" y="4477434"/>
            <a:ext cx="2247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Main, effective  frequency </a:t>
            </a:r>
            <a:endParaRPr lang="en-US" dirty="0"/>
          </a:p>
        </p:txBody>
      </p:sp>
      <p:sp>
        <p:nvSpPr>
          <p:cNvPr id="38" name="Freeform 37"/>
          <p:cNvSpPr/>
          <p:nvPr/>
        </p:nvSpPr>
        <p:spPr bwMode="auto">
          <a:xfrm>
            <a:off x="1752600" y="3984172"/>
            <a:ext cx="2296886" cy="838199"/>
          </a:xfrm>
          <a:custGeom>
            <a:avLst/>
            <a:gdLst>
              <a:gd name="connsiteX0" fmla="*/ 0 w 2296886"/>
              <a:gd name="connsiteY0" fmla="*/ 762000 h 838199"/>
              <a:gd name="connsiteX1" fmla="*/ 108857 w 2296886"/>
              <a:gd name="connsiteY1" fmla="*/ 762000 h 838199"/>
              <a:gd name="connsiteX2" fmla="*/ 239486 w 2296886"/>
              <a:gd name="connsiteY2" fmla="*/ 609600 h 838199"/>
              <a:gd name="connsiteX3" fmla="*/ 402772 w 2296886"/>
              <a:gd name="connsiteY3" fmla="*/ 772885 h 838199"/>
              <a:gd name="connsiteX4" fmla="*/ 576943 w 2296886"/>
              <a:gd name="connsiteY4" fmla="*/ 326571 h 838199"/>
              <a:gd name="connsiteX5" fmla="*/ 718457 w 2296886"/>
              <a:gd name="connsiteY5" fmla="*/ 772885 h 838199"/>
              <a:gd name="connsiteX6" fmla="*/ 870857 w 2296886"/>
              <a:gd name="connsiteY6" fmla="*/ 32657 h 838199"/>
              <a:gd name="connsiteX7" fmla="*/ 1045029 w 2296886"/>
              <a:gd name="connsiteY7" fmla="*/ 772885 h 838199"/>
              <a:gd name="connsiteX8" fmla="*/ 1219200 w 2296886"/>
              <a:gd name="connsiteY8" fmla="*/ 0 h 838199"/>
              <a:gd name="connsiteX9" fmla="*/ 1338943 w 2296886"/>
              <a:gd name="connsiteY9" fmla="*/ 772885 h 838199"/>
              <a:gd name="connsiteX10" fmla="*/ 1513115 w 2296886"/>
              <a:gd name="connsiteY10" fmla="*/ 228600 h 838199"/>
              <a:gd name="connsiteX11" fmla="*/ 1621972 w 2296886"/>
              <a:gd name="connsiteY11" fmla="*/ 783771 h 838199"/>
              <a:gd name="connsiteX12" fmla="*/ 1807029 w 2296886"/>
              <a:gd name="connsiteY12" fmla="*/ 555171 h 838199"/>
              <a:gd name="connsiteX13" fmla="*/ 1981200 w 2296886"/>
              <a:gd name="connsiteY13" fmla="*/ 772885 h 838199"/>
              <a:gd name="connsiteX14" fmla="*/ 2144486 w 2296886"/>
              <a:gd name="connsiteY14" fmla="*/ 718457 h 838199"/>
              <a:gd name="connsiteX15" fmla="*/ 2296886 w 2296886"/>
              <a:gd name="connsiteY15" fmla="*/ 772885 h 838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96886" h="838199">
                <a:moveTo>
                  <a:pt x="0" y="762000"/>
                </a:moveTo>
                <a:cubicBezTo>
                  <a:pt x="34471" y="774700"/>
                  <a:pt x="68943" y="787400"/>
                  <a:pt x="108857" y="762000"/>
                </a:cubicBezTo>
                <a:cubicBezTo>
                  <a:pt x="148771" y="736600"/>
                  <a:pt x="190500" y="607786"/>
                  <a:pt x="239486" y="609600"/>
                </a:cubicBezTo>
                <a:cubicBezTo>
                  <a:pt x="288472" y="611414"/>
                  <a:pt x="346529" y="820057"/>
                  <a:pt x="402772" y="772885"/>
                </a:cubicBezTo>
                <a:cubicBezTo>
                  <a:pt x="459015" y="725713"/>
                  <a:pt x="524329" y="326571"/>
                  <a:pt x="576943" y="326571"/>
                </a:cubicBezTo>
                <a:cubicBezTo>
                  <a:pt x="629557" y="326571"/>
                  <a:pt x="669471" y="821871"/>
                  <a:pt x="718457" y="772885"/>
                </a:cubicBezTo>
                <a:cubicBezTo>
                  <a:pt x="767443" y="723899"/>
                  <a:pt x="816428" y="32657"/>
                  <a:pt x="870857" y="32657"/>
                </a:cubicBezTo>
                <a:cubicBezTo>
                  <a:pt x="925286" y="32657"/>
                  <a:pt x="986972" y="778328"/>
                  <a:pt x="1045029" y="772885"/>
                </a:cubicBezTo>
                <a:cubicBezTo>
                  <a:pt x="1103086" y="767442"/>
                  <a:pt x="1170214" y="0"/>
                  <a:pt x="1219200" y="0"/>
                </a:cubicBezTo>
                <a:cubicBezTo>
                  <a:pt x="1268186" y="0"/>
                  <a:pt x="1289957" y="734785"/>
                  <a:pt x="1338943" y="772885"/>
                </a:cubicBezTo>
                <a:cubicBezTo>
                  <a:pt x="1387929" y="810985"/>
                  <a:pt x="1465944" y="226786"/>
                  <a:pt x="1513115" y="228600"/>
                </a:cubicBezTo>
                <a:cubicBezTo>
                  <a:pt x="1560286" y="230414"/>
                  <a:pt x="1572986" y="729343"/>
                  <a:pt x="1621972" y="783771"/>
                </a:cubicBezTo>
                <a:cubicBezTo>
                  <a:pt x="1670958" y="838199"/>
                  <a:pt x="1747158" y="556985"/>
                  <a:pt x="1807029" y="555171"/>
                </a:cubicBezTo>
                <a:cubicBezTo>
                  <a:pt x="1866900" y="553357"/>
                  <a:pt x="1924957" y="745671"/>
                  <a:pt x="1981200" y="772885"/>
                </a:cubicBezTo>
                <a:cubicBezTo>
                  <a:pt x="2037443" y="800099"/>
                  <a:pt x="2091872" y="718457"/>
                  <a:pt x="2144486" y="718457"/>
                </a:cubicBezTo>
                <a:cubicBezTo>
                  <a:pt x="2197100" y="718457"/>
                  <a:pt x="2246993" y="745671"/>
                  <a:pt x="2296886" y="77288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0" name="Text Box 58"/>
          <p:cNvSpPr txBox="1">
            <a:spLocks noChangeArrowheads="1"/>
          </p:cNvSpPr>
          <p:nvPr/>
        </p:nvSpPr>
        <p:spPr bwMode="auto">
          <a:xfrm>
            <a:off x="1907507" y="1567999"/>
            <a:ext cx="415498" cy="40011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baseline="-25000" dirty="0">
                <a:latin typeface="Symbol" pitchFamily="18" charset="2"/>
              </a:rPr>
              <a:t>m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17663" y="1605636"/>
            <a:ext cx="28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ChangeArrowheads="1"/>
          </p:cNvSpPr>
          <p:nvPr/>
        </p:nvSpPr>
        <p:spPr bwMode="auto">
          <a:xfrm>
            <a:off x="-14288" y="14288"/>
            <a:ext cx="9144001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79" name="Rectangle 52"/>
          <p:cNvSpPr>
            <a:spLocks noChangeArrowheads="1"/>
          </p:cNvSpPr>
          <p:nvPr/>
        </p:nvSpPr>
        <p:spPr bwMode="auto">
          <a:xfrm>
            <a:off x="1066800" y="1470025"/>
            <a:ext cx="3468688" cy="368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4581" name="WordArt 4"/>
          <p:cNvSpPr>
            <a:spLocks noChangeArrowheads="1" noChangeShapeType="1" noTextEdit="1"/>
          </p:cNvSpPr>
          <p:nvPr/>
        </p:nvSpPr>
        <p:spPr bwMode="auto">
          <a:xfrm>
            <a:off x="411163" y="112262"/>
            <a:ext cx="4668837" cy="1101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Oscillations</a:t>
            </a:r>
          </a:p>
        </p:txBody>
      </p:sp>
      <p:sp>
        <p:nvSpPr>
          <p:cNvPr id="24582" name="Freeform 6"/>
          <p:cNvSpPr>
            <a:spLocks/>
          </p:cNvSpPr>
          <p:nvPr/>
        </p:nvSpPr>
        <p:spPr bwMode="auto">
          <a:xfrm>
            <a:off x="1209675" y="1806575"/>
            <a:ext cx="3078163" cy="1949450"/>
          </a:xfrm>
          <a:custGeom>
            <a:avLst/>
            <a:gdLst>
              <a:gd name="T0" fmla="*/ 0 w 1939"/>
              <a:gd name="T1" fmla="*/ 1170 h 1228"/>
              <a:gd name="T2" fmla="*/ 430 w 1939"/>
              <a:gd name="T3" fmla="*/ 1033 h 1228"/>
              <a:gd name="T4" fmla="*/ 1006 w 1939"/>
              <a:gd name="T5" fmla="*/ 0 h 1228"/>
              <a:gd name="T6" fmla="*/ 1555 w 1939"/>
              <a:gd name="T7" fmla="*/ 1033 h 1228"/>
              <a:gd name="T8" fmla="*/ 1939 w 1939"/>
              <a:gd name="T9" fmla="*/ 1161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FF0000"/>
          </a:solidFill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284288" y="4259263"/>
            <a:ext cx="415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/>
              <a:t>2</a:t>
            </a:r>
            <a:endParaRPr lang="en-US" sz="2000"/>
          </a:p>
        </p:txBody>
      </p:sp>
      <p:sp>
        <p:nvSpPr>
          <p:cNvPr id="24584" name="Text Box 9"/>
          <p:cNvSpPr txBox="1">
            <a:spLocks noChangeArrowheads="1"/>
          </p:cNvSpPr>
          <p:nvPr/>
        </p:nvSpPr>
        <p:spPr bwMode="auto">
          <a:xfrm>
            <a:off x="4106863" y="4800600"/>
            <a:ext cx="319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24585" name="Text Box 12"/>
          <p:cNvSpPr txBox="1">
            <a:spLocks noChangeArrowheads="1"/>
          </p:cNvSpPr>
          <p:nvPr/>
        </p:nvSpPr>
        <p:spPr bwMode="auto">
          <a:xfrm>
            <a:off x="1227138" y="3163888"/>
            <a:ext cx="390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/>
              <a:t>1</a:t>
            </a:r>
            <a:endParaRPr lang="en-US" sz="2000"/>
          </a:p>
        </p:txBody>
      </p:sp>
      <p:sp>
        <p:nvSpPr>
          <p:cNvPr id="24586" name="Text Box 15"/>
          <p:cNvSpPr txBox="1">
            <a:spLocks noChangeArrowheads="1"/>
          </p:cNvSpPr>
          <p:nvPr/>
        </p:nvSpPr>
        <p:spPr bwMode="auto">
          <a:xfrm>
            <a:off x="3783013" y="247015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s</a:t>
            </a:r>
            <a:r>
              <a:rPr lang="en-US" baseline="-25000"/>
              <a:t>x</a:t>
            </a:r>
            <a:endParaRPr lang="en-US">
              <a:latin typeface="Symbol" pitchFamily="18" charset="2"/>
            </a:endParaRPr>
          </a:p>
        </p:txBody>
      </p:sp>
      <p:sp>
        <p:nvSpPr>
          <p:cNvPr id="24587" name="Freeform 27"/>
          <p:cNvSpPr>
            <a:spLocks/>
          </p:cNvSpPr>
          <p:nvPr/>
        </p:nvSpPr>
        <p:spPr bwMode="auto">
          <a:xfrm>
            <a:off x="1193800" y="3163888"/>
            <a:ext cx="3078163" cy="522287"/>
          </a:xfrm>
          <a:custGeom>
            <a:avLst/>
            <a:gdLst>
              <a:gd name="T0" fmla="*/ 0 w 1939"/>
              <a:gd name="T1" fmla="*/ 1170 h 1228"/>
              <a:gd name="T2" fmla="*/ 430 w 1939"/>
              <a:gd name="T3" fmla="*/ 1033 h 1228"/>
              <a:gd name="T4" fmla="*/ 1006 w 1939"/>
              <a:gd name="T5" fmla="*/ 0 h 1228"/>
              <a:gd name="T6" fmla="*/ 1555 w 1939"/>
              <a:gd name="T7" fmla="*/ 1033 h 1228"/>
              <a:gd name="T8" fmla="*/ 1939 w 1939"/>
              <a:gd name="T9" fmla="*/ 1161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8" name="Line 28"/>
          <p:cNvSpPr>
            <a:spLocks noChangeShapeType="1"/>
          </p:cNvSpPr>
          <p:nvPr/>
        </p:nvSpPr>
        <p:spPr bwMode="auto">
          <a:xfrm>
            <a:off x="1233488" y="3671888"/>
            <a:ext cx="3033712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9" name="Freeform 30"/>
          <p:cNvSpPr>
            <a:spLocks/>
          </p:cNvSpPr>
          <p:nvPr/>
        </p:nvSpPr>
        <p:spPr bwMode="auto">
          <a:xfrm>
            <a:off x="1230313" y="3940175"/>
            <a:ext cx="3078162" cy="841375"/>
          </a:xfrm>
          <a:custGeom>
            <a:avLst/>
            <a:gdLst>
              <a:gd name="T0" fmla="*/ 0 w 1939"/>
              <a:gd name="T1" fmla="*/ 1170 h 1228"/>
              <a:gd name="T2" fmla="*/ 430 w 1939"/>
              <a:gd name="T3" fmla="*/ 1033 h 1228"/>
              <a:gd name="T4" fmla="*/ 1006 w 1939"/>
              <a:gd name="T5" fmla="*/ 0 h 1228"/>
              <a:gd name="T6" fmla="*/ 1555 w 1939"/>
              <a:gd name="T7" fmla="*/ 1033 h 1228"/>
              <a:gd name="T8" fmla="*/ 1939 w 1939"/>
              <a:gd name="T9" fmla="*/ 1161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00FF00"/>
          </a:solidFill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0" name="Freeform 11"/>
          <p:cNvSpPr>
            <a:spLocks/>
          </p:cNvSpPr>
          <p:nvPr/>
        </p:nvSpPr>
        <p:spPr bwMode="auto">
          <a:xfrm>
            <a:off x="1227138" y="4486275"/>
            <a:ext cx="3078162" cy="282575"/>
          </a:xfrm>
          <a:custGeom>
            <a:avLst/>
            <a:gdLst>
              <a:gd name="T0" fmla="*/ 0 w 1939"/>
              <a:gd name="T1" fmla="*/ 1170 h 1228"/>
              <a:gd name="T2" fmla="*/ 430 w 1939"/>
              <a:gd name="T3" fmla="*/ 1033 h 1228"/>
              <a:gd name="T4" fmla="*/ 1006 w 1939"/>
              <a:gd name="T5" fmla="*/ 0 h 1228"/>
              <a:gd name="T6" fmla="*/ 1555 w 1939"/>
              <a:gd name="T7" fmla="*/ 1033 h 1228"/>
              <a:gd name="T8" fmla="*/ 1939 w 1939"/>
              <a:gd name="T9" fmla="*/ 1161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1" name="Line 31"/>
          <p:cNvSpPr>
            <a:spLocks noChangeShapeType="1"/>
          </p:cNvSpPr>
          <p:nvPr/>
        </p:nvSpPr>
        <p:spPr bwMode="auto">
          <a:xfrm>
            <a:off x="1285875" y="4740275"/>
            <a:ext cx="3033713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2" name="Freeform 50"/>
          <p:cNvSpPr>
            <a:spLocks/>
          </p:cNvSpPr>
          <p:nvPr/>
        </p:nvSpPr>
        <p:spPr bwMode="auto">
          <a:xfrm>
            <a:off x="1720850" y="3933825"/>
            <a:ext cx="2422525" cy="847725"/>
          </a:xfrm>
          <a:custGeom>
            <a:avLst/>
            <a:gdLst>
              <a:gd name="T0" fmla="*/ 0 w 1526"/>
              <a:gd name="T1" fmla="*/ 1171 h 1247"/>
              <a:gd name="T2" fmla="*/ 91 w 1526"/>
              <a:gd name="T3" fmla="*/ 1080 h 1247"/>
              <a:gd name="T4" fmla="*/ 182 w 1526"/>
              <a:gd name="T5" fmla="*/ 1162 h 1247"/>
              <a:gd name="T6" fmla="*/ 283 w 1526"/>
              <a:gd name="T7" fmla="*/ 741 h 1247"/>
              <a:gd name="T8" fmla="*/ 384 w 1526"/>
              <a:gd name="T9" fmla="*/ 1171 h 1247"/>
              <a:gd name="T10" fmla="*/ 475 w 1526"/>
              <a:gd name="T11" fmla="*/ 284 h 1247"/>
              <a:gd name="T12" fmla="*/ 576 w 1526"/>
              <a:gd name="T13" fmla="*/ 1162 h 1247"/>
              <a:gd name="T14" fmla="*/ 676 w 1526"/>
              <a:gd name="T15" fmla="*/ 1 h 1247"/>
              <a:gd name="T16" fmla="*/ 768 w 1526"/>
              <a:gd name="T17" fmla="*/ 1171 h 1247"/>
              <a:gd name="T18" fmla="*/ 859 w 1526"/>
              <a:gd name="T19" fmla="*/ 165 h 1247"/>
              <a:gd name="T20" fmla="*/ 960 w 1526"/>
              <a:gd name="T21" fmla="*/ 1171 h 1247"/>
              <a:gd name="T22" fmla="*/ 1051 w 1526"/>
              <a:gd name="T23" fmla="*/ 595 h 1247"/>
              <a:gd name="T24" fmla="*/ 1142 w 1526"/>
              <a:gd name="T25" fmla="*/ 1162 h 1247"/>
              <a:gd name="T26" fmla="*/ 1234 w 1526"/>
              <a:gd name="T27" fmla="*/ 1025 h 1247"/>
              <a:gd name="T28" fmla="*/ 1334 w 1526"/>
              <a:gd name="T29" fmla="*/ 1171 h 1247"/>
              <a:gd name="T30" fmla="*/ 1426 w 1526"/>
              <a:gd name="T31" fmla="*/ 1144 h 1247"/>
              <a:gd name="T32" fmla="*/ 1526 w 1526"/>
              <a:gd name="T33" fmla="*/ 1162 h 12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26"/>
              <a:gd name="T52" fmla="*/ 0 h 1247"/>
              <a:gd name="T53" fmla="*/ 1526 w 1526"/>
              <a:gd name="T54" fmla="*/ 1247 h 12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26" h="1247">
                <a:moveTo>
                  <a:pt x="0" y="1171"/>
                </a:moveTo>
                <a:cubicBezTo>
                  <a:pt x="30" y="1126"/>
                  <a:pt x="61" y="1082"/>
                  <a:pt x="91" y="1080"/>
                </a:cubicBezTo>
                <a:cubicBezTo>
                  <a:pt x="121" y="1078"/>
                  <a:pt x="150" y="1218"/>
                  <a:pt x="182" y="1162"/>
                </a:cubicBezTo>
                <a:cubicBezTo>
                  <a:pt x="214" y="1106"/>
                  <a:pt x="249" y="740"/>
                  <a:pt x="283" y="741"/>
                </a:cubicBezTo>
                <a:cubicBezTo>
                  <a:pt x="317" y="742"/>
                  <a:pt x="352" y="1247"/>
                  <a:pt x="384" y="1171"/>
                </a:cubicBezTo>
                <a:cubicBezTo>
                  <a:pt x="416" y="1095"/>
                  <a:pt x="443" y="286"/>
                  <a:pt x="475" y="284"/>
                </a:cubicBezTo>
                <a:cubicBezTo>
                  <a:pt x="507" y="282"/>
                  <a:pt x="543" y="1209"/>
                  <a:pt x="576" y="1162"/>
                </a:cubicBezTo>
                <a:cubicBezTo>
                  <a:pt x="609" y="1115"/>
                  <a:pt x="644" y="0"/>
                  <a:pt x="676" y="1"/>
                </a:cubicBezTo>
                <a:cubicBezTo>
                  <a:pt x="708" y="2"/>
                  <a:pt x="738" y="1144"/>
                  <a:pt x="768" y="1171"/>
                </a:cubicBezTo>
                <a:cubicBezTo>
                  <a:pt x="798" y="1198"/>
                  <a:pt x="827" y="165"/>
                  <a:pt x="859" y="165"/>
                </a:cubicBezTo>
                <a:cubicBezTo>
                  <a:pt x="891" y="165"/>
                  <a:pt x="928" y="1099"/>
                  <a:pt x="960" y="1171"/>
                </a:cubicBezTo>
                <a:cubicBezTo>
                  <a:pt x="992" y="1243"/>
                  <a:pt x="1021" y="596"/>
                  <a:pt x="1051" y="595"/>
                </a:cubicBezTo>
                <a:cubicBezTo>
                  <a:pt x="1081" y="594"/>
                  <a:pt x="1112" y="1090"/>
                  <a:pt x="1142" y="1162"/>
                </a:cubicBezTo>
                <a:cubicBezTo>
                  <a:pt x="1172" y="1234"/>
                  <a:pt x="1202" y="1024"/>
                  <a:pt x="1234" y="1025"/>
                </a:cubicBezTo>
                <a:cubicBezTo>
                  <a:pt x="1266" y="1026"/>
                  <a:pt x="1302" y="1151"/>
                  <a:pt x="1334" y="1171"/>
                </a:cubicBezTo>
                <a:cubicBezTo>
                  <a:pt x="1366" y="1191"/>
                  <a:pt x="1394" y="1146"/>
                  <a:pt x="1426" y="1144"/>
                </a:cubicBezTo>
                <a:cubicBezTo>
                  <a:pt x="1458" y="1142"/>
                  <a:pt x="1492" y="1152"/>
                  <a:pt x="1526" y="116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3" name="Freeform 51"/>
          <p:cNvSpPr>
            <a:spLocks/>
          </p:cNvSpPr>
          <p:nvPr/>
        </p:nvSpPr>
        <p:spPr bwMode="auto">
          <a:xfrm>
            <a:off x="1700213" y="1819275"/>
            <a:ext cx="2422525" cy="1979613"/>
          </a:xfrm>
          <a:custGeom>
            <a:avLst/>
            <a:gdLst>
              <a:gd name="T0" fmla="*/ 0 w 1526"/>
              <a:gd name="T1" fmla="*/ 1171 h 1247"/>
              <a:gd name="T2" fmla="*/ 91 w 1526"/>
              <a:gd name="T3" fmla="*/ 1080 h 1247"/>
              <a:gd name="T4" fmla="*/ 182 w 1526"/>
              <a:gd name="T5" fmla="*/ 1162 h 1247"/>
              <a:gd name="T6" fmla="*/ 283 w 1526"/>
              <a:gd name="T7" fmla="*/ 741 h 1247"/>
              <a:gd name="T8" fmla="*/ 384 w 1526"/>
              <a:gd name="T9" fmla="*/ 1171 h 1247"/>
              <a:gd name="T10" fmla="*/ 475 w 1526"/>
              <a:gd name="T11" fmla="*/ 284 h 1247"/>
              <a:gd name="T12" fmla="*/ 576 w 1526"/>
              <a:gd name="T13" fmla="*/ 1162 h 1247"/>
              <a:gd name="T14" fmla="*/ 676 w 1526"/>
              <a:gd name="T15" fmla="*/ 1 h 1247"/>
              <a:gd name="T16" fmla="*/ 768 w 1526"/>
              <a:gd name="T17" fmla="*/ 1171 h 1247"/>
              <a:gd name="T18" fmla="*/ 859 w 1526"/>
              <a:gd name="T19" fmla="*/ 165 h 1247"/>
              <a:gd name="T20" fmla="*/ 960 w 1526"/>
              <a:gd name="T21" fmla="*/ 1171 h 1247"/>
              <a:gd name="T22" fmla="*/ 1051 w 1526"/>
              <a:gd name="T23" fmla="*/ 595 h 1247"/>
              <a:gd name="T24" fmla="*/ 1142 w 1526"/>
              <a:gd name="T25" fmla="*/ 1162 h 1247"/>
              <a:gd name="T26" fmla="*/ 1234 w 1526"/>
              <a:gd name="T27" fmla="*/ 1025 h 1247"/>
              <a:gd name="T28" fmla="*/ 1334 w 1526"/>
              <a:gd name="T29" fmla="*/ 1171 h 1247"/>
              <a:gd name="T30" fmla="*/ 1426 w 1526"/>
              <a:gd name="T31" fmla="*/ 1144 h 1247"/>
              <a:gd name="T32" fmla="*/ 1526 w 1526"/>
              <a:gd name="T33" fmla="*/ 1162 h 12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26"/>
              <a:gd name="T52" fmla="*/ 0 h 1247"/>
              <a:gd name="T53" fmla="*/ 1526 w 1526"/>
              <a:gd name="T54" fmla="*/ 1247 h 12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26" h="1247">
                <a:moveTo>
                  <a:pt x="0" y="1171"/>
                </a:moveTo>
                <a:cubicBezTo>
                  <a:pt x="30" y="1126"/>
                  <a:pt x="61" y="1082"/>
                  <a:pt x="91" y="1080"/>
                </a:cubicBezTo>
                <a:cubicBezTo>
                  <a:pt x="121" y="1078"/>
                  <a:pt x="150" y="1218"/>
                  <a:pt x="182" y="1162"/>
                </a:cubicBezTo>
                <a:cubicBezTo>
                  <a:pt x="214" y="1106"/>
                  <a:pt x="249" y="740"/>
                  <a:pt x="283" y="741"/>
                </a:cubicBezTo>
                <a:cubicBezTo>
                  <a:pt x="317" y="742"/>
                  <a:pt x="352" y="1247"/>
                  <a:pt x="384" y="1171"/>
                </a:cubicBezTo>
                <a:cubicBezTo>
                  <a:pt x="416" y="1095"/>
                  <a:pt x="443" y="286"/>
                  <a:pt x="475" y="284"/>
                </a:cubicBezTo>
                <a:cubicBezTo>
                  <a:pt x="507" y="282"/>
                  <a:pt x="543" y="1209"/>
                  <a:pt x="576" y="1162"/>
                </a:cubicBezTo>
                <a:cubicBezTo>
                  <a:pt x="609" y="1115"/>
                  <a:pt x="644" y="0"/>
                  <a:pt x="676" y="1"/>
                </a:cubicBezTo>
                <a:cubicBezTo>
                  <a:pt x="708" y="2"/>
                  <a:pt x="738" y="1144"/>
                  <a:pt x="768" y="1171"/>
                </a:cubicBezTo>
                <a:cubicBezTo>
                  <a:pt x="798" y="1198"/>
                  <a:pt x="827" y="165"/>
                  <a:pt x="859" y="165"/>
                </a:cubicBezTo>
                <a:cubicBezTo>
                  <a:pt x="891" y="165"/>
                  <a:pt x="928" y="1099"/>
                  <a:pt x="960" y="1171"/>
                </a:cubicBezTo>
                <a:cubicBezTo>
                  <a:pt x="992" y="1243"/>
                  <a:pt x="1021" y="596"/>
                  <a:pt x="1051" y="595"/>
                </a:cubicBezTo>
                <a:cubicBezTo>
                  <a:pt x="1081" y="594"/>
                  <a:pt x="1112" y="1090"/>
                  <a:pt x="1142" y="1162"/>
                </a:cubicBezTo>
                <a:cubicBezTo>
                  <a:pt x="1172" y="1234"/>
                  <a:pt x="1202" y="1024"/>
                  <a:pt x="1234" y="1025"/>
                </a:cubicBezTo>
                <a:cubicBezTo>
                  <a:pt x="1266" y="1026"/>
                  <a:pt x="1302" y="1151"/>
                  <a:pt x="1334" y="1171"/>
                </a:cubicBezTo>
                <a:cubicBezTo>
                  <a:pt x="1366" y="1191"/>
                  <a:pt x="1394" y="1146"/>
                  <a:pt x="1426" y="1144"/>
                </a:cubicBezTo>
                <a:cubicBezTo>
                  <a:pt x="1458" y="1142"/>
                  <a:pt x="1492" y="1152"/>
                  <a:pt x="1526" y="116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6" name="Text Box 56"/>
          <p:cNvSpPr txBox="1">
            <a:spLocks noChangeArrowheads="1"/>
          </p:cNvSpPr>
          <p:nvPr/>
        </p:nvSpPr>
        <p:spPr bwMode="auto">
          <a:xfrm>
            <a:off x="3386138" y="1622425"/>
            <a:ext cx="652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cos</a:t>
            </a:r>
            <a:r>
              <a:rPr lang="en-US">
                <a:latin typeface="Symbol" pitchFamily="18" charset="2"/>
              </a:rPr>
              <a:t>q</a:t>
            </a:r>
            <a:endParaRPr lang="en-US"/>
          </a:p>
        </p:txBody>
      </p:sp>
      <p:sp>
        <p:nvSpPr>
          <p:cNvPr id="24597" name="Text Box 57"/>
          <p:cNvSpPr txBox="1">
            <a:spLocks noChangeArrowheads="1"/>
          </p:cNvSpPr>
          <p:nvPr/>
        </p:nvSpPr>
        <p:spPr bwMode="auto">
          <a:xfrm>
            <a:off x="3529013" y="3878263"/>
            <a:ext cx="596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sin</a:t>
            </a:r>
            <a:r>
              <a:rPr lang="en-US">
                <a:latin typeface="Symbol" pitchFamily="18" charset="2"/>
              </a:rPr>
              <a:t>q</a:t>
            </a:r>
            <a:endParaRPr lang="en-US"/>
          </a:p>
        </p:txBody>
      </p:sp>
      <p:sp>
        <p:nvSpPr>
          <p:cNvPr id="24598" name="Text Box 58"/>
          <p:cNvSpPr txBox="1">
            <a:spLocks noChangeArrowheads="1"/>
          </p:cNvSpPr>
          <p:nvPr/>
        </p:nvSpPr>
        <p:spPr bwMode="auto">
          <a:xfrm>
            <a:off x="1195388" y="1568450"/>
            <a:ext cx="406400" cy="396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/>
              <a:t>e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24603" name="Text Box 63"/>
          <p:cNvSpPr txBox="1">
            <a:spLocks noChangeArrowheads="1"/>
          </p:cNvSpPr>
          <p:nvPr/>
        </p:nvSpPr>
        <p:spPr bwMode="auto">
          <a:xfrm>
            <a:off x="619125" y="5921375"/>
            <a:ext cx="252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36" name="Text Box 72"/>
          <p:cNvSpPr txBox="1">
            <a:spLocks noChangeArrowheads="1"/>
          </p:cNvSpPr>
          <p:nvPr/>
        </p:nvSpPr>
        <p:spPr bwMode="auto">
          <a:xfrm>
            <a:off x="4633462" y="4656138"/>
            <a:ext cx="8255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f  </a:t>
            </a:r>
            <a:r>
              <a:rPr lang="en-US" sz="2000" dirty="0" smtClean="0"/>
              <a:t>=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/>
              <a:t>0</a:t>
            </a:r>
            <a:r>
              <a:rPr lang="en-US" sz="2000" dirty="0" smtClean="0">
                <a:latin typeface="Symbol" pitchFamily="18" charset="2"/>
              </a:rPr>
              <a:t> </a:t>
            </a:r>
            <a:endParaRPr lang="en-US" sz="2000" dirty="0"/>
          </a:p>
        </p:txBody>
      </p:sp>
      <p:sp>
        <p:nvSpPr>
          <p:cNvPr id="38" name="Text Box 76"/>
          <p:cNvSpPr txBox="1">
            <a:spLocks noChangeArrowheads="1"/>
          </p:cNvSpPr>
          <p:nvPr/>
        </p:nvSpPr>
        <p:spPr bwMode="auto">
          <a:xfrm>
            <a:off x="5230356" y="3030538"/>
            <a:ext cx="322876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- Destructive interference</a:t>
            </a:r>
          </a:p>
          <a:p>
            <a:r>
              <a:rPr lang="en-US" dirty="0" smtClean="0"/>
              <a:t>   of the </a:t>
            </a:r>
            <a:r>
              <a:rPr lang="en-US" dirty="0" err="1" smtClean="0"/>
              <a:t>muon</a:t>
            </a:r>
            <a:r>
              <a:rPr lang="en-US" dirty="0" smtClean="0"/>
              <a:t> parts</a:t>
            </a:r>
          </a:p>
          <a:p>
            <a:r>
              <a:rPr lang="en-US" dirty="0" smtClean="0"/>
              <a:t>- Constructive interference </a:t>
            </a:r>
          </a:p>
          <a:p>
            <a:r>
              <a:rPr lang="en-US" dirty="0" smtClean="0"/>
              <a:t>  of electron parts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ChangeArrowheads="1"/>
          </p:cNvSpPr>
          <p:nvPr/>
        </p:nvSpPr>
        <p:spPr bwMode="auto">
          <a:xfrm>
            <a:off x="-14288" y="14288"/>
            <a:ext cx="9144001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79" name="Rectangle 52"/>
          <p:cNvSpPr>
            <a:spLocks noChangeArrowheads="1"/>
          </p:cNvSpPr>
          <p:nvPr/>
        </p:nvSpPr>
        <p:spPr bwMode="auto">
          <a:xfrm>
            <a:off x="1066800" y="1470025"/>
            <a:ext cx="3468688" cy="368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4581" name="WordArt 4"/>
          <p:cNvSpPr>
            <a:spLocks noChangeArrowheads="1" noChangeShapeType="1" noTextEdit="1"/>
          </p:cNvSpPr>
          <p:nvPr/>
        </p:nvSpPr>
        <p:spPr bwMode="auto">
          <a:xfrm>
            <a:off x="411163" y="112262"/>
            <a:ext cx="4668837" cy="1101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Oscillations</a:t>
            </a:r>
          </a:p>
        </p:txBody>
      </p:sp>
      <p:sp>
        <p:nvSpPr>
          <p:cNvPr id="24582" name="Freeform 6"/>
          <p:cNvSpPr>
            <a:spLocks/>
          </p:cNvSpPr>
          <p:nvPr/>
        </p:nvSpPr>
        <p:spPr bwMode="auto">
          <a:xfrm>
            <a:off x="1209675" y="1806575"/>
            <a:ext cx="3078163" cy="1949450"/>
          </a:xfrm>
          <a:custGeom>
            <a:avLst/>
            <a:gdLst>
              <a:gd name="T0" fmla="*/ 0 w 1939"/>
              <a:gd name="T1" fmla="*/ 1170 h 1228"/>
              <a:gd name="T2" fmla="*/ 430 w 1939"/>
              <a:gd name="T3" fmla="*/ 1033 h 1228"/>
              <a:gd name="T4" fmla="*/ 1006 w 1939"/>
              <a:gd name="T5" fmla="*/ 0 h 1228"/>
              <a:gd name="T6" fmla="*/ 1555 w 1939"/>
              <a:gd name="T7" fmla="*/ 1033 h 1228"/>
              <a:gd name="T8" fmla="*/ 1939 w 1939"/>
              <a:gd name="T9" fmla="*/ 1161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FF0000"/>
          </a:solidFill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284288" y="4259263"/>
            <a:ext cx="415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/>
              <a:t>2</a:t>
            </a:r>
            <a:endParaRPr lang="en-US" sz="2000"/>
          </a:p>
        </p:txBody>
      </p:sp>
      <p:sp>
        <p:nvSpPr>
          <p:cNvPr id="24584" name="Text Box 9"/>
          <p:cNvSpPr txBox="1">
            <a:spLocks noChangeArrowheads="1"/>
          </p:cNvSpPr>
          <p:nvPr/>
        </p:nvSpPr>
        <p:spPr bwMode="auto">
          <a:xfrm>
            <a:off x="4106863" y="4800600"/>
            <a:ext cx="319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24585" name="Text Box 12"/>
          <p:cNvSpPr txBox="1">
            <a:spLocks noChangeArrowheads="1"/>
          </p:cNvSpPr>
          <p:nvPr/>
        </p:nvSpPr>
        <p:spPr bwMode="auto">
          <a:xfrm>
            <a:off x="1227138" y="3163888"/>
            <a:ext cx="390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/>
              <a:t>1</a:t>
            </a:r>
            <a:endParaRPr lang="en-US" sz="2000"/>
          </a:p>
        </p:txBody>
      </p:sp>
      <p:sp>
        <p:nvSpPr>
          <p:cNvPr id="24586" name="Text Box 15"/>
          <p:cNvSpPr txBox="1">
            <a:spLocks noChangeArrowheads="1"/>
          </p:cNvSpPr>
          <p:nvPr/>
        </p:nvSpPr>
        <p:spPr bwMode="auto">
          <a:xfrm>
            <a:off x="3783013" y="247015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s</a:t>
            </a:r>
            <a:r>
              <a:rPr lang="en-US" baseline="-25000"/>
              <a:t>x</a:t>
            </a:r>
            <a:endParaRPr lang="en-US">
              <a:latin typeface="Symbol" pitchFamily="18" charset="2"/>
            </a:endParaRPr>
          </a:p>
        </p:txBody>
      </p:sp>
      <p:sp>
        <p:nvSpPr>
          <p:cNvPr id="24587" name="Freeform 27"/>
          <p:cNvSpPr>
            <a:spLocks/>
          </p:cNvSpPr>
          <p:nvPr/>
        </p:nvSpPr>
        <p:spPr bwMode="auto">
          <a:xfrm>
            <a:off x="1193800" y="3163888"/>
            <a:ext cx="3078163" cy="522287"/>
          </a:xfrm>
          <a:custGeom>
            <a:avLst/>
            <a:gdLst>
              <a:gd name="T0" fmla="*/ 0 w 1939"/>
              <a:gd name="T1" fmla="*/ 1170 h 1228"/>
              <a:gd name="T2" fmla="*/ 430 w 1939"/>
              <a:gd name="T3" fmla="*/ 1033 h 1228"/>
              <a:gd name="T4" fmla="*/ 1006 w 1939"/>
              <a:gd name="T5" fmla="*/ 0 h 1228"/>
              <a:gd name="T6" fmla="*/ 1555 w 1939"/>
              <a:gd name="T7" fmla="*/ 1033 h 1228"/>
              <a:gd name="T8" fmla="*/ 1939 w 1939"/>
              <a:gd name="T9" fmla="*/ 1161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8" name="Line 28"/>
          <p:cNvSpPr>
            <a:spLocks noChangeShapeType="1"/>
          </p:cNvSpPr>
          <p:nvPr/>
        </p:nvSpPr>
        <p:spPr bwMode="auto">
          <a:xfrm>
            <a:off x="1233488" y="3671888"/>
            <a:ext cx="3033712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9" name="Freeform 30"/>
          <p:cNvSpPr>
            <a:spLocks/>
          </p:cNvSpPr>
          <p:nvPr/>
        </p:nvSpPr>
        <p:spPr bwMode="auto">
          <a:xfrm>
            <a:off x="1230313" y="3940175"/>
            <a:ext cx="3078162" cy="841375"/>
          </a:xfrm>
          <a:custGeom>
            <a:avLst/>
            <a:gdLst>
              <a:gd name="T0" fmla="*/ 0 w 1939"/>
              <a:gd name="T1" fmla="*/ 1170 h 1228"/>
              <a:gd name="T2" fmla="*/ 430 w 1939"/>
              <a:gd name="T3" fmla="*/ 1033 h 1228"/>
              <a:gd name="T4" fmla="*/ 1006 w 1939"/>
              <a:gd name="T5" fmla="*/ 0 h 1228"/>
              <a:gd name="T6" fmla="*/ 1555 w 1939"/>
              <a:gd name="T7" fmla="*/ 1033 h 1228"/>
              <a:gd name="T8" fmla="*/ 1939 w 1939"/>
              <a:gd name="T9" fmla="*/ 1161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00FF00"/>
          </a:solidFill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0" name="Freeform 11"/>
          <p:cNvSpPr>
            <a:spLocks/>
          </p:cNvSpPr>
          <p:nvPr/>
        </p:nvSpPr>
        <p:spPr bwMode="auto">
          <a:xfrm>
            <a:off x="1227138" y="4486275"/>
            <a:ext cx="3078162" cy="282575"/>
          </a:xfrm>
          <a:custGeom>
            <a:avLst/>
            <a:gdLst>
              <a:gd name="T0" fmla="*/ 0 w 1939"/>
              <a:gd name="T1" fmla="*/ 1170 h 1228"/>
              <a:gd name="T2" fmla="*/ 430 w 1939"/>
              <a:gd name="T3" fmla="*/ 1033 h 1228"/>
              <a:gd name="T4" fmla="*/ 1006 w 1939"/>
              <a:gd name="T5" fmla="*/ 0 h 1228"/>
              <a:gd name="T6" fmla="*/ 1555 w 1939"/>
              <a:gd name="T7" fmla="*/ 1033 h 1228"/>
              <a:gd name="T8" fmla="*/ 1939 w 1939"/>
              <a:gd name="T9" fmla="*/ 1161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1" name="Line 31"/>
          <p:cNvSpPr>
            <a:spLocks noChangeShapeType="1"/>
          </p:cNvSpPr>
          <p:nvPr/>
        </p:nvSpPr>
        <p:spPr bwMode="auto">
          <a:xfrm>
            <a:off x="1285875" y="4740275"/>
            <a:ext cx="3033713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3" name="Freeform 51"/>
          <p:cNvSpPr>
            <a:spLocks/>
          </p:cNvSpPr>
          <p:nvPr/>
        </p:nvSpPr>
        <p:spPr bwMode="auto">
          <a:xfrm>
            <a:off x="1700213" y="1819275"/>
            <a:ext cx="2422525" cy="1979613"/>
          </a:xfrm>
          <a:custGeom>
            <a:avLst/>
            <a:gdLst>
              <a:gd name="T0" fmla="*/ 0 w 1526"/>
              <a:gd name="T1" fmla="*/ 1171 h 1247"/>
              <a:gd name="T2" fmla="*/ 91 w 1526"/>
              <a:gd name="T3" fmla="*/ 1080 h 1247"/>
              <a:gd name="T4" fmla="*/ 182 w 1526"/>
              <a:gd name="T5" fmla="*/ 1162 h 1247"/>
              <a:gd name="T6" fmla="*/ 283 w 1526"/>
              <a:gd name="T7" fmla="*/ 741 h 1247"/>
              <a:gd name="T8" fmla="*/ 384 w 1526"/>
              <a:gd name="T9" fmla="*/ 1171 h 1247"/>
              <a:gd name="T10" fmla="*/ 475 w 1526"/>
              <a:gd name="T11" fmla="*/ 284 h 1247"/>
              <a:gd name="T12" fmla="*/ 576 w 1526"/>
              <a:gd name="T13" fmla="*/ 1162 h 1247"/>
              <a:gd name="T14" fmla="*/ 676 w 1526"/>
              <a:gd name="T15" fmla="*/ 1 h 1247"/>
              <a:gd name="T16" fmla="*/ 768 w 1526"/>
              <a:gd name="T17" fmla="*/ 1171 h 1247"/>
              <a:gd name="T18" fmla="*/ 859 w 1526"/>
              <a:gd name="T19" fmla="*/ 165 h 1247"/>
              <a:gd name="T20" fmla="*/ 960 w 1526"/>
              <a:gd name="T21" fmla="*/ 1171 h 1247"/>
              <a:gd name="T22" fmla="*/ 1051 w 1526"/>
              <a:gd name="T23" fmla="*/ 595 h 1247"/>
              <a:gd name="T24" fmla="*/ 1142 w 1526"/>
              <a:gd name="T25" fmla="*/ 1162 h 1247"/>
              <a:gd name="T26" fmla="*/ 1234 w 1526"/>
              <a:gd name="T27" fmla="*/ 1025 h 1247"/>
              <a:gd name="T28" fmla="*/ 1334 w 1526"/>
              <a:gd name="T29" fmla="*/ 1171 h 1247"/>
              <a:gd name="T30" fmla="*/ 1426 w 1526"/>
              <a:gd name="T31" fmla="*/ 1144 h 1247"/>
              <a:gd name="T32" fmla="*/ 1526 w 1526"/>
              <a:gd name="T33" fmla="*/ 1162 h 12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26"/>
              <a:gd name="T52" fmla="*/ 0 h 1247"/>
              <a:gd name="T53" fmla="*/ 1526 w 1526"/>
              <a:gd name="T54" fmla="*/ 1247 h 12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26" h="1247">
                <a:moveTo>
                  <a:pt x="0" y="1171"/>
                </a:moveTo>
                <a:cubicBezTo>
                  <a:pt x="30" y="1126"/>
                  <a:pt x="61" y="1082"/>
                  <a:pt x="91" y="1080"/>
                </a:cubicBezTo>
                <a:cubicBezTo>
                  <a:pt x="121" y="1078"/>
                  <a:pt x="150" y="1218"/>
                  <a:pt x="182" y="1162"/>
                </a:cubicBezTo>
                <a:cubicBezTo>
                  <a:pt x="214" y="1106"/>
                  <a:pt x="249" y="740"/>
                  <a:pt x="283" y="741"/>
                </a:cubicBezTo>
                <a:cubicBezTo>
                  <a:pt x="317" y="742"/>
                  <a:pt x="352" y="1247"/>
                  <a:pt x="384" y="1171"/>
                </a:cubicBezTo>
                <a:cubicBezTo>
                  <a:pt x="416" y="1095"/>
                  <a:pt x="443" y="286"/>
                  <a:pt x="475" y="284"/>
                </a:cubicBezTo>
                <a:cubicBezTo>
                  <a:pt x="507" y="282"/>
                  <a:pt x="543" y="1209"/>
                  <a:pt x="576" y="1162"/>
                </a:cubicBezTo>
                <a:cubicBezTo>
                  <a:pt x="609" y="1115"/>
                  <a:pt x="644" y="0"/>
                  <a:pt x="676" y="1"/>
                </a:cubicBezTo>
                <a:cubicBezTo>
                  <a:pt x="708" y="2"/>
                  <a:pt x="738" y="1144"/>
                  <a:pt x="768" y="1171"/>
                </a:cubicBezTo>
                <a:cubicBezTo>
                  <a:pt x="798" y="1198"/>
                  <a:pt x="827" y="165"/>
                  <a:pt x="859" y="165"/>
                </a:cubicBezTo>
                <a:cubicBezTo>
                  <a:pt x="891" y="165"/>
                  <a:pt x="928" y="1099"/>
                  <a:pt x="960" y="1171"/>
                </a:cubicBezTo>
                <a:cubicBezTo>
                  <a:pt x="992" y="1243"/>
                  <a:pt x="1021" y="596"/>
                  <a:pt x="1051" y="595"/>
                </a:cubicBezTo>
                <a:cubicBezTo>
                  <a:pt x="1081" y="594"/>
                  <a:pt x="1112" y="1090"/>
                  <a:pt x="1142" y="1162"/>
                </a:cubicBezTo>
                <a:cubicBezTo>
                  <a:pt x="1172" y="1234"/>
                  <a:pt x="1202" y="1024"/>
                  <a:pt x="1234" y="1025"/>
                </a:cubicBezTo>
                <a:cubicBezTo>
                  <a:pt x="1266" y="1026"/>
                  <a:pt x="1302" y="1151"/>
                  <a:pt x="1334" y="1171"/>
                </a:cubicBezTo>
                <a:cubicBezTo>
                  <a:pt x="1366" y="1191"/>
                  <a:pt x="1394" y="1146"/>
                  <a:pt x="1426" y="1144"/>
                </a:cubicBezTo>
                <a:cubicBezTo>
                  <a:pt x="1458" y="1142"/>
                  <a:pt x="1492" y="1152"/>
                  <a:pt x="1526" y="116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6" name="Text Box 56"/>
          <p:cNvSpPr txBox="1">
            <a:spLocks noChangeArrowheads="1"/>
          </p:cNvSpPr>
          <p:nvPr/>
        </p:nvSpPr>
        <p:spPr bwMode="auto">
          <a:xfrm>
            <a:off x="3386138" y="1622425"/>
            <a:ext cx="652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cos</a:t>
            </a:r>
            <a:r>
              <a:rPr lang="en-US">
                <a:latin typeface="Symbol" pitchFamily="18" charset="2"/>
              </a:rPr>
              <a:t>q</a:t>
            </a:r>
            <a:endParaRPr lang="en-US"/>
          </a:p>
        </p:txBody>
      </p:sp>
      <p:sp>
        <p:nvSpPr>
          <p:cNvPr id="24597" name="Text Box 57"/>
          <p:cNvSpPr txBox="1">
            <a:spLocks noChangeArrowheads="1"/>
          </p:cNvSpPr>
          <p:nvPr/>
        </p:nvSpPr>
        <p:spPr bwMode="auto">
          <a:xfrm>
            <a:off x="3529013" y="3878263"/>
            <a:ext cx="596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sin</a:t>
            </a:r>
            <a:r>
              <a:rPr lang="en-US">
                <a:latin typeface="Symbol" pitchFamily="18" charset="2"/>
              </a:rPr>
              <a:t>q</a:t>
            </a:r>
            <a:endParaRPr lang="en-US"/>
          </a:p>
        </p:txBody>
      </p:sp>
      <p:sp>
        <p:nvSpPr>
          <p:cNvPr id="24598" name="Text Box 58"/>
          <p:cNvSpPr txBox="1">
            <a:spLocks noChangeArrowheads="1"/>
          </p:cNvSpPr>
          <p:nvPr/>
        </p:nvSpPr>
        <p:spPr bwMode="auto">
          <a:xfrm>
            <a:off x="1195388" y="1568450"/>
            <a:ext cx="406400" cy="396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/>
              <a:t>e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24603" name="Text Box 63"/>
          <p:cNvSpPr txBox="1">
            <a:spLocks noChangeArrowheads="1"/>
          </p:cNvSpPr>
          <p:nvPr/>
        </p:nvSpPr>
        <p:spPr bwMode="auto">
          <a:xfrm>
            <a:off x="619125" y="5921375"/>
            <a:ext cx="252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24614" name="Text Box 76"/>
          <p:cNvSpPr txBox="1">
            <a:spLocks noChangeArrowheads="1"/>
          </p:cNvSpPr>
          <p:nvPr/>
        </p:nvSpPr>
        <p:spPr bwMode="auto">
          <a:xfrm>
            <a:off x="5230356" y="3030538"/>
            <a:ext cx="322876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- Destructive interference</a:t>
            </a:r>
          </a:p>
          <a:p>
            <a:r>
              <a:rPr lang="en-US" dirty="0" smtClean="0"/>
              <a:t>   of the electron parts</a:t>
            </a:r>
          </a:p>
          <a:p>
            <a:r>
              <a:rPr lang="en-US" dirty="0" smtClean="0"/>
              <a:t>- Constructive interference </a:t>
            </a:r>
          </a:p>
          <a:p>
            <a:r>
              <a:rPr lang="en-US" dirty="0" smtClean="0"/>
              <a:t>  of </a:t>
            </a:r>
            <a:r>
              <a:rPr lang="en-US" dirty="0" err="1" smtClean="0"/>
              <a:t>muon</a:t>
            </a:r>
            <a:r>
              <a:rPr lang="en-US" dirty="0" smtClean="0"/>
              <a:t> parts</a:t>
            </a:r>
          </a:p>
        </p:txBody>
      </p:sp>
      <p:sp>
        <p:nvSpPr>
          <p:cNvPr id="36" name="Text Box 72"/>
          <p:cNvSpPr txBox="1">
            <a:spLocks noChangeArrowheads="1"/>
          </p:cNvSpPr>
          <p:nvPr/>
        </p:nvSpPr>
        <p:spPr bwMode="auto">
          <a:xfrm>
            <a:off x="4633462" y="4656138"/>
            <a:ext cx="8255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f  </a:t>
            </a:r>
            <a:r>
              <a:rPr lang="en-US" sz="2000" dirty="0" smtClean="0"/>
              <a:t>=</a:t>
            </a:r>
            <a:r>
              <a:rPr lang="en-US" sz="2000" dirty="0" smtClean="0">
                <a:latin typeface="Symbol" pitchFamily="18" charset="2"/>
              </a:rPr>
              <a:t> p </a:t>
            </a:r>
            <a:endParaRPr lang="en-US" sz="2000" dirty="0"/>
          </a:p>
        </p:txBody>
      </p:sp>
      <p:sp>
        <p:nvSpPr>
          <p:cNvPr id="38" name="Freeform 37"/>
          <p:cNvSpPr/>
          <p:nvPr/>
        </p:nvSpPr>
        <p:spPr bwMode="auto">
          <a:xfrm>
            <a:off x="1752600" y="3984172"/>
            <a:ext cx="2296886" cy="838199"/>
          </a:xfrm>
          <a:custGeom>
            <a:avLst/>
            <a:gdLst>
              <a:gd name="connsiteX0" fmla="*/ 0 w 2296886"/>
              <a:gd name="connsiteY0" fmla="*/ 762000 h 838199"/>
              <a:gd name="connsiteX1" fmla="*/ 108857 w 2296886"/>
              <a:gd name="connsiteY1" fmla="*/ 762000 h 838199"/>
              <a:gd name="connsiteX2" fmla="*/ 239486 w 2296886"/>
              <a:gd name="connsiteY2" fmla="*/ 609600 h 838199"/>
              <a:gd name="connsiteX3" fmla="*/ 402772 w 2296886"/>
              <a:gd name="connsiteY3" fmla="*/ 772885 h 838199"/>
              <a:gd name="connsiteX4" fmla="*/ 576943 w 2296886"/>
              <a:gd name="connsiteY4" fmla="*/ 326571 h 838199"/>
              <a:gd name="connsiteX5" fmla="*/ 718457 w 2296886"/>
              <a:gd name="connsiteY5" fmla="*/ 772885 h 838199"/>
              <a:gd name="connsiteX6" fmla="*/ 870857 w 2296886"/>
              <a:gd name="connsiteY6" fmla="*/ 32657 h 838199"/>
              <a:gd name="connsiteX7" fmla="*/ 1045029 w 2296886"/>
              <a:gd name="connsiteY7" fmla="*/ 772885 h 838199"/>
              <a:gd name="connsiteX8" fmla="*/ 1219200 w 2296886"/>
              <a:gd name="connsiteY8" fmla="*/ 0 h 838199"/>
              <a:gd name="connsiteX9" fmla="*/ 1338943 w 2296886"/>
              <a:gd name="connsiteY9" fmla="*/ 772885 h 838199"/>
              <a:gd name="connsiteX10" fmla="*/ 1513115 w 2296886"/>
              <a:gd name="connsiteY10" fmla="*/ 228600 h 838199"/>
              <a:gd name="connsiteX11" fmla="*/ 1621972 w 2296886"/>
              <a:gd name="connsiteY11" fmla="*/ 783771 h 838199"/>
              <a:gd name="connsiteX12" fmla="*/ 1807029 w 2296886"/>
              <a:gd name="connsiteY12" fmla="*/ 555171 h 838199"/>
              <a:gd name="connsiteX13" fmla="*/ 1981200 w 2296886"/>
              <a:gd name="connsiteY13" fmla="*/ 772885 h 838199"/>
              <a:gd name="connsiteX14" fmla="*/ 2144486 w 2296886"/>
              <a:gd name="connsiteY14" fmla="*/ 718457 h 838199"/>
              <a:gd name="connsiteX15" fmla="*/ 2296886 w 2296886"/>
              <a:gd name="connsiteY15" fmla="*/ 772885 h 838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96886" h="838199">
                <a:moveTo>
                  <a:pt x="0" y="762000"/>
                </a:moveTo>
                <a:cubicBezTo>
                  <a:pt x="34471" y="774700"/>
                  <a:pt x="68943" y="787400"/>
                  <a:pt x="108857" y="762000"/>
                </a:cubicBezTo>
                <a:cubicBezTo>
                  <a:pt x="148771" y="736600"/>
                  <a:pt x="190500" y="607786"/>
                  <a:pt x="239486" y="609600"/>
                </a:cubicBezTo>
                <a:cubicBezTo>
                  <a:pt x="288472" y="611414"/>
                  <a:pt x="346529" y="820057"/>
                  <a:pt x="402772" y="772885"/>
                </a:cubicBezTo>
                <a:cubicBezTo>
                  <a:pt x="459015" y="725713"/>
                  <a:pt x="524329" y="326571"/>
                  <a:pt x="576943" y="326571"/>
                </a:cubicBezTo>
                <a:cubicBezTo>
                  <a:pt x="629557" y="326571"/>
                  <a:pt x="669471" y="821871"/>
                  <a:pt x="718457" y="772885"/>
                </a:cubicBezTo>
                <a:cubicBezTo>
                  <a:pt x="767443" y="723899"/>
                  <a:pt x="816428" y="32657"/>
                  <a:pt x="870857" y="32657"/>
                </a:cubicBezTo>
                <a:cubicBezTo>
                  <a:pt x="925286" y="32657"/>
                  <a:pt x="986972" y="778328"/>
                  <a:pt x="1045029" y="772885"/>
                </a:cubicBezTo>
                <a:cubicBezTo>
                  <a:pt x="1103086" y="767442"/>
                  <a:pt x="1170214" y="0"/>
                  <a:pt x="1219200" y="0"/>
                </a:cubicBezTo>
                <a:cubicBezTo>
                  <a:pt x="1268186" y="0"/>
                  <a:pt x="1289957" y="734785"/>
                  <a:pt x="1338943" y="772885"/>
                </a:cubicBezTo>
                <a:cubicBezTo>
                  <a:pt x="1387929" y="810985"/>
                  <a:pt x="1465944" y="226786"/>
                  <a:pt x="1513115" y="228600"/>
                </a:cubicBezTo>
                <a:cubicBezTo>
                  <a:pt x="1560286" y="230414"/>
                  <a:pt x="1572986" y="729343"/>
                  <a:pt x="1621972" y="783771"/>
                </a:cubicBezTo>
                <a:cubicBezTo>
                  <a:pt x="1670958" y="838199"/>
                  <a:pt x="1747158" y="556985"/>
                  <a:pt x="1807029" y="555171"/>
                </a:cubicBezTo>
                <a:cubicBezTo>
                  <a:pt x="1866900" y="553357"/>
                  <a:pt x="1924957" y="745671"/>
                  <a:pt x="1981200" y="772885"/>
                </a:cubicBezTo>
                <a:cubicBezTo>
                  <a:pt x="2037443" y="800099"/>
                  <a:pt x="2091872" y="718457"/>
                  <a:pt x="2144486" y="718457"/>
                </a:cubicBezTo>
                <a:cubicBezTo>
                  <a:pt x="2197100" y="718457"/>
                  <a:pt x="2246993" y="745671"/>
                  <a:pt x="2296886" y="77288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0" name="Text Box 58"/>
          <p:cNvSpPr txBox="1">
            <a:spLocks noChangeArrowheads="1"/>
          </p:cNvSpPr>
          <p:nvPr/>
        </p:nvSpPr>
        <p:spPr bwMode="auto">
          <a:xfrm>
            <a:off x="1907507" y="1567999"/>
            <a:ext cx="415498" cy="40011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baseline="-25000" dirty="0">
                <a:latin typeface="Symbol" pitchFamily="18" charset="2"/>
              </a:rPr>
              <a:t>m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17663" y="1605636"/>
            <a:ext cx="28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444419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44"/>
          <p:cNvSpPr>
            <a:spLocks noChangeArrowheads="1" noChangeShapeType="1" noTextEdit="1"/>
          </p:cNvSpPr>
          <p:nvPr/>
        </p:nvSpPr>
        <p:spPr bwMode="auto">
          <a:xfrm>
            <a:off x="876300" y="500743"/>
            <a:ext cx="4359729" cy="10819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Detection: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0925" y="2296886"/>
            <a:ext cx="6677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important as production</a:t>
            </a:r>
          </a:p>
          <a:p>
            <a:r>
              <a:rPr lang="en-US" dirty="0" smtClean="0"/>
              <a:t>Should be considered symmetrically with production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50925" y="3185440"/>
            <a:ext cx="4360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Detection effect can be included in the generalized shape factors</a:t>
            </a:r>
            <a:endParaRPr lang="en-US" dirty="0"/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1990970" y="4264813"/>
            <a:ext cx="3245059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/>
              <a:t>g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(x </a:t>
            </a:r>
            <a:r>
              <a:rPr lang="en-US" sz="2000" dirty="0"/>
              <a:t>–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k</a:t>
            </a:r>
            <a:r>
              <a:rPr lang="en-US" sz="2000" dirty="0" err="1" smtClean="0"/>
              <a:t>t</a:t>
            </a:r>
            <a:r>
              <a:rPr lang="en-US" sz="2000" dirty="0" smtClean="0"/>
              <a:t>) 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G</a:t>
            </a:r>
            <a:r>
              <a:rPr lang="en-US" sz="2000" baseline="-25000" dirty="0" smtClean="0"/>
              <a:t>k</a:t>
            </a:r>
            <a:r>
              <a:rPr lang="en-US" sz="2000" dirty="0" smtClean="0"/>
              <a:t>(L –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k</a:t>
            </a:r>
            <a:r>
              <a:rPr lang="en-US" sz="2000" dirty="0" err="1" smtClean="0"/>
              <a:t>t</a:t>
            </a:r>
            <a:r>
              <a:rPr lang="en-US" sz="2000" dirty="0" smtClean="0"/>
              <a:t>)</a:t>
            </a:r>
            <a:r>
              <a:rPr lang="en-US" sz="2000" dirty="0" smtClean="0">
                <a:sym typeface="Wingdings" pitchFamily="2" charset="2"/>
              </a:rPr>
              <a:t> 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849455" y="4963886"/>
            <a:ext cx="5737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 </a:t>
            </a:r>
            <a:r>
              <a:rPr lang="en-US" dirty="0" smtClean="0">
                <a:sym typeface="Wingdings" pitchFamily="2" charset="2"/>
              </a:rPr>
              <a:t> L  - distance between central points of the production and detection regions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1311275" y="5934075"/>
            <a:ext cx="1528763" cy="838200"/>
          </a:xfrm>
          <a:prstGeom prst="rect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0724" name="WordArt 17"/>
          <p:cNvSpPr>
            <a:spLocks noChangeArrowheads="1" noChangeShapeType="1" noTextEdit="1"/>
          </p:cNvSpPr>
          <p:nvPr/>
        </p:nvSpPr>
        <p:spPr bwMode="auto">
          <a:xfrm>
            <a:off x="581025" y="168275"/>
            <a:ext cx="6929438" cy="1038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Oscillation probability</a:t>
            </a:r>
          </a:p>
        </p:txBody>
      </p:sp>
      <p:sp>
        <p:nvSpPr>
          <p:cNvPr id="30725" name="Text Box 19"/>
          <p:cNvSpPr txBox="1">
            <a:spLocks noChangeArrowheads="1"/>
          </p:cNvSpPr>
          <p:nvPr/>
        </p:nvSpPr>
        <p:spPr bwMode="auto">
          <a:xfrm>
            <a:off x="482600" y="1598613"/>
            <a:ext cx="725805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 A(</a:t>
            </a:r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/>
              <a:t>e</a:t>
            </a:r>
            <a:r>
              <a:rPr lang="en-US" sz="2000"/>
              <a:t>) = </a:t>
            </a:r>
            <a:r>
              <a:rPr lang="en-US" sz="2000">
                <a:latin typeface="Symbol" pitchFamily="18" charset="2"/>
              </a:rPr>
              <a:t>&lt;n</a:t>
            </a:r>
            <a:r>
              <a:rPr lang="en-US" sz="2000" baseline="-25000"/>
              <a:t>e</a:t>
            </a:r>
            <a:r>
              <a:rPr lang="en-US" sz="2000"/>
              <a:t>|</a:t>
            </a:r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/>
              <a:t> </a:t>
            </a:r>
            <a:r>
              <a:rPr lang="en-US" sz="2000"/>
              <a:t>(x,t)</a:t>
            </a:r>
            <a:r>
              <a:rPr lang="en-US" sz="2000">
                <a:latin typeface="Symbol" pitchFamily="18" charset="2"/>
              </a:rPr>
              <a:t>&gt;</a:t>
            </a:r>
            <a:r>
              <a:rPr lang="en-US" sz="2000"/>
              <a:t> = cos</a:t>
            </a:r>
            <a:r>
              <a:rPr lang="en-US" sz="2000" baseline="30000"/>
              <a:t>2</a:t>
            </a:r>
            <a:r>
              <a:rPr lang="en-US" sz="2000">
                <a:latin typeface="Symbol" pitchFamily="18" charset="2"/>
              </a:rPr>
              <a:t>q</a:t>
            </a:r>
            <a:r>
              <a:rPr lang="en-US" sz="2000"/>
              <a:t> g</a:t>
            </a:r>
            <a:r>
              <a:rPr lang="en-US" sz="2000" baseline="-25000"/>
              <a:t>1</a:t>
            </a:r>
            <a:r>
              <a:rPr lang="en-US" sz="2000"/>
              <a:t>(x – v</a:t>
            </a:r>
            <a:r>
              <a:rPr lang="en-US" sz="2000" baseline="-25000"/>
              <a:t>1 </a:t>
            </a:r>
            <a:r>
              <a:rPr lang="en-US" sz="2000"/>
              <a:t>t)  + sin</a:t>
            </a:r>
            <a:r>
              <a:rPr lang="en-US" sz="2000" baseline="30000"/>
              <a:t>2</a:t>
            </a:r>
            <a:r>
              <a:rPr lang="en-US" sz="2000">
                <a:latin typeface="Symbol" pitchFamily="18" charset="2"/>
              </a:rPr>
              <a:t>q </a:t>
            </a:r>
            <a:r>
              <a:rPr lang="en-US" sz="2000"/>
              <a:t>g</a:t>
            </a:r>
            <a:r>
              <a:rPr lang="en-US" sz="2000" baseline="-25000"/>
              <a:t>2</a:t>
            </a:r>
            <a:r>
              <a:rPr lang="en-US" sz="2000"/>
              <a:t>(x – v</a:t>
            </a:r>
            <a:r>
              <a:rPr lang="en-US" sz="2000" baseline="-25000"/>
              <a:t>2</a:t>
            </a:r>
            <a:r>
              <a:rPr lang="en-US" sz="2000"/>
              <a:t>t) e</a:t>
            </a:r>
          </a:p>
        </p:txBody>
      </p:sp>
      <p:sp>
        <p:nvSpPr>
          <p:cNvPr id="30726" name="Text Box 20"/>
          <p:cNvSpPr txBox="1">
            <a:spLocks noChangeArrowheads="1"/>
          </p:cNvSpPr>
          <p:nvPr/>
        </p:nvSpPr>
        <p:spPr bwMode="auto">
          <a:xfrm>
            <a:off x="7323138" y="1512888"/>
            <a:ext cx="366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</a:t>
            </a:r>
            <a:r>
              <a:rPr lang="en-US">
                <a:latin typeface="Symbol" pitchFamily="18" charset="2"/>
              </a:rPr>
              <a:t>f</a:t>
            </a:r>
          </a:p>
        </p:txBody>
      </p:sp>
      <p:sp>
        <p:nvSpPr>
          <p:cNvPr id="30727" name="Text Box 22"/>
          <p:cNvSpPr txBox="1">
            <a:spLocks noChangeArrowheads="1"/>
          </p:cNvSpPr>
          <p:nvPr/>
        </p:nvSpPr>
        <p:spPr bwMode="auto">
          <a:xfrm>
            <a:off x="488950" y="1149350"/>
            <a:ext cx="3902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Amplitude of  (survival) probability</a:t>
            </a:r>
          </a:p>
        </p:txBody>
      </p:sp>
      <p:sp>
        <p:nvSpPr>
          <p:cNvPr id="30728" name="Text Box 23"/>
          <p:cNvSpPr txBox="1">
            <a:spLocks noChangeArrowheads="1"/>
          </p:cNvSpPr>
          <p:nvPr/>
        </p:nvSpPr>
        <p:spPr bwMode="auto">
          <a:xfrm>
            <a:off x="552450" y="2773363"/>
            <a:ext cx="7808913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 P(</a:t>
            </a:r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/>
              <a:t>e</a:t>
            </a:r>
            <a:r>
              <a:rPr lang="en-US" sz="2000" dirty="0"/>
              <a:t>) =    </a:t>
            </a:r>
            <a:r>
              <a:rPr lang="en-US" sz="2000" dirty="0" err="1"/>
              <a:t>dx</a:t>
            </a:r>
            <a:r>
              <a:rPr lang="en-US" sz="2000" dirty="0"/>
              <a:t> |</a:t>
            </a:r>
            <a:r>
              <a:rPr lang="en-US" sz="2000" dirty="0">
                <a:latin typeface="Symbol" pitchFamily="18" charset="2"/>
              </a:rPr>
              <a:t>&lt;</a:t>
            </a:r>
            <a:r>
              <a:rPr lang="en-US" sz="2000" dirty="0" err="1">
                <a:latin typeface="Symbol" pitchFamily="18" charset="2"/>
              </a:rPr>
              <a:t>n</a:t>
            </a:r>
            <a:r>
              <a:rPr lang="en-US" sz="2000" baseline="-25000" dirty="0" err="1"/>
              <a:t>e</a:t>
            </a:r>
            <a:r>
              <a:rPr lang="en-US" sz="2000" dirty="0" err="1"/>
              <a:t>|</a:t>
            </a:r>
            <a:r>
              <a:rPr lang="en-US" sz="2000" dirty="0" err="1">
                <a:latin typeface="Symbol" pitchFamily="18" charset="2"/>
              </a:rPr>
              <a:t>n</a:t>
            </a:r>
            <a:r>
              <a:rPr lang="en-US" sz="2000" baseline="-25000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x,t</a:t>
            </a:r>
            <a:r>
              <a:rPr lang="en-US" sz="2000" dirty="0"/>
              <a:t>)&gt;|</a:t>
            </a:r>
            <a:r>
              <a:rPr lang="en-US" sz="2000" baseline="30000" dirty="0"/>
              <a:t>2</a:t>
            </a:r>
            <a:r>
              <a:rPr lang="en-US" sz="2000" dirty="0"/>
              <a:t> = </a:t>
            </a:r>
          </a:p>
          <a:p>
            <a:endParaRPr lang="en-US" sz="2000" dirty="0"/>
          </a:p>
          <a:p>
            <a:r>
              <a:rPr lang="en-US" sz="2000" dirty="0"/>
              <a:t>=  cos</a:t>
            </a:r>
            <a:r>
              <a:rPr lang="en-US" sz="2000" baseline="30000" dirty="0"/>
              <a:t>4</a:t>
            </a:r>
            <a:r>
              <a:rPr lang="en-US" sz="2000" dirty="0">
                <a:latin typeface="Symbol" pitchFamily="18" charset="2"/>
              </a:rPr>
              <a:t>q</a:t>
            </a:r>
            <a:r>
              <a:rPr lang="en-US" sz="2000" dirty="0"/>
              <a:t> + sin</a:t>
            </a:r>
            <a:r>
              <a:rPr lang="en-US" sz="2000" baseline="30000" dirty="0"/>
              <a:t>4</a:t>
            </a:r>
            <a:r>
              <a:rPr lang="en-US" sz="2000" dirty="0">
                <a:latin typeface="Symbol" pitchFamily="18" charset="2"/>
              </a:rPr>
              <a:t>q</a:t>
            </a:r>
            <a:r>
              <a:rPr lang="en-US" sz="2000" dirty="0"/>
              <a:t> + 2sin</a:t>
            </a:r>
            <a:r>
              <a:rPr lang="en-US" sz="2000" baseline="30000" dirty="0"/>
              <a:t>2</a:t>
            </a:r>
            <a:r>
              <a:rPr lang="en-US" sz="2000" dirty="0">
                <a:latin typeface="Symbol" pitchFamily="18" charset="2"/>
              </a:rPr>
              <a:t>q</a:t>
            </a:r>
            <a:r>
              <a:rPr lang="en-US" sz="2000" dirty="0"/>
              <a:t> cos</a:t>
            </a:r>
            <a:r>
              <a:rPr lang="en-US" sz="2000" baseline="30000" dirty="0"/>
              <a:t>2</a:t>
            </a:r>
            <a:r>
              <a:rPr lang="en-US" sz="2000" dirty="0">
                <a:latin typeface="Symbol" pitchFamily="18" charset="2"/>
              </a:rPr>
              <a:t>q</a:t>
            </a:r>
            <a:r>
              <a:rPr lang="en-US" sz="2000" dirty="0"/>
              <a:t> </a:t>
            </a:r>
            <a:r>
              <a:rPr lang="en-US" sz="2000" dirty="0" err="1"/>
              <a:t>cos</a:t>
            </a:r>
            <a:r>
              <a:rPr lang="en-US" sz="2000" dirty="0"/>
              <a:t> </a:t>
            </a:r>
            <a:r>
              <a:rPr lang="en-US" sz="2000" dirty="0">
                <a:latin typeface="Symbol" pitchFamily="18" charset="2"/>
              </a:rPr>
              <a:t>f</a:t>
            </a:r>
            <a:r>
              <a:rPr lang="en-US" sz="2000" dirty="0"/>
              <a:t>   </a:t>
            </a:r>
            <a:r>
              <a:rPr lang="en-US" sz="2000" dirty="0" err="1"/>
              <a:t>dx</a:t>
            </a:r>
            <a:r>
              <a:rPr lang="en-US" sz="2000" dirty="0"/>
              <a:t> g</a:t>
            </a:r>
            <a:r>
              <a:rPr lang="en-US" sz="2000" baseline="-25000" dirty="0"/>
              <a:t>1</a:t>
            </a:r>
            <a:r>
              <a:rPr lang="en-US" sz="2000" dirty="0"/>
              <a:t>(x – v</a:t>
            </a:r>
            <a:r>
              <a:rPr lang="en-US" sz="2000" baseline="-25000" dirty="0"/>
              <a:t>1 </a:t>
            </a:r>
            <a:r>
              <a:rPr lang="en-US" sz="2000" dirty="0"/>
              <a:t>t) g</a:t>
            </a:r>
            <a:r>
              <a:rPr lang="en-US" sz="2000" baseline="-25000" dirty="0"/>
              <a:t>2</a:t>
            </a:r>
            <a:r>
              <a:rPr lang="en-US" sz="2000" dirty="0"/>
              <a:t>(x – v</a:t>
            </a:r>
            <a:r>
              <a:rPr lang="en-US" sz="2000" baseline="-25000" dirty="0"/>
              <a:t>2</a:t>
            </a:r>
            <a:r>
              <a:rPr lang="en-US" sz="2000" dirty="0"/>
              <a:t>t) </a:t>
            </a:r>
          </a:p>
        </p:txBody>
      </p:sp>
      <p:sp>
        <p:nvSpPr>
          <p:cNvPr id="30729" name="Freeform 24"/>
          <p:cNvSpPr>
            <a:spLocks/>
          </p:cNvSpPr>
          <p:nvPr/>
        </p:nvSpPr>
        <p:spPr bwMode="auto">
          <a:xfrm>
            <a:off x="4835525" y="3324225"/>
            <a:ext cx="188913" cy="527050"/>
          </a:xfrm>
          <a:custGeom>
            <a:avLst/>
            <a:gdLst>
              <a:gd name="T0" fmla="*/ 119 w 119"/>
              <a:gd name="T1" fmla="*/ 58 h 332"/>
              <a:gd name="T2" fmla="*/ 64 w 119"/>
              <a:gd name="T3" fmla="*/ 39 h 332"/>
              <a:gd name="T4" fmla="*/ 46 w 119"/>
              <a:gd name="T5" fmla="*/ 295 h 332"/>
              <a:gd name="T6" fmla="*/ 0 w 119"/>
              <a:gd name="T7" fmla="*/ 259 h 332"/>
              <a:gd name="T8" fmla="*/ 0 60000 65536"/>
              <a:gd name="T9" fmla="*/ 0 60000 65536"/>
              <a:gd name="T10" fmla="*/ 0 60000 65536"/>
              <a:gd name="T11" fmla="*/ 0 60000 65536"/>
              <a:gd name="T12" fmla="*/ 0 w 119"/>
              <a:gd name="T13" fmla="*/ 0 h 332"/>
              <a:gd name="T14" fmla="*/ 119 w 119"/>
              <a:gd name="T15" fmla="*/ 332 h 3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9" h="332">
                <a:moveTo>
                  <a:pt x="119" y="58"/>
                </a:moveTo>
                <a:cubicBezTo>
                  <a:pt x="97" y="29"/>
                  <a:pt x="76" y="0"/>
                  <a:pt x="64" y="39"/>
                </a:cubicBezTo>
                <a:cubicBezTo>
                  <a:pt x="52" y="78"/>
                  <a:pt x="57" y="258"/>
                  <a:pt x="46" y="295"/>
                </a:cubicBezTo>
                <a:cubicBezTo>
                  <a:pt x="35" y="332"/>
                  <a:pt x="9" y="265"/>
                  <a:pt x="0" y="259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0" name="Freeform 25"/>
          <p:cNvSpPr>
            <a:spLocks/>
          </p:cNvSpPr>
          <p:nvPr/>
        </p:nvSpPr>
        <p:spPr bwMode="auto">
          <a:xfrm>
            <a:off x="1612900" y="2725738"/>
            <a:ext cx="188913" cy="527050"/>
          </a:xfrm>
          <a:custGeom>
            <a:avLst/>
            <a:gdLst>
              <a:gd name="T0" fmla="*/ 119 w 119"/>
              <a:gd name="T1" fmla="*/ 58 h 332"/>
              <a:gd name="T2" fmla="*/ 64 w 119"/>
              <a:gd name="T3" fmla="*/ 39 h 332"/>
              <a:gd name="T4" fmla="*/ 46 w 119"/>
              <a:gd name="T5" fmla="*/ 295 h 332"/>
              <a:gd name="T6" fmla="*/ 0 w 119"/>
              <a:gd name="T7" fmla="*/ 259 h 332"/>
              <a:gd name="T8" fmla="*/ 0 60000 65536"/>
              <a:gd name="T9" fmla="*/ 0 60000 65536"/>
              <a:gd name="T10" fmla="*/ 0 60000 65536"/>
              <a:gd name="T11" fmla="*/ 0 60000 65536"/>
              <a:gd name="T12" fmla="*/ 0 w 119"/>
              <a:gd name="T13" fmla="*/ 0 h 332"/>
              <a:gd name="T14" fmla="*/ 119 w 119"/>
              <a:gd name="T15" fmla="*/ 332 h 3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9" h="332">
                <a:moveTo>
                  <a:pt x="119" y="58"/>
                </a:moveTo>
                <a:cubicBezTo>
                  <a:pt x="97" y="29"/>
                  <a:pt x="76" y="0"/>
                  <a:pt x="64" y="39"/>
                </a:cubicBezTo>
                <a:cubicBezTo>
                  <a:pt x="52" y="78"/>
                  <a:pt x="57" y="258"/>
                  <a:pt x="46" y="295"/>
                </a:cubicBezTo>
                <a:cubicBezTo>
                  <a:pt x="35" y="332"/>
                  <a:pt x="9" y="265"/>
                  <a:pt x="0" y="259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1" name="Text Box 26"/>
          <p:cNvSpPr txBox="1">
            <a:spLocks noChangeArrowheads="1"/>
          </p:cNvSpPr>
          <p:nvPr/>
        </p:nvSpPr>
        <p:spPr bwMode="auto">
          <a:xfrm>
            <a:off x="352626" y="2362200"/>
            <a:ext cx="39789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Probability in the moment of time t</a:t>
            </a:r>
            <a:endParaRPr lang="en-US" dirty="0"/>
          </a:p>
        </p:txBody>
      </p:sp>
      <p:sp>
        <p:nvSpPr>
          <p:cNvPr id="30732" name="Text Box 27"/>
          <p:cNvSpPr txBox="1">
            <a:spLocks noChangeArrowheads="1"/>
          </p:cNvSpPr>
          <p:nvPr/>
        </p:nvSpPr>
        <p:spPr bwMode="auto">
          <a:xfrm>
            <a:off x="6424613" y="5249863"/>
            <a:ext cx="1360487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depth of </a:t>
            </a:r>
          </a:p>
          <a:p>
            <a:r>
              <a:rPr lang="en-US" dirty="0"/>
              <a:t>oscillations</a:t>
            </a:r>
          </a:p>
        </p:txBody>
      </p:sp>
      <p:sp>
        <p:nvSpPr>
          <p:cNvPr id="30733" name="Text Box 28"/>
          <p:cNvSpPr txBox="1">
            <a:spLocks noChangeArrowheads="1"/>
          </p:cNvSpPr>
          <p:nvPr/>
        </p:nvSpPr>
        <p:spPr bwMode="auto">
          <a:xfrm>
            <a:off x="1814513" y="6070600"/>
            <a:ext cx="800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 4 p </a:t>
            </a:r>
            <a:r>
              <a:rPr lang="en-US" sz="2000" dirty="0"/>
              <a:t>E</a:t>
            </a:r>
            <a:endParaRPr lang="en-US" sz="2000" dirty="0">
              <a:latin typeface="Symbol" pitchFamily="18" charset="2"/>
            </a:endParaRPr>
          </a:p>
          <a:p>
            <a:r>
              <a:rPr lang="en-US" sz="2000" dirty="0">
                <a:latin typeface="Symbol" pitchFamily="18" charset="2"/>
              </a:rPr>
              <a:t> D</a:t>
            </a:r>
            <a:r>
              <a:rPr lang="en-US" sz="2000" dirty="0"/>
              <a:t>m</a:t>
            </a:r>
            <a:r>
              <a:rPr lang="en-US" sz="2000" baseline="30000" dirty="0"/>
              <a:t>2</a:t>
            </a:r>
            <a:endParaRPr lang="en-US" sz="2000" dirty="0"/>
          </a:p>
        </p:txBody>
      </p:sp>
      <p:sp>
        <p:nvSpPr>
          <p:cNvPr id="30734" name="Text Box 29"/>
          <p:cNvSpPr txBox="1">
            <a:spLocks noChangeArrowheads="1"/>
          </p:cNvSpPr>
          <p:nvPr/>
        </p:nvSpPr>
        <p:spPr bwMode="auto">
          <a:xfrm>
            <a:off x="2271713" y="5375275"/>
            <a:ext cx="1947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  </a:t>
            </a:r>
            <a:r>
              <a:rPr lang="en-US" sz="2000">
                <a:latin typeface="Symbol" pitchFamily="18" charset="2"/>
              </a:rPr>
              <a:t>f</a:t>
            </a:r>
            <a:r>
              <a:rPr lang="en-US" sz="2000"/>
              <a:t> =              = </a:t>
            </a:r>
          </a:p>
        </p:txBody>
      </p:sp>
      <p:sp>
        <p:nvSpPr>
          <p:cNvPr id="30735" name="Text Box 30"/>
          <p:cNvSpPr txBox="1">
            <a:spLocks noChangeArrowheads="1"/>
          </p:cNvSpPr>
          <p:nvPr/>
        </p:nvSpPr>
        <p:spPr bwMode="auto">
          <a:xfrm>
            <a:off x="482600" y="4268788"/>
            <a:ext cx="1354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If g</a:t>
            </a:r>
            <a:r>
              <a:rPr lang="en-US" baseline="-25000"/>
              <a:t>1</a:t>
            </a:r>
            <a:r>
              <a:rPr lang="en-US"/>
              <a:t> = g</a:t>
            </a:r>
            <a:r>
              <a:rPr lang="en-US" baseline="-25000"/>
              <a:t>2</a:t>
            </a:r>
            <a:r>
              <a:rPr lang="en-US"/>
              <a:t>   </a:t>
            </a:r>
          </a:p>
        </p:txBody>
      </p:sp>
      <p:sp>
        <p:nvSpPr>
          <p:cNvPr id="30736" name="Text Box 31"/>
          <p:cNvSpPr txBox="1">
            <a:spLocks noChangeArrowheads="1"/>
          </p:cNvSpPr>
          <p:nvPr/>
        </p:nvSpPr>
        <p:spPr bwMode="auto">
          <a:xfrm>
            <a:off x="684213" y="4692650"/>
            <a:ext cx="44545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 P(</a:t>
            </a:r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/>
              <a:t>e</a:t>
            </a:r>
            <a:r>
              <a:rPr lang="en-US" sz="2000"/>
              <a:t>) = 1 - 2 sin</a:t>
            </a:r>
            <a:r>
              <a:rPr lang="en-US" sz="2000" baseline="30000"/>
              <a:t>2</a:t>
            </a:r>
            <a:r>
              <a:rPr lang="en-US" sz="2000">
                <a:latin typeface="Symbol" pitchFamily="18" charset="2"/>
              </a:rPr>
              <a:t>q</a:t>
            </a:r>
            <a:r>
              <a:rPr lang="en-US" sz="2000"/>
              <a:t> cos</a:t>
            </a:r>
            <a:r>
              <a:rPr lang="en-US" sz="2000" baseline="30000"/>
              <a:t>2</a:t>
            </a:r>
            <a:r>
              <a:rPr lang="en-US" sz="2000">
                <a:latin typeface="Symbol" pitchFamily="18" charset="2"/>
              </a:rPr>
              <a:t>q</a:t>
            </a:r>
            <a:r>
              <a:rPr lang="en-US" sz="2000"/>
              <a:t> (1 - cos </a:t>
            </a:r>
            <a:r>
              <a:rPr lang="en-US" sz="2000">
                <a:latin typeface="Symbol" pitchFamily="18" charset="2"/>
              </a:rPr>
              <a:t>f</a:t>
            </a:r>
            <a:r>
              <a:rPr lang="en-US" sz="2000"/>
              <a:t>) </a:t>
            </a:r>
          </a:p>
        </p:txBody>
      </p:sp>
      <p:sp>
        <p:nvSpPr>
          <p:cNvPr id="30737" name="Text Box 32"/>
          <p:cNvSpPr txBox="1">
            <a:spLocks noChangeArrowheads="1"/>
          </p:cNvSpPr>
          <p:nvPr/>
        </p:nvSpPr>
        <p:spPr bwMode="auto">
          <a:xfrm>
            <a:off x="4864100" y="4708525"/>
            <a:ext cx="2566988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=  1 - sin</a:t>
            </a:r>
            <a:r>
              <a:rPr lang="en-US" sz="2000" baseline="30000" dirty="0"/>
              <a:t>2 </a:t>
            </a:r>
            <a:r>
              <a:rPr lang="en-US" sz="2000" dirty="0"/>
              <a:t>2</a:t>
            </a:r>
            <a:r>
              <a:rPr lang="en-US" sz="2000" dirty="0">
                <a:latin typeface="Symbol" pitchFamily="18" charset="2"/>
              </a:rPr>
              <a:t>q</a:t>
            </a:r>
            <a:r>
              <a:rPr lang="en-US" sz="2000" dirty="0"/>
              <a:t> sin</a:t>
            </a:r>
            <a:r>
              <a:rPr lang="en-US" sz="2000" baseline="30000" dirty="0"/>
              <a:t>2</a:t>
            </a:r>
            <a:r>
              <a:rPr lang="en-US" sz="2000" dirty="0">
                <a:latin typeface="Symbol" pitchFamily="18" charset="2"/>
              </a:rPr>
              <a:t> </a:t>
            </a:r>
            <a:r>
              <a:rPr lang="en-US" sz="2000" dirty="0"/>
              <a:t>½</a:t>
            </a:r>
            <a:r>
              <a:rPr lang="en-US" sz="2000" dirty="0">
                <a:latin typeface="Symbol" pitchFamily="18" charset="2"/>
              </a:rPr>
              <a:t>f</a:t>
            </a:r>
            <a:r>
              <a:rPr lang="en-US" sz="2000" dirty="0"/>
              <a:t> </a:t>
            </a:r>
          </a:p>
        </p:txBody>
      </p:sp>
      <p:sp>
        <p:nvSpPr>
          <p:cNvPr id="30738" name="Text Box 33"/>
          <p:cNvSpPr txBox="1">
            <a:spLocks noChangeArrowheads="1"/>
          </p:cNvSpPr>
          <p:nvPr/>
        </p:nvSpPr>
        <p:spPr bwMode="auto">
          <a:xfrm>
            <a:off x="2924175" y="5232400"/>
            <a:ext cx="884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  <a:r>
              <a:rPr lang="en-US" sz="2000"/>
              <a:t>m</a:t>
            </a:r>
            <a:r>
              <a:rPr lang="en-US" sz="2000" baseline="30000"/>
              <a:t>2  </a:t>
            </a:r>
            <a:r>
              <a:rPr lang="en-US" sz="2000"/>
              <a:t>x</a:t>
            </a:r>
          </a:p>
          <a:p>
            <a:r>
              <a:rPr lang="en-US" sz="2000"/>
              <a:t>   2E</a:t>
            </a:r>
          </a:p>
        </p:txBody>
      </p:sp>
      <p:sp>
        <p:nvSpPr>
          <p:cNvPr id="30739" name="Text Box 34"/>
          <p:cNvSpPr txBox="1">
            <a:spLocks noChangeArrowheads="1"/>
          </p:cNvSpPr>
          <p:nvPr/>
        </p:nvSpPr>
        <p:spPr bwMode="auto">
          <a:xfrm>
            <a:off x="4094163" y="5218113"/>
            <a:ext cx="727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2 p </a:t>
            </a:r>
            <a:r>
              <a:rPr lang="en-US" sz="2000"/>
              <a:t>x</a:t>
            </a:r>
          </a:p>
          <a:p>
            <a:r>
              <a:rPr lang="en-US" sz="2000"/>
              <a:t>  l</a:t>
            </a:r>
            <a:r>
              <a:rPr lang="en-US" sz="2000" baseline="-25000">
                <a:latin typeface="Symbol" pitchFamily="18" charset="2"/>
              </a:rPr>
              <a:t>n</a:t>
            </a:r>
            <a:r>
              <a:rPr lang="en-US" sz="2000"/>
              <a:t> </a:t>
            </a:r>
          </a:p>
        </p:txBody>
      </p:sp>
      <p:sp>
        <p:nvSpPr>
          <p:cNvPr id="30740" name="Text Box 35"/>
          <p:cNvSpPr txBox="1">
            <a:spLocks noChangeArrowheads="1"/>
          </p:cNvSpPr>
          <p:nvPr/>
        </p:nvSpPr>
        <p:spPr bwMode="auto">
          <a:xfrm>
            <a:off x="1339850" y="6196013"/>
            <a:ext cx="546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l</a:t>
            </a:r>
            <a:r>
              <a:rPr lang="en-US" sz="2000" baseline="-25000">
                <a:latin typeface="Symbol" pitchFamily="18" charset="2"/>
              </a:rPr>
              <a:t>n</a:t>
            </a:r>
            <a:r>
              <a:rPr lang="en-US" sz="2000"/>
              <a:t> =</a:t>
            </a:r>
          </a:p>
        </p:txBody>
      </p:sp>
      <p:sp>
        <p:nvSpPr>
          <p:cNvPr id="30741" name="Line 37"/>
          <p:cNvSpPr>
            <a:spLocks noChangeShapeType="1"/>
          </p:cNvSpPr>
          <p:nvPr/>
        </p:nvSpPr>
        <p:spPr bwMode="auto">
          <a:xfrm>
            <a:off x="2989263" y="5588000"/>
            <a:ext cx="7270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2" name="Line 38"/>
          <p:cNvSpPr>
            <a:spLocks noChangeShapeType="1"/>
          </p:cNvSpPr>
          <p:nvPr/>
        </p:nvSpPr>
        <p:spPr bwMode="auto">
          <a:xfrm>
            <a:off x="4137025" y="5573713"/>
            <a:ext cx="59531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3" name="Line 39"/>
          <p:cNvSpPr>
            <a:spLocks noChangeShapeType="1"/>
          </p:cNvSpPr>
          <p:nvPr/>
        </p:nvSpPr>
        <p:spPr bwMode="auto">
          <a:xfrm>
            <a:off x="1930400" y="6429375"/>
            <a:ext cx="6381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4" name="Text Box 40"/>
          <p:cNvSpPr txBox="1">
            <a:spLocks noChangeArrowheads="1"/>
          </p:cNvSpPr>
          <p:nvPr/>
        </p:nvSpPr>
        <p:spPr bwMode="auto">
          <a:xfrm>
            <a:off x="3297238" y="6259513"/>
            <a:ext cx="2046287" cy="366712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Oscillation length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54600" y="2572266"/>
            <a:ext cx="163287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interference</a:t>
            </a:r>
            <a:endParaRPr lang="en-US" dirty="0"/>
          </a:p>
        </p:txBody>
      </p:sp>
      <p:sp>
        <p:nvSpPr>
          <p:cNvPr id="27" name="Right Arrow 26"/>
          <p:cNvSpPr/>
          <p:nvPr/>
        </p:nvSpPr>
        <p:spPr bwMode="auto">
          <a:xfrm rot="14172515">
            <a:off x="5905500" y="5133975"/>
            <a:ext cx="459712" cy="396875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9" name="Right Arrow 27"/>
          <p:cNvSpPr>
            <a:spLocks noChangeArrowheads="1"/>
          </p:cNvSpPr>
          <p:nvPr/>
        </p:nvSpPr>
        <p:spPr bwMode="auto">
          <a:xfrm rot="7475904">
            <a:off x="4650533" y="2899570"/>
            <a:ext cx="417512" cy="363537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FF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Right Arrow 27"/>
          <p:cNvSpPr>
            <a:spLocks noChangeArrowheads="1"/>
          </p:cNvSpPr>
          <p:nvPr/>
        </p:nvSpPr>
        <p:spPr bwMode="auto">
          <a:xfrm rot="-7739495">
            <a:off x="7531894" y="1903809"/>
            <a:ext cx="417512" cy="363537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FF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371600" y="3899456"/>
            <a:ext cx="1925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  </a:t>
            </a:r>
            <a:r>
              <a:rPr lang="en-US" dirty="0" err="1" smtClean="0"/>
              <a:t>dx</a:t>
            </a:r>
            <a:r>
              <a:rPr lang="en-US" dirty="0" smtClean="0"/>
              <a:t> |g |</a:t>
            </a:r>
            <a:r>
              <a:rPr lang="en-US" baseline="30000" dirty="0" smtClean="0"/>
              <a:t>2</a:t>
            </a:r>
            <a:r>
              <a:rPr lang="en-US" dirty="0" smtClean="0"/>
              <a:t>  = 1   </a:t>
            </a:r>
            <a:endParaRPr lang="en-US" dirty="0"/>
          </a:p>
        </p:txBody>
      </p:sp>
      <p:sp>
        <p:nvSpPr>
          <p:cNvPr id="32" name="Freeform 25"/>
          <p:cNvSpPr>
            <a:spLocks/>
          </p:cNvSpPr>
          <p:nvPr/>
        </p:nvSpPr>
        <p:spPr bwMode="auto">
          <a:xfrm>
            <a:off x="1702593" y="3779838"/>
            <a:ext cx="188913" cy="527050"/>
          </a:xfrm>
          <a:custGeom>
            <a:avLst/>
            <a:gdLst>
              <a:gd name="T0" fmla="*/ 119 w 119"/>
              <a:gd name="T1" fmla="*/ 58 h 332"/>
              <a:gd name="T2" fmla="*/ 64 w 119"/>
              <a:gd name="T3" fmla="*/ 39 h 332"/>
              <a:gd name="T4" fmla="*/ 46 w 119"/>
              <a:gd name="T5" fmla="*/ 295 h 332"/>
              <a:gd name="T6" fmla="*/ 0 w 119"/>
              <a:gd name="T7" fmla="*/ 259 h 332"/>
              <a:gd name="T8" fmla="*/ 0 60000 65536"/>
              <a:gd name="T9" fmla="*/ 0 60000 65536"/>
              <a:gd name="T10" fmla="*/ 0 60000 65536"/>
              <a:gd name="T11" fmla="*/ 0 60000 65536"/>
              <a:gd name="T12" fmla="*/ 0 w 119"/>
              <a:gd name="T13" fmla="*/ 0 h 332"/>
              <a:gd name="T14" fmla="*/ 119 w 119"/>
              <a:gd name="T15" fmla="*/ 332 h 3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9" h="332">
                <a:moveTo>
                  <a:pt x="119" y="58"/>
                </a:moveTo>
                <a:cubicBezTo>
                  <a:pt x="97" y="29"/>
                  <a:pt x="76" y="0"/>
                  <a:pt x="64" y="39"/>
                </a:cubicBezTo>
                <a:cubicBezTo>
                  <a:pt x="52" y="78"/>
                  <a:pt x="57" y="258"/>
                  <a:pt x="46" y="295"/>
                </a:cubicBezTo>
                <a:cubicBezTo>
                  <a:pt x="35" y="332"/>
                  <a:pt x="9" y="265"/>
                  <a:pt x="0" y="259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108960" y="1371600"/>
            <a:ext cx="321564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293944" y="1524000"/>
            <a:ext cx="812031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P(</a:t>
            </a:r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Symbol" pitchFamily="18" charset="2"/>
              </a:rPr>
              <a:t>m</a:t>
            </a:r>
            <a:r>
              <a:rPr lang="en-US" sz="2000" dirty="0"/>
              <a:t>) </a:t>
            </a:r>
            <a:r>
              <a:rPr lang="en-US" sz="2000" dirty="0" smtClean="0"/>
              <a:t>                          </a:t>
            </a:r>
            <a:endParaRPr lang="en-US" sz="2000" dirty="0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4038600" y="1524000"/>
            <a:ext cx="2038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=  sin</a:t>
            </a:r>
            <a:r>
              <a:rPr lang="en-US" sz="2000" baseline="30000" dirty="0"/>
              <a:t>2</a:t>
            </a:r>
            <a:r>
              <a:rPr lang="en-US" sz="2000" dirty="0"/>
              <a:t>2</a:t>
            </a:r>
            <a:r>
              <a:rPr lang="en-US" sz="2000" dirty="0">
                <a:latin typeface="Symbol" pitchFamily="18" charset="2"/>
              </a:rPr>
              <a:t>q</a:t>
            </a:r>
            <a:r>
              <a:rPr lang="en-US" sz="2000" dirty="0"/>
              <a:t> sin</a:t>
            </a:r>
            <a:r>
              <a:rPr lang="en-US" sz="2000" baseline="30000" dirty="0"/>
              <a:t>2</a:t>
            </a:r>
            <a:endParaRPr lang="en-US" sz="2000" dirty="0"/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5676900" y="1381125"/>
            <a:ext cx="549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p</a:t>
            </a:r>
            <a:r>
              <a:rPr lang="en-US" sz="2000"/>
              <a:t>x </a:t>
            </a:r>
          </a:p>
          <a:p>
            <a:r>
              <a:rPr lang="en-US" sz="2000"/>
              <a:t> l</a:t>
            </a:r>
            <a:r>
              <a:rPr lang="en-US" sz="2000" baseline="-25000"/>
              <a:t> </a:t>
            </a:r>
            <a:r>
              <a:rPr lang="en-US" sz="2000" baseline="-25000">
                <a:latin typeface="Symbol" pitchFamily="18" charset="2"/>
              </a:rPr>
              <a:t>n</a:t>
            </a:r>
            <a:endParaRPr lang="en-US" sz="2000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5767388" y="1752600"/>
            <a:ext cx="2667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WordArt 18"/>
          <p:cNvSpPr>
            <a:spLocks noChangeArrowheads="1" noChangeShapeType="1" noTextEdit="1"/>
          </p:cNvSpPr>
          <p:nvPr/>
        </p:nvSpPr>
        <p:spPr bwMode="auto">
          <a:xfrm>
            <a:off x="835025" y="165101"/>
            <a:ext cx="6543675" cy="1206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Physics summary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31759" name="Text Box 20"/>
          <p:cNvSpPr txBox="1">
            <a:spLocks noChangeArrowheads="1"/>
          </p:cNvSpPr>
          <p:nvPr/>
        </p:nvSpPr>
        <p:spPr bwMode="auto">
          <a:xfrm>
            <a:off x="1687824" y="2382838"/>
            <a:ext cx="6140450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All complications – absorbed in normalization</a:t>
            </a:r>
          </a:p>
          <a:p>
            <a:r>
              <a:rPr lang="en-US" sz="2000" dirty="0"/>
              <a:t>or reduced to partial averaging of oscillations </a:t>
            </a:r>
          </a:p>
          <a:p>
            <a:r>
              <a:rPr lang="en-US" sz="2000" dirty="0"/>
              <a:t>or lead to negligible corrections of order  m/E &lt;&lt; 1</a:t>
            </a:r>
          </a:p>
        </p:txBody>
      </p:sp>
      <p:sp>
        <p:nvSpPr>
          <p:cNvPr id="31760" name="Text Box 22"/>
          <p:cNvSpPr txBox="1">
            <a:spLocks noChangeArrowheads="1"/>
          </p:cNvSpPr>
          <p:nvPr/>
        </p:nvSpPr>
        <p:spPr bwMode="auto">
          <a:xfrm rot="-217485">
            <a:off x="1144588" y="3949700"/>
            <a:ext cx="5614987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Oscillations - effect of the phase difference </a:t>
            </a:r>
          </a:p>
          <a:p>
            <a:r>
              <a:rPr lang="en-US" sz="2000" dirty="0"/>
              <a:t>increase between mass   </a:t>
            </a:r>
            <a:r>
              <a:rPr lang="en-US" sz="2000" dirty="0" err="1"/>
              <a:t>eigenstates</a:t>
            </a:r>
            <a:endParaRPr lang="en-US" sz="2000" dirty="0"/>
          </a:p>
        </p:txBody>
      </p:sp>
      <p:sp>
        <p:nvSpPr>
          <p:cNvPr id="31761" name="Text Box 23"/>
          <p:cNvSpPr txBox="1">
            <a:spLocks noChangeArrowheads="1"/>
          </p:cNvSpPr>
          <p:nvPr/>
        </p:nvSpPr>
        <p:spPr bwMode="auto">
          <a:xfrm>
            <a:off x="1943100" y="4856163"/>
            <a:ext cx="6219825" cy="7016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Admixtures of the  mass eigenstates  </a:t>
            </a:r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/>
              <a:t>i</a:t>
            </a:r>
            <a:r>
              <a:rPr lang="en-US" sz="2000"/>
              <a:t>  in a given </a:t>
            </a:r>
          </a:p>
          <a:p>
            <a:r>
              <a:rPr lang="en-US" sz="2000"/>
              <a:t>neutrino state do not change during propagation</a:t>
            </a:r>
          </a:p>
        </p:txBody>
      </p:sp>
      <p:sp>
        <p:nvSpPr>
          <p:cNvPr id="31762" name="Text Box 24"/>
          <p:cNvSpPr txBox="1">
            <a:spLocks noChangeArrowheads="1"/>
          </p:cNvSpPr>
          <p:nvPr/>
        </p:nvSpPr>
        <p:spPr bwMode="auto">
          <a:xfrm rot="202038">
            <a:off x="2538413" y="5851525"/>
            <a:ext cx="5818187" cy="701675"/>
          </a:xfrm>
          <a:prstGeom prst="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Flavors (flavor composition) of the eigenstates </a:t>
            </a:r>
          </a:p>
          <a:p>
            <a:r>
              <a:rPr lang="en-US" sz="2000"/>
              <a:t>are fixed by the  vacuum mixing angle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5153" y="1436469"/>
            <a:ext cx="1717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Apperance</a:t>
            </a:r>
            <a:r>
              <a:rPr lang="en-US" sz="2000" dirty="0" smtClean="0"/>
              <a:t> probability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124700" y="1554133"/>
            <a:ext cx="1038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Robust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435454" y="1616077"/>
            <a:ext cx="5947481" cy="14106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3. Matter effects: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80622" y="3108960"/>
            <a:ext cx="8748225" cy="14106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Oscillations &amp; flavor conversion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1958529" y="2185988"/>
            <a:ext cx="5648772" cy="1751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1.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Mixing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984500" y="6003925"/>
            <a:ext cx="1670050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3413919" y="2058424"/>
            <a:ext cx="1432719" cy="1079500"/>
          </a:xfrm>
          <a:custGeom>
            <a:avLst/>
            <a:gdLst>
              <a:gd name="T0" fmla="*/ 2147483647 w 856"/>
              <a:gd name="T1" fmla="*/ 2147483647 h 680"/>
              <a:gd name="T2" fmla="*/ 2147483647 w 856"/>
              <a:gd name="T3" fmla="*/ 2147483647 h 680"/>
              <a:gd name="T4" fmla="*/ 2147483647 w 856"/>
              <a:gd name="T5" fmla="*/ 2147483647 h 680"/>
              <a:gd name="T6" fmla="*/ 2147483647 w 856"/>
              <a:gd name="T7" fmla="*/ 2147483647 h 680"/>
              <a:gd name="T8" fmla="*/ 2147483647 w 856"/>
              <a:gd name="T9" fmla="*/ 2147483647 h 680"/>
              <a:gd name="T10" fmla="*/ 2147483647 w 856"/>
              <a:gd name="T11" fmla="*/ 2147483647 h 680"/>
              <a:gd name="T12" fmla="*/ 2147483647 w 856"/>
              <a:gd name="T13" fmla="*/ 2147483647 h 680"/>
              <a:gd name="T14" fmla="*/ 2147483647 w 856"/>
              <a:gd name="T15" fmla="*/ 2147483647 h 680"/>
              <a:gd name="T16" fmla="*/ 2147483647 w 856"/>
              <a:gd name="T17" fmla="*/ 2147483647 h 6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56"/>
              <a:gd name="T28" fmla="*/ 0 h 680"/>
              <a:gd name="T29" fmla="*/ 856 w 856"/>
              <a:gd name="T30" fmla="*/ 680 h 6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56" h="680">
                <a:moveTo>
                  <a:pt x="320" y="24"/>
                </a:moveTo>
                <a:cubicBezTo>
                  <a:pt x="248" y="16"/>
                  <a:pt x="320" y="0"/>
                  <a:pt x="272" y="24"/>
                </a:cubicBezTo>
                <a:cubicBezTo>
                  <a:pt x="224" y="48"/>
                  <a:pt x="64" y="72"/>
                  <a:pt x="32" y="168"/>
                </a:cubicBezTo>
                <a:cubicBezTo>
                  <a:pt x="0" y="264"/>
                  <a:pt x="16" y="536"/>
                  <a:pt x="80" y="600"/>
                </a:cubicBezTo>
                <a:cubicBezTo>
                  <a:pt x="144" y="664"/>
                  <a:pt x="320" y="544"/>
                  <a:pt x="416" y="552"/>
                </a:cubicBezTo>
                <a:cubicBezTo>
                  <a:pt x="512" y="560"/>
                  <a:pt x="584" y="680"/>
                  <a:pt x="656" y="648"/>
                </a:cubicBezTo>
                <a:cubicBezTo>
                  <a:pt x="728" y="616"/>
                  <a:pt x="840" y="456"/>
                  <a:pt x="848" y="360"/>
                </a:cubicBezTo>
                <a:cubicBezTo>
                  <a:pt x="856" y="264"/>
                  <a:pt x="792" y="128"/>
                  <a:pt x="704" y="72"/>
                </a:cubicBezTo>
                <a:cubicBezTo>
                  <a:pt x="616" y="16"/>
                  <a:pt x="392" y="32"/>
                  <a:pt x="320" y="2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aseline="-25000" dirty="0" smtClean="0">
                <a:latin typeface="Times New Roman" pitchFamily="18" charset="0"/>
              </a:rPr>
              <a:t> 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612626" y="2001092"/>
            <a:ext cx="2133600" cy="1158875"/>
          </a:xfrm>
          <a:custGeom>
            <a:avLst/>
            <a:gdLst>
              <a:gd name="T0" fmla="*/ 2147483647 w 1288"/>
              <a:gd name="T1" fmla="*/ 2147483647 h 608"/>
              <a:gd name="T2" fmla="*/ 2147483647 w 1288"/>
              <a:gd name="T3" fmla="*/ 2147483647 h 608"/>
              <a:gd name="T4" fmla="*/ 2147483647 w 1288"/>
              <a:gd name="T5" fmla="*/ 2147483647 h 608"/>
              <a:gd name="T6" fmla="*/ 2147483647 w 1288"/>
              <a:gd name="T7" fmla="*/ 2147483647 h 608"/>
              <a:gd name="T8" fmla="*/ 2147483647 w 1288"/>
              <a:gd name="T9" fmla="*/ 2147483647 h 608"/>
              <a:gd name="T10" fmla="*/ 2147483647 w 1288"/>
              <a:gd name="T11" fmla="*/ 2147483647 h 608"/>
              <a:gd name="T12" fmla="*/ 2147483647 w 1288"/>
              <a:gd name="T13" fmla="*/ 2147483647 h 608"/>
              <a:gd name="T14" fmla="*/ 2147483647 w 1288"/>
              <a:gd name="T15" fmla="*/ 2147483647 h 608"/>
              <a:gd name="T16" fmla="*/ 2147483647 w 1288"/>
              <a:gd name="T17" fmla="*/ 2147483647 h 608"/>
              <a:gd name="T18" fmla="*/ 2147483647 w 1288"/>
              <a:gd name="T19" fmla="*/ 2147483647 h 608"/>
              <a:gd name="T20" fmla="*/ 2147483647 w 1288"/>
              <a:gd name="T21" fmla="*/ 2147483647 h 608"/>
              <a:gd name="T22" fmla="*/ 2147483647 w 1288"/>
              <a:gd name="T23" fmla="*/ 2147483647 h 60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88"/>
              <a:gd name="T37" fmla="*/ 0 h 608"/>
              <a:gd name="T38" fmla="*/ 1288 w 1288"/>
              <a:gd name="T39" fmla="*/ 608 h 60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88" h="608">
                <a:moveTo>
                  <a:pt x="552" y="104"/>
                </a:moveTo>
                <a:cubicBezTo>
                  <a:pt x="480" y="104"/>
                  <a:pt x="304" y="48"/>
                  <a:pt x="216" y="56"/>
                </a:cubicBezTo>
                <a:cubicBezTo>
                  <a:pt x="128" y="64"/>
                  <a:pt x="48" y="88"/>
                  <a:pt x="24" y="152"/>
                </a:cubicBezTo>
                <a:cubicBezTo>
                  <a:pt x="0" y="216"/>
                  <a:pt x="24" y="368"/>
                  <a:pt x="72" y="440"/>
                </a:cubicBezTo>
                <a:cubicBezTo>
                  <a:pt x="120" y="512"/>
                  <a:pt x="232" y="568"/>
                  <a:pt x="312" y="584"/>
                </a:cubicBezTo>
                <a:cubicBezTo>
                  <a:pt x="392" y="600"/>
                  <a:pt x="472" y="536"/>
                  <a:pt x="552" y="536"/>
                </a:cubicBezTo>
                <a:cubicBezTo>
                  <a:pt x="632" y="536"/>
                  <a:pt x="712" y="608"/>
                  <a:pt x="792" y="584"/>
                </a:cubicBezTo>
                <a:cubicBezTo>
                  <a:pt x="872" y="560"/>
                  <a:pt x="952" y="424"/>
                  <a:pt x="1032" y="392"/>
                </a:cubicBezTo>
                <a:cubicBezTo>
                  <a:pt x="1112" y="360"/>
                  <a:pt x="1256" y="448"/>
                  <a:pt x="1272" y="392"/>
                </a:cubicBezTo>
                <a:cubicBezTo>
                  <a:pt x="1288" y="336"/>
                  <a:pt x="1232" y="112"/>
                  <a:pt x="1128" y="56"/>
                </a:cubicBezTo>
                <a:cubicBezTo>
                  <a:pt x="1024" y="0"/>
                  <a:pt x="744" y="48"/>
                  <a:pt x="648" y="56"/>
                </a:cubicBezTo>
                <a:cubicBezTo>
                  <a:pt x="552" y="64"/>
                  <a:pt x="624" y="104"/>
                  <a:pt x="552" y="10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248400" y="1431925"/>
            <a:ext cx="2209800" cy="1984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311275" y="3891740"/>
            <a:ext cx="1684337" cy="406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081" name="Text Box 10"/>
          <p:cNvSpPr txBox="1">
            <a:spLocks noChangeArrowheads="1"/>
          </p:cNvSpPr>
          <p:nvPr/>
        </p:nvSpPr>
        <p:spPr bwMode="auto">
          <a:xfrm>
            <a:off x="5824175" y="3490103"/>
            <a:ext cx="297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difference of  potentials  </a:t>
            </a:r>
          </a:p>
        </p:txBody>
      </p:sp>
      <p:sp>
        <p:nvSpPr>
          <p:cNvPr id="3082" name="Text Box 11"/>
          <p:cNvSpPr txBox="1">
            <a:spLocks noChangeArrowheads="1"/>
          </p:cNvSpPr>
          <p:nvPr/>
        </p:nvSpPr>
        <p:spPr bwMode="auto">
          <a:xfrm>
            <a:off x="6607175" y="900113"/>
            <a:ext cx="1289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</a:rPr>
              <a:t>for  </a:t>
            </a:r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>
                <a:latin typeface="Times New Roman" pitchFamily="18" charset="0"/>
              </a:rPr>
              <a:t>e   </a:t>
            </a:r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>
                <a:latin typeface="Symbol" pitchFamily="18" charset="2"/>
              </a:rPr>
              <a:t>m </a:t>
            </a:r>
            <a:r>
              <a:rPr lang="en-US" sz="2000">
                <a:latin typeface="Times New Roman" pitchFamily="18" charset="0"/>
              </a:rPr>
              <a:t>  </a:t>
            </a:r>
          </a:p>
        </p:txBody>
      </p:sp>
      <p:sp>
        <p:nvSpPr>
          <p:cNvPr id="3083" name="Freeform 12"/>
          <p:cNvSpPr>
            <a:spLocks/>
          </p:cNvSpPr>
          <p:nvPr/>
        </p:nvSpPr>
        <p:spPr bwMode="auto">
          <a:xfrm>
            <a:off x="7281863" y="2070100"/>
            <a:ext cx="152400" cy="762000"/>
          </a:xfrm>
          <a:custGeom>
            <a:avLst/>
            <a:gdLst>
              <a:gd name="T0" fmla="*/ 0 w 96"/>
              <a:gd name="T1" fmla="*/ 0 h 480"/>
              <a:gd name="T2" fmla="*/ 2147483647 w 96"/>
              <a:gd name="T3" fmla="*/ 2147483647 h 480"/>
              <a:gd name="T4" fmla="*/ 0 w 96"/>
              <a:gd name="T5" fmla="*/ 2147483647 h 480"/>
              <a:gd name="T6" fmla="*/ 2147483647 w 96"/>
              <a:gd name="T7" fmla="*/ 2147483647 h 480"/>
              <a:gd name="T8" fmla="*/ 0 w 96"/>
              <a:gd name="T9" fmla="*/ 2147483647 h 480"/>
              <a:gd name="T10" fmla="*/ 2147483647 w 96"/>
              <a:gd name="T11" fmla="*/ 2147483647 h 480"/>
              <a:gd name="T12" fmla="*/ 0 w 96"/>
              <a:gd name="T13" fmla="*/ 2147483647 h 480"/>
              <a:gd name="T14" fmla="*/ 2147483647 w 96"/>
              <a:gd name="T15" fmla="*/ 2147483647 h 480"/>
              <a:gd name="T16" fmla="*/ 0 w 96"/>
              <a:gd name="T17" fmla="*/ 2147483647 h 480"/>
              <a:gd name="T18" fmla="*/ 2147483647 w 96"/>
              <a:gd name="T19" fmla="*/ 2147483647 h 480"/>
              <a:gd name="T20" fmla="*/ 0 w 96"/>
              <a:gd name="T21" fmla="*/ 2147483647 h 4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6"/>
              <a:gd name="T34" fmla="*/ 0 h 480"/>
              <a:gd name="T35" fmla="*/ 96 w 96"/>
              <a:gd name="T36" fmla="*/ 480 h 48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6" h="480">
                <a:moveTo>
                  <a:pt x="0" y="0"/>
                </a:moveTo>
                <a:cubicBezTo>
                  <a:pt x="48" y="16"/>
                  <a:pt x="96" y="32"/>
                  <a:pt x="96" y="48"/>
                </a:cubicBezTo>
                <a:cubicBezTo>
                  <a:pt x="96" y="64"/>
                  <a:pt x="0" y="80"/>
                  <a:pt x="0" y="96"/>
                </a:cubicBezTo>
                <a:cubicBezTo>
                  <a:pt x="0" y="112"/>
                  <a:pt x="96" y="128"/>
                  <a:pt x="96" y="144"/>
                </a:cubicBezTo>
                <a:cubicBezTo>
                  <a:pt x="96" y="160"/>
                  <a:pt x="0" y="176"/>
                  <a:pt x="0" y="192"/>
                </a:cubicBezTo>
                <a:cubicBezTo>
                  <a:pt x="0" y="208"/>
                  <a:pt x="96" y="224"/>
                  <a:pt x="96" y="240"/>
                </a:cubicBezTo>
                <a:cubicBezTo>
                  <a:pt x="96" y="256"/>
                  <a:pt x="0" y="272"/>
                  <a:pt x="0" y="288"/>
                </a:cubicBezTo>
                <a:cubicBezTo>
                  <a:pt x="0" y="304"/>
                  <a:pt x="96" y="320"/>
                  <a:pt x="96" y="336"/>
                </a:cubicBezTo>
                <a:cubicBezTo>
                  <a:pt x="96" y="352"/>
                  <a:pt x="0" y="368"/>
                  <a:pt x="0" y="384"/>
                </a:cubicBezTo>
                <a:cubicBezTo>
                  <a:pt x="0" y="400"/>
                  <a:pt x="96" y="416"/>
                  <a:pt x="96" y="432"/>
                </a:cubicBezTo>
                <a:cubicBezTo>
                  <a:pt x="96" y="448"/>
                  <a:pt x="48" y="464"/>
                  <a:pt x="0" y="48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Text Box 13"/>
          <p:cNvSpPr txBox="1">
            <a:spLocks noChangeArrowheads="1"/>
          </p:cNvSpPr>
          <p:nvPr/>
        </p:nvSpPr>
        <p:spPr bwMode="auto">
          <a:xfrm>
            <a:off x="6510338" y="1412875"/>
            <a:ext cx="388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>
                <a:latin typeface="Times New Roman" pitchFamily="18" charset="0"/>
              </a:rPr>
              <a:t>e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3085" name="Text Box 14"/>
          <p:cNvSpPr txBox="1">
            <a:spLocks noChangeArrowheads="1"/>
          </p:cNvSpPr>
          <p:nvPr/>
        </p:nvSpPr>
        <p:spPr bwMode="auto">
          <a:xfrm>
            <a:off x="7908925" y="2740025"/>
            <a:ext cx="388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>
                <a:latin typeface="Times New Roman" pitchFamily="18" charset="0"/>
              </a:rPr>
              <a:t>e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3086" name="Text Box 15"/>
          <p:cNvSpPr txBox="1">
            <a:spLocks noChangeArrowheads="1"/>
          </p:cNvSpPr>
          <p:nvPr/>
        </p:nvSpPr>
        <p:spPr bwMode="auto">
          <a:xfrm>
            <a:off x="6488113" y="2752725"/>
            <a:ext cx="296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e</a:t>
            </a:r>
          </a:p>
        </p:txBody>
      </p:sp>
      <p:sp>
        <p:nvSpPr>
          <p:cNvPr id="3087" name="Text Box 16"/>
          <p:cNvSpPr txBox="1">
            <a:spLocks noChangeArrowheads="1"/>
          </p:cNvSpPr>
          <p:nvPr/>
        </p:nvSpPr>
        <p:spPr bwMode="auto">
          <a:xfrm>
            <a:off x="7823200" y="1438275"/>
            <a:ext cx="296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e</a:t>
            </a:r>
          </a:p>
        </p:txBody>
      </p:sp>
      <p:sp>
        <p:nvSpPr>
          <p:cNvPr id="3088" name="Text Box 17"/>
          <p:cNvSpPr txBox="1">
            <a:spLocks noChangeArrowheads="1"/>
          </p:cNvSpPr>
          <p:nvPr/>
        </p:nvSpPr>
        <p:spPr bwMode="auto">
          <a:xfrm>
            <a:off x="6858000" y="2235200"/>
            <a:ext cx="423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W</a:t>
            </a:r>
          </a:p>
        </p:txBody>
      </p:sp>
      <p:sp>
        <p:nvSpPr>
          <p:cNvPr id="3089" name="Text Box 18"/>
          <p:cNvSpPr txBox="1">
            <a:spLocks noChangeArrowheads="1"/>
          </p:cNvSpPr>
          <p:nvPr/>
        </p:nvSpPr>
        <p:spPr bwMode="auto">
          <a:xfrm>
            <a:off x="5967413" y="3938588"/>
            <a:ext cx="263027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V =  </a:t>
            </a:r>
            <a:r>
              <a:rPr lang="en-US" sz="2000" dirty="0" err="1" smtClean="0">
                <a:latin typeface="Times New Roman" pitchFamily="18" charset="0"/>
              </a:rPr>
              <a:t>V</a:t>
            </a:r>
            <a:r>
              <a:rPr lang="en-US" sz="2000" baseline="-25000" dirty="0" err="1" smtClean="0">
                <a:latin typeface="Times New Roman" pitchFamily="18" charset="0"/>
              </a:rPr>
              <a:t>e</a:t>
            </a:r>
            <a:r>
              <a:rPr lang="en-US" sz="2000" baseline="-25000" dirty="0" smtClean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</a:rPr>
              <a:t>V</a:t>
            </a:r>
            <a:r>
              <a:rPr lang="en-US" sz="2000" baseline="-25000" dirty="0" err="1">
                <a:latin typeface="Symbol" pitchFamily="18" charset="2"/>
              </a:rPr>
              <a:t>m</a:t>
            </a:r>
            <a:r>
              <a:rPr lang="en-US" sz="2000" dirty="0">
                <a:latin typeface="Times New Roman" pitchFamily="18" charset="0"/>
              </a:rPr>
              <a:t> =    2 G</a:t>
            </a:r>
            <a:r>
              <a:rPr lang="en-US" sz="2000" baseline="-25000" dirty="0">
                <a:latin typeface="Times New Roman" pitchFamily="18" charset="0"/>
              </a:rPr>
              <a:t>F </a:t>
            </a:r>
            <a:r>
              <a:rPr lang="en-US" sz="2000" dirty="0">
                <a:latin typeface="Times New Roman" pitchFamily="18" charset="0"/>
              </a:rPr>
              <a:t>n</a:t>
            </a:r>
            <a:r>
              <a:rPr lang="en-US" sz="2000" baseline="-25000" dirty="0">
                <a:latin typeface="Times New Roman" pitchFamily="18" charset="0"/>
              </a:rPr>
              <a:t>e 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090" name="Freeform 19"/>
          <p:cNvSpPr>
            <a:spLocks/>
          </p:cNvSpPr>
          <p:nvPr/>
        </p:nvSpPr>
        <p:spPr bwMode="auto">
          <a:xfrm>
            <a:off x="7589838" y="4006850"/>
            <a:ext cx="304800" cy="228600"/>
          </a:xfrm>
          <a:custGeom>
            <a:avLst/>
            <a:gdLst>
              <a:gd name="T0" fmla="*/ 0 w 192"/>
              <a:gd name="T1" fmla="*/ 2147483647 h 144"/>
              <a:gd name="T2" fmla="*/ 2147483647 w 192"/>
              <a:gd name="T3" fmla="*/ 2147483647 h 144"/>
              <a:gd name="T4" fmla="*/ 2147483647 w 192"/>
              <a:gd name="T5" fmla="*/ 0 h 144"/>
              <a:gd name="T6" fmla="*/ 2147483647 w 192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144"/>
              <a:gd name="T14" fmla="*/ 192 w 192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144">
                <a:moveTo>
                  <a:pt x="0" y="48"/>
                </a:moveTo>
                <a:lnTo>
                  <a:pt x="48" y="144"/>
                </a:lnTo>
                <a:lnTo>
                  <a:pt x="48" y="0"/>
                </a:lnTo>
                <a:lnTo>
                  <a:pt x="19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Text Box 20"/>
          <p:cNvSpPr txBox="1">
            <a:spLocks noChangeArrowheads="1"/>
          </p:cNvSpPr>
          <p:nvPr/>
        </p:nvSpPr>
        <p:spPr bwMode="auto">
          <a:xfrm>
            <a:off x="679450" y="2235200"/>
            <a:ext cx="2098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Elastic forward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scattering</a:t>
            </a:r>
          </a:p>
        </p:txBody>
      </p:sp>
      <p:sp>
        <p:nvSpPr>
          <p:cNvPr id="3092" name="Text Box 21"/>
          <p:cNvSpPr txBox="1">
            <a:spLocks noChangeArrowheads="1"/>
          </p:cNvSpPr>
          <p:nvPr/>
        </p:nvSpPr>
        <p:spPr bwMode="auto">
          <a:xfrm>
            <a:off x="3490913" y="3064536"/>
            <a:ext cx="13724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p</a:t>
            </a:r>
            <a:r>
              <a:rPr lang="en-US" sz="2000" dirty="0" smtClean="0"/>
              <a:t>otentials</a:t>
            </a:r>
            <a:endParaRPr lang="en-US" sz="2000" dirty="0"/>
          </a:p>
        </p:txBody>
      </p:sp>
      <p:sp>
        <p:nvSpPr>
          <p:cNvPr id="3093" name="Text Box 22"/>
          <p:cNvSpPr txBox="1">
            <a:spLocks noChangeArrowheads="1"/>
          </p:cNvSpPr>
          <p:nvPr/>
        </p:nvSpPr>
        <p:spPr bwMode="auto">
          <a:xfrm>
            <a:off x="3490913" y="2335971"/>
            <a:ext cx="126397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itchFamily="18" charset="0"/>
              </a:rPr>
              <a:t>V</a:t>
            </a:r>
            <a:r>
              <a:rPr lang="en-US" sz="2000" baseline="-25000" dirty="0" err="1">
                <a:latin typeface="Times New Roman" pitchFamily="18" charset="0"/>
              </a:rPr>
              <a:t>e</a:t>
            </a:r>
            <a:r>
              <a:rPr lang="en-US" sz="2000" dirty="0">
                <a:latin typeface="Times New Roman" pitchFamily="18" charset="0"/>
              </a:rPr>
              <a:t>,   </a:t>
            </a:r>
            <a:r>
              <a:rPr lang="en-US" sz="2000" dirty="0" err="1">
                <a:latin typeface="Times New Roman" pitchFamily="18" charset="0"/>
              </a:rPr>
              <a:t>V</a:t>
            </a:r>
            <a:r>
              <a:rPr lang="en-US" sz="2000" baseline="-25000" dirty="0" err="1">
                <a:latin typeface="Symbol" pitchFamily="18" charset="2"/>
              </a:rPr>
              <a:t>m</a:t>
            </a:r>
            <a:r>
              <a:rPr lang="en-US" sz="2000" baseline="-25000" dirty="0">
                <a:latin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095" name="Freeform 24"/>
          <p:cNvSpPr>
            <a:spLocks/>
          </p:cNvSpPr>
          <p:nvPr/>
        </p:nvSpPr>
        <p:spPr bwMode="auto">
          <a:xfrm>
            <a:off x="6561138" y="2832100"/>
            <a:ext cx="1549400" cy="304800"/>
          </a:xfrm>
          <a:custGeom>
            <a:avLst/>
            <a:gdLst>
              <a:gd name="T0" fmla="*/ 0 w 976"/>
              <a:gd name="T1" fmla="*/ 2147483647 h 192"/>
              <a:gd name="T2" fmla="*/ 2147483647 w 976"/>
              <a:gd name="T3" fmla="*/ 0 h 192"/>
              <a:gd name="T4" fmla="*/ 2147483647 w 976"/>
              <a:gd name="T5" fmla="*/ 2147483647 h 192"/>
              <a:gd name="T6" fmla="*/ 0 60000 65536"/>
              <a:gd name="T7" fmla="*/ 0 60000 65536"/>
              <a:gd name="T8" fmla="*/ 0 60000 65536"/>
              <a:gd name="T9" fmla="*/ 0 w 976"/>
              <a:gd name="T10" fmla="*/ 0 h 192"/>
              <a:gd name="T11" fmla="*/ 976 w 976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6" h="192">
                <a:moveTo>
                  <a:pt x="0" y="184"/>
                </a:moveTo>
                <a:lnTo>
                  <a:pt x="480" y="0"/>
                </a:lnTo>
                <a:lnTo>
                  <a:pt x="976" y="192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6" name="Freeform 25"/>
          <p:cNvSpPr>
            <a:spLocks/>
          </p:cNvSpPr>
          <p:nvPr/>
        </p:nvSpPr>
        <p:spPr bwMode="auto">
          <a:xfrm flipV="1">
            <a:off x="6545263" y="1765300"/>
            <a:ext cx="1549400" cy="304800"/>
          </a:xfrm>
          <a:custGeom>
            <a:avLst/>
            <a:gdLst>
              <a:gd name="T0" fmla="*/ 0 w 976"/>
              <a:gd name="T1" fmla="*/ 2147483647 h 192"/>
              <a:gd name="T2" fmla="*/ 2147483647 w 976"/>
              <a:gd name="T3" fmla="*/ 0 h 192"/>
              <a:gd name="T4" fmla="*/ 2147483647 w 976"/>
              <a:gd name="T5" fmla="*/ 2147483647 h 192"/>
              <a:gd name="T6" fmla="*/ 0 60000 65536"/>
              <a:gd name="T7" fmla="*/ 0 60000 65536"/>
              <a:gd name="T8" fmla="*/ 0 60000 65536"/>
              <a:gd name="T9" fmla="*/ 0 w 976"/>
              <a:gd name="T10" fmla="*/ 0 h 192"/>
              <a:gd name="T11" fmla="*/ 976 w 976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6" h="192">
                <a:moveTo>
                  <a:pt x="0" y="184"/>
                </a:moveTo>
                <a:lnTo>
                  <a:pt x="480" y="0"/>
                </a:lnTo>
                <a:lnTo>
                  <a:pt x="976" y="192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Text Box 29"/>
          <p:cNvSpPr txBox="1">
            <a:spLocks noChangeArrowheads="1"/>
          </p:cNvSpPr>
          <p:nvPr/>
        </p:nvSpPr>
        <p:spPr bwMode="auto">
          <a:xfrm>
            <a:off x="6488113" y="454025"/>
            <a:ext cx="2397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L. Wolfenstein, 1978</a:t>
            </a:r>
          </a:p>
        </p:txBody>
      </p:sp>
      <p:sp>
        <p:nvSpPr>
          <p:cNvPr id="3098" name="Text Box 30"/>
          <p:cNvSpPr txBox="1">
            <a:spLocks noChangeArrowheads="1"/>
          </p:cNvSpPr>
          <p:nvPr/>
        </p:nvSpPr>
        <p:spPr bwMode="auto">
          <a:xfrm>
            <a:off x="324278" y="3491061"/>
            <a:ext cx="20569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Refraction </a:t>
            </a:r>
            <a:r>
              <a:rPr lang="en-US" dirty="0"/>
              <a:t>index:</a:t>
            </a:r>
          </a:p>
        </p:txBody>
      </p:sp>
      <p:sp>
        <p:nvSpPr>
          <p:cNvPr id="3099" name="Text Box 31"/>
          <p:cNvSpPr txBox="1">
            <a:spLocks noChangeArrowheads="1"/>
          </p:cNvSpPr>
          <p:nvPr/>
        </p:nvSpPr>
        <p:spPr bwMode="auto">
          <a:xfrm>
            <a:off x="1430337" y="3913006"/>
            <a:ext cx="1490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n - 1 =  V / p</a:t>
            </a:r>
          </a:p>
        </p:txBody>
      </p:sp>
      <p:sp>
        <p:nvSpPr>
          <p:cNvPr id="3100" name="Text Box 32"/>
          <p:cNvSpPr txBox="1">
            <a:spLocks noChangeArrowheads="1"/>
          </p:cNvSpPr>
          <p:nvPr/>
        </p:nvSpPr>
        <p:spPr bwMode="auto">
          <a:xfrm>
            <a:off x="1666875" y="4937125"/>
            <a:ext cx="281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~ 10</a:t>
            </a:r>
            <a:r>
              <a:rPr lang="en-US" baseline="30000"/>
              <a:t>-20</a:t>
            </a:r>
            <a:r>
              <a:rPr lang="en-US"/>
              <a:t>   inside the Earth</a:t>
            </a:r>
          </a:p>
        </p:txBody>
      </p:sp>
      <p:sp>
        <p:nvSpPr>
          <p:cNvPr id="3101" name="Text Box 33"/>
          <p:cNvSpPr txBox="1">
            <a:spLocks noChangeArrowheads="1"/>
          </p:cNvSpPr>
          <p:nvPr/>
        </p:nvSpPr>
        <p:spPr bwMode="auto">
          <a:xfrm>
            <a:off x="1711325" y="5232400"/>
            <a:ext cx="259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&lt; 10</a:t>
            </a:r>
            <a:r>
              <a:rPr lang="en-US" baseline="30000"/>
              <a:t>-18</a:t>
            </a:r>
            <a:r>
              <a:rPr lang="en-US"/>
              <a:t>    inside the Sun</a:t>
            </a:r>
          </a:p>
        </p:txBody>
      </p:sp>
      <p:sp>
        <p:nvSpPr>
          <p:cNvPr id="3102" name="Text Box 34"/>
          <p:cNvSpPr txBox="1">
            <a:spLocks noChangeArrowheads="1"/>
          </p:cNvSpPr>
          <p:nvPr/>
        </p:nvSpPr>
        <p:spPr bwMode="auto">
          <a:xfrm>
            <a:off x="5844901" y="4426574"/>
            <a:ext cx="32884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V ~ 10</a:t>
            </a:r>
            <a:r>
              <a:rPr lang="en-US" baseline="30000" dirty="0"/>
              <a:t>-13 </a:t>
            </a:r>
            <a:r>
              <a:rPr lang="en-US" dirty="0" err="1"/>
              <a:t>eV</a:t>
            </a:r>
            <a:r>
              <a:rPr lang="en-US" dirty="0"/>
              <a:t> inside </a:t>
            </a:r>
            <a:r>
              <a:rPr lang="en-US" dirty="0" smtClean="0"/>
              <a:t>the </a:t>
            </a:r>
            <a:r>
              <a:rPr lang="en-US" dirty="0"/>
              <a:t>Earth </a:t>
            </a:r>
          </a:p>
        </p:txBody>
      </p:sp>
      <p:sp>
        <p:nvSpPr>
          <p:cNvPr id="3103" name="Text Box 35"/>
          <p:cNvSpPr txBox="1">
            <a:spLocks noChangeArrowheads="1"/>
          </p:cNvSpPr>
          <p:nvPr/>
        </p:nvSpPr>
        <p:spPr bwMode="auto">
          <a:xfrm>
            <a:off x="727075" y="5068888"/>
            <a:ext cx="828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 – 1 =</a:t>
            </a:r>
          </a:p>
        </p:txBody>
      </p:sp>
      <p:sp>
        <p:nvSpPr>
          <p:cNvPr id="3104" name="AutoShape 37"/>
          <p:cNvSpPr>
            <a:spLocks/>
          </p:cNvSpPr>
          <p:nvPr/>
        </p:nvSpPr>
        <p:spPr bwMode="auto">
          <a:xfrm>
            <a:off x="1616075" y="4976813"/>
            <a:ext cx="150813" cy="561975"/>
          </a:xfrm>
          <a:prstGeom prst="leftBrace">
            <a:avLst>
              <a:gd name="adj1" fmla="val 3105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5" name="WordArt 38"/>
          <p:cNvSpPr>
            <a:spLocks noChangeArrowheads="1" noChangeShapeType="1" noTextEdit="1"/>
          </p:cNvSpPr>
          <p:nvPr/>
        </p:nvSpPr>
        <p:spPr bwMode="auto">
          <a:xfrm>
            <a:off x="442913" y="204788"/>
            <a:ext cx="5611812" cy="1077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Matter potential</a:t>
            </a:r>
          </a:p>
        </p:txBody>
      </p:sp>
      <p:sp>
        <p:nvSpPr>
          <p:cNvPr id="3106" name="Text Box 39"/>
          <p:cNvSpPr txBox="1">
            <a:spLocks noChangeArrowheads="1"/>
          </p:cNvSpPr>
          <p:nvPr/>
        </p:nvSpPr>
        <p:spPr bwMode="auto">
          <a:xfrm>
            <a:off x="389003" y="6110949"/>
            <a:ext cx="2136775" cy="376237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Refraction length:</a:t>
            </a:r>
          </a:p>
        </p:txBody>
      </p:sp>
      <p:sp>
        <p:nvSpPr>
          <p:cNvPr id="3107" name="Text Box 40"/>
          <p:cNvSpPr txBox="1">
            <a:spLocks noChangeArrowheads="1"/>
          </p:cNvSpPr>
          <p:nvPr/>
        </p:nvSpPr>
        <p:spPr bwMode="auto">
          <a:xfrm>
            <a:off x="3270250" y="6165850"/>
            <a:ext cx="58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l</a:t>
            </a:r>
            <a:r>
              <a:rPr lang="en-US" sz="2000" baseline="-25000">
                <a:latin typeface="Times New Roman" pitchFamily="18" charset="0"/>
              </a:rPr>
              <a:t>0 </a:t>
            </a:r>
            <a:r>
              <a:rPr lang="en-US" sz="2000">
                <a:latin typeface="Times New Roman" pitchFamily="18" charset="0"/>
              </a:rPr>
              <a:t>= </a:t>
            </a:r>
          </a:p>
        </p:txBody>
      </p:sp>
      <p:sp>
        <p:nvSpPr>
          <p:cNvPr id="3108" name="Text Box 41"/>
          <p:cNvSpPr txBox="1">
            <a:spLocks noChangeArrowheads="1"/>
          </p:cNvSpPr>
          <p:nvPr/>
        </p:nvSpPr>
        <p:spPr bwMode="auto">
          <a:xfrm>
            <a:off x="3768725" y="6003925"/>
            <a:ext cx="704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  2</a:t>
            </a:r>
            <a:r>
              <a:rPr lang="en-US" sz="2000">
                <a:latin typeface="Symbol" pitchFamily="18" charset="2"/>
              </a:rPr>
              <a:t>p  </a:t>
            </a:r>
          </a:p>
          <a:p>
            <a:r>
              <a:rPr lang="en-US" sz="2000">
                <a:latin typeface="Times New Roman" pitchFamily="18" charset="0"/>
              </a:rPr>
              <a:t>  V</a:t>
            </a:r>
          </a:p>
        </p:txBody>
      </p:sp>
      <p:sp>
        <p:nvSpPr>
          <p:cNvPr id="3109" name="Line 42"/>
          <p:cNvSpPr>
            <a:spLocks noChangeShapeType="1"/>
          </p:cNvSpPr>
          <p:nvPr/>
        </p:nvSpPr>
        <p:spPr bwMode="auto">
          <a:xfrm>
            <a:off x="3860800" y="6386513"/>
            <a:ext cx="4794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77470" y="1378634"/>
            <a:ext cx="5083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low energies Re A &gt;&gt; </a:t>
            </a:r>
            <a:r>
              <a:rPr lang="en-US" dirty="0" err="1" smtClean="0"/>
              <a:t>Im</a:t>
            </a:r>
            <a:r>
              <a:rPr lang="en-US" dirty="0" smtClean="0"/>
              <a:t> A </a:t>
            </a:r>
          </a:p>
          <a:p>
            <a:r>
              <a:rPr lang="en-US" dirty="0" err="1" smtClean="0"/>
              <a:t>inelelastic</a:t>
            </a:r>
            <a:r>
              <a:rPr lang="en-US" dirty="0" smtClean="0"/>
              <a:t> interactions can be neglected 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34962" y="4458619"/>
            <a:ext cx="195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 E = 10 </a:t>
            </a:r>
            <a:r>
              <a:rPr lang="en-US" dirty="0" err="1" smtClean="0"/>
              <a:t>MeV</a:t>
            </a:r>
            <a:endParaRPr lang="en-US" dirty="0"/>
          </a:p>
        </p:txBody>
      </p:sp>
      <p:sp>
        <p:nvSpPr>
          <p:cNvPr id="40" name="Right Arrow 39"/>
          <p:cNvSpPr/>
          <p:nvPr/>
        </p:nvSpPr>
        <p:spPr bwMode="auto">
          <a:xfrm>
            <a:off x="2921000" y="2323718"/>
            <a:ext cx="349250" cy="504825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4935538" y="4227513"/>
            <a:ext cx="3492500" cy="24399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6019800" y="5214938"/>
            <a:ext cx="315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q</a:t>
            </a:r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371475" y="5829216"/>
            <a:ext cx="412484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Mixing angle determines flavors </a:t>
            </a:r>
          </a:p>
          <a:p>
            <a:r>
              <a:rPr lang="en-US" dirty="0"/>
              <a:t>(flavor composition) of </a:t>
            </a:r>
            <a:r>
              <a:rPr lang="en-US" dirty="0" smtClean="0"/>
              <a:t> </a:t>
            </a:r>
            <a:r>
              <a:rPr lang="en-US" dirty="0" err="1" smtClean="0"/>
              <a:t>eigenstates</a:t>
            </a:r>
            <a:endParaRPr lang="en-US" dirty="0" smtClean="0"/>
          </a:p>
          <a:p>
            <a:r>
              <a:rPr lang="en-US" dirty="0" smtClean="0"/>
              <a:t>of propagation </a:t>
            </a:r>
            <a:endParaRPr lang="en-US" dirty="0"/>
          </a:p>
        </p:txBody>
      </p:sp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5337175" y="2413000"/>
            <a:ext cx="1187450" cy="39687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>
                <a:latin typeface="Times New Roman" pitchFamily="18" charset="0"/>
              </a:rPr>
              <a:t>1m</a:t>
            </a:r>
            <a:r>
              <a:rPr lang="en-US" sz="2000">
                <a:latin typeface="Symbol" pitchFamily="18" charset="2"/>
              </a:rPr>
              <a:t>,   n</a:t>
            </a:r>
            <a:r>
              <a:rPr lang="en-US" sz="2000" baseline="-25000">
                <a:latin typeface="Times New Roman" pitchFamily="18" charset="0"/>
              </a:rPr>
              <a:t>2m</a:t>
            </a:r>
            <a:r>
              <a:rPr lang="en-US" sz="2000">
                <a:latin typeface="Symbol" pitchFamily="18" charset="2"/>
              </a:rPr>
              <a:t> </a:t>
            </a:r>
          </a:p>
        </p:txBody>
      </p:sp>
      <p:sp>
        <p:nvSpPr>
          <p:cNvPr id="5128" name="Text Box 13"/>
          <p:cNvSpPr txBox="1">
            <a:spLocks noChangeArrowheads="1"/>
          </p:cNvSpPr>
          <p:nvPr/>
        </p:nvSpPr>
        <p:spPr bwMode="auto">
          <a:xfrm>
            <a:off x="5319713" y="1771650"/>
            <a:ext cx="141605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H =  H</a:t>
            </a:r>
            <a:r>
              <a:rPr lang="en-US" baseline="-25000" dirty="0"/>
              <a:t>0  </a:t>
            </a:r>
            <a:r>
              <a:rPr lang="en-US" dirty="0" smtClean="0"/>
              <a:t>+ </a:t>
            </a:r>
            <a:r>
              <a:rPr lang="en-US" dirty="0"/>
              <a:t>V</a:t>
            </a:r>
          </a:p>
        </p:txBody>
      </p:sp>
      <p:sp>
        <p:nvSpPr>
          <p:cNvPr id="5129" name="WordArt 14"/>
          <p:cNvSpPr>
            <a:spLocks noChangeArrowheads="1" noChangeShapeType="1" noTextEdit="1"/>
          </p:cNvSpPr>
          <p:nvPr/>
        </p:nvSpPr>
        <p:spPr bwMode="auto">
          <a:xfrm>
            <a:off x="1997075" y="1235075"/>
            <a:ext cx="1879600" cy="365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in vacuum:</a:t>
            </a:r>
          </a:p>
        </p:txBody>
      </p:sp>
      <p:sp>
        <p:nvSpPr>
          <p:cNvPr id="5130" name="Text Box 15"/>
          <p:cNvSpPr txBox="1">
            <a:spLocks noChangeArrowheads="1"/>
          </p:cNvSpPr>
          <p:nvPr/>
        </p:nvSpPr>
        <p:spPr bwMode="auto">
          <a:xfrm>
            <a:off x="230188" y="1612900"/>
            <a:ext cx="1428750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Effective</a:t>
            </a:r>
          </a:p>
          <a:p>
            <a:r>
              <a:rPr lang="en-US"/>
              <a:t>Hamiltonian</a:t>
            </a:r>
          </a:p>
        </p:txBody>
      </p:sp>
      <p:sp>
        <p:nvSpPr>
          <p:cNvPr id="5131" name="Text Box 16"/>
          <p:cNvSpPr txBox="1">
            <a:spLocks noChangeArrowheads="1"/>
          </p:cNvSpPr>
          <p:nvPr/>
        </p:nvSpPr>
        <p:spPr bwMode="auto">
          <a:xfrm>
            <a:off x="266700" y="2468563"/>
            <a:ext cx="1436688" cy="366712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Eigenstates</a:t>
            </a:r>
          </a:p>
        </p:txBody>
      </p:sp>
      <p:sp>
        <p:nvSpPr>
          <p:cNvPr id="5132" name="WordArt 17"/>
          <p:cNvSpPr>
            <a:spLocks noChangeArrowheads="1" noChangeShapeType="1" noTextEdit="1"/>
          </p:cNvSpPr>
          <p:nvPr/>
        </p:nvSpPr>
        <p:spPr bwMode="auto">
          <a:xfrm>
            <a:off x="5265738" y="1247775"/>
            <a:ext cx="1881187" cy="346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in matter:</a:t>
            </a:r>
          </a:p>
        </p:txBody>
      </p:sp>
      <p:sp>
        <p:nvSpPr>
          <p:cNvPr id="5133" name="Text Box 18"/>
          <p:cNvSpPr txBox="1">
            <a:spLocks noChangeArrowheads="1"/>
          </p:cNvSpPr>
          <p:nvPr/>
        </p:nvSpPr>
        <p:spPr bwMode="auto">
          <a:xfrm>
            <a:off x="6867526" y="2428875"/>
            <a:ext cx="18306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depend </a:t>
            </a:r>
            <a:r>
              <a:rPr lang="en-US" dirty="0" smtClean="0"/>
              <a:t>on </a:t>
            </a:r>
            <a:r>
              <a:rPr lang="en-US" dirty="0"/>
              <a:t>n</a:t>
            </a:r>
            <a:r>
              <a:rPr lang="en-US" baseline="-25000" dirty="0"/>
              <a:t>e</a:t>
            </a:r>
            <a:r>
              <a:rPr lang="en-US" dirty="0"/>
              <a:t>, E </a:t>
            </a:r>
          </a:p>
        </p:txBody>
      </p:sp>
      <p:sp>
        <p:nvSpPr>
          <p:cNvPr id="5134" name="Text Box 19"/>
          <p:cNvSpPr txBox="1">
            <a:spLocks noChangeArrowheads="1"/>
          </p:cNvSpPr>
          <p:nvPr/>
        </p:nvSpPr>
        <p:spPr bwMode="auto">
          <a:xfrm>
            <a:off x="320675" y="3131691"/>
            <a:ext cx="1401763" cy="366712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Eigenvalues</a:t>
            </a:r>
          </a:p>
        </p:txBody>
      </p:sp>
      <p:sp>
        <p:nvSpPr>
          <p:cNvPr id="5135" name="Text Box 21"/>
          <p:cNvSpPr txBox="1">
            <a:spLocks noChangeArrowheads="1"/>
          </p:cNvSpPr>
          <p:nvPr/>
        </p:nvSpPr>
        <p:spPr bwMode="auto">
          <a:xfrm>
            <a:off x="2409825" y="1771650"/>
            <a:ext cx="454025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</a:t>
            </a:r>
            <a:r>
              <a:rPr lang="en-US" baseline="-25000"/>
              <a:t>0</a:t>
            </a:r>
            <a:endParaRPr lang="en-US"/>
          </a:p>
        </p:txBody>
      </p:sp>
      <p:sp>
        <p:nvSpPr>
          <p:cNvPr id="5136" name="AutoShape 22"/>
          <p:cNvSpPr>
            <a:spLocks noChangeArrowheads="1"/>
          </p:cNvSpPr>
          <p:nvPr/>
        </p:nvSpPr>
        <p:spPr bwMode="auto">
          <a:xfrm>
            <a:off x="4400550" y="1855788"/>
            <a:ext cx="307975" cy="263525"/>
          </a:xfrm>
          <a:prstGeom prst="rightArrow">
            <a:avLst>
              <a:gd name="adj1" fmla="val 50000"/>
              <a:gd name="adj2" fmla="val 2921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Text Box 24"/>
          <p:cNvSpPr txBox="1">
            <a:spLocks noChangeArrowheads="1"/>
          </p:cNvSpPr>
          <p:nvPr/>
        </p:nvSpPr>
        <p:spPr bwMode="auto">
          <a:xfrm>
            <a:off x="2409825" y="2468563"/>
            <a:ext cx="930275" cy="39687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>
                <a:latin typeface="Times New Roman" pitchFamily="18" charset="0"/>
              </a:rPr>
              <a:t>1</a:t>
            </a:r>
            <a:r>
              <a:rPr lang="en-US" sz="2000">
                <a:latin typeface="Symbol" pitchFamily="18" charset="2"/>
              </a:rPr>
              <a:t>,   n</a:t>
            </a:r>
            <a:r>
              <a:rPr lang="en-US" sz="2000" baseline="-25000">
                <a:latin typeface="Times New Roman" pitchFamily="18" charset="0"/>
              </a:rPr>
              <a:t>2</a:t>
            </a:r>
            <a:r>
              <a:rPr lang="en-US" sz="2000">
                <a:latin typeface="Symbol" pitchFamily="18" charset="2"/>
              </a:rPr>
              <a:t> </a:t>
            </a:r>
          </a:p>
        </p:txBody>
      </p:sp>
      <p:sp>
        <p:nvSpPr>
          <p:cNvPr id="5138" name="AutoShape 25"/>
          <p:cNvSpPr>
            <a:spLocks noChangeArrowheads="1"/>
          </p:cNvSpPr>
          <p:nvPr/>
        </p:nvSpPr>
        <p:spPr bwMode="auto">
          <a:xfrm>
            <a:off x="4429125" y="2416175"/>
            <a:ext cx="307975" cy="263525"/>
          </a:xfrm>
          <a:prstGeom prst="rightArrow">
            <a:avLst>
              <a:gd name="adj1" fmla="val 50000"/>
              <a:gd name="adj2" fmla="val 29217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9" name="Text Box 27"/>
          <p:cNvSpPr txBox="1">
            <a:spLocks noChangeArrowheads="1"/>
          </p:cNvSpPr>
          <p:nvPr/>
        </p:nvSpPr>
        <p:spPr bwMode="auto">
          <a:xfrm>
            <a:off x="2289175" y="3043121"/>
            <a:ext cx="1889125" cy="36671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1</a:t>
            </a:r>
            <a:r>
              <a:rPr lang="en-US" baseline="30000" dirty="0"/>
              <a:t>2</a:t>
            </a:r>
            <a:r>
              <a:rPr lang="en-US" dirty="0"/>
              <a:t>/2E,  m</a:t>
            </a:r>
            <a:r>
              <a:rPr lang="en-US" baseline="-25000" dirty="0"/>
              <a:t>2</a:t>
            </a:r>
            <a:r>
              <a:rPr lang="en-US" baseline="30000" dirty="0"/>
              <a:t>2</a:t>
            </a:r>
            <a:r>
              <a:rPr lang="en-US" dirty="0"/>
              <a:t>/2E</a:t>
            </a:r>
          </a:p>
        </p:txBody>
      </p:sp>
      <p:sp>
        <p:nvSpPr>
          <p:cNvPr id="5140" name="Text Box 29"/>
          <p:cNvSpPr txBox="1">
            <a:spLocks noChangeArrowheads="1"/>
          </p:cNvSpPr>
          <p:nvPr/>
        </p:nvSpPr>
        <p:spPr bwMode="auto">
          <a:xfrm>
            <a:off x="5359102" y="3011222"/>
            <a:ext cx="1204913" cy="36671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 H</a:t>
            </a:r>
            <a:r>
              <a:rPr lang="en-US" baseline="-25000" dirty="0"/>
              <a:t>1m</a:t>
            </a:r>
            <a:r>
              <a:rPr lang="en-US" dirty="0"/>
              <a:t>,  H</a:t>
            </a:r>
            <a:r>
              <a:rPr lang="en-US" baseline="-25000" dirty="0"/>
              <a:t>2m</a:t>
            </a:r>
            <a:endParaRPr lang="en-US" dirty="0"/>
          </a:p>
        </p:txBody>
      </p:sp>
      <p:sp>
        <p:nvSpPr>
          <p:cNvPr id="5141" name="AutoShape 30"/>
          <p:cNvSpPr>
            <a:spLocks noChangeArrowheads="1"/>
          </p:cNvSpPr>
          <p:nvPr/>
        </p:nvSpPr>
        <p:spPr bwMode="auto">
          <a:xfrm>
            <a:off x="4514850" y="3098535"/>
            <a:ext cx="307975" cy="263525"/>
          </a:xfrm>
          <a:prstGeom prst="rightArrow">
            <a:avLst>
              <a:gd name="adj1" fmla="val 50000"/>
              <a:gd name="adj2" fmla="val 2921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2" name="Freeform 31"/>
          <p:cNvSpPr>
            <a:spLocks/>
          </p:cNvSpPr>
          <p:nvPr/>
        </p:nvSpPr>
        <p:spPr bwMode="auto">
          <a:xfrm>
            <a:off x="6261100" y="4533900"/>
            <a:ext cx="2006600" cy="1879600"/>
          </a:xfrm>
          <a:custGeom>
            <a:avLst/>
            <a:gdLst>
              <a:gd name="T0" fmla="*/ 0 w 1264"/>
              <a:gd name="T1" fmla="*/ 0 h 1184"/>
              <a:gd name="T2" fmla="*/ 0 w 1264"/>
              <a:gd name="T3" fmla="*/ 2147483647 h 1184"/>
              <a:gd name="T4" fmla="*/ 2147483647 w 1264"/>
              <a:gd name="T5" fmla="*/ 2147483647 h 1184"/>
              <a:gd name="T6" fmla="*/ 0 60000 65536"/>
              <a:gd name="T7" fmla="*/ 0 60000 65536"/>
              <a:gd name="T8" fmla="*/ 0 60000 65536"/>
              <a:gd name="T9" fmla="*/ 0 w 1264"/>
              <a:gd name="T10" fmla="*/ 0 h 1184"/>
              <a:gd name="T11" fmla="*/ 1264 w 1264"/>
              <a:gd name="T12" fmla="*/ 1184 h 1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64" h="1184">
                <a:moveTo>
                  <a:pt x="0" y="0"/>
                </a:moveTo>
                <a:lnTo>
                  <a:pt x="0" y="1184"/>
                </a:lnTo>
                <a:lnTo>
                  <a:pt x="1264" y="1184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3" name="Freeform 32"/>
          <p:cNvSpPr>
            <a:spLocks/>
          </p:cNvSpPr>
          <p:nvPr/>
        </p:nvSpPr>
        <p:spPr bwMode="auto">
          <a:xfrm rot="-2416942">
            <a:off x="5422900" y="4114800"/>
            <a:ext cx="2006600" cy="1879600"/>
          </a:xfrm>
          <a:custGeom>
            <a:avLst/>
            <a:gdLst>
              <a:gd name="T0" fmla="*/ 0 w 1264"/>
              <a:gd name="T1" fmla="*/ 0 h 1184"/>
              <a:gd name="T2" fmla="*/ 0 w 1264"/>
              <a:gd name="T3" fmla="*/ 2147483647 h 1184"/>
              <a:gd name="T4" fmla="*/ 2147483647 w 1264"/>
              <a:gd name="T5" fmla="*/ 2147483647 h 1184"/>
              <a:gd name="T6" fmla="*/ 0 60000 65536"/>
              <a:gd name="T7" fmla="*/ 0 60000 65536"/>
              <a:gd name="T8" fmla="*/ 0 60000 65536"/>
              <a:gd name="T9" fmla="*/ 0 w 1264"/>
              <a:gd name="T10" fmla="*/ 0 h 1184"/>
              <a:gd name="T11" fmla="*/ 1264 w 1264"/>
              <a:gd name="T12" fmla="*/ 1184 h 1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64" h="1184">
                <a:moveTo>
                  <a:pt x="0" y="0"/>
                </a:moveTo>
                <a:lnTo>
                  <a:pt x="0" y="1184"/>
                </a:lnTo>
                <a:lnTo>
                  <a:pt x="1264" y="1184"/>
                </a:lnTo>
              </a:path>
            </a:pathLst>
          </a:custGeom>
          <a:noFill/>
          <a:ln w="19050" cmpd="sng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4" name="Freeform 33"/>
          <p:cNvSpPr>
            <a:spLocks/>
          </p:cNvSpPr>
          <p:nvPr/>
        </p:nvSpPr>
        <p:spPr bwMode="auto">
          <a:xfrm rot="-601110">
            <a:off x="6083300" y="4381500"/>
            <a:ext cx="2006600" cy="1879600"/>
          </a:xfrm>
          <a:custGeom>
            <a:avLst/>
            <a:gdLst>
              <a:gd name="T0" fmla="*/ 0 w 1264"/>
              <a:gd name="T1" fmla="*/ 0 h 1184"/>
              <a:gd name="T2" fmla="*/ 0 w 1264"/>
              <a:gd name="T3" fmla="*/ 2147483647 h 1184"/>
              <a:gd name="T4" fmla="*/ 2147483647 w 1264"/>
              <a:gd name="T5" fmla="*/ 2147483647 h 1184"/>
              <a:gd name="T6" fmla="*/ 0 60000 65536"/>
              <a:gd name="T7" fmla="*/ 0 60000 65536"/>
              <a:gd name="T8" fmla="*/ 0 60000 65536"/>
              <a:gd name="T9" fmla="*/ 0 w 1264"/>
              <a:gd name="T10" fmla="*/ 0 h 1184"/>
              <a:gd name="T11" fmla="*/ 1264 w 1264"/>
              <a:gd name="T12" fmla="*/ 1184 h 1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64" h="1184">
                <a:moveTo>
                  <a:pt x="0" y="0"/>
                </a:moveTo>
                <a:lnTo>
                  <a:pt x="0" y="1184"/>
                </a:lnTo>
                <a:lnTo>
                  <a:pt x="1264" y="1184"/>
                </a:lnTo>
              </a:path>
            </a:pathLst>
          </a:custGeom>
          <a:noFill/>
          <a:ln w="19050" cmpd="sng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5" name="Text Box 34"/>
          <p:cNvSpPr txBox="1">
            <a:spLocks noChangeArrowheads="1"/>
          </p:cNvSpPr>
          <p:nvPr/>
        </p:nvSpPr>
        <p:spPr bwMode="auto">
          <a:xfrm>
            <a:off x="7950200" y="6003925"/>
            <a:ext cx="452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rgbClr val="FF0000"/>
                </a:solidFill>
                <a:latin typeface="Symbol" pitchFamily="18" charset="2"/>
              </a:rPr>
              <a:t>m </a:t>
            </a:r>
            <a:endParaRPr lang="en-US" sz="20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46" name="Text Box 35"/>
          <p:cNvSpPr txBox="1">
            <a:spLocks noChangeArrowheads="1"/>
          </p:cNvSpPr>
          <p:nvPr/>
        </p:nvSpPr>
        <p:spPr bwMode="auto">
          <a:xfrm>
            <a:off x="6243638" y="4432300"/>
            <a:ext cx="388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rgbClr val="FF0000"/>
                </a:solidFill>
                <a:latin typeface="Times New Roman" pitchFamily="18" charset="0"/>
              </a:rPr>
              <a:t>e</a:t>
            </a:r>
            <a:endParaRPr lang="en-US" sz="20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47" name="Text Box 36"/>
          <p:cNvSpPr txBox="1">
            <a:spLocks noChangeArrowheads="1"/>
          </p:cNvSpPr>
          <p:nvPr/>
        </p:nvSpPr>
        <p:spPr bwMode="auto">
          <a:xfrm>
            <a:off x="7259638" y="4813300"/>
            <a:ext cx="527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>
                <a:latin typeface="Times New Roman" pitchFamily="18" charset="0"/>
              </a:rPr>
              <a:t>2m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5148" name="Text Box 37"/>
          <p:cNvSpPr txBox="1">
            <a:spLocks noChangeArrowheads="1"/>
          </p:cNvSpPr>
          <p:nvPr/>
        </p:nvSpPr>
        <p:spPr bwMode="auto">
          <a:xfrm>
            <a:off x="4973638" y="5156200"/>
            <a:ext cx="527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>
                <a:latin typeface="Times New Roman" pitchFamily="18" charset="0"/>
              </a:rPr>
              <a:t>1m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5149" name="Text Box 38"/>
          <p:cNvSpPr txBox="1">
            <a:spLocks noChangeArrowheads="1"/>
          </p:cNvSpPr>
          <p:nvPr/>
        </p:nvSpPr>
        <p:spPr bwMode="auto">
          <a:xfrm>
            <a:off x="7920038" y="5613400"/>
            <a:ext cx="398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99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rgbClr val="000099"/>
                </a:solidFill>
                <a:latin typeface="Times New Roman" pitchFamily="18" charset="0"/>
              </a:rPr>
              <a:t>2</a:t>
            </a:r>
            <a:endParaRPr lang="en-US" sz="20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5150" name="Text Box 39"/>
          <p:cNvSpPr txBox="1">
            <a:spLocks noChangeArrowheads="1"/>
          </p:cNvSpPr>
          <p:nvPr/>
        </p:nvSpPr>
        <p:spPr bwMode="auto">
          <a:xfrm>
            <a:off x="5608638" y="4521200"/>
            <a:ext cx="398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99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rgbClr val="000099"/>
                </a:solidFill>
                <a:latin typeface="Times New Roman" pitchFamily="18" charset="0"/>
              </a:rPr>
              <a:t>1</a:t>
            </a:r>
            <a:endParaRPr lang="en-US" sz="20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5151" name="Text Box 40"/>
          <p:cNvSpPr txBox="1">
            <a:spLocks noChangeArrowheads="1"/>
          </p:cNvSpPr>
          <p:nvPr/>
        </p:nvSpPr>
        <p:spPr bwMode="auto">
          <a:xfrm>
            <a:off x="5773738" y="6067425"/>
            <a:ext cx="50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q</a:t>
            </a:r>
            <a:r>
              <a:rPr lang="en-US" sz="2000" baseline="-25000">
                <a:latin typeface="Times New Roman" pitchFamily="18" charset="0"/>
              </a:rPr>
              <a:t>m</a:t>
            </a:r>
            <a:r>
              <a:rPr lang="en-US" sz="2000">
                <a:latin typeface="Times New Roman" pitchFamily="18" charset="0"/>
              </a:rPr>
              <a:t> 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5152" name="Line 41"/>
          <p:cNvSpPr>
            <a:spLocks noChangeShapeType="1"/>
          </p:cNvSpPr>
          <p:nvPr/>
        </p:nvSpPr>
        <p:spPr bwMode="auto">
          <a:xfrm flipV="1">
            <a:off x="6057900" y="6083300"/>
            <a:ext cx="2159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3" name="Line 42"/>
          <p:cNvSpPr>
            <a:spLocks noChangeShapeType="1"/>
          </p:cNvSpPr>
          <p:nvPr/>
        </p:nvSpPr>
        <p:spPr bwMode="auto">
          <a:xfrm flipV="1">
            <a:off x="6108700" y="5562600"/>
            <a:ext cx="165100" cy="2540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4" name="Line 43"/>
          <p:cNvSpPr>
            <a:spLocks noChangeShapeType="1"/>
          </p:cNvSpPr>
          <p:nvPr/>
        </p:nvSpPr>
        <p:spPr bwMode="auto">
          <a:xfrm flipV="1">
            <a:off x="6134100" y="5651500"/>
            <a:ext cx="139700" cy="2540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5" name="WordArt 44"/>
          <p:cNvSpPr>
            <a:spLocks noChangeArrowheads="1" noChangeShapeType="1" noTextEdit="1"/>
          </p:cNvSpPr>
          <p:nvPr/>
        </p:nvSpPr>
        <p:spPr bwMode="auto">
          <a:xfrm>
            <a:off x="1154332" y="-63790"/>
            <a:ext cx="6575573" cy="14051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 Mixing in matter</a:t>
            </a:r>
          </a:p>
        </p:txBody>
      </p:sp>
      <p:sp>
        <p:nvSpPr>
          <p:cNvPr id="5156" name="Text Box 49"/>
          <p:cNvSpPr txBox="1">
            <a:spLocks noChangeArrowheads="1"/>
          </p:cNvSpPr>
          <p:nvPr/>
        </p:nvSpPr>
        <p:spPr bwMode="auto">
          <a:xfrm>
            <a:off x="2835275" y="4167188"/>
            <a:ext cx="949325" cy="5286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Symbol" pitchFamily="18" charset="2"/>
              </a:rPr>
              <a:t>n</a:t>
            </a:r>
            <a:r>
              <a:rPr lang="en-US" sz="2800" baseline="-25000">
                <a:latin typeface="Times New Roman" pitchFamily="18" charset="0"/>
              </a:rPr>
              <a:t>mass</a:t>
            </a:r>
            <a:r>
              <a:rPr lang="en-US" sz="2800">
                <a:latin typeface="Symbol" pitchFamily="18" charset="2"/>
              </a:rPr>
              <a:t> </a:t>
            </a:r>
          </a:p>
        </p:txBody>
      </p:sp>
      <p:sp>
        <p:nvSpPr>
          <p:cNvPr id="5157" name="Text Box 50"/>
          <p:cNvSpPr txBox="1">
            <a:spLocks noChangeArrowheads="1"/>
          </p:cNvSpPr>
          <p:nvPr/>
        </p:nvSpPr>
        <p:spPr bwMode="auto">
          <a:xfrm>
            <a:off x="2936875" y="5156200"/>
            <a:ext cx="642938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Symbol" pitchFamily="18" charset="2"/>
              </a:rPr>
              <a:t>n</a:t>
            </a:r>
            <a:r>
              <a:rPr lang="en-US" sz="2800" baseline="-25000">
                <a:latin typeface="Times New Roman" pitchFamily="18" charset="0"/>
              </a:rPr>
              <a:t>H</a:t>
            </a:r>
            <a:r>
              <a:rPr lang="en-US" sz="2800">
                <a:latin typeface="Symbol" pitchFamily="18" charset="2"/>
              </a:rPr>
              <a:t> </a:t>
            </a:r>
          </a:p>
        </p:txBody>
      </p:sp>
      <p:sp>
        <p:nvSpPr>
          <p:cNvPr id="5158" name="AutoShape 51"/>
          <p:cNvSpPr>
            <a:spLocks noChangeArrowheads="1"/>
          </p:cNvSpPr>
          <p:nvPr/>
        </p:nvSpPr>
        <p:spPr bwMode="auto">
          <a:xfrm rot="-753663">
            <a:off x="1768475" y="4211638"/>
            <a:ext cx="727075" cy="708025"/>
          </a:xfrm>
          <a:prstGeom prst="leftRightArrow">
            <a:avLst>
              <a:gd name="adj1" fmla="val 50000"/>
              <a:gd name="adj2" fmla="val 2053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9" name="Text Box 52"/>
          <p:cNvSpPr txBox="1">
            <a:spLocks noChangeArrowheads="1"/>
          </p:cNvSpPr>
          <p:nvPr/>
        </p:nvSpPr>
        <p:spPr bwMode="auto">
          <a:xfrm>
            <a:off x="1943100" y="4313238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Symbol" pitchFamily="18" charset="2"/>
              </a:rPr>
              <a:t>q</a:t>
            </a:r>
          </a:p>
        </p:txBody>
      </p:sp>
      <p:sp>
        <p:nvSpPr>
          <p:cNvPr id="5160" name="AutoShape 53"/>
          <p:cNvSpPr>
            <a:spLocks noChangeArrowheads="1"/>
          </p:cNvSpPr>
          <p:nvPr/>
        </p:nvSpPr>
        <p:spPr bwMode="auto">
          <a:xfrm rot="920772">
            <a:off x="1847850" y="5003800"/>
            <a:ext cx="727075" cy="763588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1" name="Text Box 54"/>
          <p:cNvSpPr txBox="1">
            <a:spLocks noChangeArrowheads="1"/>
          </p:cNvSpPr>
          <p:nvPr/>
        </p:nvSpPr>
        <p:spPr bwMode="auto">
          <a:xfrm>
            <a:off x="1997075" y="5122863"/>
            <a:ext cx="577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Symbol" pitchFamily="18" charset="2"/>
              </a:rPr>
              <a:t>q</a:t>
            </a:r>
            <a:r>
              <a:rPr lang="en-US" sz="2400" baseline="-25000">
                <a:latin typeface="Times New Roman" pitchFamily="18" charset="0"/>
              </a:rPr>
              <a:t>m</a:t>
            </a:r>
            <a:r>
              <a:rPr lang="en-US" sz="2400">
                <a:latin typeface="Times New Roman" pitchFamily="18" charset="0"/>
              </a:rPr>
              <a:t> </a:t>
            </a:r>
            <a:endParaRPr lang="en-US" sz="2400">
              <a:latin typeface="Symbol" pitchFamily="18" charset="2"/>
            </a:endParaRPr>
          </a:p>
        </p:txBody>
      </p:sp>
      <p:sp>
        <p:nvSpPr>
          <p:cNvPr id="5162" name="Text Box 55"/>
          <p:cNvSpPr txBox="1">
            <a:spLocks noChangeArrowheads="1"/>
          </p:cNvSpPr>
          <p:nvPr/>
        </p:nvSpPr>
        <p:spPr bwMode="auto">
          <a:xfrm>
            <a:off x="6975475" y="2963863"/>
            <a:ext cx="1643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instantaneous</a:t>
            </a:r>
          </a:p>
        </p:txBody>
      </p:sp>
      <p:sp>
        <p:nvSpPr>
          <p:cNvPr id="5163" name="Oval 56"/>
          <p:cNvSpPr>
            <a:spLocks noChangeArrowheads="1"/>
          </p:cNvSpPr>
          <p:nvPr/>
        </p:nvSpPr>
        <p:spPr bwMode="auto">
          <a:xfrm>
            <a:off x="858838" y="4597400"/>
            <a:ext cx="809625" cy="7889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4" name="Text Box 48"/>
          <p:cNvSpPr txBox="1">
            <a:spLocks noChangeArrowheads="1"/>
          </p:cNvSpPr>
          <p:nvPr/>
        </p:nvSpPr>
        <p:spPr bwMode="auto">
          <a:xfrm>
            <a:off x="1050925" y="4695825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Symbol" pitchFamily="18" charset="2"/>
              </a:rPr>
              <a:t>n</a:t>
            </a:r>
            <a:r>
              <a:rPr lang="en-US" sz="2800" baseline="-25000">
                <a:latin typeface="Times New Roman" pitchFamily="18" charset="0"/>
              </a:rPr>
              <a:t>f</a:t>
            </a:r>
            <a:r>
              <a:rPr lang="en-US" sz="2800">
                <a:latin typeface="Symbol" pitchFamily="18" charset="2"/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 rot="691339">
            <a:off x="6756400" y="3562234"/>
            <a:ext cx="2578099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Finding </a:t>
            </a:r>
            <a:r>
              <a:rPr lang="en-US" dirty="0" err="1" smtClean="0"/>
              <a:t>eigenstates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is equivalent to </a:t>
            </a:r>
          </a:p>
          <a:p>
            <a:r>
              <a:rPr lang="en-US" dirty="0" smtClean="0"/>
              <a:t>finding mixing matrix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7171" name="Picture 3" descr="re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00" y="1524000"/>
            <a:ext cx="4089400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7150100" y="4232275"/>
            <a:ext cx="1371600" cy="9906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5141913" y="4048125"/>
            <a:ext cx="1371600" cy="1295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5759450" y="2093913"/>
            <a:ext cx="16494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sin</a:t>
            </a:r>
            <a:r>
              <a:rPr lang="en-US" sz="2000" baseline="30000"/>
              <a:t>2</a:t>
            </a:r>
            <a:r>
              <a:rPr lang="en-US" sz="2000"/>
              <a:t> 2</a:t>
            </a:r>
            <a:r>
              <a:rPr lang="en-US" sz="2000">
                <a:latin typeface="Symbol" pitchFamily="18" charset="2"/>
              </a:rPr>
              <a:t>q</a:t>
            </a:r>
            <a:r>
              <a:rPr lang="en-US" sz="2000" baseline="-25000"/>
              <a:t>m   </a:t>
            </a:r>
            <a:r>
              <a:rPr lang="en-US" sz="2000"/>
              <a:t>= 1 </a:t>
            </a:r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5472113" y="2590800"/>
            <a:ext cx="2820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Flavor mixing  is maximal</a:t>
            </a:r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5595938" y="1462088"/>
            <a:ext cx="163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 resonance:</a:t>
            </a:r>
          </a:p>
        </p:txBody>
      </p:sp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6010275" y="3308350"/>
            <a:ext cx="16129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l</a:t>
            </a:r>
            <a:r>
              <a:rPr lang="en-US" sz="2000" baseline="-25000">
                <a:latin typeface="Symbol" pitchFamily="18" charset="2"/>
              </a:rPr>
              <a:t>n</a:t>
            </a:r>
            <a:r>
              <a:rPr lang="en-US" sz="2000">
                <a:latin typeface="Times New Roman" pitchFamily="18" charset="0"/>
              </a:rPr>
              <a:t>  =  l</a:t>
            </a:r>
            <a:r>
              <a:rPr lang="en-US" sz="2000" baseline="-25000">
                <a:latin typeface="Times New Roman" pitchFamily="18" charset="0"/>
              </a:rPr>
              <a:t>0</a:t>
            </a:r>
            <a:r>
              <a:rPr lang="en-US" sz="2000">
                <a:latin typeface="Times New Roman" pitchFamily="18" charset="0"/>
              </a:rPr>
              <a:t> cos 2</a:t>
            </a:r>
            <a:r>
              <a:rPr lang="en-US" sz="2000">
                <a:latin typeface="Symbol" pitchFamily="18" charset="2"/>
              </a:rPr>
              <a:t>q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7179" name="Text Box 12"/>
          <p:cNvSpPr txBox="1">
            <a:spLocks noChangeArrowheads="1"/>
          </p:cNvSpPr>
          <p:nvPr/>
        </p:nvSpPr>
        <p:spPr bwMode="auto">
          <a:xfrm>
            <a:off x="5267325" y="4222750"/>
            <a:ext cx="13176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Vacuum</a:t>
            </a:r>
          </a:p>
          <a:p>
            <a:r>
              <a:rPr lang="en-US"/>
              <a:t>oscillation </a:t>
            </a:r>
          </a:p>
          <a:p>
            <a:r>
              <a:rPr lang="en-US"/>
              <a:t>length</a:t>
            </a:r>
          </a:p>
        </p:txBody>
      </p:sp>
      <p:sp>
        <p:nvSpPr>
          <p:cNvPr id="7180" name="Text Box 13"/>
          <p:cNvSpPr txBox="1">
            <a:spLocks noChangeArrowheads="1"/>
          </p:cNvSpPr>
          <p:nvPr/>
        </p:nvSpPr>
        <p:spPr bwMode="auto">
          <a:xfrm>
            <a:off x="7197725" y="4343400"/>
            <a:ext cx="1323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Refraction</a:t>
            </a:r>
          </a:p>
          <a:p>
            <a:r>
              <a:rPr lang="en-US"/>
              <a:t>length</a:t>
            </a:r>
          </a:p>
        </p:txBody>
      </p:sp>
      <p:sp>
        <p:nvSpPr>
          <p:cNvPr id="7181" name="Text Box 14"/>
          <p:cNvSpPr txBox="1">
            <a:spLocks noChangeArrowheads="1"/>
          </p:cNvSpPr>
          <p:nvPr/>
        </p:nvSpPr>
        <p:spPr bwMode="auto">
          <a:xfrm>
            <a:off x="6584950" y="4232275"/>
            <a:ext cx="43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~</a:t>
            </a:r>
          </a:p>
        </p:txBody>
      </p:sp>
      <p:sp>
        <p:nvSpPr>
          <p:cNvPr id="7182" name="Text Box 15"/>
          <p:cNvSpPr txBox="1">
            <a:spLocks noChangeArrowheads="1"/>
          </p:cNvSpPr>
          <p:nvPr/>
        </p:nvSpPr>
        <p:spPr bwMode="auto">
          <a:xfrm>
            <a:off x="6584950" y="4343400"/>
            <a:ext cx="43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~</a:t>
            </a:r>
          </a:p>
        </p:txBody>
      </p:sp>
      <p:sp>
        <p:nvSpPr>
          <p:cNvPr id="7183" name="Text Box 19"/>
          <p:cNvSpPr txBox="1">
            <a:spLocks noChangeArrowheads="1"/>
          </p:cNvSpPr>
          <p:nvPr/>
        </p:nvSpPr>
        <p:spPr bwMode="auto">
          <a:xfrm>
            <a:off x="3171825" y="5424488"/>
            <a:ext cx="701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l</a:t>
            </a:r>
            <a:r>
              <a:rPr lang="en-US" baseline="-25000">
                <a:latin typeface="Symbol" pitchFamily="18" charset="2"/>
              </a:rPr>
              <a:t>n</a:t>
            </a:r>
            <a:r>
              <a:rPr lang="en-US">
                <a:latin typeface="Times New Roman" pitchFamily="18" charset="0"/>
              </a:rPr>
              <a:t> / l</a:t>
            </a:r>
            <a:r>
              <a:rPr lang="en-US" baseline="-25000">
                <a:latin typeface="Times New Roman" pitchFamily="18" charset="0"/>
              </a:rPr>
              <a:t>0</a:t>
            </a:r>
            <a:r>
              <a:rPr lang="en-US">
                <a:latin typeface="Times New Roman" pitchFamily="18" charset="0"/>
              </a:rPr>
              <a:t> </a:t>
            </a:r>
          </a:p>
        </p:txBody>
      </p:sp>
      <p:sp>
        <p:nvSpPr>
          <p:cNvPr id="7184" name="Text Box 20"/>
          <p:cNvSpPr txBox="1">
            <a:spLocks noChangeArrowheads="1"/>
          </p:cNvSpPr>
          <p:nvPr/>
        </p:nvSpPr>
        <p:spPr bwMode="auto">
          <a:xfrm>
            <a:off x="1095375" y="1500188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sin</a:t>
            </a:r>
            <a:r>
              <a:rPr lang="en-US" baseline="30000">
                <a:latin typeface="Times New Roman" pitchFamily="18" charset="0"/>
              </a:rPr>
              <a:t>2</a:t>
            </a:r>
            <a:r>
              <a:rPr lang="en-US">
                <a:latin typeface="Times New Roman" pitchFamily="18" charset="0"/>
              </a:rPr>
              <a:t> 2</a:t>
            </a:r>
            <a:r>
              <a:rPr lang="en-US">
                <a:latin typeface="Symbol" pitchFamily="18" charset="2"/>
              </a:rPr>
              <a:t>q</a:t>
            </a:r>
            <a:r>
              <a:rPr lang="en-US" baseline="-25000">
                <a:latin typeface="Times New Roman" pitchFamily="18" charset="0"/>
              </a:rPr>
              <a:t>m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185" name="Line 21"/>
          <p:cNvSpPr>
            <a:spLocks noChangeShapeType="1"/>
          </p:cNvSpPr>
          <p:nvPr/>
        </p:nvSpPr>
        <p:spPr bwMode="auto">
          <a:xfrm>
            <a:off x="2439988" y="1600200"/>
            <a:ext cx="1587" cy="3581400"/>
          </a:xfrm>
          <a:prstGeom prst="line">
            <a:avLst/>
          </a:prstGeom>
          <a:noFill/>
          <a:ln w="9525">
            <a:solidFill>
              <a:srgbClr val="FF0066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6" name="Oval 22"/>
          <p:cNvSpPr>
            <a:spLocks noChangeArrowheads="1"/>
          </p:cNvSpPr>
          <p:nvPr/>
        </p:nvSpPr>
        <p:spPr bwMode="auto">
          <a:xfrm>
            <a:off x="3860800" y="1714500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7" name="Oval 23"/>
          <p:cNvSpPr>
            <a:spLocks noChangeArrowheads="1"/>
          </p:cNvSpPr>
          <p:nvPr/>
        </p:nvSpPr>
        <p:spPr bwMode="auto">
          <a:xfrm>
            <a:off x="609600" y="1765300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8" name="Text Box 24"/>
          <p:cNvSpPr txBox="1">
            <a:spLocks noChangeArrowheads="1"/>
          </p:cNvSpPr>
          <p:nvPr/>
        </p:nvSpPr>
        <p:spPr bwMode="auto">
          <a:xfrm>
            <a:off x="2971800" y="2406650"/>
            <a:ext cx="1481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FF00"/>
                </a:solidFill>
                <a:latin typeface="Times New Roman" pitchFamily="18" charset="0"/>
              </a:rPr>
              <a:t>sin</a:t>
            </a:r>
            <a:r>
              <a:rPr lang="en-US" sz="1600" baseline="30000">
                <a:solidFill>
                  <a:srgbClr val="00FF00"/>
                </a:solidFill>
                <a:latin typeface="Times New Roman" pitchFamily="18" charset="0"/>
              </a:rPr>
              <a:t>2</a:t>
            </a:r>
            <a:r>
              <a:rPr lang="en-US" sz="1600">
                <a:solidFill>
                  <a:srgbClr val="00FF00"/>
                </a:solidFill>
                <a:latin typeface="Times New Roman" pitchFamily="18" charset="0"/>
              </a:rPr>
              <a:t>2</a:t>
            </a:r>
            <a:r>
              <a:rPr lang="en-US" sz="1600">
                <a:solidFill>
                  <a:srgbClr val="00FF00"/>
                </a:solidFill>
                <a:latin typeface="Symbol" pitchFamily="18" charset="2"/>
              </a:rPr>
              <a:t>q</a:t>
            </a:r>
            <a:r>
              <a:rPr lang="en-US" sz="1600" baseline="-25000">
                <a:solidFill>
                  <a:srgbClr val="00FF00"/>
                </a:solidFill>
                <a:latin typeface="Symbol" pitchFamily="18" charset="2"/>
              </a:rPr>
              <a:t>13</a:t>
            </a:r>
            <a:r>
              <a:rPr lang="en-US" sz="1600" baseline="-25000">
                <a:solidFill>
                  <a:srgbClr val="00FF00"/>
                </a:solidFill>
                <a:latin typeface="Times New Roman" pitchFamily="18" charset="0"/>
              </a:rPr>
              <a:t>  </a:t>
            </a:r>
            <a:r>
              <a:rPr lang="en-US" sz="1600">
                <a:solidFill>
                  <a:srgbClr val="00FF00"/>
                </a:solidFill>
                <a:latin typeface="Times New Roman" pitchFamily="18" charset="0"/>
              </a:rPr>
              <a:t>= 0.08 </a:t>
            </a:r>
          </a:p>
        </p:txBody>
      </p:sp>
      <p:sp>
        <p:nvSpPr>
          <p:cNvPr id="7189" name="Text Box 25"/>
          <p:cNvSpPr txBox="1">
            <a:spLocks noChangeArrowheads="1"/>
          </p:cNvSpPr>
          <p:nvPr/>
        </p:nvSpPr>
        <p:spPr bwMode="auto">
          <a:xfrm>
            <a:off x="465138" y="2438400"/>
            <a:ext cx="1592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Times New Roman" pitchFamily="18" charset="0"/>
              </a:rPr>
              <a:t>sin</a:t>
            </a:r>
            <a:r>
              <a:rPr lang="en-US" sz="1600" baseline="3000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160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160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sz="1600" baseline="-25000">
                <a:solidFill>
                  <a:srgbClr val="FF0000"/>
                </a:solidFill>
              </a:rPr>
              <a:t>12</a:t>
            </a:r>
            <a:r>
              <a:rPr lang="en-US" sz="1600" baseline="-2500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1600">
                <a:solidFill>
                  <a:srgbClr val="FF0000"/>
                </a:solidFill>
                <a:latin typeface="Times New Roman" pitchFamily="18" charset="0"/>
              </a:rPr>
              <a:t>= 0.825 </a:t>
            </a:r>
          </a:p>
        </p:txBody>
      </p:sp>
      <p:sp>
        <p:nvSpPr>
          <p:cNvPr id="7190" name="Text Box 26"/>
          <p:cNvSpPr txBox="1">
            <a:spLocks noChangeArrowheads="1"/>
          </p:cNvSpPr>
          <p:nvPr/>
        </p:nvSpPr>
        <p:spPr bwMode="auto">
          <a:xfrm>
            <a:off x="3975100" y="17272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n</a:t>
            </a:r>
          </a:p>
        </p:txBody>
      </p:sp>
      <p:sp>
        <p:nvSpPr>
          <p:cNvPr id="7191" name="Line 27"/>
          <p:cNvSpPr>
            <a:spLocks noChangeShapeType="1"/>
          </p:cNvSpPr>
          <p:nvPr/>
        </p:nvSpPr>
        <p:spPr bwMode="auto">
          <a:xfrm>
            <a:off x="774700" y="1879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2" name="Text Box 28"/>
          <p:cNvSpPr txBox="1">
            <a:spLocks noChangeArrowheads="1"/>
          </p:cNvSpPr>
          <p:nvPr/>
        </p:nvSpPr>
        <p:spPr bwMode="auto">
          <a:xfrm>
            <a:off x="685800" y="1800225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n</a:t>
            </a:r>
          </a:p>
        </p:txBody>
      </p:sp>
      <p:sp>
        <p:nvSpPr>
          <p:cNvPr id="7193" name="Text Box 29"/>
          <p:cNvSpPr txBox="1">
            <a:spLocks noChangeArrowheads="1"/>
          </p:cNvSpPr>
          <p:nvPr/>
        </p:nvSpPr>
        <p:spPr bwMode="auto">
          <a:xfrm>
            <a:off x="3743325" y="5424488"/>
            <a:ext cx="676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~ n E</a:t>
            </a:r>
          </a:p>
        </p:txBody>
      </p:sp>
      <p:sp>
        <p:nvSpPr>
          <p:cNvPr id="7194" name="Line 30"/>
          <p:cNvSpPr>
            <a:spLocks noChangeShapeType="1"/>
          </p:cNvSpPr>
          <p:nvPr/>
        </p:nvSpPr>
        <p:spPr bwMode="auto">
          <a:xfrm>
            <a:off x="2871788" y="1600200"/>
            <a:ext cx="1587" cy="358140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5" name="Line 31"/>
          <p:cNvSpPr>
            <a:spLocks noChangeShapeType="1"/>
          </p:cNvSpPr>
          <p:nvPr/>
        </p:nvSpPr>
        <p:spPr bwMode="auto">
          <a:xfrm>
            <a:off x="2628900" y="3429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6" name="Rectangle 32"/>
          <p:cNvSpPr>
            <a:spLocks noChangeArrowheads="1"/>
          </p:cNvSpPr>
          <p:nvPr/>
        </p:nvSpPr>
        <p:spPr bwMode="auto">
          <a:xfrm>
            <a:off x="2781300" y="5943600"/>
            <a:ext cx="194627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7" name="Text Box 33"/>
          <p:cNvSpPr txBox="1">
            <a:spLocks noChangeArrowheads="1"/>
          </p:cNvSpPr>
          <p:nvPr/>
        </p:nvSpPr>
        <p:spPr bwMode="auto">
          <a:xfrm>
            <a:off x="736600" y="5940425"/>
            <a:ext cx="396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Resonance width:    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n</a:t>
            </a:r>
            <a:r>
              <a:rPr lang="en-US" baseline="-25000"/>
              <a:t>R</a:t>
            </a:r>
            <a:r>
              <a:rPr lang="en-US"/>
              <a:t> =  2n</a:t>
            </a:r>
            <a:r>
              <a:rPr lang="en-US" baseline="-25000"/>
              <a:t>R </a:t>
            </a:r>
            <a:r>
              <a:rPr lang="en-US"/>
              <a:t>tan2</a:t>
            </a:r>
            <a:r>
              <a:rPr lang="en-US">
                <a:latin typeface="Symbol" pitchFamily="18" charset="2"/>
              </a:rPr>
              <a:t>q</a:t>
            </a:r>
            <a:endParaRPr lang="en-US"/>
          </a:p>
        </p:txBody>
      </p:sp>
      <p:sp>
        <p:nvSpPr>
          <p:cNvPr id="7198" name="Text Box 34"/>
          <p:cNvSpPr txBox="1">
            <a:spLocks noChangeArrowheads="1"/>
          </p:cNvSpPr>
          <p:nvPr/>
        </p:nvSpPr>
        <p:spPr bwMode="auto">
          <a:xfrm>
            <a:off x="727075" y="6296025"/>
            <a:ext cx="3921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Resonance layer:      n =  n</a:t>
            </a:r>
            <a:r>
              <a:rPr lang="en-US" baseline="-25000"/>
              <a:t>R</a:t>
            </a:r>
            <a:r>
              <a:rPr lang="en-US"/>
              <a:t> +/- 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n</a:t>
            </a:r>
            <a:r>
              <a:rPr lang="en-US" baseline="-25000"/>
              <a:t>R  </a:t>
            </a:r>
            <a:endParaRPr lang="en-US"/>
          </a:p>
        </p:txBody>
      </p:sp>
      <p:sp>
        <p:nvSpPr>
          <p:cNvPr id="7199" name="Line 37"/>
          <p:cNvSpPr>
            <a:spLocks noChangeShapeType="1"/>
          </p:cNvSpPr>
          <p:nvPr/>
        </p:nvSpPr>
        <p:spPr bwMode="auto">
          <a:xfrm>
            <a:off x="3492500" y="6527800"/>
            <a:ext cx="101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0" name="WordArt 38"/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4572000" cy="1004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Resonance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352264" y="4027967"/>
            <a:ext cx="175260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446338" y="2303463"/>
            <a:ext cx="1751012" cy="7223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498725" y="1295400"/>
            <a:ext cx="1600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500313" y="1363663"/>
            <a:ext cx="58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l</a:t>
            </a:r>
            <a:r>
              <a:rPr lang="en-US" sz="2000" baseline="-25000">
                <a:latin typeface="Symbol" pitchFamily="18" charset="2"/>
              </a:rPr>
              <a:t>n</a:t>
            </a:r>
            <a:r>
              <a:rPr lang="en-US" sz="2000" baseline="-25000">
                <a:latin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</a:rPr>
              <a:t>= 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155950" y="1223963"/>
            <a:ext cx="796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  4</a:t>
            </a:r>
            <a:r>
              <a:rPr lang="en-US" sz="2000">
                <a:latin typeface="Symbol" pitchFamily="18" charset="2"/>
              </a:rPr>
              <a:t>p E</a:t>
            </a:r>
            <a:endParaRPr lang="en-US" sz="2000" baseline="-25000">
              <a:latin typeface="Times New Roman" pitchFamily="18" charset="0"/>
            </a:endParaRPr>
          </a:p>
          <a:p>
            <a:r>
              <a:rPr lang="en-US" sz="2000">
                <a:latin typeface="Symbol" pitchFamily="18" charset="2"/>
              </a:rPr>
              <a:t>  D</a:t>
            </a:r>
            <a:r>
              <a:rPr lang="en-US" sz="2000">
                <a:latin typeface="Times New Roman" pitchFamily="18" charset="0"/>
              </a:rPr>
              <a:t>m</a:t>
            </a:r>
            <a:r>
              <a:rPr lang="en-US" sz="2000" baseline="30000">
                <a:latin typeface="Times New Roman" pitchFamily="18" charset="0"/>
              </a:rPr>
              <a:t>2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3182938" y="1565275"/>
            <a:ext cx="762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93713" y="1298575"/>
            <a:ext cx="1931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Oscillation </a:t>
            </a:r>
          </a:p>
          <a:p>
            <a:r>
              <a:rPr lang="en-US"/>
              <a:t>length in vacuum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17525" y="2308225"/>
            <a:ext cx="1392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Refraction </a:t>
            </a:r>
          </a:p>
          <a:p>
            <a:r>
              <a:rPr lang="en-US"/>
              <a:t>length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460625" y="2378075"/>
            <a:ext cx="58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l</a:t>
            </a:r>
            <a:r>
              <a:rPr lang="en-US" sz="2000" baseline="-25000">
                <a:latin typeface="Times New Roman" pitchFamily="18" charset="0"/>
              </a:rPr>
              <a:t>0 </a:t>
            </a:r>
            <a:r>
              <a:rPr lang="en-US" sz="2000">
                <a:latin typeface="Times New Roman" pitchFamily="18" charset="0"/>
              </a:rPr>
              <a:t>= 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3206750" y="2263775"/>
            <a:ext cx="91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  2</a:t>
            </a:r>
            <a:r>
              <a:rPr lang="en-US" sz="2000">
                <a:latin typeface="Symbol" pitchFamily="18" charset="2"/>
              </a:rPr>
              <a:t>p  </a:t>
            </a:r>
          </a:p>
          <a:p>
            <a:r>
              <a:rPr lang="en-US" sz="2000">
                <a:latin typeface="Times New Roman" pitchFamily="18" charset="0"/>
              </a:rPr>
              <a:t> 2 G</a:t>
            </a:r>
            <a:r>
              <a:rPr lang="en-US" sz="2000" baseline="-25000">
                <a:latin typeface="Times New Roman" pitchFamily="18" charset="0"/>
              </a:rPr>
              <a:t>F</a:t>
            </a:r>
            <a:r>
              <a:rPr lang="en-US" sz="2000">
                <a:latin typeface="Times New Roman" pitchFamily="18" charset="0"/>
              </a:rPr>
              <a:t>n</a:t>
            </a:r>
            <a:r>
              <a:rPr lang="en-US" sz="2000" baseline="-25000">
                <a:latin typeface="Times New Roman" pitchFamily="18" charset="0"/>
              </a:rPr>
              <a:t>e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2301" name="Freeform 13"/>
          <p:cNvSpPr>
            <a:spLocks/>
          </p:cNvSpPr>
          <p:nvPr/>
        </p:nvSpPr>
        <p:spPr bwMode="auto">
          <a:xfrm>
            <a:off x="3217863" y="2652713"/>
            <a:ext cx="295275" cy="282575"/>
          </a:xfrm>
          <a:custGeom>
            <a:avLst/>
            <a:gdLst>
              <a:gd name="T0" fmla="*/ 0 w 267"/>
              <a:gd name="T1" fmla="*/ 2147483647 h 145"/>
              <a:gd name="T2" fmla="*/ 2147483647 w 267"/>
              <a:gd name="T3" fmla="*/ 2147483647 h 145"/>
              <a:gd name="T4" fmla="*/ 2147483647 w 267"/>
              <a:gd name="T5" fmla="*/ 0 h 145"/>
              <a:gd name="T6" fmla="*/ 2147483647 w 267"/>
              <a:gd name="T7" fmla="*/ 0 h 145"/>
              <a:gd name="T8" fmla="*/ 0 60000 65536"/>
              <a:gd name="T9" fmla="*/ 0 60000 65536"/>
              <a:gd name="T10" fmla="*/ 0 60000 65536"/>
              <a:gd name="T11" fmla="*/ 0 60000 65536"/>
              <a:gd name="T12" fmla="*/ 0 w 267"/>
              <a:gd name="T13" fmla="*/ 0 h 145"/>
              <a:gd name="T14" fmla="*/ 267 w 267"/>
              <a:gd name="T15" fmla="*/ 145 h 1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7" h="145">
                <a:moveTo>
                  <a:pt x="0" y="56"/>
                </a:moveTo>
                <a:lnTo>
                  <a:pt x="65" y="145"/>
                </a:lnTo>
                <a:lnTo>
                  <a:pt x="65" y="0"/>
                </a:lnTo>
                <a:lnTo>
                  <a:pt x="267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3127375" y="2587625"/>
            <a:ext cx="914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4291013" y="2309813"/>
            <a:ext cx="3709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 determines the phase produced</a:t>
            </a:r>
          </a:p>
          <a:p>
            <a:r>
              <a:rPr lang="en-US"/>
              <a:t>  by interaction with  matter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609600" y="3352800"/>
            <a:ext cx="382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l</a:t>
            </a:r>
            <a:r>
              <a:rPr lang="en-US" sz="2000" baseline="-25000">
                <a:latin typeface="Times New Roman" pitchFamily="18" charset="0"/>
              </a:rPr>
              <a:t>m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 rot="58082" flipH="1" flipV="1">
            <a:off x="1028700" y="3354388"/>
            <a:ext cx="90488" cy="282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V="1">
            <a:off x="1068388" y="6178550"/>
            <a:ext cx="3490912" cy="14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4227513" y="6132513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E</a:t>
            </a:r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>
            <a:off x="1081088" y="4929188"/>
            <a:ext cx="3489325" cy="158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695325" y="4654550"/>
            <a:ext cx="400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l</a:t>
            </a:r>
            <a:r>
              <a:rPr lang="en-US" sz="2000" baseline="-25000">
                <a:latin typeface="Times New Roman" pitchFamily="18" charset="0"/>
              </a:rPr>
              <a:t>0</a:t>
            </a:r>
            <a:r>
              <a:rPr lang="en-US" sz="2000">
                <a:latin typeface="Times New Roman" pitchFamily="18" charset="0"/>
              </a:rPr>
              <a:t> </a:t>
            </a:r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 flipV="1">
            <a:off x="1093788" y="4662488"/>
            <a:ext cx="747712" cy="1519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2133600" y="6157913"/>
            <a:ext cx="449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E</a:t>
            </a:r>
            <a:r>
              <a:rPr lang="en-US" sz="2000" baseline="-25000">
                <a:latin typeface="Times New Roman" pitchFamily="18" charset="0"/>
              </a:rPr>
              <a:t>R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2312" name="Freeform 24"/>
          <p:cNvSpPr>
            <a:spLocks/>
          </p:cNvSpPr>
          <p:nvPr/>
        </p:nvSpPr>
        <p:spPr bwMode="auto">
          <a:xfrm>
            <a:off x="1847850" y="3460750"/>
            <a:ext cx="2676525" cy="1452563"/>
          </a:xfrm>
          <a:custGeom>
            <a:avLst/>
            <a:gdLst>
              <a:gd name="T0" fmla="*/ 0 w 1686"/>
              <a:gd name="T1" fmla="*/ 2147483647 h 915"/>
              <a:gd name="T2" fmla="*/ 2147483647 w 1686"/>
              <a:gd name="T3" fmla="*/ 2147483647 h 915"/>
              <a:gd name="T4" fmla="*/ 2147483647 w 1686"/>
              <a:gd name="T5" fmla="*/ 2147483647 h 915"/>
              <a:gd name="T6" fmla="*/ 2147483647 w 1686"/>
              <a:gd name="T7" fmla="*/ 2147483647 h 915"/>
              <a:gd name="T8" fmla="*/ 2147483647 w 1686"/>
              <a:gd name="T9" fmla="*/ 2147483647 h 915"/>
              <a:gd name="T10" fmla="*/ 2147483647 w 1686"/>
              <a:gd name="T11" fmla="*/ 2147483647 h 915"/>
              <a:gd name="T12" fmla="*/ 2147483647 w 1686"/>
              <a:gd name="T13" fmla="*/ 2147483647 h 915"/>
              <a:gd name="T14" fmla="*/ 2147483647 w 1686"/>
              <a:gd name="T15" fmla="*/ 2147483647 h 915"/>
              <a:gd name="T16" fmla="*/ 2147483647 w 1686"/>
              <a:gd name="T17" fmla="*/ 2147483647 h 915"/>
              <a:gd name="T18" fmla="*/ 2147483647 w 1686"/>
              <a:gd name="T19" fmla="*/ 2147483647 h 915"/>
              <a:gd name="T20" fmla="*/ 2147483647 w 1686"/>
              <a:gd name="T21" fmla="*/ 2147483647 h 915"/>
              <a:gd name="T22" fmla="*/ 2147483647 w 1686"/>
              <a:gd name="T23" fmla="*/ 2147483647 h 91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86"/>
              <a:gd name="T37" fmla="*/ 0 h 915"/>
              <a:gd name="T38" fmla="*/ 1686 w 1686"/>
              <a:gd name="T39" fmla="*/ 915 h 91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86" h="915">
                <a:moveTo>
                  <a:pt x="0" y="753"/>
                </a:moveTo>
                <a:cubicBezTo>
                  <a:pt x="28" y="690"/>
                  <a:pt x="57" y="628"/>
                  <a:pt x="81" y="566"/>
                </a:cubicBezTo>
                <a:cubicBezTo>
                  <a:pt x="105" y="504"/>
                  <a:pt x="128" y="438"/>
                  <a:pt x="146" y="380"/>
                </a:cubicBezTo>
                <a:cubicBezTo>
                  <a:pt x="164" y="322"/>
                  <a:pt x="171" y="269"/>
                  <a:pt x="186" y="218"/>
                </a:cubicBezTo>
                <a:cubicBezTo>
                  <a:pt x="201" y="167"/>
                  <a:pt x="217" y="104"/>
                  <a:pt x="235" y="72"/>
                </a:cubicBezTo>
                <a:cubicBezTo>
                  <a:pt x="253" y="40"/>
                  <a:pt x="269" y="0"/>
                  <a:pt x="292" y="23"/>
                </a:cubicBezTo>
                <a:cubicBezTo>
                  <a:pt x="315" y="46"/>
                  <a:pt x="343" y="144"/>
                  <a:pt x="373" y="210"/>
                </a:cubicBezTo>
                <a:cubicBezTo>
                  <a:pt x="403" y="276"/>
                  <a:pt x="428" y="349"/>
                  <a:pt x="470" y="420"/>
                </a:cubicBezTo>
                <a:cubicBezTo>
                  <a:pt x="512" y="491"/>
                  <a:pt x="566" y="579"/>
                  <a:pt x="624" y="639"/>
                </a:cubicBezTo>
                <a:cubicBezTo>
                  <a:pt x="682" y="699"/>
                  <a:pt x="733" y="738"/>
                  <a:pt x="819" y="777"/>
                </a:cubicBezTo>
                <a:cubicBezTo>
                  <a:pt x="905" y="816"/>
                  <a:pt x="999" y="851"/>
                  <a:pt x="1143" y="874"/>
                </a:cubicBezTo>
                <a:cubicBezTo>
                  <a:pt x="1287" y="897"/>
                  <a:pt x="1486" y="906"/>
                  <a:pt x="1686" y="915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>
            <a:off x="2209800" y="3270250"/>
            <a:ext cx="90488" cy="2921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6626410" y="3667125"/>
            <a:ext cx="23310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shifts with respect </a:t>
            </a:r>
          </a:p>
          <a:p>
            <a:r>
              <a:rPr lang="en-US" dirty="0" smtClean="0"/>
              <a:t>resonance </a:t>
            </a:r>
            <a:r>
              <a:rPr lang="en-US" dirty="0"/>
              <a:t>energy:</a:t>
            </a: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6825071" y="4313456"/>
            <a:ext cx="1925638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>
                <a:latin typeface="Times New Roman" pitchFamily="18" charset="0"/>
              </a:rPr>
              <a:t>l</a:t>
            </a:r>
            <a:r>
              <a:rPr lang="en-US" sz="2000" baseline="-25000" dirty="0" err="1">
                <a:latin typeface="Symbol" pitchFamily="18" charset="2"/>
              </a:rPr>
              <a:t>n</a:t>
            </a:r>
            <a:r>
              <a:rPr lang="en-US" sz="2000" baseline="-25000" dirty="0">
                <a:latin typeface="Symbol" pitchFamily="18" charset="2"/>
              </a:rPr>
              <a:t> </a:t>
            </a:r>
            <a:r>
              <a:rPr lang="en-US" sz="2000" dirty="0">
                <a:latin typeface="Times New Roman" pitchFamily="18" charset="0"/>
              </a:rPr>
              <a:t>(E</a:t>
            </a:r>
            <a:r>
              <a:rPr lang="en-US" sz="2000" baseline="-25000" dirty="0">
                <a:latin typeface="Times New Roman" pitchFamily="18" charset="0"/>
              </a:rPr>
              <a:t>R</a:t>
            </a:r>
            <a:r>
              <a:rPr lang="en-US" sz="2000" dirty="0">
                <a:latin typeface="Times New Roman" pitchFamily="18" charset="0"/>
              </a:rPr>
              <a:t>) = l</a:t>
            </a:r>
            <a:r>
              <a:rPr lang="en-US" sz="2000" baseline="-25000" dirty="0">
                <a:latin typeface="Symbol" pitchFamily="18" charset="2"/>
              </a:rPr>
              <a:t> </a:t>
            </a:r>
            <a:r>
              <a:rPr lang="en-US" sz="2000" baseline="-25000" dirty="0">
                <a:latin typeface="Times New Roman" pitchFamily="18" charset="0"/>
              </a:rPr>
              <a:t>0</a:t>
            </a:r>
            <a:r>
              <a:rPr lang="en-US" sz="2000" baseline="-25000" dirty="0">
                <a:latin typeface="Symbol" pitchFamily="18" charset="2"/>
              </a:rPr>
              <a:t> </a:t>
            </a:r>
            <a:r>
              <a:rPr lang="en-US" sz="2000" dirty="0">
                <a:latin typeface="Times New Roman" pitchFamily="18" charset="0"/>
              </a:rPr>
              <a:t>cos2</a:t>
            </a:r>
            <a:r>
              <a:rPr lang="en-US" sz="2000" dirty="0">
                <a:latin typeface="Symbol" pitchFamily="18" charset="2"/>
              </a:rPr>
              <a:t>q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3238500" y="3292475"/>
            <a:ext cx="1004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l</a:t>
            </a:r>
            <a:r>
              <a:rPr lang="en-US" sz="2000" baseline="-25000">
                <a:latin typeface="Symbol" pitchFamily="18" charset="2"/>
              </a:rPr>
              <a:t>n </a:t>
            </a:r>
            <a:r>
              <a:rPr lang="en-US" sz="2000">
                <a:latin typeface="Times New Roman" pitchFamily="18" charset="0"/>
              </a:rPr>
              <a:t>/sin2</a:t>
            </a:r>
            <a:r>
              <a:rPr lang="en-US" sz="2000">
                <a:latin typeface="Symbol" pitchFamily="18" charset="2"/>
              </a:rPr>
              <a:t>q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 flipH="1">
            <a:off x="2627313" y="3468688"/>
            <a:ext cx="501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WordArt 31"/>
          <p:cNvSpPr>
            <a:spLocks noChangeArrowheads="1" noChangeShapeType="1" noTextEdit="1"/>
          </p:cNvSpPr>
          <p:nvPr/>
        </p:nvSpPr>
        <p:spPr bwMode="auto">
          <a:xfrm>
            <a:off x="609600" y="152400"/>
            <a:ext cx="7924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Oscillation length in matter</a:t>
            </a:r>
          </a:p>
        </p:txBody>
      </p:sp>
      <p:sp>
        <p:nvSpPr>
          <p:cNvPr id="12319" name="Text Box 32"/>
          <p:cNvSpPr txBox="1">
            <a:spLocks noChangeArrowheads="1"/>
          </p:cNvSpPr>
          <p:nvPr/>
        </p:nvSpPr>
        <p:spPr bwMode="auto">
          <a:xfrm>
            <a:off x="5640388" y="3238351"/>
            <a:ext cx="175101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>
                <a:latin typeface="Times New Roman" pitchFamily="18" charset="0"/>
              </a:rPr>
              <a:t>l</a:t>
            </a:r>
            <a:r>
              <a:rPr lang="en-US" sz="2000" baseline="-25000" dirty="0" err="1">
                <a:latin typeface="Symbol" pitchFamily="18" charset="2"/>
              </a:rPr>
              <a:t>n</a:t>
            </a:r>
            <a:r>
              <a:rPr lang="en-US" sz="2000" baseline="-25000" dirty="0">
                <a:latin typeface="Symbol" pitchFamily="18" charset="2"/>
              </a:rPr>
              <a:t> </a:t>
            </a:r>
            <a:r>
              <a:rPr lang="en-US" sz="2000" dirty="0">
                <a:latin typeface="Times New Roman" pitchFamily="18" charset="0"/>
              </a:rPr>
              <a:t>=  l</a:t>
            </a:r>
            <a:r>
              <a:rPr lang="en-US" sz="2000" baseline="-25000" dirty="0">
                <a:latin typeface="Symbol" pitchFamily="18" charset="2"/>
              </a:rPr>
              <a:t> </a:t>
            </a:r>
            <a:r>
              <a:rPr lang="en-US" sz="2000" baseline="-25000" dirty="0">
                <a:latin typeface="Times New Roman" pitchFamily="18" charset="0"/>
              </a:rPr>
              <a:t>0</a:t>
            </a:r>
            <a:r>
              <a:rPr lang="en-US" sz="2000" baseline="-25000" dirty="0">
                <a:latin typeface="Symbol" pitchFamily="18" charset="2"/>
              </a:rPr>
              <a:t>  </a:t>
            </a:r>
            <a:r>
              <a:rPr lang="en-US" sz="2000" dirty="0">
                <a:latin typeface="Times New Roman" pitchFamily="18" charset="0"/>
              </a:rPr>
              <a:t>/cos2</a:t>
            </a:r>
            <a:r>
              <a:rPr lang="en-US" sz="2000" dirty="0">
                <a:latin typeface="Symbol" pitchFamily="18" charset="2"/>
              </a:rPr>
              <a:t>q</a:t>
            </a:r>
            <a:r>
              <a:rPr lang="en-US" sz="2000" dirty="0"/>
              <a:t>)</a:t>
            </a:r>
            <a:r>
              <a:rPr lang="en-US" sz="2000" dirty="0">
                <a:latin typeface="Symbol" pitchFamily="18" charset="2"/>
              </a:rPr>
              <a:t> 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2320" name="Text Box 33"/>
          <p:cNvSpPr txBox="1">
            <a:spLocks noChangeArrowheads="1"/>
          </p:cNvSpPr>
          <p:nvPr/>
        </p:nvSpPr>
        <p:spPr bwMode="auto">
          <a:xfrm>
            <a:off x="4267200" y="3276600"/>
            <a:ext cx="153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(maximum at</a:t>
            </a:r>
          </a:p>
        </p:txBody>
      </p:sp>
      <p:sp>
        <p:nvSpPr>
          <p:cNvPr id="12321" name="Text Box 34"/>
          <p:cNvSpPr txBox="1">
            <a:spLocks noChangeArrowheads="1"/>
          </p:cNvSpPr>
          <p:nvPr/>
        </p:nvSpPr>
        <p:spPr bwMode="auto">
          <a:xfrm>
            <a:off x="1447800" y="5334000"/>
            <a:ext cx="646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~ l</a:t>
            </a:r>
            <a:r>
              <a:rPr lang="en-US" sz="2000" baseline="-25000">
                <a:latin typeface="Symbol" pitchFamily="18" charset="2"/>
              </a:rPr>
              <a:t>n </a:t>
            </a:r>
            <a:r>
              <a:rPr lang="en-US" sz="2000">
                <a:latin typeface="Symbol" pitchFamily="18" charset="2"/>
              </a:rPr>
              <a:t> 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2322" name="Text Box 35"/>
          <p:cNvSpPr txBox="1">
            <a:spLocks noChangeArrowheads="1"/>
          </p:cNvSpPr>
          <p:nvPr/>
        </p:nvSpPr>
        <p:spPr bwMode="auto">
          <a:xfrm>
            <a:off x="4953000" y="3962400"/>
            <a:ext cx="1298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  2</a:t>
            </a:r>
            <a:r>
              <a:rPr lang="en-US" sz="2000" dirty="0">
                <a:latin typeface="Symbol" pitchFamily="18" charset="2"/>
              </a:rPr>
              <a:t>p</a:t>
            </a:r>
            <a:endParaRPr lang="en-US" sz="2000" dirty="0">
              <a:latin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</a:rPr>
              <a:t>H</a:t>
            </a:r>
            <a:r>
              <a:rPr lang="en-US" sz="2000" baseline="-25000" dirty="0" smtClean="0">
                <a:latin typeface="Times New Roman" pitchFamily="18" charset="0"/>
              </a:rPr>
              <a:t>2m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- </a:t>
            </a:r>
            <a:r>
              <a:rPr lang="en-US" sz="2000" dirty="0" smtClean="0">
                <a:latin typeface="Times New Roman" pitchFamily="18" charset="0"/>
              </a:rPr>
              <a:t>H</a:t>
            </a:r>
            <a:r>
              <a:rPr lang="en-US" sz="2000" baseline="-25000" dirty="0" smtClean="0">
                <a:latin typeface="Times New Roman" pitchFamily="18" charset="0"/>
              </a:rPr>
              <a:t>1m </a:t>
            </a:r>
            <a:r>
              <a:rPr lang="en-US" sz="2000" dirty="0" smtClean="0">
                <a:latin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2323" name="Text Box 36"/>
          <p:cNvSpPr txBox="1">
            <a:spLocks noChangeArrowheads="1"/>
          </p:cNvSpPr>
          <p:nvPr/>
        </p:nvSpPr>
        <p:spPr bwMode="auto">
          <a:xfrm>
            <a:off x="4322763" y="4114800"/>
            <a:ext cx="630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l</a:t>
            </a:r>
            <a:r>
              <a:rPr lang="en-US" sz="2000" baseline="-25000">
                <a:latin typeface="Times New Roman" pitchFamily="18" charset="0"/>
              </a:rPr>
              <a:t>m </a:t>
            </a:r>
            <a:r>
              <a:rPr lang="en-US" sz="2000">
                <a:latin typeface="Times New Roman" pitchFamily="18" charset="0"/>
              </a:rPr>
              <a:t>= </a:t>
            </a:r>
          </a:p>
        </p:txBody>
      </p:sp>
      <p:sp>
        <p:nvSpPr>
          <p:cNvPr id="12324" name="Line 37"/>
          <p:cNvSpPr>
            <a:spLocks noChangeShapeType="1"/>
          </p:cNvSpPr>
          <p:nvPr/>
        </p:nvSpPr>
        <p:spPr bwMode="auto">
          <a:xfrm>
            <a:off x="4953000" y="4343400"/>
            <a:ext cx="10668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647202" y="5084544"/>
            <a:ext cx="2300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converges to  the  refraction length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ChangeArrowheads="1"/>
          </p:cNvSpPr>
          <p:nvPr/>
        </p:nvSpPr>
        <p:spPr bwMode="auto">
          <a:xfrm>
            <a:off x="-14288" y="0"/>
            <a:ext cx="9144001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3" name="Rectangle 48"/>
          <p:cNvSpPr>
            <a:spLocks noChangeArrowheads="1"/>
          </p:cNvSpPr>
          <p:nvPr/>
        </p:nvSpPr>
        <p:spPr bwMode="auto">
          <a:xfrm>
            <a:off x="5499100" y="6021388"/>
            <a:ext cx="2105025" cy="701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35"/>
          <p:cNvSpPr>
            <a:spLocks noChangeArrowheads="1"/>
          </p:cNvSpPr>
          <p:nvPr/>
        </p:nvSpPr>
        <p:spPr bwMode="auto">
          <a:xfrm>
            <a:off x="1050925" y="1412875"/>
            <a:ext cx="3554413" cy="368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0246" name="WordArt 4"/>
          <p:cNvSpPr>
            <a:spLocks noChangeArrowheads="1" noChangeShapeType="1" noTextEdit="1"/>
          </p:cNvSpPr>
          <p:nvPr/>
        </p:nvSpPr>
        <p:spPr bwMode="auto">
          <a:xfrm>
            <a:off x="457200" y="215900"/>
            <a:ext cx="7067550" cy="969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Oscillations in matter</a:t>
            </a:r>
          </a:p>
        </p:txBody>
      </p:sp>
      <p:sp>
        <p:nvSpPr>
          <p:cNvPr id="10247" name="Freeform 5"/>
          <p:cNvSpPr>
            <a:spLocks/>
          </p:cNvSpPr>
          <p:nvPr/>
        </p:nvSpPr>
        <p:spPr bwMode="auto">
          <a:xfrm>
            <a:off x="1209675" y="1806575"/>
            <a:ext cx="3078163" cy="1949450"/>
          </a:xfrm>
          <a:custGeom>
            <a:avLst/>
            <a:gdLst>
              <a:gd name="T0" fmla="*/ 0 w 1939"/>
              <a:gd name="T1" fmla="*/ 2147483647 h 1228"/>
              <a:gd name="T2" fmla="*/ 2147483647 w 1939"/>
              <a:gd name="T3" fmla="*/ 2147483647 h 1228"/>
              <a:gd name="T4" fmla="*/ 2147483647 w 1939"/>
              <a:gd name="T5" fmla="*/ 0 h 1228"/>
              <a:gd name="T6" fmla="*/ 2147483647 w 1939"/>
              <a:gd name="T7" fmla="*/ 2147483647 h 1228"/>
              <a:gd name="T8" fmla="*/ 2147483647 w 1939"/>
              <a:gd name="T9" fmla="*/ 2147483647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FF0000"/>
          </a:solidFill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Text Box 6"/>
          <p:cNvSpPr txBox="1">
            <a:spLocks noChangeArrowheads="1"/>
          </p:cNvSpPr>
          <p:nvPr/>
        </p:nvSpPr>
        <p:spPr bwMode="auto">
          <a:xfrm>
            <a:off x="1317625" y="4124325"/>
            <a:ext cx="544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/>
              <a:t>2m</a:t>
            </a:r>
            <a:endParaRPr lang="en-US" sz="2000"/>
          </a:p>
        </p:txBody>
      </p:sp>
      <p:sp>
        <p:nvSpPr>
          <p:cNvPr id="10249" name="Text Box 7"/>
          <p:cNvSpPr txBox="1">
            <a:spLocks noChangeArrowheads="1"/>
          </p:cNvSpPr>
          <p:nvPr/>
        </p:nvSpPr>
        <p:spPr bwMode="auto">
          <a:xfrm>
            <a:off x="4286250" y="4006850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1309688" y="2586038"/>
            <a:ext cx="519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/>
              <a:t>1m</a:t>
            </a:r>
            <a:endParaRPr lang="en-US" sz="2000"/>
          </a:p>
        </p:txBody>
      </p:sp>
      <p:sp>
        <p:nvSpPr>
          <p:cNvPr id="10251" name="Freeform 19"/>
          <p:cNvSpPr>
            <a:spLocks/>
          </p:cNvSpPr>
          <p:nvPr/>
        </p:nvSpPr>
        <p:spPr bwMode="auto">
          <a:xfrm>
            <a:off x="1193800" y="2844800"/>
            <a:ext cx="3078163" cy="855663"/>
          </a:xfrm>
          <a:custGeom>
            <a:avLst/>
            <a:gdLst>
              <a:gd name="T0" fmla="*/ 0 w 1939"/>
              <a:gd name="T1" fmla="*/ 2147483647 h 1228"/>
              <a:gd name="T2" fmla="*/ 2147483647 w 1939"/>
              <a:gd name="T3" fmla="*/ 2147483647 h 1228"/>
              <a:gd name="T4" fmla="*/ 2147483647 w 1939"/>
              <a:gd name="T5" fmla="*/ 0 h 1228"/>
              <a:gd name="T6" fmla="*/ 2147483647 w 1939"/>
              <a:gd name="T7" fmla="*/ 2147483647 h 1228"/>
              <a:gd name="T8" fmla="*/ 2147483647 w 1939"/>
              <a:gd name="T9" fmla="*/ 2147483647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2" name="Line 20"/>
          <p:cNvSpPr>
            <a:spLocks noChangeShapeType="1"/>
          </p:cNvSpPr>
          <p:nvPr/>
        </p:nvSpPr>
        <p:spPr bwMode="auto">
          <a:xfrm>
            <a:off x="1219200" y="3671888"/>
            <a:ext cx="3033713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3" name="Freeform 21"/>
          <p:cNvSpPr>
            <a:spLocks/>
          </p:cNvSpPr>
          <p:nvPr/>
        </p:nvSpPr>
        <p:spPr bwMode="auto">
          <a:xfrm>
            <a:off x="1230313" y="3940175"/>
            <a:ext cx="3078162" cy="841375"/>
          </a:xfrm>
          <a:custGeom>
            <a:avLst/>
            <a:gdLst>
              <a:gd name="T0" fmla="*/ 0 w 1939"/>
              <a:gd name="T1" fmla="*/ 2147483647 h 1228"/>
              <a:gd name="T2" fmla="*/ 2147483647 w 1939"/>
              <a:gd name="T3" fmla="*/ 2147483647 h 1228"/>
              <a:gd name="T4" fmla="*/ 2147483647 w 1939"/>
              <a:gd name="T5" fmla="*/ 0 h 1228"/>
              <a:gd name="T6" fmla="*/ 2147483647 w 1939"/>
              <a:gd name="T7" fmla="*/ 2147483647 h 1228"/>
              <a:gd name="T8" fmla="*/ 2147483647 w 1939"/>
              <a:gd name="T9" fmla="*/ 2147483647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00FF00"/>
          </a:solidFill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4" name="Freeform 22"/>
          <p:cNvSpPr>
            <a:spLocks/>
          </p:cNvSpPr>
          <p:nvPr/>
        </p:nvSpPr>
        <p:spPr bwMode="auto">
          <a:xfrm>
            <a:off x="1227138" y="4356100"/>
            <a:ext cx="3078162" cy="412750"/>
          </a:xfrm>
          <a:custGeom>
            <a:avLst/>
            <a:gdLst>
              <a:gd name="T0" fmla="*/ 0 w 1939"/>
              <a:gd name="T1" fmla="*/ 2147483647 h 1228"/>
              <a:gd name="T2" fmla="*/ 2147483647 w 1939"/>
              <a:gd name="T3" fmla="*/ 2147483647 h 1228"/>
              <a:gd name="T4" fmla="*/ 2147483647 w 1939"/>
              <a:gd name="T5" fmla="*/ 0 h 1228"/>
              <a:gd name="T6" fmla="*/ 2147483647 w 1939"/>
              <a:gd name="T7" fmla="*/ 2147483647 h 1228"/>
              <a:gd name="T8" fmla="*/ 2147483647 w 1939"/>
              <a:gd name="T9" fmla="*/ 2147483647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5" name="Line 23"/>
          <p:cNvSpPr>
            <a:spLocks noChangeShapeType="1"/>
          </p:cNvSpPr>
          <p:nvPr/>
        </p:nvSpPr>
        <p:spPr bwMode="auto">
          <a:xfrm>
            <a:off x="1285875" y="4740275"/>
            <a:ext cx="3033713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6" name="Freeform 24"/>
          <p:cNvSpPr>
            <a:spLocks/>
          </p:cNvSpPr>
          <p:nvPr/>
        </p:nvSpPr>
        <p:spPr bwMode="auto">
          <a:xfrm>
            <a:off x="1720850" y="3949700"/>
            <a:ext cx="2422525" cy="847725"/>
          </a:xfrm>
          <a:custGeom>
            <a:avLst/>
            <a:gdLst>
              <a:gd name="T0" fmla="*/ 0 w 1526"/>
              <a:gd name="T1" fmla="*/ 2147483647 h 1247"/>
              <a:gd name="T2" fmla="*/ 2147483647 w 1526"/>
              <a:gd name="T3" fmla="*/ 2147483647 h 1247"/>
              <a:gd name="T4" fmla="*/ 2147483647 w 1526"/>
              <a:gd name="T5" fmla="*/ 2147483647 h 1247"/>
              <a:gd name="T6" fmla="*/ 2147483647 w 1526"/>
              <a:gd name="T7" fmla="*/ 2147483647 h 1247"/>
              <a:gd name="T8" fmla="*/ 2147483647 w 1526"/>
              <a:gd name="T9" fmla="*/ 2147483647 h 1247"/>
              <a:gd name="T10" fmla="*/ 2147483647 w 1526"/>
              <a:gd name="T11" fmla="*/ 2147483647 h 1247"/>
              <a:gd name="T12" fmla="*/ 2147483647 w 1526"/>
              <a:gd name="T13" fmla="*/ 2147483647 h 1247"/>
              <a:gd name="T14" fmla="*/ 2147483647 w 1526"/>
              <a:gd name="T15" fmla="*/ 2147483647 h 1247"/>
              <a:gd name="T16" fmla="*/ 2147483647 w 1526"/>
              <a:gd name="T17" fmla="*/ 2147483647 h 1247"/>
              <a:gd name="T18" fmla="*/ 2147483647 w 1526"/>
              <a:gd name="T19" fmla="*/ 2147483647 h 1247"/>
              <a:gd name="T20" fmla="*/ 2147483647 w 1526"/>
              <a:gd name="T21" fmla="*/ 2147483647 h 1247"/>
              <a:gd name="T22" fmla="*/ 2147483647 w 1526"/>
              <a:gd name="T23" fmla="*/ 2147483647 h 1247"/>
              <a:gd name="T24" fmla="*/ 2147483647 w 1526"/>
              <a:gd name="T25" fmla="*/ 2147483647 h 1247"/>
              <a:gd name="T26" fmla="*/ 2147483647 w 1526"/>
              <a:gd name="T27" fmla="*/ 2147483647 h 1247"/>
              <a:gd name="T28" fmla="*/ 2147483647 w 1526"/>
              <a:gd name="T29" fmla="*/ 2147483647 h 1247"/>
              <a:gd name="T30" fmla="*/ 2147483647 w 1526"/>
              <a:gd name="T31" fmla="*/ 2147483647 h 1247"/>
              <a:gd name="T32" fmla="*/ 2147483647 w 1526"/>
              <a:gd name="T33" fmla="*/ 2147483647 h 12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26"/>
              <a:gd name="T52" fmla="*/ 0 h 1247"/>
              <a:gd name="T53" fmla="*/ 1526 w 1526"/>
              <a:gd name="T54" fmla="*/ 1247 h 12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26" h="1247">
                <a:moveTo>
                  <a:pt x="0" y="1171"/>
                </a:moveTo>
                <a:cubicBezTo>
                  <a:pt x="30" y="1126"/>
                  <a:pt x="61" y="1082"/>
                  <a:pt x="91" y="1080"/>
                </a:cubicBezTo>
                <a:cubicBezTo>
                  <a:pt x="121" y="1078"/>
                  <a:pt x="150" y="1218"/>
                  <a:pt x="182" y="1162"/>
                </a:cubicBezTo>
                <a:cubicBezTo>
                  <a:pt x="214" y="1106"/>
                  <a:pt x="249" y="740"/>
                  <a:pt x="283" y="741"/>
                </a:cubicBezTo>
                <a:cubicBezTo>
                  <a:pt x="317" y="742"/>
                  <a:pt x="352" y="1247"/>
                  <a:pt x="384" y="1171"/>
                </a:cubicBezTo>
                <a:cubicBezTo>
                  <a:pt x="416" y="1095"/>
                  <a:pt x="443" y="286"/>
                  <a:pt x="475" y="284"/>
                </a:cubicBezTo>
                <a:cubicBezTo>
                  <a:pt x="507" y="282"/>
                  <a:pt x="543" y="1209"/>
                  <a:pt x="576" y="1162"/>
                </a:cubicBezTo>
                <a:cubicBezTo>
                  <a:pt x="609" y="1115"/>
                  <a:pt x="644" y="0"/>
                  <a:pt x="676" y="1"/>
                </a:cubicBezTo>
                <a:cubicBezTo>
                  <a:pt x="708" y="2"/>
                  <a:pt x="738" y="1144"/>
                  <a:pt x="768" y="1171"/>
                </a:cubicBezTo>
                <a:cubicBezTo>
                  <a:pt x="798" y="1198"/>
                  <a:pt x="827" y="165"/>
                  <a:pt x="859" y="165"/>
                </a:cubicBezTo>
                <a:cubicBezTo>
                  <a:pt x="891" y="165"/>
                  <a:pt x="928" y="1099"/>
                  <a:pt x="960" y="1171"/>
                </a:cubicBezTo>
                <a:cubicBezTo>
                  <a:pt x="992" y="1243"/>
                  <a:pt x="1021" y="596"/>
                  <a:pt x="1051" y="595"/>
                </a:cubicBezTo>
                <a:cubicBezTo>
                  <a:pt x="1081" y="594"/>
                  <a:pt x="1112" y="1090"/>
                  <a:pt x="1142" y="1162"/>
                </a:cubicBezTo>
                <a:cubicBezTo>
                  <a:pt x="1172" y="1234"/>
                  <a:pt x="1202" y="1024"/>
                  <a:pt x="1234" y="1025"/>
                </a:cubicBezTo>
                <a:cubicBezTo>
                  <a:pt x="1266" y="1026"/>
                  <a:pt x="1302" y="1151"/>
                  <a:pt x="1334" y="1171"/>
                </a:cubicBezTo>
                <a:cubicBezTo>
                  <a:pt x="1366" y="1191"/>
                  <a:pt x="1394" y="1146"/>
                  <a:pt x="1426" y="1144"/>
                </a:cubicBezTo>
                <a:cubicBezTo>
                  <a:pt x="1458" y="1142"/>
                  <a:pt x="1492" y="1152"/>
                  <a:pt x="1526" y="116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7" name="Text Box 26"/>
          <p:cNvSpPr txBox="1">
            <a:spLocks noChangeArrowheads="1"/>
          </p:cNvSpPr>
          <p:nvPr/>
        </p:nvSpPr>
        <p:spPr bwMode="auto">
          <a:xfrm>
            <a:off x="1050925" y="5320876"/>
            <a:ext cx="3005951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Constant density </a:t>
            </a:r>
            <a:r>
              <a:rPr lang="en-US" dirty="0" smtClean="0"/>
              <a:t>medium: </a:t>
            </a:r>
          </a:p>
          <a:p>
            <a:r>
              <a:rPr lang="en-US" dirty="0" smtClean="0"/>
              <a:t>the same dynamics</a:t>
            </a:r>
            <a:endParaRPr lang="en-US" dirty="0"/>
          </a:p>
        </p:txBody>
      </p:sp>
      <p:sp>
        <p:nvSpPr>
          <p:cNvPr id="10258" name="Text Box 27"/>
          <p:cNvSpPr txBox="1">
            <a:spLocks noChangeArrowheads="1"/>
          </p:cNvSpPr>
          <p:nvPr/>
        </p:nvSpPr>
        <p:spPr bwMode="auto">
          <a:xfrm>
            <a:off x="1343207" y="6159454"/>
            <a:ext cx="182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Mixing changed</a:t>
            </a:r>
          </a:p>
        </p:txBody>
      </p:sp>
      <p:sp>
        <p:nvSpPr>
          <p:cNvPr id="10259" name="Freeform 33"/>
          <p:cNvSpPr>
            <a:spLocks/>
          </p:cNvSpPr>
          <p:nvPr/>
        </p:nvSpPr>
        <p:spPr bwMode="auto">
          <a:xfrm>
            <a:off x="1700213" y="1819275"/>
            <a:ext cx="2422525" cy="1979613"/>
          </a:xfrm>
          <a:custGeom>
            <a:avLst/>
            <a:gdLst>
              <a:gd name="T0" fmla="*/ 0 w 1526"/>
              <a:gd name="T1" fmla="*/ 2147483647 h 1247"/>
              <a:gd name="T2" fmla="*/ 2147483647 w 1526"/>
              <a:gd name="T3" fmla="*/ 2147483647 h 1247"/>
              <a:gd name="T4" fmla="*/ 2147483647 w 1526"/>
              <a:gd name="T5" fmla="*/ 2147483647 h 1247"/>
              <a:gd name="T6" fmla="*/ 2147483647 w 1526"/>
              <a:gd name="T7" fmla="*/ 2147483647 h 1247"/>
              <a:gd name="T8" fmla="*/ 2147483647 w 1526"/>
              <a:gd name="T9" fmla="*/ 2147483647 h 1247"/>
              <a:gd name="T10" fmla="*/ 2147483647 w 1526"/>
              <a:gd name="T11" fmla="*/ 2147483647 h 1247"/>
              <a:gd name="T12" fmla="*/ 2147483647 w 1526"/>
              <a:gd name="T13" fmla="*/ 2147483647 h 1247"/>
              <a:gd name="T14" fmla="*/ 2147483647 w 1526"/>
              <a:gd name="T15" fmla="*/ 2147483647 h 1247"/>
              <a:gd name="T16" fmla="*/ 2147483647 w 1526"/>
              <a:gd name="T17" fmla="*/ 2147483647 h 1247"/>
              <a:gd name="T18" fmla="*/ 2147483647 w 1526"/>
              <a:gd name="T19" fmla="*/ 2147483647 h 1247"/>
              <a:gd name="T20" fmla="*/ 2147483647 w 1526"/>
              <a:gd name="T21" fmla="*/ 2147483647 h 1247"/>
              <a:gd name="T22" fmla="*/ 2147483647 w 1526"/>
              <a:gd name="T23" fmla="*/ 2147483647 h 1247"/>
              <a:gd name="T24" fmla="*/ 2147483647 w 1526"/>
              <a:gd name="T25" fmla="*/ 2147483647 h 1247"/>
              <a:gd name="T26" fmla="*/ 2147483647 w 1526"/>
              <a:gd name="T27" fmla="*/ 2147483647 h 1247"/>
              <a:gd name="T28" fmla="*/ 2147483647 w 1526"/>
              <a:gd name="T29" fmla="*/ 2147483647 h 1247"/>
              <a:gd name="T30" fmla="*/ 2147483647 w 1526"/>
              <a:gd name="T31" fmla="*/ 2147483647 h 1247"/>
              <a:gd name="T32" fmla="*/ 2147483647 w 1526"/>
              <a:gd name="T33" fmla="*/ 2147483647 h 12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26"/>
              <a:gd name="T52" fmla="*/ 0 h 1247"/>
              <a:gd name="T53" fmla="*/ 1526 w 1526"/>
              <a:gd name="T54" fmla="*/ 1247 h 12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26" h="1247">
                <a:moveTo>
                  <a:pt x="0" y="1171"/>
                </a:moveTo>
                <a:cubicBezTo>
                  <a:pt x="30" y="1126"/>
                  <a:pt x="61" y="1082"/>
                  <a:pt x="91" y="1080"/>
                </a:cubicBezTo>
                <a:cubicBezTo>
                  <a:pt x="121" y="1078"/>
                  <a:pt x="150" y="1218"/>
                  <a:pt x="182" y="1162"/>
                </a:cubicBezTo>
                <a:cubicBezTo>
                  <a:pt x="214" y="1106"/>
                  <a:pt x="249" y="740"/>
                  <a:pt x="283" y="741"/>
                </a:cubicBezTo>
                <a:cubicBezTo>
                  <a:pt x="317" y="742"/>
                  <a:pt x="352" y="1247"/>
                  <a:pt x="384" y="1171"/>
                </a:cubicBezTo>
                <a:cubicBezTo>
                  <a:pt x="416" y="1095"/>
                  <a:pt x="443" y="286"/>
                  <a:pt x="475" y="284"/>
                </a:cubicBezTo>
                <a:cubicBezTo>
                  <a:pt x="507" y="282"/>
                  <a:pt x="543" y="1209"/>
                  <a:pt x="576" y="1162"/>
                </a:cubicBezTo>
                <a:cubicBezTo>
                  <a:pt x="609" y="1115"/>
                  <a:pt x="644" y="0"/>
                  <a:pt x="676" y="1"/>
                </a:cubicBezTo>
                <a:cubicBezTo>
                  <a:pt x="708" y="2"/>
                  <a:pt x="738" y="1144"/>
                  <a:pt x="768" y="1171"/>
                </a:cubicBezTo>
                <a:cubicBezTo>
                  <a:pt x="798" y="1198"/>
                  <a:pt x="827" y="165"/>
                  <a:pt x="859" y="165"/>
                </a:cubicBezTo>
                <a:cubicBezTo>
                  <a:pt x="891" y="165"/>
                  <a:pt x="928" y="1099"/>
                  <a:pt x="960" y="1171"/>
                </a:cubicBezTo>
                <a:cubicBezTo>
                  <a:pt x="992" y="1243"/>
                  <a:pt x="1021" y="596"/>
                  <a:pt x="1051" y="595"/>
                </a:cubicBezTo>
                <a:cubicBezTo>
                  <a:pt x="1081" y="594"/>
                  <a:pt x="1112" y="1090"/>
                  <a:pt x="1142" y="1162"/>
                </a:cubicBezTo>
                <a:cubicBezTo>
                  <a:pt x="1172" y="1234"/>
                  <a:pt x="1202" y="1024"/>
                  <a:pt x="1234" y="1025"/>
                </a:cubicBezTo>
                <a:cubicBezTo>
                  <a:pt x="1266" y="1026"/>
                  <a:pt x="1302" y="1151"/>
                  <a:pt x="1334" y="1171"/>
                </a:cubicBezTo>
                <a:cubicBezTo>
                  <a:pt x="1366" y="1191"/>
                  <a:pt x="1394" y="1146"/>
                  <a:pt x="1426" y="1144"/>
                </a:cubicBezTo>
                <a:cubicBezTo>
                  <a:pt x="1458" y="1142"/>
                  <a:pt x="1492" y="1152"/>
                  <a:pt x="1526" y="116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0" name="Text Box 34"/>
          <p:cNvSpPr txBox="1">
            <a:spLocks noChangeArrowheads="1"/>
          </p:cNvSpPr>
          <p:nvPr/>
        </p:nvSpPr>
        <p:spPr bwMode="auto">
          <a:xfrm>
            <a:off x="1317625" y="6475908"/>
            <a:ext cx="2947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phase difference changed</a:t>
            </a:r>
          </a:p>
        </p:txBody>
      </p:sp>
      <p:sp>
        <p:nvSpPr>
          <p:cNvPr id="10261" name="Text Box 36"/>
          <p:cNvSpPr txBox="1">
            <a:spLocks noChangeArrowheads="1"/>
          </p:cNvSpPr>
          <p:nvPr/>
        </p:nvSpPr>
        <p:spPr bwMode="auto">
          <a:xfrm>
            <a:off x="5499100" y="1675855"/>
            <a:ext cx="2112963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0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H </a:t>
            </a:r>
            <a:r>
              <a:rPr lang="en-US" dirty="0">
                <a:sym typeface="Wingdings" pitchFamily="2" charset="2"/>
              </a:rPr>
              <a:t>=  H</a:t>
            </a:r>
            <a:r>
              <a:rPr lang="en-US" baseline="-25000" dirty="0">
                <a:sym typeface="Wingdings" pitchFamily="2" charset="2"/>
              </a:rPr>
              <a:t>0</a:t>
            </a:r>
            <a:r>
              <a:rPr lang="en-US" dirty="0">
                <a:sym typeface="Wingdings" pitchFamily="2" charset="2"/>
              </a:rPr>
              <a:t>  +  V</a:t>
            </a:r>
            <a:endParaRPr lang="en-US" dirty="0"/>
          </a:p>
        </p:txBody>
      </p:sp>
      <p:sp>
        <p:nvSpPr>
          <p:cNvPr id="10262" name="Text Box 37"/>
          <p:cNvSpPr txBox="1">
            <a:spLocks noChangeArrowheads="1"/>
          </p:cNvSpPr>
          <p:nvPr/>
        </p:nvSpPr>
        <p:spPr bwMode="auto">
          <a:xfrm>
            <a:off x="6648450" y="2916238"/>
            <a:ext cx="16240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eigenstates </a:t>
            </a:r>
          </a:p>
          <a:p>
            <a:r>
              <a:rPr lang="en-US"/>
              <a:t>  of H</a:t>
            </a:r>
          </a:p>
        </p:txBody>
      </p:sp>
      <p:sp>
        <p:nvSpPr>
          <p:cNvPr id="10263" name="Text Box 38"/>
          <p:cNvSpPr txBox="1">
            <a:spLocks noChangeArrowheads="1"/>
          </p:cNvSpPr>
          <p:nvPr/>
        </p:nvSpPr>
        <p:spPr bwMode="auto">
          <a:xfrm>
            <a:off x="5849938" y="2444750"/>
            <a:ext cx="13843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 </a:t>
            </a:r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/>
              <a:t>k</a:t>
            </a:r>
            <a:r>
              <a:rPr lang="en-US" sz="2000"/>
              <a:t>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latin typeface="Symbol" pitchFamily="18" charset="2"/>
                <a:sym typeface="Wingdings" pitchFamily="2" charset="2"/>
              </a:rPr>
              <a:t>n</a:t>
            </a:r>
            <a:r>
              <a:rPr lang="en-US" sz="2000" baseline="-25000">
                <a:sym typeface="Wingdings" pitchFamily="2" charset="2"/>
              </a:rPr>
              <a:t>mk</a:t>
            </a:r>
            <a:r>
              <a:rPr lang="en-US" sz="2000">
                <a:sym typeface="Wingdings" pitchFamily="2" charset="2"/>
              </a:rPr>
              <a:t>  </a:t>
            </a:r>
            <a:endParaRPr lang="en-US" sz="2000"/>
          </a:p>
        </p:txBody>
      </p:sp>
      <p:sp>
        <p:nvSpPr>
          <p:cNvPr id="10264" name="Text Box 39"/>
          <p:cNvSpPr txBox="1">
            <a:spLocks noChangeArrowheads="1"/>
          </p:cNvSpPr>
          <p:nvPr/>
        </p:nvSpPr>
        <p:spPr bwMode="auto">
          <a:xfrm>
            <a:off x="4762500" y="2940050"/>
            <a:ext cx="16240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eigenstates </a:t>
            </a:r>
          </a:p>
          <a:p>
            <a:r>
              <a:rPr lang="en-US"/>
              <a:t>  of H</a:t>
            </a:r>
            <a:r>
              <a:rPr lang="en-US" baseline="-25000"/>
              <a:t>0</a:t>
            </a:r>
            <a:endParaRPr lang="en-US"/>
          </a:p>
        </p:txBody>
      </p:sp>
      <p:sp>
        <p:nvSpPr>
          <p:cNvPr id="10265" name="Text Box 40"/>
          <p:cNvSpPr txBox="1">
            <a:spLocks noChangeArrowheads="1"/>
          </p:cNvSpPr>
          <p:nvPr/>
        </p:nvSpPr>
        <p:spPr bwMode="auto">
          <a:xfrm>
            <a:off x="5945188" y="3827463"/>
            <a:ext cx="1527175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 </a:t>
            </a:r>
            <a:r>
              <a:rPr lang="en-US" sz="2000">
                <a:latin typeface="Symbol" pitchFamily="18" charset="2"/>
              </a:rPr>
              <a:t>q</a:t>
            </a:r>
            <a:r>
              <a:rPr lang="en-US" sz="2000"/>
              <a:t>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latin typeface="Symbol" pitchFamily="18" charset="2"/>
                <a:sym typeface="Wingdings" pitchFamily="2" charset="2"/>
              </a:rPr>
              <a:t>q</a:t>
            </a:r>
            <a:r>
              <a:rPr lang="en-US" sz="2000" baseline="-25000">
                <a:sym typeface="Wingdings" pitchFamily="2" charset="2"/>
              </a:rPr>
              <a:t>m</a:t>
            </a:r>
            <a:r>
              <a:rPr lang="en-US" sz="2000">
                <a:sym typeface="Wingdings" pitchFamily="2" charset="2"/>
              </a:rPr>
              <a:t> (n) </a:t>
            </a:r>
            <a:endParaRPr lang="en-US" sz="2000"/>
          </a:p>
        </p:txBody>
      </p:sp>
      <p:sp>
        <p:nvSpPr>
          <p:cNvPr id="10266" name="Text Box 42"/>
          <p:cNvSpPr txBox="1">
            <a:spLocks noChangeArrowheads="1"/>
          </p:cNvSpPr>
          <p:nvPr/>
        </p:nvSpPr>
        <p:spPr bwMode="auto">
          <a:xfrm>
            <a:off x="6002338" y="5095875"/>
            <a:ext cx="1457325" cy="396875"/>
          </a:xfrm>
          <a:prstGeom prst="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   </a:t>
            </a:r>
            <a:r>
              <a:rPr lang="en-US" sz="2000">
                <a:latin typeface="Symbol" pitchFamily="18" charset="2"/>
                <a:sym typeface="Wingdings" pitchFamily="2" charset="2"/>
              </a:rPr>
              <a:t>q</a:t>
            </a:r>
            <a:r>
              <a:rPr lang="en-US" sz="2000" baseline="-25000">
                <a:sym typeface="Wingdings" pitchFamily="2" charset="2"/>
              </a:rPr>
              <a:t>m</a:t>
            </a:r>
            <a:r>
              <a:rPr lang="en-US" sz="2000">
                <a:sym typeface="Wingdings" pitchFamily="2" charset="2"/>
              </a:rPr>
              <a:t> = </a:t>
            </a:r>
            <a:r>
              <a:rPr lang="en-US" sz="2000">
                <a:latin typeface="Symbol" pitchFamily="18" charset="2"/>
                <a:sym typeface="Wingdings" pitchFamily="2" charset="2"/>
              </a:rPr>
              <a:t>p</a:t>
            </a:r>
            <a:r>
              <a:rPr lang="en-US" sz="2000">
                <a:sym typeface="Wingdings" pitchFamily="2" charset="2"/>
              </a:rPr>
              <a:t>/4 </a:t>
            </a:r>
            <a:endParaRPr lang="en-US" sz="2000"/>
          </a:p>
        </p:txBody>
      </p:sp>
      <p:sp>
        <p:nvSpPr>
          <p:cNvPr id="10267" name="Text Box 43"/>
          <p:cNvSpPr txBox="1">
            <a:spLocks noChangeArrowheads="1"/>
          </p:cNvSpPr>
          <p:nvPr/>
        </p:nvSpPr>
        <p:spPr bwMode="auto">
          <a:xfrm>
            <a:off x="4848225" y="4356100"/>
            <a:ext cx="4416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Resonance - maximal mixing in matter – </a:t>
            </a:r>
          </a:p>
          <a:p>
            <a:r>
              <a:rPr lang="en-US"/>
              <a:t>oscillations with maximal depth</a:t>
            </a:r>
          </a:p>
        </p:txBody>
      </p:sp>
      <p:sp>
        <p:nvSpPr>
          <p:cNvPr id="10268" name="Text Box 44"/>
          <p:cNvSpPr txBox="1">
            <a:spLocks noChangeArrowheads="1"/>
          </p:cNvSpPr>
          <p:nvPr/>
        </p:nvSpPr>
        <p:spPr bwMode="auto">
          <a:xfrm>
            <a:off x="5243513" y="5654675"/>
            <a:ext cx="2454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Resonance condition: </a:t>
            </a:r>
          </a:p>
        </p:txBody>
      </p:sp>
      <p:sp>
        <p:nvSpPr>
          <p:cNvPr id="10269" name="Text Box 45"/>
          <p:cNvSpPr txBox="1">
            <a:spLocks noChangeArrowheads="1"/>
          </p:cNvSpPr>
          <p:nvPr/>
        </p:nvSpPr>
        <p:spPr bwMode="auto">
          <a:xfrm>
            <a:off x="6810375" y="6021388"/>
            <a:ext cx="619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  <a:r>
              <a:rPr lang="en-US" sz="2000">
                <a:latin typeface="Times New Roman" pitchFamily="18" charset="0"/>
              </a:rPr>
              <a:t>m</a:t>
            </a:r>
            <a:r>
              <a:rPr lang="en-US" sz="2000" baseline="30000">
                <a:latin typeface="Times New Roman" pitchFamily="18" charset="0"/>
              </a:rPr>
              <a:t>2</a:t>
            </a:r>
          </a:p>
          <a:p>
            <a:r>
              <a:rPr lang="en-US" sz="2000">
                <a:latin typeface="Times New Roman" pitchFamily="18" charset="0"/>
              </a:rPr>
              <a:t>2E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10270" name="Text Box 46"/>
          <p:cNvSpPr txBox="1">
            <a:spLocks noChangeArrowheads="1"/>
          </p:cNvSpPr>
          <p:nvPr/>
        </p:nvSpPr>
        <p:spPr bwMode="auto">
          <a:xfrm>
            <a:off x="5499100" y="6172200"/>
            <a:ext cx="1382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V =  cos2</a:t>
            </a:r>
            <a:r>
              <a:rPr lang="en-US" sz="2000">
                <a:latin typeface="Symbol" pitchFamily="18" charset="2"/>
              </a:rPr>
              <a:t>q</a:t>
            </a:r>
            <a:endParaRPr lang="en-US" sz="2000"/>
          </a:p>
        </p:txBody>
      </p:sp>
      <p:sp>
        <p:nvSpPr>
          <p:cNvPr id="10271" name="Line 47"/>
          <p:cNvSpPr>
            <a:spLocks noChangeShapeType="1"/>
          </p:cNvSpPr>
          <p:nvPr/>
        </p:nvSpPr>
        <p:spPr bwMode="auto">
          <a:xfrm>
            <a:off x="6835775" y="6372225"/>
            <a:ext cx="5810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1311275" y="2527300"/>
            <a:ext cx="6686550" cy="138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Adiabatic conversion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31643" y="955675"/>
            <a:ext cx="2036135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Varying density</a:t>
            </a:r>
          </a:p>
          <a:p>
            <a:r>
              <a:rPr lang="en-US" sz="2000" dirty="0" smtClean="0"/>
              <a:t>for comparison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485900" y="5395172"/>
            <a:ext cx="330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Main in effect for neutrinos propagating in the Sun and supernovae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ChangeArrowheads="1"/>
          </p:cNvSpPr>
          <p:nvPr/>
        </p:nvSpPr>
        <p:spPr bwMode="auto">
          <a:xfrm>
            <a:off x="0" y="14288"/>
            <a:ext cx="9144000" cy="68580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542925" y="285750"/>
            <a:ext cx="7764463" cy="1057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Adiabatic conversion</a:t>
            </a:r>
          </a:p>
        </p:txBody>
      </p:sp>
      <p:sp>
        <p:nvSpPr>
          <p:cNvPr id="21509" name="Freeform 5"/>
          <p:cNvSpPr>
            <a:spLocks/>
          </p:cNvSpPr>
          <p:nvPr/>
        </p:nvSpPr>
        <p:spPr bwMode="auto">
          <a:xfrm>
            <a:off x="109538" y="1836738"/>
            <a:ext cx="3078162" cy="1949450"/>
          </a:xfrm>
          <a:custGeom>
            <a:avLst/>
            <a:gdLst>
              <a:gd name="T0" fmla="*/ 0 w 1939"/>
              <a:gd name="T1" fmla="*/ 2147483647 h 1228"/>
              <a:gd name="T2" fmla="*/ 2147483647 w 1939"/>
              <a:gd name="T3" fmla="*/ 2147483647 h 1228"/>
              <a:gd name="T4" fmla="*/ 2147483647 w 1939"/>
              <a:gd name="T5" fmla="*/ 0 h 1228"/>
              <a:gd name="T6" fmla="*/ 2147483647 w 1939"/>
              <a:gd name="T7" fmla="*/ 2147483647 h 1228"/>
              <a:gd name="T8" fmla="*/ 2147483647 w 1939"/>
              <a:gd name="T9" fmla="*/ 2147483647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FF0000"/>
          </a:solidFill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76238" y="2208213"/>
            <a:ext cx="544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bg1"/>
                </a:solidFill>
              </a:rPr>
              <a:t>2m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8697913" y="5008563"/>
            <a:ext cx="319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322263" y="4094163"/>
            <a:ext cx="519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bg1"/>
                </a:solidFill>
              </a:rPr>
              <a:t>1m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21513" name="Freeform 19"/>
          <p:cNvSpPr>
            <a:spLocks/>
          </p:cNvSpPr>
          <p:nvPr/>
        </p:nvSpPr>
        <p:spPr bwMode="auto">
          <a:xfrm>
            <a:off x="122238" y="3279775"/>
            <a:ext cx="3078162" cy="436563"/>
          </a:xfrm>
          <a:custGeom>
            <a:avLst/>
            <a:gdLst>
              <a:gd name="T0" fmla="*/ 0 w 1939"/>
              <a:gd name="T1" fmla="*/ 2147483647 h 1228"/>
              <a:gd name="T2" fmla="*/ 2147483647 w 1939"/>
              <a:gd name="T3" fmla="*/ 2147483647 h 1228"/>
              <a:gd name="T4" fmla="*/ 2147483647 w 1939"/>
              <a:gd name="T5" fmla="*/ 0 h 1228"/>
              <a:gd name="T6" fmla="*/ 2147483647 w 1939"/>
              <a:gd name="T7" fmla="*/ 2147483647 h 1228"/>
              <a:gd name="T8" fmla="*/ 2147483647 w 1939"/>
              <a:gd name="T9" fmla="*/ 2147483647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4" name="Line 20"/>
          <p:cNvSpPr>
            <a:spLocks noChangeShapeType="1"/>
          </p:cNvSpPr>
          <p:nvPr/>
        </p:nvSpPr>
        <p:spPr bwMode="auto">
          <a:xfrm>
            <a:off x="131763" y="3706813"/>
            <a:ext cx="90424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5" name="Freeform 21"/>
          <p:cNvSpPr>
            <a:spLocks/>
          </p:cNvSpPr>
          <p:nvPr/>
        </p:nvSpPr>
        <p:spPr bwMode="auto">
          <a:xfrm>
            <a:off x="128588" y="4170363"/>
            <a:ext cx="3078162" cy="609600"/>
          </a:xfrm>
          <a:custGeom>
            <a:avLst/>
            <a:gdLst>
              <a:gd name="T0" fmla="*/ 0 w 1939"/>
              <a:gd name="T1" fmla="*/ 2147483647 h 1228"/>
              <a:gd name="T2" fmla="*/ 2147483647 w 1939"/>
              <a:gd name="T3" fmla="*/ 2147483647 h 1228"/>
              <a:gd name="T4" fmla="*/ 2147483647 w 1939"/>
              <a:gd name="T5" fmla="*/ 0 h 1228"/>
              <a:gd name="T6" fmla="*/ 2147483647 w 1939"/>
              <a:gd name="T7" fmla="*/ 2147483647 h 1228"/>
              <a:gd name="T8" fmla="*/ 2147483647 w 1939"/>
              <a:gd name="T9" fmla="*/ 2147483647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00FF00"/>
          </a:solidFill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6" name="Freeform 22"/>
          <p:cNvSpPr>
            <a:spLocks/>
          </p:cNvSpPr>
          <p:nvPr/>
        </p:nvSpPr>
        <p:spPr bwMode="auto">
          <a:xfrm>
            <a:off x="125413" y="4573588"/>
            <a:ext cx="3078162" cy="195262"/>
          </a:xfrm>
          <a:custGeom>
            <a:avLst/>
            <a:gdLst>
              <a:gd name="T0" fmla="*/ 0 w 1939"/>
              <a:gd name="T1" fmla="*/ 2147483647 h 1228"/>
              <a:gd name="T2" fmla="*/ 2147483647 w 1939"/>
              <a:gd name="T3" fmla="*/ 2147483647 h 1228"/>
              <a:gd name="T4" fmla="*/ 2147483647 w 1939"/>
              <a:gd name="T5" fmla="*/ 0 h 1228"/>
              <a:gd name="T6" fmla="*/ 2147483647 w 1939"/>
              <a:gd name="T7" fmla="*/ 2147483647 h 1228"/>
              <a:gd name="T8" fmla="*/ 2147483647 w 1939"/>
              <a:gd name="T9" fmla="*/ 2147483647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7" name="Freeform 26"/>
          <p:cNvSpPr>
            <a:spLocks/>
          </p:cNvSpPr>
          <p:nvPr/>
        </p:nvSpPr>
        <p:spPr bwMode="auto">
          <a:xfrm>
            <a:off x="3109913" y="1828800"/>
            <a:ext cx="3078162" cy="1949450"/>
          </a:xfrm>
          <a:custGeom>
            <a:avLst/>
            <a:gdLst>
              <a:gd name="T0" fmla="*/ 0 w 1939"/>
              <a:gd name="T1" fmla="*/ 2147483647 h 1228"/>
              <a:gd name="T2" fmla="*/ 2147483647 w 1939"/>
              <a:gd name="T3" fmla="*/ 2147483647 h 1228"/>
              <a:gd name="T4" fmla="*/ 2147483647 w 1939"/>
              <a:gd name="T5" fmla="*/ 0 h 1228"/>
              <a:gd name="T6" fmla="*/ 2147483647 w 1939"/>
              <a:gd name="T7" fmla="*/ 2147483647 h 1228"/>
              <a:gd name="T8" fmla="*/ 2147483647 w 1939"/>
              <a:gd name="T9" fmla="*/ 2147483647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FF0000"/>
          </a:solidFill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8" name="Freeform 27"/>
          <p:cNvSpPr>
            <a:spLocks/>
          </p:cNvSpPr>
          <p:nvPr/>
        </p:nvSpPr>
        <p:spPr bwMode="auto">
          <a:xfrm>
            <a:off x="6065838" y="1828800"/>
            <a:ext cx="3078162" cy="1949450"/>
          </a:xfrm>
          <a:custGeom>
            <a:avLst/>
            <a:gdLst>
              <a:gd name="T0" fmla="*/ 0 w 1939"/>
              <a:gd name="T1" fmla="*/ 2147483647 h 1228"/>
              <a:gd name="T2" fmla="*/ 2147483647 w 1939"/>
              <a:gd name="T3" fmla="*/ 2147483647 h 1228"/>
              <a:gd name="T4" fmla="*/ 2147483647 w 1939"/>
              <a:gd name="T5" fmla="*/ 0 h 1228"/>
              <a:gd name="T6" fmla="*/ 2147483647 w 1939"/>
              <a:gd name="T7" fmla="*/ 2147483647 h 1228"/>
              <a:gd name="T8" fmla="*/ 2147483647 w 1939"/>
              <a:gd name="T9" fmla="*/ 2147483647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FF0000"/>
          </a:solidFill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9" name="Freeform 28"/>
          <p:cNvSpPr>
            <a:spLocks/>
          </p:cNvSpPr>
          <p:nvPr/>
        </p:nvSpPr>
        <p:spPr bwMode="auto">
          <a:xfrm>
            <a:off x="3090863" y="2851150"/>
            <a:ext cx="3078162" cy="871538"/>
          </a:xfrm>
          <a:custGeom>
            <a:avLst/>
            <a:gdLst>
              <a:gd name="T0" fmla="*/ 0 w 1939"/>
              <a:gd name="T1" fmla="*/ 2147483647 h 1228"/>
              <a:gd name="T2" fmla="*/ 2147483647 w 1939"/>
              <a:gd name="T3" fmla="*/ 2147483647 h 1228"/>
              <a:gd name="T4" fmla="*/ 2147483647 w 1939"/>
              <a:gd name="T5" fmla="*/ 0 h 1228"/>
              <a:gd name="T6" fmla="*/ 2147483647 w 1939"/>
              <a:gd name="T7" fmla="*/ 2147483647 h 1228"/>
              <a:gd name="T8" fmla="*/ 2147483647 w 1939"/>
              <a:gd name="T9" fmla="*/ 2147483647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0" name="Freeform 29"/>
          <p:cNvSpPr>
            <a:spLocks/>
          </p:cNvSpPr>
          <p:nvPr/>
        </p:nvSpPr>
        <p:spPr bwMode="auto">
          <a:xfrm>
            <a:off x="6057900" y="2465388"/>
            <a:ext cx="3078163" cy="1277937"/>
          </a:xfrm>
          <a:custGeom>
            <a:avLst/>
            <a:gdLst>
              <a:gd name="T0" fmla="*/ 0 w 1939"/>
              <a:gd name="T1" fmla="*/ 2147483647 h 1228"/>
              <a:gd name="T2" fmla="*/ 2147483647 w 1939"/>
              <a:gd name="T3" fmla="*/ 2147483647 h 1228"/>
              <a:gd name="T4" fmla="*/ 2147483647 w 1939"/>
              <a:gd name="T5" fmla="*/ 0 h 1228"/>
              <a:gd name="T6" fmla="*/ 2147483647 w 1939"/>
              <a:gd name="T7" fmla="*/ 2147483647 h 1228"/>
              <a:gd name="T8" fmla="*/ 2147483647 w 1939"/>
              <a:gd name="T9" fmla="*/ 2147483647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1" name="Freeform 30"/>
          <p:cNvSpPr>
            <a:spLocks/>
          </p:cNvSpPr>
          <p:nvPr/>
        </p:nvSpPr>
        <p:spPr bwMode="auto">
          <a:xfrm>
            <a:off x="3182938" y="4164013"/>
            <a:ext cx="3078162" cy="622300"/>
          </a:xfrm>
          <a:custGeom>
            <a:avLst/>
            <a:gdLst>
              <a:gd name="T0" fmla="*/ 0 w 1939"/>
              <a:gd name="T1" fmla="*/ 2147483647 h 1228"/>
              <a:gd name="T2" fmla="*/ 2147483647 w 1939"/>
              <a:gd name="T3" fmla="*/ 2147483647 h 1228"/>
              <a:gd name="T4" fmla="*/ 2147483647 w 1939"/>
              <a:gd name="T5" fmla="*/ 0 h 1228"/>
              <a:gd name="T6" fmla="*/ 2147483647 w 1939"/>
              <a:gd name="T7" fmla="*/ 2147483647 h 1228"/>
              <a:gd name="T8" fmla="*/ 2147483647 w 1939"/>
              <a:gd name="T9" fmla="*/ 2147483647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00FF00"/>
          </a:solidFill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2" name="Freeform 31"/>
          <p:cNvSpPr>
            <a:spLocks/>
          </p:cNvSpPr>
          <p:nvPr/>
        </p:nvSpPr>
        <p:spPr bwMode="auto">
          <a:xfrm>
            <a:off x="6072188" y="4164013"/>
            <a:ext cx="3078162" cy="622300"/>
          </a:xfrm>
          <a:custGeom>
            <a:avLst/>
            <a:gdLst>
              <a:gd name="T0" fmla="*/ 0 w 1939"/>
              <a:gd name="T1" fmla="*/ 2147483647 h 1228"/>
              <a:gd name="T2" fmla="*/ 2147483647 w 1939"/>
              <a:gd name="T3" fmla="*/ 2147483647 h 1228"/>
              <a:gd name="T4" fmla="*/ 2147483647 w 1939"/>
              <a:gd name="T5" fmla="*/ 0 h 1228"/>
              <a:gd name="T6" fmla="*/ 2147483647 w 1939"/>
              <a:gd name="T7" fmla="*/ 2147483647 h 1228"/>
              <a:gd name="T8" fmla="*/ 2147483647 w 1939"/>
              <a:gd name="T9" fmla="*/ 2147483647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00FF00"/>
          </a:solidFill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3" name="Freeform 32"/>
          <p:cNvSpPr>
            <a:spLocks/>
          </p:cNvSpPr>
          <p:nvPr/>
        </p:nvSpPr>
        <p:spPr bwMode="auto">
          <a:xfrm>
            <a:off x="3181350" y="4464050"/>
            <a:ext cx="3078163" cy="311150"/>
          </a:xfrm>
          <a:custGeom>
            <a:avLst/>
            <a:gdLst>
              <a:gd name="T0" fmla="*/ 0 w 1939"/>
              <a:gd name="T1" fmla="*/ 2147483647 h 1228"/>
              <a:gd name="T2" fmla="*/ 2147483647 w 1939"/>
              <a:gd name="T3" fmla="*/ 2147483647 h 1228"/>
              <a:gd name="T4" fmla="*/ 2147483647 w 1939"/>
              <a:gd name="T5" fmla="*/ 0 h 1228"/>
              <a:gd name="T6" fmla="*/ 2147483647 w 1939"/>
              <a:gd name="T7" fmla="*/ 2147483647 h 1228"/>
              <a:gd name="T8" fmla="*/ 2147483647 w 1939"/>
              <a:gd name="T9" fmla="*/ 2147483647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4" name="Freeform 33"/>
          <p:cNvSpPr>
            <a:spLocks/>
          </p:cNvSpPr>
          <p:nvPr/>
        </p:nvSpPr>
        <p:spPr bwMode="auto">
          <a:xfrm>
            <a:off x="6091238" y="4352925"/>
            <a:ext cx="3078162" cy="428625"/>
          </a:xfrm>
          <a:custGeom>
            <a:avLst/>
            <a:gdLst>
              <a:gd name="T0" fmla="*/ 0 w 1939"/>
              <a:gd name="T1" fmla="*/ 2147483647 h 1228"/>
              <a:gd name="T2" fmla="*/ 2147483647 w 1939"/>
              <a:gd name="T3" fmla="*/ 2147483647 h 1228"/>
              <a:gd name="T4" fmla="*/ 2147483647 w 1939"/>
              <a:gd name="T5" fmla="*/ 0 h 1228"/>
              <a:gd name="T6" fmla="*/ 2147483647 w 1939"/>
              <a:gd name="T7" fmla="*/ 2147483647 h 1228"/>
              <a:gd name="T8" fmla="*/ 2147483647 w 1939"/>
              <a:gd name="T9" fmla="*/ 2147483647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5" name="Line 34"/>
          <p:cNvSpPr>
            <a:spLocks noChangeShapeType="1"/>
          </p:cNvSpPr>
          <p:nvPr/>
        </p:nvSpPr>
        <p:spPr bwMode="auto">
          <a:xfrm>
            <a:off x="123825" y="4759325"/>
            <a:ext cx="90424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6" name="Text Box 35"/>
          <p:cNvSpPr txBox="1">
            <a:spLocks noChangeArrowheads="1"/>
          </p:cNvSpPr>
          <p:nvPr/>
        </p:nvSpPr>
        <p:spPr bwMode="auto">
          <a:xfrm>
            <a:off x="4014788" y="4951413"/>
            <a:ext cx="1249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resonance</a:t>
            </a:r>
          </a:p>
        </p:txBody>
      </p:sp>
      <p:sp>
        <p:nvSpPr>
          <p:cNvPr id="21527" name="Text Box 36"/>
          <p:cNvSpPr txBox="1">
            <a:spLocks noChangeArrowheads="1"/>
          </p:cNvSpPr>
          <p:nvPr/>
        </p:nvSpPr>
        <p:spPr bwMode="auto">
          <a:xfrm>
            <a:off x="566738" y="5475288"/>
            <a:ext cx="12811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if density </a:t>
            </a:r>
          </a:p>
          <a:p>
            <a:r>
              <a:rPr lang="en-US">
                <a:solidFill>
                  <a:schemeClr val="bg1"/>
                </a:solidFill>
              </a:rPr>
              <a:t>changes </a:t>
            </a:r>
          </a:p>
          <a:p>
            <a:r>
              <a:rPr lang="en-US">
                <a:solidFill>
                  <a:schemeClr val="bg1"/>
                </a:solidFill>
              </a:rPr>
              <a:t>slowly</a:t>
            </a:r>
          </a:p>
        </p:txBody>
      </p:sp>
      <p:sp>
        <p:nvSpPr>
          <p:cNvPr id="21528" name="Text Box 37"/>
          <p:cNvSpPr txBox="1">
            <a:spLocks noChangeArrowheads="1"/>
          </p:cNvSpPr>
          <p:nvPr/>
        </p:nvSpPr>
        <p:spPr bwMode="auto">
          <a:xfrm>
            <a:off x="2998788" y="5570538"/>
            <a:ext cx="599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- the amplitudes of the wave packets do not change</a:t>
            </a:r>
          </a:p>
          <a:p>
            <a:r>
              <a:rPr lang="en-US" dirty="0"/>
              <a:t>- flavors of the </a:t>
            </a:r>
            <a:r>
              <a:rPr lang="en-US" dirty="0" err="1"/>
              <a:t>eigenstates</a:t>
            </a:r>
            <a:r>
              <a:rPr lang="en-US" dirty="0"/>
              <a:t> follow the density change </a:t>
            </a:r>
          </a:p>
        </p:txBody>
      </p:sp>
      <p:sp>
        <p:nvSpPr>
          <p:cNvPr id="21529" name="Rectangle 38"/>
          <p:cNvSpPr>
            <a:spLocks noChangeArrowheads="1"/>
          </p:cNvSpPr>
          <p:nvPr/>
        </p:nvSpPr>
        <p:spPr bwMode="auto">
          <a:xfrm>
            <a:off x="376238" y="1611313"/>
            <a:ext cx="2622550" cy="339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Rectangle 39"/>
          <p:cNvSpPr>
            <a:spLocks noChangeArrowheads="1"/>
          </p:cNvSpPr>
          <p:nvPr/>
        </p:nvSpPr>
        <p:spPr bwMode="auto">
          <a:xfrm>
            <a:off x="3328988" y="1620838"/>
            <a:ext cx="2622550" cy="339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Rectangle 40"/>
          <p:cNvSpPr>
            <a:spLocks noChangeArrowheads="1"/>
          </p:cNvSpPr>
          <p:nvPr/>
        </p:nvSpPr>
        <p:spPr bwMode="auto">
          <a:xfrm>
            <a:off x="6356350" y="1624013"/>
            <a:ext cx="2622550" cy="339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100387" y="6199188"/>
            <a:ext cx="5699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Flavor composition of the </a:t>
            </a:r>
            <a:r>
              <a:rPr lang="en-US" dirty="0" err="1" smtClean="0">
                <a:solidFill>
                  <a:srgbClr val="FF00FF"/>
                </a:solidFill>
              </a:rPr>
              <a:t>eigenstates</a:t>
            </a:r>
            <a:r>
              <a:rPr lang="en-US" dirty="0" smtClean="0">
                <a:solidFill>
                  <a:srgbClr val="FF00FF"/>
                </a:solidFill>
              </a:rPr>
              <a:t> changes according to mixing angle change</a:t>
            </a:r>
            <a:endParaRPr lang="en-US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-10888" y="-10267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 bwMode="auto">
          <a:xfrm>
            <a:off x="6124575" y="3202212"/>
            <a:ext cx="1800225" cy="74113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42019" name="Rectangle 3"/>
          <p:cNvSpPr>
            <a:spLocks noChangeArrowheads="1"/>
          </p:cNvSpPr>
          <p:nvPr/>
        </p:nvSpPr>
        <p:spPr bwMode="auto">
          <a:xfrm>
            <a:off x="1155700" y="2857500"/>
            <a:ext cx="2890838" cy="8429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2020" name="Rectangle 4"/>
          <p:cNvSpPr>
            <a:spLocks noChangeArrowheads="1"/>
          </p:cNvSpPr>
          <p:nvPr/>
        </p:nvSpPr>
        <p:spPr bwMode="auto">
          <a:xfrm>
            <a:off x="1155700" y="1847850"/>
            <a:ext cx="2330450" cy="8096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2021" name="Text Box 5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42023" name="WordArt 7"/>
          <p:cNvSpPr>
            <a:spLocks noChangeArrowheads="1" noChangeShapeType="1" noTextEdit="1"/>
          </p:cNvSpPr>
          <p:nvPr/>
        </p:nvSpPr>
        <p:spPr bwMode="auto">
          <a:xfrm>
            <a:off x="376913" y="329335"/>
            <a:ext cx="5719082" cy="12032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Master equation</a:t>
            </a:r>
          </a:p>
        </p:txBody>
      </p:sp>
      <p:sp>
        <p:nvSpPr>
          <p:cNvPr id="342024" name="Text Box 8"/>
          <p:cNvSpPr txBox="1">
            <a:spLocks noChangeArrowheads="1"/>
          </p:cNvSpPr>
          <p:nvPr/>
        </p:nvSpPr>
        <p:spPr bwMode="auto">
          <a:xfrm>
            <a:off x="1576388" y="1847850"/>
            <a:ext cx="777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d </a:t>
            </a:r>
            <a:r>
              <a:rPr lang="en-US" sz="2400" dirty="0">
                <a:latin typeface="Symbol" pitchFamily="18" charset="2"/>
              </a:rPr>
              <a:t>Y</a:t>
            </a:r>
            <a:endParaRPr lang="en-US" sz="2400" dirty="0"/>
          </a:p>
          <a:p>
            <a:r>
              <a:rPr lang="en-US" sz="2400" dirty="0"/>
              <a:t>d t  </a:t>
            </a:r>
          </a:p>
        </p:txBody>
      </p:sp>
      <p:sp>
        <p:nvSpPr>
          <p:cNvPr id="342025" name="Text Box 9"/>
          <p:cNvSpPr txBox="1">
            <a:spLocks noChangeArrowheads="1"/>
          </p:cNvSpPr>
          <p:nvPr/>
        </p:nvSpPr>
        <p:spPr bwMode="auto">
          <a:xfrm>
            <a:off x="1311275" y="2055813"/>
            <a:ext cx="2078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/>
              <a:t>i</a:t>
            </a:r>
            <a:r>
              <a:rPr lang="en-US" sz="2400" dirty="0"/>
              <a:t>         =  H </a:t>
            </a:r>
            <a:r>
              <a:rPr lang="en-US" sz="2400" dirty="0">
                <a:latin typeface="Symbol" pitchFamily="18" charset="2"/>
              </a:rPr>
              <a:t>Y</a:t>
            </a:r>
            <a:r>
              <a:rPr lang="en-US" sz="2400" dirty="0"/>
              <a:t> </a:t>
            </a:r>
          </a:p>
        </p:txBody>
      </p:sp>
      <p:sp>
        <p:nvSpPr>
          <p:cNvPr id="342026" name="Line 10"/>
          <p:cNvSpPr>
            <a:spLocks noChangeShapeType="1"/>
          </p:cNvSpPr>
          <p:nvPr/>
        </p:nvSpPr>
        <p:spPr bwMode="auto">
          <a:xfrm>
            <a:off x="1616075" y="2270125"/>
            <a:ext cx="579438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2027" name="Text Box 11"/>
          <p:cNvSpPr txBox="1">
            <a:spLocks noChangeArrowheads="1"/>
          </p:cNvSpPr>
          <p:nvPr/>
        </p:nvSpPr>
        <p:spPr bwMode="auto">
          <a:xfrm>
            <a:off x="1897063" y="2878138"/>
            <a:ext cx="9128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M </a:t>
            </a:r>
            <a:r>
              <a:rPr lang="en-US" sz="2400" dirty="0" err="1"/>
              <a:t>M</a:t>
            </a:r>
            <a:r>
              <a:rPr lang="en-US" sz="2400" baseline="30000" dirty="0"/>
              <a:t>+</a:t>
            </a:r>
            <a:endParaRPr lang="en-US" sz="2400" dirty="0"/>
          </a:p>
          <a:p>
            <a:r>
              <a:rPr lang="en-US" sz="2400" dirty="0"/>
              <a:t>  2E</a:t>
            </a:r>
          </a:p>
        </p:txBody>
      </p:sp>
      <p:sp>
        <p:nvSpPr>
          <p:cNvPr id="342028" name="Text Box 12"/>
          <p:cNvSpPr txBox="1">
            <a:spLocks noChangeArrowheads="1"/>
          </p:cNvSpPr>
          <p:nvPr/>
        </p:nvSpPr>
        <p:spPr bwMode="auto">
          <a:xfrm>
            <a:off x="1155700" y="3084513"/>
            <a:ext cx="2640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H =             + V(t)</a:t>
            </a:r>
          </a:p>
        </p:txBody>
      </p:sp>
      <p:sp>
        <p:nvSpPr>
          <p:cNvPr id="342029" name="Text Box 13"/>
          <p:cNvSpPr txBox="1">
            <a:spLocks noChangeArrowheads="1"/>
          </p:cNvSpPr>
          <p:nvPr/>
        </p:nvSpPr>
        <p:spPr bwMode="auto">
          <a:xfrm>
            <a:off x="4449763" y="1670050"/>
            <a:ext cx="1320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 sz="2400">
                <a:latin typeface="Symbol" pitchFamily="18" charset="2"/>
              </a:rPr>
              <a:t>         y</a:t>
            </a:r>
            <a:r>
              <a:rPr lang="en-US" sz="2400" baseline="-25000">
                <a:latin typeface="Times New Roman" pitchFamily="18" charset="0"/>
              </a:rPr>
              <a:t>e</a:t>
            </a:r>
            <a:r>
              <a:rPr lang="en-US" sz="2400">
                <a:latin typeface="Symbol" pitchFamily="18" charset="2"/>
              </a:rPr>
              <a:t> </a:t>
            </a:r>
          </a:p>
          <a:p>
            <a:pPr>
              <a:buFont typeface="Symbol" pitchFamily="18" charset="2"/>
              <a:buChar char="Y"/>
            </a:pPr>
            <a:r>
              <a:rPr lang="en-US" sz="2400">
                <a:latin typeface="Symbol" pitchFamily="18" charset="2"/>
              </a:rPr>
              <a:t> =   y</a:t>
            </a:r>
            <a:r>
              <a:rPr lang="en-US" sz="2400" baseline="-25000">
                <a:latin typeface="Symbol" pitchFamily="18" charset="2"/>
              </a:rPr>
              <a:t>m</a:t>
            </a:r>
            <a:endParaRPr lang="en-US" sz="2400">
              <a:latin typeface="Symbol" pitchFamily="18" charset="2"/>
            </a:endParaRPr>
          </a:p>
          <a:p>
            <a:pPr>
              <a:buFont typeface="Symbol" pitchFamily="18" charset="2"/>
              <a:buNone/>
            </a:pPr>
            <a:r>
              <a:rPr lang="en-US" sz="2400">
                <a:latin typeface="Symbol" pitchFamily="18" charset="2"/>
              </a:rPr>
              <a:t>          y</a:t>
            </a:r>
            <a:r>
              <a:rPr lang="en-US" sz="2400" baseline="-25000">
                <a:latin typeface="Symbol" pitchFamily="18" charset="2"/>
              </a:rPr>
              <a:t>t</a:t>
            </a:r>
            <a:r>
              <a:rPr lang="en-US" sz="2400">
                <a:latin typeface="Symbol" pitchFamily="18" charset="2"/>
              </a:rPr>
              <a:t> </a:t>
            </a:r>
          </a:p>
        </p:txBody>
      </p:sp>
      <p:sp>
        <p:nvSpPr>
          <p:cNvPr id="342030" name="AutoShape 14"/>
          <p:cNvSpPr>
            <a:spLocks noChangeArrowheads="1"/>
          </p:cNvSpPr>
          <p:nvPr/>
        </p:nvSpPr>
        <p:spPr bwMode="auto">
          <a:xfrm>
            <a:off x="5127625" y="1762125"/>
            <a:ext cx="614363" cy="1187450"/>
          </a:xfrm>
          <a:prstGeom prst="bracketPair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2031" name="Line 15"/>
          <p:cNvSpPr>
            <a:spLocks noChangeShapeType="1"/>
          </p:cNvSpPr>
          <p:nvPr/>
        </p:nvSpPr>
        <p:spPr bwMode="auto">
          <a:xfrm>
            <a:off x="1968500" y="3294063"/>
            <a:ext cx="8413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2032" name="Text Box 16"/>
          <p:cNvSpPr txBox="1">
            <a:spLocks noChangeArrowheads="1"/>
          </p:cNvSpPr>
          <p:nvPr/>
        </p:nvSpPr>
        <p:spPr bwMode="auto">
          <a:xfrm>
            <a:off x="1141413" y="3943350"/>
            <a:ext cx="2752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M  is the mass matrix</a:t>
            </a:r>
          </a:p>
        </p:txBody>
      </p:sp>
      <p:sp>
        <p:nvSpPr>
          <p:cNvPr id="342033" name="Text Box 17"/>
          <p:cNvSpPr txBox="1">
            <a:spLocks noChangeArrowheads="1"/>
          </p:cNvSpPr>
          <p:nvPr/>
        </p:nvSpPr>
        <p:spPr bwMode="auto">
          <a:xfrm>
            <a:off x="1141413" y="4302125"/>
            <a:ext cx="4983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V = </a:t>
            </a:r>
            <a:r>
              <a:rPr lang="en-US" sz="2000" dirty="0" err="1"/>
              <a:t>diag</a:t>
            </a:r>
            <a:r>
              <a:rPr lang="en-US" sz="2000" dirty="0"/>
              <a:t> (</a:t>
            </a:r>
            <a:r>
              <a:rPr lang="en-US" sz="2000" dirty="0" err="1"/>
              <a:t>V</a:t>
            </a:r>
            <a:r>
              <a:rPr lang="en-US" sz="2000" baseline="-25000" dirty="0" err="1"/>
              <a:t>e</a:t>
            </a:r>
            <a:r>
              <a:rPr lang="en-US" sz="2000" dirty="0"/>
              <a:t> ,  0,  0) – effective potential</a:t>
            </a:r>
          </a:p>
        </p:txBody>
      </p:sp>
      <p:sp>
        <p:nvSpPr>
          <p:cNvPr id="342036" name="Text Box 20"/>
          <p:cNvSpPr txBox="1">
            <a:spLocks noChangeArrowheads="1"/>
          </p:cNvSpPr>
          <p:nvPr/>
        </p:nvSpPr>
        <p:spPr bwMode="auto">
          <a:xfrm>
            <a:off x="1328738" y="5675313"/>
            <a:ext cx="2466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M M</a:t>
            </a:r>
            <a:r>
              <a:rPr lang="en-US" sz="2000" baseline="30000"/>
              <a:t>+</a:t>
            </a:r>
            <a:r>
              <a:rPr lang="en-US" sz="2000"/>
              <a:t>  = U M</a:t>
            </a:r>
            <a:r>
              <a:rPr lang="en-US" sz="2000" baseline="-25000"/>
              <a:t>diag</a:t>
            </a:r>
            <a:r>
              <a:rPr lang="en-US" sz="2000" baseline="30000"/>
              <a:t>2</a:t>
            </a:r>
            <a:r>
              <a:rPr lang="en-US" sz="2000"/>
              <a:t> U</a:t>
            </a:r>
            <a:r>
              <a:rPr lang="en-US" sz="2000" baseline="30000"/>
              <a:t>+</a:t>
            </a:r>
            <a:r>
              <a:rPr lang="en-US" sz="2000"/>
              <a:t> </a:t>
            </a:r>
          </a:p>
        </p:txBody>
      </p:sp>
      <p:sp>
        <p:nvSpPr>
          <p:cNvPr id="342037" name="Text Box 21"/>
          <p:cNvSpPr txBox="1">
            <a:spLocks noChangeArrowheads="1"/>
          </p:cNvSpPr>
          <p:nvPr/>
        </p:nvSpPr>
        <p:spPr bwMode="auto">
          <a:xfrm>
            <a:off x="1306513" y="6107113"/>
            <a:ext cx="369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 M</a:t>
            </a:r>
            <a:r>
              <a:rPr lang="en-US" sz="2000" baseline="-25000"/>
              <a:t>diag</a:t>
            </a:r>
            <a:r>
              <a:rPr lang="en-US" sz="2000" baseline="30000"/>
              <a:t>2</a:t>
            </a:r>
            <a:r>
              <a:rPr lang="en-US" sz="2000"/>
              <a:t> =  diag (m</a:t>
            </a:r>
            <a:r>
              <a:rPr lang="en-US" sz="2000" baseline="-25000"/>
              <a:t>1</a:t>
            </a:r>
            <a:r>
              <a:rPr lang="en-US" sz="2000" baseline="30000"/>
              <a:t>2</a:t>
            </a:r>
            <a:r>
              <a:rPr lang="en-US" sz="2000"/>
              <a:t>,  m</a:t>
            </a:r>
            <a:r>
              <a:rPr lang="en-US" sz="2000" baseline="-25000"/>
              <a:t>2</a:t>
            </a:r>
            <a:r>
              <a:rPr lang="en-US" sz="2000" baseline="30000"/>
              <a:t>2</a:t>
            </a:r>
            <a:r>
              <a:rPr lang="en-US" sz="2000"/>
              <a:t>,  m</a:t>
            </a:r>
            <a:r>
              <a:rPr lang="en-US" sz="2000" baseline="-25000"/>
              <a:t>3</a:t>
            </a:r>
            <a:r>
              <a:rPr lang="en-US" sz="2000" baseline="30000"/>
              <a:t>2</a:t>
            </a:r>
            <a:r>
              <a:rPr lang="en-US" sz="2000"/>
              <a:t>) </a:t>
            </a:r>
          </a:p>
        </p:txBody>
      </p:sp>
      <p:sp>
        <p:nvSpPr>
          <p:cNvPr id="342039" name="Text Box 23"/>
          <p:cNvSpPr txBox="1">
            <a:spLocks noChangeArrowheads="1"/>
          </p:cNvSpPr>
          <p:nvPr/>
        </p:nvSpPr>
        <p:spPr bwMode="auto">
          <a:xfrm>
            <a:off x="3724275" y="4987925"/>
            <a:ext cx="15668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Mixing matrix </a:t>
            </a:r>
          </a:p>
          <a:p>
            <a:r>
              <a:rPr lang="en-US" sz="1600"/>
              <a:t>in vacuum</a:t>
            </a:r>
          </a:p>
        </p:txBody>
      </p:sp>
      <p:sp>
        <p:nvSpPr>
          <p:cNvPr id="342042" name="Rectangle 26"/>
          <p:cNvSpPr>
            <a:spLocks noChangeArrowheads="1"/>
          </p:cNvSpPr>
          <p:nvPr/>
        </p:nvSpPr>
        <p:spPr bwMode="auto">
          <a:xfrm>
            <a:off x="1306513" y="5675313"/>
            <a:ext cx="3692525" cy="828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2043" name="AutoShape 27"/>
          <p:cNvSpPr>
            <a:spLocks noChangeArrowheads="1"/>
          </p:cNvSpPr>
          <p:nvPr/>
        </p:nvSpPr>
        <p:spPr bwMode="auto">
          <a:xfrm rot="2741652">
            <a:off x="3502819" y="5374481"/>
            <a:ext cx="249238" cy="365125"/>
          </a:xfrm>
          <a:prstGeom prst="downArrow">
            <a:avLst>
              <a:gd name="adj1" fmla="val 50000"/>
              <a:gd name="adj2" fmla="val 3662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248397" y="263968"/>
            <a:ext cx="2808515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If loss of coherence </a:t>
            </a:r>
          </a:p>
          <a:p>
            <a:r>
              <a:rPr lang="en-US" dirty="0" smtClean="0"/>
              <a:t>and other complications </a:t>
            </a:r>
          </a:p>
          <a:p>
            <a:r>
              <a:rPr lang="en-US" dirty="0" smtClean="0"/>
              <a:t>related to WP picture are irrelevant –</a:t>
            </a:r>
          </a:p>
          <a:p>
            <a:r>
              <a:rPr lang="en-US" dirty="0" smtClean="0"/>
              <a:t>`` point-like’’ picture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298751" y="3367933"/>
            <a:ext cx="107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 ~ p + </a:t>
            </a:r>
            <a:endParaRPr lang="en-US" dirty="0"/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7022888" y="3202212"/>
            <a:ext cx="6559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/>
              <a:t>  m</a:t>
            </a:r>
            <a:r>
              <a:rPr lang="en-US" sz="2000" baseline="30000" dirty="0" smtClean="0"/>
              <a:t>2</a:t>
            </a:r>
            <a:endParaRPr lang="en-US" sz="2000" dirty="0"/>
          </a:p>
          <a:p>
            <a:r>
              <a:rPr lang="en-US" sz="2000" dirty="0"/>
              <a:t>  2E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7249885" y="3541713"/>
            <a:ext cx="42895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4271735" y="3263767"/>
            <a:ext cx="1824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generalization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08854" y="3127387"/>
            <a:ext cx="1132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mater effects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3043" name="Rectangle 3"/>
          <p:cNvSpPr>
            <a:spLocks noChangeArrowheads="1"/>
          </p:cNvSpPr>
          <p:nvPr/>
        </p:nvSpPr>
        <p:spPr bwMode="auto">
          <a:xfrm>
            <a:off x="3048000" y="3124200"/>
            <a:ext cx="2209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3200400" y="5181600"/>
            <a:ext cx="2127250" cy="6921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045" name="Text Box 5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43046" name="Text Box 6"/>
          <p:cNvSpPr txBox="1">
            <a:spLocks noChangeArrowheads="1"/>
          </p:cNvSpPr>
          <p:nvPr/>
        </p:nvSpPr>
        <p:spPr bwMode="auto">
          <a:xfrm>
            <a:off x="5410200" y="1371600"/>
            <a:ext cx="20478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/>
              <a:t>         Re </a:t>
            </a:r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e</a:t>
            </a:r>
            <a:r>
              <a:rPr lang="en-US" baseline="30000"/>
              <a:t>+ </a:t>
            </a:r>
            <a:r>
              <a:rPr lang="en-US">
                <a:latin typeface="Symbol" pitchFamily="18" charset="2"/>
              </a:rPr>
              <a:t>n</a:t>
            </a:r>
            <a:r>
              <a:rPr lang="en-US" baseline="-25000">
                <a:latin typeface="Symbol" pitchFamily="18" charset="2"/>
              </a:rPr>
              <a:t>t</a:t>
            </a:r>
            <a:r>
              <a:rPr lang="en-US"/>
              <a:t>, </a:t>
            </a:r>
          </a:p>
          <a:p>
            <a:pPr>
              <a:buFont typeface="Symbol" pitchFamily="18" charset="2"/>
              <a:buNone/>
            </a:pPr>
            <a:r>
              <a:rPr lang="en-US" b="1"/>
              <a:t>P</a:t>
            </a:r>
            <a:r>
              <a:rPr lang="en-US"/>
              <a:t> =    Im </a:t>
            </a:r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e</a:t>
            </a:r>
            <a:r>
              <a:rPr lang="en-US" baseline="30000"/>
              <a:t>+ </a:t>
            </a:r>
            <a:r>
              <a:rPr lang="en-US">
                <a:latin typeface="Symbol" pitchFamily="18" charset="2"/>
              </a:rPr>
              <a:t>n</a:t>
            </a:r>
            <a:r>
              <a:rPr lang="en-US" baseline="-25000">
                <a:latin typeface="Symbol" pitchFamily="18" charset="2"/>
              </a:rPr>
              <a:t>t</a:t>
            </a:r>
            <a:r>
              <a:rPr lang="en-US"/>
              <a:t>,     </a:t>
            </a:r>
          </a:p>
          <a:p>
            <a:pPr>
              <a:buFont typeface="Symbol" pitchFamily="18" charset="2"/>
              <a:buNone/>
            </a:pPr>
            <a:r>
              <a:rPr lang="en-US"/>
              <a:t>         </a:t>
            </a:r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e</a:t>
            </a:r>
            <a:r>
              <a:rPr lang="en-US" baseline="30000"/>
              <a:t>+ </a:t>
            </a:r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e</a:t>
            </a:r>
            <a:r>
              <a:rPr lang="en-US"/>
              <a:t> - 1/2 </a:t>
            </a:r>
          </a:p>
        </p:txBody>
      </p:sp>
      <p:sp>
        <p:nvSpPr>
          <p:cNvPr id="343048" name="WordArt 8"/>
          <p:cNvSpPr>
            <a:spLocks noChangeArrowheads="1" noChangeShapeType="1" noTextEdit="1"/>
          </p:cNvSpPr>
          <p:nvPr/>
        </p:nvSpPr>
        <p:spPr bwMode="auto">
          <a:xfrm>
            <a:off x="441325" y="223286"/>
            <a:ext cx="7848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Neutrino polarization vectors</a:t>
            </a:r>
          </a:p>
        </p:txBody>
      </p:sp>
      <p:sp>
        <p:nvSpPr>
          <p:cNvPr id="343049" name="Text Box 9"/>
          <p:cNvSpPr txBox="1">
            <a:spLocks noChangeArrowheads="1"/>
          </p:cNvSpPr>
          <p:nvPr/>
        </p:nvSpPr>
        <p:spPr bwMode="auto">
          <a:xfrm>
            <a:off x="3048000" y="4038600"/>
            <a:ext cx="330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B</a:t>
            </a:r>
            <a:r>
              <a:rPr lang="en-US"/>
              <a:t> =        (sin 2</a:t>
            </a:r>
            <a:r>
              <a:rPr lang="en-US">
                <a:latin typeface="Symbol" pitchFamily="18" charset="2"/>
              </a:rPr>
              <a:t>q</a:t>
            </a:r>
            <a:r>
              <a:rPr lang="en-US" baseline="-25000"/>
              <a:t>m</a:t>
            </a:r>
            <a:r>
              <a:rPr lang="en-US"/>
              <a:t>,  0,  cos2</a:t>
            </a:r>
            <a:r>
              <a:rPr lang="en-US">
                <a:latin typeface="Symbol" pitchFamily="18" charset="2"/>
              </a:rPr>
              <a:t>q</a:t>
            </a:r>
            <a:r>
              <a:rPr lang="en-US" baseline="-25000"/>
              <a:t>m</a:t>
            </a:r>
            <a:r>
              <a:rPr lang="en-US"/>
              <a:t>) </a:t>
            </a:r>
          </a:p>
        </p:txBody>
      </p:sp>
      <p:sp>
        <p:nvSpPr>
          <p:cNvPr id="343050" name="Text Box 10"/>
          <p:cNvSpPr txBox="1">
            <a:spLocks noChangeArrowheads="1"/>
          </p:cNvSpPr>
          <p:nvPr/>
        </p:nvSpPr>
        <p:spPr bwMode="auto">
          <a:xfrm>
            <a:off x="3597275" y="3886200"/>
            <a:ext cx="517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</a:t>
            </a:r>
            <a:r>
              <a:rPr lang="en-US">
                <a:latin typeface="Symbol" pitchFamily="18" charset="2"/>
              </a:rPr>
              <a:t>p</a:t>
            </a:r>
            <a:r>
              <a:rPr lang="en-US"/>
              <a:t> </a:t>
            </a:r>
          </a:p>
          <a:p>
            <a:r>
              <a:rPr lang="en-US"/>
              <a:t> l</a:t>
            </a:r>
            <a:r>
              <a:rPr lang="en-US" baseline="-25000"/>
              <a:t>m</a:t>
            </a:r>
            <a:endParaRPr lang="en-US"/>
          </a:p>
        </p:txBody>
      </p:sp>
      <p:sp>
        <p:nvSpPr>
          <p:cNvPr id="343051" name="Line 11"/>
          <p:cNvSpPr>
            <a:spLocks noChangeShapeType="1"/>
          </p:cNvSpPr>
          <p:nvPr/>
        </p:nvSpPr>
        <p:spPr bwMode="auto">
          <a:xfrm>
            <a:off x="3581400" y="4191000"/>
            <a:ext cx="3937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052" name="Text Box 12"/>
          <p:cNvSpPr txBox="1">
            <a:spLocks noChangeArrowheads="1"/>
          </p:cNvSpPr>
          <p:nvPr/>
        </p:nvSpPr>
        <p:spPr bwMode="auto">
          <a:xfrm>
            <a:off x="3581400" y="5334000"/>
            <a:ext cx="1679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     </a:t>
            </a:r>
            <a:r>
              <a:rPr lang="en-US"/>
              <a:t>=  ( </a:t>
            </a:r>
            <a:r>
              <a:rPr lang="en-US" b="1"/>
              <a:t>B</a:t>
            </a:r>
            <a:r>
              <a:rPr lang="en-US"/>
              <a:t> x  </a:t>
            </a:r>
            <a:r>
              <a:rPr lang="en-US" b="1"/>
              <a:t>P</a:t>
            </a:r>
            <a:r>
              <a:rPr lang="en-US" baseline="-25000"/>
              <a:t> </a:t>
            </a:r>
            <a:r>
              <a:rPr lang="en-US"/>
              <a:t>) </a:t>
            </a:r>
          </a:p>
        </p:txBody>
      </p:sp>
      <p:sp>
        <p:nvSpPr>
          <p:cNvPr id="343053" name="Text Box 13"/>
          <p:cNvSpPr txBox="1">
            <a:spLocks noChangeArrowheads="1"/>
          </p:cNvSpPr>
          <p:nvPr/>
        </p:nvSpPr>
        <p:spPr bwMode="auto">
          <a:xfrm>
            <a:off x="3395663" y="5181600"/>
            <a:ext cx="5667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</a:t>
            </a:r>
            <a:r>
              <a:rPr lang="en-US">
                <a:latin typeface="Symbol" pitchFamily="18" charset="2"/>
              </a:rPr>
              <a:t> </a:t>
            </a:r>
            <a:r>
              <a:rPr lang="en-US" b="1"/>
              <a:t>P</a:t>
            </a:r>
            <a:r>
              <a:rPr lang="en-US"/>
              <a:t> </a:t>
            </a:r>
          </a:p>
          <a:p>
            <a:r>
              <a:rPr lang="en-US"/>
              <a:t>dt</a:t>
            </a:r>
          </a:p>
        </p:txBody>
      </p:sp>
      <p:sp>
        <p:nvSpPr>
          <p:cNvPr id="343054" name="Line 14"/>
          <p:cNvSpPr>
            <a:spLocks noChangeShapeType="1"/>
          </p:cNvSpPr>
          <p:nvPr/>
        </p:nvSpPr>
        <p:spPr bwMode="auto">
          <a:xfrm>
            <a:off x="3505200" y="5486400"/>
            <a:ext cx="3429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055" name="Text Box 15"/>
          <p:cNvSpPr txBox="1">
            <a:spLocks noChangeArrowheads="1"/>
          </p:cNvSpPr>
          <p:nvPr/>
        </p:nvSpPr>
        <p:spPr bwMode="auto">
          <a:xfrm>
            <a:off x="2209800" y="6019800"/>
            <a:ext cx="4538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Coincides with equation for the electron </a:t>
            </a:r>
          </a:p>
          <a:p>
            <a:r>
              <a:rPr lang="en-US"/>
              <a:t>spin  precession in the magnetic field</a:t>
            </a:r>
          </a:p>
        </p:txBody>
      </p:sp>
      <p:sp>
        <p:nvSpPr>
          <p:cNvPr id="343056" name="AutoShape 16"/>
          <p:cNvSpPr>
            <a:spLocks noChangeArrowheads="1"/>
          </p:cNvSpPr>
          <p:nvPr/>
        </p:nvSpPr>
        <p:spPr bwMode="auto">
          <a:xfrm>
            <a:off x="5943600" y="1371600"/>
            <a:ext cx="1371600" cy="990600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057" name="Text Box 17"/>
          <p:cNvSpPr txBox="1">
            <a:spLocks noChangeArrowheads="1"/>
          </p:cNvSpPr>
          <p:nvPr/>
        </p:nvSpPr>
        <p:spPr bwMode="auto">
          <a:xfrm>
            <a:off x="669925" y="1524000"/>
            <a:ext cx="593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y</a:t>
            </a:r>
            <a:r>
              <a:rPr lang="en-US"/>
              <a:t> = </a:t>
            </a:r>
          </a:p>
        </p:txBody>
      </p:sp>
      <p:sp>
        <p:nvSpPr>
          <p:cNvPr id="343058" name="Text Box 18"/>
          <p:cNvSpPr txBox="1">
            <a:spLocks noChangeArrowheads="1"/>
          </p:cNvSpPr>
          <p:nvPr/>
        </p:nvSpPr>
        <p:spPr bwMode="auto">
          <a:xfrm>
            <a:off x="1281113" y="1371600"/>
            <a:ext cx="501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e</a:t>
            </a:r>
            <a:r>
              <a:rPr lang="en-US"/>
              <a:t> </a:t>
            </a:r>
          </a:p>
          <a:p>
            <a:pPr>
              <a:buFont typeface="Symbol" pitchFamily="18" charset="2"/>
              <a:buNone/>
            </a:pPr>
            <a:r>
              <a:rPr lang="en-US">
                <a:latin typeface="Symbol" pitchFamily="18" charset="2"/>
              </a:rPr>
              <a:t>n</a:t>
            </a:r>
            <a:r>
              <a:rPr lang="en-US" baseline="-25000">
                <a:latin typeface="Symbol" pitchFamily="18" charset="2"/>
              </a:rPr>
              <a:t>t</a:t>
            </a:r>
            <a:r>
              <a:rPr lang="en-US"/>
              <a:t>, </a:t>
            </a:r>
          </a:p>
        </p:txBody>
      </p:sp>
      <p:sp>
        <p:nvSpPr>
          <p:cNvPr id="343059" name="AutoShape 19"/>
          <p:cNvSpPr>
            <a:spLocks noChangeArrowheads="1"/>
          </p:cNvSpPr>
          <p:nvPr/>
        </p:nvSpPr>
        <p:spPr bwMode="auto">
          <a:xfrm>
            <a:off x="1219200" y="1371600"/>
            <a:ext cx="533400" cy="609600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060" name="Text Box 20"/>
          <p:cNvSpPr txBox="1">
            <a:spLocks noChangeArrowheads="1"/>
          </p:cNvSpPr>
          <p:nvPr/>
        </p:nvSpPr>
        <p:spPr bwMode="auto">
          <a:xfrm>
            <a:off x="2773363" y="1385888"/>
            <a:ext cx="2255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Polarization vector:</a:t>
            </a:r>
          </a:p>
        </p:txBody>
      </p:sp>
      <p:sp>
        <p:nvSpPr>
          <p:cNvPr id="343061" name="Text Box 21"/>
          <p:cNvSpPr txBox="1">
            <a:spLocks noChangeArrowheads="1"/>
          </p:cNvSpPr>
          <p:nvPr/>
        </p:nvSpPr>
        <p:spPr bwMode="auto">
          <a:xfrm>
            <a:off x="3060700" y="1766888"/>
            <a:ext cx="1587500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 </a:t>
            </a:r>
            <a:r>
              <a:rPr lang="en-US" b="1"/>
              <a:t>P </a:t>
            </a:r>
            <a:r>
              <a:rPr lang="en-US"/>
              <a:t>=</a:t>
            </a:r>
            <a:r>
              <a:rPr lang="en-US">
                <a:latin typeface="Symbol" pitchFamily="18" charset="2"/>
              </a:rPr>
              <a:t>  y</a:t>
            </a:r>
            <a:r>
              <a:rPr lang="en-US" baseline="30000"/>
              <a:t>+</a:t>
            </a:r>
            <a:r>
              <a:rPr lang="en-US">
                <a:latin typeface="Symbol" pitchFamily="18" charset="2"/>
              </a:rPr>
              <a:t> </a:t>
            </a:r>
            <a:r>
              <a:rPr lang="en-US" b="1">
                <a:latin typeface="Symbol" pitchFamily="18" charset="2"/>
              </a:rPr>
              <a:t>s/2 </a:t>
            </a:r>
            <a:r>
              <a:rPr lang="en-US">
                <a:latin typeface="Symbol" pitchFamily="18" charset="2"/>
              </a:rPr>
              <a:t>y</a:t>
            </a:r>
            <a:r>
              <a:rPr lang="en-US"/>
              <a:t> </a:t>
            </a:r>
          </a:p>
        </p:txBody>
      </p:sp>
      <p:sp>
        <p:nvSpPr>
          <p:cNvPr id="343062" name="Text Box 22"/>
          <p:cNvSpPr txBox="1">
            <a:spLocks noChangeArrowheads="1"/>
          </p:cNvSpPr>
          <p:nvPr/>
        </p:nvSpPr>
        <p:spPr bwMode="auto">
          <a:xfrm>
            <a:off x="441325" y="2833688"/>
            <a:ext cx="2247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sng"/>
              <a:t>Evolution equation: </a:t>
            </a:r>
          </a:p>
        </p:txBody>
      </p:sp>
      <p:sp>
        <p:nvSpPr>
          <p:cNvPr id="343063" name="Text Box 23"/>
          <p:cNvSpPr txBox="1">
            <a:spLocks noChangeArrowheads="1"/>
          </p:cNvSpPr>
          <p:nvPr/>
        </p:nvSpPr>
        <p:spPr bwMode="auto">
          <a:xfrm>
            <a:off x="762000" y="3352800"/>
            <a:ext cx="1608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         =  H </a:t>
            </a:r>
            <a:r>
              <a:rPr lang="en-US">
                <a:latin typeface="Symbol" pitchFamily="18" charset="2"/>
              </a:rPr>
              <a:t>Y</a:t>
            </a:r>
            <a:r>
              <a:rPr lang="en-US"/>
              <a:t> </a:t>
            </a:r>
          </a:p>
        </p:txBody>
      </p:sp>
      <p:sp>
        <p:nvSpPr>
          <p:cNvPr id="343064" name="Text Box 24"/>
          <p:cNvSpPr txBox="1">
            <a:spLocks noChangeArrowheads="1"/>
          </p:cNvSpPr>
          <p:nvPr/>
        </p:nvSpPr>
        <p:spPr bwMode="auto">
          <a:xfrm>
            <a:off x="914400" y="3200400"/>
            <a:ext cx="631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 </a:t>
            </a:r>
            <a:r>
              <a:rPr lang="en-US">
                <a:latin typeface="Symbol" pitchFamily="18" charset="2"/>
              </a:rPr>
              <a:t>Y</a:t>
            </a:r>
            <a:endParaRPr lang="en-US"/>
          </a:p>
          <a:p>
            <a:r>
              <a:rPr lang="en-US"/>
              <a:t>d t  </a:t>
            </a:r>
          </a:p>
        </p:txBody>
      </p:sp>
      <p:sp>
        <p:nvSpPr>
          <p:cNvPr id="343065" name="Line 25"/>
          <p:cNvSpPr>
            <a:spLocks noChangeShapeType="1"/>
          </p:cNvSpPr>
          <p:nvPr/>
        </p:nvSpPr>
        <p:spPr bwMode="auto">
          <a:xfrm>
            <a:off x="990600" y="3505200"/>
            <a:ext cx="4572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3066" name="Text Box 26"/>
          <p:cNvSpPr txBox="1">
            <a:spLocks noChangeArrowheads="1"/>
          </p:cNvSpPr>
          <p:nvPr/>
        </p:nvSpPr>
        <p:spPr bwMode="auto">
          <a:xfrm>
            <a:off x="3406775" y="3168650"/>
            <a:ext cx="631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 </a:t>
            </a:r>
            <a:r>
              <a:rPr lang="en-US">
                <a:latin typeface="Symbol" pitchFamily="18" charset="2"/>
              </a:rPr>
              <a:t>Y</a:t>
            </a:r>
            <a:endParaRPr lang="en-US"/>
          </a:p>
          <a:p>
            <a:r>
              <a:rPr lang="en-US"/>
              <a:t>d t  </a:t>
            </a:r>
          </a:p>
        </p:txBody>
      </p:sp>
      <p:sp>
        <p:nvSpPr>
          <p:cNvPr id="343067" name="Text Box 27"/>
          <p:cNvSpPr txBox="1">
            <a:spLocks noChangeArrowheads="1"/>
          </p:cNvSpPr>
          <p:nvPr/>
        </p:nvSpPr>
        <p:spPr bwMode="auto">
          <a:xfrm>
            <a:off x="3219450" y="3352800"/>
            <a:ext cx="203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         =  (</a:t>
            </a:r>
            <a:r>
              <a:rPr lang="en-US" b="1"/>
              <a:t>B </a:t>
            </a:r>
            <a:r>
              <a:rPr lang="en-US" b="1">
                <a:latin typeface="Symbol" pitchFamily="18" charset="2"/>
              </a:rPr>
              <a:t>s </a:t>
            </a:r>
            <a:r>
              <a:rPr lang="en-US"/>
              <a:t>) </a:t>
            </a:r>
            <a:r>
              <a:rPr lang="en-US">
                <a:latin typeface="Symbol" pitchFamily="18" charset="2"/>
              </a:rPr>
              <a:t>Y</a:t>
            </a:r>
            <a:r>
              <a:rPr lang="en-US"/>
              <a:t> </a:t>
            </a:r>
          </a:p>
        </p:txBody>
      </p:sp>
      <p:sp>
        <p:nvSpPr>
          <p:cNvPr id="343068" name="Line 28"/>
          <p:cNvSpPr>
            <a:spLocks noChangeShapeType="1"/>
          </p:cNvSpPr>
          <p:nvPr/>
        </p:nvSpPr>
        <p:spPr bwMode="auto">
          <a:xfrm>
            <a:off x="3429000" y="3503613"/>
            <a:ext cx="4572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3069" name="Text Box 29"/>
          <p:cNvSpPr txBox="1">
            <a:spLocks noChangeArrowheads="1"/>
          </p:cNvSpPr>
          <p:nvPr/>
        </p:nvSpPr>
        <p:spPr bwMode="auto">
          <a:xfrm>
            <a:off x="509588" y="4724400"/>
            <a:ext cx="52469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Differentiating </a:t>
            </a:r>
            <a:r>
              <a:rPr lang="en-US" dirty="0" smtClean="0"/>
              <a:t> </a:t>
            </a:r>
            <a:r>
              <a:rPr lang="en-US" b="1" dirty="0" smtClean="0"/>
              <a:t>P </a:t>
            </a:r>
            <a:r>
              <a:rPr lang="en-US" dirty="0"/>
              <a:t>and using equation of motion</a:t>
            </a:r>
          </a:p>
        </p:txBody>
      </p:sp>
      <p:sp>
        <p:nvSpPr>
          <p:cNvPr id="343070" name="AutoShape 30"/>
          <p:cNvSpPr>
            <a:spLocks noChangeArrowheads="1"/>
          </p:cNvSpPr>
          <p:nvPr/>
        </p:nvSpPr>
        <p:spPr bwMode="auto">
          <a:xfrm>
            <a:off x="2133600" y="1600200"/>
            <a:ext cx="2286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071" name="AutoShape 31"/>
          <p:cNvSpPr>
            <a:spLocks noChangeArrowheads="1"/>
          </p:cNvSpPr>
          <p:nvPr/>
        </p:nvSpPr>
        <p:spPr bwMode="auto">
          <a:xfrm>
            <a:off x="2514600" y="3352800"/>
            <a:ext cx="2286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57200" y="2127250"/>
            <a:ext cx="1898650" cy="692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28600" y="3352800"/>
            <a:ext cx="34290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5366" name="WordArt 8"/>
          <p:cNvSpPr>
            <a:spLocks noChangeArrowheads="1" noChangeShapeType="1" noTextEdit="1"/>
          </p:cNvSpPr>
          <p:nvPr/>
        </p:nvSpPr>
        <p:spPr bwMode="auto">
          <a:xfrm>
            <a:off x="330200" y="215900"/>
            <a:ext cx="8356600" cy="1155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Graphical  representation</a:t>
            </a:r>
          </a:p>
        </p:txBody>
      </p:sp>
      <p:pic>
        <p:nvPicPr>
          <p:cNvPr id="15367" name="Picture 9" descr="graf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524000"/>
            <a:ext cx="44704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533400" y="3489325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B</a:t>
            </a:r>
            <a:r>
              <a:rPr lang="en-US" sz="2000"/>
              <a:t> =      (sin 2</a:t>
            </a:r>
            <a:r>
              <a:rPr lang="en-US" sz="2000">
                <a:latin typeface="Symbol" pitchFamily="18" charset="2"/>
              </a:rPr>
              <a:t>q</a:t>
            </a:r>
            <a:r>
              <a:rPr lang="en-US" sz="2000" baseline="-25000"/>
              <a:t>m</a:t>
            </a:r>
            <a:r>
              <a:rPr lang="en-US" sz="2000"/>
              <a:t>, 0, cos2</a:t>
            </a:r>
            <a:r>
              <a:rPr lang="en-US" sz="2000">
                <a:latin typeface="Symbol" pitchFamily="18" charset="2"/>
              </a:rPr>
              <a:t>q</a:t>
            </a:r>
            <a:r>
              <a:rPr lang="en-US" sz="2000" baseline="-25000"/>
              <a:t>m</a:t>
            </a:r>
            <a:r>
              <a:rPr lang="en-US" sz="2000"/>
              <a:t>) </a:t>
            </a:r>
          </a:p>
        </p:txBody>
      </p:sp>
      <p:sp>
        <p:nvSpPr>
          <p:cNvPr id="15369" name="Text Box 14"/>
          <p:cNvSpPr txBox="1">
            <a:spLocks noChangeArrowheads="1"/>
          </p:cNvSpPr>
          <p:nvPr/>
        </p:nvSpPr>
        <p:spPr bwMode="auto">
          <a:xfrm>
            <a:off x="990600" y="3352800"/>
            <a:ext cx="517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  <a:r>
              <a:rPr lang="en-US">
                <a:latin typeface="Symbol" pitchFamily="18" charset="2"/>
              </a:rPr>
              <a:t>p</a:t>
            </a:r>
            <a:r>
              <a:rPr lang="en-US"/>
              <a:t> </a:t>
            </a:r>
          </a:p>
          <a:p>
            <a:r>
              <a:rPr lang="en-US"/>
              <a:t> l</a:t>
            </a:r>
            <a:r>
              <a:rPr lang="en-US" baseline="-25000"/>
              <a:t>m</a:t>
            </a:r>
            <a:endParaRPr lang="en-US"/>
          </a:p>
        </p:txBody>
      </p:sp>
      <p:sp>
        <p:nvSpPr>
          <p:cNvPr id="15370" name="Line 15"/>
          <p:cNvSpPr>
            <a:spLocks noChangeShapeType="1"/>
          </p:cNvSpPr>
          <p:nvPr/>
        </p:nvSpPr>
        <p:spPr bwMode="auto">
          <a:xfrm>
            <a:off x="1066800" y="3657600"/>
            <a:ext cx="317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Text Box 16"/>
          <p:cNvSpPr txBox="1">
            <a:spLocks noChangeArrowheads="1"/>
          </p:cNvSpPr>
          <p:nvPr/>
        </p:nvSpPr>
        <p:spPr bwMode="auto">
          <a:xfrm>
            <a:off x="685800" y="2209800"/>
            <a:ext cx="1617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Symbol" pitchFamily="18" charset="2"/>
              </a:rPr>
              <a:t>     </a:t>
            </a:r>
            <a:r>
              <a:rPr lang="en-US" sz="2000" b="1"/>
              <a:t>= (B x P)</a:t>
            </a:r>
          </a:p>
        </p:txBody>
      </p:sp>
      <p:sp>
        <p:nvSpPr>
          <p:cNvPr id="15372" name="Line 19"/>
          <p:cNvSpPr>
            <a:spLocks noChangeShapeType="1"/>
          </p:cNvSpPr>
          <p:nvPr/>
        </p:nvSpPr>
        <p:spPr bwMode="auto">
          <a:xfrm>
            <a:off x="685800" y="2436813"/>
            <a:ext cx="3429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Text Box 20"/>
          <p:cNvSpPr txBox="1">
            <a:spLocks noChangeArrowheads="1"/>
          </p:cNvSpPr>
          <p:nvPr/>
        </p:nvSpPr>
        <p:spPr bwMode="auto">
          <a:xfrm>
            <a:off x="273050" y="1416050"/>
            <a:ext cx="2790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Equation of motion </a:t>
            </a:r>
          </a:p>
          <a:p>
            <a:r>
              <a:rPr lang="en-US"/>
              <a:t>(= spin in magnetic field)</a:t>
            </a:r>
          </a:p>
        </p:txBody>
      </p:sp>
      <p:sp>
        <p:nvSpPr>
          <p:cNvPr id="15374" name="Text Box 21"/>
          <p:cNvSpPr txBox="1">
            <a:spLocks noChangeArrowheads="1"/>
          </p:cNvSpPr>
          <p:nvPr/>
        </p:nvSpPr>
        <p:spPr bwMode="auto">
          <a:xfrm>
            <a:off x="304800" y="5410200"/>
            <a:ext cx="148907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f</a:t>
            </a:r>
            <a:r>
              <a:rPr lang="en-US" sz="2000" baseline="-25000"/>
              <a:t>  </a:t>
            </a:r>
            <a:r>
              <a:rPr lang="en-US" sz="2000"/>
              <a:t>= 2</a:t>
            </a:r>
            <a:r>
              <a:rPr lang="en-US" sz="2000">
                <a:latin typeface="Symbol" pitchFamily="18" charset="2"/>
              </a:rPr>
              <a:t>p</a:t>
            </a:r>
            <a:r>
              <a:rPr lang="en-US" sz="2000"/>
              <a:t>t/ l</a:t>
            </a:r>
            <a:r>
              <a:rPr lang="en-US" sz="2000" baseline="-25000"/>
              <a:t>m </a:t>
            </a:r>
          </a:p>
        </p:txBody>
      </p:sp>
      <p:sp>
        <p:nvSpPr>
          <p:cNvPr id="15375" name="Text Box 22"/>
          <p:cNvSpPr txBox="1">
            <a:spLocks noChangeArrowheads="1"/>
          </p:cNvSpPr>
          <p:nvPr/>
        </p:nvSpPr>
        <p:spPr bwMode="auto">
          <a:xfrm>
            <a:off x="304800" y="4953000"/>
            <a:ext cx="2338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Phase of oscillations</a:t>
            </a:r>
          </a:p>
        </p:txBody>
      </p:sp>
      <p:sp>
        <p:nvSpPr>
          <p:cNvPr id="15376" name="Text Box 23"/>
          <p:cNvSpPr txBox="1">
            <a:spLocks noChangeArrowheads="1"/>
          </p:cNvSpPr>
          <p:nvPr/>
        </p:nvSpPr>
        <p:spPr bwMode="auto">
          <a:xfrm>
            <a:off x="4495800" y="6324600"/>
            <a:ext cx="3822700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P</a:t>
            </a:r>
            <a:r>
              <a:rPr lang="en-US" sz="2000" baseline="-25000"/>
              <a:t>ee</a:t>
            </a:r>
            <a:r>
              <a:rPr lang="en-US" sz="2000"/>
              <a:t> = </a:t>
            </a:r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/>
              <a:t>e</a:t>
            </a:r>
            <a:r>
              <a:rPr lang="en-US" sz="2000" baseline="30000"/>
              <a:t>+</a:t>
            </a:r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/>
              <a:t>e </a:t>
            </a:r>
            <a:r>
              <a:rPr lang="en-US" sz="2000"/>
              <a:t>= P</a:t>
            </a:r>
            <a:r>
              <a:rPr lang="en-US" sz="2000" baseline="-25000"/>
              <a:t>Z</a:t>
            </a:r>
            <a:r>
              <a:rPr lang="en-US" sz="2000">
                <a:latin typeface="Times New Roman" pitchFamily="18" charset="0"/>
              </a:rPr>
              <a:t> </a:t>
            </a:r>
            <a:r>
              <a:rPr lang="en-US" sz="2000"/>
              <a:t>+ 1/2 = cos</a:t>
            </a:r>
            <a:r>
              <a:rPr lang="en-US" sz="2000" baseline="30000"/>
              <a:t>2</a:t>
            </a:r>
            <a:r>
              <a:rPr lang="en-US" sz="2000">
                <a:latin typeface="Symbol" pitchFamily="18" charset="2"/>
              </a:rPr>
              <a:t>q</a:t>
            </a:r>
            <a:r>
              <a:rPr lang="en-US" sz="2000" baseline="-25000"/>
              <a:t>Z</a:t>
            </a:r>
            <a:r>
              <a:rPr lang="en-US" sz="2000"/>
              <a:t>/2</a:t>
            </a:r>
          </a:p>
        </p:txBody>
      </p:sp>
      <p:sp>
        <p:nvSpPr>
          <p:cNvPr id="15377" name="Text Box 24"/>
          <p:cNvSpPr txBox="1">
            <a:spLocks noChangeArrowheads="1"/>
          </p:cNvSpPr>
          <p:nvPr/>
        </p:nvSpPr>
        <p:spPr bwMode="auto">
          <a:xfrm>
            <a:off x="1600200" y="6491288"/>
            <a:ext cx="2611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Probability to find   </a:t>
            </a:r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e</a:t>
            </a:r>
            <a:r>
              <a:rPr lang="en-US"/>
              <a:t> </a:t>
            </a:r>
          </a:p>
        </p:txBody>
      </p:sp>
      <p:sp>
        <p:nvSpPr>
          <p:cNvPr id="15378" name="AutoShape 25"/>
          <p:cNvSpPr>
            <a:spLocks noChangeArrowheads="1"/>
          </p:cNvSpPr>
          <p:nvPr/>
        </p:nvSpPr>
        <p:spPr bwMode="auto">
          <a:xfrm>
            <a:off x="8153400" y="2706688"/>
            <a:ext cx="276225" cy="352425"/>
          </a:xfrm>
          <a:prstGeom prst="upArrow">
            <a:avLst>
              <a:gd name="adj1" fmla="val 50000"/>
              <a:gd name="adj2" fmla="val 3189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5379" name="AutoShape 26"/>
          <p:cNvSpPr>
            <a:spLocks noChangeArrowheads="1"/>
          </p:cNvSpPr>
          <p:nvPr/>
        </p:nvSpPr>
        <p:spPr bwMode="auto">
          <a:xfrm flipV="1">
            <a:off x="8153400" y="3216275"/>
            <a:ext cx="276225" cy="352425"/>
          </a:xfrm>
          <a:prstGeom prst="upArrow">
            <a:avLst>
              <a:gd name="adj1" fmla="val 50000"/>
              <a:gd name="adj2" fmla="val 3189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5380" name="Text Box 27"/>
          <p:cNvSpPr txBox="1">
            <a:spLocks noChangeArrowheads="1"/>
          </p:cNvSpPr>
          <p:nvPr/>
        </p:nvSpPr>
        <p:spPr bwMode="auto">
          <a:xfrm>
            <a:off x="8001000" y="2308225"/>
            <a:ext cx="48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 sz="200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rgbClr val="FF0000"/>
                </a:solidFill>
              </a:rPr>
              <a:t>e</a:t>
            </a:r>
            <a:r>
              <a:rPr lang="en-US" sz="20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5381" name="Text Box 28"/>
          <p:cNvSpPr txBox="1">
            <a:spLocks noChangeArrowheads="1"/>
          </p:cNvSpPr>
          <p:nvPr/>
        </p:nvSpPr>
        <p:spPr bwMode="auto">
          <a:xfrm>
            <a:off x="8129588" y="3552825"/>
            <a:ext cx="534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 sz="2000">
                <a:solidFill>
                  <a:srgbClr val="00FF00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rgbClr val="00FF00"/>
                </a:solidFill>
                <a:latin typeface="Symbol" pitchFamily="18" charset="2"/>
              </a:rPr>
              <a:t>t</a:t>
            </a:r>
            <a:r>
              <a:rPr lang="en-US" sz="2000">
                <a:solidFill>
                  <a:srgbClr val="00FF00"/>
                </a:solidFill>
              </a:rPr>
              <a:t>, </a:t>
            </a:r>
          </a:p>
        </p:txBody>
      </p:sp>
      <p:sp>
        <p:nvSpPr>
          <p:cNvPr id="15382" name="Rectangle 31"/>
          <p:cNvSpPr>
            <a:spLocks noChangeArrowheads="1"/>
          </p:cNvSpPr>
          <p:nvPr/>
        </p:nvSpPr>
        <p:spPr bwMode="auto">
          <a:xfrm>
            <a:off x="6400800" y="2514600"/>
            <a:ext cx="152400" cy="228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83" name="Rectangle 32"/>
          <p:cNvSpPr>
            <a:spLocks noChangeArrowheads="1"/>
          </p:cNvSpPr>
          <p:nvPr/>
        </p:nvSpPr>
        <p:spPr bwMode="auto">
          <a:xfrm>
            <a:off x="6019800" y="2438400"/>
            <a:ext cx="228600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84" name="Text Box 29"/>
          <p:cNvSpPr txBox="1">
            <a:spLocks noChangeArrowheads="1"/>
          </p:cNvSpPr>
          <p:nvPr/>
        </p:nvSpPr>
        <p:spPr bwMode="auto">
          <a:xfrm>
            <a:off x="5995988" y="2438400"/>
            <a:ext cx="3286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B</a:t>
            </a:r>
          </a:p>
        </p:txBody>
      </p:sp>
      <p:sp>
        <p:nvSpPr>
          <p:cNvPr id="15385" name="Text Box 30"/>
          <p:cNvSpPr txBox="1">
            <a:spLocks noChangeArrowheads="1"/>
          </p:cNvSpPr>
          <p:nvPr/>
        </p:nvSpPr>
        <p:spPr bwMode="auto">
          <a:xfrm>
            <a:off x="6323013" y="2590800"/>
            <a:ext cx="3063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</a:t>
            </a:r>
          </a:p>
        </p:txBody>
      </p:sp>
      <p:sp>
        <p:nvSpPr>
          <p:cNvPr id="15386" name="Text Box 33"/>
          <p:cNvSpPr txBox="1">
            <a:spLocks noChangeArrowheads="1"/>
          </p:cNvSpPr>
          <p:nvPr/>
        </p:nvSpPr>
        <p:spPr bwMode="auto">
          <a:xfrm>
            <a:off x="8534400" y="4495800"/>
            <a:ext cx="3190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x</a:t>
            </a:r>
          </a:p>
        </p:txBody>
      </p:sp>
      <p:sp>
        <p:nvSpPr>
          <p:cNvPr id="15387" name="Rectangle 34"/>
          <p:cNvSpPr>
            <a:spLocks noChangeArrowheads="1"/>
          </p:cNvSpPr>
          <p:nvPr/>
        </p:nvSpPr>
        <p:spPr bwMode="auto">
          <a:xfrm>
            <a:off x="4724400" y="5486400"/>
            <a:ext cx="685800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388" name="Rectangle 35"/>
          <p:cNvSpPr>
            <a:spLocks noChangeArrowheads="1"/>
          </p:cNvSpPr>
          <p:nvPr/>
        </p:nvSpPr>
        <p:spPr bwMode="auto">
          <a:xfrm>
            <a:off x="8001000" y="4191000"/>
            <a:ext cx="762000" cy="228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389" name="Rectangle 36"/>
          <p:cNvSpPr>
            <a:spLocks noChangeArrowheads="1"/>
          </p:cNvSpPr>
          <p:nvPr/>
        </p:nvSpPr>
        <p:spPr bwMode="auto">
          <a:xfrm>
            <a:off x="5105400" y="1600200"/>
            <a:ext cx="304800" cy="228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90" name="Text Box 37"/>
          <p:cNvSpPr txBox="1">
            <a:spLocks noChangeArrowheads="1"/>
          </p:cNvSpPr>
          <p:nvPr/>
        </p:nvSpPr>
        <p:spPr bwMode="auto">
          <a:xfrm>
            <a:off x="5257800" y="1524000"/>
            <a:ext cx="3063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z</a:t>
            </a:r>
          </a:p>
        </p:txBody>
      </p:sp>
      <p:sp>
        <p:nvSpPr>
          <p:cNvPr id="15391" name="Text Box 38"/>
          <p:cNvSpPr txBox="1">
            <a:spLocks noChangeArrowheads="1"/>
          </p:cNvSpPr>
          <p:nvPr/>
        </p:nvSpPr>
        <p:spPr bwMode="auto">
          <a:xfrm>
            <a:off x="609600" y="2117725"/>
            <a:ext cx="608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d</a:t>
            </a:r>
            <a:r>
              <a:rPr lang="en-US" sz="2000">
                <a:latin typeface="Symbol" pitchFamily="18" charset="2"/>
              </a:rPr>
              <a:t> </a:t>
            </a:r>
            <a:r>
              <a:rPr lang="en-US" sz="2000" b="1"/>
              <a:t>P</a:t>
            </a:r>
            <a:r>
              <a:rPr lang="en-US" sz="2000"/>
              <a:t> </a:t>
            </a:r>
          </a:p>
          <a:p>
            <a:r>
              <a:rPr lang="en-US" sz="2000"/>
              <a:t>dt</a:t>
            </a:r>
          </a:p>
        </p:txBody>
      </p:sp>
      <p:sp>
        <p:nvSpPr>
          <p:cNvPr id="15392" name="Text Box 40"/>
          <p:cNvSpPr txBox="1">
            <a:spLocks noChangeArrowheads="1"/>
          </p:cNvSpPr>
          <p:nvPr/>
        </p:nvSpPr>
        <p:spPr bwMode="auto">
          <a:xfrm>
            <a:off x="4724400" y="53482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y</a:t>
            </a:r>
          </a:p>
        </p:txBody>
      </p:sp>
      <p:sp>
        <p:nvSpPr>
          <p:cNvPr id="15393" name="Text Box 41"/>
          <p:cNvSpPr txBox="1">
            <a:spLocks noChangeArrowheads="1"/>
          </p:cNvSpPr>
          <p:nvPr/>
        </p:nvSpPr>
        <p:spPr bwMode="auto">
          <a:xfrm>
            <a:off x="228600" y="2986088"/>
            <a:ext cx="35861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where ``magnetic field’’ vector:</a:t>
            </a:r>
          </a:p>
        </p:txBody>
      </p:sp>
      <p:sp>
        <p:nvSpPr>
          <p:cNvPr id="15394" name="Text Box 6"/>
          <p:cNvSpPr txBox="1">
            <a:spLocks noChangeArrowheads="1"/>
          </p:cNvSpPr>
          <p:nvPr/>
        </p:nvSpPr>
        <p:spPr bwMode="auto">
          <a:xfrm>
            <a:off x="260350" y="4267200"/>
            <a:ext cx="408305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P </a:t>
            </a:r>
            <a:r>
              <a:rPr lang="en-US"/>
              <a:t>=  (Re </a:t>
            </a:r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e</a:t>
            </a:r>
            <a:r>
              <a:rPr lang="en-US" baseline="30000"/>
              <a:t>+ </a:t>
            </a:r>
            <a:r>
              <a:rPr lang="en-US">
                <a:latin typeface="Symbol" pitchFamily="18" charset="2"/>
              </a:rPr>
              <a:t>n</a:t>
            </a:r>
            <a:r>
              <a:rPr lang="en-US" baseline="-25000">
                <a:latin typeface="Symbol" pitchFamily="18" charset="2"/>
              </a:rPr>
              <a:t>t</a:t>
            </a:r>
            <a:r>
              <a:rPr lang="en-US"/>
              <a:t>,  Im </a:t>
            </a:r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e</a:t>
            </a:r>
            <a:r>
              <a:rPr lang="en-US" baseline="30000"/>
              <a:t>+ </a:t>
            </a:r>
            <a:r>
              <a:rPr lang="en-US">
                <a:latin typeface="Symbol" pitchFamily="18" charset="2"/>
              </a:rPr>
              <a:t>n</a:t>
            </a:r>
            <a:r>
              <a:rPr lang="en-US" baseline="-25000">
                <a:latin typeface="Symbol" pitchFamily="18" charset="2"/>
              </a:rPr>
              <a:t>t</a:t>
            </a:r>
            <a:r>
              <a:rPr lang="en-US"/>
              <a:t>,  </a:t>
            </a:r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e</a:t>
            </a:r>
            <a:r>
              <a:rPr lang="en-US" baseline="30000"/>
              <a:t>+ </a:t>
            </a:r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e</a:t>
            </a:r>
            <a:r>
              <a:rPr lang="en-US"/>
              <a:t> - 1/2)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680963" name="Rectangle 3"/>
          <p:cNvSpPr>
            <a:spLocks noChangeArrowheads="1"/>
          </p:cNvSpPr>
          <p:nvPr/>
        </p:nvSpPr>
        <p:spPr bwMode="auto">
          <a:xfrm>
            <a:off x="990600" y="1600200"/>
            <a:ext cx="2286000" cy="28956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8001000" y="762000"/>
            <a:ext cx="762000" cy="6858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7467600" y="762000"/>
            <a:ext cx="762000" cy="685800"/>
          </a:xfrm>
          <a:prstGeom prst="ellipse">
            <a:avLst/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7696200" y="228600"/>
            <a:ext cx="762000" cy="685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693025" y="838200"/>
            <a:ext cx="46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m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8229600" y="8382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t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7872413" y="304800"/>
            <a:ext cx="43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Times New Roman" pitchFamily="18" charset="0"/>
              </a:rPr>
              <a:t>e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990600" y="3505200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2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990600" y="3810000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1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1447800" y="2133600"/>
            <a:ext cx="1524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1447800" y="3657600"/>
            <a:ext cx="457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1506538" y="2133600"/>
            <a:ext cx="746125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2195513" y="2133600"/>
            <a:ext cx="623887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2362200" y="3657600"/>
            <a:ext cx="4572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1905000" y="3657600"/>
            <a:ext cx="4572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1447800" y="3962400"/>
            <a:ext cx="7620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2209800" y="3962400"/>
            <a:ext cx="3048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2514600" y="3962400"/>
            <a:ext cx="3048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990600" y="1981200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3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 rot="-5400000">
            <a:off x="346870" y="2932906"/>
            <a:ext cx="690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mass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3276600" y="3048000"/>
            <a:ext cx="784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  <a:r>
              <a:rPr lang="en-US" sz="2000">
                <a:latin typeface="Times New Roman" pitchFamily="18" charset="0"/>
              </a:rPr>
              <a:t>m</a:t>
            </a:r>
            <a:r>
              <a:rPr lang="en-US" sz="2000" baseline="30000">
                <a:latin typeface="Times New Roman" pitchFamily="18" charset="0"/>
              </a:rPr>
              <a:t>2</a:t>
            </a:r>
            <a:r>
              <a:rPr lang="en-US" sz="2000" baseline="-25000">
                <a:latin typeface="Times New Roman" pitchFamily="18" charset="0"/>
              </a:rPr>
              <a:t>31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3276600" y="3738563"/>
            <a:ext cx="784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  <a:r>
              <a:rPr lang="en-US" sz="2000">
                <a:latin typeface="Times New Roman" pitchFamily="18" charset="0"/>
              </a:rPr>
              <a:t>m</a:t>
            </a:r>
            <a:r>
              <a:rPr lang="en-US" sz="2000" baseline="30000">
                <a:latin typeface="Times New Roman" pitchFamily="18" charset="0"/>
              </a:rPr>
              <a:t>2</a:t>
            </a:r>
            <a:r>
              <a:rPr lang="en-US" sz="2000" baseline="-25000">
                <a:latin typeface="Times New Roman" pitchFamily="18" charset="0"/>
              </a:rPr>
              <a:t>21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>
            <a:off x="3124200" y="22098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1" name="Line 27"/>
          <p:cNvSpPr>
            <a:spLocks noChangeShapeType="1"/>
          </p:cNvSpPr>
          <p:nvPr/>
        </p:nvSpPr>
        <p:spPr bwMode="auto">
          <a:xfrm>
            <a:off x="2971800" y="3733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2" name="Text Box 28"/>
          <p:cNvSpPr txBox="1">
            <a:spLocks noChangeArrowheads="1"/>
          </p:cNvSpPr>
          <p:nvPr/>
        </p:nvSpPr>
        <p:spPr bwMode="auto">
          <a:xfrm>
            <a:off x="944563" y="4835525"/>
            <a:ext cx="2701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Normal mass hierarchy </a:t>
            </a:r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1174750" y="2378075"/>
            <a:ext cx="661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|U</a:t>
            </a:r>
            <a:r>
              <a:rPr lang="en-US" baseline="-25000">
                <a:latin typeface="Times New Roman" pitchFamily="18" charset="0"/>
              </a:rPr>
              <a:t>e3</a:t>
            </a:r>
            <a:r>
              <a:rPr lang="en-US">
                <a:latin typeface="Times New Roman" pitchFamily="18" charset="0"/>
              </a:rPr>
              <a:t>|</a:t>
            </a:r>
            <a:r>
              <a:rPr lang="en-US" baseline="30000">
                <a:latin typeface="Times New Roman" pitchFamily="18" charset="0"/>
              </a:rPr>
              <a:t>2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1571625" y="1719263"/>
            <a:ext cx="681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|U</a:t>
            </a:r>
            <a:r>
              <a:rPr lang="en-US" baseline="-25000">
                <a:latin typeface="Symbol" pitchFamily="18" charset="2"/>
              </a:rPr>
              <a:t>m</a:t>
            </a:r>
            <a:r>
              <a:rPr lang="en-US" baseline="-25000">
                <a:latin typeface="Times New Roman" pitchFamily="18" charset="0"/>
              </a:rPr>
              <a:t>3</a:t>
            </a:r>
            <a:r>
              <a:rPr lang="en-US">
                <a:latin typeface="Times New Roman" pitchFamily="18" charset="0"/>
              </a:rPr>
              <a:t>|</a:t>
            </a:r>
            <a:r>
              <a:rPr lang="en-US" baseline="30000">
                <a:latin typeface="Times New Roman" pitchFamily="18" charset="0"/>
              </a:rPr>
              <a:t>2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6415" name="WordArt 31"/>
          <p:cNvSpPr>
            <a:spLocks noChangeArrowheads="1" noChangeShapeType="1" noTextEdit="1"/>
          </p:cNvSpPr>
          <p:nvPr/>
        </p:nvSpPr>
        <p:spPr bwMode="auto">
          <a:xfrm>
            <a:off x="2547940" y="242888"/>
            <a:ext cx="3007518" cy="1173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Mixing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16416" name="Text Box 32"/>
          <p:cNvSpPr txBox="1">
            <a:spLocks noChangeArrowheads="1"/>
          </p:cNvSpPr>
          <p:nvPr/>
        </p:nvSpPr>
        <p:spPr bwMode="auto">
          <a:xfrm>
            <a:off x="2263775" y="1747838"/>
            <a:ext cx="66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|U</a:t>
            </a:r>
            <a:r>
              <a:rPr lang="en-US" baseline="-25000">
                <a:latin typeface="Symbol" pitchFamily="18" charset="2"/>
              </a:rPr>
              <a:t>t</a:t>
            </a:r>
            <a:r>
              <a:rPr lang="en-US" baseline="-25000">
                <a:latin typeface="Times New Roman" pitchFamily="18" charset="0"/>
              </a:rPr>
              <a:t>3</a:t>
            </a:r>
            <a:r>
              <a:rPr lang="en-US">
                <a:latin typeface="Times New Roman" pitchFamily="18" charset="0"/>
              </a:rPr>
              <a:t>|</a:t>
            </a:r>
            <a:r>
              <a:rPr lang="en-US" baseline="30000">
                <a:latin typeface="Times New Roman" pitchFamily="18" charset="0"/>
              </a:rPr>
              <a:t>2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6417" name="Text Box 33"/>
          <p:cNvSpPr txBox="1">
            <a:spLocks noChangeArrowheads="1"/>
          </p:cNvSpPr>
          <p:nvPr/>
        </p:nvSpPr>
        <p:spPr bwMode="auto">
          <a:xfrm>
            <a:off x="1414463" y="4071938"/>
            <a:ext cx="661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|U</a:t>
            </a:r>
            <a:r>
              <a:rPr lang="en-US" baseline="-25000">
                <a:latin typeface="Times New Roman" pitchFamily="18" charset="0"/>
              </a:rPr>
              <a:t>e1</a:t>
            </a:r>
            <a:r>
              <a:rPr lang="en-US">
                <a:latin typeface="Times New Roman" pitchFamily="18" charset="0"/>
              </a:rPr>
              <a:t>|</a:t>
            </a:r>
            <a:r>
              <a:rPr lang="en-US" baseline="30000">
                <a:latin typeface="Times New Roman" pitchFamily="18" charset="0"/>
              </a:rPr>
              <a:t>2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6418" name="Text Box 34"/>
          <p:cNvSpPr txBox="1">
            <a:spLocks noChangeArrowheads="1"/>
          </p:cNvSpPr>
          <p:nvPr/>
        </p:nvSpPr>
        <p:spPr bwMode="auto">
          <a:xfrm>
            <a:off x="1376363" y="3271838"/>
            <a:ext cx="661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|U</a:t>
            </a:r>
            <a:r>
              <a:rPr lang="en-US" baseline="-25000">
                <a:latin typeface="Times New Roman" pitchFamily="18" charset="0"/>
              </a:rPr>
              <a:t>e2</a:t>
            </a:r>
            <a:r>
              <a:rPr lang="en-US">
                <a:latin typeface="Times New Roman" pitchFamily="18" charset="0"/>
              </a:rPr>
              <a:t>|</a:t>
            </a:r>
            <a:r>
              <a:rPr lang="en-US" baseline="30000">
                <a:latin typeface="Times New Roman" pitchFamily="18" charset="0"/>
              </a:rPr>
              <a:t>2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6419" name="Text Box 35"/>
          <p:cNvSpPr txBox="1">
            <a:spLocks noChangeArrowheads="1"/>
          </p:cNvSpPr>
          <p:nvPr/>
        </p:nvSpPr>
        <p:spPr bwMode="auto">
          <a:xfrm>
            <a:off x="5208588" y="5497512"/>
            <a:ext cx="26130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/>
              <a:t>tan</a:t>
            </a:r>
            <a:r>
              <a:rPr lang="en-US" sz="2000" baseline="30000" dirty="0">
                <a:latin typeface="Symbol" pitchFamily="18" charset="2"/>
              </a:rPr>
              <a:t>2</a:t>
            </a:r>
            <a:r>
              <a:rPr lang="en-US" sz="2000" dirty="0">
                <a:latin typeface="Symbol" pitchFamily="18" charset="2"/>
              </a:rPr>
              <a:t>q</a:t>
            </a:r>
            <a:r>
              <a:rPr lang="en-US" sz="2000" baseline="-25000" dirty="0">
                <a:latin typeface="Times New Roman" pitchFamily="18" charset="0"/>
              </a:rPr>
              <a:t>23  </a:t>
            </a:r>
            <a:r>
              <a:rPr lang="en-US" sz="2000" dirty="0"/>
              <a:t>=</a:t>
            </a:r>
            <a:r>
              <a:rPr lang="en-US" sz="2000" dirty="0">
                <a:latin typeface="Times New Roman" pitchFamily="18" charset="0"/>
              </a:rPr>
              <a:t> |U</a:t>
            </a:r>
            <a:r>
              <a:rPr lang="en-US" sz="2000" baseline="-25000" dirty="0">
                <a:latin typeface="Symbol" pitchFamily="18" charset="2"/>
              </a:rPr>
              <a:t>m</a:t>
            </a:r>
            <a:r>
              <a:rPr lang="en-US" sz="2000" baseline="-25000" dirty="0">
                <a:latin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</a:rPr>
              <a:t>|</a:t>
            </a:r>
            <a:r>
              <a:rPr lang="en-US" sz="2000" baseline="30000" dirty="0">
                <a:latin typeface="Times New Roman" pitchFamily="18" charset="0"/>
              </a:rPr>
              <a:t>2   </a:t>
            </a:r>
            <a:r>
              <a:rPr lang="en-US" sz="2000" dirty="0">
                <a:latin typeface="Times New Roman" pitchFamily="18" charset="0"/>
              </a:rPr>
              <a:t>/ |U</a:t>
            </a:r>
            <a:r>
              <a:rPr lang="en-US" sz="2000" baseline="-25000" dirty="0">
                <a:latin typeface="Symbol" pitchFamily="18" charset="2"/>
              </a:rPr>
              <a:t>t</a:t>
            </a:r>
            <a:r>
              <a:rPr lang="en-US" sz="2000" baseline="-25000" dirty="0">
                <a:latin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</a:rPr>
              <a:t>|</a:t>
            </a:r>
            <a:r>
              <a:rPr lang="en-US" sz="2000" baseline="30000" dirty="0">
                <a:latin typeface="Times New Roman" pitchFamily="18" charset="0"/>
              </a:rPr>
              <a:t>2</a:t>
            </a:r>
          </a:p>
        </p:txBody>
      </p:sp>
      <p:sp>
        <p:nvSpPr>
          <p:cNvPr id="16420" name="Text Box 36"/>
          <p:cNvSpPr txBox="1">
            <a:spLocks noChangeArrowheads="1"/>
          </p:cNvSpPr>
          <p:nvPr/>
        </p:nvSpPr>
        <p:spPr bwMode="auto">
          <a:xfrm>
            <a:off x="5187157" y="5062537"/>
            <a:ext cx="175577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 </a:t>
            </a:r>
            <a:r>
              <a:rPr lang="en-US" sz="2000"/>
              <a:t>sin</a:t>
            </a:r>
            <a:r>
              <a:rPr lang="en-US" sz="2000" baseline="30000">
                <a:latin typeface="Symbol" pitchFamily="18" charset="2"/>
              </a:rPr>
              <a:t>2</a:t>
            </a:r>
            <a:r>
              <a:rPr lang="en-US" sz="2000">
                <a:latin typeface="Symbol" pitchFamily="18" charset="2"/>
              </a:rPr>
              <a:t>q</a:t>
            </a:r>
            <a:r>
              <a:rPr lang="en-US" sz="2000" baseline="-25000">
                <a:latin typeface="Times New Roman" pitchFamily="18" charset="0"/>
              </a:rPr>
              <a:t>13  </a:t>
            </a:r>
            <a:r>
              <a:rPr lang="en-US" sz="2000"/>
              <a:t>=</a:t>
            </a:r>
            <a:r>
              <a:rPr lang="en-US" sz="2000">
                <a:latin typeface="Times New Roman" pitchFamily="18" charset="0"/>
              </a:rPr>
              <a:t> |U</a:t>
            </a:r>
            <a:r>
              <a:rPr lang="en-US" sz="2000" baseline="-25000">
                <a:latin typeface="Times New Roman" pitchFamily="18" charset="0"/>
              </a:rPr>
              <a:t>e3</a:t>
            </a:r>
            <a:r>
              <a:rPr lang="en-US" sz="2000">
                <a:latin typeface="Times New Roman" pitchFamily="18" charset="0"/>
              </a:rPr>
              <a:t>|</a:t>
            </a:r>
            <a:r>
              <a:rPr lang="en-US" sz="2000" baseline="30000">
                <a:latin typeface="Times New Roman" pitchFamily="18" charset="0"/>
              </a:rPr>
              <a:t>2</a:t>
            </a:r>
          </a:p>
        </p:txBody>
      </p:sp>
      <p:sp>
        <p:nvSpPr>
          <p:cNvPr id="16421" name="Text Box 37"/>
          <p:cNvSpPr txBox="1">
            <a:spLocks noChangeArrowheads="1"/>
          </p:cNvSpPr>
          <p:nvPr/>
        </p:nvSpPr>
        <p:spPr bwMode="auto">
          <a:xfrm>
            <a:off x="5161757" y="4637087"/>
            <a:ext cx="2681288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tan</a:t>
            </a:r>
            <a:r>
              <a:rPr lang="en-US" sz="2000" baseline="30000">
                <a:latin typeface="Symbol" pitchFamily="18" charset="2"/>
              </a:rPr>
              <a:t>2</a:t>
            </a:r>
            <a:r>
              <a:rPr lang="en-US" sz="2000">
                <a:latin typeface="Symbol" pitchFamily="18" charset="2"/>
              </a:rPr>
              <a:t>q</a:t>
            </a:r>
            <a:r>
              <a:rPr lang="en-US" sz="2000" baseline="-25000">
                <a:latin typeface="Times New Roman" pitchFamily="18" charset="0"/>
              </a:rPr>
              <a:t>12 </a:t>
            </a:r>
            <a:r>
              <a:rPr lang="en-US" sz="2000"/>
              <a:t>=</a:t>
            </a:r>
            <a:r>
              <a:rPr lang="en-US" sz="2000" baseline="-25000">
                <a:latin typeface="Times New Roman" pitchFamily="18" charset="0"/>
              </a:rPr>
              <a:t>  </a:t>
            </a:r>
            <a:r>
              <a:rPr lang="en-US" sz="2000">
                <a:latin typeface="Times New Roman" pitchFamily="18" charset="0"/>
              </a:rPr>
              <a:t>|U</a:t>
            </a:r>
            <a:r>
              <a:rPr lang="en-US" sz="2000" baseline="-25000">
                <a:latin typeface="Times New Roman" pitchFamily="18" charset="0"/>
              </a:rPr>
              <a:t>e2</a:t>
            </a:r>
            <a:r>
              <a:rPr lang="en-US" sz="2000">
                <a:latin typeface="Times New Roman" pitchFamily="18" charset="0"/>
              </a:rPr>
              <a:t>|</a:t>
            </a:r>
            <a:r>
              <a:rPr lang="en-US" sz="2000" baseline="30000">
                <a:latin typeface="Times New Roman" pitchFamily="18" charset="0"/>
              </a:rPr>
              <a:t>2   </a:t>
            </a:r>
            <a:r>
              <a:rPr lang="en-US" sz="2000">
                <a:latin typeface="Times New Roman" pitchFamily="18" charset="0"/>
              </a:rPr>
              <a:t>/  |U</a:t>
            </a:r>
            <a:r>
              <a:rPr lang="en-US" sz="2000" baseline="-25000">
                <a:latin typeface="Times New Roman" pitchFamily="18" charset="0"/>
              </a:rPr>
              <a:t>e1</a:t>
            </a:r>
            <a:r>
              <a:rPr lang="en-US" sz="2000">
                <a:latin typeface="Times New Roman" pitchFamily="18" charset="0"/>
              </a:rPr>
              <a:t>|</a:t>
            </a:r>
            <a:r>
              <a:rPr lang="en-US" sz="2000" baseline="30000">
                <a:latin typeface="Times New Roman" pitchFamily="18" charset="0"/>
              </a:rPr>
              <a:t>2</a:t>
            </a:r>
          </a:p>
        </p:txBody>
      </p:sp>
      <p:sp>
        <p:nvSpPr>
          <p:cNvPr id="16422" name="Text Box 38"/>
          <p:cNvSpPr txBox="1">
            <a:spLocks noChangeArrowheads="1"/>
          </p:cNvSpPr>
          <p:nvPr/>
        </p:nvSpPr>
        <p:spPr bwMode="auto">
          <a:xfrm>
            <a:off x="990600" y="5318125"/>
            <a:ext cx="20923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D</a:t>
            </a:r>
            <a:r>
              <a:rPr lang="en-US" sz="2000" dirty="0"/>
              <a:t>m</a:t>
            </a:r>
            <a:r>
              <a:rPr lang="en-US" sz="2000" baseline="30000" dirty="0"/>
              <a:t>2</a:t>
            </a:r>
            <a:r>
              <a:rPr lang="en-US" sz="2000" baseline="-25000" dirty="0"/>
              <a:t>31 </a:t>
            </a:r>
            <a:r>
              <a:rPr lang="en-US" sz="2000" dirty="0"/>
              <a:t>= m</a:t>
            </a:r>
            <a:r>
              <a:rPr lang="en-US" sz="2000" baseline="30000" dirty="0"/>
              <a:t>2</a:t>
            </a:r>
            <a:r>
              <a:rPr lang="en-US" sz="2000" baseline="-25000" dirty="0"/>
              <a:t>3 </a:t>
            </a:r>
            <a:r>
              <a:rPr lang="en-US" sz="2000" dirty="0"/>
              <a:t>- </a:t>
            </a:r>
            <a:r>
              <a:rPr lang="en-US" sz="2000" dirty="0" smtClean="0"/>
              <a:t>m</a:t>
            </a:r>
            <a:r>
              <a:rPr lang="en-US" sz="2000" baseline="30000" dirty="0" smtClean="0"/>
              <a:t>2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16423" name="Text Box 39"/>
          <p:cNvSpPr txBox="1">
            <a:spLocks noChangeArrowheads="1"/>
          </p:cNvSpPr>
          <p:nvPr/>
        </p:nvSpPr>
        <p:spPr bwMode="auto">
          <a:xfrm>
            <a:off x="1000125" y="5695950"/>
            <a:ext cx="20669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D</a:t>
            </a:r>
            <a:r>
              <a:rPr lang="en-US" sz="2000" dirty="0"/>
              <a:t>m</a:t>
            </a:r>
            <a:r>
              <a:rPr lang="en-US" sz="2000" baseline="30000" dirty="0"/>
              <a:t>2</a:t>
            </a:r>
            <a:r>
              <a:rPr lang="en-US" sz="2000" baseline="-25000" dirty="0"/>
              <a:t>21 </a:t>
            </a:r>
            <a:r>
              <a:rPr lang="en-US" sz="2000" dirty="0"/>
              <a:t>= m</a:t>
            </a:r>
            <a:r>
              <a:rPr lang="en-US" sz="2000" baseline="30000" dirty="0"/>
              <a:t>2</a:t>
            </a:r>
            <a:r>
              <a:rPr lang="en-US" sz="2000" baseline="-25000" dirty="0"/>
              <a:t>2 </a:t>
            </a:r>
            <a:r>
              <a:rPr lang="en-US" sz="2000" dirty="0"/>
              <a:t>- m</a:t>
            </a:r>
            <a:r>
              <a:rPr lang="en-US" sz="2000" baseline="30000" dirty="0"/>
              <a:t>2</a:t>
            </a:r>
            <a:r>
              <a:rPr lang="en-US" sz="2000" baseline="-25000" dirty="0"/>
              <a:t>1</a:t>
            </a:r>
          </a:p>
        </p:txBody>
      </p:sp>
      <p:sp>
        <p:nvSpPr>
          <p:cNvPr id="16424" name="Text Box 40"/>
          <p:cNvSpPr txBox="1">
            <a:spLocks noChangeArrowheads="1"/>
          </p:cNvSpPr>
          <p:nvPr/>
        </p:nvSpPr>
        <p:spPr bwMode="auto">
          <a:xfrm>
            <a:off x="4713287" y="4143375"/>
            <a:ext cx="1763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Mixing </a:t>
            </a:r>
            <a:r>
              <a:rPr lang="en-US" dirty="0" smtClean="0"/>
              <a:t> angles:</a:t>
            </a:r>
            <a:endParaRPr lang="en-US" dirty="0"/>
          </a:p>
        </p:txBody>
      </p:sp>
      <p:sp>
        <p:nvSpPr>
          <p:cNvPr id="16426" name="Text Box 42"/>
          <p:cNvSpPr txBox="1">
            <a:spLocks noChangeArrowheads="1"/>
          </p:cNvSpPr>
          <p:nvPr/>
        </p:nvSpPr>
        <p:spPr bwMode="auto">
          <a:xfrm>
            <a:off x="4932363" y="3413125"/>
            <a:ext cx="287655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U</a:t>
            </a:r>
            <a:r>
              <a:rPr lang="en-US" sz="2000" baseline="-25000"/>
              <a:t>PMNS  </a:t>
            </a:r>
            <a:r>
              <a:rPr lang="en-US" sz="2000"/>
              <a:t>= U</a:t>
            </a:r>
            <a:r>
              <a:rPr lang="en-US" sz="2000" baseline="-25000"/>
              <a:t>23</a:t>
            </a:r>
            <a:r>
              <a:rPr lang="en-US" sz="2000"/>
              <a:t>I</a:t>
            </a:r>
            <a:r>
              <a:rPr lang="en-US" sz="2000" baseline="-25000">
                <a:latin typeface="Symbol" pitchFamily="18" charset="2"/>
              </a:rPr>
              <a:t>d </a:t>
            </a:r>
            <a:r>
              <a:rPr lang="en-US" sz="2000"/>
              <a:t>U</a:t>
            </a:r>
            <a:r>
              <a:rPr lang="en-US" sz="2000" baseline="-25000"/>
              <a:t>13</a:t>
            </a:r>
            <a:r>
              <a:rPr lang="en-US" sz="2000"/>
              <a:t>I</a:t>
            </a:r>
            <a:r>
              <a:rPr lang="en-US" sz="2000" baseline="-25000">
                <a:latin typeface="Symbol" pitchFamily="18" charset="2"/>
              </a:rPr>
              <a:t>-d </a:t>
            </a:r>
            <a:r>
              <a:rPr lang="en-US" sz="2000"/>
              <a:t>U</a:t>
            </a:r>
            <a:r>
              <a:rPr lang="en-US" sz="2000" baseline="-25000"/>
              <a:t>12</a:t>
            </a:r>
            <a:endParaRPr lang="en-US" sz="2000"/>
          </a:p>
        </p:txBody>
      </p:sp>
      <p:sp>
        <p:nvSpPr>
          <p:cNvPr id="16427" name="Text Box 43"/>
          <p:cNvSpPr txBox="1">
            <a:spLocks noChangeArrowheads="1"/>
          </p:cNvSpPr>
          <p:nvPr/>
        </p:nvSpPr>
        <p:spPr bwMode="auto">
          <a:xfrm>
            <a:off x="1600200" y="4510088"/>
            <a:ext cx="820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flavor</a:t>
            </a:r>
          </a:p>
        </p:txBody>
      </p:sp>
      <p:sp>
        <p:nvSpPr>
          <p:cNvPr id="16428" name="Text Box 44"/>
          <p:cNvSpPr txBox="1">
            <a:spLocks noChangeArrowheads="1"/>
          </p:cNvSpPr>
          <p:nvPr/>
        </p:nvSpPr>
        <p:spPr bwMode="auto">
          <a:xfrm>
            <a:off x="4741774" y="1614488"/>
            <a:ext cx="1735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Mixing matrix:</a:t>
            </a:r>
          </a:p>
        </p:txBody>
      </p:sp>
      <p:sp>
        <p:nvSpPr>
          <p:cNvPr id="16429" name="Text Box 45"/>
          <p:cNvSpPr txBox="1">
            <a:spLocks noChangeArrowheads="1"/>
          </p:cNvSpPr>
          <p:nvPr/>
        </p:nvSpPr>
        <p:spPr bwMode="auto">
          <a:xfrm>
            <a:off x="6655594" y="2085975"/>
            <a:ext cx="3984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 dirty="0">
                <a:solidFill>
                  <a:schemeClr val="tx2"/>
                </a:solidFill>
                <a:latin typeface="Times New Roman" pitchFamily="18" charset="0"/>
              </a:rPr>
              <a:t>1</a:t>
            </a:r>
          </a:p>
          <a:p>
            <a:r>
              <a:rPr lang="en-US" sz="2000" dirty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 dirty="0">
                <a:solidFill>
                  <a:schemeClr val="tx2"/>
                </a:solidFill>
                <a:latin typeface="Times New Roman" pitchFamily="18" charset="0"/>
              </a:rPr>
              <a:t>2</a:t>
            </a:r>
          </a:p>
          <a:p>
            <a:r>
              <a:rPr lang="en-US" sz="2000" dirty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 dirty="0">
                <a:solidFill>
                  <a:schemeClr val="tx2"/>
                </a:solidFill>
                <a:latin typeface="Times New Roman" pitchFamily="18" charset="0"/>
              </a:rPr>
              <a:t>3</a:t>
            </a:r>
            <a:endParaRPr lang="en-US" sz="2000" dirty="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6430" name="Text Box 46"/>
          <p:cNvSpPr txBox="1">
            <a:spLocks noChangeArrowheads="1"/>
          </p:cNvSpPr>
          <p:nvPr/>
        </p:nvSpPr>
        <p:spPr bwMode="auto">
          <a:xfrm>
            <a:off x="4941888" y="2085975"/>
            <a:ext cx="4524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 dirty="0">
                <a:solidFill>
                  <a:schemeClr val="tx2"/>
                </a:solidFill>
                <a:latin typeface="Times New Roman" pitchFamily="18" charset="0"/>
              </a:rPr>
              <a:t>e</a:t>
            </a:r>
          </a:p>
          <a:p>
            <a:r>
              <a:rPr lang="en-US" sz="2000" dirty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 dirty="0">
                <a:solidFill>
                  <a:schemeClr val="tx2"/>
                </a:solidFill>
                <a:latin typeface="Symbol" pitchFamily="18" charset="2"/>
              </a:rPr>
              <a:t>m</a:t>
            </a:r>
            <a:r>
              <a:rPr lang="en-US" sz="2000" baseline="-250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r>
              <a:rPr lang="en-US" sz="2000" dirty="0" err="1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 dirty="0" err="1">
                <a:solidFill>
                  <a:schemeClr val="tx2"/>
                </a:solidFill>
                <a:latin typeface="Symbol" pitchFamily="18" charset="2"/>
              </a:rPr>
              <a:t>t</a:t>
            </a:r>
            <a:endParaRPr lang="en-US" sz="2000" dirty="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6431" name="Text Box 47"/>
          <p:cNvSpPr txBox="1">
            <a:spLocks noChangeArrowheads="1"/>
          </p:cNvSpPr>
          <p:nvPr/>
        </p:nvSpPr>
        <p:spPr bwMode="auto">
          <a:xfrm>
            <a:off x="5480050" y="2389187"/>
            <a:ext cx="1055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= U</a:t>
            </a:r>
            <a:r>
              <a:rPr lang="en-US" sz="2000" baseline="-25000" dirty="0"/>
              <a:t>PMNS</a:t>
            </a:r>
            <a:endParaRPr lang="en-US" sz="2000" dirty="0"/>
          </a:p>
        </p:txBody>
      </p:sp>
      <p:sp>
        <p:nvSpPr>
          <p:cNvPr id="16432" name="AutoShape 48"/>
          <p:cNvSpPr>
            <a:spLocks noChangeArrowheads="1"/>
          </p:cNvSpPr>
          <p:nvPr/>
        </p:nvSpPr>
        <p:spPr bwMode="auto">
          <a:xfrm>
            <a:off x="4941888" y="2200275"/>
            <a:ext cx="439737" cy="860425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33" name="AutoShape 49"/>
          <p:cNvSpPr>
            <a:spLocks noChangeArrowheads="1"/>
          </p:cNvSpPr>
          <p:nvPr/>
        </p:nvSpPr>
        <p:spPr bwMode="auto">
          <a:xfrm>
            <a:off x="6655594" y="2133600"/>
            <a:ext cx="439737" cy="860425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800100" y="6169025"/>
            <a:ext cx="3375026" cy="646331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Mixing determines the flavor composition of mass states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627321" y="1913860"/>
            <a:ext cx="7591645" cy="13651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Resonance enhancement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619619" y="3278981"/>
            <a:ext cx="5238381" cy="1394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of oscillations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606966" y="4933507"/>
            <a:ext cx="19748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Constant density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1736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095500" y="2893494"/>
            <a:ext cx="5105400" cy="815975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952500" y="2893494"/>
            <a:ext cx="838200" cy="762000"/>
          </a:xfrm>
          <a:prstGeom prst="rect">
            <a:avLst/>
          </a:prstGeom>
          <a:solidFill>
            <a:srgbClr val="FF00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66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632116" y="2090828"/>
            <a:ext cx="19748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Constant density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899058" y="3709469"/>
            <a:ext cx="935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Source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7491727" y="3702974"/>
            <a:ext cx="1163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Detector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1057807" y="4079198"/>
            <a:ext cx="7328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</a:t>
            </a:r>
            <a:r>
              <a:rPr lang="en-US" baseline="-25000" dirty="0"/>
              <a:t>0</a:t>
            </a:r>
            <a:r>
              <a:rPr lang="en-US" dirty="0"/>
              <a:t>(E)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7672553" y="4048420"/>
            <a:ext cx="689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F(E)</a:t>
            </a:r>
          </a:p>
        </p:txBody>
      </p:sp>
      <p:sp>
        <p:nvSpPr>
          <p:cNvPr id="13336" name="Text Box 25"/>
          <p:cNvSpPr txBox="1">
            <a:spLocks noChangeArrowheads="1"/>
          </p:cNvSpPr>
          <p:nvPr/>
        </p:nvSpPr>
        <p:spPr bwMode="auto">
          <a:xfrm>
            <a:off x="4521200" y="2664894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ymbol" pitchFamily="18" charset="2"/>
              </a:rPr>
              <a:t>n</a:t>
            </a:r>
          </a:p>
        </p:txBody>
      </p:sp>
      <p:sp>
        <p:nvSpPr>
          <p:cNvPr id="13341" name="Text Box 30"/>
          <p:cNvSpPr txBox="1">
            <a:spLocks noChangeArrowheads="1"/>
          </p:cNvSpPr>
          <p:nvPr/>
        </p:nvSpPr>
        <p:spPr bwMode="auto">
          <a:xfrm>
            <a:off x="949425" y="2991329"/>
            <a:ext cx="388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Times New Roman" pitchFamily="18" charset="0"/>
              </a:rPr>
              <a:t>e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13344" name="WordArt 33"/>
          <p:cNvSpPr>
            <a:spLocks noChangeArrowheads="1" noChangeShapeType="1" noTextEdit="1"/>
          </p:cNvSpPr>
          <p:nvPr/>
        </p:nvSpPr>
        <p:spPr bwMode="auto">
          <a:xfrm>
            <a:off x="325439" y="138223"/>
            <a:ext cx="8329926" cy="9779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Resonance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enhancement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13345" name="Text Box 34"/>
          <p:cNvSpPr txBox="1">
            <a:spLocks noChangeArrowheads="1"/>
          </p:cNvSpPr>
          <p:nvPr/>
        </p:nvSpPr>
        <p:spPr bwMode="auto">
          <a:xfrm>
            <a:off x="3536795" y="3863754"/>
            <a:ext cx="19688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ayer </a:t>
            </a:r>
            <a:r>
              <a:rPr lang="en-US" dirty="0"/>
              <a:t>of length L</a:t>
            </a:r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7458869" y="2872565"/>
            <a:ext cx="838200" cy="762000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66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V="1">
            <a:off x="1366577" y="3211033"/>
            <a:ext cx="6248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2" name="Text Box 31"/>
          <p:cNvSpPr txBox="1">
            <a:spLocks noChangeArrowheads="1"/>
          </p:cNvSpPr>
          <p:nvPr/>
        </p:nvSpPr>
        <p:spPr bwMode="auto">
          <a:xfrm>
            <a:off x="7684608" y="2936363"/>
            <a:ext cx="388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Times New Roman" pitchFamily="18" charset="0"/>
              </a:rPr>
              <a:t>e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3600" y="5969685"/>
            <a:ext cx="3087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neutrinos propagating in the mantle of the Earth</a:t>
            </a:r>
            <a:endParaRPr lang="en-US" dirty="0"/>
          </a:p>
        </p:txBody>
      </p:sp>
      <p:sp>
        <p:nvSpPr>
          <p:cNvPr id="23" name="Text Box 35"/>
          <p:cNvSpPr txBox="1">
            <a:spLocks noChangeArrowheads="1"/>
          </p:cNvSpPr>
          <p:nvPr/>
        </p:nvSpPr>
        <p:spPr bwMode="auto">
          <a:xfrm>
            <a:off x="2355240" y="4448530"/>
            <a:ext cx="50177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Depth of oscillations </a:t>
            </a:r>
            <a:r>
              <a:rPr lang="en-US" dirty="0"/>
              <a:t>determined </a:t>
            </a:r>
            <a:r>
              <a:rPr lang="en-US" dirty="0" smtClean="0"/>
              <a:t>by  sin</a:t>
            </a:r>
            <a:r>
              <a:rPr lang="en-US" baseline="30000" dirty="0" smtClean="0"/>
              <a:t>2</a:t>
            </a:r>
            <a:r>
              <a:rPr lang="en-US" dirty="0" smtClean="0"/>
              <a:t>2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baseline="-25000" dirty="0" smtClean="0"/>
              <a:t>m</a:t>
            </a:r>
            <a:r>
              <a:rPr lang="en-US" dirty="0" smtClean="0"/>
              <a:t> </a:t>
            </a:r>
          </a:p>
          <a:p>
            <a:r>
              <a:rPr lang="en-US" dirty="0" smtClean="0"/>
              <a:t> as well as the oscillation length,  l</a:t>
            </a:r>
            <a:r>
              <a:rPr lang="en-US" baseline="-25000" dirty="0" smtClean="0"/>
              <a:t>m</a:t>
            </a:r>
            <a:endParaRPr lang="en-US" dirty="0" smtClean="0"/>
          </a:p>
          <a:p>
            <a:r>
              <a:rPr lang="en-US" dirty="0" smtClean="0"/>
              <a:t>depend on neutrino energy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7095" y="-5273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4339" name="Picture 3" descr="consts1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4900" y="2516188"/>
            <a:ext cx="3886200" cy="3200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4340" name="Picture 4" descr="consts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600" y="2516188"/>
            <a:ext cx="3886200" cy="3200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86055" y="2473656"/>
            <a:ext cx="7328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 (E)</a:t>
            </a:r>
          </a:p>
          <a:p>
            <a:r>
              <a:rPr lang="en-US" dirty="0"/>
              <a:t>F</a:t>
            </a:r>
            <a:r>
              <a:rPr lang="en-US" baseline="-25000" dirty="0"/>
              <a:t>0</a:t>
            </a:r>
            <a:r>
              <a:rPr lang="en-US" dirty="0"/>
              <a:t>(E)</a:t>
            </a: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152400" y="2784143"/>
            <a:ext cx="5334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276475" y="5855993"/>
            <a:ext cx="6880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E/E</a:t>
            </a:r>
            <a:r>
              <a:rPr lang="en-US" baseline="-25000" dirty="0"/>
              <a:t>R</a:t>
            </a:r>
            <a:endParaRPr lang="en-US" dirty="0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6575969" y="5855993"/>
            <a:ext cx="6880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E/E</a:t>
            </a:r>
            <a:r>
              <a:rPr lang="en-US" baseline="-25000" dirty="0"/>
              <a:t>R</a:t>
            </a:r>
            <a:endParaRPr lang="en-US" dirty="0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050381" y="2119312"/>
            <a:ext cx="1054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thin layer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5632450" y="2106944"/>
            <a:ext cx="1155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thick layer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432299" y="2138842"/>
            <a:ext cx="655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k = 1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6879009" y="2096311"/>
            <a:ext cx="769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k = 10</a:t>
            </a: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579864" y="1140341"/>
            <a:ext cx="3049233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Small mixing  sin</a:t>
            </a:r>
            <a:r>
              <a:rPr lang="en-US" baseline="30000" dirty="0" smtClean="0"/>
              <a:t>2</a:t>
            </a:r>
            <a:r>
              <a:rPr lang="en-US" dirty="0" smtClean="0"/>
              <a:t>2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0.08</a:t>
            </a:r>
            <a:endParaRPr lang="en-US" dirty="0"/>
          </a:p>
        </p:txBody>
      </p:sp>
      <p:sp>
        <p:nvSpPr>
          <p:cNvPr id="21" name="Right Arrow 20"/>
          <p:cNvSpPr/>
          <p:nvPr/>
        </p:nvSpPr>
        <p:spPr bwMode="auto">
          <a:xfrm rot="18200456">
            <a:off x="5831200" y="5628658"/>
            <a:ext cx="400559" cy="3693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 rot="18200456">
            <a:off x="1639851" y="5628658"/>
            <a:ext cx="400559" cy="3693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Text Box 38"/>
          <p:cNvSpPr txBox="1">
            <a:spLocks noChangeArrowheads="1"/>
          </p:cNvSpPr>
          <p:nvPr/>
        </p:nvSpPr>
        <p:spPr bwMode="auto">
          <a:xfrm>
            <a:off x="2649440" y="3293365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sin</a:t>
            </a:r>
            <a:r>
              <a:rPr lang="en-US" baseline="30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2</a:t>
            </a:r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baseline="-25000" dirty="0">
                <a:solidFill>
                  <a:srgbClr val="FF0000"/>
                </a:solidFill>
              </a:rPr>
              <a:t>m</a:t>
            </a:r>
            <a:endParaRPr lang="en-US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pic>
        <p:nvPicPr>
          <p:cNvPr id="13318" name="Picture 6" descr="constl1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1100" y="2653387"/>
            <a:ext cx="3886200" cy="32162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3320" name="Picture 8" descr="constl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031" y="2657521"/>
            <a:ext cx="38862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21266" y="2646888"/>
            <a:ext cx="7328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 (E)</a:t>
            </a:r>
          </a:p>
          <a:p>
            <a:r>
              <a:rPr lang="en-US" dirty="0"/>
              <a:t>F</a:t>
            </a:r>
            <a:r>
              <a:rPr lang="en-US" baseline="-25000" dirty="0"/>
              <a:t>0</a:t>
            </a:r>
            <a:r>
              <a:rPr lang="en-US" dirty="0"/>
              <a:t>(E)</a:t>
            </a: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114300" y="2964897"/>
            <a:ext cx="5334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2399406" y="5935547"/>
            <a:ext cx="6880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E/E</a:t>
            </a:r>
            <a:r>
              <a:rPr lang="en-US" baseline="-25000" dirty="0"/>
              <a:t>R</a:t>
            </a:r>
            <a:endParaRPr lang="en-US" dirty="0"/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6665284" y="5935547"/>
            <a:ext cx="6880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E/E</a:t>
            </a:r>
            <a:r>
              <a:rPr lang="en-US" baseline="-25000" dirty="0"/>
              <a:t>R</a:t>
            </a:r>
            <a:endParaRPr lang="en-US" dirty="0"/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1492036" y="2251492"/>
            <a:ext cx="12186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thin layer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767129" y="2251492"/>
            <a:ext cx="13420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thick layer</a:t>
            </a:r>
          </a:p>
        </p:txBody>
      </p:sp>
      <p:sp>
        <p:nvSpPr>
          <p:cNvPr id="13334" name="Text Box 23"/>
          <p:cNvSpPr txBox="1">
            <a:spLocks noChangeArrowheads="1"/>
          </p:cNvSpPr>
          <p:nvPr/>
        </p:nvSpPr>
        <p:spPr bwMode="auto">
          <a:xfrm>
            <a:off x="4991100" y="1527112"/>
            <a:ext cx="11811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k = </a:t>
            </a:r>
            <a:r>
              <a:rPr lang="en-US" dirty="0" err="1">
                <a:latin typeface="Symbol" pitchFamily="18" charset="2"/>
              </a:rPr>
              <a:t>p</a:t>
            </a:r>
            <a:r>
              <a:rPr lang="en-US" dirty="0" err="1">
                <a:latin typeface="Times New Roman" pitchFamily="18" charset="0"/>
              </a:rPr>
              <a:t>L</a:t>
            </a:r>
            <a:r>
              <a:rPr lang="en-US" dirty="0">
                <a:latin typeface="Times New Roman" pitchFamily="18" charset="0"/>
              </a:rPr>
              <a:t> / l</a:t>
            </a:r>
            <a:r>
              <a:rPr lang="en-US" baseline="-25000" dirty="0">
                <a:latin typeface="Times New Roman" pitchFamily="18" charset="0"/>
              </a:rPr>
              <a:t>0</a:t>
            </a:r>
            <a:r>
              <a:rPr lang="en-US" dirty="0">
                <a:latin typeface="Times New Roman" pitchFamily="18" charset="0"/>
              </a:rPr>
              <a:t> </a:t>
            </a:r>
          </a:p>
        </p:txBody>
      </p:sp>
      <p:sp>
        <p:nvSpPr>
          <p:cNvPr id="13335" name="Text Box 24"/>
          <p:cNvSpPr txBox="1">
            <a:spLocks noChangeArrowheads="1"/>
          </p:cNvSpPr>
          <p:nvPr/>
        </p:nvSpPr>
        <p:spPr bwMode="auto">
          <a:xfrm>
            <a:off x="347557" y="955675"/>
            <a:ext cx="3280065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Large mixing  sin</a:t>
            </a:r>
            <a:r>
              <a:rPr lang="en-US" baseline="30000" dirty="0" smtClean="0"/>
              <a:t>2</a:t>
            </a:r>
            <a:r>
              <a:rPr lang="en-US" dirty="0" smtClean="0"/>
              <a:t>2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dirty="0" smtClean="0"/>
              <a:t> </a:t>
            </a:r>
            <a:r>
              <a:rPr lang="en-US" dirty="0"/>
              <a:t>= 0.824</a:t>
            </a:r>
          </a:p>
        </p:txBody>
      </p:sp>
      <p:sp>
        <p:nvSpPr>
          <p:cNvPr id="13339" name="Text Box 28"/>
          <p:cNvSpPr txBox="1">
            <a:spLocks noChangeArrowheads="1"/>
          </p:cNvSpPr>
          <p:nvPr/>
        </p:nvSpPr>
        <p:spPr bwMode="auto">
          <a:xfrm>
            <a:off x="2686994" y="2219593"/>
            <a:ext cx="655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k = 1</a:t>
            </a:r>
          </a:p>
        </p:txBody>
      </p:sp>
      <p:sp>
        <p:nvSpPr>
          <p:cNvPr id="13340" name="Text Box 29"/>
          <p:cNvSpPr txBox="1">
            <a:spLocks noChangeArrowheads="1"/>
          </p:cNvSpPr>
          <p:nvPr/>
        </p:nvSpPr>
        <p:spPr bwMode="auto">
          <a:xfrm>
            <a:off x="7029852" y="2231880"/>
            <a:ext cx="769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k = 10</a:t>
            </a:r>
          </a:p>
        </p:txBody>
      </p:sp>
      <p:sp>
        <p:nvSpPr>
          <p:cNvPr id="13345" name="Text Box 34"/>
          <p:cNvSpPr txBox="1">
            <a:spLocks noChangeArrowheads="1"/>
          </p:cNvSpPr>
          <p:nvPr/>
        </p:nvSpPr>
        <p:spPr bwMode="auto">
          <a:xfrm>
            <a:off x="2976563" y="1527112"/>
            <a:ext cx="20145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Layer of length L</a:t>
            </a:r>
          </a:p>
        </p:txBody>
      </p:sp>
      <p:sp>
        <p:nvSpPr>
          <p:cNvPr id="13347" name="Text Box 37"/>
          <p:cNvSpPr txBox="1">
            <a:spLocks noChangeArrowheads="1"/>
          </p:cNvSpPr>
          <p:nvPr/>
        </p:nvSpPr>
        <p:spPr bwMode="auto">
          <a:xfrm>
            <a:off x="2976563" y="3617670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sin</a:t>
            </a:r>
            <a:r>
              <a:rPr lang="en-US" baseline="30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2</a:t>
            </a:r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baseline="-25000" dirty="0">
                <a:solidFill>
                  <a:srgbClr val="FF0000"/>
                </a:solidFill>
              </a:rPr>
              <a:t>m</a:t>
            </a:r>
            <a:endParaRPr lang="en-US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 rot="18200456">
            <a:off x="1114997" y="5750880"/>
            <a:ext cx="400559" cy="3693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 rot="18200456">
            <a:off x="5302499" y="5745071"/>
            <a:ext cx="400559" cy="3693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6388" name="WordArt 5"/>
          <p:cNvSpPr>
            <a:spLocks noChangeArrowheads="1" noChangeShapeType="1" noTextEdit="1"/>
          </p:cNvSpPr>
          <p:nvPr/>
        </p:nvSpPr>
        <p:spPr bwMode="auto">
          <a:xfrm>
            <a:off x="304800" y="313664"/>
            <a:ext cx="8229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Resonance 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enhancement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1066800" y="1295400"/>
            <a:ext cx="48768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90" name="Line 7"/>
          <p:cNvSpPr>
            <a:spLocks noChangeShapeType="1"/>
          </p:cNvSpPr>
          <p:nvPr/>
        </p:nvSpPr>
        <p:spPr bwMode="auto">
          <a:xfrm>
            <a:off x="3657600" y="1524000"/>
            <a:ext cx="0" cy="411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Line 8"/>
          <p:cNvSpPr>
            <a:spLocks noChangeShapeType="1"/>
          </p:cNvSpPr>
          <p:nvPr/>
        </p:nvSpPr>
        <p:spPr bwMode="auto">
          <a:xfrm flipV="1">
            <a:off x="1600200" y="3581400"/>
            <a:ext cx="426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Oval 10"/>
          <p:cNvSpPr>
            <a:spLocks noChangeArrowheads="1"/>
          </p:cNvSpPr>
          <p:nvPr/>
        </p:nvSpPr>
        <p:spPr bwMode="auto">
          <a:xfrm rot="5681849">
            <a:off x="1790700" y="2552700"/>
            <a:ext cx="3657600" cy="2057400"/>
          </a:xfrm>
          <a:prstGeom prst="ellips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Line 16"/>
          <p:cNvSpPr>
            <a:spLocks noChangeShapeType="1"/>
          </p:cNvSpPr>
          <p:nvPr/>
        </p:nvSpPr>
        <p:spPr bwMode="auto">
          <a:xfrm flipH="1">
            <a:off x="2743200" y="20574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Line 18"/>
          <p:cNvSpPr>
            <a:spLocks noChangeShapeType="1"/>
          </p:cNvSpPr>
          <p:nvPr/>
        </p:nvSpPr>
        <p:spPr bwMode="auto">
          <a:xfrm>
            <a:off x="2514600" y="419100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Oval 19"/>
          <p:cNvSpPr>
            <a:spLocks noChangeArrowheads="1"/>
          </p:cNvSpPr>
          <p:nvPr/>
        </p:nvSpPr>
        <p:spPr bwMode="auto">
          <a:xfrm>
            <a:off x="3657600" y="5334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Oval 20"/>
          <p:cNvSpPr>
            <a:spLocks noChangeArrowheads="1"/>
          </p:cNvSpPr>
          <p:nvPr/>
        </p:nvSpPr>
        <p:spPr bwMode="auto">
          <a:xfrm>
            <a:off x="3657600" y="1752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Line 22"/>
          <p:cNvSpPr>
            <a:spLocks noChangeShapeType="1"/>
          </p:cNvSpPr>
          <p:nvPr/>
        </p:nvSpPr>
        <p:spPr bwMode="auto">
          <a:xfrm>
            <a:off x="3048000" y="53340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Text Box 27"/>
          <p:cNvSpPr txBox="1">
            <a:spLocks noChangeArrowheads="1"/>
          </p:cNvSpPr>
          <p:nvPr/>
        </p:nvSpPr>
        <p:spPr bwMode="auto">
          <a:xfrm>
            <a:off x="3336925" y="1436688"/>
            <a:ext cx="276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</a:t>
            </a:r>
          </a:p>
        </p:txBody>
      </p:sp>
      <p:sp>
        <p:nvSpPr>
          <p:cNvPr id="16402" name="Text Box 28"/>
          <p:cNvSpPr txBox="1">
            <a:spLocks noChangeArrowheads="1"/>
          </p:cNvSpPr>
          <p:nvPr/>
        </p:nvSpPr>
        <p:spPr bwMode="auto">
          <a:xfrm>
            <a:off x="3352800" y="5486400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2</a:t>
            </a:r>
          </a:p>
        </p:txBody>
      </p:sp>
      <p:sp>
        <p:nvSpPr>
          <p:cNvPr id="16403" name="Text Box 31"/>
          <p:cNvSpPr txBox="1">
            <a:spLocks noChangeArrowheads="1"/>
          </p:cNvSpPr>
          <p:nvPr/>
        </p:nvSpPr>
        <p:spPr bwMode="auto">
          <a:xfrm>
            <a:off x="6581775" y="3810000"/>
            <a:ext cx="276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</a:t>
            </a:r>
          </a:p>
        </p:txBody>
      </p:sp>
      <p:sp>
        <p:nvSpPr>
          <p:cNvPr id="16404" name="Text Box 32"/>
          <p:cNvSpPr txBox="1">
            <a:spLocks noChangeArrowheads="1"/>
          </p:cNvSpPr>
          <p:nvPr/>
        </p:nvSpPr>
        <p:spPr bwMode="auto">
          <a:xfrm>
            <a:off x="8001000" y="3810000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2</a:t>
            </a:r>
          </a:p>
        </p:txBody>
      </p:sp>
      <p:sp>
        <p:nvSpPr>
          <p:cNvPr id="16405" name="Line 34"/>
          <p:cNvSpPr>
            <a:spLocks noChangeShapeType="1"/>
          </p:cNvSpPr>
          <p:nvPr/>
        </p:nvSpPr>
        <p:spPr bwMode="auto">
          <a:xfrm flipH="1">
            <a:off x="2590800" y="2590800"/>
            <a:ext cx="2133600" cy="2057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406" name="Rectangle 35"/>
          <p:cNvSpPr>
            <a:spLocks noChangeArrowheads="1"/>
          </p:cNvSpPr>
          <p:nvPr/>
        </p:nvSpPr>
        <p:spPr bwMode="auto">
          <a:xfrm>
            <a:off x="6705600" y="3200400"/>
            <a:ext cx="1447800" cy="533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07" name="Line 36"/>
          <p:cNvSpPr>
            <a:spLocks noChangeShapeType="1"/>
          </p:cNvSpPr>
          <p:nvPr/>
        </p:nvSpPr>
        <p:spPr bwMode="auto">
          <a:xfrm flipH="1" flipV="1">
            <a:off x="3048000" y="2133600"/>
            <a:ext cx="60960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311275" y="1436688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maximum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114252" y="3704705"/>
            <a:ext cx="36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B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1704606" y="3522921"/>
            <a:ext cx="4029748" cy="1382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050924" y="2209800"/>
            <a:ext cx="7432675" cy="14106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Parametric enhancement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2219325" y="3606800"/>
            <a:ext cx="5235575" cy="1221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of oscillations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0300" y="5372100"/>
            <a:ext cx="231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Oscillations in multilayer medium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6851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06853" name="WordArt 5"/>
          <p:cNvSpPr>
            <a:spLocks noChangeArrowheads="1" noChangeShapeType="1" noTextEdit="1"/>
          </p:cNvSpPr>
          <p:nvPr/>
        </p:nvSpPr>
        <p:spPr bwMode="auto">
          <a:xfrm>
            <a:off x="266700" y="-38099"/>
            <a:ext cx="7810500" cy="15997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Parametric enhancement </a:t>
            </a:r>
          </a:p>
        </p:txBody>
      </p:sp>
      <p:sp>
        <p:nvSpPr>
          <p:cNvPr id="206854" name="Text Box 6"/>
          <p:cNvSpPr txBox="1">
            <a:spLocks noChangeArrowheads="1"/>
          </p:cNvSpPr>
          <p:nvPr/>
        </p:nvSpPr>
        <p:spPr bwMode="auto">
          <a:xfrm>
            <a:off x="212725" y="1482725"/>
            <a:ext cx="4335463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Enhancement associated to certain </a:t>
            </a:r>
          </a:p>
          <a:p>
            <a:r>
              <a:rPr lang="en-US"/>
              <a:t>conditions for the phase of oscillations</a:t>
            </a:r>
          </a:p>
        </p:txBody>
      </p:sp>
      <p:sp>
        <p:nvSpPr>
          <p:cNvPr id="206855" name="Text Box 7"/>
          <p:cNvSpPr txBox="1">
            <a:spLocks noChangeArrowheads="1"/>
          </p:cNvSpPr>
          <p:nvPr/>
        </p:nvSpPr>
        <p:spPr bwMode="auto">
          <a:xfrm>
            <a:off x="193675" y="2209800"/>
            <a:ext cx="453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Another way of getting strong transition</a:t>
            </a:r>
          </a:p>
        </p:txBody>
      </p:sp>
      <p:sp>
        <p:nvSpPr>
          <p:cNvPr id="206856" name="Text Box 8"/>
          <p:cNvSpPr txBox="1">
            <a:spLocks noChangeArrowheads="1"/>
          </p:cNvSpPr>
          <p:nvPr/>
        </p:nvSpPr>
        <p:spPr bwMode="auto">
          <a:xfrm>
            <a:off x="228600" y="2555875"/>
            <a:ext cx="42306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No large vacuum mixing and no matter</a:t>
            </a:r>
          </a:p>
          <a:p>
            <a:r>
              <a:rPr lang="en-US"/>
              <a:t>enhancement of mixing or resonance  </a:t>
            </a:r>
          </a:p>
          <a:p>
            <a:r>
              <a:rPr lang="en-US"/>
              <a:t>conversion</a:t>
            </a:r>
          </a:p>
        </p:txBody>
      </p:sp>
      <p:sp>
        <p:nvSpPr>
          <p:cNvPr id="206857" name="Freeform 9"/>
          <p:cNvSpPr>
            <a:spLocks/>
          </p:cNvSpPr>
          <p:nvPr/>
        </p:nvSpPr>
        <p:spPr bwMode="auto">
          <a:xfrm>
            <a:off x="1050925" y="5175250"/>
            <a:ext cx="2879725" cy="825500"/>
          </a:xfrm>
          <a:custGeom>
            <a:avLst/>
            <a:gdLst/>
            <a:ahLst/>
            <a:cxnLst>
              <a:cxn ang="0">
                <a:pos x="0" y="520"/>
              </a:cxn>
              <a:cxn ang="0">
                <a:pos x="0" y="336"/>
              </a:cxn>
              <a:cxn ang="0">
                <a:pos x="632" y="336"/>
              </a:cxn>
              <a:cxn ang="0">
                <a:pos x="632" y="0"/>
              </a:cxn>
              <a:cxn ang="0">
                <a:pos x="1128" y="0"/>
              </a:cxn>
              <a:cxn ang="0">
                <a:pos x="1128" y="336"/>
              </a:cxn>
              <a:cxn ang="0">
                <a:pos x="1744" y="336"/>
              </a:cxn>
              <a:cxn ang="0">
                <a:pos x="1744" y="0"/>
              </a:cxn>
              <a:cxn ang="0">
                <a:pos x="2240" y="0"/>
              </a:cxn>
              <a:cxn ang="0">
                <a:pos x="2240" y="336"/>
              </a:cxn>
              <a:cxn ang="0">
                <a:pos x="2856" y="336"/>
              </a:cxn>
              <a:cxn ang="0">
                <a:pos x="2856" y="0"/>
              </a:cxn>
              <a:cxn ang="0">
                <a:pos x="3344" y="0"/>
              </a:cxn>
              <a:cxn ang="0">
                <a:pos x="3344" y="520"/>
              </a:cxn>
              <a:cxn ang="0">
                <a:pos x="0" y="520"/>
              </a:cxn>
            </a:cxnLst>
            <a:rect l="0" t="0" r="r" b="b"/>
            <a:pathLst>
              <a:path w="3344" h="520">
                <a:moveTo>
                  <a:pt x="0" y="520"/>
                </a:moveTo>
                <a:lnTo>
                  <a:pt x="0" y="336"/>
                </a:lnTo>
                <a:lnTo>
                  <a:pt x="632" y="336"/>
                </a:lnTo>
                <a:lnTo>
                  <a:pt x="632" y="0"/>
                </a:lnTo>
                <a:lnTo>
                  <a:pt x="1128" y="0"/>
                </a:lnTo>
                <a:lnTo>
                  <a:pt x="1128" y="336"/>
                </a:lnTo>
                <a:lnTo>
                  <a:pt x="1744" y="336"/>
                </a:lnTo>
                <a:lnTo>
                  <a:pt x="1744" y="0"/>
                </a:lnTo>
                <a:lnTo>
                  <a:pt x="2240" y="0"/>
                </a:lnTo>
                <a:lnTo>
                  <a:pt x="2240" y="336"/>
                </a:lnTo>
                <a:lnTo>
                  <a:pt x="2856" y="336"/>
                </a:lnTo>
                <a:lnTo>
                  <a:pt x="2856" y="0"/>
                </a:lnTo>
                <a:lnTo>
                  <a:pt x="3344" y="0"/>
                </a:lnTo>
                <a:lnTo>
                  <a:pt x="3344" y="520"/>
                </a:lnTo>
                <a:lnTo>
                  <a:pt x="0" y="520"/>
                </a:lnTo>
                <a:close/>
              </a:path>
            </a:pathLst>
          </a:custGeom>
          <a:solidFill>
            <a:srgbClr val="FF0000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858" name="Freeform 10"/>
          <p:cNvSpPr>
            <a:spLocks/>
          </p:cNvSpPr>
          <p:nvPr/>
        </p:nvSpPr>
        <p:spPr bwMode="auto">
          <a:xfrm>
            <a:off x="965200" y="4787900"/>
            <a:ext cx="3378200" cy="128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08"/>
              </a:cxn>
              <a:cxn ang="0">
                <a:pos x="3688" y="808"/>
              </a:cxn>
            </a:cxnLst>
            <a:rect l="0" t="0" r="r" b="b"/>
            <a:pathLst>
              <a:path w="3688" h="808">
                <a:moveTo>
                  <a:pt x="0" y="0"/>
                </a:moveTo>
                <a:lnTo>
                  <a:pt x="0" y="808"/>
                </a:lnTo>
                <a:lnTo>
                  <a:pt x="3688" y="808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859" name="Text Box 11"/>
          <p:cNvSpPr txBox="1">
            <a:spLocks noChangeArrowheads="1"/>
          </p:cNvSpPr>
          <p:nvPr/>
        </p:nvSpPr>
        <p:spPr bwMode="auto">
          <a:xfrm>
            <a:off x="1419225" y="6200775"/>
            <a:ext cx="2436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``Castle wall profile’’</a:t>
            </a:r>
          </a:p>
        </p:txBody>
      </p:sp>
      <p:sp>
        <p:nvSpPr>
          <p:cNvPr id="206860" name="Text Box 12"/>
          <p:cNvSpPr txBox="1">
            <a:spLocks noChangeArrowheads="1"/>
          </p:cNvSpPr>
          <p:nvPr/>
        </p:nvSpPr>
        <p:spPr bwMode="auto">
          <a:xfrm>
            <a:off x="387350" y="4730750"/>
            <a:ext cx="333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V</a:t>
            </a:r>
          </a:p>
        </p:txBody>
      </p:sp>
      <p:sp>
        <p:nvSpPr>
          <p:cNvPr id="206861" name="Text Box 13"/>
          <p:cNvSpPr txBox="1">
            <a:spLocks noChangeArrowheads="1"/>
          </p:cNvSpPr>
          <p:nvPr/>
        </p:nvSpPr>
        <p:spPr bwMode="auto">
          <a:xfrm>
            <a:off x="1063625" y="4768850"/>
            <a:ext cx="434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F</a:t>
            </a:r>
            <a:r>
              <a:rPr lang="en-US" baseline="-25000">
                <a:latin typeface="Symbol" pitchFamily="18" charset="2"/>
              </a:rPr>
              <a:t>1</a:t>
            </a:r>
            <a:endParaRPr lang="en-US"/>
          </a:p>
        </p:txBody>
      </p:sp>
      <p:sp>
        <p:nvSpPr>
          <p:cNvPr id="206862" name="Text Box 14"/>
          <p:cNvSpPr txBox="1">
            <a:spLocks noChangeArrowheads="1"/>
          </p:cNvSpPr>
          <p:nvPr/>
        </p:nvSpPr>
        <p:spPr bwMode="auto">
          <a:xfrm>
            <a:off x="1622425" y="4762500"/>
            <a:ext cx="434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F</a:t>
            </a:r>
            <a:r>
              <a:rPr lang="en-US" baseline="-25000">
                <a:latin typeface="Symbol" pitchFamily="18" charset="2"/>
              </a:rPr>
              <a:t>2</a:t>
            </a:r>
            <a:endParaRPr lang="en-US"/>
          </a:p>
        </p:txBody>
      </p:sp>
      <p:pic>
        <p:nvPicPr>
          <p:cNvPr id="206863" name="Picture 15" descr="graf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8725" y="1855788"/>
            <a:ext cx="3940175" cy="4659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06864" name="Text Box 16"/>
          <p:cNvSpPr txBox="1">
            <a:spLocks noChangeArrowheads="1"/>
          </p:cNvSpPr>
          <p:nvPr/>
        </p:nvSpPr>
        <p:spPr bwMode="auto">
          <a:xfrm>
            <a:off x="7467600" y="1920875"/>
            <a:ext cx="1316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F</a:t>
            </a:r>
            <a:r>
              <a:rPr lang="en-US" baseline="-25000">
                <a:latin typeface="Symbol" pitchFamily="18" charset="2"/>
              </a:rPr>
              <a:t>1</a:t>
            </a:r>
            <a:r>
              <a:rPr lang="en-US"/>
              <a:t> = </a:t>
            </a:r>
            <a:r>
              <a:rPr lang="en-US">
                <a:latin typeface="Symbol" pitchFamily="18" charset="2"/>
              </a:rPr>
              <a:t>F</a:t>
            </a:r>
            <a:r>
              <a:rPr lang="en-US" baseline="-25000">
                <a:latin typeface="Symbol" pitchFamily="18" charset="2"/>
              </a:rPr>
              <a:t>2</a:t>
            </a:r>
            <a:r>
              <a:rPr lang="en-US"/>
              <a:t> = </a:t>
            </a:r>
            <a:r>
              <a:rPr lang="en-US">
                <a:latin typeface="Symbol" pitchFamily="18" charset="2"/>
              </a:rPr>
              <a:t>p</a:t>
            </a:r>
            <a:endParaRPr lang="en-US"/>
          </a:p>
        </p:txBody>
      </p:sp>
      <p:sp>
        <p:nvSpPr>
          <p:cNvPr id="206867" name="Text Box 19"/>
          <p:cNvSpPr txBox="1">
            <a:spLocks noChangeArrowheads="1"/>
          </p:cNvSpPr>
          <p:nvPr/>
        </p:nvSpPr>
        <p:spPr bwMode="auto">
          <a:xfrm>
            <a:off x="352425" y="3519488"/>
            <a:ext cx="33401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V. Ermilova V. Tsarev,  V. Chechin</a:t>
            </a:r>
          </a:p>
          <a:p>
            <a:r>
              <a:rPr lang="en-US" sz="1600">
                <a:solidFill>
                  <a:srgbClr val="FF0000"/>
                </a:solidFill>
              </a:rPr>
              <a:t>E. Akhmedov</a:t>
            </a:r>
          </a:p>
          <a:p>
            <a:r>
              <a:rPr lang="en-US" sz="1600">
                <a:solidFill>
                  <a:srgbClr val="FF0000"/>
                </a:solidFill>
              </a:rPr>
              <a:t>P. Krastev, A.S., Q. Y. Liu, </a:t>
            </a:r>
          </a:p>
          <a:p>
            <a:r>
              <a:rPr lang="en-US" sz="1600">
                <a:solidFill>
                  <a:srgbClr val="FF0000"/>
                </a:solidFill>
              </a:rPr>
              <a:t>S.T. Petcov, M. Chizhov</a:t>
            </a:r>
          </a:p>
        </p:txBody>
      </p:sp>
      <p:sp>
        <p:nvSpPr>
          <p:cNvPr id="206868" name="Text Box 20"/>
          <p:cNvSpPr txBox="1">
            <a:spLocks noChangeArrowheads="1"/>
          </p:cNvSpPr>
          <p:nvPr/>
        </p:nvSpPr>
        <p:spPr bwMode="auto">
          <a:xfrm>
            <a:off x="990600" y="5683250"/>
            <a:ext cx="3190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1      2     3      4      5       6      7</a:t>
            </a:r>
          </a:p>
        </p:txBody>
      </p:sp>
      <p:sp>
        <p:nvSpPr>
          <p:cNvPr id="206869" name="Text Box 21"/>
          <p:cNvSpPr txBox="1">
            <a:spLocks noChangeArrowheads="1"/>
          </p:cNvSpPr>
          <p:nvPr/>
        </p:nvSpPr>
        <p:spPr bwMode="auto">
          <a:xfrm>
            <a:off x="1066800" y="5105400"/>
            <a:ext cx="53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q</a:t>
            </a:r>
            <a:r>
              <a:rPr lang="en-US" baseline="-25000">
                <a:latin typeface="Symbol" pitchFamily="18" charset="2"/>
              </a:rPr>
              <a:t>1</a:t>
            </a:r>
            <a:r>
              <a:rPr lang="en-US" baseline="30000"/>
              <a:t>m</a:t>
            </a:r>
            <a:r>
              <a:rPr lang="en-US" baseline="-25000">
                <a:latin typeface="Symbol" pitchFamily="18" charset="2"/>
              </a:rPr>
              <a:t> </a:t>
            </a:r>
            <a:endParaRPr lang="en-US"/>
          </a:p>
        </p:txBody>
      </p:sp>
      <p:sp>
        <p:nvSpPr>
          <p:cNvPr id="206870" name="Text Box 22"/>
          <p:cNvSpPr txBox="1">
            <a:spLocks noChangeArrowheads="1"/>
          </p:cNvSpPr>
          <p:nvPr/>
        </p:nvSpPr>
        <p:spPr bwMode="auto">
          <a:xfrm>
            <a:off x="1597025" y="5119688"/>
            <a:ext cx="536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q</a:t>
            </a:r>
            <a:r>
              <a:rPr lang="en-US" baseline="-25000">
                <a:latin typeface="Symbol" pitchFamily="18" charset="2"/>
              </a:rPr>
              <a:t>2</a:t>
            </a:r>
            <a:r>
              <a:rPr lang="en-US" baseline="30000"/>
              <a:t>m</a:t>
            </a:r>
            <a:r>
              <a:rPr lang="en-US" baseline="-25000">
                <a:latin typeface="Symbol" pitchFamily="18" charset="2"/>
              </a:rPr>
              <a:t> </a:t>
            </a:r>
            <a:endParaRPr lang="en-US"/>
          </a:p>
        </p:txBody>
      </p:sp>
      <p:sp>
        <p:nvSpPr>
          <p:cNvPr id="206871" name="Text Box 23"/>
          <p:cNvSpPr txBox="1">
            <a:spLocks noChangeArrowheads="1"/>
          </p:cNvSpPr>
          <p:nvPr/>
        </p:nvSpPr>
        <p:spPr bwMode="auto">
          <a:xfrm>
            <a:off x="6248400" y="3200400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Symbol" pitchFamily="18" charset="2"/>
              </a:rPr>
              <a:t>2q</a:t>
            </a:r>
            <a:r>
              <a:rPr lang="en-US" sz="1400" baseline="-25000">
                <a:latin typeface="Symbol" pitchFamily="18" charset="2"/>
              </a:rPr>
              <a:t>2</a:t>
            </a:r>
            <a:r>
              <a:rPr lang="en-US" sz="1400" baseline="30000"/>
              <a:t>m</a:t>
            </a:r>
            <a:r>
              <a:rPr lang="en-US" sz="1400" baseline="-25000">
                <a:latin typeface="Symbol" pitchFamily="18" charset="2"/>
              </a:rPr>
              <a:t> </a:t>
            </a:r>
            <a:endParaRPr lang="en-US" sz="1400"/>
          </a:p>
        </p:txBody>
      </p:sp>
      <p:sp>
        <p:nvSpPr>
          <p:cNvPr id="206872" name="Text Box 24"/>
          <p:cNvSpPr txBox="1">
            <a:spLocks noChangeArrowheads="1"/>
          </p:cNvSpPr>
          <p:nvPr/>
        </p:nvSpPr>
        <p:spPr bwMode="auto">
          <a:xfrm>
            <a:off x="6775450" y="3200400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Symbol" pitchFamily="18" charset="2"/>
              </a:rPr>
              <a:t>2q</a:t>
            </a:r>
            <a:r>
              <a:rPr lang="en-US" sz="1400" baseline="-25000">
                <a:latin typeface="Symbol" pitchFamily="18" charset="2"/>
              </a:rPr>
              <a:t>1</a:t>
            </a:r>
            <a:r>
              <a:rPr lang="en-US" sz="1400" baseline="30000"/>
              <a:t>m</a:t>
            </a:r>
            <a:r>
              <a:rPr lang="en-US" sz="1400" baseline="-25000">
                <a:latin typeface="Symbol" pitchFamily="18" charset="2"/>
              </a:rPr>
              <a:t> </a:t>
            </a:r>
            <a:endParaRPr lang="en-US" sz="1400"/>
          </a:p>
        </p:txBody>
      </p:sp>
      <p:sp>
        <p:nvSpPr>
          <p:cNvPr id="206873" name="Text Box 25"/>
          <p:cNvSpPr txBox="1">
            <a:spLocks noChangeArrowheads="1"/>
          </p:cNvSpPr>
          <p:nvPr/>
        </p:nvSpPr>
        <p:spPr bwMode="auto">
          <a:xfrm rot="-741227">
            <a:off x="7391400" y="1004888"/>
            <a:ext cx="16652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of oscillations</a:t>
            </a:r>
          </a:p>
        </p:txBody>
      </p:sp>
      <p:sp>
        <p:nvSpPr>
          <p:cNvPr id="206874" name="Text Box 26"/>
          <p:cNvSpPr txBox="1">
            <a:spLocks noChangeArrowheads="1"/>
          </p:cNvSpPr>
          <p:nvPr/>
        </p:nvSpPr>
        <p:spPr bwMode="auto">
          <a:xfrm>
            <a:off x="8534400" y="6477000"/>
            <a:ext cx="4270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737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73765" name="WordArt 5"/>
          <p:cNvSpPr>
            <a:spLocks noChangeArrowheads="1" noChangeShapeType="1" noTextEdit="1"/>
          </p:cNvSpPr>
          <p:nvPr/>
        </p:nvSpPr>
        <p:spPr bwMode="auto">
          <a:xfrm>
            <a:off x="762000" y="152400"/>
            <a:ext cx="7086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Parametric resonance</a:t>
            </a:r>
          </a:p>
        </p:txBody>
      </p:sp>
      <p:pic>
        <p:nvPicPr>
          <p:cNvPr id="373766" name="Picture 6" descr="parfi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2447925"/>
            <a:ext cx="3497263" cy="2962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73767" name="Text Box 7"/>
          <p:cNvSpPr txBox="1">
            <a:spLocks noChangeArrowheads="1"/>
          </p:cNvSpPr>
          <p:nvPr/>
        </p:nvSpPr>
        <p:spPr bwMode="auto">
          <a:xfrm>
            <a:off x="1905000" y="6019800"/>
            <a:ext cx="153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(f</a:t>
            </a:r>
            <a:r>
              <a:rPr lang="en-US" baseline="-25000">
                <a:latin typeface="Symbol" pitchFamily="18" charset="2"/>
              </a:rPr>
              <a:t>1</a:t>
            </a:r>
            <a:r>
              <a:rPr lang="en-US"/>
              <a:t> = </a:t>
            </a:r>
            <a:r>
              <a:rPr lang="en-US">
                <a:latin typeface="Symbol" pitchFamily="18" charset="2"/>
              </a:rPr>
              <a:t>f</a:t>
            </a:r>
            <a:r>
              <a:rPr lang="en-US" baseline="-25000">
                <a:latin typeface="Symbol" pitchFamily="18" charset="2"/>
              </a:rPr>
              <a:t>2</a:t>
            </a:r>
            <a:r>
              <a:rPr lang="en-US"/>
              <a:t> = </a:t>
            </a:r>
            <a:r>
              <a:rPr lang="en-US">
                <a:latin typeface="Symbol" pitchFamily="18" charset="2"/>
              </a:rPr>
              <a:t>p/2)</a:t>
            </a:r>
            <a:endParaRPr lang="en-US"/>
          </a:p>
        </p:txBody>
      </p:sp>
      <p:pic>
        <p:nvPicPr>
          <p:cNvPr id="373768" name="Picture 8" descr="parfi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438400"/>
            <a:ext cx="3497263" cy="2970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73769" name="Text Box 9"/>
          <p:cNvSpPr txBox="1">
            <a:spLocks noChangeArrowheads="1"/>
          </p:cNvSpPr>
          <p:nvPr/>
        </p:nvSpPr>
        <p:spPr bwMode="auto">
          <a:xfrm>
            <a:off x="6324600" y="5500688"/>
            <a:ext cx="1081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distance</a:t>
            </a:r>
          </a:p>
        </p:txBody>
      </p:sp>
      <p:sp>
        <p:nvSpPr>
          <p:cNvPr id="373770" name="Text Box 10"/>
          <p:cNvSpPr txBox="1">
            <a:spLocks noChangeArrowheads="1"/>
          </p:cNvSpPr>
          <p:nvPr/>
        </p:nvSpPr>
        <p:spPr bwMode="auto">
          <a:xfrm>
            <a:off x="2133600" y="5500688"/>
            <a:ext cx="1081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distance</a:t>
            </a:r>
          </a:p>
        </p:txBody>
      </p:sp>
      <p:sp>
        <p:nvSpPr>
          <p:cNvPr id="373771" name="Text Box 11"/>
          <p:cNvSpPr txBox="1">
            <a:spLocks noChangeArrowheads="1"/>
          </p:cNvSpPr>
          <p:nvPr/>
        </p:nvSpPr>
        <p:spPr bwMode="auto">
          <a:xfrm>
            <a:off x="603250" y="6034088"/>
            <a:ext cx="122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</a:t>
            </a:r>
            <a:r>
              <a:rPr lang="en-US" baseline="-25000"/>
              <a:t>1</a:t>
            </a:r>
            <a:r>
              <a:rPr lang="en-US"/>
              <a:t> = c</a:t>
            </a:r>
            <a:r>
              <a:rPr lang="en-US" baseline="-25000"/>
              <a:t>2</a:t>
            </a:r>
            <a:r>
              <a:rPr lang="en-US"/>
              <a:t> = 0</a:t>
            </a:r>
          </a:p>
        </p:txBody>
      </p:sp>
      <p:sp>
        <p:nvSpPr>
          <p:cNvPr id="373772" name="Text Box 12"/>
          <p:cNvSpPr txBox="1">
            <a:spLocks noChangeArrowheads="1"/>
          </p:cNvSpPr>
          <p:nvPr/>
        </p:nvSpPr>
        <p:spPr bwMode="auto">
          <a:xfrm>
            <a:off x="4779963" y="6019800"/>
            <a:ext cx="4211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General case: certain correlation </a:t>
            </a:r>
          </a:p>
          <a:p>
            <a:r>
              <a:rPr lang="en-US"/>
              <a:t>between the phases and mixing angles</a:t>
            </a:r>
          </a:p>
        </p:txBody>
      </p:sp>
      <p:sp>
        <p:nvSpPr>
          <p:cNvPr id="373773" name="Text Box 13"/>
          <p:cNvSpPr txBox="1">
            <a:spLocks noChangeArrowheads="1"/>
          </p:cNvSpPr>
          <p:nvPr/>
        </p:nvSpPr>
        <p:spPr bwMode="auto">
          <a:xfrm>
            <a:off x="6923088" y="2014538"/>
            <a:ext cx="1798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rgbClr val="FF0000"/>
                </a:solidFill>
              </a:rPr>
              <a:t>E. Kh. Akhmedov,</a:t>
            </a:r>
          </a:p>
        </p:txBody>
      </p:sp>
      <p:sp>
        <p:nvSpPr>
          <p:cNvPr id="373774" name="Text Box 14"/>
          <p:cNvSpPr txBox="1">
            <a:spLocks noChangeArrowheads="1"/>
          </p:cNvSpPr>
          <p:nvPr/>
        </p:nvSpPr>
        <p:spPr bwMode="auto">
          <a:xfrm>
            <a:off x="2133600" y="1524000"/>
            <a:ext cx="39624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  s</a:t>
            </a:r>
            <a:r>
              <a:rPr lang="en-US" sz="2000" baseline="-25000">
                <a:latin typeface="Symbol" pitchFamily="18" charset="2"/>
              </a:rPr>
              <a:t>1</a:t>
            </a:r>
            <a:r>
              <a:rPr lang="en-US" sz="2000"/>
              <a:t>c</a:t>
            </a:r>
            <a:r>
              <a:rPr lang="en-US" sz="2000" baseline="-25000">
                <a:latin typeface="Symbol" pitchFamily="18" charset="2"/>
              </a:rPr>
              <a:t>2</a:t>
            </a:r>
            <a:r>
              <a:rPr lang="en-US" sz="2000"/>
              <a:t>cos2</a:t>
            </a:r>
            <a:r>
              <a:rPr lang="en-US" sz="2000">
                <a:latin typeface="Symbol" pitchFamily="18" charset="2"/>
              </a:rPr>
              <a:t>q</a:t>
            </a:r>
            <a:r>
              <a:rPr lang="en-US" sz="2000" baseline="-25000">
                <a:latin typeface="Symbol" pitchFamily="18" charset="2"/>
              </a:rPr>
              <a:t>1</a:t>
            </a:r>
            <a:r>
              <a:rPr lang="en-US" sz="2000" baseline="30000"/>
              <a:t>m </a:t>
            </a:r>
            <a:r>
              <a:rPr lang="en-US" sz="2000" baseline="-25000">
                <a:latin typeface="Symbol" pitchFamily="18" charset="2"/>
              </a:rPr>
              <a:t>  </a:t>
            </a:r>
            <a:r>
              <a:rPr lang="en-US" sz="2000"/>
              <a:t>+  s</a:t>
            </a:r>
            <a:r>
              <a:rPr lang="en-US" sz="2000" baseline="-25000">
                <a:latin typeface="Symbol" pitchFamily="18" charset="2"/>
              </a:rPr>
              <a:t>2</a:t>
            </a:r>
            <a:r>
              <a:rPr lang="en-US" sz="2000"/>
              <a:t>c</a:t>
            </a:r>
            <a:r>
              <a:rPr lang="en-US" sz="2000" baseline="-25000">
                <a:latin typeface="Symbol" pitchFamily="18" charset="2"/>
              </a:rPr>
              <a:t>1</a:t>
            </a:r>
            <a:r>
              <a:rPr lang="en-US" sz="2000"/>
              <a:t>cos2</a:t>
            </a:r>
            <a:r>
              <a:rPr lang="en-US" sz="2000">
                <a:latin typeface="Symbol" pitchFamily="18" charset="2"/>
              </a:rPr>
              <a:t>q</a:t>
            </a:r>
            <a:r>
              <a:rPr lang="en-US" sz="2000" baseline="-25000">
                <a:latin typeface="Symbol" pitchFamily="18" charset="2"/>
              </a:rPr>
              <a:t>2</a:t>
            </a:r>
            <a:r>
              <a:rPr lang="en-US" sz="2000" baseline="30000"/>
              <a:t>m</a:t>
            </a:r>
            <a:r>
              <a:rPr lang="en-US" sz="2000" baseline="-25000">
                <a:latin typeface="Symbol" pitchFamily="18" charset="2"/>
              </a:rPr>
              <a:t>   </a:t>
            </a:r>
            <a:r>
              <a:rPr lang="en-US" sz="2000"/>
              <a:t>= 0</a:t>
            </a:r>
          </a:p>
        </p:txBody>
      </p:sp>
      <p:sp>
        <p:nvSpPr>
          <p:cNvPr id="373775" name="Text Box 15"/>
          <p:cNvSpPr txBox="1">
            <a:spLocks noChangeArrowheads="1"/>
          </p:cNvSpPr>
          <p:nvPr/>
        </p:nvSpPr>
        <p:spPr bwMode="auto">
          <a:xfrm>
            <a:off x="6248400" y="1339850"/>
            <a:ext cx="2098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i</a:t>
            </a:r>
            <a:r>
              <a:rPr lang="en-US"/>
              <a:t> = sin</a:t>
            </a:r>
            <a:r>
              <a:rPr lang="en-US">
                <a:latin typeface="Symbol" pitchFamily="18" charset="2"/>
              </a:rPr>
              <a:t>f</a:t>
            </a:r>
            <a:r>
              <a:rPr lang="en-US" baseline="-25000">
                <a:latin typeface="Symbol" pitchFamily="18" charset="2"/>
              </a:rPr>
              <a:t> </a:t>
            </a:r>
            <a:r>
              <a:rPr lang="en-US" baseline="-25000"/>
              <a:t>i</a:t>
            </a:r>
            <a:r>
              <a:rPr lang="en-US"/>
              <a:t>,   </a:t>
            </a:r>
          </a:p>
          <a:p>
            <a:r>
              <a:rPr lang="en-US"/>
              <a:t>c</a:t>
            </a:r>
            <a:r>
              <a:rPr lang="en-US" baseline="-25000"/>
              <a:t>i</a:t>
            </a:r>
            <a:r>
              <a:rPr lang="en-US"/>
              <a:t> = cos</a:t>
            </a:r>
            <a:r>
              <a:rPr lang="en-US">
                <a:latin typeface="Symbol" pitchFamily="18" charset="2"/>
              </a:rPr>
              <a:t>f</a:t>
            </a:r>
            <a:r>
              <a:rPr lang="en-US" baseline="-25000"/>
              <a:t>i</a:t>
            </a:r>
            <a:r>
              <a:rPr lang="en-US"/>
              <a:t>,  (i = 1,2)</a:t>
            </a:r>
          </a:p>
        </p:txBody>
      </p:sp>
      <p:sp>
        <p:nvSpPr>
          <p:cNvPr id="373776" name="Text Box 16"/>
          <p:cNvSpPr txBox="1">
            <a:spLocks noChangeArrowheads="1"/>
          </p:cNvSpPr>
          <p:nvPr/>
        </p:nvSpPr>
        <p:spPr bwMode="auto">
          <a:xfrm>
            <a:off x="7391400" y="1371600"/>
            <a:ext cx="142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half-phases</a:t>
            </a:r>
          </a:p>
        </p:txBody>
      </p:sp>
      <p:sp>
        <p:nvSpPr>
          <p:cNvPr id="373777" name="Text Box 17"/>
          <p:cNvSpPr txBox="1">
            <a:spLocks noChangeArrowheads="1"/>
          </p:cNvSpPr>
          <p:nvPr/>
        </p:nvSpPr>
        <p:spPr bwMode="auto">
          <a:xfrm rot="16200000" flipH="1">
            <a:off x="-775494" y="3777457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transition probability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4340" name="WordArt 5"/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7467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Parametric enhancement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1143000" y="1295400"/>
            <a:ext cx="48768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3657600" y="1524000"/>
            <a:ext cx="0" cy="411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Line 8"/>
          <p:cNvSpPr>
            <a:spLocks noChangeShapeType="1"/>
          </p:cNvSpPr>
          <p:nvPr/>
        </p:nvSpPr>
        <p:spPr bwMode="auto">
          <a:xfrm flipV="1">
            <a:off x="1600200" y="35814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Line 9"/>
          <p:cNvSpPr>
            <a:spLocks noChangeShapeType="1"/>
          </p:cNvSpPr>
          <p:nvPr/>
        </p:nvSpPr>
        <p:spPr bwMode="auto">
          <a:xfrm flipH="1">
            <a:off x="2514600" y="2057400"/>
            <a:ext cx="2286000" cy="304800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Oval 10"/>
          <p:cNvSpPr>
            <a:spLocks noChangeArrowheads="1"/>
          </p:cNvSpPr>
          <p:nvPr/>
        </p:nvSpPr>
        <p:spPr bwMode="auto">
          <a:xfrm rot="2108808">
            <a:off x="3505200" y="1752600"/>
            <a:ext cx="2209800" cy="990600"/>
          </a:xfrm>
          <a:prstGeom prst="ellips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Line 11"/>
          <p:cNvSpPr>
            <a:spLocks noChangeShapeType="1"/>
          </p:cNvSpPr>
          <p:nvPr/>
        </p:nvSpPr>
        <p:spPr bwMode="auto">
          <a:xfrm>
            <a:off x="2971800" y="1981200"/>
            <a:ext cx="1447800" cy="3276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Oval 12"/>
          <p:cNvSpPr>
            <a:spLocks noChangeArrowheads="1"/>
          </p:cNvSpPr>
          <p:nvPr/>
        </p:nvSpPr>
        <p:spPr bwMode="auto">
          <a:xfrm rot="-1541967">
            <a:off x="1684338" y="3054350"/>
            <a:ext cx="4038600" cy="90805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Freeform 13"/>
          <p:cNvSpPr>
            <a:spLocks/>
          </p:cNvSpPr>
          <p:nvPr/>
        </p:nvSpPr>
        <p:spPr bwMode="auto">
          <a:xfrm>
            <a:off x="6858000" y="2209800"/>
            <a:ext cx="1828800" cy="1066800"/>
          </a:xfrm>
          <a:custGeom>
            <a:avLst/>
            <a:gdLst>
              <a:gd name="T0" fmla="*/ 0 w 1152"/>
              <a:gd name="T1" fmla="*/ 2147483647 h 672"/>
              <a:gd name="T2" fmla="*/ 0 w 1152"/>
              <a:gd name="T3" fmla="*/ 2147483647 h 672"/>
              <a:gd name="T4" fmla="*/ 2147483647 w 1152"/>
              <a:gd name="T5" fmla="*/ 2147483647 h 672"/>
              <a:gd name="T6" fmla="*/ 2147483647 w 1152"/>
              <a:gd name="T7" fmla="*/ 0 h 672"/>
              <a:gd name="T8" fmla="*/ 2147483647 w 1152"/>
              <a:gd name="T9" fmla="*/ 0 h 672"/>
              <a:gd name="T10" fmla="*/ 2147483647 w 1152"/>
              <a:gd name="T11" fmla="*/ 2147483647 h 672"/>
              <a:gd name="T12" fmla="*/ 2147483647 w 1152"/>
              <a:gd name="T13" fmla="*/ 2147483647 h 672"/>
              <a:gd name="T14" fmla="*/ 2147483647 w 1152"/>
              <a:gd name="T15" fmla="*/ 2147483647 h 672"/>
              <a:gd name="T16" fmla="*/ 0 w 1152"/>
              <a:gd name="T17" fmla="*/ 2147483647 h 6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52"/>
              <a:gd name="T28" fmla="*/ 0 h 672"/>
              <a:gd name="T29" fmla="*/ 1152 w 1152"/>
              <a:gd name="T30" fmla="*/ 672 h 6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52" h="672">
                <a:moveTo>
                  <a:pt x="0" y="672"/>
                </a:moveTo>
                <a:lnTo>
                  <a:pt x="0" y="384"/>
                </a:lnTo>
                <a:lnTo>
                  <a:pt x="336" y="384"/>
                </a:lnTo>
                <a:lnTo>
                  <a:pt x="336" y="0"/>
                </a:lnTo>
                <a:lnTo>
                  <a:pt x="816" y="0"/>
                </a:lnTo>
                <a:lnTo>
                  <a:pt x="816" y="384"/>
                </a:lnTo>
                <a:lnTo>
                  <a:pt x="1152" y="384"/>
                </a:lnTo>
                <a:lnTo>
                  <a:pt x="1152" y="672"/>
                </a:lnTo>
                <a:lnTo>
                  <a:pt x="0" y="67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Oval 14"/>
          <p:cNvSpPr>
            <a:spLocks noChangeArrowheads="1"/>
          </p:cNvSpPr>
          <p:nvPr/>
        </p:nvSpPr>
        <p:spPr bwMode="auto">
          <a:xfrm>
            <a:off x="4419600" y="2667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Oval 15"/>
          <p:cNvSpPr>
            <a:spLocks noChangeArrowheads="1"/>
          </p:cNvSpPr>
          <p:nvPr/>
        </p:nvSpPr>
        <p:spPr bwMode="auto">
          <a:xfrm>
            <a:off x="2159000" y="3860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Line 16"/>
          <p:cNvSpPr>
            <a:spLocks noChangeShapeType="1"/>
          </p:cNvSpPr>
          <p:nvPr/>
        </p:nvSpPr>
        <p:spPr bwMode="auto">
          <a:xfrm>
            <a:off x="3810000" y="22860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Line 17"/>
          <p:cNvSpPr>
            <a:spLocks noChangeShapeType="1"/>
          </p:cNvSpPr>
          <p:nvPr/>
        </p:nvSpPr>
        <p:spPr bwMode="auto">
          <a:xfrm flipH="1">
            <a:off x="4191000" y="28194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Line 18"/>
          <p:cNvSpPr>
            <a:spLocks noChangeShapeType="1"/>
          </p:cNvSpPr>
          <p:nvPr/>
        </p:nvSpPr>
        <p:spPr bwMode="auto">
          <a:xfrm flipH="1">
            <a:off x="2451100" y="3657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4" name="Oval 19"/>
          <p:cNvSpPr>
            <a:spLocks noChangeArrowheads="1"/>
          </p:cNvSpPr>
          <p:nvPr/>
        </p:nvSpPr>
        <p:spPr bwMode="auto">
          <a:xfrm>
            <a:off x="3746500" y="5461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Oval 20"/>
          <p:cNvSpPr>
            <a:spLocks noChangeArrowheads="1"/>
          </p:cNvSpPr>
          <p:nvPr/>
        </p:nvSpPr>
        <p:spPr bwMode="auto">
          <a:xfrm>
            <a:off x="3657600" y="1676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6" name="Oval 21"/>
          <p:cNvSpPr>
            <a:spLocks noChangeArrowheads="1"/>
          </p:cNvSpPr>
          <p:nvPr/>
        </p:nvSpPr>
        <p:spPr bwMode="auto">
          <a:xfrm rot="2108808">
            <a:off x="1460500" y="4214813"/>
            <a:ext cx="2597150" cy="990600"/>
          </a:xfrm>
          <a:prstGeom prst="ellips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Line 22"/>
          <p:cNvSpPr>
            <a:spLocks noChangeShapeType="1"/>
          </p:cNvSpPr>
          <p:nvPr/>
        </p:nvSpPr>
        <p:spPr bwMode="auto">
          <a:xfrm>
            <a:off x="3276600" y="4419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Text Box 23"/>
          <p:cNvSpPr txBox="1">
            <a:spLocks noChangeArrowheads="1"/>
          </p:cNvSpPr>
          <p:nvPr/>
        </p:nvSpPr>
        <p:spPr bwMode="auto">
          <a:xfrm>
            <a:off x="2743200" y="2743200"/>
            <a:ext cx="657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core</a:t>
            </a:r>
          </a:p>
        </p:txBody>
      </p:sp>
      <p:sp>
        <p:nvSpPr>
          <p:cNvPr id="14359" name="Text Box 24"/>
          <p:cNvSpPr txBox="1">
            <a:spLocks noChangeArrowheads="1"/>
          </p:cNvSpPr>
          <p:nvPr/>
        </p:nvSpPr>
        <p:spPr bwMode="auto">
          <a:xfrm>
            <a:off x="3962400" y="1752600"/>
            <a:ext cx="893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mantle</a:t>
            </a:r>
          </a:p>
        </p:txBody>
      </p:sp>
      <p:sp>
        <p:nvSpPr>
          <p:cNvPr id="14360" name="Text Box 25"/>
          <p:cNvSpPr txBox="1">
            <a:spLocks noChangeArrowheads="1"/>
          </p:cNvSpPr>
          <p:nvPr/>
        </p:nvSpPr>
        <p:spPr bwMode="auto">
          <a:xfrm>
            <a:off x="2611438" y="4800600"/>
            <a:ext cx="893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mantle</a:t>
            </a:r>
          </a:p>
        </p:txBody>
      </p:sp>
      <p:sp>
        <p:nvSpPr>
          <p:cNvPr id="14361" name="Text Box 26"/>
          <p:cNvSpPr txBox="1">
            <a:spLocks noChangeArrowheads="1"/>
          </p:cNvSpPr>
          <p:nvPr/>
        </p:nvSpPr>
        <p:spPr bwMode="auto">
          <a:xfrm>
            <a:off x="6657975" y="3352800"/>
            <a:ext cx="2486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mantle   core   mantle</a:t>
            </a:r>
          </a:p>
        </p:txBody>
      </p:sp>
      <p:sp>
        <p:nvSpPr>
          <p:cNvPr id="14362" name="Text Box 27"/>
          <p:cNvSpPr txBox="1">
            <a:spLocks noChangeArrowheads="1"/>
          </p:cNvSpPr>
          <p:nvPr/>
        </p:nvSpPr>
        <p:spPr bwMode="auto">
          <a:xfrm>
            <a:off x="3336925" y="1436688"/>
            <a:ext cx="276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</a:t>
            </a:r>
          </a:p>
        </p:txBody>
      </p:sp>
      <p:sp>
        <p:nvSpPr>
          <p:cNvPr id="14363" name="Text Box 28"/>
          <p:cNvSpPr txBox="1">
            <a:spLocks noChangeArrowheads="1"/>
          </p:cNvSpPr>
          <p:nvPr/>
        </p:nvSpPr>
        <p:spPr bwMode="auto">
          <a:xfrm>
            <a:off x="4343400" y="2743200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2</a:t>
            </a:r>
          </a:p>
        </p:txBody>
      </p:sp>
      <p:sp>
        <p:nvSpPr>
          <p:cNvPr id="14364" name="Text Box 29"/>
          <p:cNvSpPr txBox="1">
            <a:spLocks noChangeArrowheads="1"/>
          </p:cNvSpPr>
          <p:nvPr/>
        </p:nvSpPr>
        <p:spPr bwMode="auto">
          <a:xfrm>
            <a:off x="2041525" y="3951288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3</a:t>
            </a:r>
          </a:p>
        </p:txBody>
      </p:sp>
      <p:sp>
        <p:nvSpPr>
          <p:cNvPr id="14365" name="Text Box 30"/>
          <p:cNvSpPr txBox="1">
            <a:spLocks noChangeArrowheads="1"/>
          </p:cNvSpPr>
          <p:nvPr/>
        </p:nvSpPr>
        <p:spPr bwMode="auto">
          <a:xfrm>
            <a:off x="3733800" y="5410200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4</a:t>
            </a:r>
          </a:p>
        </p:txBody>
      </p:sp>
      <p:sp>
        <p:nvSpPr>
          <p:cNvPr id="14366" name="Text Box 31"/>
          <p:cNvSpPr txBox="1">
            <a:spLocks noChangeArrowheads="1"/>
          </p:cNvSpPr>
          <p:nvPr/>
        </p:nvSpPr>
        <p:spPr bwMode="auto">
          <a:xfrm>
            <a:off x="6657975" y="2514600"/>
            <a:ext cx="276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</a:t>
            </a:r>
          </a:p>
        </p:txBody>
      </p:sp>
      <p:sp>
        <p:nvSpPr>
          <p:cNvPr id="14367" name="Text Box 32"/>
          <p:cNvSpPr txBox="1">
            <a:spLocks noChangeArrowheads="1"/>
          </p:cNvSpPr>
          <p:nvPr/>
        </p:nvSpPr>
        <p:spPr bwMode="auto">
          <a:xfrm>
            <a:off x="7223125" y="1828800"/>
            <a:ext cx="1095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2          3 </a:t>
            </a:r>
          </a:p>
        </p:txBody>
      </p:sp>
      <p:sp>
        <p:nvSpPr>
          <p:cNvPr id="14368" name="Text Box 33"/>
          <p:cNvSpPr txBox="1">
            <a:spLocks noChangeArrowheads="1"/>
          </p:cNvSpPr>
          <p:nvPr/>
        </p:nvSpPr>
        <p:spPr bwMode="auto">
          <a:xfrm>
            <a:off x="8531225" y="2514600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4</a:t>
            </a:r>
          </a:p>
        </p:txBody>
      </p:sp>
      <p:pic>
        <p:nvPicPr>
          <p:cNvPr id="14369" name="Picture 34" descr="fig"/>
          <p:cNvPicPr>
            <a:picLocks noChangeAspect="1" noChangeArrowheads="1"/>
          </p:cNvPicPr>
          <p:nvPr/>
        </p:nvPicPr>
        <p:blipFill>
          <a:blip r:embed="rId2" cstate="print"/>
          <a:srcRect l="65120" t="58667" b="22223"/>
          <a:stretch>
            <a:fillRect/>
          </a:stretch>
        </p:blipFill>
        <p:spPr bwMode="auto">
          <a:xfrm>
            <a:off x="5257800" y="3886200"/>
            <a:ext cx="3276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70" name="Text Box 35"/>
          <p:cNvSpPr txBox="1">
            <a:spLocks noChangeArrowheads="1"/>
          </p:cNvSpPr>
          <p:nvPr/>
        </p:nvSpPr>
        <p:spPr bwMode="auto">
          <a:xfrm>
            <a:off x="8610600" y="6400800"/>
            <a:ext cx="463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5364" name="WordArt 5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534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Parametric enhancement of 1-2 mode</a:t>
            </a: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1498600" y="1428750"/>
            <a:ext cx="4368800" cy="4403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>
            <a:off x="3657600" y="1524000"/>
            <a:ext cx="0" cy="411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Line 8"/>
          <p:cNvSpPr>
            <a:spLocks noChangeShapeType="1"/>
          </p:cNvSpPr>
          <p:nvPr/>
        </p:nvSpPr>
        <p:spPr bwMode="auto">
          <a:xfrm flipV="1">
            <a:off x="1600200" y="35814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Line 9"/>
          <p:cNvSpPr>
            <a:spLocks noChangeShapeType="1"/>
          </p:cNvSpPr>
          <p:nvPr/>
        </p:nvSpPr>
        <p:spPr bwMode="auto">
          <a:xfrm>
            <a:off x="1995488" y="2819400"/>
            <a:ext cx="3502025" cy="163195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Oval 10"/>
          <p:cNvSpPr>
            <a:spLocks noChangeArrowheads="1"/>
          </p:cNvSpPr>
          <p:nvPr/>
        </p:nvSpPr>
        <p:spPr bwMode="auto">
          <a:xfrm rot="-3708641">
            <a:off x="998537" y="2860676"/>
            <a:ext cx="3825875" cy="990600"/>
          </a:xfrm>
          <a:prstGeom prst="ellips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1"/>
          <p:cNvSpPr>
            <a:spLocks noChangeShapeType="1"/>
          </p:cNvSpPr>
          <p:nvPr/>
        </p:nvSpPr>
        <p:spPr bwMode="auto">
          <a:xfrm>
            <a:off x="2808288" y="1981200"/>
            <a:ext cx="1739900" cy="3276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Oval 12"/>
          <p:cNvSpPr>
            <a:spLocks noChangeArrowheads="1"/>
          </p:cNvSpPr>
          <p:nvPr/>
        </p:nvSpPr>
        <p:spPr bwMode="auto">
          <a:xfrm rot="-1854720">
            <a:off x="1498600" y="3019425"/>
            <a:ext cx="4225925" cy="90805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Oval 13"/>
          <p:cNvSpPr>
            <a:spLocks noChangeArrowheads="1"/>
          </p:cNvSpPr>
          <p:nvPr/>
        </p:nvSpPr>
        <p:spPr bwMode="auto">
          <a:xfrm>
            <a:off x="5222875" y="274161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Oval 14"/>
          <p:cNvSpPr>
            <a:spLocks noChangeArrowheads="1"/>
          </p:cNvSpPr>
          <p:nvPr/>
        </p:nvSpPr>
        <p:spPr bwMode="auto">
          <a:xfrm>
            <a:off x="2760663" y="43815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Line 15"/>
          <p:cNvSpPr>
            <a:spLocks noChangeShapeType="1"/>
          </p:cNvSpPr>
          <p:nvPr/>
        </p:nvSpPr>
        <p:spPr bwMode="auto">
          <a:xfrm flipH="1">
            <a:off x="2398713" y="2428875"/>
            <a:ext cx="195262" cy="319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6"/>
          <p:cNvSpPr>
            <a:spLocks noChangeShapeType="1"/>
          </p:cNvSpPr>
          <p:nvPr/>
        </p:nvSpPr>
        <p:spPr bwMode="auto">
          <a:xfrm flipV="1">
            <a:off x="4813300" y="3135313"/>
            <a:ext cx="280988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Line 17"/>
          <p:cNvSpPr>
            <a:spLocks noChangeShapeType="1"/>
          </p:cNvSpPr>
          <p:nvPr/>
        </p:nvSpPr>
        <p:spPr bwMode="auto">
          <a:xfrm flipH="1">
            <a:off x="2401888" y="3671888"/>
            <a:ext cx="301625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Oval 18"/>
          <p:cNvSpPr>
            <a:spLocks noChangeArrowheads="1"/>
          </p:cNvSpPr>
          <p:nvPr/>
        </p:nvSpPr>
        <p:spPr bwMode="auto">
          <a:xfrm>
            <a:off x="3646488" y="54752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Oval 19"/>
          <p:cNvSpPr>
            <a:spLocks noChangeArrowheads="1"/>
          </p:cNvSpPr>
          <p:nvPr/>
        </p:nvSpPr>
        <p:spPr bwMode="auto">
          <a:xfrm>
            <a:off x="3629025" y="16478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Line 20"/>
          <p:cNvSpPr>
            <a:spLocks noChangeShapeType="1"/>
          </p:cNvSpPr>
          <p:nvPr/>
        </p:nvSpPr>
        <p:spPr bwMode="auto">
          <a:xfrm flipH="1">
            <a:off x="3276600" y="43434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Text Box 21"/>
          <p:cNvSpPr txBox="1">
            <a:spLocks noChangeArrowheads="1"/>
          </p:cNvSpPr>
          <p:nvPr/>
        </p:nvSpPr>
        <p:spPr bwMode="auto">
          <a:xfrm>
            <a:off x="4041775" y="2171700"/>
            <a:ext cx="657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core</a:t>
            </a:r>
          </a:p>
        </p:txBody>
      </p:sp>
      <p:sp>
        <p:nvSpPr>
          <p:cNvPr id="15381" name="Text Box 22"/>
          <p:cNvSpPr txBox="1">
            <a:spLocks noChangeArrowheads="1"/>
          </p:cNvSpPr>
          <p:nvPr/>
        </p:nvSpPr>
        <p:spPr bwMode="auto">
          <a:xfrm>
            <a:off x="2611438" y="1524000"/>
            <a:ext cx="893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mantle</a:t>
            </a:r>
          </a:p>
        </p:txBody>
      </p:sp>
      <p:sp>
        <p:nvSpPr>
          <p:cNvPr id="15382" name="Text Box 23"/>
          <p:cNvSpPr txBox="1">
            <a:spLocks noChangeArrowheads="1"/>
          </p:cNvSpPr>
          <p:nvPr/>
        </p:nvSpPr>
        <p:spPr bwMode="auto">
          <a:xfrm>
            <a:off x="2459038" y="5043488"/>
            <a:ext cx="893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mantle</a:t>
            </a:r>
          </a:p>
        </p:txBody>
      </p:sp>
      <p:sp>
        <p:nvSpPr>
          <p:cNvPr id="15383" name="Text Box 24"/>
          <p:cNvSpPr txBox="1">
            <a:spLocks noChangeArrowheads="1"/>
          </p:cNvSpPr>
          <p:nvPr/>
        </p:nvSpPr>
        <p:spPr bwMode="auto">
          <a:xfrm>
            <a:off x="3379788" y="1408113"/>
            <a:ext cx="276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</a:t>
            </a:r>
          </a:p>
        </p:txBody>
      </p:sp>
      <p:sp>
        <p:nvSpPr>
          <p:cNvPr id="15384" name="Text Box 25"/>
          <p:cNvSpPr txBox="1">
            <a:spLocks noChangeArrowheads="1"/>
          </p:cNvSpPr>
          <p:nvPr/>
        </p:nvSpPr>
        <p:spPr bwMode="auto">
          <a:xfrm>
            <a:off x="2301875" y="4235450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2</a:t>
            </a:r>
          </a:p>
        </p:txBody>
      </p:sp>
      <p:sp>
        <p:nvSpPr>
          <p:cNvPr id="15385" name="Text Box 26"/>
          <p:cNvSpPr txBox="1">
            <a:spLocks noChangeArrowheads="1"/>
          </p:cNvSpPr>
          <p:nvPr/>
        </p:nvSpPr>
        <p:spPr bwMode="auto">
          <a:xfrm>
            <a:off x="5365750" y="2682875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3</a:t>
            </a:r>
          </a:p>
        </p:txBody>
      </p:sp>
      <p:sp>
        <p:nvSpPr>
          <p:cNvPr id="15386" name="Text Box 27"/>
          <p:cNvSpPr txBox="1">
            <a:spLocks noChangeArrowheads="1"/>
          </p:cNvSpPr>
          <p:nvPr/>
        </p:nvSpPr>
        <p:spPr bwMode="auto">
          <a:xfrm>
            <a:off x="3776663" y="5410200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4</a:t>
            </a:r>
          </a:p>
        </p:txBody>
      </p:sp>
      <p:sp>
        <p:nvSpPr>
          <p:cNvPr id="15387" name="Oval 28"/>
          <p:cNvSpPr>
            <a:spLocks noChangeArrowheads="1"/>
          </p:cNvSpPr>
          <p:nvPr/>
        </p:nvSpPr>
        <p:spPr bwMode="auto">
          <a:xfrm rot="-3708641">
            <a:off x="2392362" y="3381376"/>
            <a:ext cx="3825875" cy="990600"/>
          </a:xfrm>
          <a:prstGeom prst="ellips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88" name="Picture 29" descr="Lastplot-Pa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5750" y="3092450"/>
            <a:ext cx="3603625" cy="3565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89" name="Text Box 30"/>
          <p:cNvSpPr txBox="1">
            <a:spLocks noChangeArrowheads="1"/>
          </p:cNvSpPr>
          <p:nvPr/>
        </p:nvSpPr>
        <p:spPr bwMode="auto">
          <a:xfrm>
            <a:off x="7496175" y="5437188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3</a:t>
            </a:r>
          </a:p>
        </p:txBody>
      </p:sp>
      <p:sp>
        <p:nvSpPr>
          <p:cNvPr id="15390" name="Text Box 31"/>
          <p:cNvSpPr txBox="1">
            <a:spLocks noChangeArrowheads="1"/>
          </p:cNvSpPr>
          <p:nvPr/>
        </p:nvSpPr>
        <p:spPr bwMode="auto">
          <a:xfrm>
            <a:off x="6740525" y="4311650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2</a:t>
            </a:r>
          </a:p>
        </p:txBody>
      </p:sp>
      <p:sp>
        <p:nvSpPr>
          <p:cNvPr id="15391" name="Text Box 32"/>
          <p:cNvSpPr txBox="1">
            <a:spLocks noChangeArrowheads="1"/>
          </p:cNvSpPr>
          <p:nvPr/>
        </p:nvSpPr>
        <p:spPr bwMode="auto">
          <a:xfrm>
            <a:off x="8380413" y="3359150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4</a:t>
            </a:r>
          </a:p>
        </p:txBody>
      </p:sp>
      <p:sp>
        <p:nvSpPr>
          <p:cNvPr id="15392" name="Text Box 33"/>
          <p:cNvSpPr txBox="1">
            <a:spLocks noChangeArrowheads="1"/>
          </p:cNvSpPr>
          <p:nvPr/>
        </p:nvSpPr>
        <p:spPr bwMode="auto">
          <a:xfrm>
            <a:off x="5724525" y="6018213"/>
            <a:ext cx="276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</a:t>
            </a:r>
          </a:p>
        </p:txBody>
      </p:sp>
      <p:sp>
        <p:nvSpPr>
          <p:cNvPr id="15393" name="Line 34"/>
          <p:cNvSpPr>
            <a:spLocks noChangeShapeType="1"/>
          </p:cNvSpPr>
          <p:nvPr/>
        </p:nvSpPr>
        <p:spPr bwMode="auto">
          <a:xfrm>
            <a:off x="7735888" y="4021138"/>
            <a:ext cx="1587" cy="23796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4" name="Line 35"/>
          <p:cNvSpPr>
            <a:spLocks noChangeShapeType="1"/>
          </p:cNvSpPr>
          <p:nvPr/>
        </p:nvSpPr>
        <p:spPr bwMode="auto">
          <a:xfrm>
            <a:off x="6731000" y="4030663"/>
            <a:ext cx="1588" cy="23796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5" name="Text Box 36"/>
          <p:cNvSpPr txBox="1">
            <a:spLocks noChangeArrowheads="1"/>
          </p:cNvSpPr>
          <p:nvPr/>
        </p:nvSpPr>
        <p:spPr bwMode="auto">
          <a:xfrm>
            <a:off x="8680450" y="6491288"/>
            <a:ext cx="463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-7937" y="-15875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7315200" y="1766888"/>
            <a:ext cx="1143000" cy="26908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905500" y="1731963"/>
            <a:ext cx="1143000" cy="26908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4483100" y="1747838"/>
            <a:ext cx="1143000" cy="26908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80963" name="Rectangle 3"/>
          <p:cNvSpPr>
            <a:spLocks noChangeArrowheads="1"/>
          </p:cNvSpPr>
          <p:nvPr/>
        </p:nvSpPr>
        <p:spPr bwMode="auto">
          <a:xfrm>
            <a:off x="990600" y="1600200"/>
            <a:ext cx="2286000" cy="28956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8001000" y="762000"/>
            <a:ext cx="762000" cy="6858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7467600" y="762000"/>
            <a:ext cx="762000" cy="685800"/>
          </a:xfrm>
          <a:prstGeom prst="ellipse">
            <a:avLst/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7696200" y="228600"/>
            <a:ext cx="762000" cy="685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693025" y="838200"/>
            <a:ext cx="46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 dirty="0">
                <a:solidFill>
                  <a:schemeClr val="tx2"/>
                </a:solidFill>
                <a:latin typeface="Symbol" pitchFamily="18" charset="2"/>
              </a:rPr>
              <a:t>m</a:t>
            </a:r>
            <a:endParaRPr lang="en-US" sz="2400" dirty="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8229600" y="8382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 dirty="0" err="1">
                <a:solidFill>
                  <a:schemeClr val="tx2"/>
                </a:solidFill>
                <a:latin typeface="Symbol" pitchFamily="18" charset="2"/>
              </a:rPr>
              <a:t>t</a:t>
            </a:r>
            <a:endParaRPr lang="en-US" sz="2400" dirty="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7872413" y="304800"/>
            <a:ext cx="43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 dirty="0">
                <a:solidFill>
                  <a:schemeClr val="tx2"/>
                </a:solidFill>
                <a:latin typeface="Times New Roman" pitchFamily="18" charset="0"/>
              </a:rPr>
              <a:t>e</a:t>
            </a:r>
            <a:endParaRPr lang="en-US" sz="2400" dirty="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990600" y="3505200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2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990600" y="3810000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1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1447800" y="2133600"/>
            <a:ext cx="1524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1447800" y="3657600"/>
            <a:ext cx="457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1506538" y="2133600"/>
            <a:ext cx="746125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2195513" y="2133600"/>
            <a:ext cx="623887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2362200" y="3657600"/>
            <a:ext cx="4572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1905000" y="3657600"/>
            <a:ext cx="4572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1447800" y="3962400"/>
            <a:ext cx="7620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2209800" y="3962400"/>
            <a:ext cx="3048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2514600" y="3957638"/>
            <a:ext cx="3048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990600" y="1981200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3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 rot="-5400000">
            <a:off x="346870" y="2932906"/>
            <a:ext cx="690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mass</a:t>
            </a:r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1174750" y="2378075"/>
            <a:ext cx="661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|U</a:t>
            </a:r>
            <a:r>
              <a:rPr lang="en-US" baseline="-25000">
                <a:latin typeface="Times New Roman" pitchFamily="18" charset="0"/>
              </a:rPr>
              <a:t>e3</a:t>
            </a:r>
            <a:r>
              <a:rPr lang="en-US">
                <a:latin typeface="Times New Roman" pitchFamily="18" charset="0"/>
              </a:rPr>
              <a:t>|</a:t>
            </a:r>
            <a:r>
              <a:rPr lang="en-US" baseline="30000">
                <a:latin typeface="Times New Roman" pitchFamily="18" charset="0"/>
              </a:rPr>
              <a:t>2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1571625" y="1719263"/>
            <a:ext cx="681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|U</a:t>
            </a:r>
            <a:r>
              <a:rPr lang="en-US" baseline="-25000">
                <a:latin typeface="Symbol" pitchFamily="18" charset="2"/>
              </a:rPr>
              <a:t>m</a:t>
            </a:r>
            <a:r>
              <a:rPr lang="en-US" baseline="-25000">
                <a:latin typeface="Times New Roman" pitchFamily="18" charset="0"/>
              </a:rPr>
              <a:t>3</a:t>
            </a:r>
            <a:r>
              <a:rPr lang="en-US">
                <a:latin typeface="Times New Roman" pitchFamily="18" charset="0"/>
              </a:rPr>
              <a:t>|</a:t>
            </a:r>
            <a:r>
              <a:rPr lang="en-US" baseline="30000">
                <a:latin typeface="Times New Roman" pitchFamily="18" charset="0"/>
              </a:rPr>
              <a:t>2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6415" name="WordArt 31"/>
          <p:cNvSpPr>
            <a:spLocks noChangeArrowheads="1" noChangeShapeType="1" noTextEdit="1"/>
          </p:cNvSpPr>
          <p:nvPr/>
        </p:nvSpPr>
        <p:spPr bwMode="auto">
          <a:xfrm>
            <a:off x="2362200" y="204788"/>
            <a:ext cx="3763169" cy="1173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Mixing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16416" name="Text Box 32"/>
          <p:cNvSpPr txBox="1">
            <a:spLocks noChangeArrowheads="1"/>
          </p:cNvSpPr>
          <p:nvPr/>
        </p:nvSpPr>
        <p:spPr bwMode="auto">
          <a:xfrm>
            <a:off x="2263775" y="1747838"/>
            <a:ext cx="66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|U</a:t>
            </a:r>
            <a:r>
              <a:rPr lang="en-US" baseline="-25000">
                <a:latin typeface="Symbol" pitchFamily="18" charset="2"/>
              </a:rPr>
              <a:t>t</a:t>
            </a:r>
            <a:r>
              <a:rPr lang="en-US" baseline="-25000">
                <a:latin typeface="Times New Roman" pitchFamily="18" charset="0"/>
              </a:rPr>
              <a:t>3</a:t>
            </a:r>
            <a:r>
              <a:rPr lang="en-US">
                <a:latin typeface="Times New Roman" pitchFamily="18" charset="0"/>
              </a:rPr>
              <a:t>|</a:t>
            </a:r>
            <a:r>
              <a:rPr lang="en-US" baseline="30000">
                <a:latin typeface="Times New Roman" pitchFamily="18" charset="0"/>
              </a:rPr>
              <a:t>2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6417" name="Text Box 33"/>
          <p:cNvSpPr txBox="1">
            <a:spLocks noChangeArrowheads="1"/>
          </p:cNvSpPr>
          <p:nvPr/>
        </p:nvSpPr>
        <p:spPr bwMode="auto">
          <a:xfrm>
            <a:off x="1414463" y="4071938"/>
            <a:ext cx="661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|U</a:t>
            </a:r>
            <a:r>
              <a:rPr lang="en-US" baseline="-25000">
                <a:latin typeface="Times New Roman" pitchFamily="18" charset="0"/>
              </a:rPr>
              <a:t>e1</a:t>
            </a:r>
            <a:r>
              <a:rPr lang="en-US">
                <a:latin typeface="Times New Roman" pitchFamily="18" charset="0"/>
              </a:rPr>
              <a:t>|</a:t>
            </a:r>
            <a:r>
              <a:rPr lang="en-US" baseline="30000">
                <a:latin typeface="Times New Roman" pitchFamily="18" charset="0"/>
              </a:rPr>
              <a:t>2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6418" name="Text Box 34"/>
          <p:cNvSpPr txBox="1">
            <a:spLocks noChangeArrowheads="1"/>
          </p:cNvSpPr>
          <p:nvPr/>
        </p:nvSpPr>
        <p:spPr bwMode="auto">
          <a:xfrm>
            <a:off x="1376363" y="3271838"/>
            <a:ext cx="661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|U</a:t>
            </a:r>
            <a:r>
              <a:rPr lang="en-US" baseline="-25000">
                <a:latin typeface="Times New Roman" pitchFamily="18" charset="0"/>
              </a:rPr>
              <a:t>e2</a:t>
            </a:r>
            <a:r>
              <a:rPr lang="en-US">
                <a:latin typeface="Times New Roman" pitchFamily="18" charset="0"/>
              </a:rPr>
              <a:t>|</a:t>
            </a:r>
            <a:r>
              <a:rPr lang="en-US" baseline="30000">
                <a:latin typeface="Times New Roman" pitchFamily="18" charset="0"/>
              </a:rPr>
              <a:t>2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6425" name="Text Box 41"/>
          <p:cNvSpPr txBox="1">
            <a:spLocks noChangeArrowheads="1"/>
          </p:cNvSpPr>
          <p:nvPr/>
        </p:nvSpPr>
        <p:spPr bwMode="auto">
          <a:xfrm>
            <a:off x="5549900" y="5659656"/>
            <a:ext cx="20828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>
                <a:latin typeface="Symbol" pitchFamily="18" charset="2"/>
              </a:rPr>
              <a:t>n</a:t>
            </a:r>
            <a:r>
              <a:rPr lang="en-US" sz="2000" baseline="-25000" dirty="0" err="1"/>
              <a:t>f</a:t>
            </a:r>
            <a:r>
              <a:rPr lang="en-US" sz="2000" dirty="0"/>
              <a:t>  =  U</a:t>
            </a:r>
            <a:r>
              <a:rPr lang="en-US" sz="2000" baseline="-25000" dirty="0"/>
              <a:t>PMNS</a:t>
            </a:r>
            <a:r>
              <a:rPr lang="en-US" sz="2000" dirty="0"/>
              <a:t> </a:t>
            </a:r>
            <a:r>
              <a:rPr lang="en-US" sz="2000" dirty="0" err="1">
                <a:latin typeface="Symbol" pitchFamily="18" charset="2"/>
              </a:rPr>
              <a:t>n</a:t>
            </a:r>
            <a:r>
              <a:rPr lang="en-US" sz="2000" baseline="-25000" dirty="0" err="1"/>
              <a:t>mass</a:t>
            </a:r>
            <a:endParaRPr lang="en-US" sz="2000" dirty="0"/>
          </a:p>
        </p:txBody>
      </p:sp>
      <p:sp>
        <p:nvSpPr>
          <p:cNvPr id="51" name="Rectangle 13"/>
          <p:cNvSpPr>
            <a:spLocks noChangeArrowheads="1"/>
          </p:cNvSpPr>
          <p:nvPr/>
        </p:nvSpPr>
        <p:spPr bwMode="auto">
          <a:xfrm>
            <a:off x="4640263" y="2070100"/>
            <a:ext cx="76200" cy="152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4640263" y="3662363"/>
            <a:ext cx="422275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19"/>
          <p:cNvSpPr>
            <a:spLocks noChangeArrowheads="1"/>
          </p:cNvSpPr>
          <p:nvPr/>
        </p:nvSpPr>
        <p:spPr bwMode="auto">
          <a:xfrm>
            <a:off x="4640263" y="4038600"/>
            <a:ext cx="7620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20"/>
          <p:cNvSpPr>
            <a:spLocks noChangeArrowheads="1"/>
          </p:cNvSpPr>
          <p:nvPr/>
        </p:nvSpPr>
        <p:spPr bwMode="auto">
          <a:xfrm>
            <a:off x="6146800" y="4054475"/>
            <a:ext cx="3048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18"/>
          <p:cNvSpPr>
            <a:spLocks noChangeArrowheads="1"/>
          </p:cNvSpPr>
          <p:nvPr/>
        </p:nvSpPr>
        <p:spPr bwMode="auto">
          <a:xfrm>
            <a:off x="6125368" y="3638551"/>
            <a:ext cx="491333" cy="18891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15"/>
          <p:cNvSpPr>
            <a:spLocks noChangeArrowheads="1"/>
          </p:cNvSpPr>
          <p:nvPr/>
        </p:nvSpPr>
        <p:spPr bwMode="auto">
          <a:xfrm>
            <a:off x="6125369" y="2057400"/>
            <a:ext cx="491332" cy="1333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16"/>
          <p:cNvSpPr>
            <a:spLocks noChangeArrowheads="1"/>
          </p:cNvSpPr>
          <p:nvPr/>
        </p:nvSpPr>
        <p:spPr bwMode="auto">
          <a:xfrm>
            <a:off x="7475538" y="2038350"/>
            <a:ext cx="677862" cy="152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17"/>
          <p:cNvSpPr>
            <a:spLocks noChangeArrowheads="1"/>
          </p:cNvSpPr>
          <p:nvPr/>
        </p:nvSpPr>
        <p:spPr bwMode="auto">
          <a:xfrm>
            <a:off x="7462540" y="3675063"/>
            <a:ext cx="4572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7475538" y="4071938"/>
            <a:ext cx="3048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Text Box 10"/>
          <p:cNvSpPr txBox="1">
            <a:spLocks noChangeArrowheads="1"/>
          </p:cNvSpPr>
          <p:nvPr/>
        </p:nvSpPr>
        <p:spPr bwMode="auto">
          <a:xfrm>
            <a:off x="4792663" y="4521200"/>
            <a:ext cx="43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 dirty="0">
                <a:solidFill>
                  <a:schemeClr val="tx2"/>
                </a:solidFill>
                <a:latin typeface="Times New Roman" pitchFamily="18" charset="0"/>
              </a:rPr>
              <a:t>e</a:t>
            </a:r>
            <a:endParaRPr lang="en-US" sz="2400" dirty="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64" name="Text Box 8"/>
          <p:cNvSpPr txBox="1">
            <a:spLocks noChangeArrowheads="1"/>
          </p:cNvSpPr>
          <p:nvPr/>
        </p:nvSpPr>
        <p:spPr bwMode="auto">
          <a:xfrm>
            <a:off x="6138068" y="4546600"/>
            <a:ext cx="46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 dirty="0">
                <a:solidFill>
                  <a:schemeClr val="tx2"/>
                </a:solidFill>
                <a:latin typeface="Symbol" pitchFamily="18" charset="2"/>
              </a:rPr>
              <a:t>m</a:t>
            </a:r>
            <a:endParaRPr lang="en-US" sz="2400" dirty="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65" name="Text Box 9"/>
          <p:cNvSpPr txBox="1">
            <a:spLocks noChangeArrowheads="1"/>
          </p:cNvSpPr>
          <p:nvPr/>
        </p:nvSpPr>
        <p:spPr bwMode="auto">
          <a:xfrm>
            <a:off x="7577138" y="44323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 dirty="0" err="1">
                <a:solidFill>
                  <a:schemeClr val="tx2"/>
                </a:solidFill>
                <a:latin typeface="Symbol" pitchFamily="18" charset="2"/>
              </a:rPr>
              <a:t>t</a:t>
            </a:r>
            <a:endParaRPr lang="en-US" sz="2400" dirty="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008563" y="5254625"/>
            <a:ext cx="344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Mass content of flavor states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984250" y="5207000"/>
            <a:ext cx="2330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Flavor content of mass states</a:t>
            </a:r>
            <a:endParaRPr lang="en-US" dirty="0"/>
          </a:p>
        </p:txBody>
      </p:sp>
      <p:sp>
        <p:nvSpPr>
          <p:cNvPr id="68" name="Text Box 41"/>
          <p:cNvSpPr txBox="1">
            <a:spLocks noChangeArrowheads="1"/>
          </p:cNvSpPr>
          <p:nvPr/>
        </p:nvSpPr>
        <p:spPr bwMode="auto">
          <a:xfrm>
            <a:off x="1050925" y="5900956"/>
            <a:ext cx="2541080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  </a:t>
            </a:r>
            <a:r>
              <a:rPr lang="en-US" sz="2000" dirty="0" err="1" smtClean="0">
                <a:latin typeface="Symbol" pitchFamily="18" charset="2"/>
              </a:rPr>
              <a:t>n</a:t>
            </a:r>
            <a:r>
              <a:rPr lang="en-US" sz="2000" baseline="-25000" dirty="0" err="1" smtClean="0"/>
              <a:t>mass</a:t>
            </a:r>
            <a:r>
              <a:rPr lang="en-US" sz="2000" dirty="0" smtClean="0"/>
              <a:t>  </a:t>
            </a:r>
            <a:r>
              <a:rPr lang="en-US" sz="2000" dirty="0"/>
              <a:t>=  </a:t>
            </a:r>
            <a:r>
              <a:rPr lang="en-US" sz="2000" dirty="0" smtClean="0"/>
              <a:t>U</a:t>
            </a:r>
            <a:r>
              <a:rPr lang="en-US" sz="2000" baseline="-25000" dirty="0" smtClean="0"/>
              <a:t>PMNS </a:t>
            </a:r>
            <a:r>
              <a:rPr lang="en-US" sz="2000" baseline="30000" dirty="0" smtClean="0"/>
              <a:t>+</a:t>
            </a:r>
            <a:r>
              <a:rPr lang="en-US" sz="2000" baseline="-25000" dirty="0" smtClean="0"/>
              <a:t>  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Symbol" pitchFamily="18" charset="2"/>
              </a:rPr>
              <a:t>n</a:t>
            </a:r>
            <a:r>
              <a:rPr lang="en-US" sz="2000" baseline="-25000" dirty="0" err="1" smtClean="0"/>
              <a:t>f</a:t>
            </a:r>
            <a:endParaRPr lang="en-US" sz="2000" dirty="0"/>
          </a:p>
        </p:txBody>
      </p:sp>
      <p:sp>
        <p:nvSpPr>
          <p:cNvPr id="69" name="TextBox 68"/>
          <p:cNvSpPr txBox="1"/>
          <p:nvPr/>
        </p:nvSpPr>
        <p:spPr>
          <a:xfrm>
            <a:off x="6487319" y="392668"/>
            <a:ext cx="82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Dual</a:t>
            </a:r>
          </a:p>
          <a:p>
            <a:r>
              <a:rPr lang="en-US" dirty="0" smtClean="0"/>
              <a:t> role</a:t>
            </a:r>
            <a:endParaRPr lang="en-US" dirty="0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5532868" y="6292334"/>
            <a:ext cx="2828064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l </a:t>
            </a:r>
            <a:r>
              <a:rPr lang="en-US" sz="2000" dirty="0">
                <a:latin typeface="Symbol" pitchFamily="18" charset="2"/>
              </a:rPr>
              <a:t>g</a:t>
            </a:r>
            <a:r>
              <a:rPr lang="en-US" sz="2000" baseline="-25000" dirty="0">
                <a:latin typeface="Symbol" pitchFamily="18" charset="2"/>
              </a:rPr>
              <a:t> </a:t>
            </a:r>
            <a:r>
              <a:rPr lang="en-US" sz="2000" baseline="30000" dirty="0">
                <a:latin typeface="Symbol" pitchFamily="18" charset="2"/>
              </a:rPr>
              <a:t>m</a:t>
            </a:r>
            <a:r>
              <a:rPr lang="en-US" sz="2000" baseline="-25000" dirty="0">
                <a:latin typeface="Symbol" pitchFamily="18" charset="2"/>
              </a:rPr>
              <a:t> </a:t>
            </a:r>
            <a:r>
              <a:rPr lang="en-US" sz="2000" dirty="0"/>
              <a:t>(1 -</a:t>
            </a:r>
            <a:r>
              <a:rPr lang="en-US" sz="2000" dirty="0">
                <a:latin typeface="Symbol" pitchFamily="18" charset="2"/>
              </a:rPr>
              <a:t>  g</a:t>
            </a:r>
            <a:r>
              <a:rPr lang="en-US" sz="2000" baseline="-25000" dirty="0"/>
              <a:t>5</a:t>
            </a:r>
            <a:r>
              <a:rPr lang="en-US" sz="2000" dirty="0"/>
              <a:t>) </a:t>
            </a:r>
            <a:r>
              <a:rPr lang="en-US" sz="2000" dirty="0" err="1"/>
              <a:t>U</a:t>
            </a:r>
            <a:r>
              <a:rPr lang="en-US" sz="2000" baseline="-25000" dirty="0" err="1"/>
              <a:t>PMNS</a:t>
            </a:r>
            <a:r>
              <a:rPr lang="en-US" sz="2000" dirty="0" err="1">
                <a:latin typeface="Symbol" pitchFamily="18" charset="2"/>
              </a:rPr>
              <a:t>n</a:t>
            </a:r>
            <a:r>
              <a:rPr lang="en-US" sz="2000" baseline="-25000" dirty="0" err="1"/>
              <a:t>mass</a:t>
            </a:r>
            <a:r>
              <a:rPr lang="en-US" sz="2000" dirty="0">
                <a:latin typeface="Symbol" pitchFamily="18" charset="2"/>
              </a:rPr>
              <a:t> 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70" name="Line 29"/>
          <p:cNvSpPr>
            <a:spLocks noChangeShapeType="1"/>
          </p:cNvSpPr>
          <p:nvPr/>
        </p:nvSpPr>
        <p:spPr bwMode="auto">
          <a:xfrm>
            <a:off x="5573174" y="6305749"/>
            <a:ext cx="1746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552181" y="250334"/>
            <a:ext cx="4946920" cy="14106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Summary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615664" y="3169920"/>
            <a:ext cx="6559836" cy="64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Resonance enhancement of oscillations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occurs  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latin typeface="Arial Black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615664" y="3594100"/>
            <a:ext cx="8113554" cy="64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in certain energy range in matter with constant density   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latin typeface="Arial Black"/>
            </a:endParaRP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 rot="20583078">
            <a:off x="6138746" y="4008575"/>
            <a:ext cx="2240017" cy="64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nearly constant  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latin typeface="Arial Black"/>
            </a:endParaRPr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508000" y="4971415"/>
            <a:ext cx="8445500" cy="64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Parametric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enhancement of oscillations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occurs  in multilayer medium 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514080" y="5395595"/>
            <a:ext cx="7973836" cy="64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w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hen  parameters of medium correlate in certain way with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   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539480" y="5829300"/>
            <a:ext cx="6661420" cy="64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o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scillation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lengthes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 and mixing  angles in matter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  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  <p:sp>
        <p:nvSpPr>
          <p:cNvPr id="12" name="WordArt 7"/>
          <p:cNvSpPr>
            <a:spLocks noChangeArrowheads="1" noChangeShapeType="1" noTextEdit="1"/>
          </p:cNvSpPr>
          <p:nvPr/>
        </p:nvSpPr>
        <p:spPr bwMode="auto">
          <a:xfrm>
            <a:off x="577564" y="1765300"/>
            <a:ext cx="8375936" cy="64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O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scillations in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vascuum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 or matter are effect of the phase difference increase   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615664" y="2174240"/>
            <a:ext cx="8337836" cy="64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b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etween the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eigenstates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 of the Hamiltonian in vacuum (mass states) or in matter  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702154" y="2540000"/>
            <a:ext cx="5947481" cy="14106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Backup slides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40964" name="WordArt 5"/>
          <p:cNvSpPr>
            <a:spLocks noChangeArrowheads="1" noChangeShapeType="1" noTextEdit="1"/>
          </p:cNvSpPr>
          <p:nvPr/>
        </p:nvSpPr>
        <p:spPr bwMode="auto">
          <a:xfrm>
            <a:off x="1752600" y="2209800"/>
            <a:ext cx="5867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4. CP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violation</a:t>
            </a:r>
          </a:p>
        </p:txBody>
      </p:sp>
      <p:sp>
        <p:nvSpPr>
          <p:cNvPr id="40965" name="TextBox 4"/>
          <p:cNvSpPr txBox="1">
            <a:spLocks noChangeArrowheads="1"/>
          </p:cNvSpPr>
          <p:nvPr/>
        </p:nvSpPr>
        <p:spPr bwMode="auto">
          <a:xfrm>
            <a:off x="3657600" y="3962400"/>
            <a:ext cx="2286000" cy="646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Grid of magic lines </a:t>
            </a:r>
          </a:p>
          <a:p>
            <a:r>
              <a:rPr lang="en-US"/>
              <a:t>and CP domains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41988" name="WordArt 5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4343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CP-violation</a:t>
            </a:r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381000" y="2590800"/>
            <a:ext cx="3059113" cy="36671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Under CP-transformations:</a:t>
            </a:r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3187700" y="1600200"/>
            <a:ext cx="114935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ym typeface="Wingdings" pitchFamily="2" charset="2"/>
              </a:rPr>
              <a:t> </a:t>
            </a:r>
            <a:r>
              <a:rPr lang="en-US" sz="2000">
                <a:latin typeface="Symbol" pitchFamily="18" charset="2"/>
                <a:sym typeface="Wingdings" pitchFamily="2" charset="2"/>
              </a:rPr>
              <a:t>n</a:t>
            </a:r>
            <a:r>
              <a:rPr lang="en-US" sz="2000">
                <a:sym typeface="Wingdings" pitchFamily="2" charset="2"/>
              </a:rPr>
              <a:t>   </a:t>
            </a:r>
            <a:r>
              <a:rPr lang="en-US" sz="2000">
                <a:latin typeface="Symbol" pitchFamily="18" charset="2"/>
                <a:sym typeface="Wingdings" pitchFamily="2" charset="2"/>
              </a:rPr>
              <a:t>n</a:t>
            </a:r>
            <a:r>
              <a:rPr lang="en-US" sz="2000" baseline="30000">
                <a:sym typeface="Wingdings" pitchFamily="2" charset="2"/>
              </a:rPr>
              <a:t>c</a:t>
            </a:r>
            <a:r>
              <a:rPr lang="en-US" sz="2000">
                <a:latin typeface="Symbol" pitchFamily="18" charset="2"/>
                <a:sym typeface="Wingdings" pitchFamily="2" charset="2"/>
              </a:rPr>
              <a:t> </a:t>
            </a:r>
            <a:endParaRPr lang="en-US" sz="2000"/>
          </a:p>
        </p:txBody>
      </p:sp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304800" y="1614488"/>
            <a:ext cx="2671763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CP- transformations:</a:t>
            </a:r>
          </a:p>
        </p:txBody>
      </p:sp>
      <p:sp>
        <p:nvSpPr>
          <p:cNvPr id="41992" name="Text Box 9"/>
          <p:cNvSpPr txBox="1">
            <a:spLocks noChangeArrowheads="1"/>
          </p:cNvSpPr>
          <p:nvPr/>
        </p:nvSpPr>
        <p:spPr bwMode="auto">
          <a:xfrm>
            <a:off x="5602288" y="1584325"/>
            <a:ext cx="19050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ym typeface="Wingdings" pitchFamily="2" charset="2"/>
              </a:rPr>
              <a:t> </a:t>
            </a:r>
            <a:r>
              <a:rPr lang="en-US" sz="2000">
                <a:latin typeface="Symbol" pitchFamily="18" charset="2"/>
                <a:sym typeface="Wingdings" pitchFamily="2" charset="2"/>
              </a:rPr>
              <a:t>n</a:t>
            </a:r>
            <a:r>
              <a:rPr lang="en-US" sz="2000" baseline="30000">
                <a:sym typeface="Wingdings" pitchFamily="2" charset="2"/>
              </a:rPr>
              <a:t>c</a:t>
            </a:r>
            <a:r>
              <a:rPr lang="en-US" sz="2000">
                <a:latin typeface="Symbol" pitchFamily="18" charset="2"/>
                <a:sym typeface="Wingdings" pitchFamily="2" charset="2"/>
              </a:rPr>
              <a:t> </a:t>
            </a:r>
            <a:r>
              <a:rPr lang="en-US" sz="2000">
                <a:sym typeface="Wingdings" pitchFamily="2" charset="2"/>
              </a:rPr>
              <a:t> =  i </a:t>
            </a:r>
            <a:r>
              <a:rPr lang="en-US" sz="2000">
                <a:latin typeface="Symbol" pitchFamily="18" charset="2"/>
                <a:sym typeface="Wingdings" pitchFamily="2" charset="2"/>
              </a:rPr>
              <a:t>g</a:t>
            </a:r>
            <a:r>
              <a:rPr lang="en-US" sz="2000" baseline="-25000">
                <a:sym typeface="Wingdings" pitchFamily="2" charset="2"/>
              </a:rPr>
              <a:t>0</a:t>
            </a:r>
            <a:r>
              <a:rPr lang="en-US" sz="2000">
                <a:latin typeface="Symbol" pitchFamily="18" charset="2"/>
                <a:sym typeface="Wingdings" pitchFamily="2" charset="2"/>
              </a:rPr>
              <a:t> g</a:t>
            </a:r>
            <a:r>
              <a:rPr lang="en-US" sz="2000" baseline="-25000">
                <a:sym typeface="Wingdings" pitchFamily="2" charset="2"/>
              </a:rPr>
              <a:t>2 </a:t>
            </a:r>
            <a:r>
              <a:rPr lang="en-US" sz="2000">
                <a:latin typeface="Symbol" pitchFamily="18" charset="2"/>
                <a:sym typeface="Wingdings" pitchFamily="2" charset="2"/>
              </a:rPr>
              <a:t>n</a:t>
            </a:r>
            <a:r>
              <a:rPr lang="en-US" sz="2000" baseline="30000">
                <a:sym typeface="Wingdings" pitchFamily="2" charset="2"/>
              </a:rPr>
              <a:t> +    </a:t>
            </a:r>
            <a:r>
              <a:rPr lang="en-US" sz="2000">
                <a:latin typeface="Symbol" pitchFamily="18" charset="2"/>
                <a:sym typeface="Wingdings" pitchFamily="2" charset="2"/>
              </a:rPr>
              <a:t> </a:t>
            </a:r>
            <a:endParaRPr lang="en-US" sz="2000"/>
          </a:p>
        </p:txBody>
      </p:sp>
      <p:sp>
        <p:nvSpPr>
          <p:cNvPr id="41993" name="Text Box 10"/>
          <p:cNvSpPr txBox="1">
            <a:spLocks noChangeArrowheads="1"/>
          </p:cNvSpPr>
          <p:nvPr/>
        </p:nvSpPr>
        <p:spPr bwMode="auto">
          <a:xfrm>
            <a:off x="5241925" y="2105025"/>
            <a:ext cx="374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applying to the chiral components</a:t>
            </a:r>
          </a:p>
        </p:txBody>
      </p:sp>
      <p:sp>
        <p:nvSpPr>
          <p:cNvPr id="41994" name="Text Box 11"/>
          <p:cNvSpPr txBox="1">
            <a:spLocks noChangeArrowheads="1"/>
          </p:cNvSpPr>
          <p:nvPr/>
        </p:nvSpPr>
        <p:spPr bwMode="auto">
          <a:xfrm>
            <a:off x="2819400" y="3052763"/>
            <a:ext cx="2011363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</a:t>
            </a:r>
            <a:r>
              <a:rPr lang="en-US" baseline="-25000"/>
              <a:t>PMNS</a:t>
            </a:r>
            <a:r>
              <a:rPr lang="en-US"/>
              <a:t> </a:t>
            </a:r>
            <a:r>
              <a:rPr lang="en-US">
                <a:sym typeface="Wingdings" pitchFamily="2" charset="2"/>
              </a:rPr>
              <a:t>  U</a:t>
            </a:r>
            <a:r>
              <a:rPr lang="en-US" baseline="-25000">
                <a:sym typeface="Wingdings" pitchFamily="2" charset="2"/>
              </a:rPr>
              <a:t>PMNS </a:t>
            </a:r>
            <a:r>
              <a:rPr lang="en-US">
                <a:sym typeface="Wingdings" pitchFamily="2" charset="2"/>
              </a:rPr>
              <a:t>*</a:t>
            </a:r>
            <a:endParaRPr lang="en-US"/>
          </a:p>
        </p:txBody>
      </p:sp>
      <p:sp>
        <p:nvSpPr>
          <p:cNvPr id="41995" name="Text Box 12"/>
          <p:cNvSpPr txBox="1">
            <a:spLocks noChangeArrowheads="1"/>
          </p:cNvSpPr>
          <p:nvPr/>
        </p:nvSpPr>
        <p:spPr bwMode="auto">
          <a:xfrm>
            <a:off x="5486400" y="3052763"/>
            <a:ext cx="1068388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  <a:sym typeface="Wingdings" pitchFamily="2" charset="2"/>
              </a:rPr>
              <a:t>d</a:t>
            </a:r>
            <a:r>
              <a:rPr lang="en-US">
                <a:sym typeface="Wingdings" pitchFamily="2" charset="2"/>
              </a:rPr>
              <a:t>   - </a:t>
            </a:r>
            <a:r>
              <a:rPr lang="en-US">
                <a:latin typeface="Symbol" pitchFamily="18" charset="2"/>
                <a:sym typeface="Wingdings" pitchFamily="2" charset="2"/>
              </a:rPr>
              <a:t>d </a:t>
            </a:r>
            <a:endParaRPr lang="en-US"/>
          </a:p>
        </p:txBody>
      </p:sp>
      <p:sp>
        <p:nvSpPr>
          <p:cNvPr id="41996" name="Text Box 13"/>
          <p:cNvSpPr txBox="1">
            <a:spLocks noChangeArrowheads="1"/>
          </p:cNvSpPr>
          <p:nvPr/>
        </p:nvSpPr>
        <p:spPr bwMode="auto">
          <a:xfrm>
            <a:off x="3352800" y="3962400"/>
            <a:ext cx="1016000" cy="376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 </a:t>
            </a:r>
            <a:r>
              <a:rPr lang="en-US">
                <a:sym typeface="Wingdings" pitchFamily="2" charset="2"/>
              </a:rPr>
              <a:t> - V</a:t>
            </a:r>
            <a:endParaRPr lang="en-US"/>
          </a:p>
        </p:txBody>
      </p:sp>
      <p:sp>
        <p:nvSpPr>
          <p:cNvPr id="41997" name="Text Box 14"/>
          <p:cNvSpPr txBox="1">
            <a:spLocks noChangeArrowheads="1"/>
          </p:cNvSpPr>
          <p:nvPr/>
        </p:nvSpPr>
        <p:spPr bwMode="auto">
          <a:xfrm>
            <a:off x="5410200" y="3881438"/>
            <a:ext cx="34194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usual medium is  C-asymmetric</a:t>
            </a:r>
          </a:p>
          <a:p>
            <a:r>
              <a:rPr lang="en-US"/>
              <a:t>which leads to CP asymmetry</a:t>
            </a:r>
          </a:p>
          <a:p>
            <a:r>
              <a:rPr lang="en-US"/>
              <a:t>of interactions</a:t>
            </a:r>
          </a:p>
        </p:txBody>
      </p:sp>
      <p:sp>
        <p:nvSpPr>
          <p:cNvPr id="41998" name="AutoShape 21"/>
          <p:cNvSpPr>
            <a:spLocks noChangeArrowheads="1"/>
          </p:cNvSpPr>
          <p:nvPr/>
        </p:nvSpPr>
        <p:spPr bwMode="auto">
          <a:xfrm>
            <a:off x="4953000" y="3124200"/>
            <a:ext cx="2286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TextBox 16"/>
          <p:cNvSpPr txBox="1">
            <a:spLocks noChangeArrowheads="1"/>
          </p:cNvSpPr>
          <p:nvPr/>
        </p:nvSpPr>
        <p:spPr bwMode="auto">
          <a:xfrm>
            <a:off x="2225675" y="5930900"/>
            <a:ext cx="4114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Degeneracy of effects: </a:t>
            </a:r>
          </a:p>
          <a:p>
            <a:r>
              <a:rPr lang="en-US"/>
              <a:t>Matter can  imitate CP-violation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43011" name="Rectangle 78"/>
          <p:cNvSpPr>
            <a:spLocks noChangeArrowheads="1"/>
          </p:cNvSpPr>
          <p:nvPr/>
        </p:nvSpPr>
        <p:spPr bwMode="auto">
          <a:xfrm flipV="1">
            <a:off x="2209800" y="1600200"/>
            <a:ext cx="1676400" cy="5334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012" name="Oval 4"/>
          <p:cNvSpPr>
            <a:spLocks noChangeArrowheads="1"/>
          </p:cNvSpPr>
          <p:nvPr/>
        </p:nvSpPr>
        <p:spPr bwMode="auto">
          <a:xfrm>
            <a:off x="1676400" y="2743200"/>
            <a:ext cx="6096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762125" y="2743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Times New Roman" pitchFamily="18" charset="0"/>
              </a:rPr>
              <a:t>e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43015" name="Oval 8"/>
          <p:cNvSpPr>
            <a:spLocks noChangeArrowheads="1"/>
          </p:cNvSpPr>
          <p:nvPr/>
        </p:nvSpPr>
        <p:spPr bwMode="auto">
          <a:xfrm>
            <a:off x="6553200" y="2743200"/>
            <a:ext cx="6096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Text Box 9"/>
          <p:cNvSpPr txBox="1">
            <a:spLocks noChangeArrowheads="1"/>
          </p:cNvSpPr>
          <p:nvPr/>
        </p:nvSpPr>
        <p:spPr bwMode="auto">
          <a:xfrm>
            <a:off x="6629400" y="2743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Times New Roman" pitchFamily="18" charset="0"/>
              </a:rPr>
              <a:t>e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43017" name="Line 21"/>
          <p:cNvSpPr>
            <a:spLocks noChangeShapeType="1"/>
          </p:cNvSpPr>
          <p:nvPr/>
        </p:nvSpPr>
        <p:spPr bwMode="auto">
          <a:xfrm>
            <a:off x="2286000" y="304800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Line 22"/>
          <p:cNvSpPr>
            <a:spLocks noChangeShapeType="1"/>
          </p:cNvSpPr>
          <p:nvPr/>
        </p:nvSpPr>
        <p:spPr bwMode="auto">
          <a:xfrm>
            <a:off x="3581400" y="3124200"/>
            <a:ext cx="1676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Line 24"/>
          <p:cNvSpPr>
            <a:spLocks noChangeShapeType="1"/>
          </p:cNvSpPr>
          <p:nvPr/>
        </p:nvSpPr>
        <p:spPr bwMode="auto">
          <a:xfrm>
            <a:off x="3581400" y="3048000"/>
            <a:ext cx="1676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Text Box 28"/>
          <p:cNvSpPr txBox="1">
            <a:spLocks noChangeArrowheads="1"/>
          </p:cNvSpPr>
          <p:nvPr/>
        </p:nvSpPr>
        <p:spPr bwMode="auto">
          <a:xfrm>
            <a:off x="3124200" y="4410075"/>
            <a:ext cx="457200" cy="46672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3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43021" name="Text Box 30"/>
          <p:cNvSpPr txBox="1">
            <a:spLocks noChangeArrowheads="1"/>
          </p:cNvSpPr>
          <p:nvPr/>
        </p:nvSpPr>
        <p:spPr bwMode="auto">
          <a:xfrm>
            <a:off x="5257800" y="3648075"/>
            <a:ext cx="457200" cy="46672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2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43022" name="Text Box 43"/>
          <p:cNvSpPr txBox="1">
            <a:spLocks noChangeArrowheads="1"/>
          </p:cNvSpPr>
          <p:nvPr/>
        </p:nvSpPr>
        <p:spPr bwMode="auto">
          <a:xfrm>
            <a:off x="2209800" y="16764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</a:rPr>
              <a:t> </a:t>
            </a:r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>
                <a:latin typeface="Times New Roman" pitchFamily="18" charset="0"/>
              </a:rPr>
              <a:t>f</a:t>
            </a:r>
            <a:r>
              <a:rPr lang="en-US" sz="2000">
                <a:latin typeface="Symbol" pitchFamily="18" charset="2"/>
              </a:rPr>
              <a:t>  = </a:t>
            </a:r>
            <a:r>
              <a:rPr lang="en-US" sz="2000"/>
              <a:t>U</a:t>
            </a:r>
            <a:r>
              <a:rPr lang="en-US" sz="2000" baseline="-25000"/>
              <a:t>23</a:t>
            </a:r>
            <a:r>
              <a:rPr lang="en-US" sz="2000"/>
              <a:t>I</a:t>
            </a:r>
            <a:r>
              <a:rPr lang="en-US" sz="2000" baseline="-25000">
                <a:latin typeface="Symbol" pitchFamily="18" charset="2"/>
              </a:rPr>
              <a:t>d</a:t>
            </a:r>
            <a:r>
              <a:rPr lang="en-US" sz="2000"/>
              <a:t> </a:t>
            </a:r>
            <a:r>
              <a:rPr lang="en-US" sz="2000">
                <a:latin typeface="Symbol" pitchFamily="18" charset="2"/>
              </a:rPr>
              <a:t>n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43023" name="WordArt 46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4114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Evolution</a:t>
            </a:r>
          </a:p>
        </p:txBody>
      </p:sp>
      <p:sp>
        <p:nvSpPr>
          <p:cNvPr id="43024" name="Text Box 48"/>
          <p:cNvSpPr txBox="1">
            <a:spLocks noChangeArrowheads="1"/>
          </p:cNvSpPr>
          <p:nvPr/>
        </p:nvSpPr>
        <p:spPr bwMode="auto">
          <a:xfrm>
            <a:off x="2209800" y="2193925"/>
            <a:ext cx="24511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 I</a:t>
            </a:r>
            <a:r>
              <a:rPr lang="en-US" sz="2000" baseline="-25000">
                <a:latin typeface="Symbol" pitchFamily="18" charset="2"/>
              </a:rPr>
              <a:t>d</a:t>
            </a:r>
            <a:r>
              <a:rPr lang="en-US" sz="2000"/>
              <a:t>  = diag (1, 1, e</a:t>
            </a:r>
            <a:r>
              <a:rPr lang="en-US" sz="2000" baseline="30000"/>
              <a:t>i</a:t>
            </a:r>
            <a:r>
              <a:rPr lang="en-US" sz="2000" baseline="30000">
                <a:latin typeface="Symbol" pitchFamily="18" charset="2"/>
              </a:rPr>
              <a:t>d</a:t>
            </a:r>
            <a:r>
              <a:rPr lang="en-US" sz="2000"/>
              <a:t> )</a:t>
            </a:r>
          </a:p>
        </p:txBody>
      </p:sp>
      <p:sp>
        <p:nvSpPr>
          <p:cNvPr id="43025" name="Text Box 49"/>
          <p:cNvSpPr txBox="1">
            <a:spLocks noChangeArrowheads="1"/>
          </p:cNvSpPr>
          <p:nvPr/>
        </p:nvSpPr>
        <p:spPr bwMode="auto">
          <a:xfrm>
            <a:off x="3124200" y="2819400"/>
            <a:ext cx="457200" cy="46672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Times New Roman" pitchFamily="18" charset="0"/>
              </a:rPr>
              <a:t>e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43026" name="Oval 53"/>
          <p:cNvSpPr>
            <a:spLocks noChangeArrowheads="1"/>
          </p:cNvSpPr>
          <p:nvPr/>
        </p:nvSpPr>
        <p:spPr bwMode="auto">
          <a:xfrm>
            <a:off x="1676400" y="4419600"/>
            <a:ext cx="609600" cy="6096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7" name="Oval 54"/>
          <p:cNvSpPr>
            <a:spLocks noChangeArrowheads="1"/>
          </p:cNvSpPr>
          <p:nvPr/>
        </p:nvSpPr>
        <p:spPr bwMode="auto">
          <a:xfrm>
            <a:off x="1676400" y="3581400"/>
            <a:ext cx="609600" cy="609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8" name="Text Box 7"/>
          <p:cNvSpPr txBox="1">
            <a:spLocks noChangeArrowheads="1"/>
          </p:cNvSpPr>
          <p:nvPr/>
        </p:nvSpPr>
        <p:spPr bwMode="auto">
          <a:xfrm>
            <a:off x="1752600" y="3581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m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43029" name="Text Box 52"/>
          <p:cNvSpPr txBox="1">
            <a:spLocks noChangeArrowheads="1"/>
          </p:cNvSpPr>
          <p:nvPr/>
        </p:nvSpPr>
        <p:spPr bwMode="auto">
          <a:xfrm>
            <a:off x="1752600" y="4419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t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43030" name="Oval 55"/>
          <p:cNvSpPr>
            <a:spLocks noChangeArrowheads="1"/>
          </p:cNvSpPr>
          <p:nvPr/>
        </p:nvSpPr>
        <p:spPr bwMode="auto">
          <a:xfrm>
            <a:off x="6553200" y="3581400"/>
            <a:ext cx="609600" cy="609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1" name="Text Box 50"/>
          <p:cNvSpPr txBox="1">
            <a:spLocks noChangeArrowheads="1"/>
          </p:cNvSpPr>
          <p:nvPr/>
        </p:nvSpPr>
        <p:spPr bwMode="auto">
          <a:xfrm>
            <a:off x="6629400" y="3581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m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43032" name="Oval 56"/>
          <p:cNvSpPr>
            <a:spLocks noChangeArrowheads="1"/>
          </p:cNvSpPr>
          <p:nvPr/>
        </p:nvSpPr>
        <p:spPr bwMode="auto">
          <a:xfrm>
            <a:off x="6629400" y="4343400"/>
            <a:ext cx="609600" cy="6096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3" name="Text Box 51"/>
          <p:cNvSpPr txBox="1">
            <a:spLocks noChangeArrowheads="1"/>
          </p:cNvSpPr>
          <p:nvPr/>
        </p:nvSpPr>
        <p:spPr bwMode="auto">
          <a:xfrm>
            <a:off x="6705600" y="4343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t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43034" name="Text Box 57"/>
          <p:cNvSpPr txBox="1">
            <a:spLocks noChangeArrowheads="1"/>
          </p:cNvSpPr>
          <p:nvPr/>
        </p:nvSpPr>
        <p:spPr bwMode="auto">
          <a:xfrm>
            <a:off x="5257800" y="2819400"/>
            <a:ext cx="457200" cy="46672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Times New Roman" pitchFamily="18" charset="0"/>
              </a:rPr>
              <a:t>e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43035" name="Text Box 58"/>
          <p:cNvSpPr txBox="1">
            <a:spLocks noChangeArrowheads="1"/>
          </p:cNvSpPr>
          <p:nvPr/>
        </p:nvSpPr>
        <p:spPr bwMode="auto">
          <a:xfrm>
            <a:off x="3124200" y="3648075"/>
            <a:ext cx="457200" cy="46672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2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43036" name="Text Box 59"/>
          <p:cNvSpPr txBox="1">
            <a:spLocks noChangeArrowheads="1"/>
          </p:cNvSpPr>
          <p:nvPr/>
        </p:nvSpPr>
        <p:spPr bwMode="auto">
          <a:xfrm>
            <a:off x="5257800" y="4419600"/>
            <a:ext cx="457200" cy="46672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3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43037" name="Line 60"/>
          <p:cNvSpPr>
            <a:spLocks noChangeShapeType="1"/>
          </p:cNvSpPr>
          <p:nvPr/>
        </p:nvSpPr>
        <p:spPr bwMode="auto">
          <a:xfrm>
            <a:off x="3581400" y="3200400"/>
            <a:ext cx="167640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8" name="Line 63"/>
          <p:cNvSpPr>
            <a:spLocks noChangeShapeType="1"/>
          </p:cNvSpPr>
          <p:nvPr/>
        </p:nvSpPr>
        <p:spPr bwMode="auto">
          <a:xfrm>
            <a:off x="5715000" y="3048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9" name="Line 64"/>
          <p:cNvSpPr>
            <a:spLocks noChangeShapeType="1"/>
          </p:cNvSpPr>
          <p:nvPr/>
        </p:nvSpPr>
        <p:spPr bwMode="auto">
          <a:xfrm>
            <a:off x="2286000" y="3962400"/>
            <a:ext cx="8382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0" name="Line 65"/>
          <p:cNvSpPr>
            <a:spLocks noChangeShapeType="1"/>
          </p:cNvSpPr>
          <p:nvPr/>
        </p:nvSpPr>
        <p:spPr bwMode="auto">
          <a:xfrm>
            <a:off x="2286000" y="4724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1" name="Line 66"/>
          <p:cNvSpPr>
            <a:spLocks noChangeShapeType="1"/>
          </p:cNvSpPr>
          <p:nvPr/>
        </p:nvSpPr>
        <p:spPr bwMode="auto">
          <a:xfrm>
            <a:off x="2286000" y="3886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2" name="Line 67"/>
          <p:cNvSpPr>
            <a:spLocks noChangeShapeType="1"/>
          </p:cNvSpPr>
          <p:nvPr/>
        </p:nvSpPr>
        <p:spPr bwMode="auto">
          <a:xfrm flipV="1">
            <a:off x="2286000" y="3962400"/>
            <a:ext cx="8382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3" name="Line 68"/>
          <p:cNvSpPr>
            <a:spLocks noChangeShapeType="1"/>
          </p:cNvSpPr>
          <p:nvPr/>
        </p:nvSpPr>
        <p:spPr bwMode="auto">
          <a:xfrm>
            <a:off x="5715000" y="4724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4" name="Line 69"/>
          <p:cNvSpPr>
            <a:spLocks noChangeShapeType="1"/>
          </p:cNvSpPr>
          <p:nvPr/>
        </p:nvSpPr>
        <p:spPr bwMode="auto">
          <a:xfrm>
            <a:off x="5715000" y="388620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5" name="Line 70"/>
          <p:cNvSpPr>
            <a:spLocks noChangeShapeType="1"/>
          </p:cNvSpPr>
          <p:nvPr/>
        </p:nvSpPr>
        <p:spPr bwMode="auto">
          <a:xfrm>
            <a:off x="5715000" y="3962400"/>
            <a:ext cx="9144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6" name="Line 71"/>
          <p:cNvSpPr>
            <a:spLocks noChangeShapeType="1"/>
          </p:cNvSpPr>
          <p:nvPr/>
        </p:nvSpPr>
        <p:spPr bwMode="auto">
          <a:xfrm flipV="1">
            <a:off x="5715000" y="3962400"/>
            <a:ext cx="838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7" name="Text Box 73"/>
          <p:cNvSpPr txBox="1">
            <a:spLocks noChangeArrowheads="1"/>
          </p:cNvSpPr>
          <p:nvPr/>
        </p:nvSpPr>
        <p:spPr bwMode="auto">
          <a:xfrm>
            <a:off x="3124200" y="4343400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~</a:t>
            </a:r>
          </a:p>
        </p:txBody>
      </p:sp>
      <p:sp>
        <p:nvSpPr>
          <p:cNvPr id="43048" name="Text Box 74"/>
          <p:cNvSpPr txBox="1">
            <a:spLocks noChangeArrowheads="1"/>
          </p:cNvSpPr>
          <p:nvPr/>
        </p:nvSpPr>
        <p:spPr bwMode="auto">
          <a:xfrm>
            <a:off x="228600" y="1600200"/>
            <a:ext cx="1636713" cy="70167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Propagation </a:t>
            </a:r>
          </a:p>
          <a:p>
            <a:r>
              <a:rPr lang="en-US" sz="2000"/>
              <a:t>basis</a:t>
            </a:r>
          </a:p>
        </p:txBody>
      </p:sp>
      <p:sp>
        <p:nvSpPr>
          <p:cNvPr id="43049" name="Text Box 77"/>
          <p:cNvSpPr txBox="1">
            <a:spLocks noChangeArrowheads="1"/>
          </p:cNvSpPr>
          <p:nvPr/>
        </p:nvSpPr>
        <p:spPr bwMode="auto">
          <a:xfrm>
            <a:off x="3489325" y="1600200"/>
            <a:ext cx="3206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~</a:t>
            </a:r>
          </a:p>
        </p:txBody>
      </p:sp>
      <p:sp>
        <p:nvSpPr>
          <p:cNvPr id="43050" name="Text Box 81"/>
          <p:cNvSpPr txBox="1">
            <a:spLocks noChangeArrowheads="1"/>
          </p:cNvSpPr>
          <p:nvPr/>
        </p:nvSpPr>
        <p:spPr bwMode="auto">
          <a:xfrm>
            <a:off x="5257800" y="3581400"/>
            <a:ext cx="3667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~</a:t>
            </a:r>
          </a:p>
        </p:txBody>
      </p:sp>
      <p:sp>
        <p:nvSpPr>
          <p:cNvPr id="43051" name="Text Box 82"/>
          <p:cNvSpPr txBox="1">
            <a:spLocks noChangeArrowheads="1"/>
          </p:cNvSpPr>
          <p:nvPr/>
        </p:nvSpPr>
        <p:spPr bwMode="auto">
          <a:xfrm>
            <a:off x="5272088" y="4343400"/>
            <a:ext cx="3667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~</a:t>
            </a:r>
          </a:p>
        </p:txBody>
      </p:sp>
      <p:sp>
        <p:nvSpPr>
          <p:cNvPr id="43052" name="Text Box 83"/>
          <p:cNvSpPr txBox="1">
            <a:spLocks noChangeArrowheads="1"/>
          </p:cNvSpPr>
          <p:nvPr/>
        </p:nvSpPr>
        <p:spPr bwMode="auto">
          <a:xfrm>
            <a:off x="3124200" y="3581400"/>
            <a:ext cx="3667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~</a:t>
            </a:r>
          </a:p>
        </p:txBody>
      </p:sp>
      <p:sp>
        <p:nvSpPr>
          <p:cNvPr id="43053" name="Text Box 84"/>
          <p:cNvSpPr txBox="1">
            <a:spLocks noChangeArrowheads="1"/>
          </p:cNvSpPr>
          <p:nvPr/>
        </p:nvSpPr>
        <p:spPr bwMode="auto">
          <a:xfrm>
            <a:off x="2022475" y="5013325"/>
            <a:ext cx="14065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projection</a:t>
            </a:r>
          </a:p>
        </p:txBody>
      </p:sp>
      <p:sp>
        <p:nvSpPr>
          <p:cNvPr id="43054" name="Text Box 85"/>
          <p:cNvSpPr txBox="1">
            <a:spLocks noChangeArrowheads="1"/>
          </p:cNvSpPr>
          <p:nvPr/>
        </p:nvSpPr>
        <p:spPr bwMode="auto">
          <a:xfrm>
            <a:off x="5562600" y="5013325"/>
            <a:ext cx="14065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projection</a:t>
            </a:r>
          </a:p>
        </p:txBody>
      </p:sp>
      <p:sp>
        <p:nvSpPr>
          <p:cNvPr id="43055" name="Text Box 86"/>
          <p:cNvSpPr txBox="1">
            <a:spLocks noChangeArrowheads="1"/>
          </p:cNvSpPr>
          <p:nvPr/>
        </p:nvSpPr>
        <p:spPr bwMode="auto">
          <a:xfrm>
            <a:off x="3657600" y="5013325"/>
            <a:ext cx="15652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propagation</a:t>
            </a:r>
          </a:p>
        </p:txBody>
      </p:sp>
      <p:sp>
        <p:nvSpPr>
          <p:cNvPr id="43056" name="Text Box 87"/>
          <p:cNvSpPr txBox="1">
            <a:spLocks noChangeArrowheads="1"/>
          </p:cNvSpPr>
          <p:nvPr/>
        </p:nvSpPr>
        <p:spPr bwMode="auto">
          <a:xfrm>
            <a:off x="3352800" y="6248400"/>
            <a:ext cx="4579938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A(</a:t>
            </a:r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/>
              <a:t>e</a:t>
            </a:r>
            <a:r>
              <a:rPr lang="en-US" sz="2000"/>
              <a:t> </a:t>
            </a:r>
            <a:r>
              <a:rPr lang="en-US" sz="2000">
                <a:sym typeface="Wingdings" pitchFamily="2" charset="2"/>
              </a:rPr>
              <a:t></a:t>
            </a:r>
            <a:r>
              <a:rPr lang="en-US" sz="2000"/>
              <a:t> </a:t>
            </a:r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>
                <a:latin typeface="Symbol" pitchFamily="18" charset="2"/>
              </a:rPr>
              <a:t>m</a:t>
            </a:r>
            <a:r>
              <a:rPr lang="en-US" sz="2000"/>
              <a:t>) = cos</a:t>
            </a:r>
            <a:r>
              <a:rPr lang="en-US" sz="2000">
                <a:latin typeface="Symbol" pitchFamily="18" charset="2"/>
              </a:rPr>
              <a:t>q</a:t>
            </a:r>
            <a:r>
              <a:rPr lang="en-US" sz="2000" baseline="-25000"/>
              <a:t>23</a:t>
            </a:r>
            <a:r>
              <a:rPr lang="en-US" sz="2000">
                <a:latin typeface="Symbol" pitchFamily="18" charset="2"/>
              </a:rPr>
              <a:t> </a:t>
            </a:r>
            <a:r>
              <a:rPr lang="en-US" sz="2000"/>
              <a:t>A</a:t>
            </a:r>
            <a:r>
              <a:rPr lang="en-US" sz="2000" baseline="-25000"/>
              <a:t>e2</a:t>
            </a:r>
            <a:r>
              <a:rPr lang="en-US" sz="2000"/>
              <a:t>e</a:t>
            </a:r>
            <a:r>
              <a:rPr lang="en-US" sz="2000" baseline="30000"/>
              <a:t>i</a:t>
            </a:r>
            <a:r>
              <a:rPr lang="en-US" sz="2000" baseline="30000">
                <a:latin typeface="Symbol" pitchFamily="18" charset="2"/>
              </a:rPr>
              <a:t>d</a:t>
            </a:r>
            <a:r>
              <a:rPr lang="en-US" sz="2000"/>
              <a:t>  +  sin</a:t>
            </a:r>
            <a:r>
              <a:rPr lang="en-US" sz="2000">
                <a:latin typeface="Symbol" pitchFamily="18" charset="2"/>
              </a:rPr>
              <a:t>q</a:t>
            </a:r>
            <a:r>
              <a:rPr lang="en-US" sz="2000" baseline="-25000"/>
              <a:t>23</a:t>
            </a:r>
            <a:r>
              <a:rPr lang="en-US" sz="2000"/>
              <a:t>A</a:t>
            </a:r>
            <a:r>
              <a:rPr lang="en-US" sz="2000" baseline="-25000"/>
              <a:t>e3</a:t>
            </a:r>
            <a:endParaRPr lang="en-US" sz="2000"/>
          </a:p>
        </p:txBody>
      </p:sp>
      <p:sp>
        <p:nvSpPr>
          <p:cNvPr id="43057" name="Line 91"/>
          <p:cNvSpPr>
            <a:spLocks noChangeShapeType="1"/>
          </p:cNvSpPr>
          <p:nvPr/>
        </p:nvSpPr>
        <p:spPr bwMode="auto">
          <a:xfrm flipV="1">
            <a:off x="3581400" y="3124200"/>
            <a:ext cx="1676400" cy="685800"/>
          </a:xfrm>
          <a:prstGeom prst="line">
            <a:avLst/>
          </a:prstGeom>
          <a:noFill/>
          <a:ln w="9525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58" name="Line 92"/>
          <p:cNvSpPr>
            <a:spLocks noChangeShapeType="1"/>
          </p:cNvSpPr>
          <p:nvPr/>
        </p:nvSpPr>
        <p:spPr bwMode="auto">
          <a:xfrm>
            <a:off x="3581400" y="3962400"/>
            <a:ext cx="1676400" cy="685800"/>
          </a:xfrm>
          <a:prstGeom prst="line">
            <a:avLst/>
          </a:prstGeom>
          <a:noFill/>
          <a:ln w="9525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59" name="Line 93"/>
          <p:cNvSpPr>
            <a:spLocks noChangeShapeType="1"/>
          </p:cNvSpPr>
          <p:nvPr/>
        </p:nvSpPr>
        <p:spPr bwMode="auto">
          <a:xfrm flipV="1">
            <a:off x="3581400" y="3886200"/>
            <a:ext cx="1676400" cy="0"/>
          </a:xfrm>
          <a:prstGeom prst="line">
            <a:avLst/>
          </a:prstGeom>
          <a:noFill/>
          <a:ln w="9525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60" name="Line 94"/>
          <p:cNvSpPr>
            <a:spLocks noChangeShapeType="1"/>
          </p:cNvSpPr>
          <p:nvPr/>
        </p:nvSpPr>
        <p:spPr bwMode="auto">
          <a:xfrm flipV="1">
            <a:off x="3581400" y="3200400"/>
            <a:ext cx="1676400" cy="1295400"/>
          </a:xfrm>
          <a:prstGeom prst="line">
            <a:avLst/>
          </a:prstGeom>
          <a:noFill/>
          <a:ln w="9525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61" name="Line 95"/>
          <p:cNvSpPr>
            <a:spLocks noChangeShapeType="1"/>
          </p:cNvSpPr>
          <p:nvPr/>
        </p:nvSpPr>
        <p:spPr bwMode="auto">
          <a:xfrm flipV="1">
            <a:off x="3581400" y="3962400"/>
            <a:ext cx="1676400" cy="685800"/>
          </a:xfrm>
          <a:prstGeom prst="line">
            <a:avLst/>
          </a:prstGeom>
          <a:noFill/>
          <a:ln w="9525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062" name="Line 96"/>
          <p:cNvSpPr>
            <a:spLocks noChangeShapeType="1"/>
          </p:cNvSpPr>
          <p:nvPr/>
        </p:nvSpPr>
        <p:spPr bwMode="auto">
          <a:xfrm flipV="1">
            <a:off x="3581400" y="4724400"/>
            <a:ext cx="1676400" cy="0"/>
          </a:xfrm>
          <a:prstGeom prst="line">
            <a:avLst/>
          </a:prstGeom>
          <a:noFill/>
          <a:ln w="9525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63" name="Text Box 61"/>
          <p:cNvSpPr txBox="1">
            <a:spLocks noChangeArrowheads="1"/>
          </p:cNvSpPr>
          <p:nvPr/>
        </p:nvSpPr>
        <p:spPr bwMode="auto">
          <a:xfrm>
            <a:off x="4267200" y="3810000"/>
            <a:ext cx="609600" cy="40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A</a:t>
            </a:r>
            <a:r>
              <a:rPr lang="en-US" sz="2000" baseline="-25000"/>
              <a:t>e3</a:t>
            </a:r>
            <a:endParaRPr lang="en-US" sz="2000"/>
          </a:p>
        </p:txBody>
      </p:sp>
      <p:sp>
        <p:nvSpPr>
          <p:cNvPr id="43064" name="Text Box 39"/>
          <p:cNvSpPr txBox="1">
            <a:spLocks noChangeArrowheads="1"/>
          </p:cNvSpPr>
          <p:nvPr/>
        </p:nvSpPr>
        <p:spPr bwMode="auto">
          <a:xfrm>
            <a:off x="4267200" y="3327400"/>
            <a:ext cx="609600" cy="40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A</a:t>
            </a:r>
            <a:r>
              <a:rPr lang="en-US" sz="2000" baseline="-25000"/>
              <a:t>e2</a:t>
            </a:r>
            <a:endParaRPr lang="en-US" sz="2000"/>
          </a:p>
        </p:txBody>
      </p:sp>
      <p:sp>
        <p:nvSpPr>
          <p:cNvPr id="43065" name="Text Box 97"/>
          <p:cNvSpPr txBox="1">
            <a:spLocks noChangeArrowheads="1"/>
          </p:cNvSpPr>
          <p:nvPr/>
        </p:nvSpPr>
        <p:spPr bwMode="auto">
          <a:xfrm>
            <a:off x="5735638" y="1447800"/>
            <a:ext cx="3179762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CP-violation and 2-3 mixing</a:t>
            </a:r>
          </a:p>
          <a:p>
            <a:r>
              <a:rPr lang="en-US"/>
              <a:t>are excluded from dynamics</a:t>
            </a:r>
          </a:p>
          <a:p>
            <a:r>
              <a:rPr lang="en-US"/>
              <a:t>of propagation</a:t>
            </a:r>
          </a:p>
        </p:txBody>
      </p:sp>
      <p:sp>
        <p:nvSpPr>
          <p:cNvPr id="43066" name="Text Box 98"/>
          <p:cNvSpPr txBox="1">
            <a:spLocks noChangeArrowheads="1"/>
          </p:cNvSpPr>
          <p:nvPr/>
        </p:nvSpPr>
        <p:spPr bwMode="auto">
          <a:xfrm>
            <a:off x="228600" y="5486400"/>
            <a:ext cx="1856598" cy="64633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CP appears in </a:t>
            </a:r>
          </a:p>
          <a:p>
            <a:r>
              <a:rPr lang="en-US" dirty="0"/>
              <a:t>p</a:t>
            </a:r>
            <a:r>
              <a:rPr lang="en-US" dirty="0" smtClean="0"/>
              <a:t>rojection  </a:t>
            </a:r>
            <a:r>
              <a:rPr lang="en-US" dirty="0"/>
              <a:t>only</a:t>
            </a:r>
          </a:p>
        </p:txBody>
      </p:sp>
      <p:sp>
        <p:nvSpPr>
          <p:cNvPr id="43067" name="Text Box 100"/>
          <p:cNvSpPr txBox="1">
            <a:spLocks noChangeArrowheads="1"/>
          </p:cNvSpPr>
          <p:nvPr/>
        </p:nvSpPr>
        <p:spPr bwMode="auto">
          <a:xfrm>
            <a:off x="1447800" y="6324600"/>
            <a:ext cx="15700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For instance:</a:t>
            </a:r>
          </a:p>
        </p:txBody>
      </p:sp>
      <p:sp>
        <p:nvSpPr>
          <p:cNvPr id="43068" name="Text Box 101"/>
          <p:cNvSpPr txBox="1">
            <a:spLocks noChangeArrowheads="1"/>
          </p:cNvSpPr>
          <p:nvPr/>
        </p:nvSpPr>
        <p:spPr bwMode="auto">
          <a:xfrm>
            <a:off x="5851525" y="498475"/>
            <a:ext cx="1854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For  E &gt; 0.1 GeV</a:t>
            </a:r>
          </a:p>
        </p:txBody>
      </p:sp>
      <p:sp>
        <p:nvSpPr>
          <p:cNvPr id="43069" name="Text Box 61"/>
          <p:cNvSpPr txBox="1">
            <a:spLocks noChangeArrowheads="1"/>
          </p:cNvSpPr>
          <p:nvPr/>
        </p:nvSpPr>
        <p:spPr bwMode="auto">
          <a:xfrm>
            <a:off x="4191000" y="5562600"/>
            <a:ext cx="609600" cy="400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A</a:t>
            </a:r>
            <a:r>
              <a:rPr lang="en-US" sz="2000" baseline="-25000"/>
              <a:t>22</a:t>
            </a:r>
            <a:endParaRPr lang="en-US" sz="2000"/>
          </a:p>
        </p:txBody>
      </p:sp>
      <p:sp>
        <p:nvSpPr>
          <p:cNvPr id="43070" name="Text Box 61"/>
          <p:cNvSpPr txBox="1">
            <a:spLocks noChangeArrowheads="1"/>
          </p:cNvSpPr>
          <p:nvPr/>
        </p:nvSpPr>
        <p:spPr bwMode="auto">
          <a:xfrm>
            <a:off x="5029200" y="5562600"/>
            <a:ext cx="609600" cy="40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A</a:t>
            </a:r>
            <a:r>
              <a:rPr lang="en-US" sz="2000" baseline="-25000"/>
              <a:t>33</a:t>
            </a:r>
            <a:endParaRPr lang="en-US" sz="2000"/>
          </a:p>
        </p:txBody>
      </p:sp>
      <p:sp>
        <p:nvSpPr>
          <p:cNvPr id="43071" name="Text Box 61"/>
          <p:cNvSpPr txBox="1">
            <a:spLocks noChangeArrowheads="1"/>
          </p:cNvSpPr>
          <p:nvPr/>
        </p:nvSpPr>
        <p:spPr bwMode="auto">
          <a:xfrm>
            <a:off x="5867400" y="5562600"/>
            <a:ext cx="609600" cy="40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A</a:t>
            </a:r>
            <a:r>
              <a:rPr lang="en-US" sz="2000" baseline="-25000"/>
              <a:t>23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429000" y="4953000"/>
            <a:ext cx="28956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43013" name="WordArt 6"/>
          <p:cNvSpPr>
            <a:spLocks noChangeArrowheads="1" noChangeShapeType="1" noTextEdit="1"/>
          </p:cNvSpPr>
          <p:nvPr/>
        </p:nvSpPr>
        <p:spPr bwMode="auto">
          <a:xfrm>
            <a:off x="381000" y="152400"/>
            <a:ext cx="5562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Interference</a:t>
            </a:r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1676400" y="1524000"/>
            <a:ext cx="522605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P(</a:t>
            </a:r>
            <a:r>
              <a:rPr lang="en-US" sz="2000">
                <a:latin typeface="Symbol" pitchFamily="18" charset="2"/>
              </a:rPr>
              <a:t>n</a:t>
            </a:r>
            <a:r>
              <a:rPr lang="en-US" sz="2000"/>
              <a:t> </a:t>
            </a:r>
            <a:r>
              <a:rPr lang="en-US" sz="2000" baseline="-25000"/>
              <a:t>e</a:t>
            </a:r>
            <a:r>
              <a:rPr lang="en-US" sz="2000"/>
              <a:t> </a:t>
            </a:r>
            <a:r>
              <a:rPr lang="en-US" sz="2000">
                <a:sym typeface="Wingdings" pitchFamily="2" charset="2"/>
              </a:rPr>
              <a:t></a:t>
            </a:r>
            <a:r>
              <a:rPr lang="en-US" sz="2000"/>
              <a:t> </a:t>
            </a:r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>
                <a:latin typeface="Symbol" pitchFamily="18" charset="2"/>
              </a:rPr>
              <a:t>m</a:t>
            </a:r>
            <a:r>
              <a:rPr lang="en-US" sz="2000"/>
              <a:t>)  = |cos </a:t>
            </a:r>
            <a:r>
              <a:rPr lang="en-US" sz="2000">
                <a:latin typeface="Symbol" pitchFamily="18" charset="2"/>
              </a:rPr>
              <a:t>q</a:t>
            </a:r>
            <a:r>
              <a:rPr lang="en-US" sz="2000" baseline="-25000"/>
              <a:t>23</a:t>
            </a:r>
            <a:r>
              <a:rPr lang="en-US" sz="2000">
                <a:latin typeface="Symbol" pitchFamily="18" charset="2"/>
              </a:rPr>
              <a:t> </a:t>
            </a:r>
            <a:r>
              <a:rPr lang="en-US" sz="2000"/>
              <a:t>A</a:t>
            </a:r>
            <a:r>
              <a:rPr lang="en-US" sz="2000" baseline="-25000"/>
              <a:t>S</a:t>
            </a:r>
            <a:r>
              <a:rPr lang="en-US" sz="2000"/>
              <a:t>e </a:t>
            </a:r>
            <a:r>
              <a:rPr lang="en-US" sz="2000" baseline="30000"/>
              <a:t>i</a:t>
            </a:r>
            <a:r>
              <a:rPr lang="en-US" sz="2000" baseline="30000">
                <a:latin typeface="Symbol" pitchFamily="18" charset="2"/>
              </a:rPr>
              <a:t>d</a:t>
            </a:r>
            <a:r>
              <a:rPr lang="en-US" sz="2000"/>
              <a:t>  +  sin </a:t>
            </a:r>
            <a:r>
              <a:rPr lang="en-US" sz="2000">
                <a:latin typeface="Symbol" pitchFamily="18" charset="2"/>
              </a:rPr>
              <a:t>q</a:t>
            </a:r>
            <a:r>
              <a:rPr lang="en-US" sz="2000" baseline="-25000"/>
              <a:t>23</a:t>
            </a:r>
            <a:r>
              <a:rPr lang="en-US" sz="2000"/>
              <a:t>A</a:t>
            </a:r>
            <a:r>
              <a:rPr lang="en-US" sz="2000" baseline="-25000"/>
              <a:t>A</a:t>
            </a:r>
            <a:r>
              <a:rPr lang="en-US" sz="2000"/>
              <a:t>|</a:t>
            </a:r>
            <a:r>
              <a:rPr lang="en-US" sz="2000" baseline="30000"/>
              <a:t>2</a:t>
            </a:r>
            <a:r>
              <a:rPr lang="en-US" sz="2000"/>
              <a:t>  </a:t>
            </a:r>
          </a:p>
        </p:txBody>
      </p:sp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3429000" y="5119688"/>
            <a:ext cx="234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 </a:t>
            </a:r>
            <a:r>
              <a:rPr lang="en-US"/>
              <a:t>A</a:t>
            </a:r>
            <a:r>
              <a:rPr lang="en-US" baseline="-25000"/>
              <a:t>S</a:t>
            </a:r>
            <a:r>
              <a:rPr lang="en-US"/>
              <a:t>  ~ i  sin2</a:t>
            </a:r>
            <a:r>
              <a:rPr lang="en-US">
                <a:latin typeface="Symbol" pitchFamily="18" charset="2"/>
              </a:rPr>
              <a:t>q</a:t>
            </a:r>
            <a:r>
              <a:rPr lang="en-US" baseline="-25000"/>
              <a:t>12</a:t>
            </a:r>
            <a:r>
              <a:rPr lang="en-US" baseline="30000"/>
              <a:t>m</a:t>
            </a:r>
            <a:r>
              <a:rPr lang="en-US" baseline="-25000"/>
              <a:t>  </a:t>
            </a:r>
            <a:r>
              <a:rPr lang="en-US"/>
              <a:t>sin </a:t>
            </a:r>
          </a:p>
        </p:txBody>
      </p:sp>
      <p:sp>
        <p:nvSpPr>
          <p:cNvPr id="43016" name="Text Box 9"/>
          <p:cNvSpPr txBox="1">
            <a:spLocks noChangeArrowheads="1"/>
          </p:cNvSpPr>
          <p:nvPr/>
        </p:nvSpPr>
        <p:spPr bwMode="auto">
          <a:xfrm>
            <a:off x="5562600" y="4953000"/>
            <a:ext cx="595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p</a:t>
            </a:r>
            <a:r>
              <a:rPr lang="en-US"/>
              <a:t> L</a:t>
            </a:r>
          </a:p>
          <a:p>
            <a:r>
              <a:rPr lang="en-US"/>
              <a:t> l</a:t>
            </a:r>
            <a:r>
              <a:rPr lang="en-US" baseline="-25000"/>
              <a:t>12</a:t>
            </a:r>
            <a:r>
              <a:rPr lang="en-US" baseline="30000"/>
              <a:t>m</a:t>
            </a:r>
            <a:endParaRPr lang="en-US"/>
          </a:p>
        </p:txBody>
      </p:sp>
      <p:sp>
        <p:nvSpPr>
          <p:cNvPr id="43017" name="Line 10"/>
          <p:cNvSpPr>
            <a:spLocks noChangeShapeType="1"/>
          </p:cNvSpPr>
          <p:nvPr/>
        </p:nvSpPr>
        <p:spPr bwMode="auto">
          <a:xfrm>
            <a:off x="5638800" y="5257800"/>
            <a:ext cx="3810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8" name="Text Box 11"/>
          <p:cNvSpPr txBox="1">
            <a:spLocks noChangeArrowheads="1"/>
          </p:cNvSpPr>
          <p:nvPr/>
        </p:nvSpPr>
        <p:spPr bwMode="auto">
          <a:xfrm>
            <a:off x="5991225" y="2286000"/>
            <a:ext cx="2924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``atmospheric’’ amplitude</a:t>
            </a:r>
          </a:p>
        </p:txBody>
      </p:sp>
      <p:sp>
        <p:nvSpPr>
          <p:cNvPr id="43019" name="Text Box 12"/>
          <p:cNvSpPr txBox="1">
            <a:spLocks noChangeArrowheads="1"/>
          </p:cNvSpPr>
          <p:nvPr/>
        </p:nvSpPr>
        <p:spPr bwMode="auto">
          <a:xfrm>
            <a:off x="2209800" y="2362200"/>
            <a:ext cx="2208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``solar’’  amplitude</a:t>
            </a:r>
          </a:p>
        </p:txBody>
      </p:sp>
      <p:sp>
        <p:nvSpPr>
          <p:cNvPr id="43020" name="Text Box 13"/>
          <p:cNvSpPr txBox="1">
            <a:spLocks noChangeArrowheads="1"/>
          </p:cNvSpPr>
          <p:nvPr/>
        </p:nvSpPr>
        <p:spPr bwMode="auto">
          <a:xfrm>
            <a:off x="3429000" y="3962400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</a:t>
            </a:r>
            <a:r>
              <a:rPr lang="en-US" baseline="-25000"/>
              <a:t>A</a:t>
            </a:r>
            <a:r>
              <a:rPr lang="en-US"/>
              <a:t> depends mainly on 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m</a:t>
            </a:r>
            <a:r>
              <a:rPr lang="en-US" baseline="-25000"/>
              <a:t>13</a:t>
            </a:r>
            <a:r>
              <a:rPr lang="en-US" baseline="30000"/>
              <a:t>2</a:t>
            </a:r>
            <a:r>
              <a:rPr lang="en-US"/>
              <a:t>, </a:t>
            </a:r>
            <a:r>
              <a:rPr lang="en-US">
                <a:latin typeface="Symbol" pitchFamily="18" charset="2"/>
              </a:rPr>
              <a:t>q</a:t>
            </a:r>
            <a:r>
              <a:rPr lang="en-US" baseline="-25000"/>
              <a:t>13</a:t>
            </a:r>
            <a:r>
              <a:rPr lang="en-US"/>
              <a:t>   </a:t>
            </a:r>
          </a:p>
        </p:txBody>
      </p:sp>
      <p:sp>
        <p:nvSpPr>
          <p:cNvPr id="43021" name="Text Box 14"/>
          <p:cNvSpPr txBox="1">
            <a:spLocks noChangeArrowheads="1"/>
          </p:cNvSpPr>
          <p:nvPr/>
        </p:nvSpPr>
        <p:spPr bwMode="auto">
          <a:xfrm>
            <a:off x="3429000" y="3657600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</a:t>
            </a:r>
            <a:r>
              <a:rPr lang="en-US" baseline="-25000"/>
              <a:t>S</a:t>
            </a:r>
            <a:r>
              <a:rPr lang="en-US"/>
              <a:t> depends mainly on 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m</a:t>
            </a:r>
            <a:r>
              <a:rPr lang="en-US" baseline="-25000"/>
              <a:t>12</a:t>
            </a:r>
            <a:r>
              <a:rPr lang="en-US" baseline="30000"/>
              <a:t>2</a:t>
            </a:r>
            <a:r>
              <a:rPr lang="en-US"/>
              <a:t>, </a:t>
            </a:r>
            <a:r>
              <a:rPr lang="en-US">
                <a:latin typeface="Symbol" pitchFamily="18" charset="2"/>
              </a:rPr>
              <a:t>q</a:t>
            </a:r>
            <a:r>
              <a:rPr lang="en-US" baseline="-25000"/>
              <a:t>12</a:t>
            </a:r>
            <a:r>
              <a:rPr lang="en-US"/>
              <a:t>   </a:t>
            </a:r>
          </a:p>
        </p:txBody>
      </p:sp>
      <p:sp>
        <p:nvSpPr>
          <p:cNvPr id="43022" name="AutoShape 15"/>
          <p:cNvSpPr>
            <a:spLocks noChangeArrowheads="1"/>
          </p:cNvSpPr>
          <p:nvPr/>
        </p:nvSpPr>
        <p:spPr bwMode="auto">
          <a:xfrm rot="-3653411">
            <a:off x="4114800" y="19812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AutoShape 16"/>
          <p:cNvSpPr>
            <a:spLocks noChangeArrowheads="1"/>
          </p:cNvSpPr>
          <p:nvPr/>
        </p:nvSpPr>
        <p:spPr bwMode="auto">
          <a:xfrm rot="-7528567">
            <a:off x="6248400" y="19812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4" name="Text Box 17"/>
          <p:cNvSpPr txBox="1">
            <a:spLocks noChangeArrowheads="1"/>
          </p:cNvSpPr>
          <p:nvPr/>
        </p:nvSpPr>
        <p:spPr bwMode="auto">
          <a:xfrm>
            <a:off x="728663" y="3810000"/>
            <a:ext cx="2014537" cy="641350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/>
              <a:t>``Factorization’’ </a:t>
            </a:r>
          </a:p>
          <a:p>
            <a:r>
              <a:rPr lang="en-US" u="sng"/>
              <a:t>  approximation:</a:t>
            </a:r>
          </a:p>
        </p:txBody>
      </p:sp>
      <p:sp>
        <p:nvSpPr>
          <p:cNvPr id="43025" name="Text Box 18"/>
          <p:cNvSpPr txBox="1">
            <a:spLocks noChangeArrowheads="1"/>
          </p:cNvSpPr>
          <p:nvPr/>
        </p:nvSpPr>
        <p:spPr bwMode="auto">
          <a:xfrm>
            <a:off x="3503613" y="4281488"/>
            <a:ext cx="4846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corrections of the order 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m</a:t>
            </a:r>
            <a:r>
              <a:rPr lang="en-US" baseline="-25000"/>
              <a:t>12</a:t>
            </a:r>
            <a:r>
              <a:rPr lang="en-US" baseline="30000"/>
              <a:t>2</a:t>
            </a:r>
            <a:r>
              <a:rPr lang="en-US"/>
              <a:t> /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m</a:t>
            </a:r>
            <a:r>
              <a:rPr lang="en-US" baseline="-25000"/>
              <a:t>13</a:t>
            </a:r>
            <a:r>
              <a:rPr lang="en-US" baseline="-25000">
                <a:latin typeface="Symbol" pitchFamily="18" charset="2"/>
              </a:rPr>
              <a:t> </a:t>
            </a:r>
            <a:r>
              <a:rPr lang="en-US" baseline="30000">
                <a:latin typeface="Symbol" pitchFamily="18" charset="2"/>
              </a:rPr>
              <a:t>2</a:t>
            </a:r>
            <a:r>
              <a:rPr lang="en-US" baseline="-25000">
                <a:latin typeface="Symbol" pitchFamily="18" charset="2"/>
              </a:rPr>
              <a:t>   </a:t>
            </a:r>
            <a:r>
              <a:rPr lang="en-US"/>
              <a:t>, s</a:t>
            </a:r>
            <a:r>
              <a:rPr lang="en-US" baseline="-25000"/>
              <a:t>13</a:t>
            </a:r>
            <a:r>
              <a:rPr lang="en-US" baseline="30000"/>
              <a:t>2</a:t>
            </a:r>
            <a:endParaRPr lang="en-US"/>
          </a:p>
        </p:txBody>
      </p:sp>
      <p:sp>
        <p:nvSpPr>
          <p:cNvPr id="43026" name="Text Box 19"/>
          <p:cNvSpPr txBox="1">
            <a:spLocks noChangeArrowheads="1"/>
          </p:cNvSpPr>
          <p:nvPr/>
        </p:nvSpPr>
        <p:spPr bwMode="auto">
          <a:xfrm>
            <a:off x="533400" y="5181600"/>
            <a:ext cx="2459038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/>
              <a:t>For constant density:</a:t>
            </a:r>
          </a:p>
        </p:txBody>
      </p:sp>
      <p:sp>
        <p:nvSpPr>
          <p:cNvPr id="43027" name="Text Box 20"/>
          <p:cNvSpPr txBox="1">
            <a:spLocks noChangeArrowheads="1"/>
          </p:cNvSpPr>
          <p:nvPr/>
        </p:nvSpPr>
        <p:spPr bwMode="auto">
          <a:xfrm>
            <a:off x="1143000" y="2743200"/>
            <a:ext cx="2185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dependence on </a:t>
            </a:r>
          </a:p>
          <a:p>
            <a:r>
              <a:rPr lang="en-US">
                <a:latin typeface="Symbol" pitchFamily="18" charset="2"/>
              </a:rPr>
              <a:t>d </a:t>
            </a:r>
            <a:r>
              <a:rPr lang="en-US"/>
              <a:t>and</a:t>
            </a:r>
            <a:r>
              <a:rPr lang="en-US">
                <a:latin typeface="Symbol" pitchFamily="18" charset="2"/>
              </a:rPr>
              <a:t> q</a:t>
            </a:r>
            <a:r>
              <a:rPr lang="en-US" baseline="-25000"/>
              <a:t>23</a:t>
            </a:r>
            <a:r>
              <a:rPr lang="en-US">
                <a:latin typeface="Symbol" pitchFamily="18" charset="2"/>
              </a:rPr>
              <a:t> </a:t>
            </a:r>
            <a:r>
              <a:rPr lang="en-US"/>
              <a:t>is explicit</a:t>
            </a:r>
          </a:p>
        </p:txBody>
      </p:sp>
      <p:sp>
        <p:nvSpPr>
          <p:cNvPr id="43028" name="Text Box 21"/>
          <p:cNvSpPr txBox="1">
            <a:spLocks noChangeArrowheads="1"/>
          </p:cNvSpPr>
          <p:nvPr/>
        </p:nvSpPr>
        <p:spPr bwMode="auto">
          <a:xfrm>
            <a:off x="3443288" y="5638800"/>
            <a:ext cx="2347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 </a:t>
            </a:r>
            <a:r>
              <a:rPr lang="en-US"/>
              <a:t>A</a:t>
            </a:r>
            <a:r>
              <a:rPr lang="en-US" baseline="-25000"/>
              <a:t>A</a:t>
            </a:r>
            <a:r>
              <a:rPr lang="en-US"/>
              <a:t>  ~ i  sin2</a:t>
            </a:r>
            <a:r>
              <a:rPr lang="en-US">
                <a:latin typeface="Symbol" pitchFamily="18" charset="2"/>
              </a:rPr>
              <a:t>q</a:t>
            </a:r>
            <a:r>
              <a:rPr lang="en-US" baseline="-25000"/>
              <a:t>13</a:t>
            </a:r>
            <a:r>
              <a:rPr lang="en-US" baseline="30000"/>
              <a:t>m</a:t>
            </a:r>
            <a:r>
              <a:rPr lang="en-US" baseline="-25000"/>
              <a:t>  </a:t>
            </a:r>
            <a:r>
              <a:rPr lang="en-US"/>
              <a:t>sin </a:t>
            </a:r>
          </a:p>
        </p:txBody>
      </p:sp>
      <p:sp>
        <p:nvSpPr>
          <p:cNvPr id="43029" name="Text Box 22"/>
          <p:cNvSpPr txBox="1">
            <a:spLocks noChangeArrowheads="1"/>
          </p:cNvSpPr>
          <p:nvPr/>
        </p:nvSpPr>
        <p:spPr bwMode="auto">
          <a:xfrm>
            <a:off x="5638800" y="5530850"/>
            <a:ext cx="595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p</a:t>
            </a:r>
            <a:r>
              <a:rPr lang="en-US"/>
              <a:t> L</a:t>
            </a:r>
          </a:p>
          <a:p>
            <a:r>
              <a:rPr lang="en-US"/>
              <a:t> l</a:t>
            </a:r>
            <a:r>
              <a:rPr lang="en-US" baseline="-25000"/>
              <a:t>13</a:t>
            </a:r>
            <a:r>
              <a:rPr lang="en-US" baseline="30000"/>
              <a:t>m</a:t>
            </a:r>
            <a:endParaRPr lang="en-US"/>
          </a:p>
        </p:txBody>
      </p:sp>
      <p:sp>
        <p:nvSpPr>
          <p:cNvPr id="43030" name="Line 23"/>
          <p:cNvSpPr>
            <a:spLocks noChangeShapeType="1"/>
          </p:cNvSpPr>
          <p:nvPr/>
        </p:nvSpPr>
        <p:spPr bwMode="auto">
          <a:xfrm>
            <a:off x="5715000" y="5865813"/>
            <a:ext cx="3810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1" name="Text Box 24"/>
          <p:cNvSpPr txBox="1">
            <a:spLocks noChangeArrowheads="1"/>
          </p:cNvSpPr>
          <p:nvPr/>
        </p:nvSpPr>
        <p:spPr bwMode="auto">
          <a:xfrm>
            <a:off x="7223125" y="5375275"/>
            <a:ext cx="146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up to phase </a:t>
            </a:r>
          </a:p>
          <a:p>
            <a:r>
              <a:rPr lang="en-US"/>
              <a:t>factors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44036" name="WordArt 4"/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3048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CP-violation</a:t>
            </a:r>
          </a:p>
        </p:txBody>
      </p:sp>
      <p:pic>
        <p:nvPicPr>
          <p:cNvPr id="44037" name="Picture 5" descr="anim-pro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04800"/>
            <a:ext cx="5410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533400" y="1828800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chemeClr val="bg1"/>
                </a:solidFill>
              </a:rPr>
              <a:t> = 60</a:t>
            </a:r>
            <a:r>
              <a:rPr lang="en-US" baseline="30000">
                <a:solidFill>
                  <a:schemeClr val="bg1"/>
                </a:solidFill>
              </a:rPr>
              <a:t>o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441325" y="2403475"/>
            <a:ext cx="2011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Standard</a:t>
            </a:r>
          </a:p>
          <a:p>
            <a:r>
              <a:rPr lang="en-US">
                <a:solidFill>
                  <a:schemeClr val="bg1"/>
                </a:solidFill>
              </a:rPr>
              <a:t>parameterization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pic>
        <p:nvPicPr>
          <p:cNvPr id="46084" name="Picture 4" descr="anim-prob3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04800"/>
            <a:ext cx="5410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33400" y="1828800"/>
            <a:ext cx="1011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chemeClr val="bg1"/>
                </a:solidFill>
              </a:rPr>
              <a:t> = 315</a:t>
            </a:r>
            <a:r>
              <a:rPr lang="en-US" baseline="30000">
                <a:solidFill>
                  <a:schemeClr val="bg1"/>
                </a:solidFill>
              </a:rPr>
              <a:t>o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pic>
        <p:nvPicPr>
          <p:cNvPr id="45060" name="Picture 4" descr="anim-prob1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04800"/>
            <a:ext cx="5410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533400" y="1828800"/>
            <a:ext cx="1011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chemeClr val="bg1"/>
                </a:solidFill>
              </a:rPr>
              <a:t> = 130</a:t>
            </a:r>
            <a:r>
              <a:rPr lang="en-US" baseline="30000">
                <a:solidFill>
                  <a:schemeClr val="bg1"/>
                </a:solidFill>
              </a:rPr>
              <a:t>o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47108" name="WordArt 5"/>
          <p:cNvSpPr>
            <a:spLocks noChangeArrowheads="1" noChangeShapeType="1" noTextEdit="1"/>
          </p:cNvSpPr>
          <p:nvPr/>
        </p:nvSpPr>
        <p:spPr bwMode="auto">
          <a:xfrm>
            <a:off x="1219200" y="1447800"/>
            <a:ext cx="5638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CP-violation</a:t>
            </a:r>
          </a:p>
        </p:txBody>
      </p:sp>
      <p:sp>
        <p:nvSpPr>
          <p:cNvPr id="47109" name="WordArt 6"/>
          <p:cNvSpPr>
            <a:spLocks noChangeArrowheads="1" noChangeShapeType="1" noTextEdit="1"/>
          </p:cNvSpPr>
          <p:nvPr/>
        </p:nvSpPr>
        <p:spPr bwMode="auto">
          <a:xfrm>
            <a:off x="2362200" y="2667000"/>
            <a:ext cx="3657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domains</a:t>
            </a:r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1447800" y="5105400"/>
            <a:ext cx="165893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Three grids </a:t>
            </a:r>
          </a:p>
          <a:p>
            <a:r>
              <a:rPr lang="en-US" sz="2000"/>
              <a:t>  of lines:</a:t>
            </a:r>
          </a:p>
        </p:txBody>
      </p:sp>
      <p:sp>
        <p:nvSpPr>
          <p:cNvPr id="47111" name="Text Box 8"/>
          <p:cNvSpPr txBox="1">
            <a:spLocks noChangeArrowheads="1"/>
          </p:cNvSpPr>
          <p:nvPr/>
        </p:nvSpPr>
        <p:spPr bwMode="auto">
          <a:xfrm>
            <a:off x="3794125" y="4665663"/>
            <a:ext cx="2170113" cy="396875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Solar magic lines</a:t>
            </a:r>
          </a:p>
        </p:txBody>
      </p:sp>
      <p:sp>
        <p:nvSpPr>
          <p:cNvPr id="47112" name="Text Box 9"/>
          <p:cNvSpPr txBox="1">
            <a:spLocks noChangeArrowheads="1"/>
          </p:cNvSpPr>
          <p:nvPr/>
        </p:nvSpPr>
        <p:spPr bwMode="auto">
          <a:xfrm>
            <a:off x="3800475" y="5233988"/>
            <a:ext cx="3043238" cy="396875"/>
          </a:xfrm>
          <a:prstGeom prst="rect">
            <a:avLst/>
          </a:prstGeom>
          <a:solidFill>
            <a:srgbClr val="66FFFF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Atmospheric magic lines</a:t>
            </a:r>
          </a:p>
        </p:txBody>
      </p:sp>
      <p:sp>
        <p:nvSpPr>
          <p:cNvPr id="47113" name="Text Box 10"/>
          <p:cNvSpPr txBox="1">
            <a:spLocks noChangeArrowheads="1"/>
          </p:cNvSpPr>
          <p:nvPr/>
        </p:nvSpPr>
        <p:spPr bwMode="auto">
          <a:xfrm>
            <a:off x="3810000" y="5867400"/>
            <a:ext cx="3136900" cy="396875"/>
          </a:xfrm>
          <a:prstGeom prst="rect">
            <a:avLst/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Interference phase 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727044" name="Text Box 4"/>
          <p:cNvSpPr txBox="1">
            <a:spLocks noChangeArrowheads="1"/>
          </p:cNvSpPr>
          <p:nvPr/>
        </p:nvSpPr>
        <p:spPr bwMode="auto">
          <a:xfrm>
            <a:off x="2027238" y="3484563"/>
            <a:ext cx="463550" cy="466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latin typeface="Symbol" pitchFamily="18" charset="2"/>
              </a:rPr>
              <a:t>n</a:t>
            </a:r>
            <a:r>
              <a:rPr lang="en-US" sz="2400" baseline="-25000"/>
              <a:t>e</a:t>
            </a:r>
            <a:endParaRPr lang="en-US" sz="2400"/>
          </a:p>
        </p:txBody>
      </p:sp>
      <p:sp>
        <p:nvSpPr>
          <p:cNvPr id="727045" name="AutoShape 5"/>
          <p:cNvSpPr>
            <a:spLocks noChangeArrowheads="1"/>
          </p:cNvSpPr>
          <p:nvPr/>
        </p:nvSpPr>
        <p:spPr bwMode="auto">
          <a:xfrm>
            <a:off x="3762375" y="3698875"/>
            <a:ext cx="2286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486" name="WordArt 7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7119938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Who mixes neutrinos?</a:t>
            </a:r>
          </a:p>
        </p:txBody>
      </p:sp>
      <p:sp>
        <p:nvSpPr>
          <p:cNvPr id="727048" name="Text Box 8"/>
          <p:cNvSpPr txBox="1">
            <a:spLocks noChangeArrowheads="1"/>
          </p:cNvSpPr>
          <p:nvPr/>
        </p:nvSpPr>
        <p:spPr bwMode="auto">
          <a:xfrm>
            <a:off x="1600200" y="2366963"/>
            <a:ext cx="2428875" cy="711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/>
              <a:t>Charged current </a:t>
            </a:r>
          </a:p>
          <a:p>
            <a:pPr>
              <a:defRPr/>
            </a:pPr>
            <a:r>
              <a:rPr lang="en-US" sz="2000"/>
              <a:t>weak interactions  </a:t>
            </a:r>
          </a:p>
        </p:txBody>
      </p:sp>
      <p:sp>
        <p:nvSpPr>
          <p:cNvPr id="727049" name="Text Box 9"/>
          <p:cNvSpPr txBox="1">
            <a:spLocks noChangeArrowheads="1"/>
          </p:cNvSpPr>
          <p:nvPr/>
        </p:nvSpPr>
        <p:spPr bwMode="auto">
          <a:xfrm>
            <a:off x="4835525" y="2198688"/>
            <a:ext cx="1541463" cy="10160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/>
              <a:t>Kinematics </a:t>
            </a:r>
          </a:p>
          <a:p>
            <a:pPr>
              <a:defRPr/>
            </a:pPr>
            <a:r>
              <a:rPr lang="en-US" sz="2000"/>
              <a:t>of specific </a:t>
            </a:r>
          </a:p>
          <a:p>
            <a:pPr>
              <a:defRPr/>
            </a:pPr>
            <a:r>
              <a:rPr lang="en-US" sz="2000"/>
              <a:t>reactions</a:t>
            </a:r>
          </a:p>
        </p:txBody>
      </p:sp>
      <p:sp>
        <p:nvSpPr>
          <p:cNvPr id="20489" name="Text Box 10"/>
          <p:cNvSpPr txBox="1">
            <a:spLocks noChangeArrowheads="1"/>
          </p:cNvSpPr>
          <p:nvPr/>
        </p:nvSpPr>
        <p:spPr bwMode="auto">
          <a:xfrm>
            <a:off x="4784725" y="3406775"/>
            <a:ext cx="2314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>
                <a:latin typeface="Symbol" pitchFamily="18" charset="2"/>
              </a:rPr>
              <a:t>b-</a:t>
            </a:r>
            <a:r>
              <a:rPr lang="en-US"/>
              <a:t>  decays,   </a:t>
            </a:r>
          </a:p>
          <a:p>
            <a:r>
              <a:rPr lang="en-US"/>
              <a:t>energy conservation</a:t>
            </a:r>
          </a:p>
        </p:txBody>
      </p:sp>
      <p:sp>
        <p:nvSpPr>
          <p:cNvPr id="20490" name="Text Box 11"/>
          <p:cNvSpPr txBox="1">
            <a:spLocks noChangeArrowheads="1"/>
          </p:cNvSpPr>
          <p:nvPr/>
        </p:nvSpPr>
        <p:spPr bwMode="auto">
          <a:xfrm>
            <a:off x="4860925" y="4930775"/>
            <a:ext cx="1503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Beam dump, </a:t>
            </a:r>
          </a:p>
          <a:p>
            <a:r>
              <a:rPr lang="en-US"/>
              <a:t>D - decay</a:t>
            </a:r>
          </a:p>
        </p:txBody>
      </p:sp>
      <p:sp>
        <p:nvSpPr>
          <p:cNvPr id="20491" name="Text Box 12"/>
          <p:cNvSpPr txBox="1">
            <a:spLocks noChangeArrowheads="1"/>
          </p:cNvSpPr>
          <p:nvPr/>
        </p:nvSpPr>
        <p:spPr bwMode="auto">
          <a:xfrm>
            <a:off x="4797425" y="4157663"/>
            <a:ext cx="2379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>
                <a:latin typeface="Symbol" pitchFamily="18" charset="2"/>
              </a:rPr>
              <a:t>p-</a:t>
            </a:r>
            <a:r>
              <a:rPr lang="en-US"/>
              <a:t>  decays,    </a:t>
            </a:r>
          </a:p>
          <a:p>
            <a:r>
              <a:rPr lang="en-US"/>
              <a:t>chirality suppression</a:t>
            </a:r>
          </a:p>
        </p:txBody>
      </p:sp>
      <p:sp>
        <p:nvSpPr>
          <p:cNvPr id="20492" name="Text Box 13"/>
          <p:cNvSpPr txBox="1">
            <a:spLocks noChangeArrowheads="1"/>
          </p:cNvSpPr>
          <p:nvPr/>
        </p:nvSpPr>
        <p:spPr bwMode="auto">
          <a:xfrm>
            <a:off x="6551613" y="363378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  </a:t>
            </a:r>
          </a:p>
        </p:txBody>
      </p:sp>
      <p:sp>
        <p:nvSpPr>
          <p:cNvPr id="727054" name="Text Box 14"/>
          <p:cNvSpPr txBox="1">
            <a:spLocks noChangeArrowheads="1"/>
          </p:cNvSpPr>
          <p:nvPr/>
        </p:nvSpPr>
        <p:spPr bwMode="auto">
          <a:xfrm>
            <a:off x="2057400" y="4154488"/>
            <a:ext cx="469900" cy="4667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latin typeface="Symbol" pitchFamily="18" charset="2"/>
              </a:rPr>
              <a:t>n</a:t>
            </a:r>
            <a:r>
              <a:rPr lang="en-US" sz="2400" baseline="-25000">
                <a:latin typeface="Symbol" pitchFamily="18" charset="2"/>
              </a:rPr>
              <a:t>m</a:t>
            </a:r>
            <a:endParaRPr lang="en-US" sz="2400"/>
          </a:p>
        </p:txBody>
      </p:sp>
      <p:sp>
        <p:nvSpPr>
          <p:cNvPr id="727055" name="Text Box 15"/>
          <p:cNvSpPr txBox="1">
            <a:spLocks noChangeArrowheads="1"/>
          </p:cNvSpPr>
          <p:nvPr/>
        </p:nvSpPr>
        <p:spPr bwMode="auto">
          <a:xfrm>
            <a:off x="2065338" y="4922838"/>
            <a:ext cx="441325" cy="466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latin typeface="Symbol" pitchFamily="18" charset="2"/>
              </a:rPr>
              <a:t>n</a:t>
            </a:r>
            <a:r>
              <a:rPr lang="en-US" sz="2400" baseline="-25000">
                <a:latin typeface="Symbol" pitchFamily="18" charset="2"/>
              </a:rPr>
              <a:t>t</a:t>
            </a:r>
            <a:endParaRPr lang="en-US" sz="2400"/>
          </a:p>
        </p:txBody>
      </p:sp>
      <p:sp>
        <p:nvSpPr>
          <p:cNvPr id="727056" name="AutoShape 16"/>
          <p:cNvSpPr>
            <a:spLocks noChangeArrowheads="1"/>
          </p:cNvSpPr>
          <p:nvPr/>
        </p:nvSpPr>
        <p:spPr bwMode="auto">
          <a:xfrm>
            <a:off x="3749675" y="4346575"/>
            <a:ext cx="2286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27057" name="AutoShape 17"/>
          <p:cNvSpPr>
            <a:spLocks noChangeArrowheads="1"/>
          </p:cNvSpPr>
          <p:nvPr/>
        </p:nvSpPr>
        <p:spPr bwMode="auto">
          <a:xfrm>
            <a:off x="3781425" y="4981575"/>
            <a:ext cx="2286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497" name="Text Box 18"/>
          <p:cNvSpPr txBox="1">
            <a:spLocks noChangeArrowheads="1"/>
          </p:cNvSpPr>
          <p:nvPr/>
        </p:nvSpPr>
        <p:spPr bwMode="auto">
          <a:xfrm>
            <a:off x="966061" y="6181209"/>
            <a:ext cx="3272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How </a:t>
            </a:r>
            <a:r>
              <a:rPr lang="en-US" dirty="0"/>
              <a:t>about neutral currents?</a:t>
            </a:r>
          </a:p>
        </p:txBody>
      </p:sp>
      <p:sp>
        <p:nvSpPr>
          <p:cNvPr id="20498" name="Text Box 19"/>
          <p:cNvSpPr txBox="1">
            <a:spLocks noChangeArrowheads="1"/>
          </p:cNvSpPr>
          <p:nvPr/>
        </p:nvSpPr>
        <p:spPr bwMode="auto">
          <a:xfrm>
            <a:off x="7010400" y="2260601"/>
            <a:ext cx="18478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Difference </a:t>
            </a:r>
          </a:p>
          <a:p>
            <a:r>
              <a:rPr lang="en-US"/>
              <a:t>of the charged </a:t>
            </a:r>
          </a:p>
          <a:p>
            <a:r>
              <a:rPr lang="en-US"/>
              <a:t>lepton masses</a:t>
            </a:r>
          </a:p>
        </p:txBody>
      </p:sp>
      <p:sp>
        <p:nvSpPr>
          <p:cNvPr id="20499" name="Text Box 20"/>
          <p:cNvSpPr txBox="1">
            <a:spLocks noChangeArrowheads="1"/>
          </p:cNvSpPr>
          <p:nvPr/>
        </p:nvSpPr>
        <p:spPr bwMode="auto">
          <a:xfrm>
            <a:off x="200025" y="1897063"/>
            <a:ext cx="13366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Non-trivial</a:t>
            </a:r>
          </a:p>
          <a:p>
            <a:r>
              <a:rPr lang="en-US"/>
              <a:t>interplay</a:t>
            </a:r>
          </a:p>
          <a:p>
            <a:r>
              <a:rPr lang="en-US"/>
              <a:t>of</a:t>
            </a:r>
          </a:p>
        </p:txBody>
      </p:sp>
      <p:sp>
        <p:nvSpPr>
          <p:cNvPr id="20500" name="Text Box 21"/>
          <p:cNvSpPr txBox="1">
            <a:spLocks noChangeArrowheads="1"/>
          </p:cNvSpPr>
          <p:nvPr/>
        </p:nvSpPr>
        <p:spPr bwMode="auto">
          <a:xfrm>
            <a:off x="2435225" y="1325563"/>
            <a:ext cx="4575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Mixing in CC </a:t>
            </a:r>
            <a:r>
              <a:rPr lang="en-US">
                <a:sym typeface="Wingdings" pitchFamily="2" charset="2"/>
              </a:rPr>
              <a:t> mixing in produced states</a:t>
            </a: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590815" y="228600"/>
            <a:ext cx="37538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3071813" y="4267200"/>
            <a:ext cx="1230312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 </a:t>
            </a:r>
            <a:r>
              <a:rPr lang="en-US" sz="2000"/>
              <a:t>A</a:t>
            </a:r>
            <a:r>
              <a:rPr lang="en-US" sz="2000" baseline="-25000"/>
              <a:t>e2</a:t>
            </a:r>
            <a:r>
              <a:rPr lang="en-US" sz="2000"/>
              <a:t>  =  0</a:t>
            </a: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1169988" y="4648200"/>
            <a:ext cx="111601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P</a:t>
            </a:r>
            <a:r>
              <a:rPr lang="en-US" sz="2000" baseline="-25000"/>
              <a:t>int</a:t>
            </a:r>
            <a:r>
              <a:rPr lang="en-US" sz="2000"/>
              <a:t>  =  0</a:t>
            </a: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4338638" y="4267200"/>
            <a:ext cx="208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 solar magic lines</a:t>
            </a:r>
          </a:p>
        </p:txBody>
      </p:sp>
      <p:sp>
        <p:nvSpPr>
          <p:cNvPr id="44039" name="Text Box 8"/>
          <p:cNvSpPr txBox="1">
            <a:spLocks noChangeArrowheads="1"/>
          </p:cNvSpPr>
          <p:nvPr/>
        </p:nvSpPr>
        <p:spPr bwMode="auto">
          <a:xfrm>
            <a:off x="3124200" y="5334000"/>
            <a:ext cx="263207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(</a:t>
            </a:r>
            <a:r>
              <a:rPr lang="en-US" sz="2000">
                <a:latin typeface="Symbol" pitchFamily="18" charset="2"/>
              </a:rPr>
              <a:t>f</a:t>
            </a:r>
            <a:r>
              <a:rPr lang="en-US" sz="2000" baseline="-25000"/>
              <a:t>  </a:t>
            </a:r>
            <a:r>
              <a:rPr lang="en-US" sz="2000">
                <a:sym typeface="Wingdings" pitchFamily="2" charset="2"/>
              </a:rPr>
              <a:t>+</a:t>
            </a:r>
            <a:r>
              <a:rPr lang="en-US" sz="2000"/>
              <a:t>  </a:t>
            </a:r>
            <a:r>
              <a:rPr lang="en-US" sz="2000">
                <a:latin typeface="Symbol" pitchFamily="18" charset="2"/>
              </a:rPr>
              <a:t>d </a:t>
            </a:r>
            <a:r>
              <a:rPr lang="en-US" sz="2000"/>
              <a:t>) =  </a:t>
            </a:r>
            <a:r>
              <a:rPr lang="en-US" sz="2000">
                <a:latin typeface="Symbol" pitchFamily="18" charset="2"/>
              </a:rPr>
              <a:t>p</a:t>
            </a:r>
            <a:r>
              <a:rPr lang="en-US" sz="2000"/>
              <a:t>/2 + 2</a:t>
            </a:r>
            <a:r>
              <a:rPr lang="en-US" sz="2000">
                <a:latin typeface="Symbol" pitchFamily="18" charset="2"/>
              </a:rPr>
              <a:t>p</a:t>
            </a:r>
            <a:r>
              <a:rPr lang="en-US" sz="2000"/>
              <a:t> k</a:t>
            </a:r>
          </a:p>
        </p:txBody>
      </p:sp>
      <p:sp>
        <p:nvSpPr>
          <p:cNvPr id="44040" name="Text Box 9"/>
          <p:cNvSpPr txBox="1">
            <a:spLocks noChangeArrowheads="1"/>
          </p:cNvSpPr>
          <p:nvPr/>
        </p:nvSpPr>
        <p:spPr bwMode="auto">
          <a:xfrm>
            <a:off x="3200400" y="6148388"/>
            <a:ext cx="31400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f</a:t>
            </a:r>
            <a:r>
              <a:rPr lang="en-US" sz="2000" baseline="-25000"/>
              <a:t> </a:t>
            </a:r>
            <a:r>
              <a:rPr lang="en-US" sz="2000">
                <a:sym typeface="Wingdings" pitchFamily="2" charset="2"/>
              </a:rPr>
              <a:t>(E, L)</a:t>
            </a:r>
            <a:r>
              <a:rPr lang="en-US" sz="2000"/>
              <a:t> =  - </a:t>
            </a:r>
            <a:r>
              <a:rPr lang="en-US" sz="2000">
                <a:latin typeface="Symbol" pitchFamily="18" charset="2"/>
              </a:rPr>
              <a:t>d </a:t>
            </a:r>
            <a:r>
              <a:rPr lang="en-US" sz="2000"/>
              <a:t> + </a:t>
            </a:r>
            <a:r>
              <a:rPr lang="en-US" sz="2000">
                <a:latin typeface="Symbol" pitchFamily="18" charset="2"/>
              </a:rPr>
              <a:t>p</a:t>
            </a:r>
            <a:r>
              <a:rPr lang="en-US" sz="2000"/>
              <a:t>/2  + </a:t>
            </a:r>
            <a:r>
              <a:rPr lang="en-US" sz="2000">
                <a:latin typeface="Symbol" pitchFamily="18" charset="2"/>
              </a:rPr>
              <a:t>p</a:t>
            </a:r>
            <a:r>
              <a:rPr lang="en-US" sz="2000"/>
              <a:t> k</a:t>
            </a:r>
          </a:p>
        </p:txBody>
      </p:sp>
      <p:sp>
        <p:nvSpPr>
          <p:cNvPr id="44041" name="Text Box 10"/>
          <p:cNvSpPr txBox="1">
            <a:spLocks noChangeArrowheads="1"/>
          </p:cNvSpPr>
          <p:nvPr/>
        </p:nvSpPr>
        <p:spPr bwMode="auto">
          <a:xfrm>
            <a:off x="3122613" y="4784725"/>
            <a:ext cx="1230312" cy="40005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 </a:t>
            </a:r>
            <a:r>
              <a:rPr lang="en-US" sz="2000"/>
              <a:t>A</a:t>
            </a:r>
            <a:r>
              <a:rPr lang="en-US" sz="2000" baseline="-25000"/>
              <a:t>e3</a:t>
            </a:r>
            <a:r>
              <a:rPr lang="en-US" sz="2000"/>
              <a:t>  =  0</a:t>
            </a:r>
          </a:p>
        </p:txBody>
      </p:sp>
      <p:sp>
        <p:nvSpPr>
          <p:cNvPr id="44042" name="AutoShape 11"/>
          <p:cNvSpPr>
            <a:spLocks noChangeArrowheads="1"/>
          </p:cNvSpPr>
          <p:nvPr/>
        </p:nvSpPr>
        <p:spPr bwMode="auto">
          <a:xfrm>
            <a:off x="2590800" y="48006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AutoShape 12"/>
          <p:cNvSpPr>
            <a:spLocks noChangeArrowheads="1"/>
          </p:cNvSpPr>
          <p:nvPr/>
        </p:nvSpPr>
        <p:spPr bwMode="auto">
          <a:xfrm rot="1162449">
            <a:off x="2514600" y="51816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AutoShape 13"/>
          <p:cNvSpPr>
            <a:spLocks noChangeArrowheads="1"/>
          </p:cNvSpPr>
          <p:nvPr/>
        </p:nvSpPr>
        <p:spPr bwMode="auto">
          <a:xfrm rot="-1229221">
            <a:off x="2514600" y="43434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Text Box 14"/>
          <p:cNvSpPr txBox="1">
            <a:spLocks noChangeArrowheads="1"/>
          </p:cNvSpPr>
          <p:nvPr/>
        </p:nvSpPr>
        <p:spPr bwMode="auto">
          <a:xfrm>
            <a:off x="5721350" y="5272088"/>
            <a:ext cx="342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 interference phase condition</a:t>
            </a:r>
          </a:p>
        </p:txBody>
      </p:sp>
      <p:sp>
        <p:nvSpPr>
          <p:cNvPr id="44046" name="Text Box 15"/>
          <p:cNvSpPr txBox="1">
            <a:spLocks noChangeArrowheads="1"/>
          </p:cNvSpPr>
          <p:nvPr/>
        </p:nvSpPr>
        <p:spPr bwMode="auto">
          <a:xfrm>
            <a:off x="6518275" y="6176963"/>
            <a:ext cx="1546225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depends on </a:t>
            </a:r>
            <a:r>
              <a:rPr lang="en-US">
                <a:latin typeface="Symbol" pitchFamily="18" charset="2"/>
              </a:rPr>
              <a:t>d</a:t>
            </a:r>
            <a:endParaRPr lang="en-US"/>
          </a:p>
        </p:txBody>
      </p:sp>
      <p:sp>
        <p:nvSpPr>
          <p:cNvPr id="44047" name="AutoShape 16"/>
          <p:cNvSpPr>
            <a:spLocks noChangeArrowheads="1"/>
          </p:cNvSpPr>
          <p:nvPr/>
        </p:nvSpPr>
        <p:spPr bwMode="auto">
          <a:xfrm>
            <a:off x="3581400" y="5791200"/>
            <a:ext cx="5334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4048" name="Text Box 17"/>
          <p:cNvSpPr txBox="1">
            <a:spLocks noChangeArrowheads="1"/>
          </p:cNvSpPr>
          <p:nvPr/>
        </p:nvSpPr>
        <p:spPr bwMode="auto">
          <a:xfrm>
            <a:off x="2254250" y="2819400"/>
            <a:ext cx="4352925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P</a:t>
            </a:r>
            <a:r>
              <a:rPr lang="en-US" sz="2000" baseline="-25000"/>
              <a:t>int</a:t>
            </a:r>
            <a:r>
              <a:rPr lang="en-US" sz="2000"/>
              <a:t>  =  2s</a:t>
            </a:r>
            <a:r>
              <a:rPr lang="en-US" sz="2000" baseline="-25000"/>
              <a:t>23</a:t>
            </a:r>
            <a:r>
              <a:rPr lang="en-US" sz="2000"/>
              <a:t>c</a:t>
            </a:r>
            <a:r>
              <a:rPr lang="en-US" sz="2000" baseline="-25000"/>
              <a:t>23</a:t>
            </a:r>
            <a:r>
              <a:rPr lang="en-US" sz="2000"/>
              <a:t>|A</a:t>
            </a:r>
            <a:r>
              <a:rPr lang="en-US" sz="2000" baseline="-25000"/>
              <a:t>e2</a:t>
            </a:r>
            <a:r>
              <a:rPr lang="en-US" sz="2000"/>
              <a:t>||A</a:t>
            </a:r>
            <a:r>
              <a:rPr lang="en-US" sz="2000" baseline="-25000"/>
              <a:t>e3</a:t>
            </a:r>
            <a:r>
              <a:rPr lang="en-US" sz="2000"/>
              <a:t>|cos(</a:t>
            </a:r>
            <a:r>
              <a:rPr lang="en-US" sz="2000">
                <a:latin typeface="Symbol" pitchFamily="18" charset="2"/>
              </a:rPr>
              <a:t>f</a:t>
            </a:r>
            <a:r>
              <a:rPr lang="en-US" sz="2000"/>
              <a:t> + </a:t>
            </a:r>
            <a:r>
              <a:rPr lang="en-US" sz="2000">
                <a:latin typeface="Symbol" pitchFamily="18" charset="2"/>
              </a:rPr>
              <a:t>d</a:t>
            </a:r>
            <a:r>
              <a:rPr lang="en-US" sz="2000"/>
              <a:t>)   </a:t>
            </a:r>
          </a:p>
        </p:txBody>
      </p:sp>
      <p:sp>
        <p:nvSpPr>
          <p:cNvPr id="44049" name="WordArt 19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5257800" cy="1209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``Magic lines"</a:t>
            </a:r>
          </a:p>
        </p:txBody>
      </p:sp>
      <p:sp>
        <p:nvSpPr>
          <p:cNvPr id="44050" name="Text Box 20"/>
          <p:cNvSpPr txBox="1">
            <a:spLocks noChangeArrowheads="1"/>
          </p:cNvSpPr>
          <p:nvPr/>
        </p:nvSpPr>
        <p:spPr bwMode="auto">
          <a:xfrm>
            <a:off x="550863" y="1676400"/>
            <a:ext cx="757237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P(</a:t>
            </a:r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/>
              <a:t>e </a:t>
            </a:r>
            <a:r>
              <a:rPr lang="en-US" sz="2000">
                <a:sym typeface="Wingdings" pitchFamily="2" charset="2"/>
              </a:rPr>
              <a:t></a:t>
            </a:r>
            <a:r>
              <a:rPr lang="en-US" sz="2000"/>
              <a:t> </a:t>
            </a:r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>
                <a:latin typeface="Symbol" pitchFamily="18" charset="2"/>
              </a:rPr>
              <a:t>m</a:t>
            </a:r>
            <a:r>
              <a:rPr lang="en-US" sz="2000"/>
              <a:t>) = c</a:t>
            </a:r>
            <a:r>
              <a:rPr lang="en-US" sz="2000" baseline="-25000"/>
              <a:t>23</a:t>
            </a:r>
            <a:r>
              <a:rPr lang="en-US" sz="2000" baseline="30000"/>
              <a:t>2</a:t>
            </a:r>
            <a:r>
              <a:rPr lang="en-US" sz="2000"/>
              <a:t>|A</a:t>
            </a:r>
            <a:r>
              <a:rPr lang="en-US" sz="2000" baseline="-25000"/>
              <a:t>e2</a:t>
            </a:r>
            <a:r>
              <a:rPr lang="en-US" sz="2000"/>
              <a:t>|</a:t>
            </a:r>
            <a:r>
              <a:rPr lang="en-US" sz="2000" baseline="30000"/>
              <a:t>2</a:t>
            </a:r>
            <a:r>
              <a:rPr lang="en-US" sz="2000"/>
              <a:t> + s</a:t>
            </a:r>
            <a:r>
              <a:rPr lang="en-US" sz="2000" baseline="-25000"/>
              <a:t>23</a:t>
            </a:r>
            <a:r>
              <a:rPr lang="en-US" sz="2000" baseline="30000"/>
              <a:t>2</a:t>
            </a:r>
            <a:r>
              <a:rPr lang="en-US" sz="2000"/>
              <a:t>|A</a:t>
            </a:r>
            <a:r>
              <a:rPr lang="en-US" sz="2000" baseline="-25000"/>
              <a:t>e3</a:t>
            </a:r>
            <a:r>
              <a:rPr lang="en-US" sz="2000"/>
              <a:t>|</a:t>
            </a:r>
            <a:r>
              <a:rPr lang="en-US" sz="2000" baseline="30000"/>
              <a:t>2  </a:t>
            </a:r>
            <a:r>
              <a:rPr lang="en-US" sz="2000"/>
              <a:t>+ 2s</a:t>
            </a:r>
            <a:r>
              <a:rPr lang="en-US" sz="2000" baseline="-25000"/>
              <a:t>23</a:t>
            </a:r>
            <a:r>
              <a:rPr lang="en-US" sz="2000"/>
              <a:t>c</a:t>
            </a:r>
            <a:r>
              <a:rPr lang="en-US" sz="2000" baseline="-25000"/>
              <a:t>23</a:t>
            </a:r>
            <a:r>
              <a:rPr lang="en-US" sz="2000"/>
              <a:t>|A</a:t>
            </a:r>
            <a:r>
              <a:rPr lang="en-US" sz="2000" baseline="-25000"/>
              <a:t>e2</a:t>
            </a:r>
            <a:r>
              <a:rPr lang="en-US" sz="2000"/>
              <a:t>||A</a:t>
            </a:r>
            <a:r>
              <a:rPr lang="en-US" sz="2000" baseline="-25000"/>
              <a:t>e3</a:t>
            </a:r>
            <a:r>
              <a:rPr lang="en-US" sz="2000"/>
              <a:t>|cos(</a:t>
            </a:r>
            <a:r>
              <a:rPr lang="en-US" sz="2000">
                <a:latin typeface="Symbol" pitchFamily="18" charset="2"/>
              </a:rPr>
              <a:t>f</a:t>
            </a:r>
            <a:r>
              <a:rPr lang="en-US" sz="2000"/>
              <a:t> + </a:t>
            </a:r>
            <a:r>
              <a:rPr lang="en-US" sz="2000">
                <a:latin typeface="Symbol" pitchFamily="18" charset="2"/>
              </a:rPr>
              <a:t>d</a:t>
            </a:r>
            <a:r>
              <a:rPr lang="en-US" sz="2000"/>
              <a:t>)</a:t>
            </a:r>
          </a:p>
        </p:txBody>
      </p:sp>
      <p:sp>
        <p:nvSpPr>
          <p:cNvPr id="44051" name="Text Box 21"/>
          <p:cNvSpPr txBox="1">
            <a:spLocks noChangeArrowheads="1"/>
          </p:cNvSpPr>
          <p:nvPr/>
        </p:nvSpPr>
        <p:spPr bwMode="auto">
          <a:xfrm>
            <a:off x="515938" y="1295400"/>
            <a:ext cx="1179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Explicitly</a:t>
            </a:r>
          </a:p>
        </p:txBody>
      </p:sp>
      <p:sp>
        <p:nvSpPr>
          <p:cNvPr id="44052" name="Text Box 22"/>
          <p:cNvSpPr txBox="1">
            <a:spLocks noChangeArrowheads="1"/>
          </p:cNvSpPr>
          <p:nvPr/>
        </p:nvSpPr>
        <p:spPr bwMode="auto">
          <a:xfrm>
            <a:off x="642938" y="2286000"/>
            <a:ext cx="210502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f</a:t>
            </a:r>
            <a:r>
              <a:rPr lang="en-US"/>
              <a:t> = arg (A</a:t>
            </a:r>
            <a:r>
              <a:rPr lang="en-US" baseline="-25000"/>
              <a:t>e2</a:t>
            </a:r>
            <a:r>
              <a:rPr lang="en-US"/>
              <a:t> A</a:t>
            </a:r>
            <a:r>
              <a:rPr lang="en-US" baseline="-25000"/>
              <a:t>e3</a:t>
            </a:r>
            <a:r>
              <a:rPr lang="en-US"/>
              <a:t>*) </a:t>
            </a:r>
          </a:p>
        </p:txBody>
      </p:sp>
      <p:sp>
        <p:nvSpPr>
          <p:cNvPr id="44053" name="Text Box 23"/>
          <p:cNvSpPr txBox="1">
            <a:spLocks noChangeArrowheads="1"/>
          </p:cNvSpPr>
          <p:nvPr/>
        </p:nvSpPr>
        <p:spPr bwMode="auto">
          <a:xfrm>
            <a:off x="596900" y="3657600"/>
            <a:ext cx="64135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/>
              <a:t>Dependence on 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  disappears, interference term is zero if </a:t>
            </a:r>
          </a:p>
        </p:txBody>
      </p:sp>
      <p:sp>
        <p:nvSpPr>
          <p:cNvPr id="44054" name="Text Box 24"/>
          <p:cNvSpPr txBox="1">
            <a:spLocks noChangeArrowheads="1"/>
          </p:cNvSpPr>
          <p:nvPr/>
        </p:nvSpPr>
        <p:spPr bwMode="auto">
          <a:xfrm>
            <a:off x="6400800" y="246063"/>
            <a:ext cx="23526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V. Barger, D. Marfatia,</a:t>
            </a:r>
          </a:p>
          <a:p>
            <a:r>
              <a:rPr lang="en-US" sz="1600">
                <a:solidFill>
                  <a:srgbClr val="FF0000"/>
                </a:solidFill>
              </a:rPr>
              <a:t> K Whisnant</a:t>
            </a:r>
          </a:p>
          <a:p>
            <a:r>
              <a:rPr lang="en-US" sz="1600">
                <a:solidFill>
                  <a:srgbClr val="FF0000"/>
                </a:solidFill>
              </a:rPr>
              <a:t>P. Huber,  W. Winter, </a:t>
            </a:r>
          </a:p>
          <a:p>
            <a:r>
              <a:rPr lang="en-US" sz="1600">
                <a:solidFill>
                  <a:srgbClr val="FF0000"/>
                </a:solidFill>
              </a:rPr>
              <a:t>A.S. </a:t>
            </a:r>
          </a:p>
        </p:txBody>
      </p:sp>
      <p:sp>
        <p:nvSpPr>
          <p:cNvPr id="44055" name="Text Box 25"/>
          <p:cNvSpPr txBox="1">
            <a:spLocks noChangeArrowheads="1"/>
          </p:cNvSpPr>
          <p:nvPr/>
        </p:nvSpPr>
        <p:spPr bwMode="auto">
          <a:xfrm>
            <a:off x="4376738" y="4662488"/>
            <a:ext cx="2935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 atmospheric  magic 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5364" name="WordArt 5"/>
          <p:cNvSpPr>
            <a:spLocks noChangeArrowheads="1" noChangeShapeType="1" noTextEdit="1"/>
          </p:cNvSpPr>
          <p:nvPr/>
        </p:nvSpPr>
        <p:spPr bwMode="auto">
          <a:xfrm>
            <a:off x="304800" y="157163"/>
            <a:ext cx="6019800" cy="1184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``Magic lines''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3200400" y="4556125"/>
            <a:ext cx="1138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 </a:t>
            </a:r>
            <a:r>
              <a:rPr lang="en-US" sz="2000"/>
              <a:t>A</a:t>
            </a:r>
            <a:r>
              <a:rPr lang="en-US" sz="2000" baseline="-25000"/>
              <a:t>S</a:t>
            </a:r>
            <a:r>
              <a:rPr lang="en-US" sz="2000"/>
              <a:t>  =  0</a:t>
            </a: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1600200" y="5029200"/>
            <a:ext cx="102552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</a:t>
            </a:r>
            <a:r>
              <a:rPr lang="en-US" baseline="-25000"/>
              <a:t>int</a:t>
            </a:r>
            <a:r>
              <a:rPr lang="en-US"/>
              <a:t>  =  0</a:t>
            </a: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3276600" y="5410200"/>
            <a:ext cx="18256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f</a:t>
            </a:r>
            <a:r>
              <a:rPr lang="en-US" sz="2000" baseline="-25000"/>
              <a:t>  </a:t>
            </a:r>
            <a:r>
              <a:rPr lang="en-US" sz="2000"/>
              <a:t>=  </a:t>
            </a:r>
            <a:r>
              <a:rPr lang="en-US" sz="2000">
                <a:latin typeface="Symbol" pitchFamily="18" charset="2"/>
              </a:rPr>
              <a:t>p</a:t>
            </a:r>
            <a:r>
              <a:rPr lang="en-US" sz="2000"/>
              <a:t>/2  + </a:t>
            </a:r>
            <a:r>
              <a:rPr lang="en-US" sz="2000">
                <a:latin typeface="Symbol" pitchFamily="18" charset="2"/>
              </a:rPr>
              <a:t>p</a:t>
            </a:r>
            <a:r>
              <a:rPr lang="en-US" sz="2000"/>
              <a:t> k</a:t>
            </a: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3200400" y="4953000"/>
            <a:ext cx="1144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 </a:t>
            </a:r>
            <a:r>
              <a:rPr lang="en-US" sz="2000"/>
              <a:t>A</a:t>
            </a:r>
            <a:r>
              <a:rPr lang="en-US" sz="2000" baseline="-25000"/>
              <a:t>A</a:t>
            </a:r>
            <a:r>
              <a:rPr lang="en-US" sz="2000"/>
              <a:t>  =  0</a:t>
            </a:r>
          </a:p>
        </p:txBody>
      </p:sp>
      <p:sp>
        <p:nvSpPr>
          <p:cNvPr id="15369" name="AutoShape 10"/>
          <p:cNvSpPr>
            <a:spLocks noChangeArrowheads="1"/>
          </p:cNvSpPr>
          <p:nvPr/>
        </p:nvSpPr>
        <p:spPr bwMode="auto">
          <a:xfrm>
            <a:off x="2895600" y="50292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AutoShape 11"/>
          <p:cNvSpPr>
            <a:spLocks noChangeArrowheads="1"/>
          </p:cNvSpPr>
          <p:nvPr/>
        </p:nvSpPr>
        <p:spPr bwMode="auto">
          <a:xfrm rot="1162449">
            <a:off x="2819400" y="53340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AutoShape 12"/>
          <p:cNvSpPr>
            <a:spLocks noChangeArrowheads="1"/>
          </p:cNvSpPr>
          <p:nvPr/>
        </p:nvSpPr>
        <p:spPr bwMode="auto">
          <a:xfrm rot="-1229221">
            <a:off x="2819400" y="47244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Text Box 13"/>
          <p:cNvSpPr txBox="1">
            <a:spLocks noChangeArrowheads="1"/>
          </p:cNvSpPr>
          <p:nvPr/>
        </p:nvSpPr>
        <p:spPr bwMode="auto">
          <a:xfrm>
            <a:off x="5486400" y="5410200"/>
            <a:ext cx="2522538" cy="6413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interference phase </a:t>
            </a:r>
          </a:p>
          <a:p>
            <a:r>
              <a:rPr lang="en-US"/>
              <a:t>does not depends on </a:t>
            </a:r>
            <a:r>
              <a:rPr lang="en-US">
                <a:latin typeface="Symbol" pitchFamily="18" charset="2"/>
              </a:rPr>
              <a:t>d</a:t>
            </a:r>
            <a:endParaRPr lang="en-US"/>
          </a:p>
        </p:txBody>
      </p:sp>
      <p:sp>
        <p:nvSpPr>
          <p:cNvPr id="15373" name="Text Box 14"/>
          <p:cNvSpPr txBox="1">
            <a:spLocks noChangeArrowheads="1"/>
          </p:cNvSpPr>
          <p:nvPr/>
        </p:nvSpPr>
        <p:spPr bwMode="auto">
          <a:xfrm>
            <a:off x="533400" y="1533525"/>
            <a:ext cx="225425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For </a:t>
            </a:r>
            <a:r>
              <a:rPr lang="en-US">
                <a:latin typeface="Symbol" pitchFamily="18" charset="2"/>
              </a:rPr>
              <a:t>n</a:t>
            </a:r>
            <a:r>
              <a:rPr lang="en-US" baseline="-25000">
                <a:latin typeface="Symbol" pitchFamily="18" charset="2"/>
              </a:rPr>
              <a:t>m</a:t>
            </a:r>
            <a:r>
              <a:rPr lang="en-US">
                <a:sym typeface="Wingdings" pitchFamily="2" charset="2"/>
              </a:rPr>
              <a:t></a:t>
            </a:r>
            <a:r>
              <a:rPr lang="en-US"/>
              <a:t> </a:t>
            </a:r>
            <a:r>
              <a:rPr lang="en-US">
                <a:latin typeface="Symbol" pitchFamily="18" charset="2"/>
              </a:rPr>
              <a:t>n</a:t>
            </a:r>
            <a:r>
              <a:rPr lang="en-US" baseline="-25000">
                <a:latin typeface="Symbol" pitchFamily="18" charset="2"/>
              </a:rPr>
              <a:t>m</a:t>
            </a:r>
            <a:r>
              <a:rPr lang="en-US"/>
              <a:t>  channel</a:t>
            </a:r>
          </a:p>
        </p:txBody>
      </p:sp>
      <p:sp>
        <p:nvSpPr>
          <p:cNvPr id="15374" name="Text Box 15"/>
          <p:cNvSpPr txBox="1">
            <a:spLocks noChangeArrowheads="1"/>
          </p:cNvSpPr>
          <p:nvPr/>
        </p:nvSpPr>
        <p:spPr bwMode="auto">
          <a:xfrm>
            <a:off x="528638" y="2719388"/>
            <a:ext cx="58451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 The survival probabilities is CP-even functions of </a:t>
            </a:r>
            <a:r>
              <a:rPr lang="en-US">
                <a:latin typeface="Symbol" pitchFamily="18" charset="2"/>
              </a:rPr>
              <a:t>d  </a:t>
            </a:r>
            <a:endParaRPr lang="en-US"/>
          </a:p>
          <a:p>
            <a:pPr>
              <a:buFontTx/>
              <a:buChar char="-"/>
            </a:pPr>
            <a:r>
              <a:rPr lang="en-US"/>
              <a:t> no CP-violation</a:t>
            </a:r>
          </a:p>
          <a:p>
            <a:pPr>
              <a:buFontTx/>
              <a:buChar char="-"/>
            </a:pPr>
            <a:r>
              <a:rPr lang="en-US"/>
              <a:t> dependences on phases factorize </a:t>
            </a:r>
          </a:p>
        </p:txBody>
      </p:sp>
      <p:sp>
        <p:nvSpPr>
          <p:cNvPr id="15375" name="Text Box 16"/>
          <p:cNvSpPr txBox="1">
            <a:spLocks noChangeArrowheads="1"/>
          </p:cNvSpPr>
          <p:nvPr/>
        </p:nvSpPr>
        <p:spPr bwMode="auto">
          <a:xfrm>
            <a:off x="2209800" y="2057400"/>
            <a:ext cx="3941763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P</a:t>
            </a:r>
            <a:r>
              <a:rPr lang="en-US" sz="2000" baseline="-25000"/>
              <a:t>int</a:t>
            </a:r>
            <a:r>
              <a:rPr lang="en-US" sz="2000"/>
              <a:t>  ~  2s</a:t>
            </a:r>
            <a:r>
              <a:rPr lang="en-US" sz="2000" baseline="-25000"/>
              <a:t>23</a:t>
            </a:r>
            <a:r>
              <a:rPr lang="en-US" sz="2000"/>
              <a:t>c</a:t>
            </a:r>
            <a:r>
              <a:rPr lang="en-US" sz="2000" baseline="-25000"/>
              <a:t>23</a:t>
            </a:r>
            <a:r>
              <a:rPr lang="en-US" sz="2000"/>
              <a:t>|A</a:t>
            </a:r>
            <a:r>
              <a:rPr lang="en-US" sz="2000" baseline="-25000"/>
              <a:t>S</a:t>
            </a:r>
            <a:r>
              <a:rPr lang="en-US" sz="2000"/>
              <a:t>||A</a:t>
            </a:r>
            <a:r>
              <a:rPr lang="en-US" sz="2000" baseline="-25000"/>
              <a:t>A</a:t>
            </a:r>
            <a:r>
              <a:rPr lang="en-US" sz="2000"/>
              <a:t>|cos</a:t>
            </a:r>
            <a:r>
              <a:rPr lang="en-US" sz="2000">
                <a:latin typeface="Symbol" pitchFamily="18" charset="2"/>
              </a:rPr>
              <a:t>f</a:t>
            </a:r>
            <a:r>
              <a:rPr lang="en-US" sz="2000"/>
              <a:t> cos</a:t>
            </a:r>
            <a:r>
              <a:rPr lang="en-US" sz="2000">
                <a:latin typeface="Symbol" pitchFamily="18" charset="2"/>
              </a:rPr>
              <a:t>d</a:t>
            </a:r>
            <a:endParaRPr lang="en-US" sz="2000"/>
          </a:p>
        </p:txBody>
      </p:sp>
      <p:sp>
        <p:nvSpPr>
          <p:cNvPr id="15376" name="Text Box 17"/>
          <p:cNvSpPr txBox="1">
            <a:spLocks noChangeArrowheads="1"/>
          </p:cNvSpPr>
          <p:nvPr/>
        </p:nvSpPr>
        <p:spPr bwMode="auto">
          <a:xfrm>
            <a:off x="644525" y="4156075"/>
            <a:ext cx="3144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Dependence on </a:t>
            </a:r>
            <a:r>
              <a:rPr lang="en-US">
                <a:latin typeface="Symbol" pitchFamily="18" charset="2"/>
              </a:rPr>
              <a:t>d </a:t>
            </a:r>
            <a:r>
              <a:rPr lang="en-US"/>
              <a:t>disappears</a:t>
            </a:r>
          </a:p>
        </p:txBody>
      </p:sp>
      <p:sp>
        <p:nvSpPr>
          <p:cNvPr id="15377" name="Text Box 18"/>
          <p:cNvSpPr txBox="1">
            <a:spLocks noChangeArrowheads="1"/>
          </p:cNvSpPr>
          <p:nvPr/>
        </p:nvSpPr>
        <p:spPr bwMode="auto">
          <a:xfrm>
            <a:off x="958850" y="6297613"/>
            <a:ext cx="2774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Form the phase line grid</a:t>
            </a:r>
          </a:p>
        </p:txBody>
      </p:sp>
      <p:sp>
        <p:nvSpPr>
          <p:cNvPr id="15378" name="Text Box 19"/>
          <p:cNvSpPr txBox="1">
            <a:spLocks noChangeArrowheads="1"/>
          </p:cNvSpPr>
          <p:nvPr/>
        </p:nvSpPr>
        <p:spPr bwMode="auto">
          <a:xfrm>
            <a:off x="8604250" y="6477000"/>
            <a:ext cx="463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48131" name="Picture 3" descr="ph050B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3550" y="590550"/>
            <a:ext cx="567690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0" y="4464050"/>
            <a:ext cx="162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Grids do not </a:t>
            </a:r>
          </a:p>
          <a:p>
            <a:r>
              <a:rPr lang="en-US">
                <a:solidFill>
                  <a:schemeClr val="bg1"/>
                </a:solidFill>
              </a:rPr>
              <a:t>change with </a:t>
            </a:r>
            <a:r>
              <a:rPr lang="en-US">
                <a:solidFill>
                  <a:schemeClr val="bg1"/>
                </a:solidFill>
                <a:latin typeface="Symbol" pitchFamily="18" charset="2"/>
              </a:rPr>
              <a:t>d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73038" y="1489075"/>
            <a:ext cx="14271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Int. phase</a:t>
            </a:r>
          </a:p>
          <a:p>
            <a:r>
              <a:rPr lang="en-US">
                <a:solidFill>
                  <a:schemeClr val="bg1"/>
                </a:solidFill>
              </a:rPr>
              <a:t>line (blue) </a:t>
            </a:r>
          </a:p>
          <a:p>
            <a:r>
              <a:rPr lang="en-US">
                <a:solidFill>
                  <a:schemeClr val="bg1"/>
                </a:solidFill>
              </a:rPr>
              <a:t>moves with </a:t>
            </a:r>
          </a:p>
          <a:p>
            <a:r>
              <a:rPr lang="en-US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chemeClr val="bg1"/>
                </a:solidFill>
              </a:rPr>
              <a:t>-change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6629400" y="5805488"/>
            <a:ext cx="442913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/>
              <a:t>P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2946400" y="87313"/>
            <a:ext cx="2973388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 D</a:t>
            </a:r>
            <a:r>
              <a:rPr lang="en-US"/>
              <a:t> P  =  P(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)  - P(</a:t>
            </a:r>
            <a:r>
              <a:rPr lang="en-US">
                <a:latin typeface="Symbol" pitchFamily="18" charset="2"/>
              </a:rPr>
              <a:t>d</a:t>
            </a:r>
            <a:r>
              <a:rPr lang="en-US" baseline="-25000"/>
              <a:t>f</a:t>
            </a:r>
            <a:r>
              <a:rPr lang="en-US"/>
              <a:t>) = const</a:t>
            </a:r>
          </a:p>
        </p:txBody>
      </p:sp>
      <p:sp>
        <p:nvSpPr>
          <p:cNvPr id="48136" name="Text Box 9"/>
          <p:cNvSpPr txBox="1">
            <a:spLocks noChangeArrowheads="1"/>
          </p:cNvSpPr>
          <p:nvPr/>
        </p:nvSpPr>
        <p:spPr bwMode="auto">
          <a:xfrm>
            <a:off x="69850" y="6324600"/>
            <a:ext cx="2292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White: atmospheric</a:t>
            </a:r>
          </a:p>
        </p:txBody>
      </p:sp>
      <p:sp>
        <p:nvSpPr>
          <p:cNvPr id="48137" name="Text Box 10"/>
          <p:cNvSpPr txBox="1">
            <a:spLocks noChangeArrowheads="1"/>
          </p:cNvSpPr>
          <p:nvPr/>
        </p:nvSpPr>
        <p:spPr bwMode="auto">
          <a:xfrm>
            <a:off x="60325" y="6019800"/>
            <a:ext cx="14065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Black: solar</a:t>
            </a:r>
          </a:p>
        </p:txBody>
      </p:sp>
      <p:sp>
        <p:nvSpPr>
          <p:cNvPr id="48138" name="AutoShape 11"/>
          <p:cNvSpPr>
            <a:spLocks noChangeArrowheads="1"/>
          </p:cNvSpPr>
          <p:nvPr/>
        </p:nvSpPr>
        <p:spPr bwMode="auto">
          <a:xfrm>
            <a:off x="1143000" y="38862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9" name="WordArt 12"/>
          <p:cNvSpPr>
            <a:spLocks noChangeArrowheads="1" noChangeShapeType="1" noTextEdit="1"/>
          </p:cNvSpPr>
          <p:nvPr/>
        </p:nvSpPr>
        <p:spPr bwMode="auto">
          <a:xfrm rot="5400000">
            <a:off x="5840413" y="3062288"/>
            <a:ext cx="4822825" cy="1158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Magic grid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pic>
        <p:nvPicPr>
          <p:cNvPr id="49156" name="Picture 4" descr="ph050B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3550" y="590550"/>
            <a:ext cx="567690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6629400" y="5805488"/>
            <a:ext cx="442913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/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pic>
        <p:nvPicPr>
          <p:cNvPr id="50180" name="Picture 4" descr="ph050B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3550" y="590550"/>
            <a:ext cx="567690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629400" y="5805488"/>
            <a:ext cx="442913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/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25603" name="Rectangle 15"/>
          <p:cNvSpPr>
            <a:spLocks noChangeArrowheads="1"/>
          </p:cNvSpPr>
          <p:nvPr/>
        </p:nvSpPr>
        <p:spPr bwMode="auto">
          <a:xfrm>
            <a:off x="392112" y="2027388"/>
            <a:ext cx="8562976" cy="66414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5605" name="WordArt 6"/>
          <p:cNvSpPr>
            <a:spLocks noChangeArrowheads="1" noChangeShapeType="1" noTextEdit="1"/>
          </p:cNvSpPr>
          <p:nvPr/>
        </p:nvSpPr>
        <p:spPr bwMode="auto">
          <a:xfrm>
            <a:off x="392113" y="217488"/>
            <a:ext cx="5772263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Shape factors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460221" y="2222500"/>
            <a:ext cx="8543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g</a:t>
            </a:r>
            <a:r>
              <a:rPr lang="en-US" baseline="-25000" dirty="0" err="1"/>
              <a:t>i</a:t>
            </a:r>
            <a:r>
              <a:rPr lang="en-US" dirty="0"/>
              <a:t>(</a:t>
            </a:r>
            <a:r>
              <a:rPr lang="en-US" dirty="0" err="1"/>
              <a:t>x,t</a:t>
            </a:r>
            <a:r>
              <a:rPr lang="en-US" dirty="0" smtClean="0"/>
              <a:t>) </a:t>
            </a:r>
            <a:r>
              <a:rPr lang="en-US" dirty="0"/>
              <a:t>e    </a:t>
            </a:r>
            <a:r>
              <a:rPr lang="en-US" dirty="0" smtClean="0"/>
              <a:t>=   </a:t>
            </a:r>
            <a:r>
              <a:rPr lang="en-US" dirty="0" err="1" smtClean="0"/>
              <a:t>dp</a:t>
            </a:r>
            <a:r>
              <a:rPr lang="en-US" dirty="0" smtClean="0"/>
              <a:t>  </a:t>
            </a:r>
            <a:r>
              <a:rPr lang="en-US" dirty="0" err="1" smtClean="0"/>
              <a:t>dx</a:t>
            </a:r>
            <a:r>
              <a:rPr lang="en-US" baseline="-25000" dirty="0" err="1" smtClean="0"/>
              <a:t>S</a:t>
            </a:r>
            <a:r>
              <a:rPr lang="en-US" dirty="0" smtClean="0"/>
              <a:t> </a:t>
            </a:r>
            <a:r>
              <a:rPr lang="en-US" dirty="0" err="1"/>
              <a:t>dt</a:t>
            </a:r>
            <a:r>
              <a:rPr lang="en-US" baseline="-25000" dirty="0" err="1"/>
              <a:t>S</a:t>
            </a:r>
            <a:r>
              <a:rPr lang="en-US" baseline="-25000" dirty="0"/>
              <a:t>  </a:t>
            </a:r>
            <a:r>
              <a:rPr lang="en-US" dirty="0"/>
              <a:t>M </a:t>
            </a:r>
            <a:r>
              <a:rPr lang="en-US" dirty="0" err="1">
                <a:latin typeface="Symbol" pitchFamily="18" charset="2"/>
              </a:rPr>
              <a:t>y</a:t>
            </a:r>
            <a:r>
              <a:rPr lang="en-US" baseline="-25000" dirty="0" err="1">
                <a:latin typeface="Symbol" pitchFamily="18" charset="2"/>
              </a:rPr>
              <a:t>p</a:t>
            </a:r>
            <a:r>
              <a:rPr lang="en-US" baseline="-25000" dirty="0"/>
              <a:t> </a:t>
            </a:r>
            <a:r>
              <a:rPr lang="en-US" dirty="0"/>
              <a:t>(</a:t>
            </a:r>
            <a:r>
              <a:rPr lang="en-US" dirty="0" err="1"/>
              <a:t>x</a:t>
            </a:r>
            <a:r>
              <a:rPr lang="en-US" baseline="-25000" dirty="0" err="1"/>
              <a:t>S</a:t>
            </a:r>
            <a:r>
              <a:rPr lang="en-US" dirty="0"/>
              <a:t>, </a:t>
            </a:r>
            <a:r>
              <a:rPr lang="en-US" dirty="0" err="1"/>
              <a:t>t</a:t>
            </a:r>
            <a:r>
              <a:rPr lang="en-US" baseline="-25000" dirty="0" err="1"/>
              <a:t>S</a:t>
            </a:r>
            <a:r>
              <a:rPr lang="en-US" dirty="0"/>
              <a:t>) </a:t>
            </a:r>
            <a:r>
              <a:rPr lang="en-US" dirty="0" err="1">
                <a:latin typeface="Symbol" pitchFamily="18" charset="2"/>
              </a:rPr>
              <a:t>y</a:t>
            </a:r>
            <a:r>
              <a:rPr lang="en-US" baseline="-25000" dirty="0" err="1">
                <a:latin typeface="Symbol" pitchFamily="18" charset="2"/>
              </a:rPr>
              <a:t>m</a:t>
            </a:r>
            <a:r>
              <a:rPr lang="en-US" dirty="0"/>
              <a:t> (</a:t>
            </a:r>
            <a:r>
              <a:rPr lang="en-US" dirty="0" err="1"/>
              <a:t>x</a:t>
            </a:r>
            <a:r>
              <a:rPr lang="en-US" baseline="-25000" dirty="0" err="1"/>
              <a:t>S</a:t>
            </a:r>
            <a:r>
              <a:rPr lang="en-US" dirty="0"/>
              <a:t>, </a:t>
            </a:r>
            <a:r>
              <a:rPr lang="en-US" dirty="0" err="1"/>
              <a:t>t</a:t>
            </a:r>
            <a:r>
              <a:rPr lang="en-US" baseline="-25000" dirty="0" err="1"/>
              <a:t>S</a:t>
            </a:r>
            <a:r>
              <a:rPr lang="en-US" dirty="0"/>
              <a:t>) </a:t>
            </a:r>
            <a:r>
              <a:rPr lang="en-US" dirty="0" smtClean="0"/>
              <a:t>exp[</a:t>
            </a:r>
            <a:r>
              <a:rPr lang="en-US" dirty="0" err="1" smtClean="0"/>
              <a:t>ip</a:t>
            </a:r>
            <a:r>
              <a:rPr lang="en-US" baseline="-25000" dirty="0" smtClean="0">
                <a:latin typeface="Symbol" pitchFamily="18" charset="2"/>
              </a:rPr>
              <a:t> </a:t>
            </a:r>
            <a:r>
              <a:rPr lang="en-US" dirty="0" smtClean="0"/>
              <a:t>(</a:t>
            </a:r>
            <a:r>
              <a:rPr lang="en-US" baseline="-25000" dirty="0" smtClean="0"/>
              <a:t> </a:t>
            </a:r>
            <a:r>
              <a:rPr lang="en-US" dirty="0"/>
              <a:t>x - </a:t>
            </a:r>
            <a:r>
              <a:rPr lang="en-US" dirty="0" err="1"/>
              <a:t>x</a:t>
            </a:r>
            <a:r>
              <a:rPr lang="en-US" baseline="-25000" dirty="0" err="1"/>
              <a:t>S</a:t>
            </a:r>
            <a:r>
              <a:rPr lang="en-US" dirty="0"/>
              <a:t>) – </a:t>
            </a:r>
            <a:r>
              <a:rPr lang="en-US" dirty="0" err="1"/>
              <a:t>iE</a:t>
            </a:r>
            <a:r>
              <a:rPr lang="en-US" baseline="-25000" dirty="0" err="1"/>
              <a:t>i</a:t>
            </a:r>
            <a:r>
              <a:rPr lang="en-US" baseline="-25000" dirty="0">
                <a:latin typeface="Symbol" pitchFamily="18" charset="2"/>
              </a:rPr>
              <a:t> </a:t>
            </a:r>
            <a:r>
              <a:rPr lang="en-US" dirty="0"/>
              <a:t>(t – </a:t>
            </a:r>
            <a:r>
              <a:rPr lang="en-US" dirty="0" err="1"/>
              <a:t>t</a:t>
            </a:r>
            <a:r>
              <a:rPr lang="en-US" baseline="-25000" dirty="0" err="1"/>
              <a:t>S</a:t>
            </a:r>
            <a:r>
              <a:rPr lang="en-US" dirty="0"/>
              <a:t>)] </a:t>
            </a:r>
          </a:p>
        </p:txBody>
      </p:sp>
      <p:sp>
        <p:nvSpPr>
          <p:cNvPr id="25607" name="Freeform 8"/>
          <p:cNvSpPr>
            <a:spLocks/>
          </p:cNvSpPr>
          <p:nvPr/>
        </p:nvSpPr>
        <p:spPr bwMode="auto">
          <a:xfrm>
            <a:off x="1880510" y="2098591"/>
            <a:ext cx="188912" cy="527050"/>
          </a:xfrm>
          <a:custGeom>
            <a:avLst/>
            <a:gdLst>
              <a:gd name="T0" fmla="*/ 119 w 119"/>
              <a:gd name="T1" fmla="*/ 58 h 332"/>
              <a:gd name="T2" fmla="*/ 64 w 119"/>
              <a:gd name="T3" fmla="*/ 39 h 332"/>
              <a:gd name="T4" fmla="*/ 46 w 119"/>
              <a:gd name="T5" fmla="*/ 295 h 332"/>
              <a:gd name="T6" fmla="*/ 0 w 119"/>
              <a:gd name="T7" fmla="*/ 259 h 332"/>
              <a:gd name="T8" fmla="*/ 0 60000 65536"/>
              <a:gd name="T9" fmla="*/ 0 60000 65536"/>
              <a:gd name="T10" fmla="*/ 0 60000 65536"/>
              <a:gd name="T11" fmla="*/ 0 60000 65536"/>
              <a:gd name="T12" fmla="*/ 0 w 119"/>
              <a:gd name="T13" fmla="*/ 0 h 332"/>
              <a:gd name="T14" fmla="*/ 119 w 119"/>
              <a:gd name="T15" fmla="*/ 332 h 3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9" h="332">
                <a:moveTo>
                  <a:pt x="119" y="58"/>
                </a:moveTo>
                <a:cubicBezTo>
                  <a:pt x="97" y="29"/>
                  <a:pt x="76" y="0"/>
                  <a:pt x="64" y="39"/>
                </a:cubicBezTo>
                <a:cubicBezTo>
                  <a:pt x="52" y="78"/>
                  <a:pt x="57" y="258"/>
                  <a:pt x="46" y="295"/>
                </a:cubicBezTo>
                <a:cubicBezTo>
                  <a:pt x="35" y="332"/>
                  <a:pt x="9" y="265"/>
                  <a:pt x="0" y="259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Text Box 12"/>
          <p:cNvSpPr txBox="1">
            <a:spLocks noChangeArrowheads="1"/>
          </p:cNvSpPr>
          <p:nvPr/>
        </p:nvSpPr>
        <p:spPr bwMode="auto">
          <a:xfrm>
            <a:off x="1880510" y="4137042"/>
            <a:ext cx="574357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Symbol" pitchFamily="18" charset="2"/>
              </a:rPr>
              <a:t>y</a:t>
            </a:r>
            <a:r>
              <a:rPr lang="en-US" baseline="-25000" dirty="0">
                <a:latin typeface="Symbol" pitchFamily="18" charset="2"/>
              </a:rPr>
              <a:t> p</a:t>
            </a:r>
            <a:r>
              <a:rPr lang="en-US" baseline="-25000" dirty="0"/>
              <a:t> </a:t>
            </a:r>
            <a:r>
              <a:rPr lang="en-US" dirty="0"/>
              <a:t>(</a:t>
            </a:r>
            <a:r>
              <a:rPr lang="en-US" dirty="0" err="1"/>
              <a:t>x</a:t>
            </a:r>
            <a:r>
              <a:rPr lang="en-US" baseline="-25000" dirty="0" err="1"/>
              <a:t>S</a:t>
            </a:r>
            <a:r>
              <a:rPr lang="en-US" dirty="0"/>
              <a:t>, </a:t>
            </a:r>
            <a:r>
              <a:rPr lang="en-US" dirty="0" err="1"/>
              <a:t>t</a:t>
            </a:r>
            <a:r>
              <a:rPr lang="en-US" baseline="-25000" dirty="0" err="1"/>
              <a:t>S</a:t>
            </a:r>
            <a:r>
              <a:rPr lang="en-US" dirty="0"/>
              <a:t>) = exp[ –½</a:t>
            </a:r>
            <a:r>
              <a:rPr lang="en-US" dirty="0">
                <a:latin typeface="Symbol" pitchFamily="18" charset="2"/>
              </a:rPr>
              <a:t>G</a:t>
            </a:r>
            <a:r>
              <a:rPr lang="en-US" dirty="0"/>
              <a:t>t</a:t>
            </a:r>
            <a:r>
              <a:rPr lang="en-US" baseline="-25000" dirty="0"/>
              <a:t>S</a:t>
            </a:r>
            <a:r>
              <a:rPr lang="en-US" dirty="0"/>
              <a:t>] </a:t>
            </a:r>
            <a:r>
              <a:rPr lang="en-US" dirty="0" err="1"/>
              <a:t>g</a:t>
            </a:r>
            <a:r>
              <a:rPr lang="en-US" baseline="-25000" dirty="0" err="1">
                <a:latin typeface="Symbol" pitchFamily="18" charset="2"/>
              </a:rPr>
              <a:t>p</a:t>
            </a:r>
            <a:r>
              <a:rPr lang="en-US" dirty="0"/>
              <a:t>(</a:t>
            </a:r>
            <a:r>
              <a:rPr lang="en-US" dirty="0" err="1"/>
              <a:t>x</a:t>
            </a:r>
            <a:r>
              <a:rPr lang="en-US" baseline="-25000" dirty="0" err="1"/>
              <a:t>S</a:t>
            </a:r>
            <a:r>
              <a:rPr lang="en-US" dirty="0"/>
              <a:t>, </a:t>
            </a:r>
            <a:r>
              <a:rPr lang="en-US" dirty="0" err="1"/>
              <a:t>t</a:t>
            </a:r>
            <a:r>
              <a:rPr lang="en-US" baseline="-25000" dirty="0" err="1"/>
              <a:t>S</a:t>
            </a:r>
            <a:r>
              <a:rPr lang="en-US" dirty="0"/>
              <a:t>) exp[ -</a:t>
            </a:r>
            <a:r>
              <a:rPr lang="en-US" dirty="0" err="1"/>
              <a:t>i</a:t>
            </a:r>
            <a:r>
              <a:rPr lang="en-US" dirty="0" err="1">
                <a:latin typeface="Symbol" pitchFamily="18" charset="2"/>
              </a:rPr>
              <a:t>f</a:t>
            </a:r>
            <a:r>
              <a:rPr lang="en-US" baseline="-25000" dirty="0" err="1">
                <a:latin typeface="Symbol" pitchFamily="18" charset="2"/>
              </a:rPr>
              <a:t>p</a:t>
            </a:r>
            <a:r>
              <a:rPr lang="en-US" dirty="0"/>
              <a:t>(</a:t>
            </a:r>
            <a:r>
              <a:rPr lang="en-US" dirty="0" err="1"/>
              <a:t>x</a:t>
            </a:r>
            <a:r>
              <a:rPr lang="en-US" baseline="-25000" dirty="0" err="1"/>
              <a:t>S</a:t>
            </a:r>
            <a:r>
              <a:rPr lang="en-US" dirty="0"/>
              <a:t>, </a:t>
            </a:r>
            <a:r>
              <a:rPr lang="en-US" dirty="0" err="1"/>
              <a:t>t</a:t>
            </a:r>
            <a:r>
              <a:rPr lang="en-US" baseline="-25000" dirty="0" err="1"/>
              <a:t>S</a:t>
            </a:r>
            <a:r>
              <a:rPr lang="en-US" dirty="0"/>
              <a:t>)]</a:t>
            </a:r>
          </a:p>
        </p:txBody>
      </p:sp>
      <p:sp>
        <p:nvSpPr>
          <p:cNvPr id="25609" name="Text Box 16"/>
          <p:cNvSpPr txBox="1">
            <a:spLocks noChangeArrowheads="1"/>
          </p:cNvSpPr>
          <p:nvPr/>
        </p:nvSpPr>
        <p:spPr bwMode="auto">
          <a:xfrm>
            <a:off x="5661025" y="1479550"/>
            <a:ext cx="3294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rgbClr val="FF0000"/>
                </a:solidFill>
              </a:rPr>
              <a:t>E. Akhmedov, D. Hernandez, A.S.</a:t>
            </a:r>
          </a:p>
        </p:txBody>
      </p:sp>
      <p:sp>
        <p:nvSpPr>
          <p:cNvPr id="25610" name="Text Box 17"/>
          <p:cNvSpPr txBox="1">
            <a:spLocks noChangeArrowheads="1"/>
          </p:cNvSpPr>
          <p:nvPr/>
        </p:nvSpPr>
        <p:spPr bwMode="auto">
          <a:xfrm>
            <a:off x="392113" y="1480542"/>
            <a:ext cx="1357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Pion</a:t>
            </a:r>
            <a:r>
              <a:rPr lang="en-US" dirty="0"/>
              <a:t> decay:</a:t>
            </a:r>
          </a:p>
        </p:txBody>
      </p:sp>
      <p:sp>
        <p:nvSpPr>
          <p:cNvPr id="25611" name="Text Box 18"/>
          <p:cNvSpPr txBox="1">
            <a:spLocks noChangeArrowheads="1"/>
          </p:cNvSpPr>
          <p:nvPr/>
        </p:nvSpPr>
        <p:spPr bwMode="auto">
          <a:xfrm>
            <a:off x="1016861" y="2867719"/>
            <a:ext cx="2046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integration over </a:t>
            </a:r>
          </a:p>
          <a:p>
            <a:r>
              <a:rPr lang="en-US" dirty="0"/>
              <a:t>production region</a:t>
            </a:r>
          </a:p>
        </p:txBody>
      </p:sp>
      <p:sp>
        <p:nvSpPr>
          <p:cNvPr id="25612" name="Text Box 19"/>
          <p:cNvSpPr txBox="1">
            <a:spLocks noChangeArrowheads="1"/>
          </p:cNvSpPr>
          <p:nvPr/>
        </p:nvSpPr>
        <p:spPr bwMode="auto">
          <a:xfrm>
            <a:off x="1379029" y="2095500"/>
            <a:ext cx="409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i</a:t>
            </a:r>
            <a:r>
              <a:rPr lang="en-US" dirty="0" err="1">
                <a:latin typeface="Symbol" pitchFamily="18" charset="2"/>
              </a:rPr>
              <a:t>f</a:t>
            </a:r>
            <a:r>
              <a:rPr lang="en-US" baseline="-25000" dirty="0" err="1"/>
              <a:t>i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25613" name="Text Box 20"/>
          <p:cNvSpPr txBox="1">
            <a:spLocks noChangeArrowheads="1"/>
          </p:cNvSpPr>
          <p:nvPr/>
        </p:nvSpPr>
        <p:spPr bwMode="auto">
          <a:xfrm>
            <a:off x="3126490" y="2875011"/>
            <a:ext cx="18101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art of matrix </a:t>
            </a:r>
            <a:endParaRPr lang="en-US" dirty="0"/>
          </a:p>
          <a:p>
            <a:r>
              <a:rPr lang="en-US" dirty="0"/>
              <a:t>element</a:t>
            </a:r>
          </a:p>
        </p:txBody>
      </p:sp>
      <p:sp>
        <p:nvSpPr>
          <p:cNvPr id="25614" name="Text Box 21"/>
          <p:cNvSpPr txBox="1">
            <a:spLocks noChangeArrowheads="1"/>
          </p:cNvSpPr>
          <p:nvPr/>
        </p:nvSpPr>
        <p:spPr bwMode="auto">
          <a:xfrm>
            <a:off x="1868883" y="5486316"/>
            <a:ext cx="606702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Symbol" pitchFamily="18" charset="2"/>
              </a:rPr>
              <a:t>y</a:t>
            </a:r>
            <a:r>
              <a:rPr lang="en-US" baseline="-25000" dirty="0">
                <a:latin typeface="Symbol" pitchFamily="18" charset="2"/>
              </a:rPr>
              <a:t> m</a:t>
            </a:r>
            <a:r>
              <a:rPr lang="en-US" baseline="-25000" dirty="0"/>
              <a:t> </a:t>
            </a:r>
            <a:r>
              <a:rPr lang="en-US" dirty="0"/>
              <a:t>(</a:t>
            </a:r>
            <a:r>
              <a:rPr lang="en-US" dirty="0" err="1"/>
              <a:t>x</a:t>
            </a:r>
            <a:r>
              <a:rPr lang="en-US" baseline="-25000" dirty="0" err="1"/>
              <a:t>S</a:t>
            </a:r>
            <a:r>
              <a:rPr lang="en-US" dirty="0"/>
              <a:t>, </a:t>
            </a:r>
            <a:r>
              <a:rPr lang="en-US" dirty="0" err="1"/>
              <a:t>t</a:t>
            </a:r>
            <a:r>
              <a:rPr lang="en-US" baseline="-25000" dirty="0" err="1"/>
              <a:t>S</a:t>
            </a:r>
            <a:r>
              <a:rPr lang="en-US" dirty="0"/>
              <a:t>) = g</a:t>
            </a:r>
            <a:r>
              <a:rPr lang="en-US" baseline="-25000" dirty="0">
                <a:latin typeface="Symbol" pitchFamily="18" charset="2"/>
              </a:rPr>
              <a:t>m</a:t>
            </a:r>
            <a:r>
              <a:rPr lang="en-US" dirty="0"/>
              <a:t>(x’ - </a:t>
            </a:r>
            <a:r>
              <a:rPr lang="en-US" dirty="0" err="1"/>
              <a:t>x</a:t>
            </a:r>
            <a:r>
              <a:rPr lang="en-US" baseline="-25000" dirty="0" err="1"/>
              <a:t>S</a:t>
            </a:r>
            <a:r>
              <a:rPr lang="en-US" dirty="0"/>
              <a:t>, t’ - </a:t>
            </a:r>
            <a:r>
              <a:rPr lang="en-US" dirty="0" err="1"/>
              <a:t>t</a:t>
            </a:r>
            <a:r>
              <a:rPr lang="en-US" baseline="-25000" dirty="0" err="1"/>
              <a:t>S</a:t>
            </a:r>
            <a:r>
              <a:rPr lang="en-US" dirty="0"/>
              <a:t>) exp[ </a:t>
            </a:r>
            <a:r>
              <a:rPr lang="en-US" dirty="0" err="1"/>
              <a:t>i</a:t>
            </a:r>
            <a:r>
              <a:rPr lang="en-US" dirty="0" err="1">
                <a:latin typeface="Symbol" pitchFamily="18" charset="2"/>
              </a:rPr>
              <a:t>f</a:t>
            </a:r>
            <a:r>
              <a:rPr lang="en-US" baseline="-25000" dirty="0" err="1">
                <a:latin typeface="Symbol" pitchFamily="18" charset="2"/>
              </a:rPr>
              <a:t>m</a:t>
            </a:r>
            <a:r>
              <a:rPr lang="en-US" baseline="-25000" dirty="0">
                <a:latin typeface="Symbol" pitchFamily="18" charset="2"/>
              </a:rPr>
              <a:t> </a:t>
            </a:r>
            <a:r>
              <a:rPr lang="en-US" dirty="0" smtClean="0"/>
              <a:t>(x’ -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S</a:t>
            </a:r>
            <a:r>
              <a:rPr lang="en-US" dirty="0" smtClean="0"/>
              <a:t> , t’ -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S</a:t>
            </a:r>
            <a:r>
              <a:rPr lang="en-US" dirty="0"/>
              <a:t>)]</a:t>
            </a:r>
          </a:p>
        </p:txBody>
      </p:sp>
      <p:sp>
        <p:nvSpPr>
          <p:cNvPr id="25615" name="Text Box 23"/>
          <p:cNvSpPr txBox="1">
            <a:spLocks noChangeArrowheads="1"/>
          </p:cNvSpPr>
          <p:nvPr/>
        </p:nvSpPr>
        <p:spPr bwMode="auto">
          <a:xfrm>
            <a:off x="3449638" y="4532989"/>
            <a:ext cx="282643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/>
              <a:t>g</a:t>
            </a:r>
            <a:r>
              <a:rPr lang="en-US" baseline="-25000" dirty="0" err="1">
                <a:latin typeface="Symbol" pitchFamily="18" charset="2"/>
              </a:rPr>
              <a:t>p</a:t>
            </a:r>
            <a:r>
              <a:rPr lang="en-US" dirty="0"/>
              <a:t>(</a:t>
            </a:r>
            <a:r>
              <a:rPr lang="en-US" dirty="0" err="1"/>
              <a:t>x</a:t>
            </a:r>
            <a:r>
              <a:rPr lang="en-US" baseline="-25000" dirty="0" err="1"/>
              <a:t>S</a:t>
            </a:r>
            <a:r>
              <a:rPr lang="en-US" dirty="0"/>
              <a:t>, </a:t>
            </a:r>
            <a:r>
              <a:rPr lang="en-US" dirty="0" err="1"/>
              <a:t>t</a:t>
            </a:r>
            <a:r>
              <a:rPr lang="en-US" baseline="-25000" dirty="0" err="1"/>
              <a:t>S</a:t>
            </a:r>
            <a:r>
              <a:rPr lang="en-US" dirty="0"/>
              <a:t>) </a:t>
            </a:r>
            <a:r>
              <a:rPr lang="en-US" dirty="0" smtClean="0"/>
              <a:t>~ </a:t>
            </a:r>
            <a:r>
              <a:rPr lang="en-US" dirty="0">
                <a:latin typeface="Symbol" pitchFamily="18" charset="2"/>
              </a:rPr>
              <a:t>d </a:t>
            </a:r>
            <a:r>
              <a:rPr lang="en-US" dirty="0"/>
              <a:t>(</a:t>
            </a:r>
            <a:r>
              <a:rPr lang="en-US" dirty="0" err="1"/>
              <a:t>x</a:t>
            </a:r>
            <a:r>
              <a:rPr lang="en-US" baseline="-25000" dirty="0" err="1"/>
              <a:t>S</a:t>
            </a:r>
            <a:r>
              <a:rPr lang="en-US" dirty="0"/>
              <a:t> - </a:t>
            </a:r>
            <a:r>
              <a:rPr lang="en-US" dirty="0" err="1" smtClean="0"/>
              <a:t>v</a:t>
            </a:r>
            <a:r>
              <a:rPr lang="en-US" baseline="-25000" dirty="0" err="1" smtClean="0">
                <a:latin typeface="Symbol" pitchFamily="18" charset="2"/>
              </a:rPr>
              <a:t>p</a:t>
            </a:r>
            <a:r>
              <a:rPr lang="en-US" dirty="0" err="1" smtClean="0"/>
              <a:t>t</a:t>
            </a:r>
            <a:r>
              <a:rPr lang="en-US" baseline="-25000" dirty="0" err="1" smtClean="0"/>
              <a:t>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5616" name="Text Box 24"/>
          <p:cNvSpPr txBox="1">
            <a:spLocks noChangeArrowheads="1"/>
          </p:cNvSpPr>
          <p:nvPr/>
        </p:nvSpPr>
        <p:spPr bwMode="auto">
          <a:xfrm>
            <a:off x="460220" y="3760570"/>
            <a:ext cx="2205037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Pion</a:t>
            </a:r>
            <a:r>
              <a:rPr lang="en-US" dirty="0"/>
              <a:t> wave function:</a:t>
            </a:r>
          </a:p>
        </p:txBody>
      </p:sp>
      <p:sp>
        <p:nvSpPr>
          <p:cNvPr id="25617" name="Text Box 25"/>
          <p:cNvSpPr txBox="1">
            <a:spLocks noChangeArrowheads="1"/>
          </p:cNvSpPr>
          <p:nvPr/>
        </p:nvSpPr>
        <p:spPr bwMode="auto">
          <a:xfrm>
            <a:off x="5467350" y="2879460"/>
            <a:ext cx="13901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plane wave </a:t>
            </a:r>
          </a:p>
          <a:p>
            <a:r>
              <a:rPr lang="en-US" dirty="0" smtClean="0"/>
              <a:t>of neutrino</a:t>
            </a:r>
            <a:endParaRPr lang="en-US" dirty="0"/>
          </a:p>
        </p:txBody>
      </p:sp>
      <p:sp>
        <p:nvSpPr>
          <p:cNvPr id="25618" name="Text Box 26"/>
          <p:cNvSpPr txBox="1">
            <a:spLocks noChangeArrowheads="1"/>
          </p:cNvSpPr>
          <p:nvPr/>
        </p:nvSpPr>
        <p:spPr bwMode="auto">
          <a:xfrm>
            <a:off x="3584463" y="5836227"/>
            <a:ext cx="37657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determined </a:t>
            </a:r>
            <a:r>
              <a:rPr lang="en-US" dirty="0"/>
              <a:t>by detection of </a:t>
            </a:r>
            <a:r>
              <a:rPr lang="en-US" dirty="0" err="1"/>
              <a:t>muon</a:t>
            </a:r>
            <a:endParaRPr lang="en-US" dirty="0"/>
          </a:p>
        </p:txBody>
      </p:sp>
      <p:sp>
        <p:nvSpPr>
          <p:cNvPr id="25619" name="Text Box 27"/>
          <p:cNvSpPr txBox="1">
            <a:spLocks noChangeArrowheads="1"/>
          </p:cNvSpPr>
          <p:nvPr/>
        </p:nvSpPr>
        <p:spPr bwMode="auto">
          <a:xfrm>
            <a:off x="322107" y="5063695"/>
            <a:ext cx="2343150" cy="366712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Muon</a:t>
            </a:r>
            <a:r>
              <a:rPr lang="en-US" dirty="0"/>
              <a:t> wave function:</a:t>
            </a:r>
          </a:p>
        </p:txBody>
      </p:sp>
      <p:sp>
        <p:nvSpPr>
          <p:cNvPr id="25620" name="Text Box 28"/>
          <p:cNvSpPr txBox="1">
            <a:spLocks noChangeArrowheads="1"/>
          </p:cNvSpPr>
          <p:nvPr/>
        </p:nvSpPr>
        <p:spPr bwMode="auto">
          <a:xfrm>
            <a:off x="2422640" y="4543622"/>
            <a:ext cx="96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usually:</a:t>
            </a:r>
          </a:p>
        </p:txBody>
      </p:sp>
      <p:sp>
        <p:nvSpPr>
          <p:cNvPr id="25621" name="AutoShape 29"/>
          <p:cNvSpPr>
            <a:spLocks noChangeArrowheads="1"/>
          </p:cNvSpPr>
          <p:nvPr/>
        </p:nvSpPr>
        <p:spPr bwMode="auto">
          <a:xfrm>
            <a:off x="2628851" y="2638372"/>
            <a:ext cx="280988" cy="265113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5622" name="AutoShape 30"/>
          <p:cNvSpPr>
            <a:spLocks noChangeArrowheads="1"/>
          </p:cNvSpPr>
          <p:nvPr/>
        </p:nvSpPr>
        <p:spPr bwMode="auto">
          <a:xfrm>
            <a:off x="3287628" y="2602107"/>
            <a:ext cx="280987" cy="265112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5623" name="AutoShape 31"/>
          <p:cNvSpPr>
            <a:spLocks noChangeArrowheads="1"/>
          </p:cNvSpPr>
          <p:nvPr/>
        </p:nvSpPr>
        <p:spPr bwMode="auto">
          <a:xfrm>
            <a:off x="5883388" y="2613239"/>
            <a:ext cx="280988" cy="265113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4678042" y="2295468"/>
            <a:ext cx="2534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Freeform 8"/>
          <p:cNvSpPr>
            <a:spLocks/>
          </p:cNvSpPr>
          <p:nvPr/>
        </p:nvSpPr>
        <p:spPr bwMode="auto">
          <a:xfrm>
            <a:off x="2280344" y="2121270"/>
            <a:ext cx="188912" cy="527050"/>
          </a:xfrm>
          <a:custGeom>
            <a:avLst/>
            <a:gdLst>
              <a:gd name="T0" fmla="*/ 119 w 119"/>
              <a:gd name="T1" fmla="*/ 58 h 332"/>
              <a:gd name="T2" fmla="*/ 64 w 119"/>
              <a:gd name="T3" fmla="*/ 39 h 332"/>
              <a:gd name="T4" fmla="*/ 46 w 119"/>
              <a:gd name="T5" fmla="*/ 295 h 332"/>
              <a:gd name="T6" fmla="*/ 0 w 119"/>
              <a:gd name="T7" fmla="*/ 259 h 332"/>
              <a:gd name="T8" fmla="*/ 0 60000 65536"/>
              <a:gd name="T9" fmla="*/ 0 60000 65536"/>
              <a:gd name="T10" fmla="*/ 0 60000 65536"/>
              <a:gd name="T11" fmla="*/ 0 60000 65536"/>
              <a:gd name="T12" fmla="*/ 0 w 119"/>
              <a:gd name="T13" fmla="*/ 0 h 332"/>
              <a:gd name="T14" fmla="*/ 119 w 119"/>
              <a:gd name="T15" fmla="*/ 332 h 3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9" h="332">
                <a:moveTo>
                  <a:pt x="119" y="58"/>
                </a:moveTo>
                <a:cubicBezTo>
                  <a:pt x="97" y="29"/>
                  <a:pt x="76" y="0"/>
                  <a:pt x="64" y="39"/>
                </a:cubicBezTo>
                <a:cubicBezTo>
                  <a:pt x="52" y="78"/>
                  <a:pt x="57" y="258"/>
                  <a:pt x="46" y="295"/>
                </a:cubicBezTo>
                <a:cubicBezTo>
                  <a:pt x="35" y="332"/>
                  <a:pt x="9" y="265"/>
                  <a:pt x="0" y="259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07510" y="6194926"/>
            <a:ext cx="6257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</a:t>
            </a:r>
            <a:r>
              <a:rPr lang="en-US" dirty="0" err="1" smtClean="0"/>
              <a:t>muon</a:t>
            </a:r>
            <a:r>
              <a:rPr lang="en-US" dirty="0" smtClean="0"/>
              <a:t> is not detected: plane wave </a:t>
            </a:r>
            <a:r>
              <a:rPr lang="en-US" dirty="0" smtClean="0">
                <a:sym typeface="Wingdings" pitchFamily="2" charset="2"/>
              </a:rPr>
              <a:t> phase factor  </a:t>
            </a:r>
          </a:p>
          <a:p>
            <a:r>
              <a:rPr lang="en-US" dirty="0" smtClean="0">
                <a:sym typeface="Wingdings" pitchFamily="2" charset="2"/>
              </a:rPr>
              <a:t>disappears from  probability</a:t>
            </a:r>
            <a:endParaRPr lang="en-US" dirty="0"/>
          </a:p>
        </p:txBody>
      </p:sp>
      <p:sp>
        <p:nvSpPr>
          <p:cNvPr id="29" name="AutoShape 31"/>
          <p:cNvSpPr>
            <a:spLocks noChangeArrowheads="1"/>
          </p:cNvSpPr>
          <p:nvPr/>
        </p:nvSpPr>
        <p:spPr bwMode="auto">
          <a:xfrm>
            <a:off x="3224080" y="5866281"/>
            <a:ext cx="280988" cy="265113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223001" y="304800"/>
            <a:ext cx="50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**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4663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274888" y="5568950"/>
            <a:ext cx="4627562" cy="814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494213" y="4813300"/>
            <a:ext cx="1668462" cy="714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779713" y="2881313"/>
            <a:ext cx="2235200" cy="1716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6631" name="WordArt 7"/>
          <p:cNvSpPr>
            <a:spLocks noChangeArrowheads="1" noChangeShapeType="1" noTextEdit="1"/>
          </p:cNvSpPr>
          <p:nvPr/>
        </p:nvSpPr>
        <p:spPr bwMode="auto">
          <a:xfrm>
            <a:off x="763588" y="157163"/>
            <a:ext cx="7069137" cy="1192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Neutrino wave packets</a:t>
            </a:r>
          </a:p>
        </p:txBody>
      </p:sp>
      <p:sp>
        <p:nvSpPr>
          <p:cNvPr id="26632" name="Freeform 8"/>
          <p:cNvSpPr>
            <a:spLocks/>
          </p:cNvSpPr>
          <p:nvPr/>
        </p:nvSpPr>
        <p:spPr bwMode="auto">
          <a:xfrm flipH="1">
            <a:off x="3097213" y="2949575"/>
            <a:ext cx="1698625" cy="1292225"/>
          </a:xfrm>
          <a:custGeom>
            <a:avLst/>
            <a:gdLst>
              <a:gd name="T0" fmla="*/ 0 w 768"/>
              <a:gd name="T1" fmla="*/ 0 h 814"/>
              <a:gd name="T2" fmla="*/ 155 w 768"/>
              <a:gd name="T3" fmla="*/ 402 h 814"/>
              <a:gd name="T4" fmla="*/ 448 w 768"/>
              <a:gd name="T5" fmla="*/ 686 h 814"/>
              <a:gd name="T6" fmla="*/ 768 w 768"/>
              <a:gd name="T7" fmla="*/ 814 h 814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814"/>
              <a:gd name="T14" fmla="*/ 768 w 768"/>
              <a:gd name="T15" fmla="*/ 814 h 8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814">
                <a:moveTo>
                  <a:pt x="0" y="0"/>
                </a:moveTo>
                <a:cubicBezTo>
                  <a:pt x="40" y="144"/>
                  <a:pt x="80" y="288"/>
                  <a:pt x="155" y="402"/>
                </a:cubicBezTo>
                <a:cubicBezTo>
                  <a:pt x="230" y="516"/>
                  <a:pt x="346" y="617"/>
                  <a:pt x="448" y="686"/>
                </a:cubicBezTo>
                <a:cubicBezTo>
                  <a:pt x="550" y="755"/>
                  <a:pt x="659" y="784"/>
                  <a:pt x="768" y="814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1911350" y="1863725"/>
            <a:ext cx="1993900" cy="1587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6319838" y="1600200"/>
            <a:ext cx="600075" cy="646113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1825625" y="1765300"/>
            <a:ext cx="85725" cy="3714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5221288" y="2039938"/>
            <a:ext cx="309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</a:t>
            </a: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2006600" y="1951038"/>
            <a:ext cx="429736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2862263" y="2022475"/>
            <a:ext cx="395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</a:t>
            </a:r>
            <a:r>
              <a:rPr lang="en-US" baseline="-25000"/>
              <a:t>p</a:t>
            </a:r>
            <a:r>
              <a:rPr lang="en-US"/>
              <a:t> </a:t>
            </a:r>
          </a:p>
        </p:txBody>
      </p:sp>
      <p:sp>
        <p:nvSpPr>
          <p:cNvPr id="26639" name="Freeform 15"/>
          <p:cNvSpPr>
            <a:spLocks/>
          </p:cNvSpPr>
          <p:nvPr/>
        </p:nvSpPr>
        <p:spPr bwMode="auto">
          <a:xfrm flipH="1">
            <a:off x="3095625" y="2978150"/>
            <a:ext cx="1700213" cy="1466850"/>
          </a:xfrm>
          <a:custGeom>
            <a:avLst/>
            <a:gdLst>
              <a:gd name="T0" fmla="*/ 0 w 768"/>
              <a:gd name="T1" fmla="*/ 0 h 924"/>
              <a:gd name="T2" fmla="*/ 0 w 768"/>
              <a:gd name="T3" fmla="*/ 924 h 924"/>
              <a:gd name="T4" fmla="*/ 768 w 768"/>
              <a:gd name="T5" fmla="*/ 924 h 924"/>
              <a:gd name="T6" fmla="*/ 768 w 768"/>
              <a:gd name="T7" fmla="*/ 805 h 924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924"/>
              <a:gd name="T14" fmla="*/ 768 w 768"/>
              <a:gd name="T15" fmla="*/ 924 h 9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924">
                <a:moveTo>
                  <a:pt x="0" y="0"/>
                </a:moveTo>
                <a:lnTo>
                  <a:pt x="0" y="924"/>
                </a:lnTo>
                <a:lnTo>
                  <a:pt x="768" y="924"/>
                </a:lnTo>
                <a:lnTo>
                  <a:pt x="768" y="805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5041900" y="4206875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>
            <a:off x="1924050" y="1938338"/>
            <a:ext cx="1393825" cy="1587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2381250" y="1509713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p</a:t>
            </a:r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5060950" y="1517650"/>
            <a:ext cx="315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6902450" y="2905125"/>
            <a:ext cx="1870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rgbClr val="FF0000"/>
                </a:solidFill>
              </a:rPr>
              <a:t>D. Hernandez, AS</a:t>
            </a:r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 flipH="1">
            <a:off x="900113" y="1930400"/>
            <a:ext cx="928687" cy="158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1068388" y="1550988"/>
            <a:ext cx="306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</a:t>
            </a: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1144588" y="2333625"/>
            <a:ext cx="873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target</a:t>
            </a: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2251075" y="2333625"/>
            <a:ext cx="1519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decay tunnel</a:t>
            </a: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6162675" y="2335213"/>
            <a:ext cx="1133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detector</a:t>
            </a:r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3905250" y="1765300"/>
            <a:ext cx="219075" cy="3714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4051300" y="2317750"/>
            <a:ext cx="1147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absorber</a:t>
            </a:r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6937375" y="3219450"/>
            <a:ext cx="1930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rgbClr val="FF0000"/>
                </a:solidFill>
              </a:rPr>
              <a:t>E. Kh Akhmedov, </a:t>
            </a:r>
          </a:p>
          <a:p>
            <a:r>
              <a:rPr lang="en-US" sz="1600" i="1">
                <a:solidFill>
                  <a:srgbClr val="FF0000"/>
                </a:solidFill>
              </a:rPr>
              <a:t>D. Hernandez, AS </a:t>
            </a:r>
          </a:p>
          <a:p>
            <a:r>
              <a:rPr lang="en-US" sz="1600" i="1">
                <a:solidFill>
                  <a:srgbClr val="FF0000"/>
                </a:solidFill>
              </a:rPr>
              <a:t>arXiv:1110.5453</a:t>
            </a:r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4494213" y="4975225"/>
            <a:ext cx="774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s </a:t>
            </a:r>
            <a:r>
              <a:rPr lang="en-US"/>
              <a:t>= l</a:t>
            </a:r>
            <a:r>
              <a:rPr lang="en-US" baseline="-25000"/>
              <a:t>p</a:t>
            </a:r>
            <a:r>
              <a:rPr lang="en-US"/>
              <a:t> </a:t>
            </a:r>
            <a:endParaRPr lang="en-US">
              <a:latin typeface="Symbol" pitchFamily="18" charset="2"/>
            </a:endParaRPr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241300" y="4787900"/>
            <a:ext cx="3687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 length of the  </a:t>
            </a:r>
            <a:r>
              <a:rPr lang="en-US">
                <a:latin typeface="Symbol" pitchFamily="18" charset="2"/>
              </a:rPr>
              <a:t>n</a:t>
            </a:r>
            <a:r>
              <a:rPr lang="en-US"/>
              <a:t> wave packet</a:t>
            </a:r>
          </a:p>
          <a:p>
            <a:r>
              <a:rPr lang="en-US"/>
              <a:t>emitted in the forward direction</a:t>
            </a:r>
          </a:p>
        </p:txBody>
      </p:sp>
      <p:sp>
        <p:nvSpPr>
          <p:cNvPr id="26655" name="Freeform 31"/>
          <p:cNvSpPr>
            <a:spLocks/>
          </p:cNvSpPr>
          <p:nvPr/>
        </p:nvSpPr>
        <p:spPr bwMode="auto">
          <a:xfrm>
            <a:off x="3106738" y="3005138"/>
            <a:ext cx="1682750" cy="1506537"/>
          </a:xfrm>
          <a:custGeom>
            <a:avLst/>
            <a:gdLst>
              <a:gd name="T0" fmla="*/ 0 w 1051"/>
              <a:gd name="T1" fmla="*/ 896 h 949"/>
              <a:gd name="T2" fmla="*/ 36 w 1051"/>
              <a:gd name="T3" fmla="*/ 777 h 949"/>
              <a:gd name="T4" fmla="*/ 109 w 1051"/>
              <a:gd name="T5" fmla="*/ 905 h 949"/>
              <a:gd name="T6" fmla="*/ 183 w 1051"/>
              <a:gd name="T7" fmla="*/ 740 h 949"/>
              <a:gd name="T8" fmla="*/ 265 w 1051"/>
              <a:gd name="T9" fmla="*/ 914 h 949"/>
              <a:gd name="T10" fmla="*/ 329 w 1051"/>
              <a:gd name="T11" fmla="*/ 694 h 949"/>
              <a:gd name="T12" fmla="*/ 402 w 1051"/>
              <a:gd name="T13" fmla="*/ 914 h 949"/>
              <a:gd name="T14" fmla="*/ 475 w 1051"/>
              <a:gd name="T15" fmla="*/ 630 h 949"/>
              <a:gd name="T16" fmla="*/ 548 w 1051"/>
              <a:gd name="T17" fmla="*/ 905 h 949"/>
              <a:gd name="T18" fmla="*/ 603 w 1051"/>
              <a:gd name="T19" fmla="*/ 557 h 949"/>
              <a:gd name="T20" fmla="*/ 667 w 1051"/>
              <a:gd name="T21" fmla="*/ 914 h 949"/>
              <a:gd name="T22" fmla="*/ 731 w 1051"/>
              <a:gd name="T23" fmla="*/ 493 h 949"/>
              <a:gd name="T24" fmla="*/ 786 w 1051"/>
              <a:gd name="T25" fmla="*/ 896 h 949"/>
              <a:gd name="T26" fmla="*/ 841 w 1051"/>
              <a:gd name="T27" fmla="*/ 384 h 949"/>
              <a:gd name="T28" fmla="*/ 905 w 1051"/>
              <a:gd name="T29" fmla="*/ 914 h 949"/>
              <a:gd name="T30" fmla="*/ 941 w 1051"/>
              <a:gd name="T31" fmla="*/ 210 h 949"/>
              <a:gd name="T32" fmla="*/ 1005 w 1051"/>
              <a:gd name="T33" fmla="*/ 914 h 949"/>
              <a:gd name="T34" fmla="*/ 1051 w 1051"/>
              <a:gd name="T35" fmla="*/ 0 h 94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51"/>
              <a:gd name="T55" fmla="*/ 0 h 949"/>
              <a:gd name="T56" fmla="*/ 1051 w 1051"/>
              <a:gd name="T57" fmla="*/ 949 h 94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51" h="949">
                <a:moveTo>
                  <a:pt x="0" y="896"/>
                </a:moveTo>
                <a:cubicBezTo>
                  <a:pt x="9" y="836"/>
                  <a:pt x="18" y="776"/>
                  <a:pt x="36" y="777"/>
                </a:cubicBezTo>
                <a:cubicBezTo>
                  <a:pt x="54" y="778"/>
                  <a:pt x="85" y="911"/>
                  <a:pt x="109" y="905"/>
                </a:cubicBezTo>
                <a:cubicBezTo>
                  <a:pt x="133" y="899"/>
                  <a:pt x="157" y="739"/>
                  <a:pt x="183" y="740"/>
                </a:cubicBezTo>
                <a:cubicBezTo>
                  <a:pt x="209" y="741"/>
                  <a:pt x="241" y="922"/>
                  <a:pt x="265" y="914"/>
                </a:cubicBezTo>
                <a:cubicBezTo>
                  <a:pt x="289" y="906"/>
                  <a:pt x="306" y="694"/>
                  <a:pt x="329" y="694"/>
                </a:cubicBezTo>
                <a:cubicBezTo>
                  <a:pt x="352" y="694"/>
                  <a:pt x="378" y="925"/>
                  <a:pt x="402" y="914"/>
                </a:cubicBezTo>
                <a:cubicBezTo>
                  <a:pt x="426" y="903"/>
                  <a:pt x="451" y="631"/>
                  <a:pt x="475" y="630"/>
                </a:cubicBezTo>
                <a:cubicBezTo>
                  <a:pt x="499" y="629"/>
                  <a:pt x="527" y="917"/>
                  <a:pt x="548" y="905"/>
                </a:cubicBezTo>
                <a:cubicBezTo>
                  <a:pt x="569" y="893"/>
                  <a:pt x="583" y="556"/>
                  <a:pt x="603" y="557"/>
                </a:cubicBezTo>
                <a:cubicBezTo>
                  <a:pt x="623" y="558"/>
                  <a:pt x="646" y="925"/>
                  <a:pt x="667" y="914"/>
                </a:cubicBezTo>
                <a:cubicBezTo>
                  <a:pt x="688" y="903"/>
                  <a:pt x="711" y="496"/>
                  <a:pt x="731" y="493"/>
                </a:cubicBezTo>
                <a:cubicBezTo>
                  <a:pt x="751" y="490"/>
                  <a:pt x="768" y="914"/>
                  <a:pt x="786" y="896"/>
                </a:cubicBezTo>
                <a:cubicBezTo>
                  <a:pt x="804" y="878"/>
                  <a:pt x="821" y="381"/>
                  <a:pt x="841" y="384"/>
                </a:cubicBezTo>
                <a:cubicBezTo>
                  <a:pt x="861" y="387"/>
                  <a:pt x="888" y="943"/>
                  <a:pt x="905" y="914"/>
                </a:cubicBezTo>
                <a:cubicBezTo>
                  <a:pt x="922" y="885"/>
                  <a:pt x="924" y="210"/>
                  <a:pt x="941" y="210"/>
                </a:cubicBezTo>
                <a:cubicBezTo>
                  <a:pt x="958" y="210"/>
                  <a:pt x="987" y="949"/>
                  <a:pt x="1005" y="914"/>
                </a:cubicBezTo>
                <a:cubicBezTo>
                  <a:pt x="1023" y="879"/>
                  <a:pt x="1037" y="439"/>
                  <a:pt x="1051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2432050" y="5757863"/>
            <a:ext cx="4421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g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g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/>
              <a:t>exp                (x - </a:t>
            </a:r>
            <a:r>
              <a:rPr lang="en-US" dirty="0">
                <a:latin typeface="Symbol" pitchFamily="18" charset="2"/>
              </a:rPr>
              <a:t>s</a:t>
            </a:r>
            <a:r>
              <a:rPr lang="en-US" dirty="0"/>
              <a:t>)  </a:t>
            </a:r>
            <a:r>
              <a:rPr lang="en-US" dirty="0">
                <a:latin typeface="Symbol" pitchFamily="18" charset="2"/>
              </a:rPr>
              <a:t>P</a:t>
            </a:r>
            <a:r>
              <a:rPr lang="en-US" dirty="0"/>
              <a:t>(x, [0, </a:t>
            </a:r>
            <a:r>
              <a:rPr lang="en-US" dirty="0">
                <a:latin typeface="Symbol" pitchFamily="18" charset="2"/>
              </a:rPr>
              <a:t>s</a:t>
            </a:r>
            <a:r>
              <a:rPr lang="en-US" dirty="0"/>
              <a:t>]) </a:t>
            </a:r>
          </a:p>
        </p:txBody>
      </p:sp>
      <p:sp>
        <p:nvSpPr>
          <p:cNvPr id="26657" name="Text Box 33"/>
          <p:cNvSpPr txBox="1">
            <a:spLocks noChangeArrowheads="1"/>
          </p:cNvSpPr>
          <p:nvPr/>
        </p:nvSpPr>
        <p:spPr bwMode="auto">
          <a:xfrm>
            <a:off x="255588" y="5643563"/>
            <a:ext cx="1597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Shape factor</a:t>
            </a:r>
          </a:p>
        </p:txBody>
      </p:sp>
      <p:sp>
        <p:nvSpPr>
          <p:cNvPr id="26658" name="Text Box 34"/>
          <p:cNvSpPr txBox="1">
            <a:spLocks noChangeArrowheads="1"/>
          </p:cNvSpPr>
          <p:nvPr/>
        </p:nvSpPr>
        <p:spPr bwMode="auto">
          <a:xfrm>
            <a:off x="3590925" y="5599113"/>
            <a:ext cx="1030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    </a:t>
            </a:r>
            <a:r>
              <a:rPr lang="en-US">
                <a:latin typeface="Symbol" pitchFamily="18" charset="2"/>
              </a:rPr>
              <a:t>G</a:t>
            </a:r>
            <a:endParaRPr lang="en-US"/>
          </a:p>
          <a:p>
            <a:r>
              <a:rPr lang="en-US"/>
              <a:t>2(v - v</a:t>
            </a:r>
            <a:r>
              <a:rPr lang="en-US" baseline="-25000">
                <a:latin typeface="Symbol" pitchFamily="18" charset="2"/>
              </a:rPr>
              <a:t>p</a:t>
            </a:r>
            <a:r>
              <a:rPr lang="en-US"/>
              <a:t>)</a:t>
            </a:r>
          </a:p>
        </p:txBody>
      </p:sp>
      <p:sp>
        <p:nvSpPr>
          <p:cNvPr id="26659" name="Line 35"/>
          <p:cNvSpPr>
            <a:spLocks noChangeShapeType="1"/>
          </p:cNvSpPr>
          <p:nvPr/>
        </p:nvSpPr>
        <p:spPr bwMode="auto">
          <a:xfrm>
            <a:off x="3700463" y="5907088"/>
            <a:ext cx="8858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0" name="AutoShape 36"/>
          <p:cNvSpPr>
            <a:spLocks noChangeArrowheads="1"/>
          </p:cNvSpPr>
          <p:nvPr/>
        </p:nvSpPr>
        <p:spPr bwMode="auto">
          <a:xfrm>
            <a:off x="3643313" y="5672138"/>
            <a:ext cx="1733550" cy="525462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6613525" y="6297613"/>
            <a:ext cx="1787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Doppler effect</a:t>
            </a:r>
          </a:p>
        </p:txBody>
      </p:sp>
      <p:sp>
        <p:nvSpPr>
          <p:cNvPr id="26662" name="Text Box 38"/>
          <p:cNvSpPr txBox="1">
            <a:spLocks noChangeArrowheads="1"/>
          </p:cNvSpPr>
          <p:nvPr/>
        </p:nvSpPr>
        <p:spPr bwMode="auto">
          <a:xfrm>
            <a:off x="5170488" y="4841875"/>
            <a:ext cx="796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 – v</a:t>
            </a:r>
            <a:r>
              <a:rPr lang="en-US" baseline="-25000">
                <a:latin typeface="Symbol" pitchFamily="18" charset="2"/>
              </a:rPr>
              <a:t>p</a:t>
            </a:r>
            <a:r>
              <a:rPr lang="en-US"/>
              <a:t> </a:t>
            </a:r>
          </a:p>
          <a:p>
            <a:r>
              <a:rPr lang="en-US"/>
              <a:t>   v</a:t>
            </a:r>
            <a:r>
              <a:rPr lang="en-US" baseline="-25000">
                <a:latin typeface="Symbol" pitchFamily="18" charset="2"/>
              </a:rPr>
              <a:t>p</a:t>
            </a:r>
            <a:endParaRPr lang="en-US"/>
          </a:p>
        </p:txBody>
      </p:sp>
      <p:sp>
        <p:nvSpPr>
          <p:cNvPr id="26663" name="Line 39"/>
          <p:cNvSpPr>
            <a:spLocks noChangeShapeType="1"/>
          </p:cNvSpPr>
          <p:nvPr/>
        </p:nvSpPr>
        <p:spPr bwMode="auto">
          <a:xfrm>
            <a:off x="5254625" y="5195888"/>
            <a:ext cx="623888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4" name="Text Box 40"/>
          <p:cNvSpPr txBox="1">
            <a:spLocks noChangeArrowheads="1"/>
          </p:cNvSpPr>
          <p:nvPr/>
        </p:nvSpPr>
        <p:spPr bwMode="auto">
          <a:xfrm>
            <a:off x="7204075" y="5408613"/>
            <a:ext cx="1525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box function</a:t>
            </a:r>
          </a:p>
        </p:txBody>
      </p:sp>
      <p:sp>
        <p:nvSpPr>
          <p:cNvPr id="26665" name="Text Box 41"/>
          <p:cNvSpPr txBox="1">
            <a:spLocks noChangeArrowheads="1"/>
          </p:cNvSpPr>
          <p:nvPr/>
        </p:nvSpPr>
        <p:spPr bwMode="auto">
          <a:xfrm>
            <a:off x="341313" y="3616325"/>
            <a:ext cx="1665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n</a:t>
            </a:r>
            <a:r>
              <a:rPr lang="en-US"/>
              <a:t> wave packet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861301" y="254000"/>
            <a:ext cx="50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**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14288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82947" name="Rectangle 60"/>
          <p:cNvSpPr>
            <a:spLocks noChangeArrowheads="1"/>
          </p:cNvSpPr>
          <p:nvPr/>
        </p:nvSpPr>
        <p:spPr bwMode="auto">
          <a:xfrm>
            <a:off x="5376863" y="4981575"/>
            <a:ext cx="1793875" cy="164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48" name="Rectangle 59"/>
          <p:cNvSpPr>
            <a:spLocks noChangeArrowheads="1"/>
          </p:cNvSpPr>
          <p:nvPr/>
        </p:nvSpPr>
        <p:spPr bwMode="auto">
          <a:xfrm>
            <a:off x="908050" y="4984750"/>
            <a:ext cx="1828800" cy="1657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49" name="Rectangle 42"/>
          <p:cNvSpPr>
            <a:spLocks noChangeArrowheads="1"/>
          </p:cNvSpPr>
          <p:nvPr/>
        </p:nvSpPr>
        <p:spPr bwMode="auto">
          <a:xfrm>
            <a:off x="649288" y="2386013"/>
            <a:ext cx="4867275" cy="814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0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82951" name="WordArt 4"/>
          <p:cNvSpPr>
            <a:spLocks noChangeArrowheads="1" noChangeShapeType="1" noTextEdit="1"/>
          </p:cNvSpPr>
          <p:nvPr/>
        </p:nvSpPr>
        <p:spPr bwMode="auto">
          <a:xfrm>
            <a:off x="806450" y="148856"/>
            <a:ext cx="7242397" cy="1078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Decoherence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at production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82952" name="Freeform 15"/>
          <p:cNvSpPr>
            <a:spLocks/>
          </p:cNvSpPr>
          <p:nvPr/>
        </p:nvSpPr>
        <p:spPr bwMode="auto">
          <a:xfrm>
            <a:off x="5651500" y="5038725"/>
            <a:ext cx="1219200" cy="1466850"/>
          </a:xfrm>
          <a:custGeom>
            <a:avLst/>
            <a:gdLst>
              <a:gd name="T0" fmla="*/ 0 w 768"/>
              <a:gd name="T1" fmla="*/ 0 h 924"/>
              <a:gd name="T2" fmla="*/ 0 w 768"/>
              <a:gd name="T3" fmla="*/ 924 h 924"/>
              <a:gd name="T4" fmla="*/ 768 w 768"/>
              <a:gd name="T5" fmla="*/ 924 h 924"/>
              <a:gd name="T6" fmla="*/ 768 w 768"/>
              <a:gd name="T7" fmla="*/ 805 h 924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924"/>
              <a:gd name="T14" fmla="*/ 768 w 768"/>
              <a:gd name="T15" fmla="*/ 924 h 9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924">
                <a:moveTo>
                  <a:pt x="0" y="0"/>
                </a:moveTo>
                <a:lnTo>
                  <a:pt x="0" y="924"/>
                </a:lnTo>
                <a:lnTo>
                  <a:pt x="768" y="924"/>
                </a:lnTo>
                <a:lnTo>
                  <a:pt x="768" y="805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3" name="Freeform 16"/>
          <p:cNvSpPr>
            <a:spLocks/>
          </p:cNvSpPr>
          <p:nvPr/>
        </p:nvSpPr>
        <p:spPr bwMode="auto">
          <a:xfrm>
            <a:off x="1327150" y="5038725"/>
            <a:ext cx="1219200" cy="1292225"/>
          </a:xfrm>
          <a:custGeom>
            <a:avLst/>
            <a:gdLst>
              <a:gd name="T0" fmla="*/ 0 w 768"/>
              <a:gd name="T1" fmla="*/ 0 h 814"/>
              <a:gd name="T2" fmla="*/ 155 w 768"/>
              <a:gd name="T3" fmla="*/ 402 h 814"/>
              <a:gd name="T4" fmla="*/ 448 w 768"/>
              <a:gd name="T5" fmla="*/ 686 h 814"/>
              <a:gd name="T6" fmla="*/ 768 w 768"/>
              <a:gd name="T7" fmla="*/ 814 h 814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814"/>
              <a:gd name="T14" fmla="*/ 768 w 768"/>
              <a:gd name="T15" fmla="*/ 814 h 8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814">
                <a:moveTo>
                  <a:pt x="0" y="0"/>
                </a:moveTo>
                <a:cubicBezTo>
                  <a:pt x="40" y="144"/>
                  <a:pt x="80" y="288"/>
                  <a:pt x="155" y="402"/>
                </a:cubicBezTo>
                <a:cubicBezTo>
                  <a:pt x="230" y="516"/>
                  <a:pt x="346" y="617"/>
                  <a:pt x="448" y="686"/>
                </a:cubicBezTo>
                <a:cubicBezTo>
                  <a:pt x="550" y="755"/>
                  <a:pt x="659" y="784"/>
                  <a:pt x="768" y="814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4" name="Text Box 19"/>
          <p:cNvSpPr txBox="1">
            <a:spLocks noChangeArrowheads="1"/>
          </p:cNvSpPr>
          <p:nvPr/>
        </p:nvSpPr>
        <p:spPr bwMode="auto">
          <a:xfrm>
            <a:off x="758825" y="2573338"/>
            <a:ext cx="452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P = P +                             [cos </a:t>
            </a:r>
            <a:r>
              <a:rPr lang="en-US" sz="2000">
                <a:latin typeface="Symbol" pitchFamily="18" charset="2"/>
              </a:rPr>
              <a:t>f</a:t>
            </a:r>
            <a:r>
              <a:rPr lang="en-US" sz="2000" baseline="-25000"/>
              <a:t>L</a:t>
            </a:r>
            <a:r>
              <a:rPr lang="en-US" sz="2000"/>
              <a:t> +  K]</a:t>
            </a:r>
          </a:p>
        </p:txBody>
      </p:sp>
      <p:sp>
        <p:nvSpPr>
          <p:cNvPr id="82955" name="Text Box 20"/>
          <p:cNvSpPr txBox="1">
            <a:spLocks noChangeArrowheads="1"/>
          </p:cNvSpPr>
          <p:nvPr/>
        </p:nvSpPr>
        <p:spPr bwMode="auto">
          <a:xfrm>
            <a:off x="1600200" y="2414588"/>
            <a:ext cx="1141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  sin</a:t>
            </a:r>
            <a:r>
              <a:rPr lang="en-US" sz="2000" baseline="30000"/>
              <a:t>2</a:t>
            </a:r>
            <a:r>
              <a:rPr lang="en-US" sz="2000"/>
              <a:t>2</a:t>
            </a:r>
            <a:r>
              <a:rPr lang="en-US" sz="2000">
                <a:latin typeface="Symbol" pitchFamily="18" charset="2"/>
              </a:rPr>
              <a:t>q</a:t>
            </a:r>
            <a:r>
              <a:rPr lang="en-US" sz="2000"/>
              <a:t> </a:t>
            </a:r>
          </a:p>
          <a:p>
            <a:r>
              <a:rPr lang="en-US" sz="2000"/>
              <a:t>2(1 + </a:t>
            </a:r>
            <a:r>
              <a:rPr lang="en-US" sz="2000">
                <a:latin typeface="Symbol" pitchFamily="18" charset="2"/>
              </a:rPr>
              <a:t>x</a:t>
            </a:r>
            <a:r>
              <a:rPr lang="en-US" sz="2000" baseline="30000"/>
              <a:t>2</a:t>
            </a:r>
            <a:r>
              <a:rPr lang="en-US" sz="2000"/>
              <a:t>)</a:t>
            </a:r>
          </a:p>
        </p:txBody>
      </p:sp>
      <p:sp>
        <p:nvSpPr>
          <p:cNvPr id="82956" name="Text Box 21"/>
          <p:cNvSpPr txBox="1">
            <a:spLocks noChangeArrowheads="1"/>
          </p:cNvSpPr>
          <p:nvPr/>
        </p:nvSpPr>
        <p:spPr bwMode="auto">
          <a:xfrm>
            <a:off x="2801938" y="2416175"/>
            <a:ext cx="7032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  1  </a:t>
            </a:r>
          </a:p>
          <a:p>
            <a:r>
              <a:rPr lang="en-US" sz="2000"/>
              <a:t>1 – e</a:t>
            </a:r>
          </a:p>
        </p:txBody>
      </p:sp>
      <p:sp>
        <p:nvSpPr>
          <p:cNvPr id="82957" name="Text Box 22"/>
          <p:cNvSpPr txBox="1">
            <a:spLocks noChangeArrowheads="1"/>
          </p:cNvSpPr>
          <p:nvPr/>
        </p:nvSpPr>
        <p:spPr bwMode="auto">
          <a:xfrm>
            <a:off x="3298825" y="2698750"/>
            <a:ext cx="528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-</a:t>
            </a:r>
            <a:r>
              <a:rPr lang="en-US" sz="1400">
                <a:latin typeface="Symbol" pitchFamily="18" charset="2"/>
              </a:rPr>
              <a:t>G</a:t>
            </a:r>
            <a:r>
              <a:rPr lang="en-US" sz="1400"/>
              <a:t>l</a:t>
            </a:r>
            <a:r>
              <a:rPr lang="en-US" sz="1400" baseline="-25000"/>
              <a:t>p</a:t>
            </a:r>
            <a:r>
              <a:rPr lang="en-US" sz="1400"/>
              <a:t> </a:t>
            </a:r>
          </a:p>
        </p:txBody>
      </p:sp>
      <p:sp>
        <p:nvSpPr>
          <p:cNvPr id="82958" name="Line 23"/>
          <p:cNvSpPr>
            <a:spLocks noChangeShapeType="1"/>
          </p:cNvSpPr>
          <p:nvPr/>
        </p:nvSpPr>
        <p:spPr bwMode="auto">
          <a:xfrm>
            <a:off x="2901950" y="2757488"/>
            <a:ext cx="7397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9" name="Line 24"/>
          <p:cNvSpPr>
            <a:spLocks noChangeShapeType="1"/>
          </p:cNvSpPr>
          <p:nvPr/>
        </p:nvSpPr>
        <p:spPr bwMode="auto">
          <a:xfrm>
            <a:off x="1698625" y="2771775"/>
            <a:ext cx="10160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0" name="Text Box 25"/>
          <p:cNvSpPr txBox="1">
            <a:spLocks noChangeArrowheads="1"/>
          </p:cNvSpPr>
          <p:nvPr/>
        </p:nvSpPr>
        <p:spPr bwMode="auto">
          <a:xfrm>
            <a:off x="735013" y="3268663"/>
            <a:ext cx="5259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K = </a:t>
            </a:r>
            <a:r>
              <a:rPr lang="en-US" sz="2000">
                <a:latin typeface="Symbol" pitchFamily="18" charset="2"/>
              </a:rPr>
              <a:t>x </a:t>
            </a:r>
            <a:r>
              <a:rPr lang="en-US" sz="2000"/>
              <a:t>sin </a:t>
            </a:r>
            <a:r>
              <a:rPr lang="en-US" sz="2000">
                <a:latin typeface="Symbol" pitchFamily="18" charset="2"/>
              </a:rPr>
              <a:t>f</a:t>
            </a:r>
            <a:r>
              <a:rPr lang="en-US" sz="2000" baseline="-25000"/>
              <a:t>L</a:t>
            </a:r>
            <a:r>
              <a:rPr lang="en-US" sz="2000"/>
              <a:t> - e    [cos(</a:t>
            </a:r>
            <a:r>
              <a:rPr lang="en-US" sz="2000">
                <a:latin typeface="Symbol" pitchFamily="18" charset="2"/>
              </a:rPr>
              <a:t>f</a:t>
            </a:r>
            <a:r>
              <a:rPr lang="en-US" sz="2000" baseline="-25000"/>
              <a:t>L</a:t>
            </a:r>
            <a:r>
              <a:rPr lang="en-US" sz="2000"/>
              <a:t> - </a:t>
            </a:r>
            <a:r>
              <a:rPr lang="en-US" sz="2000">
                <a:latin typeface="Symbol" pitchFamily="18" charset="2"/>
              </a:rPr>
              <a:t>f</a:t>
            </a:r>
            <a:r>
              <a:rPr lang="en-US" sz="2000" baseline="-25000"/>
              <a:t>p</a:t>
            </a:r>
            <a:r>
              <a:rPr lang="en-US" sz="2000"/>
              <a:t>) - </a:t>
            </a:r>
            <a:r>
              <a:rPr lang="en-US" sz="2000">
                <a:latin typeface="Symbol" pitchFamily="18" charset="2"/>
              </a:rPr>
              <a:t>x</a:t>
            </a:r>
            <a:r>
              <a:rPr lang="en-US" sz="2000"/>
              <a:t>sin (</a:t>
            </a:r>
            <a:r>
              <a:rPr lang="en-US" sz="2000">
                <a:latin typeface="Symbol" pitchFamily="18" charset="2"/>
              </a:rPr>
              <a:t>f</a:t>
            </a:r>
            <a:r>
              <a:rPr lang="en-US" sz="2000" baseline="-25000"/>
              <a:t>L </a:t>
            </a:r>
            <a:r>
              <a:rPr lang="en-US" sz="2000"/>
              <a:t>- </a:t>
            </a:r>
            <a:r>
              <a:rPr lang="en-US" sz="2000">
                <a:latin typeface="Symbol" pitchFamily="18" charset="2"/>
              </a:rPr>
              <a:t>f</a:t>
            </a:r>
            <a:r>
              <a:rPr lang="en-US" sz="2000" baseline="-25000"/>
              <a:t>p</a:t>
            </a:r>
            <a:r>
              <a:rPr lang="en-US" sz="2000"/>
              <a:t>)]</a:t>
            </a:r>
          </a:p>
        </p:txBody>
      </p:sp>
      <p:sp>
        <p:nvSpPr>
          <p:cNvPr id="82961" name="Text Box 26"/>
          <p:cNvSpPr txBox="1">
            <a:spLocks noChangeArrowheads="1"/>
          </p:cNvSpPr>
          <p:nvPr/>
        </p:nvSpPr>
        <p:spPr bwMode="auto">
          <a:xfrm>
            <a:off x="2389188" y="3228975"/>
            <a:ext cx="528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-</a:t>
            </a:r>
            <a:r>
              <a:rPr lang="en-US" sz="1400">
                <a:latin typeface="Symbol" pitchFamily="18" charset="2"/>
              </a:rPr>
              <a:t>G</a:t>
            </a:r>
            <a:r>
              <a:rPr lang="en-US" sz="1400"/>
              <a:t>l</a:t>
            </a:r>
            <a:r>
              <a:rPr lang="en-US" sz="1400" baseline="-25000"/>
              <a:t>p</a:t>
            </a:r>
            <a:r>
              <a:rPr lang="en-US" sz="1400"/>
              <a:t> </a:t>
            </a:r>
          </a:p>
        </p:txBody>
      </p:sp>
      <p:sp>
        <p:nvSpPr>
          <p:cNvPr id="82962" name="Rectangle 27"/>
          <p:cNvSpPr>
            <a:spLocks noChangeArrowheads="1"/>
          </p:cNvSpPr>
          <p:nvPr/>
        </p:nvSpPr>
        <p:spPr bwMode="auto">
          <a:xfrm>
            <a:off x="1098550" y="1735138"/>
            <a:ext cx="1993900" cy="1587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63" name="Rectangle 30"/>
          <p:cNvSpPr>
            <a:spLocks noChangeArrowheads="1"/>
          </p:cNvSpPr>
          <p:nvPr/>
        </p:nvSpPr>
        <p:spPr bwMode="auto">
          <a:xfrm>
            <a:off x="5095875" y="1487488"/>
            <a:ext cx="600075" cy="646112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82964" name="Rectangle 31"/>
          <p:cNvSpPr>
            <a:spLocks noChangeArrowheads="1"/>
          </p:cNvSpPr>
          <p:nvPr/>
        </p:nvSpPr>
        <p:spPr bwMode="auto">
          <a:xfrm>
            <a:off x="982663" y="1619250"/>
            <a:ext cx="85725" cy="3714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65" name="Text Box 32"/>
          <p:cNvSpPr txBox="1">
            <a:spLocks noChangeArrowheads="1"/>
          </p:cNvSpPr>
          <p:nvPr/>
        </p:nvSpPr>
        <p:spPr bwMode="auto">
          <a:xfrm>
            <a:off x="2954338" y="1349375"/>
            <a:ext cx="309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</a:t>
            </a:r>
          </a:p>
        </p:txBody>
      </p:sp>
      <p:sp>
        <p:nvSpPr>
          <p:cNvPr id="82966" name="Line 33"/>
          <p:cNvSpPr>
            <a:spLocks noChangeShapeType="1"/>
          </p:cNvSpPr>
          <p:nvPr/>
        </p:nvSpPr>
        <p:spPr bwMode="auto">
          <a:xfrm>
            <a:off x="1117600" y="1814513"/>
            <a:ext cx="429736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7" name="Text Box 34"/>
          <p:cNvSpPr txBox="1">
            <a:spLocks noChangeArrowheads="1"/>
          </p:cNvSpPr>
          <p:nvPr/>
        </p:nvSpPr>
        <p:spPr bwMode="auto">
          <a:xfrm>
            <a:off x="1760538" y="1879600"/>
            <a:ext cx="395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</a:t>
            </a:r>
            <a:r>
              <a:rPr lang="en-US" baseline="-25000"/>
              <a:t>p</a:t>
            </a:r>
            <a:r>
              <a:rPr lang="en-US"/>
              <a:t> </a:t>
            </a:r>
          </a:p>
        </p:txBody>
      </p:sp>
      <p:sp>
        <p:nvSpPr>
          <p:cNvPr id="82968" name="Text Box 36"/>
          <p:cNvSpPr txBox="1">
            <a:spLocks noChangeArrowheads="1"/>
          </p:cNvSpPr>
          <p:nvPr/>
        </p:nvSpPr>
        <p:spPr bwMode="auto">
          <a:xfrm>
            <a:off x="842963" y="3694113"/>
            <a:ext cx="164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f</a:t>
            </a:r>
            <a:r>
              <a:rPr lang="en-US" baseline="-25000"/>
              <a:t>L</a:t>
            </a:r>
            <a:r>
              <a:rPr lang="en-US"/>
              <a:t> = 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m</a:t>
            </a:r>
            <a:r>
              <a:rPr lang="en-US" baseline="30000"/>
              <a:t>2</a:t>
            </a:r>
            <a:r>
              <a:rPr lang="en-US"/>
              <a:t> L/2E</a:t>
            </a:r>
          </a:p>
        </p:txBody>
      </p:sp>
      <p:sp>
        <p:nvSpPr>
          <p:cNvPr id="82969" name="Text Box 37"/>
          <p:cNvSpPr txBox="1">
            <a:spLocks noChangeArrowheads="1"/>
          </p:cNvSpPr>
          <p:nvPr/>
        </p:nvSpPr>
        <p:spPr bwMode="auto">
          <a:xfrm>
            <a:off x="2562225" y="3695700"/>
            <a:ext cx="1658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f</a:t>
            </a:r>
            <a:r>
              <a:rPr lang="en-US" baseline="-25000"/>
              <a:t>p</a:t>
            </a:r>
            <a:r>
              <a:rPr lang="en-US"/>
              <a:t> = 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m</a:t>
            </a:r>
            <a:r>
              <a:rPr lang="en-US" baseline="30000"/>
              <a:t>2</a:t>
            </a:r>
            <a:r>
              <a:rPr lang="en-US"/>
              <a:t> l</a:t>
            </a:r>
            <a:r>
              <a:rPr lang="en-US" baseline="-25000"/>
              <a:t>p</a:t>
            </a:r>
            <a:r>
              <a:rPr lang="en-US"/>
              <a:t>/2E</a:t>
            </a:r>
          </a:p>
        </p:txBody>
      </p:sp>
      <p:sp>
        <p:nvSpPr>
          <p:cNvPr id="82970" name="Text Box 39"/>
          <p:cNvSpPr txBox="1">
            <a:spLocks noChangeArrowheads="1"/>
          </p:cNvSpPr>
          <p:nvPr/>
        </p:nvSpPr>
        <p:spPr bwMode="auto">
          <a:xfrm>
            <a:off x="6619875" y="2428875"/>
            <a:ext cx="1635125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x</a:t>
            </a:r>
            <a:r>
              <a:rPr lang="en-US"/>
              <a:t> = 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m</a:t>
            </a:r>
            <a:r>
              <a:rPr lang="en-US" baseline="30000"/>
              <a:t>2</a:t>
            </a:r>
            <a:r>
              <a:rPr lang="en-US"/>
              <a:t>/2E</a:t>
            </a:r>
            <a:r>
              <a:rPr lang="en-US">
                <a:latin typeface="Symbol" pitchFamily="18" charset="2"/>
              </a:rPr>
              <a:t>G</a:t>
            </a:r>
            <a:r>
              <a:rPr lang="en-US"/>
              <a:t>  </a:t>
            </a:r>
          </a:p>
        </p:txBody>
      </p:sp>
      <p:sp>
        <p:nvSpPr>
          <p:cNvPr id="82971" name="Text Box 40"/>
          <p:cNvSpPr txBox="1">
            <a:spLocks noChangeArrowheads="1"/>
          </p:cNvSpPr>
          <p:nvPr/>
        </p:nvSpPr>
        <p:spPr bwMode="auto">
          <a:xfrm>
            <a:off x="6226175" y="2744788"/>
            <a:ext cx="271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decoherence parameter</a:t>
            </a:r>
          </a:p>
        </p:txBody>
      </p:sp>
      <p:sp>
        <p:nvSpPr>
          <p:cNvPr id="82972" name="Line 41"/>
          <p:cNvSpPr>
            <a:spLocks noChangeShapeType="1"/>
          </p:cNvSpPr>
          <p:nvPr/>
        </p:nvSpPr>
        <p:spPr bwMode="auto">
          <a:xfrm>
            <a:off x="1220788" y="2582863"/>
            <a:ext cx="1587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3" name="Freeform 44"/>
          <p:cNvSpPr>
            <a:spLocks/>
          </p:cNvSpPr>
          <p:nvPr/>
        </p:nvSpPr>
        <p:spPr bwMode="auto">
          <a:xfrm>
            <a:off x="5651500" y="5048250"/>
            <a:ext cx="1219200" cy="1292225"/>
          </a:xfrm>
          <a:custGeom>
            <a:avLst/>
            <a:gdLst>
              <a:gd name="T0" fmla="*/ 0 w 768"/>
              <a:gd name="T1" fmla="*/ 0 h 814"/>
              <a:gd name="T2" fmla="*/ 155 w 768"/>
              <a:gd name="T3" fmla="*/ 402 h 814"/>
              <a:gd name="T4" fmla="*/ 448 w 768"/>
              <a:gd name="T5" fmla="*/ 686 h 814"/>
              <a:gd name="T6" fmla="*/ 768 w 768"/>
              <a:gd name="T7" fmla="*/ 814 h 814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814"/>
              <a:gd name="T14" fmla="*/ 768 w 768"/>
              <a:gd name="T15" fmla="*/ 814 h 8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814">
                <a:moveTo>
                  <a:pt x="0" y="0"/>
                </a:moveTo>
                <a:cubicBezTo>
                  <a:pt x="40" y="144"/>
                  <a:pt x="80" y="288"/>
                  <a:pt x="155" y="402"/>
                </a:cubicBezTo>
                <a:cubicBezTo>
                  <a:pt x="230" y="516"/>
                  <a:pt x="346" y="617"/>
                  <a:pt x="448" y="686"/>
                </a:cubicBezTo>
                <a:cubicBezTo>
                  <a:pt x="550" y="755"/>
                  <a:pt x="659" y="784"/>
                  <a:pt x="768" y="814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4" name="Freeform 45"/>
          <p:cNvSpPr>
            <a:spLocks/>
          </p:cNvSpPr>
          <p:nvPr/>
        </p:nvSpPr>
        <p:spPr bwMode="auto">
          <a:xfrm>
            <a:off x="1311275" y="5038725"/>
            <a:ext cx="1219200" cy="1466850"/>
          </a:xfrm>
          <a:custGeom>
            <a:avLst/>
            <a:gdLst>
              <a:gd name="T0" fmla="*/ 0 w 768"/>
              <a:gd name="T1" fmla="*/ 0 h 924"/>
              <a:gd name="T2" fmla="*/ 0 w 768"/>
              <a:gd name="T3" fmla="*/ 924 h 924"/>
              <a:gd name="T4" fmla="*/ 768 w 768"/>
              <a:gd name="T5" fmla="*/ 924 h 924"/>
              <a:gd name="T6" fmla="*/ 768 w 768"/>
              <a:gd name="T7" fmla="*/ 805 h 924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924"/>
              <a:gd name="T14" fmla="*/ 768 w 768"/>
              <a:gd name="T15" fmla="*/ 924 h 9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924">
                <a:moveTo>
                  <a:pt x="0" y="0"/>
                </a:moveTo>
                <a:lnTo>
                  <a:pt x="0" y="924"/>
                </a:lnTo>
                <a:lnTo>
                  <a:pt x="768" y="924"/>
                </a:lnTo>
                <a:lnTo>
                  <a:pt x="768" y="805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" name="Line 46"/>
          <p:cNvSpPr>
            <a:spLocks noChangeShapeType="1"/>
          </p:cNvSpPr>
          <p:nvPr/>
        </p:nvSpPr>
        <p:spPr bwMode="auto">
          <a:xfrm>
            <a:off x="5732463" y="5341938"/>
            <a:ext cx="1587" cy="1146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" name="Line 47"/>
          <p:cNvSpPr>
            <a:spLocks noChangeShapeType="1"/>
          </p:cNvSpPr>
          <p:nvPr/>
        </p:nvSpPr>
        <p:spPr bwMode="auto">
          <a:xfrm>
            <a:off x="5834063" y="5573713"/>
            <a:ext cx="1587" cy="928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" name="Line 48"/>
          <p:cNvSpPr>
            <a:spLocks noChangeShapeType="1"/>
          </p:cNvSpPr>
          <p:nvPr/>
        </p:nvSpPr>
        <p:spPr bwMode="auto">
          <a:xfrm>
            <a:off x="5937250" y="5748338"/>
            <a:ext cx="1588" cy="768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" name="Line 49"/>
          <p:cNvSpPr>
            <a:spLocks noChangeShapeType="1"/>
          </p:cNvSpPr>
          <p:nvPr/>
        </p:nvSpPr>
        <p:spPr bwMode="auto">
          <a:xfrm>
            <a:off x="6022975" y="5864225"/>
            <a:ext cx="1588" cy="638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9" name="Line 50"/>
          <p:cNvSpPr>
            <a:spLocks noChangeShapeType="1"/>
          </p:cNvSpPr>
          <p:nvPr/>
        </p:nvSpPr>
        <p:spPr bwMode="auto">
          <a:xfrm>
            <a:off x="6110288" y="5951538"/>
            <a:ext cx="1587" cy="550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80" name="Line 51"/>
          <p:cNvSpPr>
            <a:spLocks noChangeShapeType="1"/>
          </p:cNvSpPr>
          <p:nvPr/>
        </p:nvSpPr>
        <p:spPr bwMode="auto">
          <a:xfrm>
            <a:off x="6197600" y="6008688"/>
            <a:ext cx="1588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81" name="Line 52"/>
          <p:cNvSpPr>
            <a:spLocks noChangeShapeType="1"/>
          </p:cNvSpPr>
          <p:nvPr/>
        </p:nvSpPr>
        <p:spPr bwMode="auto">
          <a:xfrm>
            <a:off x="6299200" y="6067425"/>
            <a:ext cx="1588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82" name="Line 53"/>
          <p:cNvSpPr>
            <a:spLocks noChangeShapeType="1"/>
          </p:cNvSpPr>
          <p:nvPr/>
        </p:nvSpPr>
        <p:spPr bwMode="auto">
          <a:xfrm>
            <a:off x="6400800" y="6154738"/>
            <a:ext cx="1588" cy="347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83" name="Line 54"/>
          <p:cNvSpPr>
            <a:spLocks noChangeShapeType="1"/>
          </p:cNvSpPr>
          <p:nvPr/>
        </p:nvSpPr>
        <p:spPr bwMode="auto">
          <a:xfrm>
            <a:off x="6502400" y="6211888"/>
            <a:ext cx="1588" cy="276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84" name="Line 56"/>
          <p:cNvSpPr>
            <a:spLocks noChangeShapeType="1"/>
          </p:cNvSpPr>
          <p:nvPr/>
        </p:nvSpPr>
        <p:spPr bwMode="auto">
          <a:xfrm>
            <a:off x="6589713" y="6256338"/>
            <a:ext cx="1587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85" name="Line 57"/>
          <p:cNvSpPr>
            <a:spLocks noChangeShapeType="1"/>
          </p:cNvSpPr>
          <p:nvPr/>
        </p:nvSpPr>
        <p:spPr bwMode="auto">
          <a:xfrm>
            <a:off x="6691313" y="6284913"/>
            <a:ext cx="1587" cy="23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86" name="Line 58"/>
          <p:cNvSpPr>
            <a:spLocks noChangeShapeType="1"/>
          </p:cNvSpPr>
          <p:nvPr/>
        </p:nvSpPr>
        <p:spPr bwMode="auto">
          <a:xfrm>
            <a:off x="6778625" y="6313488"/>
            <a:ext cx="1588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87" name="Text Box 61"/>
          <p:cNvSpPr txBox="1">
            <a:spLocks noChangeArrowheads="1"/>
          </p:cNvSpPr>
          <p:nvPr/>
        </p:nvSpPr>
        <p:spPr bwMode="auto">
          <a:xfrm>
            <a:off x="2862263" y="6253163"/>
            <a:ext cx="319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82988" name="Text Box 62"/>
          <p:cNvSpPr txBox="1">
            <a:spLocks noChangeArrowheads="1"/>
          </p:cNvSpPr>
          <p:nvPr/>
        </p:nvSpPr>
        <p:spPr bwMode="auto">
          <a:xfrm>
            <a:off x="3413125" y="5461000"/>
            <a:ext cx="1544638" cy="396875"/>
          </a:xfrm>
          <a:prstGeom prst="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Equivalence</a:t>
            </a:r>
          </a:p>
        </p:txBody>
      </p:sp>
      <p:sp>
        <p:nvSpPr>
          <p:cNvPr id="82989" name="Text Box 63"/>
          <p:cNvSpPr txBox="1">
            <a:spLocks noChangeArrowheads="1"/>
          </p:cNvSpPr>
          <p:nvPr/>
        </p:nvSpPr>
        <p:spPr bwMode="auto">
          <a:xfrm>
            <a:off x="714375" y="4367213"/>
            <a:ext cx="233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Coherent </a:t>
            </a:r>
            <a:r>
              <a:rPr lang="en-US">
                <a:latin typeface="Symbol" pitchFamily="18" charset="2"/>
              </a:rPr>
              <a:t>n</a:t>
            </a:r>
            <a:r>
              <a:rPr lang="en-US"/>
              <a:t>-emission</a:t>
            </a:r>
          </a:p>
          <a:p>
            <a:r>
              <a:rPr lang="en-US"/>
              <a:t>- long WP </a:t>
            </a:r>
          </a:p>
        </p:txBody>
      </p:sp>
      <p:sp>
        <p:nvSpPr>
          <p:cNvPr id="82990" name="Line 64"/>
          <p:cNvSpPr>
            <a:spLocks noChangeShapeType="1"/>
          </p:cNvSpPr>
          <p:nvPr/>
        </p:nvSpPr>
        <p:spPr bwMode="auto">
          <a:xfrm>
            <a:off x="1030288" y="1814513"/>
            <a:ext cx="139382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91" name="Text Box 65"/>
          <p:cNvSpPr txBox="1">
            <a:spLocks noChangeArrowheads="1"/>
          </p:cNvSpPr>
          <p:nvPr/>
        </p:nvSpPr>
        <p:spPr bwMode="auto">
          <a:xfrm>
            <a:off x="1460500" y="1357313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p</a:t>
            </a:r>
          </a:p>
        </p:txBody>
      </p:sp>
      <p:sp>
        <p:nvSpPr>
          <p:cNvPr id="82992" name="Text Box 66"/>
          <p:cNvSpPr txBox="1">
            <a:spLocks noChangeArrowheads="1"/>
          </p:cNvSpPr>
          <p:nvPr/>
        </p:nvSpPr>
        <p:spPr bwMode="auto">
          <a:xfrm>
            <a:off x="3827463" y="1357313"/>
            <a:ext cx="315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</a:p>
        </p:txBody>
      </p:sp>
      <p:sp>
        <p:nvSpPr>
          <p:cNvPr id="82993" name="Text Box 68"/>
          <p:cNvSpPr txBox="1">
            <a:spLocks noChangeArrowheads="1"/>
          </p:cNvSpPr>
          <p:nvPr/>
        </p:nvSpPr>
        <p:spPr bwMode="auto">
          <a:xfrm>
            <a:off x="5221288" y="4302125"/>
            <a:ext cx="2560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Incoherent </a:t>
            </a:r>
            <a:r>
              <a:rPr lang="en-US">
                <a:latin typeface="Symbol" pitchFamily="18" charset="2"/>
              </a:rPr>
              <a:t>n</a:t>
            </a:r>
            <a:r>
              <a:rPr lang="en-US"/>
              <a:t>-emission</a:t>
            </a:r>
          </a:p>
          <a:p>
            <a:r>
              <a:rPr lang="en-US"/>
              <a:t>- short WP </a:t>
            </a:r>
          </a:p>
        </p:txBody>
      </p:sp>
      <p:sp>
        <p:nvSpPr>
          <p:cNvPr id="82994" name="Text Box 69"/>
          <p:cNvSpPr txBox="1">
            <a:spLocks noChangeArrowheads="1"/>
          </p:cNvSpPr>
          <p:nvPr/>
        </p:nvSpPr>
        <p:spPr bwMode="auto">
          <a:xfrm>
            <a:off x="7353300" y="6340475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82995" name="Text Box 70"/>
          <p:cNvSpPr txBox="1">
            <a:spLocks noChangeArrowheads="1"/>
          </p:cNvSpPr>
          <p:nvPr/>
        </p:nvSpPr>
        <p:spPr bwMode="auto">
          <a:xfrm>
            <a:off x="6699250" y="1795463"/>
            <a:ext cx="1870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D. Hernandez, AS</a:t>
            </a:r>
          </a:p>
        </p:txBody>
      </p:sp>
      <p:sp>
        <p:nvSpPr>
          <p:cNvPr id="82996" name="Text Box 71"/>
          <p:cNvSpPr txBox="1">
            <a:spLocks noChangeArrowheads="1"/>
          </p:cNvSpPr>
          <p:nvPr/>
        </p:nvSpPr>
        <p:spPr bwMode="auto">
          <a:xfrm>
            <a:off x="6757988" y="3265488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MINOS:  </a:t>
            </a:r>
            <a:r>
              <a:rPr lang="en-US">
                <a:latin typeface="Symbol" pitchFamily="18" charset="2"/>
              </a:rPr>
              <a:t>x</a:t>
            </a:r>
            <a:r>
              <a:rPr lang="en-US"/>
              <a:t> ~ 1</a:t>
            </a:r>
          </a:p>
          <a:p>
            <a:r>
              <a:rPr lang="en-US">
                <a:latin typeface="Symbol" pitchFamily="18" charset="2"/>
              </a:rPr>
              <a:t>b-</a:t>
            </a:r>
            <a:r>
              <a:rPr lang="en-US"/>
              <a:t>beam ?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589712" y="1171575"/>
            <a:ext cx="2568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oscillations within </a:t>
            </a:r>
          </a:p>
          <a:p>
            <a:r>
              <a:rPr lang="en-US" dirty="0" smtClean="0"/>
              <a:t>WP formation region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8166101" y="139700"/>
            <a:ext cx="50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**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762000" y="1219200"/>
            <a:ext cx="7794625" cy="5268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04800" y="1066800"/>
            <a:ext cx="33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x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8535988" y="6096000"/>
            <a:ext cx="303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t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050925" y="1555750"/>
            <a:ext cx="1133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detector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592388" y="478631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pion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066800" y="5957888"/>
            <a:ext cx="873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target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304800" y="1600200"/>
            <a:ext cx="45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  <a:r>
              <a:rPr lang="en-US" baseline="-25000"/>
              <a:t>D</a:t>
            </a:r>
            <a:endParaRPr lang="en-US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3938588" y="739775"/>
            <a:ext cx="1141412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AutoShape 11"/>
          <p:cNvSpPr>
            <a:spLocks noChangeArrowheads="1"/>
          </p:cNvSpPr>
          <p:nvPr/>
        </p:nvSpPr>
        <p:spPr bwMode="auto">
          <a:xfrm rot="18784370" flipV="1">
            <a:off x="203993" y="2951957"/>
            <a:ext cx="7543801" cy="582612"/>
          </a:xfrm>
          <a:prstGeom prst="parallelogram">
            <a:avLst>
              <a:gd name="adj" fmla="val 318731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/>
          </a:p>
        </p:txBody>
      </p:sp>
      <p:sp>
        <p:nvSpPr>
          <p:cNvPr id="27660" name="AutoShape 12"/>
          <p:cNvSpPr>
            <a:spLocks noChangeArrowheads="1"/>
          </p:cNvSpPr>
          <p:nvPr/>
        </p:nvSpPr>
        <p:spPr bwMode="auto">
          <a:xfrm rot="-1104400">
            <a:off x="1233488" y="2895600"/>
            <a:ext cx="10120312" cy="1311275"/>
          </a:xfrm>
          <a:prstGeom prst="parallelogram">
            <a:avLst>
              <a:gd name="adj" fmla="val 177155"/>
            </a:avLst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661" name="AutoShape 13"/>
          <p:cNvSpPr>
            <a:spLocks noChangeArrowheads="1"/>
          </p:cNvSpPr>
          <p:nvPr/>
        </p:nvSpPr>
        <p:spPr bwMode="auto">
          <a:xfrm rot="19167048" flipH="1">
            <a:off x="971550" y="4716463"/>
            <a:ext cx="3067050" cy="312737"/>
          </a:xfrm>
          <a:prstGeom prst="parallelogram">
            <a:avLst>
              <a:gd name="adj" fmla="val 119002"/>
            </a:avLst>
          </a:prstGeom>
          <a:gradFill rotWithShape="1">
            <a:gsLst>
              <a:gs pos="0">
                <a:schemeClr val="bg1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32846" name="Rectangle 14"/>
          <p:cNvSpPr>
            <a:spLocks noChangeArrowheads="1"/>
          </p:cNvSpPr>
          <p:nvPr/>
        </p:nvSpPr>
        <p:spPr bwMode="auto">
          <a:xfrm>
            <a:off x="762000" y="1549400"/>
            <a:ext cx="7794625" cy="46672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chemeClr val="tx2"/>
              </a:gs>
              <a:gs pos="100000">
                <a:srgbClr val="FF00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4876800" y="762000"/>
            <a:ext cx="18923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8555038" y="1828800"/>
            <a:ext cx="579437" cy="2168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762000" y="1216025"/>
            <a:ext cx="7772400" cy="5260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 rot="16200000" flipH="1">
            <a:off x="1447800" y="5486400"/>
            <a:ext cx="762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2190750" y="4800600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p</a:t>
            </a: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4749800" y="4191000"/>
            <a:ext cx="33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m</a:t>
            </a: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3276600" y="3352800"/>
            <a:ext cx="315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 rot="-5400000">
            <a:off x="2323306" y="2324894"/>
            <a:ext cx="1588" cy="3124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358775" y="3671888"/>
            <a:ext cx="327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</a:t>
            </a:r>
            <a:r>
              <a:rPr lang="en-US" baseline="-25000"/>
              <a:t>p</a:t>
            </a:r>
            <a:endParaRPr lang="en-US"/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1685925" y="1600200"/>
            <a:ext cx="1133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detector</a:t>
            </a: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5730875" y="5256213"/>
            <a:ext cx="22701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Coherent emission </a:t>
            </a:r>
          </a:p>
          <a:p>
            <a:r>
              <a:rPr lang="en-US"/>
              <a:t>of neutrino by pion </a:t>
            </a:r>
          </a:p>
          <a:p>
            <a:r>
              <a:rPr lang="en-US"/>
              <a:t>along its trajectory</a:t>
            </a:r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5080000" y="1246188"/>
            <a:ext cx="987425" cy="3032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304800" y="5562600"/>
            <a:ext cx="452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  <a:r>
              <a:rPr lang="en-US" baseline="-25000"/>
              <a:t>T</a:t>
            </a:r>
            <a:endParaRPr lang="en-US"/>
          </a:p>
        </p:txBody>
      </p:sp>
      <p:sp>
        <p:nvSpPr>
          <p:cNvPr id="27676" name="WordArt 29"/>
          <p:cNvSpPr>
            <a:spLocks noChangeArrowheads="1" noChangeShapeType="1" noTextEdit="1"/>
          </p:cNvSpPr>
          <p:nvPr/>
        </p:nvSpPr>
        <p:spPr bwMode="auto">
          <a:xfrm>
            <a:off x="1092200" y="133350"/>
            <a:ext cx="7115175" cy="1022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Space-time diagrams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66101" y="139700"/>
            <a:ext cx="50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**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762000" y="1219200"/>
            <a:ext cx="7794625" cy="5268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04800" y="1066800"/>
            <a:ext cx="33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x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8535988" y="6096000"/>
            <a:ext cx="303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t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050925" y="1555750"/>
            <a:ext cx="1133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detector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2592388" y="478631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pion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066800" y="5957888"/>
            <a:ext cx="873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target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304800" y="1600200"/>
            <a:ext cx="45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  <a:r>
              <a:rPr lang="en-US" baseline="-25000"/>
              <a:t>D</a:t>
            </a:r>
            <a:endParaRPr lang="en-US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3938588" y="739775"/>
            <a:ext cx="1141412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AutoShape 11"/>
          <p:cNvSpPr>
            <a:spLocks noChangeArrowheads="1"/>
          </p:cNvSpPr>
          <p:nvPr/>
        </p:nvSpPr>
        <p:spPr bwMode="auto">
          <a:xfrm rot="18784370" flipV="1">
            <a:off x="203993" y="2951957"/>
            <a:ext cx="7543801" cy="582612"/>
          </a:xfrm>
          <a:prstGeom prst="parallelogram">
            <a:avLst>
              <a:gd name="adj" fmla="val 318731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/>
          </a:p>
        </p:txBody>
      </p:sp>
      <p:sp>
        <p:nvSpPr>
          <p:cNvPr id="28684" name="AutoShape 12"/>
          <p:cNvSpPr>
            <a:spLocks noChangeArrowheads="1"/>
          </p:cNvSpPr>
          <p:nvPr/>
        </p:nvSpPr>
        <p:spPr bwMode="auto">
          <a:xfrm rot="-1104400">
            <a:off x="1233488" y="2895600"/>
            <a:ext cx="10120312" cy="1311275"/>
          </a:xfrm>
          <a:prstGeom prst="parallelogram">
            <a:avLst>
              <a:gd name="adj" fmla="val 177155"/>
            </a:avLst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685" name="AutoShape 13"/>
          <p:cNvSpPr>
            <a:spLocks noChangeArrowheads="1"/>
          </p:cNvSpPr>
          <p:nvPr/>
        </p:nvSpPr>
        <p:spPr bwMode="auto">
          <a:xfrm rot="19167048" flipH="1">
            <a:off x="971550" y="4716463"/>
            <a:ext cx="3067050" cy="312737"/>
          </a:xfrm>
          <a:prstGeom prst="parallelogram">
            <a:avLst>
              <a:gd name="adj" fmla="val 119002"/>
            </a:avLst>
          </a:prstGeom>
          <a:gradFill rotWithShape="1">
            <a:gsLst>
              <a:gs pos="0">
                <a:schemeClr val="bg1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64942" name="Rectangle 14"/>
          <p:cNvSpPr>
            <a:spLocks noChangeArrowheads="1"/>
          </p:cNvSpPr>
          <p:nvPr/>
        </p:nvSpPr>
        <p:spPr bwMode="auto">
          <a:xfrm>
            <a:off x="762000" y="1549400"/>
            <a:ext cx="7794625" cy="46672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chemeClr val="tx2"/>
              </a:gs>
              <a:gs pos="100000">
                <a:srgbClr val="FF00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4876800" y="762000"/>
            <a:ext cx="18923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8555038" y="1828800"/>
            <a:ext cx="579437" cy="2168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762000" y="1216025"/>
            <a:ext cx="7772400" cy="5260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 rot="16200000" flipH="1">
            <a:off x="1447800" y="5486400"/>
            <a:ext cx="762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2911475" y="4125913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p</a:t>
            </a:r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5532438" y="3827463"/>
            <a:ext cx="33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m</a:t>
            </a: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3262313" y="3005138"/>
            <a:ext cx="315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</a:p>
        </p:txBody>
      </p:sp>
      <p:sp>
        <p:nvSpPr>
          <p:cNvPr id="28694" name="Text Box 23"/>
          <p:cNvSpPr txBox="1">
            <a:spLocks noChangeArrowheads="1"/>
          </p:cNvSpPr>
          <p:nvPr/>
        </p:nvSpPr>
        <p:spPr bwMode="auto">
          <a:xfrm>
            <a:off x="358775" y="3671888"/>
            <a:ext cx="327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</a:t>
            </a:r>
            <a:r>
              <a:rPr lang="en-US" baseline="-25000"/>
              <a:t>p</a:t>
            </a:r>
            <a:endParaRPr lang="en-US"/>
          </a:p>
        </p:txBody>
      </p:sp>
      <p:sp>
        <p:nvSpPr>
          <p:cNvPr id="28695" name="Text Box 24"/>
          <p:cNvSpPr txBox="1">
            <a:spLocks noChangeArrowheads="1"/>
          </p:cNvSpPr>
          <p:nvPr/>
        </p:nvSpPr>
        <p:spPr bwMode="auto">
          <a:xfrm>
            <a:off x="1685925" y="1600200"/>
            <a:ext cx="1133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detector</a:t>
            </a:r>
          </a:p>
        </p:txBody>
      </p:sp>
      <p:sp>
        <p:nvSpPr>
          <p:cNvPr id="28696" name="Text Box 25"/>
          <p:cNvSpPr txBox="1">
            <a:spLocks noChangeArrowheads="1"/>
          </p:cNvSpPr>
          <p:nvPr/>
        </p:nvSpPr>
        <p:spPr bwMode="auto">
          <a:xfrm>
            <a:off x="4889500" y="4910138"/>
            <a:ext cx="36615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If </a:t>
            </a:r>
            <a:r>
              <a:rPr lang="en-US" dirty="0" err="1"/>
              <a:t>pion</a:t>
            </a:r>
            <a:r>
              <a:rPr lang="en-US" dirty="0"/>
              <a:t> </a:t>
            </a:r>
            <a:r>
              <a:rPr lang="en-US" dirty="0" smtClean="0"/>
              <a:t> is ``point-like’’ </a:t>
            </a:r>
            <a:r>
              <a:rPr lang="en-US" dirty="0"/>
              <a:t>– result </a:t>
            </a:r>
          </a:p>
          <a:p>
            <a:r>
              <a:rPr lang="en-US" dirty="0"/>
              <a:t>coincides with usual incoherent </a:t>
            </a:r>
          </a:p>
          <a:p>
            <a:r>
              <a:rPr lang="en-US" dirty="0"/>
              <a:t>computations; otherwise – </a:t>
            </a:r>
          </a:p>
          <a:p>
            <a:r>
              <a:rPr lang="en-US" dirty="0"/>
              <a:t>integration – corrections ~ </a:t>
            </a:r>
            <a:r>
              <a:rPr lang="en-US" dirty="0">
                <a:latin typeface="Symbol" pitchFamily="18" charset="2"/>
              </a:rPr>
              <a:t>s</a:t>
            </a:r>
            <a:r>
              <a:rPr lang="en-US" baseline="-25000" dirty="0">
                <a:latin typeface="Symbol" pitchFamily="18" charset="2"/>
              </a:rPr>
              <a:t>p</a:t>
            </a:r>
            <a:endParaRPr lang="en-US" dirty="0"/>
          </a:p>
        </p:txBody>
      </p:sp>
      <p:sp>
        <p:nvSpPr>
          <p:cNvPr id="28697" name="Rectangle 26"/>
          <p:cNvSpPr>
            <a:spLocks noChangeArrowheads="1"/>
          </p:cNvSpPr>
          <p:nvPr/>
        </p:nvSpPr>
        <p:spPr bwMode="auto">
          <a:xfrm>
            <a:off x="5080000" y="1246188"/>
            <a:ext cx="987425" cy="3032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8" name="Text Box 27"/>
          <p:cNvSpPr txBox="1">
            <a:spLocks noChangeArrowheads="1"/>
          </p:cNvSpPr>
          <p:nvPr/>
        </p:nvSpPr>
        <p:spPr bwMode="auto">
          <a:xfrm>
            <a:off x="304800" y="5562600"/>
            <a:ext cx="452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  <a:r>
              <a:rPr lang="en-US" baseline="-25000"/>
              <a:t>T</a:t>
            </a:r>
            <a:endParaRPr lang="en-US"/>
          </a:p>
        </p:txBody>
      </p:sp>
      <p:sp>
        <p:nvSpPr>
          <p:cNvPr id="28699" name="WordArt 28"/>
          <p:cNvSpPr>
            <a:spLocks noChangeArrowheads="1" noChangeShapeType="1" noTextEdit="1"/>
          </p:cNvSpPr>
          <p:nvPr/>
        </p:nvSpPr>
        <p:spPr bwMode="auto">
          <a:xfrm>
            <a:off x="1092200" y="133350"/>
            <a:ext cx="7115175" cy="1022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Coherent and incoherent</a:t>
            </a:r>
          </a:p>
        </p:txBody>
      </p:sp>
      <p:sp>
        <p:nvSpPr>
          <p:cNvPr id="764957" name="Line 29"/>
          <p:cNvSpPr>
            <a:spLocks noChangeShapeType="1"/>
          </p:cNvSpPr>
          <p:nvPr/>
        </p:nvSpPr>
        <p:spPr bwMode="auto">
          <a:xfrm flipV="1">
            <a:off x="1584325" y="4594225"/>
            <a:ext cx="1016000" cy="11033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1" name="Text Box 30"/>
          <p:cNvSpPr txBox="1">
            <a:spLocks noChangeArrowheads="1"/>
          </p:cNvSpPr>
          <p:nvPr/>
        </p:nvSpPr>
        <p:spPr bwMode="auto">
          <a:xfrm>
            <a:off x="912813" y="4497388"/>
            <a:ext cx="1358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integration</a:t>
            </a:r>
          </a:p>
        </p:txBody>
      </p:sp>
      <p:sp>
        <p:nvSpPr>
          <p:cNvPr id="764959" name="Rectangle 31"/>
          <p:cNvSpPr>
            <a:spLocks noChangeArrowheads="1"/>
          </p:cNvSpPr>
          <p:nvPr/>
        </p:nvSpPr>
        <p:spPr bwMode="auto">
          <a:xfrm>
            <a:off x="4545013" y="4124325"/>
            <a:ext cx="407987" cy="168275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4960" name="Line 32"/>
          <p:cNvSpPr>
            <a:spLocks noChangeShapeType="1"/>
          </p:cNvSpPr>
          <p:nvPr/>
        </p:nvSpPr>
        <p:spPr bwMode="auto">
          <a:xfrm flipH="1">
            <a:off x="1771650" y="4294188"/>
            <a:ext cx="3178175" cy="10318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4961" name="Line 33"/>
          <p:cNvSpPr>
            <a:spLocks noChangeShapeType="1"/>
          </p:cNvSpPr>
          <p:nvPr/>
        </p:nvSpPr>
        <p:spPr bwMode="auto">
          <a:xfrm flipH="1">
            <a:off x="2324100" y="4137025"/>
            <a:ext cx="2205038" cy="7270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4963" name="Line 35"/>
          <p:cNvSpPr>
            <a:spLocks noChangeShapeType="1"/>
          </p:cNvSpPr>
          <p:nvPr/>
        </p:nvSpPr>
        <p:spPr bwMode="auto">
          <a:xfrm flipH="1">
            <a:off x="2017713" y="4789488"/>
            <a:ext cx="406400" cy="434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4964" name="Line 36"/>
          <p:cNvSpPr>
            <a:spLocks noChangeShapeType="1"/>
          </p:cNvSpPr>
          <p:nvPr/>
        </p:nvSpPr>
        <p:spPr bwMode="auto">
          <a:xfrm flipV="1">
            <a:off x="1731963" y="2016125"/>
            <a:ext cx="3060700" cy="330835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4965" name="Line 37"/>
          <p:cNvSpPr>
            <a:spLocks noChangeShapeType="1"/>
          </p:cNvSpPr>
          <p:nvPr/>
        </p:nvSpPr>
        <p:spPr bwMode="auto">
          <a:xfrm flipV="1">
            <a:off x="2955925" y="2022475"/>
            <a:ext cx="2449513" cy="2640013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166101" y="139700"/>
            <a:ext cx="50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**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957" grpId="0" animBg="1"/>
      <p:bldP spid="764959" grpId="0" animBg="1"/>
      <p:bldP spid="764960" grpId="0" animBg="1"/>
      <p:bldP spid="764961" grpId="0" animBg="1"/>
      <p:bldP spid="764963" grpId="0" animBg="1"/>
      <p:bldP spid="764964" grpId="0" animBg="1"/>
      <p:bldP spid="7649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1743075" y="2093913"/>
            <a:ext cx="6200775" cy="155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2. Oscillations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 rot="21228276">
            <a:off x="2448868" y="4368240"/>
            <a:ext cx="5189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Periodic (or </a:t>
            </a:r>
            <a:r>
              <a:rPr lang="en-US" dirty="0" err="1" smtClean="0"/>
              <a:t>quasiperiodic</a:t>
            </a:r>
            <a:r>
              <a:rPr lang="en-US" dirty="0" smtClean="0"/>
              <a:t>) process of transformation of one neutrino species into another in the process of propagation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ChangeArrowheads="1"/>
          </p:cNvSpPr>
          <p:nvPr/>
        </p:nvSpPr>
        <p:spPr bwMode="auto">
          <a:xfrm>
            <a:off x="0" y="14288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81924" name="WordArt 5"/>
          <p:cNvSpPr>
            <a:spLocks noChangeArrowheads="1" noChangeShapeType="1" noTextEdit="1"/>
          </p:cNvSpPr>
          <p:nvPr/>
        </p:nvSpPr>
        <p:spPr bwMode="auto">
          <a:xfrm>
            <a:off x="457200" y="171450"/>
            <a:ext cx="7404100" cy="1057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Coherence in propagation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81925" name="Text Box 6"/>
          <p:cNvSpPr txBox="1">
            <a:spLocks noChangeArrowheads="1"/>
          </p:cNvSpPr>
          <p:nvPr/>
        </p:nvSpPr>
        <p:spPr bwMode="auto">
          <a:xfrm>
            <a:off x="371475" y="1447800"/>
            <a:ext cx="7350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 the configuration  space: separation of the wave packets due to </a:t>
            </a:r>
          </a:p>
          <a:p>
            <a:r>
              <a:rPr lang="en-US"/>
              <a:t>difference of group velocities</a:t>
            </a:r>
          </a:p>
        </p:txBody>
      </p:sp>
      <p:sp>
        <p:nvSpPr>
          <p:cNvPr id="81926" name="Freeform 7"/>
          <p:cNvSpPr>
            <a:spLocks/>
          </p:cNvSpPr>
          <p:nvPr/>
        </p:nvSpPr>
        <p:spPr bwMode="auto">
          <a:xfrm>
            <a:off x="2108200" y="2184400"/>
            <a:ext cx="3078163" cy="1949450"/>
          </a:xfrm>
          <a:custGeom>
            <a:avLst/>
            <a:gdLst>
              <a:gd name="T0" fmla="*/ 0 w 1939"/>
              <a:gd name="T1" fmla="*/ 1170 h 1228"/>
              <a:gd name="T2" fmla="*/ 430 w 1939"/>
              <a:gd name="T3" fmla="*/ 1033 h 1228"/>
              <a:gd name="T4" fmla="*/ 1006 w 1939"/>
              <a:gd name="T5" fmla="*/ 0 h 1228"/>
              <a:gd name="T6" fmla="*/ 1555 w 1939"/>
              <a:gd name="T7" fmla="*/ 1033 h 1228"/>
              <a:gd name="T8" fmla="*/ 1939 w 1939"/>
              <a:gd name="T9" fmla="*/ 1161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27" name="Text Box 8"/>
          <p:cNvSpPr txBox="1">
            <a:spLocks noChangeArrowheads="1"/>
          </p:cNvSpPr>
          <p:nvPr/>
        </p:nvSpPr>
        <p:spPr bwMode="auto">
          <a:xfrm>
            <a:off x="3600450" y="3465513"/>
            <a:ext cx="396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81928" name="Line 9"/>
          <p:cNvSpPr>
            <a:spLocks noChangeShapeType="1"/>
          </p:cNvSpPr>
          <p:nvPr/>
        </p:nvSpPr>
        <p:spPr bwMode="auto">
          <a:xfrm>
            <a:off x="-34925" y="4043363"/>
            <a:ext cx="5264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29" name="Text Box 10"/>
          <p:cNvSpPr txBox="1">
            <a:spLocks noChangeArrowheads="1"/>
          </p:cNvSpPr>
          <p:nvPr/>
        </p:nvSpPr>
        <p:spPr bwMode="auto">
          <a:xfrm>
            <a:off x="4910138" y="3702050"/>
            <a:ext cx="319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81930" name="Text Box 11"/>
          <p:cNvSpPr txBox="1">
            <a:spLocks noChangeArrowheads="1"/>
          </p:cNvSpPr>
          <p:nvPr/>
        </p:nvSpPr>
        <p:spPr bwMode="auto">
          <a:xfrm>
            <a:off x="5435600" y="2078038"/>
            <a:ext cx="20193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/>
              <a:t>v</a:t>
            </a:r>
            <a:r>
              <a:rPr lang="en-US" baseline="-25000"/>
              <a:t>gr</a:t>
            </a:r>
            <a:r>
              <a:rPr lang="en-US"/>
              <a:t>  =  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m</a:t>
            </a:r>
            <a:r>
              <a:rPr lang="en-US" baseline="30000"/>
              <a:t>2</a:t>
            </a:r>
            <a:r>
              <a:rPr lang="en-US"/>
              <a:t> /2E</a:t>
            </a:r>
            <a:r>
              <a:rPr lang="en-US" baseline="30000"/>
              <a:t>2</a:t>
            </a:r>
            <a:r>
              <a:rPr lang="en-US"/>
              <a:t> </a:t>
            </a:r>
          </a:p>
        </p:txBody>
      </p:sp>
      <p:sp>
        <p:nvSpPr>
          <p:cNvPr id="81931" name="Freeform 12"/>
          <p:cNvSpPr>
            <a:spLocks/>
          </p:cNvSpPr>
          <p:nvPr/>
        </p:nvSpPr>
        <p:spPr bwMode="auto">
          <a:xfrm>
            <a:off x="41275" y="2174875"/>
            <a:ext cx="3078163" cy="1949450"/>
          </a:xfrm>
          <a:custGeom>
            <a:avLst/>
            <a:gdLst>
              <a:gd name="T0" fmla="*/ 0 w 1939"/>
              <a:gd name="T1" fmla="*/ 1170 h 1228"/>
              <a:gd name="T2" fmla="*/ 430 w 1939"/>
              <a:gd name="T3" fmla="*/ 1033 h 1228"/>
              <a:gd name="T4" fmla="*/ 1006 w 1939"/>
              <a:gd name="T5" fmla="*/ 0 h 1228"/>
              <a:gd name="T6" fmla="*/ 1555 w 1939"/>
              <a:gd name="T7" fmla="*/ 1033 h 1228"/>
              <a:gd name="T8" fmla="*/ 1939 w 1939"/>
              <a:gd name="T9" fmla="*/ 1161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2" name="Text Box 13"/>
          <p:cNvSpPr txBox="1">
            <a:spLocks noChangeArrowheads="1"/>
          </p:cNvSpPr>
          <p:nvPr/>
        </p:nvSpPr>
        <p:spPr bwMode="auto">
          <a:xfrm>
            <a:off x="1484313" y="3581400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81933" name="Text Box 14"/>
          <p:cNvSpPr txBox="1">
            <a:spLocks noChangeArrowheads="1"/>
          </p:cNvSpPr>
          <p:nvPr/>
        </p:nvSpPr>
        <p:spPr bwMode="auto">
          <a:xfrm>
            <a:off x="5500688" y="3049588"/>
            <a:ext cx="1397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 overlap: </a:t>
            </a:r>
          </a:p>
        </p:txBody>
      </p:sp>
      <p:sp>
        <p:nvSpPr>
          <p:cNvPr id="81934" name="Text Box 15"/>
          <p:cNvSpPr txBox="1">
            <a:spLocks noChangeArrowheads="1"/>
          </p:cNvSpPr>
          <p:nvPr/>
        </p:nvSpPr>
        <p:spPr bwMode="auto">
          <a:xfrm>
            <a:off x="452438" y="5853113"/>
            <a:ext cx="569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Coherence is determined by conditions of detection</a:t>
            </a:r>
          </a:p>
        </p:txBody>
      </p:sp>
      <p:sp>
        <p:nvSpPr>
          <p:cNvPr id="81935" name="Text Box 16"/>
          <p:cNvSpPr txBox="1">
            <a:spLocks noChangeArrowheads="1"/>
          </p:cNvSpPr>
          <p:nvPr/>
        </p:nvSpPr>
        <p:spPr bwMode="auto">
          <a:xfrm>
            <a:off x="1455738" y="282575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s</a:t>
            </a:r>
            <a:r>
              <a:rPr lang="en-US" baseline="-25000"/>
              <a:t>x</a:t>
            </a:r>
            <a:endParaRPr lang="en-US">
              <a:latin typeface="Symbol" pitchFamily="18" charset="2"/>
            </a:endParaRPr>
          </a:p>
        </p:txBody>
      </p:sp>
      <p:sp>
        <p:nvSpPr>
          <p:cNvPr id="81936" name="Line 17"/>
          <p:cNvSpPr>
            <a:spLocks noChangeShapeType="1"/>
          </p:cNvSpPr>
          <p:nvPr/>
        </p:nvSpPr>
        <p:spPr bwMode="auto">
          <a:xfrm>
            <a:off x="1050925" y="322103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37" name="Text Box 18"/>
          <p:cNvSpPr txBox="1">
            <a:spLocks noChangeArrowheads="1"/>
          </p:cNvSpPr>
          <p:nvPr/>
        </p:nvSpPr>
        <p:spPr bwMode="auto">
          <a:xfrm>
            <a:off x="5391150" y="2551113"/>
            <a:ext cx="1435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separation: </a:t>
            </a:r>
          </a:p>
        </p:txBody>
      </p:sp>
      <p:sp>
        <p:nvSpPr>
          <p:cNvPr id="81938" name="Text Box 19"/>
          <p:cNvSpPr txBox="1">
            <a:spLocks noChangeArrowheads="1"/>
          </p:cNvSpPr>
          <p:nvPr/>
        </p:nvSpPr>
        <p:spPr bwMode="auto">
          <a:xfrm>
            <a:off x="6686550" y="2522538"/>
            <a:ext cx="2270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/>
              <a:t>v</a:t>
            </a:r>
            <a:r>
              <a:rPr lang="en-US" baseline="-25000"/>
              <a:t>gr</a:t>
            </a:r>
            <a:r>
              <a:rPr lang="en-US"/>
              <a:t> L =  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m</a:t>
            </a:r>
            <a:r>
              <a:rPr lang="en-US" baseline="30000"/>
              <a:t>2</a:t>
            </a:r>
            <a:r>
              <a:rPr lang="en-US"/>
              <a:t> L/2E</a:t>
            </a:r>
            <a:r>
              <a:rPr lang="en-US" baseline="30000"/>
              <a:t>2</a:t>
            </a:r>
            <a:r>
              <a:rPr lang="en-US"/>
              <a:t> </a:t>
            </a:r>
          </a:p>
        </p:txBody>
      </p:sp>
      <p:sp>
        <p:nvSpPr>
          <p:cNvPr id="81939" name="Text Box 20"/>
          <p:cNvSpPr txBox="1">
            <a:spLocks noChangeArrowheads="1"/>
          </p:cNvSpPr>
          <p:nvPr/>
        </p:nvSpPr>
        <p:spPr bwMode="auto">
          <a:xfrm>
            <a:off x="6850063" y="3044825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/>
              <a:t>v</a:t>
            </a:r>
            <a:r>
              <a:rPr lang="en-US" baseline="-25000"/>
              <a:t>gr</a:t>
            </a:r>
            <a:r>
              <a:rPr lang="en-US"/>
              <a:t> L &gt;  </a:t>
            </a:r>
            <a:r>
              <a:rPr lang="en-US">
                <a:latin typeface="Symbol" pitchFamily="18" charset="2"/>
              </a:rPr>
              <a:t>s</a:t>
            </a:r>
            <a:r>
              <a:rPr lang="en-US" baseline="-25000"/>
              <a:t>x</a:t>
            </a:r>
            <a:r>
              <a:rPr lang="en-US"/>
              <a:t> </a:t>
            </a:r>
          </a:p>
        </p:txBody>
      </p:sp>
      <p:sp>
        <p:nvSpPr>
          <p:cNvPr id="81940" name="Text Box 21"/>
          <p:cNvSpPr txBox="1">
            <a:spLocks noChangeArrowheads="1"/>
          </p:cNvSpPr>
          <p:nvPr/>
        </p:nvSpPr>
        <p:spPr bwMode="auto">
          <a:xfrm>
            <a:off x="5524500" y="3513138"/>
            <a:ext cx="2079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coherence length:</a:t>
            </a:r>
          </a:p>
        </p:txBody>
      </p:sp>
      <p:sp>
        <p:nvSpPr>
          <p:cNvPr id="81941" name="Text Box 22"/>
          <p:cNvSpPr txBox="1">
            <a:spLocks noChangeArrowheads="1"/>
          </p:cNvSpPr>
          <p:nvPr/>
        </p:nvSpPr>
        <p:spPr bwMode="auto">
          <a:xfrm>
            <a:off x="5719763" y="3940175"/>
            <a:ext cx="2141537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</a:t>
            </a:r>
            <a:r>
              <a:rPr lang="en-US" baseline="-25000"/>
              <a:t>coh</a:t>
            </a:r>
            <a:r>
              <a:rPr lang="en-US"/>
              <a:t> =  </a:t>
            </a:r>
            <a:r>
              <a:rPr lang="en-US">
                <a:latin typeface="Symbol" pitchFamily="18" charset="2"/>
              </a:rPr>
              <a:t>s</a:t>
            </a:r>
            <a:r>
              <a:rPr lang="en-US" baseline="-25000"/>
              <a:t>x</a:t>
            </a:r>
            <a:r>
              <a:rPr lang="en-US"/>
              <a:t>  E</a:t>
            </a:r>
            <a:r>
              <a:rPr lang="en-US" baseline="30000"/>
              <a:t>2</a:t>
            </a:r>
            <a:r>
              <a:rPr lang="en-US"/>
              <a:t>/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m</a:t>
            </a:r>
            <a:r>
              <a:rPr lang="en-US" baseline="30000"/>
              <a:t>2</a:t>
            </a:r>
            <a:r>
              <a:rPr lang="en-US"/>
              <a:t>  </a:t>
            </a:r>
          </a:p>
        </p:txBody>
      </p:sp>
      <p:sp>
        <p:nvSpPr>
          <p:cNvPr id="81942" name="Text Box 23"/>
          <p:cNvSpPr txBox="1">
            <a:spLocks noChangeArrowheads="1"/>
          </p:cNvSpPr>
          <p:nvPr/>
        </p:nvSpPr>
        <p:spPr bwMode="auto">
          <a:xfrm>
            <a:off x="365125" y="4643438"/>
            <a:ext cx="467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 the energy space: period of oscillations</a:t>
            </a:r>
          </a:p>
        </p:txBody>
      </p:sp>
      <p:sp>
        <p:nvSpPr>
          <p:cNvPr id="81943" name="Text Box 24"/>
          <p:cNvSpPr txBox="1">
            <a:spLocks noChangeArrowheads="1"/>
          </p:cNvSpPr>
          <p:nvPr/>
        </p:nvSpPr>
        <p:spPr bwMode="auto">
          <a:xfrm>
            <a:off x="5778500" y="4729163"/>
            <a:ext cx="2316163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E =  4</a:t>
            </a:r>
            <a:r>
              <a:rPr lang="en-US">
                <a:latin typeface="Symbol" pitchFamily="18" charset="2"/>
              </a:rPr>
              <a:t>p</a:t>
            </a:r>
            <a:r>
              <a:rPr lang="en-US"/>
              <a:t>E</a:t>
            </a:r>
            <a:r>
              <a:rPr lang="en-US" baseline="30000"/>
              <a:t>2</a:t>
            </a:r>
            <a:r>
              <a:rPr lang="en-US"/>
              <a:t>/(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m</a:t>
            </a:r>
            <a:r>
              <a:rPr lang="en-US" baseline="30000"/>
              <a:t>2</a:t>
            </a:r>
            <a:r>
              <a:rPr lang="en-US"/>
              <a:t> L) </a:t>
            </a:r>
          </a:p>
        </p:txBody>
      </p:sp>
      <p:sp>
        <p:nvSpPr>
          <p:cNvPr id="81944" name="Text Box 25"/>
          <p:cNvSpPr txBox="1">
            <a:spLocks noChangeArrowheads="1"/>
          </p:cNvSpPr>
          <p:nvPr/>
        </p:nvSpPr>
        <p:spPr bwMode="auto">
          <a:xfrm>
            <a:off x="346075" y="5165725"/>
            <a:ext cx="3592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Averaging (loss of coherence) if</a:t>
            </a:r>
          </a:p>
          <a:p>
            <a:r>
              <a:rPr lang="en-US" dirty="0"/>
              <a:t>energy </a:t>
            </a:r>
            <a:r>
              <a:rPr lang="en-US" dirty="0" smtClean="0"/>
              <a:t>resolution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baseline="-25000" dirty="0" err="1" smtClean="0"/>
              <a:t>E</a:t>
            </a:r>
            <a:r>
              <a:rPr lang="en-US" dirty="0" smtClean="0"/>
              <a:t> </a:t>
            </a:r>
            <a:r>
              <a:rPr lang="en-US" dirty="0"/>
              <a:t>is bad: </a:t>
            </a:r>
          </a:p>
        </p:txBody>
      </p:sp>
      <p:sp>
        <p:nvSpPr>
          <p:cNvPr id="81945" name="Text Box 26"/>
          <p:cNvSpPr txBox="1">
            <a:spLocks noChangeArrowheads="1"/>
          </p:cNvSpPr>
          <p:nvPr/>
        </p:nvSpPr>
        <p:spPr bwMode="auto">
          <a:xfrm>
            <a:off x="4076700" y="5278438"/>
            <a:ext cx="1128713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E &lt;  </a:t>
            </a:r>
            <a:r>
              <a:rPr lang="en-US" dirty="0" err="1">
                <a:latin typeface="Symbol" pitchFamily="18" charset="2"/>
              </a:rPr>
              <a:t>s</a:t>
            </a:r>
            <a:r>
              <a:rPr lang="en-US" baseline="-25000" dirty="0" err="1"/>
              <a:t>E</a:t>
            </a:r>
            <a:r>
              <a:rPr lang="en-US" dirty="0"/>
              <a:t> </a:t>
            </a:r>
          </a:p>
        </p:txBody>
      </p:sp>
      <p:sp>
        <p:nvSpPr>
          <p:cNvPr id="81946" name="Text Box 27"/>
          <p:cNvSpPr txBox="1">
            <a:spLocks noChangeArrowheads="1"/>
          </p:cNvSpPr>
          <p:nvPr/>
        </p:nvSpPr>
        <p:spPr bwMode="auto">
          <a:xfrm>
            <a:off x="493713" y="6219825"/>
            <a:ext cx="8054975" cy="36671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If  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E &gt; </a:t>
            </a:r>
            <a:r>
              <a:rPr lang="en-US">
                <a:latin typeface="Symbol" pitchFamily="18" charset="2"/>
              </a:rPr>
              <a:t>s</a:t>
            </a:r>
            <a:r>
              <a:rPr lang="en-US" baseline="-25000"/>
              <a:t>E</a:t>
            </a:r>
            <a:r>
              <a:rPr lang="en-US"/>
              <a:t> - restoration of coherence even if the wave packets separated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66101" y="139700"/>
            <a:ext cx="50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**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762000" y="1216025"/>
            <a:ext cx="7772400" cy="5268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52425" y="1066800"/>
            <a:ext cx="33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x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8534400" y="6096000"/>
            <a:ext cx="303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t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050925" y="1555750"/>
            <a:ext cx="1133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detector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592388" y="478631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pion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914400" y="5957888"/>
            <a:ext cx="873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target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03213" y="1614488"/>
            <a:ext cx="458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  <a:r>
              <a:rPr lang="en-US" baseline="-25000"/>
              <a:t>D</a:t>
            </a:r>
            <a:endParaRPr lang="en-US"/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3938588" y="739775"/>
            <a:ext cx="1141412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4872038" y="739775"/>
            <a:ext cx="18923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8555038" y="1987550"/>
            <a:ext cx="579437" cy="2168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381000" y="4267200"/>
            <a:ext cx="327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</a:t>
            </a:r>
            <a:r>
              <a:rPr lang="en-US" baseline="-25000"/>
              <a:t>p</a:t>
            </a:r>
            <a:endParaRPr lang="en-US"/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1373188" y="1536700"/>
            <a:ext cx="1133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detector</a:t>
            </a:r>
          </a:p>
        </p:txBody>
      </p:sp>
      <p:sp>
        <p:nvSpPr>
          <p:cNvPr id="33807" name="Freeform 15"/>
          <p:cNvSpPr>
            <a:spLocks/>
          </p:cNvSpPr>
          <p:nvPr/>
        </p:nvSpPr>
        <p:spPr bwMode="auto">
          <a:xfrm>
            <a:off x="1447800" y="2943225"/>
            <a:ext cx="7086600" cy="3000375"/>
          </a:xfrm>
          <a:custGeom>
            <a:avLst/>
            <a:gdLst>
              <a:gd name="T0" fmla="*/ 1371 w 4681"/>
              <a:gd name="T1" fmla="*/ 1015 h 2387"/>
              <a:gd name="T2" fmla="*/ 4681 w 4681"/>
              <a:gd name="T3" fmla="*/ 0 h 2387"/>
              <a:gd name="T4" fmla="*/ 4672 w 4681"/>
              <a:gd name="T5" fmla="*/ 942 h 2387"/>
              <a:gd name="T6" fmla="*/ 0 w 4681"/>
              <a:gd name="T7" fmla="*/ 2387 h 2387"/>
              <a:gd name="T8" fmla="*/ 1371 w 4681"/>
              <a:gd name="T9" fmla="*/ 1015 h 23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81"/>
              <a:gd name="T16" fmla="*/ 0 h 2387"/>
              <a:gd name="T17" fmla="*/ 4681 w 4681"/>
              <a:gd name="T18" fmla="*/ 2387 h 23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81" h="2387">
                <a:moveTo>
                  <a:pt x="1371" y="1015"/>
                </a:moveTo>
                <a:lnTo>
                  <a:pt x="4681" y="0"/>
                </a:lnTo>
                <a:lnTo>
                  <a:pt x="4672" y="942"/>
                </a:lnTo>
                <a:lnTo>
                  <a:pt x="0" y="2387"/>
                </a:lnTo>
                <a:lnTo>
                  <a:pt x="1371" y="1015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8" name="Freeform 16"/>
          <p:cNvSpPr>
            <a:spLocks/>
          </p:cNvSpPr>
          <p:nvPr/>
        </p:nvSpPr>
        <p:spPr bwMode="auto">
          <a:xfrm rot="-208088">
            <a:off x="1006475" y="1704975"/>
            <a:ext cx="4602163" cy="3973513"/>
          </a:xfrm>
          <a:custGeom>
            <a:avLst/>
            <a:gdLst>
              <a:gd name="T0" fmla="*/ 0 w 3017"/>
              <a:gd name="T1" fmla="*/ 2643 h 2643"/>
              <a:gd name="T2" fmla="*/ 2212 w 3017"/>
              <a:gd name="T3" fmla="*/ 275 h 2643"/>
              <a:gd name="T4" fmla="*/ 2496 w 3017"/>
              <a:gd name="T5" fmla="*/ 0 h 2643"/>
              <a:gd name="T6" fmla="*/ 3017 w 3017"/>
              <a:gd name="T7" fmla="*/ 0 h 2643"/>
              <a:gd name="T8" fmla="*/ 1307 w 3017"/>
              <a:gd name="T9" fmla="*/ 1847 h 2643"/>
              <a:gd name="T10" fmla="*/ 0 w 3017"/>
              <a:gd name="T11" fmla="*/ 2643 h 26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17"/>
              <a:gd name="T19" fmla="*/ 0 h 2643"/>
              <a:gd name="T20" fmla="*/ 3017 w 3017"/>
              <a:gd name="T21" fmla="*/ 2643 h 26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17" h="2643">
                <a:moveTo>
                  <a:pt x="0" y="2643"/>
                </a:moveTo>
                <a:lnTo>
                  <a:pt x="2212" y="275"/>
                </a:lnTo>
                <a:lnTo>
                  <a:pt x="2496" y="0"/>
                </a:lnTo>
                <a:lnTo>
                  <a:pt x="3017" y="0"/>
                </a:lnTo>
                <a:lnTo>
                  <a:pt x="1307" y="1847"/>
                </a:lnTo>
                <a:lnTo>
                  <a:pt x="0" y="264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9" name="Freeform 17"/>
          <p:cNvSpPr>
            <a:spLocks/>
          </p:cNvSpPr>
          <p:nvPr/>
        </p:nvSpPr>
        <p:spPr bwMode="auto">
          <a:xfrm>
            <a:off x="1147763" y="1597025"/>
            <a:ext cx="4789487" cy="4195763"/>
          </a:xfrm>
          <a:custGeom>
            <a:avLst/>
            <a:gdLst>
              <a:gd name="T0" fmla="*/ 0 w 3017"/>
              <a:gd name="T1" fmla="*/ 2643 h 2643"/>
              <a:gd name="T2" fmla="*/ 2212 w 3017"/>
              <a:gd name="T3" fmla="*/ 275 h 2643"/>
              <a:gd name="T4" fmla="*/ 2496 w 3017"/>
              <a:gd name="T5" fmla="*/ 0 h 2643"/>
              <a:gd name="T6" fmla="*/ 3017 w 3017"/>
              <a:gd name="T7" fmla="*/ 0 h 2643"/>
              <a:gd name="T8" fmla="*/ 1307 w 3017"/>
              <a:gd name="T9" fmla="*/ 1847 h 2643"/>
              <a:gd name="T10" fmla="*/ 0 w 3017"/>
              <a:gd name="T11" fmla="*/ 2643 h 26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17"/>
              <a:gd name="T19" fmla="*/ 0 h 2643"/>
              <a:gd name="T20" fmla="*/ 3017 w 3017"/>
              <a:gd name="T21" fmla="*/ 2643 h 26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17" h="2643">
                <a:moveTo>
                  <a:pt x="0" y="2643"/>
                </a:moveTo>
                <a:lnTo>
                  <a:pt x="2212" y="275"/>
                </a:lnTo>
                <a:lnTo>
                  <a:pt x="2496" y="0"/>
                </a:lnTo>
                <a:lnTo>
                  <a:pt x="3017" y="0"/>
                </a:lnTo>
                <a:lnTo>
                  <a:pt x="1307" y="1847"/>
                </a:lnTo>
                <a:lnTo>
                  <a:pt x="0" y="2643"/>
                </a:lnTo>
                <a:close/>
              </a:path>
            </a:pathLst>
          </a:cu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3874" name="Rectangle 18"/>
          <p:cNvSpPr>
            <a:spLocks noChangeArrowheads="1"/>
          </p:cNvSpPr>
          <p:nvPr/>
        </p:nvSpPr>
        <p:spPr bwMode="auto">
          <a:xfrm>
            <a:off x="762000" y="1549400"/>
            <a:ext cx="7773988" cy="46672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chemeClr val="tx2"/>
              </a:gs>
              <a:gs pos="100000">
                <a:srgbClr val="FF00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4181475" y="2438400"/>
            <a:ext cx="390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/>
              <a:t>1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3276600" y="2422525"/>
            <a:ext cx="415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/>
              <a:t>2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2435225" y="4581525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p</a:t>
            </a:r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4719638" y="4379913"/>
            <a:ext cx="33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Symbol" pitchFamily="18" charset="2"/>
              </a:rPr>
              <a:t>m</a:t>
            </a:r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 rot="5400000">
            <a:off x="1835944" y="3420269"/>
            <a:ext cx="1587" cy="21494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1525588" y="1600200"/>
            <a:ext cx="1133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detector</a:t>
            </a:r>
          </a:p>
        </p:txBody>
      </p:sp>
      <p:sp>
        <p:nvSpPr>
          <p:cNvPr id="33817" name="Freeform 25"/>
          <p:cNvSpPr>
            <a:spLocks/>
          </p:cNvSpPr>
          <p:nvPr/>
        </p:nvSpPr>
        <p:spPr bwMode="auto">
          <a:xfrm>
            <a:off x="1066800" y="4495800"/>
            <a:ext cx="2209800" cy="1371600"/>
          </a:xfrm>
          <a:custGeom>
            <a:avLst/>
            <a:gdLst>
              <a:gd name="T0" fmla="*/ 1392 w 1392"/>
              <a:gd name="T1" fmla="*/ 0 h 864"/>
              <a:gd name="T2" fmla="*/ 1056 w 1392"/>
              <a:gd name="T3" fmla="*/ 0 h 864"/>
              <a:gd name="T4" fmla="*/ 0 w 1392"/>
              <a:gd name="T5" fmla="*/ 864 h 864"/>
              <a:gd name="T6" fmla="*/ 336 w 1392"/>
              <a:gd name="T7" fmla="*/ 864 h 864"/>
              <a:gd name="T8" fmla="*/ 1392 w 1392"/>
              <a:gd name="T9" fmla="*/ 0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2"/>
              <a:gd name="T16" fmla="*/ 0 h 864"/>
              <a:gd name="T17" fmla="*/ 1392 w 1392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2" h="864">
                <a:moveTo>
                  <a:pt x="1392" y="0"/>
                </a:moveTo>
                <a:lnTo>
                  <a:pt x="1056" y="0"/>
                </a:lnTo>
                <a:lnTo>
                  <a:pt x="0" y="864"/>
                </a:lnTo>
                <a:lnTo>
                  <a:pt x="336" y="864"/>
                </a:lnTo>
                <a:lnTo>
                  <a:pt x="1392" y="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 rot="5400000" flipH="1">
            <a:off x="1321594" y="5588794"/>
            <a:ext cx="100012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760413" y="1216025"/>
            <a:ext cx="7773987" cy="5260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0" name="Text Box 28"/>
          <p:cNvSpPr txBox="1">
            <a:spLocks noChangeArrowheads="1"/>
          </p:cNvSpPr>
          <p:nvPr/>
        </p:nvSpPr>
        <p:spPr bwMode="auto">
          <a:xfrm>
            <a:off x="2133600" y="4860925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p</a:t>
            </a:r>
          </a:p>
        </p:txBody>
      </p: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304800" y="5715000"/>
            <a:ext cx="452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  <a:r>
              <a:rPr lang="en-US" baseline="-25000"/>
              <a:t>T</a:t>
            </a: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8228013" y="269507"/>
            <a:ext cx="4572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8166101" y="139700"/>
            <a:ext cx="50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**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4762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617538" y="207963"/>
            <a:ext cx="7221537" cy="1096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Mixing and mass matrices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567238" y="1439863"/>
            <a:ext cx="1273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M</a:t>
            </a:r>
            <a:r>
              <a:rPr lang="en-US" sz="2000" baseline="-25000" dirty="0"/>
              <a:t>l</a:t>
            </a:r>
            <a:r>
              <a:rPr lang="en-US" sz="2000" dirty="0"/>
              <a:t>  =  </a:t>
            </a:r>
            <a:r>
              <a:rPr lang="en-US" sz="2000" dirty="0" err="1"/>
              <a:t>M</a:t>
            </a:r>
            <a:r>
              <a:rPr lang="en-US" sz="2000" baseline="-25000" dirty="0" err="1">
                <a:latin typeface="Symbol" pitchFamily="18" charset="2"/>
              </a:rPr>
              <a:t>n</a:t>
            </a:r>
            <a:r>
              <a:rPr lang="en-US" sz="2000" dirty="0"/>
              <a:t> 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23888" y="3759200"/>
            <a:ext cx="2152650" cy="396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M</a:t>
            </a:r>
            <a:r>
              <a:rPr lang="en-US" sz="2000" baseline="-25000" dirty="0"/>
              <a:t>l</a:t>
            </a:r>
            <a:r>
              <a:rPr lang="en-US" sz="2000" dirty="0"/>
              <a:t> = </a:t>
            </a:r>
            <a:r>
              <a:rPr lang="en-US" sz="2000" dirty="0" err="1"/>
              <a:t>U</a:t>
            </a:r>
            <a:r>
              <a:rPr lang="en-US" sz="2000" baseline="-25000" dirty="0" err="1"/>
              <a:t>lL</a:t>
            </a:r>
            <a:r>
              <a:rPr lang="en-US" sz="2000" dirty="0" err="1"/>
              <a:t>m</a:t>
            </a:r>
            <a:r>
              <a:rPr lang="en-US" sz="2000" baseline="-25000" dirty="0" err="1"/>
              <a:t>l</a:t>
            </a:r>
            <a:r>
              <a:rPr lang="en-US" sz="2000" baseline="30000" dirty="0" err="1"/>
              <a:t>diag</a:t>
            </a:r>
            <a:r>
              <a:rPr lang="en-US" sz="2000" baseline="30000" dirty="0"/>
              <a:t> </a:t>
            </a:r>
            <a:r>
              <a:rPr lang="en-US" sz="2000" dirty="0" err="1"/>
              <a:t>U</a:t>
            </a:r>
            <a:r>
              <a:rPr lang="en-US" sz="2000" baseline="-25000" dirty="0" err="1"/>
              <a:t>lR</a:t>
            </a:r>
            <a:r>
              <a:rPr lang="en-US" sz="2000" baseline="30000" dirty="0"/>
              <a:t>+</a:t>
            </a:r>
            <a:r>
              <a:rPr lang="en-US" sz="2000" dirty="0"/>
              <a:t> 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478463" y="3735388"/>
            <a:ext cx="2338387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/>
              <a:t>M</a:t>
            </a:r>
            <a:r>
              <a:rPr lang="en-US" sz="2000" baseline="-25000" dirty="0" err="1">
                <a:latin typeface="Symbol" pitchFamily="18" charset="2"/>
              </a:rPr>
              <a:t>n</a:t>
            </a:r>
            <a:r>
              <a:rPr lang="en-US" sz="2000" dirty="0"/>
              <a:t> = </a:t>
            </a:r>
            <a:r>
              <a:rPr lang="en-US" sz="2000" dirty="0" err="1"/>
              <a:t>U</a:t>
            </a:r>
            <a:r>
              <a:rPr lang="en-US" sz="2000" baseline="-25000" dirty="0" err="1">
                <a:latin typeface="Symbol" pitchFamily="18" charset="2"/>
              </a:rPr>
              <a:t>n</a:t>
            </a:r>
            <a:r>
              <a:rPr lang="en-US" sz="2000" baseline="-25000" dirty="0" err="1"/>
              <a:t>L</a:t>
            </a:r>
            <a:r>
              <a:rPr lang="en-US" sz="2000" dirty="0" err="1"/>
              <a:t>m</a:t>
            </a:r>
            <a:r>
              <a:rPr lang="en-US" sz="2000" baseline="-25000" dirty="0" err="1">
                <a:latin typeface="Symbol" pitchFamily="18" charset="2"/>
              </a:rPr>
              <a:t>n</a:t>
            </a:r>
            <a:r>
              <a:rPr lang="en-US" sz="2000" baseline="30000" dirty="0" err="1"/>
              <a:t>diag</a:t>
            </a:r>
            <a:r>
              <a:rPr lang="en-US" sz="2000" baseline="30000" dirty="0"/>
              <a:t> </a:t>
            </a:r>
            <a:r>
              <a:rPr lang="en-US" sz="2000" dirty="0" err="1"/>
              <a:t>U</a:t>
            </a:r>
            <a:r>
              <a:rPr lang="en-US" sz="2000" baseline="-25000" dirty="0" err="1">
                <a:latin typeface="Symbol" pitchFamily="18" charset="2"/>
              </a:rPr>
              <a:t>n</a:t>
            </a:r>
            <a:r>
              <a:rPr lang="en-US" sz="2000" baseline="-25000" dirty="0" err="1"/>
              <a:t>L</a:t>
            </a:r>
            <a:r>
              <a:rPr lang="en-US" sz="2000" baseline="30000" dirty="0" err="1"/>
              <a:t>T</a:t>
            </a:r>
            <a:r>
              <a:rPr lang="en-US" sz="2000" dirty="0"/>
              <a:t> 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492500" y="5273645"/>
            <a:ext cx="2000869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U</a:t>
            </a:r>
            <a:r>
              <a:rPr lang="en-US" sz="2000" baseline="-25000" dirty="0">
                <a:latin typeface="Symbol" pitchFamily="18" charset="2"/>
              </a:rPr>
              <a:t> </a:t>
            </a:r>
            <a:r>
              <a:rPr lang="en-US" sz="2000" baseline="-25000" dirty="0"/>
              <a:t>PMNS</a:t>
            </a:r>
            <a:r>
              <a:rPr lang="en-US" sz="2000" baseline="-25000" dirty="0">
                <a:latin typeface="Symbol" pitchFamily="18" charset="2"/>
              </a:rPr>
              <a:t> </a:t>
            </a:r>
            <a:r>
              <a:rPr lang="en-US" sz="2000" dirty="0"/>
              <a:t>= </a:t>
            </a:r>
            <a:r>
              <a:rPr lang="en-US" sz="2000" dirty="0" err="1"/>
              <a:t>U</a:t>
            </a:r>
            <a:r>
              <a:rPr lang="en-US" sz="2000" baseline="-25000" dirty="0" err="1"/>
              <a:t>lL</a:t>
            </a:r>
            <a:r>
              <a:rPr lang="en-US" sz="2000" baseline="30000" dirty="0"/>
              <a:t>+ </a:t>
            </a:r>
            <a:r>
              <a:rPr lang="en-US" sz="2000" dirty="0" err="1"/>
              <a:t>U</a:t>
            </a:r>
            <a:r>
              <a:rPr lang="en-US" sz="2000" baseline="-25000" dirty="0" err="1">
                <a:latin typeface="Symbol" pitchFamily="18" charset="2"/>
              </a:rPr>
              <a:t>n</a:t>
            </a:r>
            <a:r>
              <a:rPr lang="en-US" sz="2000" baseline="-25000" dirty="0" err="1"/>
              <a:t>L</a:t>
            </a:r>
            <a:endParaRPr lang="en-US" sz="2000" dirty="0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H="1">
            <a:off x="5114793" y="1533585"/>
            <a:ext cx="42862" cy="203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 rot="20274361">
            <a:off x="7663524" y="3064983"/>
            <a:ext cx="17459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for </a:t>
            </a:r>
            <a:r>
              <a:rPr lang="en-US" dirty="0" err="1" smtClean="0"/>
              <a:t>Majorana</a:t>
            </a:r>
            <a:r>
              <a:rPr lang="en-US" dirty="0" smtClean="0"/>
              <a:t>  </a:t>
            </a:r>
          </a:p>
          <a:p>
            <a:r>
              <a:rPr lang="en-US" dirty="0" smtClean="0"/>
              <a:t>neutrinos</a:t>
            </a:r>
            <a:endParaRPr lang="en-US" dirty="0"/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415925" y="6089163"/>
            <a:ext cx="1746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Flavor basis: 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2162175" y="6089163"/>
            <a:ext cx="1339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M</a:t>
            </a:r>
            <a:r>
              <a:rPr lang="en-US" sz="2000" baseline="-25000" dirty="0"/>
              <a:t>l</a:t>
            </a:r>
            <a:r>
              <a:rPr lang="en-US" sz="2000" dirty="0"/>
              <a:t> = </a:t>
            </a:r>
            <a:r>
              <a:rPr lang="en-US" sz="2000" dirty="0" err="1"/>
              <a:t>m</a:t>
            </a:r>
            <a:r>
              <a:rPr lang="en-US" sz="2000" baseline="-25000" dirty="0" err="1"/>
              <a:t>l</a:t>
            </a:r>
            <a:r>
              <a:rPr lang="en-US" sz="2000" baseline="30000" dirty="0" err="1"/>
              <a:t>diag</a:t>
            </a:r>
            <a:r>
              <a:rPr lang="en-US" sz="2000" baseline="30000" dirty="0"/>
              <a:t> </a:t>
            </a:r>
            <a:endParaRPr lang="en-US" sz="2000" dirty="0"/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3778250" y="6089163"/>
            <a:ext cx="157797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U</a:t>
            </a:r>
            <a:r>
              <a:rPr lang="en-US" sz="2000" baseline="-25000" dirty="0">
                <a:latin typeface="Symbol" pitchFamily="18" charset="2"/>
              </a:rPr>
              <a:t> </a:t>
            </a:r>
            <a:r>
              <a:rPr lang="en-US" sz="2000" baseline="-25000" dirty="0"/>
              <a:t>PMNS</a:t>
            </a:r>
            <a:r>
              <a:rPr lang="en-US" sz="2000" baseline="-25000" dirty="0">
                <a:latin typeface="Symbol" pitchFamily="18" charset="2"/>
              </a:rPr>
              <a:t> </a:t>
            </a:r>
            <a:r>
              <a:rPr lang="en-US" sz="2000" dirty="0"/>
              <a:t> = </a:t>
            </a:r>
            <a:r>
              <a:rPr lang="en-US" sz="2000" dirty="0" err="1"/>
              <a:t>U</a:t>
            </a:r>
            <a:r>
              <a:rPr lang="en-US" sz="2000" baseline="-25000" dirty="0" err="1">
                <a:latin typeface="Symbol" pitchFamily="18" charset="2"/>
              </a:rPr>
              <a:t>n</a:t>
            </a:r>
            <a:r>
              <a:rPr lang="en-US" sz="2000" baseline="-25000" dirty="0" err="1"/>
              <a:t>L</a:t>
            </a:r>
            <a:endParaRPr lang="en-US" sz="2000" dirty="0"/>
          </a:p>
        </p:txBody>
      </p:sp>
      <p:sp>
        <p:nvSpPr>
          <p:cNvPr id="19472" name="Text Box 17"/>
          <p:cNvSpPr txBox="1">
            <a:spLocks noChangeArrowheads="1"/>
          </p:cNvSpPr>
          <p:nvPr/>
        </p:nvSpPr>
        <p:spPr bwMode="auto">
          <a:xfrm>
            <a:off x="431800" y="2557463"/>
            <a:ext cx="21177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Diagonalization: </a:t>
            </a:r>
          </a:p>
        </p:txBody>
      </p:sp>
      <p:sp>
        <p:nvSpPr>
          <p:cNvPr id="19473" name="Text Box 18"/>
          <p:cNvSpPr txBox="1">
            <a:spLocks noChangeArrowheads="1"/>
          </p:cNvSpPr>
          <p:nvPr/>
        </p:nvSpPr>
        <p:spPr bwMode="auto">
          <a:xfrm>
            <a:off x="3548318" y="2391568"/>
            <a:ext cx="1833562" cy="39687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Mixing matrix</a:t>
            </a:r>
          </a:p>
        </p:txBody>
      </p:sp>
      <p:sp>
        <p:nvSpPr>
          <p:cNvPr id="19474" name="Text Box 19"/>
          <p:cNvSpPr txBox="1">
            <a:spLocks noChangeArrowheads="1"/>
          </p:cNvSpPr>
          <p:nvPr/>
        </p:nvSpPr>
        <p:spPr bwMode="auto">
          <a:xfrm>
            <a:off x="3572924" y="2928938"/>
            <a:ext cx="1962150" cy="3968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Mass spectrum</a:t>
            </a:r>
          </a:p>
        </p:txBody>
      </p:sp>
      <p:sp>
        <p:nvSpPr>
          <p:cNvPr id="19475" name="Text Box 20"/>
          <p:cNvSpPr txBox="1">
            <a:spLocks noChangeArrowheads="1"/>
          </p:cNvSpPr>
          <p:nvPr/>
        </p:nvSpPr>
        <p:spPr bwMode="auto">
          <a:xfrm>
            <a:off x="5489575" y="4103688"/>
            <a:ext cx="2582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/>
              <a:t>m</a:t>
            </a:r>
            <a:r>
              <a:rPr lang="en-US" sz="2000" baseline="-25000" dirty="0" err="1">
                <a:latin typeface="Symbol" pitchFamily="18" charset="2"/>
              </a:rPr>
              <a:t>n</a:t>
            </a:r>
            <a:r>
              <a:rPr lang="en-US" sz="2000" baseline="30000" dirty="0" err="1"/>
              <a:t>diag</a:t>
            </a:r>
            <a:r>
              <a:rPr lang="en-US" sz="2000" baseline="30000" dirty="0"/>
              <a:t>  </a:t>
            </a:r>
            <a:r>
              <a:rPr lang="en-US" sz="2000" dirty="0"/>
              <a:t>= (m</a:t>
            </a:r>
            <a:r>
              <a:rPr lang="en-US" sz="2000" baseline="-25000" dirty="0"/>
              <a:t>1</a:t>
            </a:r>
            <a:r>
              <a:rPr lang="en-US" sz="2000" dirty="0"/>
              <a:t>,  m</a:t>
            </a:r>
            <a:r>
              <a:rPr lang="en-US" sz="2000" baseline="-25000" dirty="0"/>
              <a:t>2</a:t>
            </a:r>
            <a:r>
              <a:rPr lang="en-US" sz="2000" dirty="0"/>
              <a:t>, m</a:t>
            </a:r>
            <a:r>
              <a:rPr lang="en-US" sz="2000" baseline="-25000" dirty="0"/>
              <a:t>3</a:t>
            </a:r>
            <a:r>
              <a:rPr lang="en-US" sz="2000" dirty="0"/>
              <a:t>) </a:t>
            </a:r>
          </a:p>
        </p:txBody>
      </p:sp>
      <p:sp>
        <p:nvSpPr>
          <p:cNvPr id="19476" name="AutoShape 21"/>
          <p:cNvSpPr>
            <a:spLocks noChangeArrowheads="1"/>
          </p:cNvSpPr>
          <p:nvPr/>
        </p:nvSpPr>
        <p:spPr bwMode="auto">
          <a:xfrm rot="20474206">
            <a:off x="2852738" y="2361406"/>
            <a:ext cx="393700" cy="363538"/>
          </a:xfrm>
          <a:prstGeom prst="rightArrow">
            <a:avLst>
              <a:gd name="adj1" fmla="val 50000"/>
              <a:gd name="adj2" fmla="val 2707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Text Box 22"/>
          <p:cNvSpPr txBox="1">
            <a:spLocks noChangeArrowheads="1"/>
          </p:cNvSpPr>
          <p:nvPr/>
        </p:nvSpPr>
        <p:spPr bwMode="auto">
          <a:xfrm>
            <a:off x="431800" y="1336675"/>
            <a:ext cx="3425938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Origin of mixing: </a:t>
            </a:r>
            <a:endParaRPr lang="en-US" sz="2000" dirty="0" smtClean="0"/>
          </a:p>
          <a:p>
            <a:r>
              <a:rPr lang="en-US" sz="2000" dirty="0" smtClean="0"/>
              <a:t>off-diagonal </a:t>
            </a:r>
            <a:r>
              <a:rPr lang="en-US" sz="2000" dirty="0"/>
              <a:t>mass matrices</a:t>
            </a: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4567238" y="4807149"/>
            <a:ext cx="2828064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l </a:t>
            </a:r>
            <a:r>
              <a:rPr lang="en-US" sz="2000" dirty="0">
                <a:latin typeface="Symbol" pitchFamily="18" charset="2"/>
              </a:rPr>
              <a:t>g</a:t>
            </a:r>
            <a:r>
              <a:rPr lang="en-US" sz="2000" baseline="-25000" dirty="0">
                <a:latin typeface="Symbol" pitchFamily="18" charset="2"/>
              </a:rPr>
              <a:t> </a:t>
            </a:r>
            <a:r>
              <a:rPr lang="en-US" sz="2000" baseline="30000" dirty="0">
                <a:latin typeface="Symbol" pitchFamily="18" charset="2"/>
              </a:rPr>
              <a:t>m</a:t>
            </a:r>
            <a:r>
              <a:rPr lang="en-US" sz="2000" baseline="-25000" dirty="0">
                <a:latin typeface="Symbol" pitchFamily="18" charset="2"/>
              </a:rPr>
              <a:t> </a:t>
            </a:r>
            <a:r>
              <a:rPr lang="en-US" sz="2000" dirty="0"/>
              <a:t>(1 -</a:t>
            </a:r>
            <a:r>
              <a:rPr lang="en-US" sz="2000" dirty="0">
                <a:latin typeface="Symbol" pitchFamily="18" charset="2"/>
              </a:rPr>
              <a:t>  g</a:t>
            </a:r>
            <a:r>
              <a:rPr lang="en-US" sz="2000" baseline="-25000" dirty="0"/>
              <a:t>5</a:t>
            </a:r>
            <a:r>
              <a:rPr lang="en-US" sz="2000" dirty="0"/>
              <a:t>) </a:t>
            </a:r>
            <a:r>
              <a:rPr lang="en-US" sz="2000" dirty="0" err="1"/>
              <a:t>U</a:t>
            </a:r>
            <a:r>
              <a:rPr lang="en-US" sz="2000" baseline="-25000" dirty="0" err="1"/>
              <a:t>PMNS</a:t>
            </a:r>
            <a:r>
              <a:rPr lang="en-US" sz="2000" dirty="0" err="1">
                <a:latin typeface="Symbol" pitchFamily="18" charset="2"/>
              </a:rPr>
              <a:t>n</a:t>
            </a:r>
            <a:r>
              <a:rPr lang="en-US" sz="2000" baseline="-25000" dirty="0" err="1"/>
              <a:t>mass</a:t>
            </a:r>
            <a:r>
              <a:rPr lang="en-US" sz="2000" dirty="0">
                <a:latin typeface="Symbol" pitchFamily="18" charset="2"/>
              </a:rPr>
              <a:t> 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415925" y="4829314"/>
            <a:ext cx="41793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CC in terms of mass </a:t>
            </a:r>
            <a:r>
              <a:rPr lang="en-US" sz="2000" dirty="0" err="1" smtClean="0"/>
              <a:t>eigenstates</a:t>
            </a:r>
            <a:r>
              <a:rPr lang="en-US" sz="2000" dirty="0" smtClean="0"/>
              <a:t>: </a:t>
            </a:r>
            <a:endParaRPr lang="en-US" sz="2000" dirty="0"/>
          </a:p>
        </p:txBody>
      </p:sp>
      <p:sp>
        <p:nvSpPr>
          <p:cNvPr id="24" name="Line 29"/>
          <p:cNvSpPr>
            <a:spLocks noChangeShapeType="1"/>
          </p:cNvSpPr>
          <p:nvPr/>
        </p:nvSpPr>
        <p:spPr bwMode="auto">
          <a:xfrm>
            <a:off x="4595274" y="4807149"/>
            <a:ext cx="1746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AutoShape 21"/>
          <p:cNvSpPr>
            <a:spLocks noChangeArrowheads="1"/>
          </p:cNvSpPr>
          <p:nvPr/>
        </p:nvSpPr>
        <p:spPr bwMode="auto">
          <a:xfrm>
            <a:off x="2947988" y="5311745"/>
            <a:ext cx="393700" cy="363538"/>
          </a:xfrm>
          <a:prstGeom prst="rightArrow">
            <a:avLst>
              <a:gd name="adj1" fmla="val 50000"/>
              <a:gd name="adj2" fmla="val 2707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674688" y="4167188"/>
            <a:ext cx="26773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m</a:t>
            </a:r>
            <a:r>
              <a:rPr lang="en-US" sz="2000" baseline="-25000" dirty="0" smtClean="0"/>
              <a:t>l</a:t>
            </a:r>
            <a:r>
              <a:rPr lang="en-US" sz="2000" baseline="-25000" dirty="0" smtClean="0">
                <a:latin typeface="Symbol" pitchFamily="18" charset="2"/>
              </a:rPr>
              <a:t> </a:t>
            </a:r>
            <a:r>
              <a:rPr lang="en-US" sz="2000" baseline="30000" dirty="0" err="1" smtClean="0"/>
              <a:t>diag</a:t>
            </a:r>
            <a:r>
              <a:rPr lang="en-US" sz="2000" baseline="30000" dirty="0" smtClean="0"/>
              <a:t>  </a:t>
            </a:r>
            <a:r>
              <a:rPr lang="en-US" sz="2000" dirty="0"/>
              <a:t>= (</a:t>
            </a:r>
            <a:r>
              <a:rPr lang="en-US" sz="2000" dirty="0" smtClean="0"/>
              <a:t>m</a:t>
            </a:r>
            <a:r>
              <a:rPr lang="en-US" sz="2000" baseline="-25000" dirty="0"/>
              <a:t>e</a:t>
            </a:r>
            <a:r>
              <a:rPr lang="en-US" sz="2000" dirty="0" smtClean="0"/>
              <a:t>,  m</a:t>
            </a:r>
            <a:r>
              <a:rPr lang="en-US" sz="2000" baseline="-25000" dirty="0" smtClean="0">
                <a:latin typeface="Symbol" pitchFamily="18" charset="2"/>
              </a:rPr>
              <a:t>m</a:t>
            </a:r>
            <a:r>
              <a:rPr lang="en-US" sz="2000" dirty="0" smtClean="0"/>
              <a:t>,  </a:t>
            </a:r>
            <a:r>
              <a:rPr lang="en-US" sz="2000" dirty="0" err="1" smtClean="0"/>
              <a:t>m</a:t>
            </a:r>
            <a:r>
              <a:rPr lang="en-US" sz="2000" baseline="-25000" dirty="0" err="1" smtClean="0">
                <a:latin typeface="Symbol" pitchFamily="18" charset="2"/>
              </a:rPr>
              <a:t>t</a:t>
            </a:r>
            <a:r>
              <a:rPr lang="en-US" sz="2000" dirty="0" smtClean="0"/>
              <a:t>) </a:t>
            </a:r>
            <a:endParaRPr lang="en-US" sz="2000" dirty="0"/>
          </a:p>
        </p:txBody>
      </p:sp>
      <p:sp>
        <p:nvSpPr>
          <p:cNvPr id="27" name="AutoShape 21"/>
          <p:cNvSpPr>
            <a:spLocks noChangeArrowheads="1"/>
          </p:cNvSpPr>
          <p:nvPr/>
        </p:nvSpPr>
        <p:spPr bwMode="auto">
          <a:xfrm rot="894367">
            <a:off x="2903538" y="2844006"/>
            <a:ext cx="393700" cy="363538"/>
          </a:xfrm>
          <a:prstGeom prst="rightArrow">
            <a:avLst>
              <a:gd name="adj1" fmla="val 50000"/>
              <a:gd name="adj2" fmla="val 2707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6276478" y="1449248"/>
            <a:ext cx="223764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l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  </a:t>
            </a:r>
            <a:r>
              <a:rPr lang="en-US" sz="2000" dirty="0">
                <a:latin typeface="Symbol" pitchFamily="18" charset="2"/>
              </a:rPr>
              <a:t>g</a:t>
            </a:r>
            <a:r>
              <a:rPr lang="en-US" sz="2000" baseline="-25000" dirty="0">
                <a:latin typeface="Symbol" pitchFamily="18" charset="2"/>
              </a:rPr>
              <a:t> </a:t>
            </a:r>
            <a:r>
              <a:rPr lang="en-US" sz="2000" baseline="30000" dirty="0">
                <a:latin typeface="Symbol" pitchFamily="18" charset="2"/>
              </a:rPr>
              <a:t>m</a:t>
            </a:r>
            <a:r>
              <a:rPr lang="en-US" sz="2000" baseline="-25000" dirty="0">
                <a:latin typeface="Symbol" pitchFamily="18" charset="2"/>
              </a:rPr>
              <a:t> </a:t>
            </a:r>
            <a:r>
              <a:rPr lang="en-US" sz="2000" dirty="0"/>
              <a:t>(1 -</a:t>
            </a:r>
            <a:r>
              <a:rPr lang="en-US" sz="2000" dirty="0">
                <a:latin typeface="Symbol" pitchFamily="18" charset="2"/>
              </a:rPr>
              <a:t>  g</a:t>
            </a:r>
            <a:r>
              <a:rPr lang="en-US" sz="2000" baseline="-25000" dirty="0"/>
              <a:t>5</a:t>
            </a:r>
            <a:r>
              <a:rPr lang="en-US" sz="2000" dirty="0"/>
              <a:t>) </a:t>
            </a:r>
            <a:r>
              <a:rPr lang="en-US" sz="2000" dirty="0" smtClean="0">
                <a:latin typeface="Symbol" pitchFamily="18" charset="2"/>
              </a:rPr>
              <a:t>n </a:t>
            </a:r>
            <a:r>
              <a:rPr lang="en-US" sz="2000" baseline="30000" dirty="0" smtClean="0"/>
              <a:t>0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6342624" y="1461292"/>
            <a:ext cx="1746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215624" y="1871523"/>
            <a:ext cx="1199367" cy="40011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l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  </a:t>
            </a:r>
            <a:r>
              <a:rPr lang="en-US" sz="2000" dirty="0"/>
              <a:t>= </a:t>
            </a:r>
            <a:r>
              <a:rPr lang="en-US" sz="2000" dirty="0" err="1" smtClean="0"/>
              <a:t>U</a:t>
            </a:r>
            <a:r>
              <a:rPr lang="en-US" sz="2000" baseline="-25000" dirty="0" err="1" smtClean="0"/>
              <a:t>lL</a:t>
            </a:r>
            <a:r>
              <a:rPr lang="en-US" sz="2000" dirty="0" smtClean="0"/>
              <a:t> 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-8353" y="-5093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55984" y="1632852"/>
            <a:ext cx="4166895" cy="254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3557" name="Freeform 5"/>
          <p:cNvSpPr>
            <a:spLocks/>
          </p:cNvSpPr>
          <p:nvPr/>
        </p:nvSpPr>
        <p:spPr bwMode="auto">
          <a:xfrm>
            <a:off x="1722438" y="2465388"/>
            <a:ext cx="1004887" cy="915987"/>
          </a:xfrm>
          <a:custGeom>
            <a:avLst/>
            <a:gdLst>
              <a:gd name="T0" fmla="*/ 113 w 633"/>
              <a:gd name="T1" fmla="*/ 417 h 577"/>
              <a:gd name="T2" fmla="*/ 40 w 633"/>
              <a:gd name="T3" fmla="*/ 152 h 577"/>
              <a:gd name="T4" fmla="*/ 351 w 633"/>
              <a:gd name="T5" fmla="*/ 15 h 577"/>
              <a:gd name="T6" fmla="*/ 625 w 633"/>
              <a:gd name="T7" fmla="*/ 243 h 577"/>
              <a:gd name="T8" fmla="*/ 397 w 633"/>
              <a:gd name="T9" fmla="*/ 545 h 577"/>
              <a:gd name="T10" fmla="*/ 113 w 633"/>
              <a:gd name="T11" fmla="*/ 417 h 5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3"/>
              <a:gd name="T19" fmla="*/ 0 h 577"/>
              <a:gd name="T20" fmla="*/ 633 w 633"/>
              <a:gd name="T21" fmla="*/ 577 h 5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3" h="577">
                <a:moveTo>
                  <a:pt x="113" y="417"/>
                </a:moveTo>
                <a:cubicBezTo>
                  <a:pt x="53" y="352"/>
                  <a:pt x="0" y="219"/>
                  <a:pt x="40" y="152"/>
                </a:cubicBezTo>
                <a:cubicBezTo>
                  <a:pt x="80" y="85"/>
                  <a:pt x="254" y="0"/>
                  <a:pt x="351" y="15"/>
                </a:cubicBezTo>
                <a:cubicBezTo>
                  <a:pt x="448" y="30"/>
                  <a:pt x="617" y="155"/>
                  <a:pt x="625" y="243"/>
                </a:cubicBezTo>
                <a:cubicBezTo>
                  <a:pt x="633" y="331"/>
                  <a:pt x="481" y="513"/>
                  <a:pt x="397" y="545"/>
                </a:cubicBezTo>
                <a:cubicBezTo>
                  <a:pt x="313" y="577"/>
                  <a:pt x="173" y="482"/>
                  <a:pt x="113" y="417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flipV="1">
            <a:off x="2700338" y="2964710"/>
            <a:ext cx="1731509" cy="77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V="1">
            <a:off x="741362" y="2973510"/>
            <a:ext cx="1074738" cy="1252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V="1">
            <a:off x="2598738" y="1897061"/>
            <a:ext cx="917575" cy="75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1722438" y="3515078"/>
            <a:ext cx="13192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production</a:t>
            </a:r>
          </a:p>
          <a:p>
            <a:r>
              <a:rPr lang="en-US" dirty="0"/>
              <a:t>region</a:t>
            </a:r>
          </a:p>
        </p:txBody>
      </p:sp>
      <p:sp>
        <p:nvSpPr>
          <p:cNvPr id="23581" name="Freeform 30"/>
          <p:cNvSpPr>
            <a:spLocks/>
          </p:cNvSpPr>
          <p:nvPr/>
        </p:nvSpPr>
        <p:spPr bwMode="auto">
          <a:xfrm>
            <a:off x="3454400" y="2263775"/>
            <a:ext cx="581025" cy="679450"/>
          </a:xfrm>
          <a:custGeom>
            <a:avLst/>
            <a:gdLst>
              <a:gd name="T0" fmla="*/ 0 w 1939"/>
              <a:gd name="T1" fmla="*/ 1170 h 1228"/>
              <a:gd name="T2" fmla="*/ 430 w 1939"/>
              <a:gd name="T3" fmla="*/ 1033 h 1228"/>
              <a:gd name="T4" fmla="*/ 1006 w 1939"/>
              <a:gd name="T5" fmla="*/ 0 h 1228"/>
              <a:gd name="T6" fmla="*/ 1555 w 1939"/>
              <a:gd name="T7" fmla="*/ 1033 h 1228"/>
              <a:gd name="T8" fmla="*/ 1939 w 1939"/>
              <a:gd name="T9" fmla="*/ 1161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2" name="Freeform 31"/>
          <p:cNvSpPr>
            <a:spLocks/>
          </p:cNvSpPr>
          <p:nvPr/>
        </p:nvSpPr>
        <p:spPr bwMode="auto">
          <a:xfrm>
            <a:off x="3516313" y="2263775"/>
            <a:ext cx="581025" cy="679450"/>
          </a:xfrm>
          <a:custGeom>
            <a:avLst/>
            <a:gdLst>
              <a:gd name="T0" fmla="*/ 0 w 1939"/>
              <a:gd name="T1" fmla="*/ 1170 h 1228"/>
              <a:gd name="T2" fmla="*/ 430 w 1939"/>
              <a:gd name="T3" fmla="*/ 1033 h 1228"/>
              <a:gd name="T4" fmla="*/ 1006 w 1939"/>
              <a:gd name="T5" fmla="*/ 0 h 1228"/>
              <a:gd name="T6" fmla="*/ 1555 w 1939"/>
              <a:gd name="T7" fmla="*/ 1033 h 1228"/>
              <a:gd name="T8" fmla="*/ 1939 w 1939"/>
              <a:gd name="T9" fmla="*/ 1161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3" name="Text Box 18"/>
          <p:cNvSpPr txBox="1">
            <a:spLocks noChangeArrowheads="1"/>
          </p:cNvSpPr>
          <p:nvPr/>
        </p:nvSpPr>
        <p:spPr bwMode="auto">
          <a:xfrm>
            <a:off x="3641725" y="2503488"/>
            <a:ext cx="361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/>
              <a:t>i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23584" name="Text Box 32"/>
          <p:cNvSpPr txBox="1">
            <a:spLocks noChangeArrowheads="1"/>
          </p:cNvSpPr>
          <p:nvPr/>
        </p:nvSpPr>
        <p:spPr bwMode="auto">
          <a:xfrm>
            <a:off x="2045833" y="2120355"/>
            <a:ext cx="342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30" name="TextBox 29"/>
          <p:cNvSpPr txBox="1"/>
          <p:nvPr/>
        </p:nvSpPr>
        <p:spPr>
          <a:xfrm rot="20702365">
            <a:off x="8112551" y="5156445"/>
            <a:ext cx="103550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S</a:t>
            </a:r>
            <a:r>
              <a:rPr lang="en-US" dirty="0" smtClean="0"/>
              <a:t>  ~ </a:t>
            </a:r>
            <a:r>
              <a:rPr lang="en-US" dirty="0" err="1" smtClean="0"/>
              <a:t>l</a:t>
            </a:r>
            <a:r>
              <a:rPr lang="en-US" baseline="-25000" dirty="0" err="1" smtClean="0">
                <a:latin typeface="Symbol" pitchFamily="18" charset="2"/>
              </a:rPr>
              <a:t>n</a:t>
            </a:r>
            <a:endParaRPr lang="en-US" dirty="0"/>
          </a:p>
        </p:txBody>
      </p:sp>
      <p:sp>
        <p:nvSpPr>
          <p:cNvPr id="36" name="WordArt 6"/>
          <p:cNvSpPr>
            <a:spLocks noChangeArrowheads="1" noChangeShapeType="1" noTextEdit="1"/>
          </p:cNvSpPr>
          <p:nvPr/>
        </p:nvSpPr>
        <p:spPr bwMode="auto">
          <a:xfrm>
            <a:off x="392113" y="164323"/>
            <a:ext cx="8407642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Formation of the wave packet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50925" y="2602722"/>
            <a:ext cx="508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028429" y="2615595"/>
            <a:ext cx="397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p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39" name="Text Box 21"/>
          <p:cNvSpPr txBox="1">
            <a:spLocks noChangeArrowheads="1"/>
          </p:cNvSpPr>
          <p:nvPr/>
        </p:nvSpPr>
        <p:spPr bwMode="auto">
          <a:xfrm>
            <a:off x="1847418" y="3246679"/>
            <a:ext cx="9434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 smtClean="0"/>
              <a:t>x</a:t>
            </a:r>
            <a:r>
              <a:rPr lang="en-US" baseline="-25000" dirty="0" err="1" smtClean="0"/>
              <a:t>S</a:t>
            </a:r>
            <a:r>
              <a:rPr lang="en-US" dirty="0"/>
              <a:t>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990538" y="1757334"/>
            <a:ext cx="397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m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80260" y="1697751"/>
            <a:ext cx="3463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most of the cases precise </a:t>
            </a:r>
          </a:p>
          <a:p>
            <a:r>
              <a:rPr lang="en-US" dirty="0" smtClean="0"/>
              <a:t>form of the shape factor  and therefore details of its formation  are  not  important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955770" y="4300766"/>
            <a:ext cx="1705843" cy="92333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of partial</a:t>
            </a:r>
          </a:p>
          <a:p>
            <a:r>
              <a:rPr lang="en-US" dirty="0" smtClean="0"/>
              <a:t>separation of  </a:t>
            </a:r>
          </a:p>
          <a:p>
            <a:r>
              <a:rPr lang="en-US" dirty="0" smtClean="0"/>
              <a:t>wave packets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850478" y="4275054"/>
            <a:ext cx="2251187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production region </a:t>
            </a:r>
          </a:p>
          <a:p>
            <a:r>
              <a:rPr lang="en-US" dirty="0" smtClean="0"/>
              <a:t>is comparable with  oscillation length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808692" y="3232513"/>
            <a:ext cx="189541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It is important in the cases of </a:t>
            </a:r>
            <a:endParaRPr lang="en-US" dirty="0"/>
          </a:p>
        </p:txBody>
      </p:sp>
      <p:sp>
        <p:nvSpPr>
          <p:cNvPr id="45" name="Down Arrow 44"/>
          <p:cNvSpPr/>
          <p:nvPr/>
        </p:nvSpPr>
        <p:spPr bwMode="auto">
          <a:xfrm rot="19404136">
            <a:off x="7175455" y="3915311"/>
            <a:ext cx="380611" cy="343896"/>
          </a:xfrm>
          <a:prstGeom prst="down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7" name="Down Arrow 46"/>
          <p:cNvSpPr/>
          <p:nvPr/>
        </p:nvSpPr>
        <p:spPr bwMode="auto">
          <a:xfrm rot="851929">
            <a:off x="6021236" y="3953873"/>
            <a:ext cx="341359" cy="361318"/>
          </a:xfrm>
          <a:prstGeom prst="downArrow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13273" y="4836862"/>
            <a:ext cx="3163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Solving the wave problem:  </a:t>
            </a:r>
            <a:r>
              <a:rPr lang="en-US" dirty="0" err="1" smtClean="0"/>
              <a:t>pion</a:t>
            </a:r>
            <a:r>
              <a:rPr lang="en-US" dirty="0" smtClean="0"/>
              <a:t> moves and emits neutrino waves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067349" y="5877155"/>
            <a:ext cx="3668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Integration of the neutrino waves  emitted from space-time points where </a:t>
            </a:r>
            <a:r>
              <a:rPr lang="en-US" dirty="0" err="1" smtClean="0"/>
              <a:t>pion</a:t>
            </a:r>
            <a:r>
              <a:rPr lang="en-US" dirty="0" smtClean="0"/>
              <a:t> lives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 bwMode="auto">
          <a:xfrm>
            <a:off x="1658640" y="2813549"/>
            <a:ext cx="146246" cy="34904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762000" y="2541588"/>
            <a:ext cx="7924800" cy="2133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068513" y="2754313"/>
            <a:ext cx="623728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c</a:t>
            </a:r>
            <a:r>
              <a:rPr lang="en-US" sz="2000" baseline="-25000" dirty="0"/>
              <a:t>12</a:t>
            </a:r>
            <a:r>
              <a:rPr lang="en-US" sz="2000" dirty="0"/>
              <a:t>c</a:t>
            </a:r>
            <a:r>
              <a:rPr lang="en-US" sz="2000" baseline="-25000" dirty="0"/>
              <a:t>13</a:t>
            </a:r>
            <a:r>
              <a:rPr lang="en-US" sz="2000" dirty="0"/>
              <a:t>                          s</a:t>
            </a:r>
            <a:r>
              <a:rPr lang="en-US" sz="2000" baseline="-25000" dirty="0"/>
              <a:t>12</a:t>
            </a:r>
            <a:r>
              <a:rPr lang="en-US" sz="2000" dirty="0"/>
              <a:t>c</a:t>
            </a:r>
            <a:r>
              <a:rPr lang="en-US" sz="2000" baseline="-25000" dirty="0"/>
              <a:t>13</a:t>
            </a:r>
            <a:r>
              <a:rPr lang="en-US" sz="2000" dirty="0"/>
              <a:t>                            s</a:t>
            </a:r>
            <a:r>
              <a:rPr lang="en-US" sz="2000" baseline="-25000" dirty="0"/>
              <a:t>13</a:t>
            </a:r>
            <a:r>
              <a:rPr lang="en-US" sz="2000" dirty="0"/>
              <a:t>e</a:t>
            </a:r>
            <a:r>
              <a:rPr lang="en-US" sz="2000" baseline="30000" dirty="0"/>
              <a:t>-i</a:t>
            </a:r>
            <a:r>
              <a:rPr lang="en-US" sz="2000" baseline="30000" dirty="0">
                <a:latin typeface="Symbol" pitchFamily="18" charset="2"/>
              </a:rPr>
              <a:t>d</a:t>
            </a:r>
            <a:endParaRPr lang="en-US" sz="2000" baseline="30000" dirty="0"/>
          </a:p>
          <a:p>
            <a:r>
              <a:rPr lang="en-US" sz="2000" baseline="30000" dirty="0"/>
              <a:t>  </a:t>
            </a:r>
            <a:endParaRPr lang="en-US" sz="2000" dirty="0"/>
          </a:p>
          <a:p>
            <a:r>
              <a:rPr lang="en-US" sz="2000" dirty="0" smtClean="0"/>
              <a:t>s</a:t>
            </a:r>
            <a:r>
              <a:rPr lang="en-US" sz="2000" baseline="-25000" dirty="0" smtClean="0"/>
              <a:t>12</a:t>
            </a:r>
            <a:r>
              <a:rPr lang="en-US" sz="2000" dirty="0" smtClean="0"/>
              <a:t>c</a:t>
            </a:r>
            <a:r>
              <a:rPr lang="en-US" sz="2000" baseline="-25000" dirty="0" smtClean="0"/>
              <a:t>23</a:t>
            </a:r>
            <a:r>
              <a:rPr lang="en-US" sz="2000" dirty="0" smtClean="0"/>
              <a:t> + </a:t>
            </a:r>
            <a:r>
              <a:rPr lang="en-US" sz="2000" dirty="0"/>
              <a:t>c</a:t>
            </a:r>
            <a:r>
              <a:rPr lang="en-US" sz="2000" baseline="-25000" dirty="0"/>
              <a:t>12</a:t>
            </a:r>
            <a:r>
              <a:rPr lang="en-US" sz="2000" dirty="0"/>
              <a:t>s</a:t>
            </a:r>
            <a:r>
              <a:rPr lang="en-US" sz="2000" baseline="-25000" dirty="0"/>
              <a:t>23</a:t>
            </a:r>
            <a:r>
              <a:rPr lang="en-US" sz="2000" dirty="0"/>
              <a:t>s</a:t>
            </a:r>
            <a:r>
              <a:rPr lang="en-US" sz="2000" baseline="-25000" dirty="0"/>
              <a:t>13</a:t>
            </a:r>
            <a:r>
              <a:rPr lang="en-US" sz="2000" dirty="0"/>
              <a:t>e</a:t>
            </a:r>
            <a:r>
              <a:rPr lang="en-US" sz="2000" baseline="30000" dirty="0"/>
              <a:t>i</a:t>
            </a:r>
            <a:r>
              <a:rPr lang="en-US" sz="2000" baseline="30000" dirty="0">
                <a:latin typeface="Symbol" pitchFamily="18" charset="2"/>
              </a:rPr>
              <a:t>d</a:t>
            </a:r>
            <a:r>
              <a:rPr lang="en-US" sz="2000" dirty="0"/>
              <a:t>     c</a:t>
            </a:r>
            <a:r>
              <a:rPr lang="en-US" sz="2000" baseline="-25000" dirty="0"/>
              <a:t>12</a:t>
            </a:r>
            <a:r>
              <a:rPr lang="en-US" sz="2000" dirty="0"/>
              <a:t>c</a:t>
            </a:r>
            <a:r>
              <a:rPr lang="en-US" sz="2000" baseline="-25000" dirty="0"/>
              <a:t>23</a:t>
            </a:r>
            <a:r>
              <a:rPr lang="en-US" sz="2000" dirty="0"/>
              <a:t>  - s</a:t>
            </a:r>
            <a:r>
              <a:rPr lang="en-US" sz="2000" baseline="-25000" dirty="0"/>
              <a:t>12</a:t>
            </a:r>
            <a:r>
              <a:rPr lang="en-US" sz="2000" dirty="0"/>
              <a:t>s</a:t>
            </a:r>
            <a:r>
              <a:rPr lang="en-US" sz="2000" baseline="-25000" dirty="0"/>
              <a:t>23</a:t>
            </a:r>
            <a:r>
              <a:rPr lang="en-US" sz="2000" dirty="0"/>
              <a:t>s</a:t>
            </a:r>
            <a:r>
              <a:rPr lang="en-US" sz="2000" baseline="-25000" dirty="0"/>
              <a:t>13</a:t>
            </a:r>
            <a:r>
              <a:rPr lang="en-US" sz="2000" dirty="0"/>
              <a:t>e</a:t>
            </a:r>
            <a:r>
              <a:rPr lang="en-US" sz="2000" baseline="30000" dirty="0"/>
              <a:t>i</a:t>
            </a:r>
            <a:r>
              <a:rPr lang="en-US" sz="2000" baseline="30000" dirty="0">
                <a:latin typeface="Symbol" pitchFamily="18" charset="2"/>
              </a:rPr>
              <a:t>d</a:t>
            </a:r>
            <a:r>
              <a:rPr lang="en-US" sz="2000" dirty="0"/>
              <a:t>      </a:t>
            </a:r>
            <a:r>
              <a:rPr lang="en-US" sz="2000" dirty="0" smtClean="0"/>
              <a:t>- </a:t>
            </a:r>
            <a:r>
              <a:rPr lang="en-US" sz="2000" dirty="0"/>
              <a:t>s</a:t>
            </a:r>
            <a:r>
              <a:rPr lang="en-US" sz="2000" baseline="-25000" dirty="0"/>
              <a:t>23</a:t>
            </a:r>
            <a:r>
              <a:rPr lang="en-US" sz="2000" dirty="0"/>
              <a:t>c</a:t>
            </a:r>
            <a:r>
              <a:rPr lang="en-US" sz="2000" baseline="-25000" dirty="0"/>
              <a:t>13</a:t>
            </a:r>
          </a:p>
          <a:p>
            <a:endParaRPr lang="en-US" sz="2000" dirty="0"/>
          </a:p>
          <a:p>
            <a:r>
              <a:rPr lang="en-US" sz="2000" dirty="0"/>
              <a:t>s</a:t>
            </a:r>
            <a:r>
              <a:rPr lang="en-US" sz="2000" baseline="-25000" dirty="0"/>
              <a:t>12</a:t>
            </a:r>
            <a:r>
              <a:rPr lang="en-US" sz="2000" dirty="0"/>
              <a:t>s</a:t>
            </a:r>
            <a:r>
              <a:rPr lang="en-US" sz="2000" baseline="-25000" dirty="0"/>
              <a:t>23</a:t>
            </a:r>
            <a:r>
              <a:rPr lang="en-US" sz="2000" dirty="0"/>
              <a:t> - c</a:t>
            </a:r>
            <a:r>
              <a:rPr lang="en-US" sz="2000" baseline="-25000" dirty="0"/>
              <a:t>12</a:t>
            </a:r>
            <a:r>
              <a:rPr lang="en-US" sz="2000" dirty="0"/>
              <a:t>c</a:t>
            </a:r>
            <a:r>
              <a:rPr lang="en-US" sz="2000" baseline="-25000" dirty="0"/>
              <a:t>23</a:t>
            </a:r>
            <a:r>
              <a:rPr lang="en-US" sz="2000" dirty="0"/>
              <a:t>s</a:t>
            </a:r>
            <a:r>
              <a:rPr lang="en-US" sz="2000" baseline="-25000" dirty="0"/>
              <a:t>13</a:t>
            </a:r>
            <a:r>
              <a:rPr lang="en-US" sz="2000" dirty="0"/>
              <a:t>e</a:t>
            </a:r>
            <a:r>
              <a:rPr lang="en-US" sz="2000" baseline="30000" dirty="0"/>
              <a:t>i</a:t>
            </a:r>
            <a:r>
              <a:rPr lang="en-US" sz="2000" baseline="30000" dirty="0">
                <a:latin typeface="Symbol" pitchFamily="18" charset="2"/>
              </a:rPr>
              <a:t>d</a:t>
            </a:r>
            <a:r>
              <a:rPr lang="en-US" sz="2000" dirty="0"/>
              <a:t>      </a:t>
            </a:r>
            <a:r>
              <a:rPr lang="en-US" sz="2000" dirty="0" smtClean="0"/>
              <a:t>c</a:t>
            </a:r>
            <a:r>
              <a:rPr lang="en-US" sz="2000" baseline="-25000" dirty="0" smtClean="0"/>
              <a:t>12</a:t>
            </a:r>
            <a:r>
              <a:rPr lang="en-US" sz="2000" dirty="0" smtClean="0"/>
              <a:t>s</a:t>
            </a:r>
            <a:r>
              <a:rPr lang="en-US" sz="2000" baseline="-25000" dirty="0" smtClean="0"/>
              <a:t>23</a:t>
            </a:r>
            <a:r>
              <a:rPr lang="en-US" sz="2000" dirty="0" smtClean="0"/>
              <a:t> + </a:t>
            </a:r>
            <a:r>
              <a:rPr lang="en-US" sz="2000" dirty="0"/>
              <a:t>s</a:t>
            </a:r>
            <a:r>
              <a:rPr lang="en-US" sz="2000" baseline="-25000" dirty="0"/>
              <a:t>12</a:t>
            </a:r>
            <a:r>
              <a:rPr lang="en-US" sz="2000" dirty="0"/>
              <a:t>c</a:t>
            </a:r>
            <a:r>
              <a:rPr lang="en-US" sz="2000" baseline="-25000" dirty="0"/>
              <a:t>23</a:t>
            </a:r>
            <a:r>
              <a:rPr lang="en-US" sz="2000" dirty="0"/>
              <a:t>s</a:t>
            </a:r>
            <a:r>
              <a:rPr lang="en-US" sz="2000" baseline="-25000" dirty="0"/>
              <a:t>13</a:t>
            </a:r>
            <a:r>
              <a:rPr lang="en-US" sz="2000" dirty="0"/>
              <a:t>e</a:t>
            </a:r>
            <a:r>
              <a:rPr lang="en-US" sz="2000" baseline="30000" dirty="0"/>
              <a:t>i</a:t>
            </a:r>
            <a:r>
              <a:rPr lang="en-US" sz="2000" baseline="30000" dirty="0">
                <a:latin typeface="Symbol" pitchFamily="18" charset="2"/>
              </a:rPr>
              <a:t>d</a:t>
            </a:r>
            <a:r>
              <a:rPr lang="en-US" sz="2000" dirty="0"/>
              <a:t>       c</a:t>
            </a:r>
            <a:r>
              <a:rPr lang="en-US" sz="2000" baseline="-25000" dirty="0"/>
              <a:t>23</a:t>
            </a:r>
            <a:r>
              <a:rPr lang="en-US" sz="2000" dirty="0"/>
              <a:t>c</a:t>
            </a:r>
            <a:r>
              <a:rPr lang="en-US" sz="2000" baseline="-25000" dirty="0"/>
              <a:t>13</a:t>
            </a:r>
            <a:r>
              <a:rPr lang="en-US" sz="2000" dirty="0"/>
              <a:t>        </a:t>
            </a: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2000250" y="2674938"/>
            <a:ext cx="6257925" cy="1828800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882650" y="3403600"/>
            <a:ext cx="1077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U</a:t>
            </a:r>
            <a:r>
              <a:rPr lang="en-US" sz="2000" baseline="-25000"/>
              <a:t>PMNS  </a:t>
            </a:r>
            <a:r>
              <a:rPr lang="en-US" sz="2000"/>
              <a:t>=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882650" y="5373688"/>
            <a:ext cx="4179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  <a:r>
              <a:rPr lang="en-US" sz="2000"/>
              <a:t>  is  the  Dirac CP violating phase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066800" y="4675188"/>
            <a:ext cx="1998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c</a:t>
            </a:r>
            <a:r>
              <a:rPr lang="en-US" sz="2000" baseline="-25000">
                <a:latin typeface="Times New Roman" pitchFamily="18" charset="0"/>
              </a:rPr>
              <a:t>12</a:t>
            </a:r>
            <a:r>
              <a:rPr lang="en-US" sz="2000">
                <a:latin typeface="Times New Roman" pitchFamily="18" charset="0"/>
              </a:rPr>
              <a:t> = cos </a:t>
            </a:r>
            <a:r>
              <a:rPr lang="en-US" sz="2000">
                <a:latin typeface="Symbol" pitchFamily="18" charset="2"/>
              </a:rPr>
              <a:t>q</a:t>
            </a:r>
            <a:r>
              <a:rPr lang="en-US" sz="2000" baseline="-25000">
                <a:latin typeface="Symbol" pitchFamily="18" charset="2"/>
              </a:rPr>
              <a:t>12  </a:t>
            </a:r>
            <a:r>
              <a:rPr lang="en-US" sz="2000">
                <a:latin typeface="Times New Roman" pitchFamily="18" charset="0"/>
              </a:rPr>
              <a:t>, etc.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882650" y="5670550"/>
            <a:ext cx="3862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sz="2000" baseline="-25000">
                <a:solidFill>
                  <a:srgbClr val="FF0000"/>
                </a:solidFill>
              </a:rPr>
              <a:t>12   </a:t>
            </a:r>
            <a:r>
              <a:rPr lang="en-US" sz="2000">
                <a:solidFill>
                  <a:srgbClr val="FF0000"/>
                </a:solidFill>
              </a:rPr>
              <a:t>is the ``solar’’ mixing angle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811213" y="6024563"/>
            <a:ext cx="4833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 </a:t>
            </a:r>
            <a:r>
              <a:rPr lang="en-US" sz="2000">
                <a:latin typeface="Symbol" pitchFamily="18" charset="2"/>
              </a:rPr>
              <a:t>q</a:t>
            </a:r>
            <a:r>
              <a:rPr lang="en-US" sz="2000" baseline="-25000"/>
              <a:t>23   </a:t>
            </a:r>
            <a:r>
              <a:rPr lang="en-US" sz="2000"/>
              <a:t>is the ``atmospheric’’ mixing angle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908050" y="6337300"/>
            <a:ext cx="8135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99"/>
                </a:solidFill>
                <a:latin typeface="Symbol" pitchFamily="18" charset="2"/>
              </a:rPr>
              <a:t>q</a:t>
            </a:r>
            <a:r>
              <a:rPr lang="en-US" sz="2000" baseline="-25000">
                <a:solidFill>
                  <a:srgbClr val="000099"/>
                </a:solidFill>
              </a:rPr>
              <a:t>13   </a:t>
            </a:r>
            <a:r>
              <a:rPr lang="en-US" sz="2000">
                <a:solidFill>
                  <a:srgbClr val="000099"/>
                </a:solidFill>
              </a:rPr>
              <a:t>is the mixing angle determined by T2K, Daya Bay, CHOOZ, DC…</a:t>
            </a:r>
          </a:p>
        </p:txBody>
      </p:sp>
      <p:sp>
        <p:nvSpPr>
          <p:cNvPr id="18445" name="WordArt 13"/>
          <p:cNvSpPr>
            <a:spLocks noChangeArrowheads="1" noChangeShapeType="1" noTextEdit="1"/>
          </p:cNvSpPr>
          <p:nvPr/>
        </p:nvSpPr>
        <p:spPr bwMode="auto">
          <a:xfrm>
            <a:off x="533400" y="193675"/>
            <a:ext cx="5486400" cy="920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  <a:t>Parameterization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835025" y="1498600"/>
            <a:ext cx="29337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U</a:t>
            </a:r>
            <a:r>
              <a:rPr lang="en-US" sz="2000" baseline="-25000">
                <a:latin typeface="Times New Roman" pitchFamily="18" charset="0"/>
              </a:rPr>
              <a:t>PMNS  </a:t>
            </a:r>
            <a:r>
              <a:rPr lang="en-US" sz="2000">
                <a:latin typeface="Times New Roman" pitchFamily="18" charset="0"/>
              </a:rPr>
              <a:t>= U</a:t>
            </a:r>
            <a:r>
              <a:rPr lang="en-US" sz="2000" baseline="-25000">
                <a:latin typeface="Times New Roman" pitchFamily="18" charset="0"/>
              </a:rPr>
              <a:t>23</a:t>
            </a:r>
            <a:r>
              <a:rPr lang="en-US" sz="2000">
                <a:latin typeface="Times New Roman" pitchFamily="18" charset="0"/>
              </a:rPr>
              <a:t>  I</a:t>
            </a:r>
            <a:r>
              <a:rPr lang="en-US" sz="2000" baseline="-25000">
                <a:latin typeface="Symbol" pitchFamily="18" charset="2"/>
              </a:rPr>
              <a:t>d</a:t>
            </a:r>
            <a:r>
              <a:rPr lang="en-US" sz="2000">
                <a:latin typeface="Times New Roman" pitchFamily="18" charset="0"/>
              </a:rPr>
              <a:t> U</a:t>
            </a:r>
            <a:r>
              <a:rPr lang="en-US" sz="2000" baseline="-25000">
                <a:latin typeface="Times New Roman" pitchFamily="18" charset="0"/>
              </a:rPr>
              <a:t>13 </a:t>
            </a:r>
            <a:r>
              <a:rPr lang="en-US" sz="2000">
                <a:latin typeface="Times New Roman" pitchFamily="18" charset="0"/>
              </a:rPr>
              <a:t> I</a:t>
            </a:r>
            <a:r>
              <a:rPr lang="en-US" sz="2000" baseline="-25000">
                <a:latin typeface="Symbol" pitchFamily="18" charset="2"/>
              </a:rPr>
              <a:t>-d</a:t>
            </a:r>
            <a:r>
              <a:rPr lang="en-US" sz="2000">
                <a:latin typeface="Times New Roman" pitchFamily="18" charset="0"/>
              </a:rPr>
              <a:t> U</a:t>
            </a:r>
            <a:r>
              <a:rPr lang="en-US" sz="2000" baseline="-25000">
                <a:latin typeface="Times New Roman" pitchFamily="18" charset="0"/>
              </a:rPr>
              <a:t>12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4706938" y="1550988"/>
            <a:ext cx="2225675" cy="396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 I</a:t>
            </a:r>
            <a:r>
              <a:rPr lang="en-US" sz="2000" baseline="-25000">
                <a:latin typeface="Symbol" pitchFamily="18" charset="2"/>
              </a:rPr>
              <a:t>d</a:t>
            </a:r>
            <a:r>
              <a:rPr lang="en-US" sz="2000">
                <a:latin typeface="Times New Roman" pitchFamily="18" charset="0"/>
              </a:rPr>
              <a:t> = diag (1,  1,  e</a:t>
            </a:r>
            <a:r>
              <a:rPr lang="en-US" sz="2000" baseline="30000">
                <a:latin typeface="Times New Roman" pitchFamily="18" charset="0"/>
              </a:rPr>
              <a:t>i</a:t>
            </a:r>
            <a:r>
              <a:rPr lang="en-US" sz="2000" baseline="30000">
                <a:latin typeface="Symbol" pitchFamily="18" charset="2"/>
              </a:rPr>
              <a:t>d</a:t>
            </a:r>
            <a:r>
              <a:rPr lang="en-US" sz="2000"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812800" y="5751513"/>
            <a:ext cx="1978025" cy="846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9940" name="Freeform 4"/>
          <p:cNvSpPr>
            <a:spLocks/>
          </p:cNvSpPr>
          <p:nvPr/>
        </p:nvSpPr>
        <p:spPr bwMode="auto">
          <a:xfrm>
            <a:off x="5422900" y="4778375"/>
            <a:ext cx="2273300" cy="927100"/>
          </a:xfrm>
          <a:custGeom>
            <a:avLst/>
            <a:gdLst/>
            <a:ahLst/>
            <a:cxnLst>
              <a:cxn ang="0">
                <a:pos x="296" y="72"/>
              </a:cxn>
              <a:cxn ang="0">
                <a:pos x="104" y="24"/>
              </a:cxn>
              <a:cxn ang="0">
                <a:pos x="8" y="216"/>
              </a:cxn>
              <a:cxn ang="0">
                <a:pos x="56" y="360"/>
              </a:cxn>
              <a:cxn ang="0">
                <a:pos x="104" y="552"/>
              </a:cxn>
              <a:cxn ang="0">
                <a:pos x="392" y="504"/>
              </a:cxn>
              <a:cxn ang="0">
                <a:pos x="776" y="552"/>
              </a:cxn>
              <a:cxn ang="0">
                <a:pos x="872" y="360"/>
              </a:cxn>
              <a:cxn ang="0">
                <a:pos x="584" y="264"/>
              </a:cxn>
              <a:cxn ang="0">
                <a:pos x="536" y="72"/>
              </a:cxn>
              <a:cxn ang="0">
                <a:pos x="296" y="72"/>
              </a:cxn>
            </a:cxnLst>
            <a:rect l="0" t="0" r="r" b="b"/>
            <a:pathLst>
              <a:path w="904" h="576">
                <a:moveTo>
                  <a:pt x="296" y="72"/>
                </a:moveTo>
                <a:cubicBezTo>
                  <a:pt x="224" y="64"/>
                  <a:pt x="152" y="0"/>
                  <a:pt x="104" y="24"/>
                </a:cubicBezTo>
                <a:cubicBezTo>
                  <a:pt x="56" y="48"/>
                  <a:pt x="16" y="160"/>
                  <a:pt x="8" y="216"/>
                </a:cubicBezTo>
                <a:cubicBezTo>
                  <a:pt x="0" y="272"/>
                  <a:pt x="40" y="304"/>
                  <a:pt x="56" y="360"/>
                </a:cubicBezTo>
                <a:cubicBezTo>
                  <a:pt x="72" y="416"/>
                  <a:pt x="48" y="528"/>
                  <a:pt x="104" y="552"/>
                </a:cubicBezTo>
                <a:cubicBezTo>
                  <a:pt x="160" y="576"/>
                  <a:pt x="280" y="504"/>
                  <a:pt x="392" y="504"/>
                </a:cubicBezTo>
                <a:cubicBezTo>
                  <a:pt x="504" y="504"/>
                  <a:pt x="696" y="576"/>
                  <a:pt x="776" y="552"/>
                </a:cubicBezTo>
                <a:cubicBezTo>
                  <a:pt x="856" y="528"/>
                  <a:pt x="904" y="408"/>
                  <a:pt x="872" y="360"/>
                </a:cubicBezTo>
                <a:cubicBezTo>
                  <a:pt x="840" y="312"/>
                  <a:pt x="640" y="312"/>
                  <a:pt x="584" y="264"/>
                </a:cubicBezTo>
                <a:cubicBezTo>
                  <a:pt x="528" y="216"/>
                  <a:pt x="584" y="104"/>
                  <a:pt x="536" y="72"/>
                </a:cubicBezTo>
                <a:cubicBezTo>
                  <a:pt x="488" y="40"/>
                  <a:pt x="368" y="80"/>
                  <a:pt x="296" y="72"/>
                </a:cubicBezTo>
                <a:close/>
              </a:path>
            </a:pathLst>
          </a:custGeom>
          <a:solidFill>
            <a:schemeClr val="bg1"/>
          </a:solidFill>
          <a:ln w="19050" cmpd="sng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79941" name="Freeform 5"/>
          <p:cNvSpPr>
            <a:spLocks/>
          </p:cNvSpPr>
          <p:nvPr/>
        </p:nvSpPr>
        <p:spPr bwMode="auto">
          <a:xfrm>
            <a:off x="3351213" y="4791075"/>
            <a:ext cx="1411287" cy="863600"/>
          </a:xfrm>
          <a:custGeom>
            <a:avLst/>
            <a:gdLst/>
            <a:ahLst/>
            <a:cxnLst>
              <a:cxn ang="0">
                <a:pos x="640" y="248"/>
              </a:cxn>
              <a:cxn ang="0">
                <a:pos x="640" y="296"/>
              </a:cxn>
              <a:cxn ang="0">
                <a:pos x="640" y="56"/>
              </a:cxn>
              <a:cxn ang="0">
                <a:pos x="400" y="104"/>
              </a:cxn>
              <a:cxn ang="0">
                <a:pos x="208" y="8"/>
              </a:cxn>
              <a:cxn ang="0">
                <a:pos x="16" y="152"/>
              </a:cxn>
              <a:cxn ang="0">
                <a:pos x="112" y="488"/>
              </a:cxn>
              <a:cxn ang="0">
                <a:pos x="400" y="488"/>
              </a:cxn>
              <a:cxn ang="0">
                <a:pos x="640" y="488"/>
              </a:cxn>
              <a:cxn ang="0">
                <a:pos x="640" y="248"/>
              </a:cxn>
            </a:cxnLst>
            <a:rect l="0" t="0" r="r" b="b"/>
            <a:pathLst>
              <a:path w="680" h="544">
                <a:moveTo>
                  <a:pt x="640" y="248"/>
                </a:moveTo>
                <a:cubicBezTo>
                  <a:pt x="640" y="216"/>
                  <a:pt x="640" y="328"/>
                  <a:pt x="640" y="296"/>
                </a:cubicBezTo>
                <a:cubicBezTo>
                  <a:pt x="640" y="264"/>
                  <a:pt x="680" y="88"/>
                  <a:pt x="640" y="56"/>
                </a:cubicBezTo>
                <a:cubicBezTo>
                  <a:pt x="600" y="24"/>
                  <a:pt x="472" y="112"/>
                  <a:pt x="400" y="104"/>
                </a:cubicBezTo>
                <a:cubicBezTo>
                  <a:pt x="328" y="96"/>
                  <a:pt x="272" y="0"/>
                  <a:pt x="208" y="8"/>
                </a:cubicBezTo>
                <a:cubicBezTo>
                  <a:pt x="144" y="16"/>
                  <a:pt x="32" y="72"/>
                  <a:pt x="16" y="152"/>
                </a:cubicBezTo>
                <a:cubicBezTo>
                  <a:pt x="0" y="232"/>
                  <a:pt x="48" y="432"/>
                  <a:pt x="112" y="488"/>
                </a:cubicBezTo>
                <a:cubicBezTo>
                  <a:pt x="176" y="544"/>
                  <a:pt x="312" y="488"/>
                  <a:pt x="400" y="488"/>
                </a:cubicBezTo>
                <a:cubicBezTo>
                  <a:pt x="488" y="488"/>
                  <a:pt x="600" y="528"/>
                  <a:pt x="640" y="488"/>
                </a:cubicBezTo>
                <a:cubicBezTo>
                  <a:pt x="680" y="448"/>
                  <a:pt x="640" y="280"/>
                  <a:pt x="640" y="248"/>
                </a:cubicBezTo>
                <a:close/>
              </a:path>
            </a:pathLst>
          </a:custGeom>
          <a:solidFill>
            <a:schemeClr val="bg1"/>
          </a:solidFill>
          <a:ln w="19050" cmpd="sng">
            <a:solidFill>
              <a:srgbClr val="FF0000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79942" name="Rectangle 6"/>
          <p:cNvSpPr>
            <a:spLocks noChangeArrowheads="1"/>
          </p:cNvSpPr>
          <p:nvPr/>
        </p:nvSpPr>
        <p:spPr bwMode="auto">
          <a:xfrm>
            <a:off x="7577138" y="2032000"/>
            <a:ext cx="609600" cy="609600"/>
          </a:xfrm>
          <a:prstGeom prst="rect">
            <a:avLst/>
          </a:prstGeom>
          <a:solidFill>
            <a:srgbClr val="777777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79943" name="Rectangle 7"/>
          <p:cNvSpPr>
            <a:spLocks noChangeArrowheads="1"/>
          </p:cNvSpPr>
          <p:nvPr/>
        </p:nvSpPr>
        <p:spPr bwMode="auto">
          <a:xfrm>
            <a:off x="6711950" y="2019300"/>
            <a:ext cx="609600" cy="609600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79944" name="Rectangle 8"/>
          <p:cNvSpPr>
            <a:spLocks noChangeArrowheads="1"/>
          </p:cNvSpPr>
          <p:nvPr/>
        </p:nvSpPr>
        <p:spPr bwMode="auto">
          <a:xfrm>
            <a:off x="5918200" y="2019300"/>
            <a:ext cx="609600" cy="609600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79945" name="Oval 9"/>
          <p:cNvSpPr>
            <a:spLocks noChangeArrowheads="1"/>
          </p:cNvSpPr>
          <p:nvPr/>
        </p:nvSpPr>
        <p:spPr bwMode="auto">
          <a:xfrm>
            <a:off x="2717800" y="2012950"/>
            <a:ext cx="762000" cy="74295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79946" name="Oval 10"/>
          <p:cNvSpPr>
            <a:spLocks noChangeArrowheads="1"/>
          </p:cNvSpPr>
          <p:nvPr/>
        </p:nvSpPr>
        <p:spPr bwMode="auto">
          <a:xfrm>
            <a:off x="1744663" y="2016125"/>
            <a:ext cx="762000" cy="722313"/>
          </a:xfrm>
          <a:prstGeom prst="ellipse">
            <a:avLst/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79947" name="Oval 11"/>
          <p:cNvSpPr>
            <a:spLocks noChangeArrowheads="1"/>
          </p:cNvSpPr>
          <p:nvPr/>
        </p:nvSpPr>
        <p:spPr bwMode="auto">
          <a:xfrm>
            <a:off x="812800" y="2028825"/>
            <a:ext cx="762000" cy="75565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727075" y="1519238"/>
            <a:ext cx="2886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Flavor neutrino states: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1944688" y="2095500"/>
            <a:ext cx="46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m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2887663" y="20955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t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996950" y="2111375"/>
            <a:ext cx="43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Times New Roman" pitchFamily="18" charset="0"/>
              </a:rPr>
              <a:t>e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287338" y="4806950"/>
            <a:ext cx="2935287" cy="711200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flavor is characteristic</a:t>
            </a:r>
          </a:p>
          <a:p>
            <a:r>
              <a:rPr lang="en-US" sz="2000"/>
              <a:t>  of interactions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6858000" y="2044700"/>
            <a:ext cx="44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Times New Roman" pitchFamily="18" charset="0"/>
              </a:rPr>
              <a:t>2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7678738" y="2084388"/>
            <a:ext cx="44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Times New Roman" pitchFamily="18" charset="0"/>
              </a:rPr>
              <a:t>3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6057900" y="2044700"/>
            <a:ext cx="44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Times New Roman" pitchFamily="18" charset="0"/>
              </a:rPr>
              <a:t>1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6064250" y="2752725"/>
            <a:ext cx="463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m</a:t>
            </a:r>
            <a:r>
              <a:rPr lang="en-US" sz="2000" baseline="-25000">
                <a:latin typeface="Times New Roman" pitchFamily="18" charset="0"/>
              </a:rPr>
              <a:t>1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6858000" y="2765425"/>
            <a:ext cx="463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m</a:t>
            </a:r>
            <a:r>
              <a:rPr lang="en-US" sz="2000" baseline="-25000">
                <a:latin typeface="Times New Roman" pitchFamily="18" charset="0"/>
              </a:rPr>
              <a:t>2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7620000" y="2774950"/>
            <a:ext cx="463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m</a:t>
            </a:r>
            <a:r>
              <a:rPr lang="en-US" sz="2000" baseline="-25000">
                <a:latin typeface="Times New Roman" pitchFamily="18" charset="0"/>
              </a:rPr>
              <a:t>3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3484563" y="4845050"/>
            <a:ext cx="93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Flavor</a:t>
            </a:r>
          </a:p>
          <a:p>
            <a:r>
              <a:rPr lang="en-US" sz="2000">
                <a:solidFill>
                  <a:srgbClr val="FF0000"/>
                </a:solidFill>
              </a:rPr>
              <a:t>states</a:t>
            </a: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5622925" y="4854575"/>
            <a:ext cx="1558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Mass </a:t>
            </a:r>
          </a:p>
          <a:p>
            <a:r>
              <a:rPr lang="en-US" sz="2000"/>
              <a:t>eigenstates</a:t>
            </a: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4838700" y="4956175"/>
            <a:ext cx="412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=</a:t>
            </a:r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auto">
          <a:xfrm flipH="1">
            <a:off x="4932363" y="5089525"/>
            <a:ext cx="2286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1927225" y="3095625"/>
            <a:ext cx="436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FF00"/>
                </a:solidFill>
                <a:latin typeface="Times New Roman" pitchFamily="18" charset="0"/>
              </a:rPr>
              <a:t> </a:t>
            </a:r>
            <a:r>
              <a:rPr lang="en-US" sz="2400">
                <a:solidFill>
                  <a:srgbClr val="00FF00"/>
                </a:solidFill>
                <a:latin typeface="Symbol" pitchFamily="18" charset="2"/>
              </a:rPr>
              <a:t>m</a:t>
            </a:r>
            <a:endParaRPr lang="en-US" sz="2400">
              <a:solidFill>
                <a:srgbClr val="00FF00"/>
              </a:solidFill>
              <a:latin typeface="Times New Roman" pitchFamily="18" charset="0"/>
            </a:endParaRP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5953125" y="1541463"/>
            <a:ext cx="2236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Mass eigenstates</a:t>
            </a: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2965450" y="3144838"/>
            <a:ext cx="295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99"/>
                </a:solidFill>
                <a:latin typeface="Symbol" pitchFamily="18" charset="2"/>
              </a:rPr>
              <a:t>t</a:t>
            </a:r>
            <a:endParaRPr lang="en-US" sz="20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1038225" y="3127375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e</a:t>
            </a:r>
          </a:p>
        </p:txBody>
      </p:sp>
      <p:sp>
        <p:nvSpPr>
          <p:cNvPr id="679968" name="AutoShape 32"/>
          <p:cNvSpPr>
            <a:spLocks noChangeArrowheads="1"/>
          </p:cNvSpPr>
          <p:nvPr/>
        </p:nvSpPr>
        <p:spPr bwMode="auto">
          <a:xfrm rot="2875577">
            <a:off x="3592513" y="3271837"/>
            <a:ext cx="393700" cy="3968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79969" name="AutoShape 33"/>
          <p:cNvSpPr>
            <a:spLocks noChangeArrowheads="1"/>
          </p:cNvSpPr>
          <p:nvPr/>
        </p:nvSpPr>
        <p:spPr bwMode="auto">
          <a:xfrm rot="7340405">
            <a:off x="5661026" y="3292475"/>
            <a:ext cx="393700" cy="3968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394" name="Text Box 34"/>
          <p:cNvSpPr txBox="1">
            <a:spLocks noChangeArrowheads="1"/>
          </p:cNvSpPr>
          <p:nvPr/>
        </p:nvSpPr>
        <p:spPr bwMode="auto">
          <a:xfrm>
            <a:off x="319088" y="3622675"/>
            <a:ext cx="30178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- correspond to certain </a:t>
            </a:r>
          </a:p>
          <a:p>
            <a:r>
              <a:rPr lang="en-US" sz="2000"/>
              <a:t>   charged leptons</a:t>
            </a:r>
          </a:p>
        </p:txBody>
      </p:sp>
      <p:sp>
        <p:nvSpPr>
          <p:cNvPr id="679971" name="AutoShape 35"/>
          <p:cNvSpPr>
            <a:spLocks noChangeArrowheads="1"/>
          </p:cNvSpPr>
          <p:nvPr/>
        </p:nvSpPr>
        <p:spPr bwMode="auto">
          <a:xfrm>
            <a:off x="1054100" y="2943225"/>
            <a:ext cx="277813" cy="2286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79972" name="AutoShape 36"/>
          <p:cNvSpPr>
            <a:spLocks noChangeArrowheads="1"/>
          </p:cNvSpPr>
          <p:nvPr/>
        </p:nvSpPr>
        <p:spPr bwMode="auto">
          <a:xfrm>
            <a:off x="2035175" y="2943225"/>
            <a:ext cx="277813" cy="2286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79973" name="AutoShape 37"/>
          <p:cNvSpPr>
            <a:spLocks noChangeArrowheads="1"/>
          </p:cNvSpPr>
          <p:nvPr/>
        </p:nvSpPr>
        <p:spPr bwMode="auto">
          <a:xfrm>
            <a:off x="2965450" y="2943225"/>
            <a:ext cx="277813" cy="22860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346075" y="4321175"/>
            <a:ext cx="2273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- interact in pairs</a:t>
            </a:r>
          </a:p>
        </p:txBody>
      </p:sp>
      <p:sp>
        <p:nvSpPr>
          <p:cNvPr id="15399" name="WordArt 39"/>
          <p:cNvSpPr>
            <a:spLocks noChangeArrowheads="1" noChangeShapeType="1" noTextEdit="1"/>
          </p:cNvSpPr>
          <p:nvPr/>
        </p:nvSpPr>
        <p:spPr bwMode="auto">
          <a:xfrm>
            <a:off x="1155700" y="180975"/>
            <a:ext cx="6165850" cy="1217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Flavors and mixing</a:t>
            </a:r>
          </a:p>
        </p:txBody>
      </p:sp>
      <p:sp>
        <p:nvSpPr>
          <p:cNvPr id="15400" name="WordArt 40"/>
          <p:cNvSpPr>
            <a:spLocks noChangeArrowheads="1" noChangeShapeType="1" noTextEdit="1"/>
          </p:cNvSpPr>
          <p:nvPr/>
        </p:nvSpPr>
        <p:spPr bwMode="auto">
          <a:xfrm>
            <a:off x="4070350" y="3838575"/>
            <a:ext cx="1870075" cy="650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Mixing</a:t>
            </a:r>
          </a:p>
        </p:txBody>
      </p:sp>
      <p:sp>
        <p:nvSpPr>
          <p:cNvPr id="15401" name="Text Box 41"/>
          <p:cNvSpPr txBox="1">
            <a:spLocks noChangeArrowheads="1"/>
          </p:cNvSpPr>
          <p:nvPr/>
        </p:nvSpPr>
        <p:spPr bwMode="auto">
          <a:xfrm>
            <a:off x="909638" y="5751513"/>
            <a:ext cx="183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n </a:t>
            </a:r>
            <a:r>
              <a:rPr lang="en-US" sz="2000">
                <a:sym typeface="Wingdings" pitchFamily="2" charset="2"/>
              </a:rPr>
              <a:t> p + e</a:t>
            </a:r>
            <a:r>
              <a:rPr lang="en-US" sz="2000" baseline="30000">
                <a:sym typeface="Wingdings" pitchFamily="2" charset="2"/>
              </a:rPr>
              <a:t>-</a:t>
            </a:r>
            <a:r>
              <a:rPr lang="en-US" sz="2000">
                <a:sym typeface="Wingdings" pitchFamily="2" charset="2"/>
              </a:rPr>
              <a:t> + </a:t>
            </a:r>
            <a:r>
              <a:rPr lang="en-US" sz="2000">
                <a:latin typeface="Symbol" pitchFamily="18" charset="2"/>
                <a:sym typeface="Wingdings" pitchFamily="2" charset="2"/>
              </a:rPr>
              <a:t>n</a:t>
            </a:r>
            <a:r>
              <a:rPr lang="en-US" sz="2000" baseline="-25000">
                <a:sym typeface="Wingdings" pitchFamily="2" charset="2"/>
              </a:rPr>
              <a:t>e</a:t>
            </a:r>
            <a:endParaRPr lang="en-US" sz="2000"/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>
            <a:off x="2403475" y="5838825"/>
            <a:ext cx="1444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952500" y="6200775"/>
            <a:ext cx="1423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  <a:sym typeface="Wingdings" pitchFamily="2" charset="2"/>
              </a:rPr>
              <a:t>p</a:t>
            </a:r>
            <a:r>
              <a:rPr lang="en-US" sz="2000">
                <a:sym typeface="Wingdings" pitchFamily="2" charset="2"/>
              </a:rPr>
              <a:t>  </a:t>
            </a:r>
            <a:r>
              <a:rPr lang="en-US" sz="2000">
                <a:latin typeface="Symbol" pitchFamily="18" charset="2"/>
                <a:sym typeface="Wingdings" pitchFamily="2" charset="2"/>
              </a:rPr>
              <a:t>m </a:t>
            </a:r>
            <a:r>
              <a:rPr lang="en-US" sz="2000">
                <a:sym typeface="Wingdings" pitchFamily="2" charset="2"/>
              </a:rPr>
              <a:t>+</a:t>
            </a:r>
            <a:r>
              <a:rPr lang="en-US" sz="2000">
                <a:latin typeface="Symbol" pitchFamily="18" charset="2"/>
                <a:sym typeface="Wingdings" pitchFamily="2" charset="2"/>
              </a:rPr>
              <a:t> n</a:t>
            </a:r>
            <a:r>
              <a:rPr lang="en-US" sz="2000" baseline="-25000">
                <a:latin typeface="Symbol" pitchFamily="18" charset="2"/>
                <a:sym typeface="Wingdings" pitchFamily="2" charset="2"/>
              </a:rPr>
              <a:t>m</a:t>
            </a:r>
            <a:r>
              <a:rPr lang="en-US" sz="2000">
                <a:sym typeface="Wingdings" pitchFamily="2" charset="2"/>
              </a:rPr>
              <a:t> </a:t>
            </a:r>
            <a:endParaRPr lang="en-US" sz="2000"/>
          </a:p>
        </p:txBody>
      </p:sp>
      <p:sp>
        <p:nvSpPr>
          <p:cNvPr id="44" name="Text Box 41"/>
          <p:cNvSpPr txBox="1">
            <a:spLocks noChangeArrowheads="1"/>
          </p:cNvSpPr>
          <p:nvPr/>
        </p:nvSpPr>
        <p:spPr bwMode="auto">
          <a:xfrm>
            <a:off x="4445000" y="6148388"/>
            <a:ext cx="20828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>
                <a:latin typeface="Symbol" pitchFamily="18" charset="2"/>
              </a:rPr>
              <a:t>n</a:t>
            </a:r>
            <a:r>
              <a:rPr lang="en-US" sz="2000" baseline="-25000" dirty="0" err="1"/>
              <a:t>f</a:t>
            </a:r>
            <a:r>
              <a:rPr lang="en-US" sz="2000" dirty="0"/>
              <a:t>  =  U</a:t>
            </a:r>
            <a:r>
              <a:rPr lang="en-US" sz="2000" baseline="-25000" dirty="0"/>
              <a:t>PMNS</a:t>
            </a:r>
            <a:r>
              <a:rPr lang="en-US" sz="2000" dirty="0"/>
              <a:t> </a:t>
            </a:r>
            <a:r>
              <a:rPr lang="en-US" sz="2000" dirty="0" err="1">
                <a:latin typeface="Symbol" pitchFamily="18" charset="2"/>
              </a:rPr>
              <a:t>n</a:t>
            </a:r>
            <a:r>
              <a:rPr lang="en-US" sz="2000" baseline="-25000" dirty="0" err="1"/>
              <a:t>mass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444419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44"/>
          <p:cNvSpPr>
            <a:spLocks noChangeArrowheads="1" noChangeShapeType="1" noTextEdit="1"/>
          </p:cNvSpPr>
          <p:nvPr/>
        </p:nvSpPr>
        <p:spPr bwMode="auto">
          <a:xfrm>
            <a:off x="876300" y="337578"/>
            <a:ext cx="7086600" cy="12361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Mixing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&amp;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mixed states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588" y="1707653"/>
            <a:ext cx="6264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needs to compute the state which is produced</a:t>
            </a:r>
            <a:endParaRPr lang="en-US" dirty="0"/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 rot="21089986">
            <a:off x="1784140" y="3073882"/>
            <a:ext cx="1470322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/>
              <a:t>g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(x </a:t>
            </a:r>
            <a:r>
              <a:rPr lang="en-US" sz="2000" dirty="0"/>
              <a:t>–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k</a:t>
            </a:r>
            <a:r>
              <a:rPr lang="en-US" sz="2000" dirty="0" err="1" smtClean="0"/>
              <a:t>t</a:t>
            </a:r>
            <a:r>
              <a:rPr lang="en-US" sz="2000" dirty="0" smtClean="0"/>
              <a:t>)  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02771" y="2769866"/>
            <a:ext cx="2362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shape factors</a:t>
            </a:r>
            <a:endParaRPr lang="en-US" dirty="0"/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 rot="295405">
            <a:off x="651927" y="3922966"/>
            <a:ext cx="2221435" cy="369332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mean </a:t>
            </a:r>
            <a:r>
              <a:rPr lang="en-US" dirty="0" err="1" smtClean="0"/>
              <a:t>momenta</a:t>
            </a:r>
            <a:r>
              <a:rPr lang="en-US" dirty="0" smtClean="0"/>
              <a:t> 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k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2904" y="2025132"/>
            <a:ext cx="1681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i.e. compute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32514" y="2655332"/>
            <a:ext cx="315685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- Fundamental interactions</a:t>
            </a:r>
          </a:p>
          <a:p>
            <a:pPr>
              <a:buFontTx/>
              <a:buChar char="-"/>
            </a:pPr>
            <a:r>
              <a:rPr lang="en-US" dirty="0" smtClean="0"/>
              <a:t> Kinematics</a:t>
            </a:r>
          </a:p>
          <a:p>
            <a:pPr>
              <a:buFontTx/>
              <a:buChar char="-"/>
            </a:pPr>
            <a:r>
              <a:rPr lang="en-US" dirty="0" smtClean="0"/>
              <a:t> characteristics of parent  and accompanying  particles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6686" y="5214257"/>
            <a:ext cx="7707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heavy neutrinos are present but can not be produced for kinematical reasons, flavor states in </a:t>
            </a:r>
            <a:r>
              <a:rPr lang="en-US" dirty="0" err="1" smtClean="0"/>
              <a:t>Lagrangian</a:t>
            </a:r>
            <a:r>
              <a:rPr lang="en-US" dirty="0" smtClean="0"/>
              <a:t>  differ from the produced states, etc..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91000" y="4386943"/>
            <a:ext cx="230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Process dependent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Times New Roman" pitchFamily="18" charset="0"/>
              </a:rPr>
              <a:t>p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869950" y="198438"/>
            <a:ext cx="7796213" cy="1214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Phase and oscillations</a:t>
            </a:r>
          </a:p>
        </p:txBody>
      </p:sp>
      <p:sp>
        <p:nvSpPr>
          <p:cNvPr id="4101" name="Text Box 54"/>
          <p:cNvSpPr txBox="1">
            <a:spLocks noChangeArrowheads="1"/>
          </p:cNvSpPr>
          <p:nvPr/>
        </p:nvSpPr>
        <p:spPr bwMode="auto">
          <a:xfrm>
            <a:off x="3549650" y="2197100"/>
            <a:ext cx="2417763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>
                <a:latin typeface="Symbol" pitchFamily="18" charset="2"/>
              </a:rPr>
              <a:t>m  </a:t>
            </a:r>
            <a:r>
              <a:rPr lang="en-US" sz="2000">
                <a:latin typeface="Times New Roman" pitchFamily="18" charset="0"/>
              </a:rPr>
              <a:t>=  2</a:t>
            </a:r>
            <a:r>
              <a:rPr lang="en-US" sz="2000" baseline="30000">
                <a:latin typeface="Times New Roman" pitchFamily="18" charset="0"/>
              </a:rPr>
              <a:t>-1/2</a:t>
            </a:r>
            <a:r>
              <a:rPr lang="en-US" sz="2000">
                <a:latin typeface="Times New Roman" pitchFamily="18" charset="0"/>
              </a:rPr>
              <a:t> (- </a:t>
            </a:r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>
                <a:latin typeface="Times New Roman" pitchFamily="18" charset="0"/>
              </a:rPr>
              <a:t>2</a:t>
            </a:r>
            <a:r>
              <a:rPr lang="en-US" sz="2000">
                <a:latin typeface="Symbol" pitchFamily="18" charset="2"/>
              </a:rPr>
              <a:t> + n</a:t>
            </a:r>
            <a:r>
              <a:rPr lang="en-US" sz="2000" baseline="-25000">
                <a:latin typeface="Symbol" pitchFamily="18" charset="2"/>
              </a:rPr>
              <a:t>3 </a:t>
            </a:r>
            <a:r>
              <a:rPr lang="en-US" sz="2000">
                <a:latin typeface="Symbol" pitchFamily="18" charset="2"/>
              </a:rPr>
              <a:t>)</a:t>
            </a:r>
            <a:r>
              <a:rPr lang="en-US" sz="2000" baseline="-25000">
                <a:latin typeface="Times New Roman" pitchFamily="18" charset="0"/>
              </a:rPr>
              <a:t> 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4102" name="Text Box 54"/>
          <p:cNvSpPr txBox="1">
            <a:spLocks noChangeArrowheads="1"/>
          </p:cNvSpPr>
          <p:nvPr/>
        </p:nvSpPr>
        <p:spPr bwMode="auto">
          <a:xfrm>
            <a:off x="3614738" y="2755900"/>
            <a:ext cx="224631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>
                <a:latin typeface="Symbol" pitchFamily="18" charset="2"/>
              </a:rPr>
              <a:t>t  </a:t>
            </a:r>
            <a:r>
              <a:rPr lang="en-US" sz="2000">
                <a:latin typeface="Times New Roman" pitchFamily="18" charset="0"/>
              </a:rPr>
              <a:t>=  2</a:t>
            </a:r>
            <a:r>
              <a:rPr lang="en-US" sz="2000" baseline="30000">
                <a:latin typeface="Times New Roman" pitchFamily="18" charset="0"/>
              </a:rPr>
              <a:t>-1/2</a:t>
            </a:r>
            <a:r>
              <a:rPr lang="en-US" sz="2000">
                <a:latin typeface="Times New Roman" pitchFamily="18" charset="0"/>
              </a:rPr>
              <a:t> ( </a:t>
            </a:r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>
                <a:latin typeface="Times New Roman" pitchFamily="18" charset="0"/>
              </a:rPr>
              <a:t>2</a:t>
            </a:r>
            <a:r>
              <a:rPr lang="en-US" sz="2000">
                <a:latin typeface="Symbol" pitchFamily="18" charset="2"/>
              </a:rPr>
              <a:t> + n</a:t>
            </a:r>
            <a:r>
              <a:rPr lang="en-US" sz="2000" baseline="-25000">
                <a:latin typeface="Symbol" pitchFamily="18" charset="2"/>
              </a:rPr>
              <a:t>3 </a:t>
            </a:r>
            <a:r>
              <a:rPr lang="en-US" sz="2000">
                <a:latin typeface="Symbol" pitchFamily="18" charset="2"/>
              </a:rPr>
              <a:t>)</a:t>
            </a:r>
            <a:r>
              <a:rPr lang="en-US" sz="2000" baseline="-25000">
                <a:latin typeface="Times New Roman" pitchFamily="18" charset="0"/>
              </a:rPr>
              <a:t> 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4103" name="TextBox 14"/>
          <p:cNvSpPr txBox="1">
            <a:spLocks noChangeArrowheads="1"/>
          </p:cNvSpPr>
          <p:nvPr/>
        </p:nvSpPr>
        <p:spPr bwMode="auto">
          <a:xfrm>
            <a:off x="552450" y="3371850"/>
            <a:ext cx="7167563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Interaction  of a given state depends  on the phase difference:</a:t>
            </a:r>
          </a:p>
        </p:txBody>
      </p:sp>
      <p:sp>
        <p:nvSpPr>
          <p:cNvPr id="4104" name="TextBox 15"/>
          <p:cNvSpPr txBox="1">
            <a:spLocks noChangeArrowheads="1"/>
          </p:cNvSpPr>
          <p:nvPr/>
        </p:nvSpPr>
        <p:spPr bwMode="auto">
          <a:xfrm>
            <a:off x="1560513" y="3925888"/>
            <a:ext cx="5010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- if the phase  0, the state interacts as </a:t>
            </a:r>
            <a:r>
              <a:rPr lang="en-US">
                <a:latin typeface="Symbol" pitchFamily="18" charset="2"/>
              </a:rPr>
              <a:t>n</a:t>
            </a:r>
            <a:r>
              <a:rPr lang="en-US" baseline="-25000">
                <a:latin typeface="Symbol" pitchFamily="18" charset="2"/>
              </a:rPr>
              <a:t>t</a:t>
            </a:r>
            <a:r>
              <a:rPr lang="en-US"/>
              <a:t> </a:t>
            </a:r>
          </a:p>
          <a:p>
            <a:r>
              <a:rPr lang="en-US"/>
              <a:t>- if the phase  </a:t>
            </a:r>
            <a:r>
              <a:rPr lang="en-US">
                <a:latin typeface="Symbol" pitchFamily="18" charset="2"/>
              </a:rPr>
              <a:t>p</a:t>
            </a:r>
            <a:r>
              <a:rPr lang="en-US"/>
              <a:t> , the state interacts as </a:t>
            </a:r>
            <a:r>
              <a:rPr lang="en-US">
                <a:latin typeface="Symbol" pitchFamily="18" charset="2"/>
              </a:rPr>
              <a:t>n</a:t>
            </a:r>
            <a:r>
              <a:rPr lang="en-US" baseline="-25000">
                <a:latin typeface="Symbol" pitchFamily="18" charset="2"/>
              </a:rPr>
              <a:t>m</a:t>
            </a:r>
            <a:endParaRPr lang="en-US"/>
          </a:p>
        </p:txBody>
      </p:sp>
      <p:sp>
        <p:nvSpPr>
          <p:cNvPr id="4105" name="TextBox 16"/>
          <p:cNvSpPr txBox="1">
            <a:spLocks noChangeArrowheads="1"/>
          </p:cNvSpPr>
          <p:nvPr/>
        </p:nvSpPr>
        <p:spPr bwMode="auto">
          <a:xfrm>
            <a:off x="539750" y="2197100"/>
            <a:ext cx="2332038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For maximal mixing</a:t>
            </a:r>
          </a:p>
        </p:txBody>
      </p:sp>
      <p:sp>
        <p:nvSpPr>
          <p:cNvPr id="4106" name="TextBox 12"/>
          <p:cNvSpPr txBox="1">
            <a:spLocks noChangeArrowheads="1"/>
          </p:cNvSpPr>
          <p:nvPr/>
        </p:nvSpPr>
        <p:spPr bwMode="auto">
          <a:xfrm>
            <a:off x="6570663" y="2382838"/>
            <a:ext cx="23288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Differ by the phase</a:t>
            </a:r>
          </a:p>
          <a:p>
            <a:r>
              <a:rPr lang="en-US"/>
              <a:t>difference</a:t>
            </a:r>
          </a:p>
        </p:txBody>
      </p:sp>
      <p:sp>
        <p:nvSpPr>
          <p:cNvPr id="4107" name="TextBox 13"/>
          <p:cNvSpPr txBox="1">
            <a:spLocks noChangeArrowheads="1"/>
          </p:cNvSpPr>
          <p:nvPr/>
        </p:nvSpPr>
        <p:spPr bwMode="auto">
          <a:xfrm>
            <a:off x="539750" y="5324475"/>
            <a:ext cx="5072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If phase changes by  </a:t>
            </a:r>
            <a:r>
              <a:rPr lang="en-US">
                <a:latin typeface="Symbol" pitchFamily="18" charset="2"/>
              </a:rPr>
              <a:t>p ,  n</a:t>
            </a:r>
            <a:r>
              <a:rPr lang="en-US" baseline="-25000">
                <a:latin typeface="Symbol" pitchFamily="18" charset="2"/>
              </a:rPr>
              <a:t>m</a:t>
            </a:r>
            <a:r>
              <a:rPr lang="en-US">
                <a:latin typeface="Symbol" pitchFamily="18" charset="2"/>
              </a:rPr>
              <a:t> </a:t>
            </a:r>
            <a:r>
              <a:rPr lang="en-US"/>
              <a:t> transforms  to </a:t>
            </a:r>
            <a:r>
              <a:rPr lang="en-US">
                <a:latin typeface="Symbol" pitchFamily="18" charset="2"/>
              </a:rPr>
              <a:t>n</a:t>
            </a:r>
            <a:r>
              <a:rPr lang="en-US" baseline="-25000">
                <a:latin typeface="Symbol" pitchFamily="18" charset="2"/>
              </a:rPr>
              <a:t>t               </a:t>
            </a:r>
            <a:endParaRPr lang="en-US"/>
          </a:p>
        </p:txBody>
      </p:sp>
      <p:sp>
        <p:nvSpPr>
          <p:cNvPr id="4108" name="TextBox 14"/>
          <p:cNvSpPr txBox="1">
            <a:spLocks noChangeArrowheads="1"/>
          </p:cNvSpPr>
          <p:nvPr/>
        </p:nvSpPr>
        <p:spPr bwMode="auto">
          <a:xfrm>
            <a:off x="5530850" y="5345113"/>
            <a:ext cx="17002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and vice versa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0" y="-16149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Times New Roman" pitchFamily="18" charset="0"/>
            </a:endParaRPr>
          </a:p>
        </p:txBody>
      </p:sp>
      <p:sp>
        <p:nvSpPr>
          <p:cNvPr id="444419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44"/>
          <p:cNvSpPr>
            <a:spLocks noChangeArrowheads="1" noChangeShapeType="1" noTextEdit="1"/>
          </p:cNvSpPr>
          <p:nvPr/>
        </p:nvSpPr>
        <p:spPr bwMode="auto">
          <a:xfrm>
            <a:off x="854527" y="380996"/>
            <a:ext cx="7320643" cy="10839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Propagation of wave packets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1742" y="1400223"/>
            <a:ext cx="1983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happens?</a:t>
            </a:r>
            <a:endParaRPr lang="en-US" dirty="0"/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555624" y="1970309"/>
            <a:ext cx="2775405" cy="528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99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Phase difference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555625" y="2509558"/>
            <a:ext cx="1480004" cy="674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99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change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555624" y="3744684"/>
            <a:ext cx="2535237" cy="5773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Separation of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555624" y="4201877"/>
            <a:ext cx="2535237" cy="5669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wave packets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599" y="1983916"/>
            <a:ext cx="2449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Due to different masses (dispersion relations)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  phase velocities</a:t>
            </a:r>
            <a:endParaRPr lang="en-US" dirty="0"/>
          </a:p>
        </p:txBody>
      </p:sp>
      <p:sp>
        <p:nvSpPr>
          <p:cNvPr id="12" name="WordArt 5"/>
          <p:cNvSpPr>
            <a:spLocks noChangeArrowheads="1" noChangeShapeType="1" noTextEdit="1"/>
          </p:cNvSpPr>
          <p:nvPr/>
        </p:nvSpPr>
        <p:spPr bwMode="auto">
          <a:xfrm>
            <a:off x="6531875" y="1998161"/>
            <a:ext cx="2165805" cy="674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99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Oscillations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599" y="3900483"/>
            <a:ext cx="2166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Due to different group velocities</a:t>
            </a:r>
            <a:endParaRPr lang="en-US" dirty="0"/>
          </a:p>
        </p:txBody>
      </p:sp>
      <p:sp>
        <p:nvSpPr>
          <p:cNvPr id="14" name="WordArt 7"/>
          <p:cNvSpPr>
            <a:spLocks noChangeArrowheads="1" noChangeShapeType="1" noTextEdit="1"/>
          </p:cNvSpPr>
          <p:nvPr/>
        </p:nvSpPr>
        <p:spPr bwMode="auto">
          <a:xfrm>
            <a:off x="6493896" y="3744683"/>
            <a:ext cx="1398248" cy="4338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Loss of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15" name="WordArt 7"/>
          <p:cNvSpPr>
            <a:spLocks noChangeArrowheads="1" noChangeShapeType="1" noTextEdit="1"/>
          </p:cNvSpPr>
          <p:nvPr/>
        </p:nvSpPr>
        <p:spPr bwMode="auto">
          <a:xfrm>
            <a:off x="6193975" y="4137017"/>
            <a:ext cx="2094932" cy="4338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coherence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16" name="WordArt 27"/>
          <p:cNvSpPr>
            <a:spLocks noChangeArrowheads="1" noChangeShapeType="1" noTextEdit="1"/>
          </p:cNvSpPr>
          <p:nvPr/>
        </p:nvSpPr>
        <p:spPr bwMode="auto">
          <a:xfrm>
            <a:off x="488949" y="5299525"/>
            <a:ext cx="284208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Spread of individual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18" name="WordArt 27"/>
          <p:cNvSpPr>
            <a:spLocks noChangeArrowheads="1" noChangeShapeType="1" noTextEdit="1"/>
          </p:cNvSpPr>
          <p:nvPr/>
        </p:nvSpPr>
        <p:spPr bwMode="auto">
          <a:xfrm>
            <a:off x="555624" y="5838365"/>
            <a:ext cx="2078719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wave packets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7599" y="5285736"/>
            <a:ext cx="2689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Due to presence of waves with different </a:t>
            </a:r>
            <a:r>
              <a:rPr lang="en-US" dirty="0" err="1" smtClean="0"/>
              <a:t>momenta</a:t>
            </a:r>
            <a:r>
              <a:rPr lang="en-US" dirty="0" smtClean="0"/>
              <a:t>  and energy </a:t>
            </a:r>
          </a:p>
          <a:p>
            <a:r>
              <a:rPr lang="en-US" dirty="0" smtClean="0"/>
              <a:t>in  a  packet</a:t>
            </a:r>
            <a:endParaRPr lang="en-US" dirty="0"/>
          </a:p>
        </p:txBody>
      </p:sp>
      <p:sp>
        <p:nvSpPr>
          <p:cNvPr id="20" name="WordArt 27"/>
          <p:cNvSpPr>
            <a:spLocks noChangeArrowheads="1" noChangeShapeType="1" noTextEdit="1"/>
          </p:cNvSpPr>
          <p:nvPr/>
        </p:nvSpPr>
        <p:spPr bwMode="auto">
          <a:xfrm>
            <a:off x="6493896" y="5514515"/>
            <a:ext cx="2078719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…homework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8947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38949" name="WordArt 5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7721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Adiabatic conversion</a:t>
            </a:r>
          </a:p>
        </p:txBody>
      </p:sp>
      <p:pic>
        <p:nvPicPr>
          <p:cNvPr id="338950" name="Picture 6" descr="graf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667000"/>
            <a:ext cx="3265488" cy="3352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/>
            </a:outerShdw>
          </a:effectLst>
        </p:spPr>
      </p:pic>
      <p:sp>
        <p:nvSpPr>
          <p:cNvPr id="338951" name="Text Box 7"/>
          <p:cNvSpPr txBox="1">
            <a:spLocks noChangeArrowheads="1"/>
          </p:cNvSpPr>
          <p:nvPr/>
        </p:nvSpPr>
        <p:spPr bwMode="auto">
          <a:xfrm>
            <a:off x="533400" y="1516063"/>
            <a:ext cx="2886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Pure adiabatic conversion</a:t>
            </a:r>
          </a:p>
        </p:txBody>
      </p:sp>
      <p:sp>
        <p:nvSpPr>
          <p:cNvPr id="338952" name="Text Box 8"/>
          <p:cNvSpPr txBox="1">
            <a:spLocks noChangeArrowheads="1"/>
          </p:cNvSpPr>
          <p:nvPr/>
        </p:nvSpPr>
        <p:spPr bwMode="auto">
          <a:xfrm>
            <a:off x="4949825" y="1541463"/>
            <a:ext cx="3228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Partialy adiabatic conversion</a:t>
            </a:r>
          </a:p>
        </p:txBody>
      </p:sp>
      <p:sp>
        <p:nvSpPr>
          <p:cNvPr id="338953" name="AutoShape 9"/>
          <p:cNvSpPr>
            <a:spLocks noChangeArrowheads="1"/>
          </p:cNvSpPr>
          <p:nvPr/>
        </p:nvSpPr>
        <p:spPr bwMode="auto">
          <a:xfrm>
            <a:off x="2555875" y="3910013"/>
            <a:ext cx="260350" cy="266700"/>
          </a:xfrm>
          <a:prstGeom prst="upArrow">
            <a:avLst>
              <a:gd name="adj1" fmla="val 50000"/>
              <a:gd name="adj2" fmla="val 2561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4" name="AutoShape 10"/>
          <p:cNvSpPr>
            <a:spLocks noChangeArrowheads="1"/>
          </p:cNvSpPr>
          <p:nvPr/>
        </p:nvSpPr>
        <p:spPr bwMode="auto">
          <a:xfrm flipV="1">
            <a:off x="2555875" y="5638800"/>
            <a:ext cx="260350" cy="266700"/>
          </a:xfrm>
          <a:prstGeom prst="upArrow">
            <a:avLst>
              <a:gd name="adj1" fmla="val 50000"/>
              <a:gd name="adj2" fmla="val 2561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5" name="Text Box 11"/>
          <p:cNvSpPr txBox="1">
            <a:spLocks noChangeArrowheads="1"/>
          </p:cNvSpPr>
          <p:nvPr/>
        </p:nvSpPr>
        <p:spPr bwMode="auto">
          <a:xfrm>
            <a:off x="2816225" y="5538788"/>
            <a:ext cx="390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n</a:t>
            </a:r>
            <a:r>
              <a:rPr lang="en-US" baseline="-25000">
                <a:latin typeface="Symbol" pitchFamily="18" charset="2"/>
              </a:rPr>
              <a:t>m</a:t>
            </a:r>
            <a:endParaRPr lang="en-US">
              <a:latin typeface="Symbol" pitchFamily="18" charset="2"/>
            </a:endParaRPr>
          </a:p>
        </p:txBody>
      </p:sp>
      <p:sp>
        <p:nvSpPr>
          <p:cNvPr id="338956" name="Text Box 12"/>
          <p:cNvSpPr txBox="1">
            <a:spLocks noChangeArrowheads="1"/>
          </p:cNvSpPr>
          <p:nvPr/>
        </p:nvSpPr>
        <p:spPr bwMode="auto">
          <a:xfrm>
            <a:off x="2813050" y="3884613"/>
            <a:ext cx="42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n</a:t>
            </a:r>
            <a:r>
              <a:rPr lang="en-US" baseline="-25000">
                <a:latin typeface="Symbol" pitchFamily="18" charset="2"/>
              </a:rPr>
              <a:t> </a:t>
            </a:r>
            <a:r>
              <a:rPr lang="en-US" baseline="-25000"/>
              <a:t>e</a:t>
            </a:r>
            <a:endParaRPr lang="en-US">
              <a:latin typeface="Symbol" pitchFamily="18" charset="2"/>
            </a:endParaRPr>
          </a:p>
        </p:txBody>
      </p:sp>
      <p:pic>
        <p:nvPicPr>
          <p:cNvPr id="338957" name="Picture 13" descr="graf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146300"/>
            <a:ext cx="3378200" cy="421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/>
            </a:outerShdw>
          </a:effectLst>
        </p:spPr>
      </p:pic>
      <p:pic>
        <p:nvPicPr>
          <p:cNvPr id="338958" name="Picture 14" descr="graf2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146300"/>
            <a:ext cx="3302000" cy="421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/>
            </a:outerShdw>
          </a:effectLst>
        </p:spPr>
      </p:pic>
      <p:sp>
        <p:nvSpPr>
          <p:cNvPr id="338959" name="Text Box 15"/>
          <p:cNvSpPr txBox="1">
            <a:spLocks noChangeArrowheads="1"/>
          </p:cNvSpPr>
          <p:nvPr/>
        </p:nvSpPr>
        <p:spPr bwMode="auto">
          <a:xfrm>
            <a:off x="8716963" y="6415088"/>
            <a:ext cx="4270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8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38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51" grpId="0" autoUpdateAnimBg="0"/>
      <p:bldP spid="33895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-11113" y="-4763"/>
            <a:ext cx="9144001" cy="6858001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502787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02789" name="WordArt 5"/>
          <p:cNvSpPr>
            <a:spLocks noChangeArrowheads="1" noChangeShapeType="1" noTextEdit="1"/>
          </p:cNvSpPr>
          <p:nvPr/>
        </p:nvSpPr>
        <p:spPr bwMode="auto">
          <a:xfrm>
            <a:off x="504825" y="306387"/>
            <a:ext cx="5257800" cy="1182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100 anniversary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502790" name="Text Box 6"/>
          <p:cNvSpPr txBox="1">
            <a:spLocks noChangeArrowheads="1"/>
          </p:cNvSpPr>
          <p:nvPr/>
        </p:nvSpPr>
        <p:spPr bwMode="auto">
          <a:xfrm>
            <a:off x="3671888" y="2060575"/>
            <a:ext cx="3489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``Mesonium and antimesonium’’</a:t>
            </a:r>
          </a:p>
        </p:txBody>
      </p:sp>
      <p:sp>
        <p:nvSpPr>
          <p:cNvPr id="502791" name="Text Box 7"/>
          <p:cNvSpPr txBox="1">
            <a:spLocks noChangeArrowheads="1"/>
          </p:cNvSpPr>
          <p:nvPr/>
        </p:nvSpPr>
        <p:spPr bwMode="auto">
          <a:xfrm>
            <a:off x="3892550" y="2427288"/>
            <a:ext cx="485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Zh. Eksp.Teor. Fiz. 33, 549 (1957)</a:t>
            </a:r>
          </a:p>
          <a:p>
            <a:r>
              <a:rPr lang="en-US"/>
              <a:t>[Sov. Phys. JETP 6, 429 (1957)] translation </a:t>
            </a:r>
          </a:p>
        </p:txBody>
      </p:sp>
      <p:sp>
        <p:nvSpPr>
          <p:cNvPr id="502792" name="Text Box 8"/>
          <p:cNvSpPr txBox="1">
            <a:spLocks noChangeArrowheads="1"/>
          </p:cNvSpPr>
          <p:nvPr/>
        </p:nvSpPr>
        <p:spPr bwMode="auto">
          <a:xfrm>
            <a:off x="4038600" y="3473450"/>
            <a:ext cx="4073525" cy="64135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mentioned  a  possibility of neutrino </a:t>
            </a:r>
          </a:p>
          <a:p>
            <a:r>
              <a:rPr lang="en-US"/>
              <a:t>mixing and oscillations</a:t>
            </a:r>
          </a:p>
        </p:txBody>
      </p:sp>
      <p:sp>
        <p:nvSpPr>
          <p:cNvPr id="502794" name="Text Box 10"/>
          <p:cNvSpPr txBox="1">
            <a:spLocks noChangeArrowheads="1"/>
          </p:cNvSpPr>
          <p:nvPr/>
        </p:nvSpPr>
        <p:spPr bwMode="auto">
          <a:xfrm>
            <a:off x="3843338" y="1693863"/>
            <a:ext cx="162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B. Pontecorvo</a:t>
            </a:r>
          </a:p>
        </p:txBody>
      </p:sp>
      <p:pic>
        <p:nvPicPr>
          <p:cNvPr id="502795" name="Picture 11" descr="250px-Bruno_Pontecorv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1741488"/>
            <a:ext cx="2906713" cy="3741737"/>
          </a:xfrm>
          <a:prstGeom prst="rect">
            <a:avLst/>
          </a:prstGeom>
          <a:noFill/>
        </p:spPr>
      </p:pic>
      <p:sp>
        <p:nvSpPr>
          <p:cNvPr id="502796" name="Text Box 12"/>
          <p:cNvSpPr txBox="1">
            <a:spLocks noChangeArrowheads="1"/>
          </p:cNvSpPr>
          <p:nvPr/>
        </p:nvSpPr>
        <p:spPr bwMode="auto">
          <a:xfrm>
            <a:off x="4038600" y="4343400"/>
            <a:ext cx="4567237" cy="64135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  Oscillations imply non-zero masses</a:t>
            </a:r>
          </a:p>
          <a:p>
            <a:r>
              <a:rPr lang="en-US" dirty="0"/>
              <a:t>  (mass squared differences)  and mixing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28455" y="885309"/>
            <a:ext cx="1317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Pisa, 1913</a:t>
            </a:r>
            <a:endParaRPr lang="en-US" dirty="0"/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517914" y="5895982"/>
            <a:ext cx="7992894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Proposal of neutrino oscillations </a:t>
            </a:r>
            <a:r>
              <a:rPr lang="en-US" dirty="0" smtClean="0"/>
              <a:t> </a:t>
            </a:r>
            <a:r>
              <a:rPr lang="en-US" dirty="0"/>
              <a:t>was motivated </a:t>
            </a:r>
          </a:p>
          <a:p>
            <a:r>
              <a:rPr lang="en-US" dirty="0"/>
              <a:t>by rumor that Davis  </a:t>
            </a:r>
            <a:r>
              <a:rPr lang="en-US" dirty="0" smtClean="0"/>
              <a:t>sees </a:t>
            </a:r>
            <a:r>
              <a:rPr lang="en-US" dirty="0"/>
              <a:t>effect in </a:t>
            </a:r>
            <a:r>
              <a:rPr lang="en-US" dirty="0" err="1"/>
              <a:t>Cl-Ar</a:t>
            </a:r>
            <a:r>
              <a:rPr lang="en-US" dirty="0"/>
              <a:t> detector from  atomic reactor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2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2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2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2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92" grpId="0" animBg="1"/>
      <p:bldP spid="502796" grpId="0" animBg="1"/>
      <p:bldP spid="13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1171" name="Rectangle 3"/>
          <p:cNvSpPr>
            <a:spLocks noChangeArrowheads="1"/>
          </p:cNvSpPr>
          <p:nvPr/>
        </p:nvSpPr>
        <p:spPr bwMode="auto">
          <a:xfrm>
            <a:off x="2895600" y="3276600"/>
            <a:ext cx="16002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1172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91174" name="WordArt 6"/>
          <p:cNvSpPr>
            <a:spLocks noChangeArrowheads="1" noChangeShapeType="1" noTextEdit="1"/>
          </p:cNvSpPr>
          <p:nvPr/>
        </p:nvSpPr>
        <p:spPr bwMode="auto">
          <a:xfrm>
            <a:off x="292100" y="152400"/>
            <a:ext cx="71755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Parametric oscillations</a:t>
            </a:r>
          </a:p>
        </p:txBody>
      </p:sp>
      <p:sp>
        <p:nvSpPr>
          <p:cNvPr id="391175" name="Freeform 7"/>
          <p:cNvSpPr>
            <a:spLocks/>
          </p:cNvSpPr>
          <p:nvPr/>
        </p:nvSpPr>
        <p:spPr bwMode="auto">
          <a:xfrm>
            <a:off x="1211263" y="1600200"/>
            <a:ext cx="3513137" cy="825500"/>
          </a:xfrm>
          <a:custGeom>
            <a:avLst/>
            <a:gdLst/>
            <a:ahLst/>
            <a:cxnLst>
              <a:cxn ang="0">
                <a:pos x="0" y="520"/>
              </a:cxn>
              <a:cxn ang="0">
                <a:pos x="0" y="336"/>
              </a:cxn>
              <a:cxn ang="0">
                <a:pos x="632" y="336"/>
              </a:cxn>
              <a:cxn ang="0">
                <a:pos x="632" y="0"/>
              </a:cxn>
              <a:cxn ang="0">
                <a:pos x="1128" y="0"/>
              </a:cxn>
              <a:cxn ang="0">
                <a:pos x="1128" y="336"/>
              </a:cxn>
              <a:cxn ang="0">
                <a:pos x="1744" y="336"/>
              </a:cxn>
              <a:cxn ang="0">
                <a:pos x="1744" y="0"/>
              </a:cxn>
              <a:cxn ang="0">
                <a:pos x="2240" y="0"/>
              </a:cxn>
              <a:cxn ang="0">
                <a:pos x="2240" y="336"/>
              </a:cxn>
              <a:cxn ang="0">
                <a:pos x="2856" y="336"/>
              </a:cxn>
              <a:cxn ang="0">
                <a:pos x="2856" y="0"/>
              </a:cxn>
              <a:cxn ang="0">
                <a:pos x="3344" y="0"/>
              </a:cxn>
              <a:cxn ang="0">
                <a:pos x="3344" y="520"/>
              </a:cxn>
              <a:cxn ang="0">
                <a:pos x="0" y="520"/>
              </a:cxn>
            </a:cxnLst>
            <a:rect l="0" t="0" r="r" b="b"/>
            <a:pathLst>
              <a:path w="3344" h="520">
                <a:moveTo>
                  <a:pt x="0" y="520"/>
                </a:moveTo>
                <a:lnTo>
                  <a:pt x="0" y="336"/>
                </a:lnTo>
                <a:lnTo>
                  <a:pt x="632" y="336"/>
                </a:lnTo>
                <a:lnTo>
                  <a:pt x="632" y="0"/>
                </a:lnTo>
                <a:lnTo>
                  <a:pt x="1128" y="0"/>
                </a:lnTo>
                <a:lnTo>
                  <a:pt x="1128" y="336"/>
                </a:lnTo>
                <a:lnTo>
                  <a:pt x="1744" y="336"/>
                </a:lnTo>
                <a:lnTo>
                  <a:pt x="1744" y="0"/>
                </a:lnTo>
                <a:lnTo>
                  <a:pt x="2240" y="0"/>
                </a:lnTo>
                <a:lnTo>
                  <a:pt x="2240" y="336"/>
                </a:lnTo>
                <a:lnTo>
                  <a:pt x="2856" y="336"/>
                </a:lnTo>
                <a:lnTo>
                  <a:pt x="2856" y="0"/>
                </a:lnTo>
                <a:lnTo>
                  <a:pt x="3344" y="0"/>
                </a:lnTo>
                <a:lnTo>
                  <a:pt x="3344" y="520"/>
                </a:lnTo>
                <a:lnTo>
                  <a:pt x="0" y="520"/>
                </a:lnTo>
                <a:close/>
              </a:path>
            </a:pathLst>
          </a:custGeom>
          <a:solidFill>
            <a:srgbClr val="FF0000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1176" name="Text Box 8"/>
          <p:cNvSpPr txBox="1">
            <a:spLocks noChangeArrowheads="1"/>
          </p:cNvSpPr>
          <p:nvPr/>
        </p:nvSpPr>
        <p:spPr bwMode="auto">
          <a:xfrm>
            <a:off x="1676400" y="1219200"/>
            <a:ext cx="2436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``Castle wall profile’’</a:t>
            </a:r>
          </a:p>
        </p:txBody>
      </p:sp>
      <p:sp>
        <p:nvSpPr>
          <p:cNvPr id="391177" name="Text Box 9"/>
          <p:cNvSpPr txBox="1">
            <a:spLocks noChangeArrowheads="1"/>
          </p:cNvSpPr>
          <p:nvPr/>
        </p:nvSpPr>
        <p:spPr bwMode="auto">
          <a:xfrm>
            <a:off x="1317625" y="1600200"/>
            <a:ext cx="379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f</a:t>
            </a:r>
            <a:r>
              <a:rPr lang="en-US" baseline="-25000">
                <a:latin typeface="Symbol" pitchFamily="18" charset="2"/>
              </a:rPr>
              <a:t>1</a:t>
            </a:r>
            <a:endParaRPr lang="en-US"/>
          </a:p>
        </p:txBody>
      </p:sp>
      <p:sp>
        <p:nvSpPr>
          <p:cNvPr id="391178" name="Text Box 10"/>
          <p:cNvSpPr txBox="1">
            <a:spLocks noChangeArrowheads="1"/>
          </p:cNvSpPr>
          <p:nvPr/>
        </p:nvSpPr>
        <p:spPr bwMode="auto">
          <a:xfrm>
            <a:off x="1368425" y="2071688"/>
            <a:ext cx="536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q</a:t>
            </a:r>
            <a:r>
              <a:rPr lang="en-US" baseline="-25000">
                <a:latin typeface="Symbol" pitchFamily="18" charset="2"/>
              </a:rPr>
              <a:t>1</a:t>
            </a:r>
            <a:r>
              <a:rPr lang="en-US" baseline="30000"/>
              <a:t>m</a:t>
            </a:r>
            <a:r>
              <a:rPr lang="en-US" baseline="-25000">
                <a:latin typeface="Symbol" pitchFamily="18" charset="2"/>
              </a:rPr>
              <a:t> </a:t>
            </a:r>
            <a:endParaRPr lang="en-US"/>
          </a:p>
        </p:txBody>
      </p:sp>
      <p:sp>
        <p:nvSpPr>
          <p:cNvPr id="391179" name="Text Box 11"/>
          <p:cNvSpPr txBox="1">
            <a:spLocks noChangeArrowheads="1"/>
          </p:cNvSpPr>
          <p:nvPr/>
        </p:nvSpPr>
        <p:spPr bwMode="auto">
          <a:xfrm>
            <a:off x="1927225" y="1614488"/>
            <a:ext cx="379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f</a:t>
            </a:r>
            <a:r>
              <a:rPr lang="en-US" baseline="-25000">
                <a:latin typeface="Symbol" pitchFamily="18" charset="2"/>
              </a:rPr>
              <a:t>2</a:t>
            </a:r>
            <a:endParaRPr lang="en-US"/>
          </a:p>
        </p:txBody>
      </p:sp>
      <p:sp>
        <p:nvSpPr>
          <p:cNvPr id="391180" name="Text Box 12"/>
          <p:cNvSpPr txBox="1">
            <a:spLocks noChangeArrowheads="1"/>
          </p:cNvSpPr>
          <p:nvPr/>
        </p:nvSpPr>
        <p:spPr bwMode="auto">
          <a:xfrm>
            <a:off x="1901825" y="2057400"/>
            <a:ext cx="53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q</a:t>
            </a:r>
            <a:r>
              <a:rPr lang="en-US" baseline="-25000">
                <a:latin typeface="Symbol" pitchFamily="18" charset="2"/>
              </a:rPr>
              <a:t>2</a:t>
            </a:r>
            <a:r>
              <a:rPr lang="en-US" baseline="30000"/>
              <a:t>m</a:t>
            </a:r>
            <a:r>
              <a:rPr lang="en-US" baseline="-25000">
                <a:latin typeface="Symbol" pitchFamily="18" charset="2"/>
              </a:rPr>
              <a:t> </a:t>
            </a:r>
            <a:endParaRPr lang="en-US"/>
          </a:p>
        </p:txBody>
      </p:sp>
      <p:sp>
        <p:nvSpPr>
          <p:cNvPr id="391181" name="Text Box 13"/>
          <p:cNvSpPr txBox="1">
            <a:spLocks noChangeArrowheads="1"/>
          </p:cNvSpPr>
          <p:nvPr/>
        </p:nvSpPr>
        <p:spPr bwMode="auto">
          <a:xfrm>
            <a:off x="4572000" y="6019800"/>
            <a:ext cx="3589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parametric resonance condition </a:t>
            </a:r>
          </a:p>
        </p:txBody>
      </p:sp>
      <p:sp>
        <p:nvSpPr>
          <p:cNvPr id="391182" name="Text Box 14"/>
          <p:cNvSpPr txBox="1">
            <a:spLocks noChangeArrowheads="1"/>
          </p:cNvSpPr>
          <p:nvPr/>
        </p:nvSpPr>
        <p:spPr bwMode="auto">
          <a:xfrm>
            <a:off x="5257800" y="1873250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/>
              <a:t>  oscillation </a:t>
            </a:r>
          </a:p>
          <a:p>
            <a:r>
              <a:rPr lang="en-US"/>
              <a:t>    half-phases</a:t>
            </a:r>
          </a:p>
        </p:txBody>
      </p:sp>
      <p:sp>
        <p:nvSpPr>
          <p:cNvPr id="391183" name="Text Box 15"/>
          <p:cNvSpPr txBox="1">
            <a:spLocks noChangeArrowheads="1"/>
          </p:cNvSpPr>
          <p:nvPr/>
        </p:nvSpPr>
        <p:spPr bwMode="auto">
          <a:xfrm>
            <a:off x="5257800" y="1524000"/>
            <a:ext cx="1819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-  mixing angles</a:t>
            </a:r>
          </a:p>
        </p:txBody>
      </p:sp>
      <p:sp>
        <p:nvSpPr>
          <p:cNvPr id="391184" name="Line 16"/>
          <p:cNvSpPr>
            <a:spLocks noChangeShapeType="1"/>
          </p:cNvSpPr>
          <p:nvPr/>
        </p:nvSpPr>
        <p:spPr bwMode="auto">
          <a:xfrm flipV="1">
            <a:off x="1143000" y="1420813"/>
            <a:ext cx="0" cy="10937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1185" name="Text Box 17"/>
          <p:cNvSpPr txBox="1">
            <a:spLocks noChangeArrowheads="1"/>
          </p:cNvSpPr>
          <p:nvPr/>
        </p:nvSpPr>
        <p:spPr bwMode="auto">
          <a:xfrm>
            <a:off x="809625" y="1731963"/>
            <a:ext cx="333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V</a:t>
            </a:r>
          </a:p>
        </p:txBody>
      </p:sp>
      <p:sp>
        <p:nvSpPr>
          <p:cNvPr id="391186" name="Text Box 18"/>
          <p:cNvSpPr txBox="1">
            <a:spLocks noChangeArrowheads="1"/>
          </p:cNvSpPr>
          <p:nvPr/>
        </p:nvSpPr>
        <p:spPr bwMode="auto">
          <a:xfrm>
            <a:off x="4479925" y="2452688"/>
            <a:ext cx="319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391187" name="Text Box 19"/>
          <p:cNvSpPr txBox="1">
            <a:spLocks noChangeArrowheads="1"/>
          </p:cNvSpPr>
          <p:nvPr/>
        </p:nvSpPr>
        <p:spPr bwMode="auto">
          <a:xfrm>
            <a:off x="7204075" y="2057400"/>
            <a:ext cx="180181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rgbClr val="FF0000"/>
                </a:solidFill>
              </a:rPr>
              <a:t>S. Petcov  </a:t>
            </a:r>
          </a:p>
          <a:p>
            <a:r>
              <a:rPr lang="en-US" sz="1600" i="1">
                <a:solidFill>
                  <a:srgbClr val="FF0000"/>
                </a:solidFill>
              </a:rPr>
              <a:t>M. Chizhov</a:t>
            </a:r>
          </a:p>
          <a:p>
            <a:r>
              <a:rPr lang="en-US" sz="1600" i="1">
                <a:solidFill>
                  <a:srgbClr val="FF0000"/>
                </a:solidFill>
              </a:rPr>
              <a:t>hep-ph/9903399</a:t>
            </a:r>
          </a:p>
          <a:p>
            <a:r>
              <a:rPr lang="en-US" sz="1600" i="1">
                <a:solidFill>
                  <a:srgbClr val="FF0000"/>
                </a:solidFill>
              </a:rPr>
              <a:t>PR D63 073003</a:t>
            </a:r>
          </a:p>
        </p:txBody>
      </p:sp>
      <p:sp>
        <p:nvSpPr>
          <p:cNvPr id="391188" name="Text Box 20"/>
          <p:cNvSpPr txBox="1">
            <a:spLocks noChangeArrowheads="1"/>
          </p:cNvSpPr>
          <p:nvPr/>
        </p:nvSpPr>
        <p:spPr bwMode="auto">
          <a:xfrm>
            <a:off x="358775" y="5576888"/>
            <a:ext cx="3298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Maximal depth of oscillations</a:t>
            </a:r>
          </a:p>
        </p:txBody>
      </p:sp>
      <p:sp>
        <p:nvSpPr>
          <p:cNvPr id="391189" name="Text Box 21"/>
          <p:cNvSpPr txBox="1">
            <a:spLocks noChangeArrowheads="1"/>
          </p:cNvSpPr>
          <p:nvPr/>
        </p:nvSpPr>
        <p:spPr bwMode="auto">
          <a:xfrm>
            <a:off x="7191375" y="1292225"/>
            <a:ext cx="18018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rgbClr val="FF0000"/>
                </a:solidFill>
              </a:rPr>
              <a:t>E. Kh. Akhmedov</a:t>
            </a:r>
          </a:p>
          <a:p>
            <a:r>
              <a:rPr lang="en-US" sz="1600" i="1">
                <a:solidFill>
                  <a:srgbClr val="FF0000"/>
                </a:solidFill>
              </a:rPr>
              <a:t>hep-ph/9805272</a:t>
            </a:r>
          </a:p>
        </p:txBody>
      </p:sp>
      <p:sp>
        <p:nvSpPr>
          <p:cNvPr id="391190" name="Text Box 22"/>
          <p:cNvSpPr txBox="1">
            <a:spLocks noChangeArrowheads="1"/>
          </p:cNvSpPr>
          <p:nvPr/>
        </p:nvSpPr>
        <p:spPr bwMode="auto">
          <a:xfrm>
            <a:off x="3352800" y="6024563"/>
            <a:ext cx="912813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X</a:t>
            </a:r>
            <a:r>
              <a:rPr lang="en-US" baseline="-25000"/>
              <a:t>3</a:t>
            </a:r>
            <a:r>
              <a:rPr lang="en-US"/>
              <a:t>  = 0</a:t>
            </a:r>
          </a:p>
        </p:txBody>
      </p:sp>
      <p:sp>
        <p:nvSpPr>
          <p:cNvPr id="391191" name="Text Box 23"/>
          <p:cNvSpPr txBox="1">
            <a:spLocks noChangeArrowheads="1"/>
          </p:cNvSpPr>
          <p:nvPr/>
        </p:nvSpPr>
        <p:spPr bwMode="auto">
          <a:xfrm>
            <a:off x="1919288" y="4814888"/>
            <a:ext cx="3033712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 =  (1 – X</a:t>
            </a:r>
            <a:r>
              <a:rPr lang="en-US" baseline="-25000"/>
              <a:t>3</a:t>
            </a:r>
            <a:r>
              <a:rPr lang="en-US"/>
              <a:t> / |X| ) sin </a:t>
            </a:r>
            <a:r>
              <a:rPr lang="en-US" baseline="30000"/>
              <a:t>2 </a:t>
            </a:r>
            <a:r>
              <a:rPr lang="en-US">
                <a:latin typeface="Symbol" pitchFamily="18" charset="2"/>
              </a:rPr>
              <a:t>F</a:t>
            </a:r>
            <a:r>
              <a:rPr lang="en-US" baseline="-25000"/>
              <a:t>n</a:t>
            </a:r>
            <a:r>
              <a:rPr lang="en-US"/>
              <a:t>  </a:t>
            </a:r>
          </a:p>
        </p:txBody>
      </p:sp>
      <p:sp>
        <p:nvSpPr>
          <p:cNvPr id="391192" name="Text Box 24"/>
          <p:cNvSpPr txBox="1">
            <a:spLocks noChangeArrowheads="1"/>
          </p:cNvSpPr>
          <p:nvPr/>
        </p:nvSpPr>
        <p:spPr bwMode="auto">
          <a:xfrm>
            <a:off x="4906963" y="1524000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q</a:t>
            </a:r>
            <a:r>
              <a:rPr lang="en-US" baseline="-25000"/>
              <a:t>i</a:t>
            </a:r>
            <a:r>
              <a:rPr lang="en-US" baseline="30000"/>
              <a:t>m</a:t>
            </a:r>
            <a:r>
              <a:rPr lang="en-US" baseline="-25000">
                <a:latin typeface="Symbol" pitchFamily="18" charset="2"/>
              </a:rPr>
              <a:t> </a:t>
            </a:r>
            <a:endParaRPr lang="en-US"/>
          </a:p>
        </p:txBody>
      </p:sp>
      <p:sp>
        <p:nvSpPr>
          <p:cNvPr id="391193" name="Text Box 25"/>
          <p:cNvSpPr txBox="1">
            <a:spLocks noChangeArrowheads="1"/>
          </p:cNvSpPr>
          <p:nvPr/>
        </p:nvSpPr>
        <p:spPr bwMode="auto">
          <a:xfrm>
            <a:off x="4953000" y="1828800"/>
            <a:ext cx="34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Symbol" pitchFamily="18" charset="2"/>
              </a:rPr>
              <a:t>f</a:t>
            </a:r>
            <a:r>
              <a:rPr lang="en-US" baseline="-25000"/>
              <a:t>i</a:t>
            </a:r>
            <a:endParaRPr lang="en-US"/>
          </a:p>
        </p:txBody>
      </p:sp>
      <p:sp>
        <p:nvSpPr>
          <p:cNvPr id="391194" name="Text Box 26"/>
          <p:cNvSpPr txBox="1">
            <a:spLocks noChangeArrowheads="1"/>
          </p:cNvSpPr>
          <p:nvPr/>
        </p:nvSpPr>
        <p:spPr bwMode="auto">
          <a:xfrm>
            <a:off x="304800" y="4357688"/>
            <a:ext cx="8323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Probability after n periods: multiplying the evolution matrices for each layer</a:t>
            </a:r>
          </a:p>
        </p:txBody>
      </p:sp>
      <p:sp>
        <p:nvSpPr>
          <p:cNvPr id="391195" name="Text Box 27"/>
          <p:cNvSpPr txBox="1">
            <a:spLocks noChangeArrowheads="1"/>
          </p:cNvSpPr>
          <p:nvPr/>
        </p:nvSpPr>
        <p:spPr bwMode="auto">
          <a:xfrm>
            <a:off x="304800" y="2757488"/>
            <a:ext cx="497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Evolution matrix over one period (two layers)</a:t>
            </a:r>
          </a:p>
        </p:txBody>
      </p:sp>
      <p:sp>
        <p:nvSpPr>
          <p:cNvPr id="391196" name="Text Box 28"/>
          <p:cNvSpPr txBox="1">
            <a:spLocks noChangeArrowheads="1"/>
          </p:cNvSpPr>
          <p:nvPr/>
        </p:nvSpPr>
        <p:spPr bwMode="auto">
          <a:xfrm>
            <a:off x="2862263" y="3367088"/>
            <a:ext cx="154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 = Y – i </a:t>
            </a:r>
            <a:r>
              <a:rPr lang="en-US">
                <a:latin typeface="Symbol" pitchFamily="18" charset="2"/>
              </a:rPr>
              <a:t>s</a:t>
            </a:r>
            <a:r>
              <a:rPr lang="en-US"/>
              <a:t>  X</a:t>
            </a:r>
          </a:p>
        </p:txBody>
      </p:sp>
      <p:sp>
        <p:nvSpPr>
          <p:cNvPr id="391197" name="Line 29"/>
          <p:cNvSpPr>
            <a:spLocks noChangeShapeType="1"/>
          </p:cNvSpPr>
          <p:nvPr/>
        </p:nvSpPr>
        <p:spPr bwMode="auto">
          <a:xfrm>
            <a:off x="4114800" y="3352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1198" name="Text Box 30"/>
          <p:cNvSpPr txBox="1">
            <a:spLocks noChangeArrowheads="1"/>
          </p:cNvSpPr>
          <p:nvPr/>
        </p:nvSpPr>
        <p:spPr bwMode="auto">
          <a:xfrm>
            <a:off x="4953000" y="3657600"/>
            <a:ext cx="205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X, Y = X, Y (</a:t>
            </a:r>
            <a:r>
              <a:rPr lang="en-US">
                <a:latin typeface="Symbol" pitchFamily="18" charset="2"/>
              </a:rPr>
              <a:t>q</a:t>
            </a:r>
            <a:r>
              <a:rPr lang="en-US" baseline="-25000"/>
              <a:t>i</a:t>
            </a:r>
            <a:r>
              <a:rPr lang="en-US">
                <a:latin typeface="Symbol" pitchFamily="18" charset="2"/>
              </a:rPr>
              <a:t>,  f</a:t>
            </a:r>
            <a:r>
              <a:rPr lang="en-US" baseline="-25000"/>
              <a:t>i</a:t>
            </a:r>
            <a:r>
              <a:rPr lang="en-US"/>
              <a:t>)</a:t>
            </a:r>
          </a:p>
        </p:txBody>
      </p:sp>
      <p:sp>
        <p:nvSpPr>
          <p:cNvPr id="391199" name="Text Box 31"/>
          <p:cNvSpPr txBox="1">
            <a:spLocks noChangeArrowheads="1"/>
          </p:cNvSpPr>
          <p:nvPr/>
        </p:nvSpPr>
        <p:spPr bwMode="auto">
          <a:xfrm>
            <a:off x="4953000" y="3276600"/>
            <a:ext cx="192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X = (X</a:t>
            </a:r>
            <a:r>
              <a:rPr lang="en-US" baseline="-25000"/>
              <a:t>1</a:t>
            </a:r>
            <a:r>
              <a:rPr lang="en-US"/>
              <a:t> , X</a:t>
            </a:r>
            <a:r>
              <a:rPr lang="en-US" baseline="-25000"/>
              <a:t>2</a:t>
            </a:r>
            <a:r>
              <a:rPr lang="en-US"/>
              <a:t>,  X</a:t>
            </a:r>
            <a:r>
              <a:rPr lang="en-US" baseline="-25000"/>
              <a:t>3</a:t>
            </a:r>
            <a:r>
              <a:rPr lang="en-US"/>
              <a:t>)</a:t>
            </a:r>
          </a:p>
        </p:txBody>
      </p:sp>
      <p:sp>
        <p:nvSpPr>
          <p:cNvPr id="391200" name="Line 32"/>
          <p:cNvSpPr>
            <a:spLocks noChangeShapeType="1"/>
          </p:cNvSpPr>
          <p:nvPr/>
        </p:nvSpPr>
        <p:spPr bwMode="auto">
          <a:xfrm>
            <a:off x="38862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1201" name="Line 33"/>
          <p:cNvSpPr>
            <a:spLocks noChangeShapeType="1"/>
          </p:cNvSpPr>
          <p:nvPr/>
        </p:nvSpPr>
        <p:spPr bwMode="auto">
          <a:xfrm>
            <a:off x="5029200" y="3276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1202" name="Line 34"/>
          <p:cNvSpPr>
            <a:spLocks noChangeShapeType="1"/>
          </p:cNvSpPr>
          <p:nvPr/>
        </p:nvSpPr>
        <p:spPr bwMode="auto">
          <a:xfrm>
            <a:off x="3505200" y="4800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1203" name="Text Box 35"/>
          <p:cNvSpPr txBox="1">
            <a:spLocks noChangeArrowheads="1"/>
          </p:cNvSpPr>
          <p:nvPr/>
        </p:nvSpPr>
        <p:spPr bwMode="auto">
          <a:xfrm>
            <a:off x="7146925" y="3241675"/>
            <a:ext cx="1965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s</a:t>
            </a:r>
            <a:r>
              <a:rPr lang="en-US"/>
              <a:t> -Pauli matrices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1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1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9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1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1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9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9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81" grpId="0"/>
      <p:bldP spid="391188" grpId="0"/>
      <p:bldP spid="391190" grpId="0" animBg="1"/>
      <p:bldP spid="391191" grpId="0" animBg="1"/>
      <p:bldP spid="391194" grpId="0"/>
      <p:bldP spid="39120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7795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417797" name="WordArt 5"/>
          <p:cNvSpPr>
            <a:spLocks noChangeArrowheads="1" noChangeShapeType="1" noTextEdit="1"/>
          </p:cNvSpPr>
          <p:nvPr/>
        </p:nvSpPr>
        <p:spPr bwMode="auto">
          <a:xfrm>
            <a:off x="228600" y="381000"/>
            <a:ext cx="2895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Graphical</a:t>
            </a:r>
          </a:p>
        </p:txBody>
      </p:sp>
      <p:pic>
        <p:nvPicPr>
          <p:cNvPr id="417798" name="Picture 6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76200"/>
            <a:ext cx="4419600" cy="6705600"/>
          </a:xfrm>
          <a:prstGeom prst="rect">
            <a:avLst/>
          </a:prstGeom>
          <a:noFill/>
        </p:spPr>
      </p:pic>
      <p:sp>
        <p:nvSpPr>
          <p:cNvPr id="417799" name="WordArt 7"/>
          <p:cNvSpPr>
            <a:spLocks noChangeArrowheads="1" noChangeShapeType="1" noTextEdit="1"/>
          </p:cNvSpPr>
          <p:nvPr/>
        </p:nvSpPr>
        <p:spPr bwMode="auto">
          <a:xfrm>
            <a:off x="228600" y="1295400"/>
            <a:ext cx="3962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representation</a:t>
            </a:r>
          </a:p>
        </p:txBody>
      </p:sp>
      <p:sp>
        <p:nvSpPr>
          <p:cNvPr id="417800" name="Text Box 8"/>
          <p:cNvSpPr txBox="1">
            <a:spLocks noChangeArrowheads="1"/>
          </p:cNvSpPr>
          <p:nvPr/>
        </p:nvSpPr>
        <p:spPr bwMode="auto">
          <a:xfrm>
            <a:off x="357188" y="3124200"/>
            <a:ext cx="3071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a). Resonance in the mantle</a:t>
            </a:r>
          </a:p>
        </p:txBody>
      </p:sp>
      <p:sp>
        <p:nvSpPr>
          <p:cNvPr id="417801" name="Text Box 9"/>
          <p:cNvSpPr txBox="1">
            <a:spLocks noChangeArrowheads="1"/>
          </p:cNvSpPr>
          <p:nvPr/>
        </p:nvSpPr>
        <p:spPr bwMode="auto">
          <a:xfrm>
            <a:off x="381000" y="3546475"/>
            <a:ext cx="2852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b). Resonance in the core</a:t>
            </a:r>
          </a:p>
        </p:txBody>
      </p:sp>
      <p:sp>
        <p:nvSpPr>
          <p:cNvPr id="417802" name="Text Box 10"/>
          <p:cNvSpPr txBox="1">
            <a:spLocks noChangeArrowheads="1"/>
          </p:cNvSpPr>
          <p:nvPr/>
        </p:nvSpPr>
        <p:spPr bwMode="auto">
          <a:xfrm>
            <a:off x="381000" y="3962400"/>
            <a:ext cx="253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c). Parametric ridge A</a:t>
            </a:r>
          </a:p>
        </p:txBody>
      </p:sp>
      <p:sp>
        <p:nvSpPr>
          <p:cNvPr id="417803" name="Text Box 11"/>
          <p:cNvSpPr txBox="1">
            <a:spLocks noChangeArrowheads="1"/>
          </p:cNvSpPr>
          <p:nvPr/>
        </p:nvSpPr>
        <p:spPr bwMode="auto">
          <a:xfrm>
            <a:off x="381000" y="4419600"/>
            <a:ext cx="2528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d). Parametric ridge B</a:t>
            </a:r>
          </a:p>
        </p:txBody>
      </p:sp>
      <p:sp>
        <p:nvSpPr>
          <p:cNvPr id="417804" name="Text Box 12"/>
          <p:cNvSpPr txBox="1">
            <a:spLocks noChangeArrowheads="1"/>
          </p:cNvSpPr>
          <p:nvPr/>
        </p:nvSpPr>
        <p:spPr bwMode="auto">
          <a:xfrm>
            <a:off x="381000" y="4876800"/>
            <a:ext cx="2513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66"/>
                </a:solidFill>
              </a:rPr>
              <a:t>e). Parametric ridge C</a:t>
            </a:r>
          </a:p>
        </p:txBody>
      </p:sp>
      <p:sp>
        <p:nvSpPr>
          <p:cNvPr id="417805" name="Text Box 13"/>
          <p:cNvSpPr txBox="1">
            <a:spLocks noChangeArrowheads="1"/>
          </p:cNvSpPr>
          <p:nvPr/>
        </p:nvSpPr>
        <p:spPr bwMode="auto">
          <a:xfrm>
            <a:off x="381000" y="5334000"/>
            <a:ext cx="1844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f). Saddle point</a:t>
            </a:r>
          </a:p>
        </p:txBody>
      </p:sp>
      <p:sp>
        <p:nvSpPr>
          <p:cNvPr id="417806" name="Text Box 14"/>
          <p:cNvSpPr txBox="1">
            <a:spLocks noChangeArrowheads="1"/>
          </p:cNvSpPr>
          <p:nvPr/>
        </p:nvSpPr>
        <p:spPr bwMode="auto">
          <a:xfrm>
            <a:off x="4357688" y="1828800"/>
            <a:ext cx="442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a).</a:t>
            </a:r>
          </a:p>
        </p:txBody>
      </p:sp>
      <p:sp>
        <p:nvSpPr>
          <p:cNvPr id="417807" name="Text Box 15"/>
          <p:cNvSpPr txBox="1">
            <a:spLocks noChangeArrowheads="1"/>
          </p:cNvSpPr>
          <p:nvPr/>
        </p:nvSpPr>
        <p:spPr bwMode="auto">
          <a:xfrm>
            <a:off x="6613525" y="1843088"/>
            <a:ext cx="460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b).</a:t>
            </a:r>
          </a:p>
        </p:txBody>
      </p:sp>
      <p:sp>
        <p:nvSpPr>
          <p:cNvPr id="417808" name="Text Box 16"/>
          <p:cNvSpPr txBox="1">
            <a:spLocks noChangeArrowheads="1"/>
          </p:cNvSpPr>
          <p:nvPr/>
        </p:nvSpPr>
        <p:spPr bwMode="auto">
          <a:xfrm>
            <a:off x="4403725" y="4205288"/>
            <a:ext cx="442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c).</a:t>
            </a:r>
          </a:p>
        </p:txBody>
      </p:sp>
      <p:sp>
        <p:nvSpPr>
          <p:cNvPr id="417809" name="Text Box 17"/>
          <p:cNvSpPr txBox="1">
            <a:spLocks noChangeArrowheads="1"/>
          </p:cNvSpPr>
          <p:nvPr/>
        </p:nvSpPr>
        <p:spPr bwMode="auto">
          <a:xfrm>
            <a:off x="4267200" y="6477000"/>
            <a:ext cx="45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66"/>
                </a:solidFill>
              </a:rPr>
              <a:t>e).</a:t>
            </a:r>
          </a:p>
        </p:txBody>
      </p:sp>
      <p:sp>
        <p:nvSpPr>
          <p:cNvPr id="417810" name="Text Box 18"/>
          <p:cNvSpPr txBox="1">
            <a:spLocks noChangeArrowheads="1"/>
          </p:cNvSpPr>
          <p:nvPr/>
        </p:nvSpPr>
        <p:spPr bwMode="auto">
          <a:xfrm>
            <a:off x="6705600" y="4205288"/>
            <a:ext cx="460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d).</a:t>
            </a:r>
          </a:p>
        </p:txBody>
      </p:sp>
      <p:sp>
        <p:nvSpPr>
          <p:cNvPr id="417811" name="Text Box 19"/>
          <p:cNvSpPr txBox="1">
            <a:spLocks noChangeArrowheads="1"/>
          </p:cNvSpPr>
          <p:nvPr/>
        </p:nvSpPr>
        <p:spPr bwMode="auto">
          <a:xfrm>
            <a:off x="6689725" y="6477000"/>
            <a:ext cx="441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f).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6934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219200" y="1685925"/>
            <a:ext cx="4953000" cy="930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050925" y="5638800"/>
            <a:ext cx="5578475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362200" y="3581400"/>
            <a:ext cx="23622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304925" y="1912938"/>
            <a:ext cx="1133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sin</a:t>
            </a:r>
            <a:r>
              <a:rPr lang="en-US" sz="2000" baseline="30000">
                <a:latin typeface="Times New Roman" pitchFamily="18" charset="0"/>
              </a:rPr>
              <a:t>2</a:t>
            </a:r>
            <a:r>
              <a:rPr lang="en-US" sz="2000">
                <a:latin typeface="Times New Roman" pitchFamily="18" charset="0"/>
              </a:rPr>
              <a:t>2</a:t>
            </a:r>
            <a:r>
              <a:rPr lang="en-US" sz="2000">
                <a:latin typeface="Symbol" pitchFamily="18" charset="2"/>
              </a:rPr>
              <a:t>q</a:t>
            </a:r>
            <a:r>
              <a:rPr lang="en-US" sz="2000" baseline="-25000">
                <a:latin typeface="Times New Roman" pitchFamily="18" charset="0"/>
              </a:rPr>
              <a:t>m </a:t>
            </a:r>
            <a:r>
              <a:rPr lang="en-US" sz="2000">
                <a:latin typeface="Times New Roman" pitchFamily="18" charset="0"/>
              </a:rPr>
              <a:t>=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429000" y="1736725"/>
            <a:ext cx="820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sin</a:t>
            </a:r>
            <a:r>
              <a:rPr lang="en-US" sz="2000" baseline="30000">
                <a:latin typeface="Times New Roman" pitchFamily="18" charset="0"/>
              </a:rPr>
              <a:t>2</a:t>
            </a:r>
            <a:r>
              <a:rPr lang="en-US" sz="2000">
                <a:latin typeface="Times New Roman" pitchFamily="18" charset="0"/>
              </a:rPr>
              <a:t>2</a:t>
            </a:r>
            <a:r>
              <a:rPr lang="en-US" sz="2000">
                <a:latin typeface="Symbol" pitchFamily="18" charset="2"/>
              </a:rPr>
              <a:t>q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2514600" y="2133600"/>
            <a:ext cx="3468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( cos2</a:t>
            </a:r>
            <a:r>
              <a:rPr lang="en-US" sz="2000">
                <a:latin typeface="Symbol" pitchFamily="18" charset="2"/>
              </a:rPr>
              <a:t>q - 2</a:t>
            </a:r>
            <a:r>
              <a:rPr lang="en-US" sz="2000">
                <a:latin typeface="Times New Roman" pitchFamily="18" charset="0"/>
              </a:rPr>
              <a:t>EV/</a:t>
            </a:r>
            <a:r>
              <a:rPr lang="en-US" sz="2000">
                <a:latin typeface="Symbol" pitchFamily="18" charset="2"/>
              </a:rPr>
              <a:t>D</a:t>
            </a:r>
            <a:r>
              <a:rPr lang="en-US" sz="2000">
                <a:latin typeface="Times New Roman" pitchFamily="18" charset="0"/>
              </a:rPr>
              <a:t>m</a:t>
            </a:r>
            <a:r>
              <a:rPr lang="en-US" sz="2000" baseline="30000">
                <a:latin typeface="Times New Roman" pitchFamily="18" charset="0"/>
              </a:rPr>
              <a:t>2</a:t>
            </a:r>
            <a:r>
              <a:rPr lang="en-US" sz="2000">
                <a:latin typeface="Times New Roman" pitchFamily="18" charset="0"/>
              </a:rPr>
              <a:t>)</a:t>
            </a:r>
            <a:r>
              <a:rPr lang="en-US" sz="2000" baseline="30000">
                <a:latin typeface="Times New Roman" pitchFamily="18" charset="0"/>
              </a:rPr>
              <a:t>2    </a:t>
            </a:r>
            <a:r>
              <a:rPr lang="en-US" sz="2000">
                <a:latin typeface="Times New Roman" pitchFamily="18" charset="0"/>
              </a:rPr>
              <a:t>+  sin </a:t>
            </a:r>
            <a:r>
              <a:rPr lang="en-US" sz="2000" baseline="30000">
                <a:latin typeface="Times New Roman" pitchFamily="18" charset="0"/>
              </a:rPr>
              <a:t>2</a:t>
            </a:r>
            <a:r>
              <a:rPr lang="en-US" sz="2000">
                <a:latin typeface="Times New Roman" pitchFamily="18" charset="0"/>
              </a:rPr>
              <a:t>2</a:t>
            </a:r>
            <a:r>
              <a:rPr lang="en-US" sz="2000">
                <a:latin typeface="Symbol" pitchFamily="18" charset="2"/>
              </a:rPr>
              <a:t>q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2590800" y="2133600"/>
            <a:ext cx="3352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Freeform 11"/>
          <p:cNvSpPr>
            <a:spLocks/>
          </p:cNvSpPr>
          <p:nvPr/>
        </p:nvSpPr>
        <p:spPr bwMode="auto">
          <a:xfrm>
            <a:off x="7315200" y="2133600"/>
            <a:ext cx="304800" cy="304800"/>
          </a:xfrm>
          <a:custGeom>
            <a:avLst/>
            <a:gdLst>
              <a:gd name="T0" fmla="*/ 0 w 192"/>
              <a:gd name="T1" fmla="*/ 2147483647 h 192"/>
              <a:gd name="T2" fmla="*/ 2147483647 w 192"/>
              <a:gd name="T3" fmla="*/ 2147483647 h 192"/>
              <a:gd name="T4" fmla="*/ 2147483647 w 192"/>
              <a:gd name="T5" fmla="*/ 0 h 192"/>
              <a:gd name="T6" fmla="*/ 2147483647 w 192"/>
              <a:gd name="T7" fmla="*/ 0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192"/>
              <a:gd name="T14" fmla="*/ 192 w 192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192">
                <a:moveTo>
                  <a:pt x="0" y="48"/>
                </a:moveTo>
                <a:lnTo>
                  <a:pt x="48" y="192"/>
                </a:lnTo>
                <a:lnTo>
                  <a:pt x="48" y="0"/>
                </a:lnTo>
                <a:lnTo>
                  <a:pt x="19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2590800" y="4419600"/>
            <a:ext cx="1323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sin</a:t>
            </a:r>
            <a:r>
              <a:rPr lang="en-US" sz="2000" baseline="30000">
                <a:latin typeface="Times New Roman" pitchFamily="18" charset="0"/>
              </a:rPr>
              <a:t>2</a:t>
            </a:r>
            <a:r>
              <a:rPr lang="en-US" sz="2000">
                <a:latin typeface="Times New Roman" pitchFamily="18" charset="0"/>
              </a:rPr>
              <a:t>2</a:t>
            </a:r>
            <a:r>
              <a:rPr lang="en-US" sz="2000">
                <a:latin typeface="Symbol" pitchFamily="18" charset="2"/>
              </a:rPr>
              <a:t>q</a:t>
            </a:r>
            <a:r>
              <a:rPr lang="en-US" sz="2000" baseline="-25000">
                <a:latin typeface="Times New Roman" pitchFamily="18" charset="0"/>
              </a:rPr>
              <a:t>m </a:t>
            </a:r>
            <a:r>
              <a:rPr lang="en-US" sz="2000">
                <a:latin typeface="Times New Roman" pitchFamily="18" charset="0"/>
              </a:rPr>
              <a:t>= 1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641052" y="3138488"/>
            <a:ext cx="2365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Mixing is maximal  if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2508250" y="3727450"/>
            <a:ext cx="2063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 </a:t>
            </a:r>
            <a:r>
              <a:rPr lang="en-US" sz="2000"/>
              <a:t>V</a:t>
            </a:r>
            <a:r>
              <a:rPr lang="en-US" sz="2000" baseline="-25000">
                <a:latin typeface="Times New Roman" pitchFamily="18" charset="0"/>
              </a:rPr>
              <a:t>   </a:t>
            </a:r>
            <a:r>
              <a:rPr lang="en-US" sz="2000">
                <a:latin typeface="Times New Roman" pitchFamily="18" charset="0"/>
              </a:rPr>
              <a:t>=</a:t>
            </a:r>
            <a:r>
              <a:rPr lang="en-US" sz="2000" baseline="-25000">
                <a:latin typeface="Times New Roman" pitchFamily="18" charset="0"/>
              </a:rPr>
              <a:t>             </a:t>
            </a:r>
            <a:r>
              <a:rPr lang="en-US" sz="2000" baseline="30000">
                <a:latin typeface="Times New Roman" pitchFamily="18" charset="0"/>
              </a:rPr>
              <a:t>   </a:t>
            </a:r>
            <a:r>
              <a:rPr lang="en-US" sz="2000">
                <a:latin typeface="Times New Roman" pitchFamily="18" charset="0"/>
              </a:rPr>
              <a:t> cos 2</a:t>
            </a:r>
            <a:r>
              <a:rPr lang="en-US" sz="2000">
                <a:latin typeface="Symbol" pitchFamily="18" charset="2"/>
              </a:rPr>
              <a:t>q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3276600" y="3581400"/>
            <a:ext cx="619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  <a:r>
              <a:rPr lang="en-US" sz="2000">
                <a:latin typeface="Times New Roman" pitchFamily="18" charset="0"/>
              </a:rPr>
              <a:t>m</a:t>
            </a:r>
            <a:r>
              <a:rPr lang="en-US" sz="2000" baseline="30000">
                <a:latin typeface="Times New Roman" pitchFamily="18" charset="0"/>
              </a:rPr>
              <a:t>2</a:t>
            </a:r>
          </a:p>
          <a:p>
            <a:r>
              <a:rPr lang="en-US" sz="2000">
                <a:latin typeface="Times New Roman" pitchFamily="18" charset="0"/>
              </a:rPr>
              <a:t> 2E</a:t>
            </a:r>
            <a:endParaRPr lang="en-US" sz="2000" baseline="30000">
              <a:latin typeface="Times New Roman" pitchFamily="18" charset="0"/>
            </a:endParaRPr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3352800" y="3962400"/>
            <a:ext cx="457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7402513" y="3717925"/>
            <a:ext cx="1054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H</a:t>
            </a:r>
            <a:r>
              <a:rPr lang="en-US" sz="2000" baseline="-25000">
                <a:latin typeface="Times New Roman" pitchFamily="18" charset="0"/>
              </a:rPr>
              <a:t>e</a:t>
            </a:r>
            <a:r>
              <a:rPr lang="en-US" sz="2000">
                <a:latin typeface="Times New Roman" pitchFamily="18" charset="0"/>
              </a:rPr>
              <a:t> =  H</a:t>
            </a:r>
            <a:r>
              <a:rPr lang="en-US" sz="2000" baseline="-25000">
                <a:latin typeface="Symbol" pitchFamily="18" charset="2"/>
              </a:rPr>
              <a:t>m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698202" y="5124450"/>
            <a:ext cx="3509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Difference of  the </a:t>
            </a:r>
            <a:r>
              <a:rPr lang="en-US" dirty="0" err="1"/>
              <a:t>eigenvalues</a:t>
            </a:r>
            <a:r>
              <a:rPr lang="en-US" dirty="0"/>
              <a:t> 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1050925" y="5805488"/>
            <a:ext cx="14636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H</a:t>
            </a:r>
            <a:r>
              <a:rPr lang="en-US" sz="2000" baseline="-25000" dirty="0" smtClean="0">
                <a:latin typeface="Times New Roman" pitchFamily="18" charset="0"/>
              </a:rPr>
              <a:t>2m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- </a:t>
            </a:r>
            <a:r>
              <a:rPr lang="en-US" sz="2000" dirty="0" smtClean="0">
                <a:latin typeface="Times New Roman" pitchFamily="18" charset="0"/>
              </a:rPr>
              <a:t>H</a:t>
            </a:r>
            <a:r>
              <a:rPr lang="en-US" sz="2000" baseline="-25000" dirty="0" smtClean="0">
                <a:latin typeface="Times New Roman" pitchFamily="18" charset="0"/>
              </a:rPr>
              <a:t>1m </a:t>
            </a:r>
            <a:r>
              <a:rPr lang="en-US" sz="2000" dirty="0">
                <a:latin typeface="Times New Roman" pitchFamily="18" charset="0"/>
              </a:rPr>
              <a:t>= </a:t>
            </a: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2438400" y="5638800"/>
            <a:ext cx="619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  <a:r>
              <a:rPr lang="en-US" sz="2000">
                <a:latin typeface="Times New Roman" pitchFamily="18" charset="0"/>
              </a:rPr>
              <a:t>m</a:t>
            </a:r>
            <a:r>
              <a:rPr lang="en-US" sz="2000" baseline="30000">
                <a:latin typeface="Times New Roman" pitchFamily="18" charset="0"/>
              </a:rPr>
              <a:t>2</a:t>
            </a:r>
          </a:p>
          <a:p>
            <a:r>
              <a:rPr lang="en-US" sz="2000">
                <a:latin typeface="Times New Roman" pitchFamily="18" charset="0"/>
              </a:rPr>
              <a:t> 2E</a:t>
            </a:r>
            <a:endParaRPr lang="en-US" sz="2000" baseline="30000">
              <a:latin typeface="Times New Roman" pitchFamily="18" charset="0"/>
            </a:endParaRPr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>
            <a:off x="2514600" y="6019800"/>
            <a:ext cx="457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3124200" y="5791200"/>
            <a:ext cx="3259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( cos2</a:t>
            </a:r>
            <a:r>
              <a:rPr lang="en-US" sz="2000">
                <a:latin typeface="Symbol" pitchFamily="18" charset="2"/>
              </a:rPr>
              <a:t>q - 2</a:t>
            </a:r>
            <a:r>
              <a:rPr lang="en-US" sz="2000">
                <a:latin typeface="Times New Roman" pitchFamily="18" charset="0"/>
              </a:rPr>
              <a:t>EV/</a:t>
            </a:r>
            <a:r>
              <a:rPr lang="en-US" sz="2000">
                <a:latin typeface="Symbol" pitchFamily="18" charset="2"/>
              </a:rPr>
              <a:t>D</a:t>
            </a:r>
            <a:r>
              <a:rPr lang="en-US" sz="2000">
                <a:latin typeface="Times New Roman" pitchFamily="18" charset="0"/>
              </a:rPr>
              <a:t>m</a:t>
            </a:r>
            <a:r>
              <a:rPr lang="en-US" sz="2000" baseline="30000">
                <a:latin typeface="Times New Roman" pitchFamily="18" charset="0"/>
              </a:rPr>
              <a:t>2</a:t>
            </a:r>
            <a:r>
              <a:rPr lang="en-US" sz="2000">
                <a:latin typeface="Times New Roman" pitchFamily="18" charset="0"/>
              </a:rPr>
              <a:t>)</a:t>
            </a:r>
            <a:r>
              <a:rPr lang="en-US" sz="2000" baseline="30000">
                <a:latin typeface="Times New Roman" pitchFamily="18" charset="0"/>
              </a:rPr>
              <a:t>2  </a:t>
            </a:r>
            <a:r>
              <a:rPr lang="en-US" sz="2000">
                <a:latin typeface="Times New Roman" pitchFamily="18" charset="0"/>
              </a:rPr>
              <a:t>+ sin</a:t>
            </a:r>
            <a:r>
              <a:rPr lang="en-US" sz="2000" baseline="30000">
                <a:latin typeface="Times New Roman" pitchFamily="18" charset="0"/>
              </a:rPr>
              <a:t>2</a:t>
            </a:r>
            <a:r>
              <a:rPr lang="en-US" sz="2000">
                <a:latin typeface="Times New Roman" pitchFamily="18" charset="0"/>
              </a:rPr>
              <a:t>2</a:t>
            </a:r>
            <a:r>
              <a:rPr lang="en-US" sz="2000">
                <a:latin typeface="Symbol" pitchFamily="18" charset="2"/>
              </a:rPr>
              <a:t>q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6167" name="Freeform 23"/>
          <p:cNvSpPr>
            <a:spLocks/>
          </p:cNvSpPr>
          <p:nvPr/>
        </p:nvSpPr>
        <p:spPr bwMode="auto">
          <a:xfrm>
            <a:off x="3048000" y="5791200"/>
            <a:ext cx="3352800" cy="457200"/>
          </a:xfrm>
          <a:custGeom>
            <a:avLst/>
            <a:gdLst>
              <a:gd name="T0" fmla="*/ 0 w 2592"/>
              <a:gd name="T1" fmla="*/ 2147483647 h 288"/>
              <a:gd name="T2" fmla="*/ 2147483647 w 2592"/>
              <a:gd name="T3" fmla="*/ 2147483647 h 288"/>
              <a:gd name="T4" fmla="*/ 2147483647 w 2592"/>
              <a:gd name="T5" fmla="*/ 0 h 288"/>
              <a:gd name="T6" fmla="*/ 2147483647 w 2592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288"/>
              <a:gd name="T14" fmla="*/ 2592 w 259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288">
                <a:moveTo>
                  <a:pt x="0" y="144"/>
                </a:moveTo>
                <a:lnTo>
                  <a:pt x="48" y="288"/>
                </a:lnTo>
                <a:lnTo>
                  <a:pt x="48" y="0"/>
                </a:lnTo>
                <a:lnTo>
                  <a:pt x="2592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8" name="Freeform 24"/>
          <p:cNvSpPr>
            <a:spLocks/>
          </p:cNvSpPr>
          <p:nvPr/>
        </p:nvSpPr>
        <p:spPr bwMode="auto">
          <a:xfrm>
            <a:off x="5867400" y="3556000"/>
            <a:ext cx="1511300" cy="863600"/>
          </a:xfrm>
          <a:custGeom>
            <a:avLst/>
            <a:gdLst>
              <a:gd name="T0" fmla="*/ 2147483647 w 952"/>
              <a:gd name="T1" fmla="*/ 2147483647 h 544"/>
              <a:gd name="T2" fmla="*/ 2147483647 w 952"/>
              <a:gd name="T3" fmla="*/ 2147483647 h 544"/>
              <a:gd name="T4" fmla="*/ 2147483647 w 952"/>
              <a:gd name="T5" fmla="*/ 2147483647 h 544"/>
              <a:gd name="T6" fmla="*/ 2147483647 w 952"/>
              <a:gd name="T7" fmla="*/ 2147483647 h 544"/>
              <a:gd name="T8" fmla="*/ 2147483647 w 952"/>
              <a:gd name="T9" fmla="*/ 2147483647 h 544"/>
              <a:gd name="T10" fmla="*/ 2147483647 w 952"/>
              <a:gd name="T11" fmla="*/ 2147483647 h 544"/>
              <a:gd name="T12" fmla="*/ 2147483647 w 952"/>
              <a:gd name="T13" fmla="*/ 2147483647 h 544"/>
              <a:gd name="T14" fmla="*/ 2147483647 w 952"/>
              <a:gd name="T15" fmla="*/ 2147483647 h 544"/>
              <a:gd name="T16" fmla="*/ 2147483647 w 952"/>
              <a:gd name="T17" fmla="*/ 2147483647 h 544"/>
              <a:gd name="T18" fmla="*/ 2147483647 w 952"/>
              <a:gd name="T19" fmla="*/ 2147483647 h 544"/>
              <a:gd name="T20" fmla="*/ 2147483647 w 952"/>
              <a:gd name="T21" fmla="*/ 2147483647 h 5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52"/>
              <a:gd name="T34" fmla="*/ 0 h 544"/>
              <a:gd name="T35" fmla="*/ 952 w 952"/>
              <a:gd name="T36" fmla="*/ 544 h 54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52" h="544">
                <a:moveTo>
                  <a:pt x="848" y="328"/>
                </a:moveTo>
                <a:cubicBezTo>
                  <a:pt x="840" y="288"/>
                  <a:pt x="840" y="312"/>
                  <a:pt x="848" y="280"/>
                </a:cubicBezTo>
                <a:cubicBezTo>
                  <a:pt x="856" y="248"/>
                  <a:pt x="928" y="176"/>
                  <a:pt x="896" y="136"/>
                </a:cubicBezTo>
                <a:cubicBezTo>
                  <a:pt x="864" y="96"/>
                  <a:pt x="760" y="48"/>
                  <a:pt x="656" y="40"/>
                </a:cubicBezTo>
                <a:cubicBezTo>
                  <a:pt x="552" y="32"/>
                  <a:pt x="368" y="88"/>
                  <a:pt x="272" y="88"/>
                </a:cubicBezTo>
                <a:cubicBezTo>
                  <a:pt x="176" y="88"/>
                  <a:pt x="120" y="0"/>
                  <a:pt x="80" y="40"/>
                </a:cubicBezTo>
                <a:cubicBezTo>
                  <a:pt x="40" y="80"/>
                  <a:pt x="32" y="248"/>
                  <a:pt x="32" y="328"/>
                </a:cubicBezTo>
                <a:cubicBezTo>
                  <a:pt x="32" y="408"/>
                  <a:pt x="0" y="496"/>
                  <a:pt x="80" y="520"/>
                </a:cubicBezTo>
                <a:cubicBezTo>
                  <a:pt x="160" y="544"/>
                  <a:pt x="376" y="472"/>
                  <a:pt x="512" y="472"/>
                </a:cubicBezTo>
                <a:cubicBezTo>
                  <a:pt x="648" y="472"/>
                  <a:pt x="840" y="544"/>
                  <a:pt x="896" y="520"/>
                </a:cubicBezTo>
                <a:cubicBezTo>
                  <a:pt x="952" y="496"/>
                  <a:pt x="856" y="368"/>
                  <a:pt x="848" y="32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AutoShape 25"/>
          <p:cNvSpPr>
            <a:spLocks noChangeArrowheads="1"/>
          </p:cNvSpPr>
          <p:nvPr/>
        </p:nvSpPr>
        <p:spPr bwMode="auto">
          <a:xfrm>
            <a:off x="5257800" y="3733800"/>
            <a:ext cx="381000" cy="3810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0" name="Text Box 29"/>
          <p:cNvSpPr txBox="1">
            <a:spLocks noChangeArrowheads="1"/>
          </p:cNvSpPr>
          <p:nvPr/>
        </p:nvSpPr>
        <p:spPr bwMode="auto">
          <a:xfrm>
            <a:off x="509588" y="1347788"/>
            <a:ext cx="3903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Diagonalization of the Hamiltonian:</a:t>
            </a:r>
          </a:p>
        </p:txBody>
      </p:sp>
      <p:sp>
        <p:nvSpPr>
          <p:cNvPr id="6171" name="Text Box 30"/>
          <p:cNvSpPr txBox="1">
            <a:spLocks noChangeArrowheads="1"/>
          </p:cNvSpPr>
          <p:nvPr/>
        </p:nvSpPr>
        <p:spPr bwMode="auto">
          <a:xfrm>
            <a:off x="6858000" y="2133600"/>
            <a:ext cx="1449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 =  2 G</a:t>
            </a:r>
            <a:r>
              <a:rPr lang="en-US" baseline="-25000"/>
              <a:t>F</a:t>
            </a:r>
            <a:r>
              <a:rPr lang="en-US"/>
              <a:t> n</a:t>
            </a:r>
            <a:r>
              <a:rPr lang="en-US" baseline="-25000"/>
              <a:t>e</a:t>
            </a:r>
            <a:r>
              <a:rPr lang="en-US"/>
              <a:t> </a:t>
            </a:r>
          </a:p>
        </p:txBody>
      </p:sp>
      <p:sp>
        <p:nvSpPr>
          <p:cNvPr id="6172" name="WordArt 32"/>
          <p:cNvSpPr>
            <a:spLocks noChangeArrowheads="1" noChangeShapeType="1" noTextEdit="1"/>
          </p:cNvSpPr>
          <p:nvPr/>
        </p:nvSpPr>
        <p:spPr bwMode="auto">
          <a:xfrm>
            <a:off x="533400" y="152400"/>
            <a:ext cx="5849938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Mixing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angle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6173" name="Text Box 33"/>
          <p:cNvSpPr txBox="1">
            <a:spLocks noChangeArrowheads="1"/>
          </p:cNvSpPr>
          <p:nvPr/>
        </p:nvSpPr>
        <p:spPr bwMode="auto">
          <a:xfrm>
            <a:off x="5918200" y="3675063"/>
            <a:ext cx="1484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Resonance </a:t>
            </a:r>
          </a:p>
          <a:p>
            <a:r>
              <a:rPr lang="en-US" sz="2000">
                <a:solidFill>
                  <a:srgbClr val="FF0000"/>
                </a:solidFill>
              </a:rPr>
              <a:t>condition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858000" y="3200400"/>
            <a:ext cx="9906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590800" y="1371600"/>
            <a:ext cx="38100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667000" y="1524000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</a:rPr>
              <a:t> P(</a:t>
            </a:r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>
                <a:latin typeface="Times New Roman" pitchFamily="18" charset="0"/>
              </a:rPr>
              <a:t>e</a:t>
            </a:r>
            <a:r>
              <a:rPr lang="en-US" sz="2000">
                <a:latin typeface="Symbol" pitchFamily="18" charset="2"/>
              </a:rPr>
              <a:t> -&gt; n</a:t>
            </a:r>
            <a:r>
              <a:rPr lang="en-US" sz="2000" baseline="-25000">
                <a:latin typeface="Times New Roman" pitchFamily="18" charset="0"/>
              </a:rPr>
              <a:t>a</a:t>
            </a:r>
            <a:r>
              <a:rPr lang="en-US" sz="2000">
                <a:latin typeface="Times New Roman" pitchFamily="18" charset="0"/>
              </a:rPr>
              <a:t>)  =</a:t>
            </a:r>
            <a:r>
              <a:rPr lang="en-US" sz="2000">
                <a:latin typeface="Symbol" pitchFamily="18" charset="2"/>
              </a:rPr>
              <a:t>  </a:t>
            </a:r>
            <a:r>
              <a:rPr lang="en-US" sz="2000">
                <a:latin typeface="Times New Roman" pitchFamily="18" charset="0"/>
              </a:rPr>
              <a:t>sin</a:t>
            </a:r>
            <a:r>
              <a:rPr lang="en-US" sz="2000" baseline="30000">
                <a:latin typeface="Times New Roman" pitchFamily="18" charset="0"/>
              </a:rPr>
              <a:t>2</a:t>
            </a:r>
            <a:r>
              <a:rPr lang="en-US" sz="2000">
                <a:latin typeface="Times New Roman" pitchFamily="18" charset="0"/>
              </a:rPr>
              <a:t>2</a:t>
            </a:r>
            <a:r>
              <a:rPr lang="en-US" sz="2000">
                <a:latin typeface="Symbol" pitchFamily="18" charset="2"/>
              </a:rPr>
              <a:t>q</a:t>
            </a:r>
            <a:r>
              <a:rPr lang="en-US" sz="2000" baseline="-25000">
                <a:latin typeface="Times New Roman" pitchFamily="18" charset="0"/>
              </a:rPr>
              <a:t>m</a:t>
            </a:r>
            <a:r>
              <a:rPr lang="en-US" sz="2000">
                <a:latin typeface="Symbol" pitchFamily="18" charset="2"/>
              </a:rPr>
              <a:t> </a:t>
            </a:r>
            <a:r>
              <a:rPr lang="en-US" sz="2000">
                <a:latin typeface="Times New Roman" pitchFamily="18" charset="0"/>
              </a:rPr>
              <a:t>sin</a:t>
            </a:r>
            <a:r>
              <a:rPr lang="en-US" sz="2000" baseline="30000">
                <a:latin typeface="Times New Roman" pitchFamily="18" charset="0"/>
              </a:rPr>
              <a:t>2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594499" y="1371600"/>
            <a:ext cx="542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>
                <a:latin typeface="Symbol" pitchFamily="18" charset="2"/>
              </a:rPr>
              <a:t>p</a:t>
            </a:r>
            <a:r>
              <a:rPr lang="en-US" sz="2000" dirty="0" err="1">
                <a:latin typeface="Times New Roman" pitchFamily="18" charset="0"/>
              </a:rPr>
              <a:t>L</a:t>
            </a:r>
            <a:r>
              <a:rPr lang="en-US" sz="2000" dirty="0">
                <a:latin typeface="Times New Roman" pitchFamily="18" charset="0"/>
              </a:rPr>
              <a:t> </a:t>
            </a:r>
          </a:p>
          <a:p>
            <a:r>
              <a:rPr lang="en-US" sz="2000" dirty="0">
                <a:latin typeface="Times New Roman" pitchFamily="18" charset="0"/>
              </a:rPr>
              <a:t> l</a:t>
            </a:r>
            <a:r>
              <a:rPr lang="en-US" sz="2000" baseline="-25000" dirty="0">
                <a:latin typeface="Times New Roman" pitchFamily="18" charset="0"/>
              </a:rPr>
              <a:t>m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5681332" y="1741967"/>
            <a:ext cx="2667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5583866" y="1447800"/>
            <a:ext cx="457200" cy="549275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WordArt 11"/>
          <p:cNvSpPr>
            <a:spLocks noChangeArrowheads="1" noChangeShapeType="1" noTextEdit="1"/>
          </p:cNvSpPr>
          <p:nvPr/>
        </p:nvSpPr>
        <p:spPr bwMode="auto">
          <a:xfrm>
            <a:off x="466725" y="152400"/>
            <a:ext cx="7435850" cy="825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Oscillations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in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matter</a:t>
            </a:r>
          </a:p>
        </p:txBody>
      </p:sp>
      <p:sp>
        <p:nvSpPr>
          <p:cNvPr id="11275" name="Text Box 12"/>
          <p:cNvSpPr txBox="1">
            <a:spLocks noChangeArrowheads="1"/>
          </p:cNvSpPr>
          <p:nvPr/>
        </p:nvSpPr>
        <p:spPr bwMode="auto">
          <a:xfrm>
            <a:off x="407988" y="1295400"/>
            <a:ext cx="19542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Oscillation </a:t>
            </a:r>
          </a:p>
          <a:p>
            <a:r>
              <a:rPr lang="en-US" dirty="0"/>
              <a:t>p</a:t>
            </a:r>
            <a:r>
              <a:rPr lang="en-US" dirty="0" smtClean="0"/>
              <a:t>robability</a:t>
            </a:r>
            <a:endParaRPr lang="en-US" dirty="0"/>
          </a:p>
          <a:p>
            <a:r>
              <a:rPr lang="en-US" dirty="0"/>
              <a:t>constant density</a:t>
            </a:r>
          </a:p>
        </p:txBody>
      </p:sp>
      <p:sp>
        <p:nvSpPr>
          <p:cNvPr id="11276" name="Text Box 13"/>
          <p:cNvSpPr txBox="1">
            <a:spLocks noChangeArrowheads="1"/>
          </p:cNvSpPr>
          <p:nvPr/>
        </p:nvSpPr>
        <p:spPr bwMode="auto">
          <a:xfrm>
            <a:off x="3240088" y="2254250"/>
            <a:ext cx="16367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Amplitude of </a:t>
            </a:r>
          </a:p>
          <a:p>
            <a:r>
              <a:rPr lang="en-US"/>
              <a:t>oscillations</a:t>
            </a:r>
          </a:p>
        </p:txBody>
      </p:sp>
      <p:sp>
        <p:nvSpPr>
          <p:cNvPr id="11277" name="Text Box 14"/>
          <p:cNvSpPr txBox="1">
            <a:spLocks noChangeArrowheads="1"/>
          </p:cNvSpPr>
          <p:nvPr/>
        </p:nvSpPr>
        <p:spPr bwMode="auto">
          <a:xfrm>
            <a:off x="6400800" y="1752600"/>
            <a:ext cx="1501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half-phase </a:t>
            </a:r>
            <a:r>
              <a:rPr lang="en-US">
                <a:latin typeface="Symbol" pitchFamily="18" charset="2"/>
              </a:rPr>
              <a:t>f</a:t>
            </a:r>
            <a:endParaRPr lang="en-US"/>
          </a:p>
        </p:txBody>
      </p:sp>
      <p:sp>
        <p:nvSpPr>
          <p:cNvPr id="11278" name="Text Box 15"/>
          <p:cNvSpPr txBox="1">
            <a:spLocks noChangeArrowheads="1"/>
          </p:cNvSpPr>
          <p:nvPr/>
        </p:nvSpPr>
        <p:spPr bwMode="auto">
          <a:xfrm>
            <a:off x="5241925" y="2286000"/>
            <a:ext cx="2052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oscillatory factor</a:t>
            </a:r>
          </a:p>
        </p:txBody>
      </p:sp>
      <p:sp>
        <p:nvSpPr>
          <p:cNvPr id="11279" name="AutoShape 16"/>
          <p:cNvSpPr>
            <a:spLocks noChangeArrowheads="1"/>
          </p:cNvSpPr>
          <p:nvPr/>
        </p:nvSpPr>
        <p:spPr bwMode="auto">
          <a:xfrm rot="-8169304">
            <a:off x="5334000" y="20574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AutoShape 17"/>
          <p:cNvSpPr>
            <a:spLocks noChangeArrowheads="1"/>
          </p:cNvSpPr>
          <p:nvPr/>
        </p:nvSpPr>
        <p:spPr bwMode="auto">
          <a:xfrm rot="-2359794">
            <a:off x="4114800" y="19812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Text Box 18"/>
          <p:cNvSpPr txBox="1">
            <a:spLocks noChangeArrowheads="1"/>
          </p:cNvSpPr>
          <p:nvPr/>
        </p:nvSpPr>
        <p:spPr bwMode="auto">
          <a:xfrm>
            <a:off x="1447800" y="3062288"/>
            <a:ext cx="281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- mixing angle in matter</a:t>
            </a:r>
          </a:p>
        </p:txBody>
      </p:sp>
      <p:sp>
        <p:nvSpPr>
          <p:cNvPr id="11282" name="Text Box 19"/>
          <p:cNvSpPr txBox="1">
            <a:spLocks noChangeArrowheads="1"/>
          </p:cNvSpPr>
          <p:nvPr/>
        </p:nvSpPr>
        <p:spPr bwMode="auto">
          <a:xfrm>
            <a:off x="533400" y="3336925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</a:rPr>
              <a:t>l</a:t>
            </a:r>
            <a:r>
              <a:rPr lang="en-US" sz="2000" baseline="-25000">
                <a:latin typeface="Times New Roman" pitchFamily="18" charset="0"/>
              </a:rPr>
              <a:t>m</a:t>
            </a:r>
            <a:r>
              <a:rPr lang="en-US" sz="2000">
                <a:latin typeface="Times New Roman" pitchFamily="18" charset="0"/>
              </a:rPr>
              <a:t>(E, n ) 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11283" name="Text Box 20"/>
          <p:cNvSpPr txBox="1">
            <a:spLocks noChangeArrowheads="1"/>
          </p:cNvSpPr>
          <p:nvPr/>
        </p:nvSpPr>
        <p:spPr bwMode="auto">
          <a:xfrm>
            <a:off x="457200" y="3032125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Symbol" pitchFamily="18" charset="2"/>
              </a:rPr>
              <a:t>q</a:t>
            </a:r>
            <a:r>
              <a:rPr lang="en-US" sz="2000" baseline="-25000">
                <a:latin typeface="Times New Roman" pitchFamily="18" charset="0"/>
              </a:rPr>
              <a:t>m</a:t>
            </a:r>
            <a:r>
              <a:rPr lang="en-US" sz="2000">
                <a:latin typeface="Times New Roman" pitchFamily="18" charset="0"/>
              </a:rPr>
              <a:t>(E, n ) 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11284" name="Text Box 21"/>
          <p:cNvSpPr txBox="1">
            <a:spLocks noChangeArrowheads="1"/>
          </p:cNvSpPr>
          <p:nvPr/>
        </p:nvSpPr>
        <p:spPr bwMode="auto">
          <a:xfrm>
            <a:off x="1524000" y="3367088"/>
            <a:ext cx="3276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– oscillation length in matter</a:t>
            </a:r>
          </a:p>
        </p:txBody>
      </p:sp>
      <p:sp>
        <p:nvSpPr>
          <p:cNvPr id="721944" name="Text Box 24"/>
          <p:cNvSpPr txBox="1">
            <a:spLocks noChangeArrowheads="1"/>
          </p:cNvSpPr>
          <p:nvPr/>
        </p:nvSpPr>
        <p:spPr bwMode="auto">
          <a:xfrm>
            <a:off x="3240088" y="5170488"/>
            <a:ext cx="15240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sin</a:t>
            </a:r>
            <a:r>
              <a:rPr lang="en-US" sz="2000" dirty="0">
                <a:latin typeface="Symbol" pitchFamily="18" charset="2"/>
              </a:rPr>
              <a:t> </a:t>
            </a:r>
            <a:r>
              <a:rPr lang="en-US" sz="2000" baseline="30000" dirty="0">
                <a:latin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</a:rPr>
              <a:t>2</a:t>
            </a:r>
            <a:r>
              <a:rPr lang="en-US" sz="2000" dirty="0">
                <a:latin typeface="Symbol" pitchFamily="18" charset="2"/>
              </a:rPr>
              <a:t>q</a:t>
            </a:r>
            <a:r>
              <a:rPr lang="en-US" sz="2000" baseline="-25000" dirty="0">
                <a:latin typeface="Times New Roman" pitchFamily="18" charset="0"/>
              </a:rPr>
              <a:t>m</a:t>
            </a:r>
            <a:r>
              <a:rPr lang="en-US" sz="2000" dirty="0">
                <a:latin typeface="Symbol" pitchFamily="18" charset="2"/>
              </a:rPr>
              <a:t> </a:t>
            </a:r>
            <a:r>
              <a:rPr lang="en-US" sz="2000" dirty="0">
                <a:latin typeface="Times New Roman" pitchFamily="18" charset="0"/>
              </a:rPr>
              <a:t>= 1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721946" name="Text Box 26"/>
          <p:cNvSpPr txBox="1">
            <a:spLocks noChangeArrowheads="1"/>
          </p:cNvSpPr>
          <p:nvPr/>
        </p:nvSpPr>
        <p:spPr bwMode="auto">
          <a:xfrm>
            <a:off x="3239134" y="5760243"/>
            <a:ext cx="1627187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Symbol" pitchFamily="18" charset="2"/>
              </a:rPr>
              <a:t>f</a:t>
            </a:r>
            <a:r>
              <a:rPr lang="en-US" dirty="0"/>
              <a:t> =  </a:t>
            </a:r>
            <a:r>
              <a:rPr lang="en-US" dirty="0">
                <a:latin typeface="Symbol" pitchFamily="18" charset="2"/>
              </a:rPr>
              <a:t>p/2</a:t>
            </a:r>
            <a:r>
              <a:rPr lang="en-US" dirty="0"/>
              <a:t>  +  </a:t>
            </a:r>
            <a:r>
              <a:rPr lang="en-US" dirty="0" err="1">
                <a:latin typeface="Symbol" pitchFamily="18" charset="2"/>
              </a:rPr>
              <a:t>p</a:t>
            </a:r>
            <a:r>
              <a:rPr lang="en-US" dirty="0" err="1"/>
              <a:t>k</a:t>
            </a:r>
            <a:r>
              <a:rPr lang="en-US" dirty="0"/>
              <a:t> </a:t>
            </a:r>
          </a:p>
        </p:txBody>
      </p:sp>
      <p:sp>
        <p:nvSpPr>
          <p:cNvPr id="721947" name="Text Box 27"/>
          <p:cNvSpPr txBox="1">
            <a:spLocks noChangeArrowheads="1"/>
          </p:cNvSpPr>
          <p:nvPr/>
        </p:nvSpPr>
        <p:spPr bwMode="auto">
          <a:xfrm>
            <a:off x="5638800" y="5210176"/>
            <a:ext cx="2951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MSW resonance condition</a:t>
            </a:r>
          </a:p>
        </p:txBody>
      </p:sp>
      <p:sp>
        <p:nvSpPr>
          <p:cNvPr id="11291" name="Text Box 28"/>
          <p:cNvSpPr txBox="1">
            <a:spLocks noChangeArrowheads="1"/>
          </p:cNvSpPr>
          <p:nvPr/>
        </p:nvSpPr>
        <p:spPr bwMode="auto">
          <a:xfrm>
            <a:off x="6858000" y="3200400"/>
            <a:ext cx="99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>
                <a:latin typeface="Symbol" pitchFamily="18" charset="2"/>
              </a:rPr>
              <a:t>q</a:t>
            </a:r>
            <a:r>
              <a:rPr lang="en-US" sz="2000" baseline="-25000">
                <a:latin typeface="Times New Roman" pitchFamily="18" charset="0"/>
              </a:rPr>
              <a:t>m</a:t>
            </a:r>
            <a:r>
              <a:rPr lang="en-US" sz="2000">
                <a:latin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  <a:sym typeface="Wingdings" pitchFamily="2" charset="2"/>
              </a:rPr>
              <a:t> </a:t>
            </a:r>
            <a:r>
              <a:rPr lang="en-US" sz="2000">
                <a:latin typeface="Symbol" pitchFamily="18" charset="2"/>
                <a:sym typeface="Wingdings" pitchFamily="2" charset="2"/>
              </a:rPr>
              <a:t>q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11292" name="Text Box 29"/>
          <p:cNvSpPr txBox="1">
            <a:spLocks noChangeArrowheads="1"/>
          </p:cNvSpPr>
          <p:nvPr/>
        </p:nvSpPr>
        <p:spPr bwMode="auto">
          <a:xfrm>
            <a:off x="6934199" y="3565525"/>
            <a:ext cx="968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l</a:t>
            </a:r>
            <a:r>
              <a:rPr lang="en-US" sz="2000" baseline="-25000" dirty="0">
                <a:latin typeface="Times New Roman" pitchFamily="18" charset="0"/>
              </a:rPr>
              <a:t>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</a:t>
            </a:r>
            <a:r>
              <a:rPr lang="en-US" sz="2000" baseline="-25000" dirty="0" err="1">
                <a:latin typeface="Symbol" pitchFamily="18" charset="2"/>
              </a:rPr>
              <a:t>n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721950" name="AutoShape 30"/>
          <p:cNvSpPr>
            <a:spLocks noChangeArrowheads="1"/>
          </p:cNvSpPr>
          <p:nvPr/>
        </p:nvSpPr>
        <p:spPr bwMode="auto">
          <a:xfrm>
            <a:off x="5042317" y="5238511"/>
            <a:ext cx="2286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4" name="Text Box 31"/>
          <p:cNvSpPr txBox="1">
            <a:spLocks noChangeArrowheads="1"/>
          </p:cNvSpPr>
          <p:nvPr/>
        </p:nvSpPr>
        <p:spPr bwMode="auto">
          <a:xfrm>
            <a:off x="5486400" y="3367088"/>
            <a:ext cx="132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In vacuum:</a:t>
            </a:r>
          </a:p>
        </p:txBody>
      </p:sp>
      <p:sp>
        <p:nvSpPr>
          <p:cNvPr id="11295" name="Text Box 32"/>
          <p:cNvSpPr txBox="1">
            <a:spLocks noChangeArrowheads="1"/>
          </p:cNvSpPr>
          <p:nvPr/>
        </p:nvSpPr>
        <p:spPr bwMode="auto">
          <a:xfrm>
            <a:off x="1600200" y="3762345"/>
            <a:ext cx="2300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l</a:t>
            </a:r>
            <a:r>
              <a:rPr lang="en-US" sz="2000" baseline="-25000" dirty="0">
                <a:latin typeface="Times New Roman" pitchFamily="18" charset="0"/>
              </a:rPr>
              <a:t>m</a:t>
            </a:r>
            <a:r>
              <a:rPr lang="en-US" sz="2000" dirty="0">
                <a:latin typeface="Times New Roman" pitchFamily="18" charset="0"/>
              </a:rPr>
              <a:t> = 2 </a:t>
            </a:r>
            <a:r>
              <a:rPr lang="en-US" sz="2000" dirty="0">
                <a:latin typeface="Symbol" pitchFamily="18" charset="2"/>
              </a:rPr>
              <a:t>p</a:t>
            </a:r>
            <a:r>
              <a:rPr lang="en-US" sz="2000" dirty="0">
                <a:latin typeface="Times New Roman" pitchFamily="18" charset="0"/>
              </a:rPr>
              <a:t>/(</a:t>
            </a:r>
            <a:r>
              <a:rPr lang="en-US" sz="2000" dirty="0" smtClean="0">
                <a:latin typeface="Times New Roman" pitchFamily="18" charset="0"/>
              </a:rPr>
              <a:t>H</a:t>
            </a:r>
            <a:r>
              <a:rPr lang="en-US" sz="2000" baseline="-25000" dirty="0" smtClean="0">
                <a:latin typeface="Times New Roman" pitchFamily="18" charset="0"/>
              </a:rPr>
              <a:t>2m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– </a:t>
            </a:r>
            <a:r>
              <a:rPr lang="en-US" sz="2000" dirty="0" smtClean="0">
                <a:latin typeface="Times New Roman" pitchFamily="18" charset="0"/>
              </a:rPr>
              <a:t>H</a:t>
            </a:r>
            <a:r>
              <a:rPr lang="en-US" sz="2000" baseline="-25000" dirty="0" smtClean="0">
                <a:latin typeface="Times New Roman" pitchFamily="18" charset="0"/>
              </a:rPr>
              <a:t>1m</a:t>
            </a:r>
            <a:r>
              <a:rPr lang="en-US" sz="2000" dirty="0" smtClean="0">
                <a:latin typeface="Times New Roman" pitchFamily="18" charset="0"/>
              </a:rPr>
              <a:t>)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6066" y="5390911"/>
            <a:ext cx="200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Maximal effect: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444419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1" name="WordArt 5"/>
          <p:cNvSpPr>
            <a:spLocks noChangeArrowheads="1" noChangeShapeType="1" noTextEdit="1"/>
          </p:cNvSpPr>
          <p:nvPr/>
        </p:nvSpPr>
        <p:spPr bwMode="auto">
          <a:xfrm>
            <a:off x="648880" y="317501"/>
            <a:ext cx="4126320" cy="11842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56 year later: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12" name="TextBox 11"/>
          <p:cNvSpPr txBox="1"/>
          <p:nvPr/>
        </p:nvSpPr>
        <p:spPr>
          <a:xfrm rot="229713">
            <a:off x="781244" y="1803398"/>
            <a:ext cx="49911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Oscillation effects have been observed in many experiments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537492" y="3215055"/>
            <a:ext cx="6475413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Naïve derivation (in most of textbooks) in few lines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 rot="21426783">
            <a:off x="2171700" y="2457406"/>
            <a:ext cx="420052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Results are well described by </a:t>
            </a:r>
          </a:p>
          <a:p>
            <a:r>
              <a:rPr lang="en-US" sz="2000" dirty="0" smtClean="0"/>
              <a:t>the standard oscillation formula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 rot="21412776">
            <a:off x="1154020" y="3764114"/>
            <a:ext cx="5565151" cy="707886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Still hot debates on validity  of the formula and correctness of its derivation</a:t>
            </a:r>
            <a:endParaRPr lang="en-US" sz="2000" dirty="0"/>
          </a:p>
        </p:txBody>
      </p:sp>
      <p:sp>
        <p:nvSpPr>
          <p:cNvPr id="17" name="WordArt 8"/>
          <p:cNvSpPr>
            <a:spLocks noChangeArrowheads="1" noChangeShapeType="1" noTextEdit="1"/>
          </p:cNvSpPr>
          <p:nvPr/>
        </p:nvSpPr>
        <p:spPr bwMode="auto">
          <a:xfrm>
            <a:off x="974725" y="5822253"/>
            <a:ext cx="3093078" cy="5126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Naive derivation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99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18" name="WordArt 8"/>
          <p:cNvSpPr>
            <a:spLocks noChangeArrowheads="1" noChangeShapeType="1" noTextEdit="1"/>
          </p:cNvSpPr>
          <p:nvPr/>
        </p:nvSpPr>
        <p:spPr bwMode="auto">
          <a:xfrm>
            <a:off x="4990785" y="5822253"/>
            <a:ext cx="3462297" cy="5126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Questions &amp; Paradoxes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4254500" y="5847653"/>
            <a:ext cx="520700" cy="512698"/>
          </a:xfrm>
          <a:prstGeom prst="rightArrow">
            <a:avLst/>
          </a:prstGeom>
          <a:solidFill>
            <a:srgbClr val="FF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 rot="246476">
            <a:off x="5246251" y="4292600"/>
            <a:ext cx="3204723" cy="10156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New experimental setups</a:t>
            </a:r>
          </a:p>
          <a:p>
            <a:r>
              <a:rPr lang="en-US" sz="2000" dirty="0"/>
              <a:t>  - LBL long tunnels</a:t>
            </a:r>
          </a:p>
          <a:p>
            <a:r>
              <a:rPr lang="en-US" sz="2000" dirty="0"/>
              <a:t>  - Long </a:t>
            </a:r>
            <a:r>
              <a:rPr lang="en-US" sz="2000" dirty="0" smtClean="0"/>
              <a:t>lived </a:t>
            </a:r>
            <a:r>
              <a:rPr lang="en-US" sz="2000" dirty="0"/>
              <a:t>parents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8166</TotalTime>
  <Words>4894</Words>
  <Application>Microsoft Office PowerPoint</Application>
  <PresentationFormat>On-screen Show (4:3)</PresentationFormat>
  <Paragraphs>1403</Paragraphs>
  <Slides>83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4" baseType="lpstr"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</vt:vector>
  </TitlesOfParts>
  <Company>ictp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smirnov</dc:creator>
  <cp:lastModifiedBy>asmirnov</cp:lastModifiedBy>
  <cp:revision>340</cp:revision>
  <dcterms:created xsi:type="dcterms:W3CDTF">2002-07-02T21:36:52Z</dcterms:created>
  <dcterms:modified xsi:type="dcterms:W3CDTF">2013-01-20T23:06:36Z</dcterms:modified>
</cp:coreProperties>
</file>