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Microsoft_Equation21.bin" ContentType="application/vnd.openxmlformats-officedocument.oleObject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embeddings/Microsoft_Equation22.bin" ContentType="application/vnd.openxmlformats-officedocument.oleObject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embeddings/Microsoft_Equation1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20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87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83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84.xml" ContentType="application/vnd.openxmlformats-officedocument.presentationml.slid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25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embeddings/Microsoft_Equation27.bin" ContentType="application/vnd.openxmlformats-officedocument.oleObject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7.bin" ContentType="application/vnd.openxmlformats-officedocument.oleObject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9"/>
  </p:notesMasterIdLst>
  <p:sldIdLst>
    <p:sldId id="374" r:id="rId2"/>
    <p:sldId id="375" r:id="rId3"/>
    <p:sldId id="265" r:id="rId4"/>
    <p:sldId id="390" r:id="rId5"/>
    <p:sldId id="266" r:id="rId6"/>
    <p:sldId id="376" r:id="rId7"/>
    <p:sldId id="304" r:id="rId8"/>
    <p:sldId id="305" r:id="rId9"/>
    <p:sldId id="377" r:id="rId10"/>
    <p:sldId id="378" r:id="rId11"/>
    <p:sldId id="380" r:id="rId12"/>
    <p:sldId id="379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282" r:id="rId21"/>
    <p:sldId id="405" r:id="rId22"/>
    <p:sldId id="276" r:id="rId23"/>
    <p:sldId id="285" r:id="rId24"/>
    <p:sldId id="315" r:id="rId25"/>
    <p:sldId id="291" r:id="rId26"/>
    <p:sldId id="292" r:id="rId27"/>
    <p:sldId id="293" r:id="rId28"/>
    <p:sldId id="294" r:id="rId29"/>
    <p:sldId id="424" r:id="rId30"/>
    <p:sldId id="295" r:id="rId31"/>
    <p:sldId id="407" r:id="rId32"/>
    <p:sldId id="296" r:id="rId33"/>
    <p:sldId id="298" r:id="rId34"/>
    <p:sldId id="299" r:id="rId35"/>
    <p:sldId id="300" r:id="rId36"/>
    <p:sldId id="301" r:id="rId37"/>
    <p:sldId id="257" r:id="rId38"/>
    <p:sldId id="416" r:id="rId39"/>
    <p:sldId id="283" r:id="rId40"/>
    <p:sldId id="415" r:id="rId41"/>
    <p:sldId id="355" r:id="rId42"/>
    <p:sldId id="258" r:id="rId43"/>
    <p:sldId id="406" r:id="rId44"/>
    <p:sldId id="319" r:id="rId45"/>
    <p:sldId id="320" r:id="rId46"/>
    <p:sldId id="321" r:id="rId47"/>
    <p:sldId id="313" r:id="rId48"/>
    <p:sldId id="360" r:id="rId49"/>
    <p:sldId id="314" r:id="rId50"/>
    <p:sldId id="408" r:id="rId51"/>
    <p:sldId id="409" r:id="rId52"/>
    <p:sldId id="392" r:id="rId53"/>
    <p:sldId id="404" r:id="rId54"/>
    <p:sldId id="394" r:id="rId55"/>
    <p:sldId id="393" r:id="rId56"/>
    <p:sldId id="395" r:id="rId57"/>
    <p:sldId id="357" r:id="rId58"/>
    <p:sldId id="358" r:id="rId59"/>
    <p:sldId id="403" r:id="rId60"/>
    <p:sldId id="388" r:id="rId61"/>
    <p:sldId id="389" r:id="rId62"/>
    <p:sldId id="414" r:id="rId63"/>
    <p:sldId id="373" r:id="rId64"/>
    <p:sldId id="396" r:id="rId65"/>
    <p:sldId id="397" r:id="rId66"/>
    <p:sldId id="413" r:id="rId67"/>
    <p:sldId id="398" r:id="rId68"/>
    <p:sldId id="410" r:id="rId69"/>
    <p:sldId id="417" r:id="rId70"/>
    <p:sldId id="399" r:id="rId71"/>
    <p:sldId id="402" r:id="rId72"/>
    <p:sldId id="411" r:id="rId73"/>
    <p:sldId id="412" r:id="rId74"/>
    <p:sldId id="274" r:id="rId75"/>
    <p:sldId id="275" r:id="rId76"/>
    <p:sldId id="419" r:id="rId77"/>
    <p:sldId id="425" r:id="rId78"/>
    <p:sldId id="420" r:id="rId79"/>
    <p:sldId id="421" r:id="rId80"/>
    <p:sldId id="423" r:id="rId81"/>
    <p:sldId id="366" r:id="rId82"/>
    <p:sldId id="422" r:id="rId83"/>
    <p:sldId id="297" r:id="rId84"/>
    <p:sldId id="310" r:id="rId85"/>
    <p:sldId id="286" r:id="rId86"/>
    <p:sldId id="271" r:id="rId87"/>
    <p:sldId id="316" r:id="rId8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94" Type="http://schemas.openxmlformats.org/officeDocument/2006/relationships/tableStyles" Target="tableStyles.xml"/><Relationship Id="rId10" Type="http://schemas.openxmlformats.org/officeDocument/2006/relationships/slide" Target="slides/slide9.xml"/><Relationship Id="rId90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92" Type="http://schemas.openxmlformats.org/officeDocument/2006/relationships/viewProps" Target="viewProps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9" Type="http://schemas.openxmlformats.org/officeDocument/2006/relationships/notesMaster" Target="notesMasters/notesMaster1.xml"/><Relationship Id="rId88" Type="http://schemas.openxmlformats.org/officeDocument/2006/relationships/slide" Target="slides/slide87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slide" Target="slides/slide85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presProps" Target="presProps.xml"/><Relationship Id="rId83" Type="http://schemas.openxmlformats.org/officeDocument/2006/relationships/slide" Target="slides/slide82.xml"/><Relationship Id="rId93" Type="http://schemas.openxmlformats.org/officeDocument/2006/relationships/theme" Target="theme/theme1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ict"/><Relationship Id="rId4" Type="http://schemas.openxmlformats.org/officeDocument/2006/relationships/image" Target="../media/image20.pict"/><Relationship Id="rId10" Type="http://schemas.openxmlformats.org/officeDocument/2006/relationships/image" Target="../media/image26.pict"/><Relationship Id="rId5" Type="http://schemas.openxmlformats.org/officeDocument/2006/relationships/image" Target="../media/image21.pict"/><Relationship Id="rId7" Type="http://schemas.openxmlformats.org/officeDocument/2006/relationships/image" Target="../media/image23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Relationship Id="rId9" Type="http://schemas.openxmlformats.org/officeDocument/2006/relationships/image" Target="../media/image25.pict"/><Relationship Id="rId3" Type="http://schemas.openxmlformats.org/officeDocument/2006/relationships/image" Target="../media/image19.pict"/><Relationship Id="rId6" Type="http://schemas.openxmlformats.org/officeDocument/2006/relationships/image" Target="../media/image22.pict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ict"/><Relationship Id="rId4" Type="http://schemas.openxmlformats.org/officeDocument/2006/relationships/image" Target="../media/image30.pict"/><Relationship Id="rId10" Type="http://schemas.openxmlformats.org/officeDocument/2006/relationships/image" Target="../media/image36.pict"/><Relationship Id="rId5" Type="http://schemas.openxmlformats.org/officeDocument/2006/relationships/image" Target="../media/image31.pict"/><Relationship Id="rId7" Type="http://schemas.openxmlformats.org/officeDocument/2006/relationships/image" Target="../media/image33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9" Type="http://schemas.openxmlformats.org/officeDocument/2006/relationships/image" Target="../media/image35.pict"/><Relationship Id="rId3" Type="http://schemas.openxmlformats.org/officeDocument/2006/relationships/image" Target="../media/image29.pict"/><Relationship Id="rId6" Type="http://schemas.openxmlformats.org/officeDocument/2006/relationships/image" Target="../media/image3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ict"/><Relationship Id="rId1" Type="http://schemas.openxmlformats.org/officeDocument/2006/relationships/image" Target="../media/image13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C82E-1760-724B-BDED-C2CAC1991BD1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F73FF-71B2-5847-8DFC-15B271ADF9D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E635A-9B2B-9F42-AB6F-30FE1B601B0F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30788" cy="4113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160" tIns="45080" rIns="90160" bIns="45080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DCDE4-6102-E14D-97FB-7E89A48B79E2}" type="slidenum">
              <a:rPr lang="en-US"/>
              <a:pPr/>
              <a:t>30</a:t>
            </a:fld>
            <a:endParaRPr lang="en-US"/>
          </a:p>
        </p:txBody>
      </p:sp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B8A3-6D30-404A-8D55-878FB75E75AC}" type="slidenum">
              <a:rPr lang="en-US"/>
              <a:pPr/>
              <a:t>32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FA5C1-A913-F74B-84C1-A66BEE6F7236}" type="slidenum">
              <a:rPr lang="en-US"/>
              <a:pPr/>
              <a:t>33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E4F41-E78A-E54D-9CFD-876439A5E5BF}" type="slidenum">
              <a:rPr lang="en-US"/>
              <a:pPr/>
              <a:t>34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711C0-B215-DA40-9E32-7FF3201610BA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BF7BA-BFE4-A944-A067-E20379324C75}" type="slidenum">
              <a:rPr lang="en-US"/>
              <a:pPr/>
              <a:t>36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D33E2-5F90-5041-89BE-F097320CEFAC}" type="slidenum">
              <a:rPr lang="en-US"/>
              <a:pPr/>
              <a:t>83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591C6-C7A0-C548-AFEB-FA67B617EF60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D4487-A73E-1E44-9E09-182E71973F74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D05C9-2F11-6645-8DA9-E5495ABA5A21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2C915-893B-C34C-8C90-7C9A581F3EC3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0B122-1C7F-9C40-9BB6-E78C7A4ED8A7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E067F-CC43-FA4F-B50B-0C60EDC1539C}" type="slidenum">
              <a:rPr lang="en-US"/>
              <a:pPr/>
              <a:t>26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6CCEA-FFEC-F647-8563-7E79CCD469D1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8A507-9B01-E54B-9006-BE60D86B7F61}" type="slidenum">
              <a:rPr lang="en-US"/>
              <a:pPr/>
              <a:t>28</a:t>
            </a:fld>
            <a:endParaRPr lang="en-US"/>
          </a:p>
        </p:txBody>
      </p:sp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37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37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372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996A59-8E3C-4744-A9AC-A37769E3F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498F-275D-1742-8646-175AFD84F6D0}" type="datetimeFigureOut">
              <a:rPr lang="it-IT" smtClean="0"/>
              <a:pPr/>
              <a:t>1/18/13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1EC6-DC76-AB43-8789-8C9EA622F9D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22.bin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5" Type="http://schemas.openxmlformats.org/officeDocument/2006/relationships/image" Target="../media/image46.pdf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df"/><Relationship Id="rId6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png"/><Relationship Id="rId5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.png"/><Relationship Id="rId4" Type="http://schemas.openxmlformats.org/officeDocument/2006/relationships/image" Target="../media/image2.png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jpeg"/><Relationship Id="rId5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gif"/><Relationship Id="rId3" Type="http://schemas.openxmlformats.org/officeDocument/2006/relationships/image" Target="../media/image67.gif"/><Relationship Id="rId5" Type="http://schemas.openxmlformats.org/officeDocument/2006/relationships/image" Target="../media/image69.gif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gif"/><Relationship Id="rId3" Type="http://schemas.openxmlformats.org/officeDocument/2006/relationships/image" Target="../media/image67.gif"/><Relationship Id="rId5" Type="http://schemas.openxmlformats.org/officeDocument/2006/relationships/image" Target="../media/image6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5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3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5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5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df"/><Relationship Id="rId3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3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09.png"/><Relationship Id="rId5" Type="http://schemas.openxmlformats.org/officeDocument/2006/relationships/oleObject" Target="../embeddings/Microsoft_Equation2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df"/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5.bin"/><Relationship Id="rId11" Type="http://schemas.openxmlformats.org/officeDocument/2006/relationships/oleObject" Target="../embeddings/Microsoft_Equation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6.bin"/><Relationship Id="rId13" Type="http://schemas.openxmlformats.org/officeDocument/2006/relationships/oleObject" Target="../embeddings/Microsoft_Equation11.bin"/><Relationship Id="rId10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3.bin"/><Relationship Id="rId12" Type="http://schemas.openxmlformats.org/officeDocument/2006/relationships/oleObject" Target="../embeddings/Microsoft_Equation10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.bin"/><Relationship Id="rId3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4" Type="http://schemas.openxmlformats.org/officeDocument/2006/relationships/image" Target="../media/image119.pdf"/><Relationship Id="rId5" Type="http://schemas.openxmlformats.org/officeDocument/2006/relationships/image" Target="../media/image120.png"/><Relationship Id="rId7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df"/><Relationship Id="rId3" Type="http://schemas.openxmlformats.org/officeDocument/2006/relationships/image" Target="../media/image118.png"/><Relationship Id="rId6" Type="http://schemas.openxmlformats.org/officeDocument/2006/relationships/image" Target="../media/image121.pd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df"/><Relationship Id="rId3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2.bin"/><Relationship Id="rId7" Type="http://schemas.openxmlformats.org/officeDocument/2006/relationships/oleObject" Target="../embeddings/Microsoft_Equation15.bin"/><Relationship Id="rId11" Type="http://schemas.openxmlformats.org/officeDocument/2006/relationships/oleObject" Target="../embeddings/Microsoft_Equation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quation14.bin"/><Relationship Id="rId8" Type="http://schemas.openxmlformats.org/officeDocument/2006/relationships/oleObject" Target="../embeddings/Microsoft_Equation16.bin"/><Relationship Id="rId13" Type="http://schemas.openxmlformats.org/officeDocument/2006/relationships/oleObject" Target="../embeddings/Microsoft_Equation21.bin"/><Relationship Id="rId10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3.bin"/><Relationship Id="rId12" Type="http://schemas.openxmlformats.org/officeDocument/2006/relationships/oleObject" Target="../embeddings/Microsoft_Equation20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7.bin"/><Relationship Id="rId3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df"/><Relationship Id="rId3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gif"/><Relationship Id="rId3" Type="http://schemas.openxmlformats.org/officeDocument/2006/relationships/image" Target="../media/image131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35.png"/><Relationship Id="rId5" Type="http://schemas.openxmlformats.org/officeDocument/2006/relationships/oleObject" Target="../embeddings/Microsoft_Equation27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 err="1" smtClean="0"/>
              <a:t>Borexino</a:t>
            </a:r>
            <a:r>
              <a:rPr lang="it-IT" b="1" dirty="0" smtClean="0"/>
              <a:t>: </a:t>
            </a:r>
            <a:br>
              <a:rPr lang="it-IT" b="1" dirty="0" smtClean="0"/>
            </a:br>
            <a:r>
              <a:rPr lang="it-IT" b="1" dirty="0" err="1" smtClean="0"/>
              <a:t>summary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results</a:t>
            </a:r>
            <a:r>
              <a:rPr lang="it-IT" b="1" dirty="0" smtClean="0"/>
              <a:t> and </a:t>
            </a:r>
            <a:br>
              <a:rPr lang="it-IT" b="1" dirty="0" smtClean="0"/>
            </a:br>
            <a:r>
              <a:rPr lang="it-IT" b="1" dirty="0" err="1" smtClean="0"/>
              <a:t>plans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the future</a:t>
            </a:r>
            <a:endParaRPr lang="it-I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514350" indent="-514350"/>
            <a:r>
              <a:rPr lang="it-IT" sz="4364" dirty="0" smtClean="0">
                <a:solidFill>
                  <a:srgbClr val="000000"/>
                </a:solidFill>
              </a:rPr>
              <a:t>A. </a:t>
            </a:r>
            <a:r>
              <a:rPr lang="it-IT" sz="4364" dirty="0" err="1" smtClean="0">
                <a:solidFill>
                  <a:srgbClr val="000000"/>
                </a:solidFill>
              </a:rPr>
              <a:t>Ianni</a:t>
            </a:r>
            <a:endParaRPr lang="it-IT" sz="4364" dirty="0" smtClean="0">
              <a:solidFill>
                <a:srgbClr val="000000"/>
              </a:solidFill>
            </a:endParaRPr>
          </a:p>
          <a:p>
            <a:pPr marL="514350" indent="-514350"/>
            <a:r>
              <a:rPr lang="it-IT" sz="4364" dirty="0" smtClean="0">
                <a:solidFill>
                  <a:srgbClr val="000000"/>
                </a:solidFill>
              </a:rPr>
              <a:t>I.N.F.N. at LNGS</a:t>
            </a:r>
          </a:p>
          <a:p>
            <a:pPr marL="514350" indent="-514350"/>
            <a:endParaRPr lang="it-IT" dirty="0" smtClean="0">
              <a:solidFill>
                <a:srgbClr val="000000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Wilhelm and Else </a:t>
            </a:r>
            <a:r>
              <a:rPr lang="en-US" dirty="0" err="1" smtClean="0">
                <a:solidFill>
                  <a:srgbClr val="000000"/>
                </a:solidFill>
              </a:rPr>
              <a:t>Heraeus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Seminar </a:t>
            </a:r>
          </a:p>
          <a:p>
            <a:pPr marL="514350" indent="-514350"/>
            <a:r>
              <a:rPr lang="en-US" i="1" dirty="0" smtClean="0">
                <a:solidFill>
                  <a:srgbClr val="000000"/>
                </a:solidFill>
              </a:rPr>
              <a:t>Exploring the neutrino sky and fundamental particle physics on the Megaton scale</a:t>
            </a: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Bad </a:t>
            </a:r>
            <a:r>
              <a:rPr lang="en-US" dirty="0" err="1" smtClean="0">
                <a:solidFill>
                  <a:srgbClr val="000000"/>
                </a:solidFill>
              </a:rPr>
              <a:t>Honnef</a:t>
            </a:r>
            <a:r>
              <a:rPr lang="en-US" dirty="0" smtClean="0">
                <a:solidFill>
                  <a:srgbClr val="000000"/>
                </a:solidFill>
              </a:rPr>
              <a:t>, Jan 22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, 2013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Neutrino </a:t>
            </a:r>
            <a:r>
              <a:rPr lang="it-IT" b="1" dirty="0" err="1" smtClean="0">
                <a:solidFill>
                  <a:srgbClr val="FF0000"/>
                </a:solidFill>
              </a:rPr>
              <a:t>Spectrum</a:t>
            </a:r>
            <a:r>
              <a:rPr lang="it-IT" b="1" dirty="0" smtClean="0">
                <a:solidFill>
                  <a:srgbClr val="FF0000"/>
                </a:solidFill>
              </a:rPr>
              <a:t> at </a:t>
            </a:r>
            <a:r>
              <a:rPr lang="it-IT" b="1" dirty="0" err="1" smtClean="0">
                <a:solidFill>
                  <a:srgbClr val="FF0000"/>
                </a:solidFill>
              </a:rPr>
              <a:t>Earth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597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A. </a:t>
            </a:r>
            <a:r>
              <a:rPr lang="it-IT" sz="2400" dirty="0" err="1" smtClean="0">
                <a:latin typeface="Arial"/>
                <a:cs typeface="Arial"/>
              </a:rPr>
              <a:t>Serenelli</a:t>
            </a:r>
            <a:r>
              <a:rPr lang="it-IT" sz="2400" dirty="0" smtClean="0">
                <a:latin typeface="Arial"/>
                <a:cs typeface="Arial"/>
              </a:rPr>
              <a:t> at al., </a:t>
            </a:r>
            <a:r>
              <a:rPr lang="it-IT" sz="2400" dirty="0" err="1" smtClean="0">
                <a:latin typeface="Arial"/>
                <a:cs typeface="Arial"/>
              </a:rPr>
              <a:t>Astrophys</a:t>
            </a:r>
            <a:r>
              <a:rPr lang="it-IT" sz="2400" dirty="0" smtClean="0">
                <a:latin typeface="Arial"/>
                <a:cs typeface="Arial"/>
              </a:rPr>
              <a:t>. </a:t>
            </a:r>
            <a:r>
              <a:rPr lang="it-IT" sz="2400" dirty="0" err="1" smtClean="0">
                <a:latin typeface="Arial"/>
                <a:cs typeface="Arial"/>
              </a:rPr>
              <a:t>J</a:t>
            </a:r>
            <a:r>
              <a:rPr lang="it-IT" sz="2400" dirty="0" smtClean="0">
                <a:latin typeface="Arial"/>
                <a:cs typeface="Arial"/>
              </a:rPr>
              <a:t> 7432, 2011  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5" name="Picture 4" descr="solarnusp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233501" cy="467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Recent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developments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the SSM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53000"/>
            <a:ext cx="8534400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522779"/>
            <a:ext cx="8534400" cy="3277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Since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2004 a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improvements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in the SSM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taken</a:t>
            </a:r>
            <a:endParaRPr lang="it-IT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lace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are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worth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reporting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endParaRPr lang="it-IT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ew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determination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it-IT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300" baseline="30000" dirty="0" smtClean="0">
                <a:solidFill>
                  <a:srgbClr val="000000"/>
                </a:solidFill>
                <a:latin typeface="Arial"/>
                <a:cs typeface="Arial"/>
              </a:rPr>
              <a:t>14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N(p,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  <a:sym typeface="Symbol" pitchFamily="-65" charset="2"/>
              </a:rPr>
              <a:t>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2300" baseline="30000" dirty="0" smtClean="0">
                <a:solidFill>
                  <a:srgbClr val="000000"/>
                </a:solidFill>
                <a:latin typeface="Arial"/>
                <a:cs typeface="Arial"/>
              </a:rPr>
              <a:t>15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O cross section reduces by </a:t>
            </a:r>
          </a:p>
          <a:p>
            <a:pPr marL="457200" indent="-45720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 factor ~2 CNO fluxes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A factor of 2  better accuracy for </a:t>
            </a:r>
            <a:r>
              <a:rPr lang="en-US" sz="2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He(</a:t>
            </a:r>
            <a:r>
              <a:rPr lang="en-US" sz="23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He,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  <a:sym typeface="Symbol" pitchFamily="-65" charset="2"/>
              </a:rPr>
              <a:t>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2300" baseline="30000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Be cross section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New opacities calculations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New surface abundance calculations based on improved 3D </a:t>
            </a:r>
          </a:p>
          <a:p>
            <a:pPr marL="457200" indent="-457200"/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endParaRPr lang="it-IT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5105400"/>
            <a:ext cx="1828800" cy="1447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Luminosity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Constraint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752600" y="2009273"/>
          <a:ext cx="6019800" cy="3934327"/>
        </p:xfrm>
        <a:graphic>
          <a:graphicData uri="http://schemas.openxmlformats.org/presentationml/2006/ole">
            <p:oleObj spid="_x0000_s202754" name="Equation" r:id="rId3" imgW="2286000" imgH="2070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>
                <a:solidFill>
                  <a:srgbClr val="FF0000"/>
                </a:solidFill>
              </a:rPr>
              <a:t>S</a:t>
            </a:r>
            <a:r>
              <a:rPr lang="it-IT" b="1" dirty="0" err="1" smtClean="0">
                <a:solidFill>
                  <a:srgbClr val="FF0000"/>
                </a:solidFill>
              </a:rPr>
              <a:t>olar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u="sng" dirty="0" smtClean="0">
                <a:solidFill>
                  <a:srgbClr val="FF0000"/>
                </a:solidFill>
              </a:rPr>
              <a:t>S</a:t>
            </a:r>
            <a:r>
              <a:rPr lang="it-IT" b="1" dirty="0" smtClean="0">
                <a:solidFill>
                  <a:srgbClr val="FF0000"/>
                </a:solidFill>
              </a:rPr>
              <a:t>tandard </a:t>
            </a:r>
            <a:r>
              <a:rPr lang="it-IT" b="1" u="sng" dirty="0" err="1" smtClean="0">
                <a:solidFill>
                  <a:srgbClr val="FF0000"/>
                </a:solidFill>
              </a:rPr>
              <a:t>M</a:t>
            </a:r>
            <a:r>
              <a:rPr lang="it-IT" b="1" dirty="0" err="1" smtClean="0">
                <a:solidFill>
                  <a:srgbClr val="FF0000"/>
                </a:solidFill>
              </a:rPr>
              <a:t>odel</a:t>
            </a:r>
            <a:r>
              <a:rPr lang="it-IT" b="1" dirty="0" smtClean="0">
                <a:solidFill>
                  <a:srgbClr val="FF0000"/>
                </a:solidFill>
              </a:rPr>
              <a:t>: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neutrino </a:t>
            </a:r>
            <a:r>
              <a:rPr lang="it-IT" b="1" dirty="0" err="1" smtClean="0">
                <a:solidFill>
                  <a:srgbClr val="FF0000"/>
                </a:solidFill>
              </a:rPr>
              <a:t>flux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predictions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057400"/>
          <a:ext cx="8229601" cy="37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36"/>
                <a:gridCol w="2538920"/>
                <a:gridCol w="2266544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SSM-GS98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SSM-AGSS09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SSM-GS98-2004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pp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5.98(1±0.006)×10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6.03(1±0.006)×10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5.94(1±0.01)×10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pep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1.44(1±0.012)×10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1.47(1±0.012)×10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1.40(1±0.02)×10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Be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5.00(1±0.07)×10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4.56(1±0.07)×10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4.86(1±0.12)×10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B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5.58(1±0.13)×10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4.59(1±0.13)×10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5.79(1±0.23)×10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N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2.96(1±0.15)×10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2.17(1±0.15)×10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5.71(1±0.36)×10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O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2.23(1±0.16)×10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1.56(1±0.16)×10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5.03(1±0.41)×10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17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F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5.52(1±0.18)×10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3.40(1±0.16)×10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5.91(1±0.44)×10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019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Total CNO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:  5.24</a:t>
            </a:r>
            <a:r>
              <a:rPr lang="it-IT" sz="2000" dirty="0" smtClean="0">
                <a:latin typeface="Arial"/>
                <a:cs typeface="Arial"/>
              </a:rPr>
              <a:t>×10</a:t>
            </a:r>
            <a:r>
              <a:rPr lang="it-IT" sz="2000" baseline="30000" dirty="0" smtClean="0">
                <a:latin typeface="Arial"/>
                <a:cs typeface="Arial"/>
              </a:rPr>
              <a:t>8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it-IT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997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10.8×10</a:t>
            </a:r>
            <a:r>
              <a:rPr lang="it-IT" sz="2000" baseline="30000" dirty="0" smtClean="0">
                <a:latin typeface="Arial"/>
                <a:cs typeface="Arial"/>
              </a:rPr>
              <a:t>8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it-IT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6019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3.76</a:t>
            </a:r>
            <a:r>
              <a:rPr lang="it-IT" sz="2000" dirty="0" smtClean="0">
                <a:latin typeface="Arial"/>
                <a:cs typeface="Arial"/>
              </a:rPr>
              <a:t>×10</a:t>
            </a:r>
            <a:r>
              <a:rPr lang="it-IT" sz="2000" baseline="30000" dirty="0" smtClean="0">
                <a:latin typeface="Arial"/>
                <a:cs typeface="Arial"/>
              </a:rPr>
              <a:t>8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it-IT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metallicity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problem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Given</a:t>
            </a:r>
            <a:r>
              <a:rPr lang="it-IT" sz="2400" dirty="0" smtClean="0">
                <a:latin typeface="Arial"/>
                <a:cs typeface="Arial"/>
              </a:rPr>
              <a:t> a </a:t>
            </a:r>
            <a:r>
              <a:rPr lang="it-IT" sz="2400" dirty="0" err="1" smtClean="0">
                <a:latin typeface="Arial"/>
                <a:cs typeface="Arial"/>
              </a:rPr>
              <a:t>number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of</a:t>
            </a:r>
            <a:r>
              <a:rPr lang="it-IT" sz="2400" dirty="0" smtClean="0">
                <a:latin typeface="Arial"/>
                <a:cs typeface="Arial"/>
              </a:rPr>
              <a:t> input </a:t>
            </a:r>
            <a:r>
              <a:rPr lang="it-IT" sz="2400" dirty="0" err="1" smtClean="0">
                <a:latin typeface="Arial"/>
                <a:cs typeface="Arial"/>
              </a:rPr>
              <a:t>parameters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…</a:t>
            </a:r>
            <a:endParaRPr lang="it-IT" sz="2400" dirty="0" smtClean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The SSM </a:t>
            </a:r>
            <a:r>
              <a:rPr lang="it-IT" sz="2400" dirty="0" err="1" smtClean="0">
                <a:latin typeface="Arial"/>
                <a:cs typeface="Arial"/>
              </a:rPr>
              <a:t>determines</a:t>
            </a:r>
            <a:r>
              <a:rPr lang="it-IT" sz="2400" dirty="0" smtClean="0">
                <a:latin typeface="Arial"/>
                <a:cs typeface="Arial"/>
              </a:rPr>
              <a:t>:</a:t>
            </a:r>
          </a:p>
          <a:p>
            <a:r>
              <a:rPr lang="it-IT" sz="2400" dirty="0" smtClean="0">
                <a:latin typeface="Arial"/>
                <a:cs typeface="Arial"/>
              </a:rPr>
              <a:t>the </a:t>
            </a:r>
            <a:r>
              <a:rPr lang="it-IT" sz="2400" dirty="0" err="1" smtClean="0">
                <a:latin typeface="Arial"/>
                <a:cs typeface="Arial"/>
              </a:rPr>
              <a:t>depth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of</a:t>
            </a:r>
            <a:r>
              <a:rPr lang="it-IT" sz="2400" dirty="0" smtClean="0">
                <a:latin typeface="Arial"/>
                <a:cs typeface="Arial"/>
              </a:rPr>
              <a:t> the </a:t>
            </a:r>
            <a:r>
              <a:rPr lang="it-IT" sz="2400" dirty="0" err="1" smtClean="0">
                <a:latin typeface="Arial"/>
                <a:cs typeface="Arial"/>
              </a:rPr>
              <a:t>convective</a:t>
            </a:r>
            <a:r>
              <a:rPr lang="it-IT" sz="2400" dirty="0" smtClean="0">
                <a:latin typeface="Arial"/>
                <a:cs typeface="Arial"/>
              </a:rPr>
              <a:t> zone, the </a:t>
            </a:r>
            <a:r>
              <a:rPr lang="it-IT" sz="2400" dirty="0" err="1" smtClean="0">
                <a:latin typeface="Arial"/>
                <a:cs typeface="Arial"/>
              </a:rPr>
              <a:t>helium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surface</a:t>
            </a:r>
            <a:r>
              <a:rPr lang="it-IT" sz="2400" dirty="0" smtClean="0">
                <a:latin typeface="Arial"/>
                <a:cs typeface="Arial"/>
              </a:rPr>
              <a:t> </a:t>
            </a:r>
          </a:p>
          <a:p>
            <a:r>
              <a:rPr lang="it-IT" sz="2400" dirty="0" err="1" smtClean="0">
                <a:latin typeface="Arial"/>
                <a:cs typeface="Arial"/>
              </a:rPr>
              <a:t>abundance</a:t>
            </a:r>
            <a:r>
              <a:rPr lang="it-IT" sz="2400" dirty="0" smtClean="0">
                <a:latin typeface="Arial"/>
                <a:cs typeface="Arial"/>
              </a:rPr>
              <a:t> at the </a:t>
            </a:r>
            <a:r>
              <a:rPr lang="it-IT" sz="2400" dirty="0" err="1" smtClean="0">
                <a:latin typeface="Arial"/>
                <a:cs typeface="Arial"/>
              </a:rPr>
              <a:t>present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time</a:t>
            </a:r>
            <a:r>
              <a:rPr lang="it-IT" sz="2400" dirty="0" smtClean="0">
                <a:latin typeface="Arial"/>
                <a:cs typeface="Arial"/>
              </a:rPr>
              <a:t> and </a:t>
            </a:r>
            <a:r>
              <a:rPr lang="en-US" sz="2400" dirty="0" smtClean="0">
                <a:latin typeface="Arial"/>
                <a:cs typeface="Arial"/>
              </a:rPr>
              <a:t>...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b="1" dirty="0" err="1" smtClean="0">
                <a:latin typeface="Arial"/>
                <a:cs typeface="Arial"/>
              </a:rPr>
              <a:t>Helioseismology</a:t>
            </a:r>
            <a:r>
              <a:rPr lang="en-US" sz="2400" dirty="0" smtClean="0">
                <a:latin typeface="Arial"/>
                <a:cs typeface="Arial"/>
              </a:rPr>
              <a:t> provides data for these output quantities</a:t>
            </a:r>
            <a:r>
              <a:rPr lang="it-IT" sz="2400" dirty="0" smtClean="0">
                <a:latin typeface="Arial"/>
                <a:cs typeface="Arial"/>
              </a:rPr>
              <a:t> </a:t>
            </a:r>
          </a:p>
          <a:p>
            <a:r>
              <a:rPr lang="it-IT" sz="2400" dirty="0" smtClean="0">
                <a:latin typeface="Arial"/>
                <a:cs typeface="Arial"/>
              </a:rPr>
              <a:t>	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4" name="Picture 3" descr="Rcz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94" y="1676400"/>
            <a:ext cx="4665306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840468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1717" y="2221468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GS98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3266" y="3593068"/>
            <a:ext cx="94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AGS05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0670" y="1305580"/>
            <a:ext cx="182933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000000"/>
                </a:solidFill>
              </a:rPr>
              <a:t>Y</a:t>
            </a:r>
            <a:r>
              <a:rPr lang="it-IT" sz="2800" baseline="-25000" dirty="0" err="1" smtClean="0">
                <a:solidFill>
                  <a:srgbClr val="000000"/>
                </a:solidFill>
              </a:rPr>
              <a:t>surf</a:t>
            </a:r>
            <a:r>
              <a:rPr lang="it-IT" sz="2800" dirty="0" smtClean="0">
                <a:solidFill>
                  <a:srgbClr val="000000"/>
                </a:solidFill>
              </a:rPr>
              <a:t> vs R</a:t>
            </a:r>
            <a:r>
              <a:rPr lang="it-IT" sz="2800" baseline="-25000" dirty="0" smtClean="0">
                <a:solidFill>
                  <a:srgbClr val="000000"/>
                </a:solidFill>
              </a:rPr>
              <a:t>CZ</a:t>
            </a: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Neutrinos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Observations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Detecting Solar Neutrinos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/>
                <a:cs typeface="Arial"/>
              </a:rPr>
              <a:t>Electron capture: 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</a:rPr>
              <a:t>+(A,Z-1)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(A,Z)+e</a:t>
            </a:r>
            <a:r>
              <a:rPr lang="en-US" sz="3000" baseline="30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- </a:t>
            </a:r>
            <a:r>
              <a:rPr lang="en-US" sz="3000" dirty="0">
                <a:latin typeface="Arial"/>
                <a:cs typeface="Arial"/>
                <a:sym typeface="Symbol" pitchFamily="-65" charset="2"/>
              </a:rPr>
              <a:t>(</a:t>
            </a:r>
            <a:r>
              <a:rPr lang="en-US" sz="3000" dirty="0">
                <a:latin typeface="Arial"/>
                <a:cs typeface="Arial"/>
              </a:rPr>
              <a:t>~10</a:t>
            </a:r>
            <a:r>
              <a:rPr lang="en-US" sz="3000" baseline="30000" dirty="0">
                <a:latin typeface="Arial"/>
                <a:cs typeface="Arial"/>
              </a:rPr>
              <a:t>-42</a:t>
            </a:r>
            <a:r>
              <a:rPr lang="en-US" sz="3000" dirty="0">
                <a:latin typeface="Arial"/>
                <a:cs typeface="Arial"/>
              </a:rPr>
              <a:t>cm</a:t>
            </a:r>
            <a:r>
              <a:rPr lang="en-US" sz="3000" baseline="30000" dirty="0">
                <a:latin typeface="Arial"/>
                <a:cs typeface="Arial"/>
              </a:rPr>
              <a:t>2</a:t>
            </a:r>
            <a:r>
              <a:rPr lang="en-US" sz="3000" dirty="0">
                <a:latin typeface="Arial"/>
                <a:cs typeface="Arial"/>
              </a:rPr>
              <a:t>)</a:t>
            </a:r>
            <a:endParaRPr lang="en-US" sz="3000" baseline="30000" dirty="0" smtClean="0">
              <a:solidFill>
                <a:srgbClr val="EE2164"/>
              </a:solidFill>
              <a:latin typeface="Arial"/>
              <a:cs typeface="Arial"/>
              <a:sym typeface="Symbol" pitchFamily="-65" charset="2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Arial"/>
              <a:cs typeface="Arial"/>
              <a:sym typeface="Symbol" pitchFamily="-65" charset="2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Arial"/>
                <a:cs typeface="Arial"/>
                <a:sym typeface="Symbol" pitchFamily="-65" charset="2"/>
              </a:rPr>
              <a:t>Elastic </a:t>
            </a:r>
            <a:r>
              <a:rPr lang="en-US" sz="3000" dirty="0">
                <a:latin typeface="Arial"/>
                <a:cs typeface="Arial"/>
                <a:sym typeface="Symbol" pitchFamily="-65" charset="2"/>
              </a:rPr>
              <a:t>Scattering: </a:t>
            </a:r>
            <a:r>
              <a:rPr lang="en-US" sz="3000" dirty="0" err="1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 err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3000" baseline="-25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en-US" sz="3000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3000" baseline="300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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 err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+ </a:t>
            </a:r>
            <a:r>
              <a:rPr lang="en-US" sz="3000" dirty="0" err="1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e</a:t>
            </a:r>
            <a:r>
              <a:rPr lang="en-US" sz="3000" baseline="30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-</a:t>
            </a:r>
            <a:r>
              <a:rPr lang="en-US" sz="3000" dirty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>
                <a:latin typeface="Arial"/>
                <a:cs typeface="Arial"/>
                <a:sym typeface="Symbol" pitchFamily="-65" charset="2"/>
              </a:rPr>
              <a:t>(</a:t>
            </a:r>
            <a:r>
              <a:rPr lang="en-US" sz="3000" dirty="0">
                <a:latin typeface="Arial"/>
                <a:cs typeface="Arial"/>
              </a:rPr>
              <a:t>~10</a:t>
            </a:r>
            <a:r>
              <a:rPr lang="en-US" sz="3000" baseline="30000" dirty="0">
                <a:latin typeface="Arial"/>
                <a:cs typeface="Arial"/>
              </a:rPr>
              <a:t>-44</a:t>
            </a:r>
            <a:r>
              <a:rPr lang="en-US" sz="3000" dirty="0">
                <a:latin typeface="Arial"/>
                <a:cs typeface="Arial"/>
              </a:rPr>
              <a:t>cm</a:t>
            </a:r>
            <a:r>
              <a:rPr lang="en-US" sz="3000" baseline="30000" dirty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3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3000" baseline="-25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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e</a:t>
            </a:r>
            <a:r>
              <a:rPr lang="en-US" sz="3000" baseline="30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-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p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p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 smtClean="0">
                <a:latin typeface="Arial"/>
                <a:cs typeface="Arial"/>
                <a:sym typeface="Symbol" pitchFamily="-65" charset="2"/>
              </a:rPr>
              <a:t>(</a:t>
            </a:r>
            <a:r>
              <a:rPr lang="en-US" sz="3000" dirty="0" err="1" smtClean="0">
                <a:latin typeface="Arial"/>
                <a:cs typeface="Arial"/>
                <a:sym typeface="Symbol" pitchFamily="-65" charset="2"/>
              </a:rPr>
              <a:t>E</a:t>
            </a:r>
            <a:r>
              <a:rPr lang="en-US" sz="3000" baseline="-25000" dirty="0" err="1" smtClean="0"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dirty="0" err="1" smtClean="0">
                <a:latin typeface="Arial"/>
                <a:cs typeface="Arial"/>
                <a:sym typeface="Symbol" pitchFamily="-65" charset="2"/>
              </a:rPr>
              <a:t></a:t>
            </a:r>
            <a:r>
              <a:rPr lang="en-US" sz="3000" dirty="0" err="1" smtClean="0">
                <a:latin typeface="Arial"/>
                <a:cs typeface="Arial"/>
              </a:rPr>
              <a:t>MeV</a:t>
            </a:r>
            <a:r>
              <a:rPr lang="en-US" sz="3000" dirty="0" smtClean="0">
                <a:latin typeface="Arial"/>
                <a:cs typeface="Arial"/>
              </a:rPr>
              <a:t>) </a:t>
            </a:r>
            <a:r>
              <a:rPr lang="en-US" sz="3000" dirty="0" smtClean="0">
                <a:latin typeface="Arial"/>
                <a:cs typeface="Arial"/>
                <a:sym typeface="Symbol" pitchFamily="-65" charset="2"/>
              </a:rPr>
              <a:t>(</a:t>
            </a:r>
            <a:r>
              <a:rPr lang="en-US" sz="3000" dirty="0" smtClean="0">
                <a:latin typeface="Arial"/>
                <a:cs typeface="Arial"/>
              </a:rPr>
              <a:t>~10</a:t>
            </a:r>
            <a:r>
              <a:rPr lang="en-US" sz="3000" baseline="30000" dirty="0" smtClean="0">
                <a:latin typeface="Arial"/>
                <a:cs typeface="Arial"/>
              </a:rPr>
              <a:t>-42</a:t>
            </a:r>
            <a:r>
              <a:rPr lang="en-US" sz="3000" dirty="0" smtClean="0">
                <a:latin typeface="Arial"/>
                <a:cs typeface="Arial"/>
              </a:rPr>
              <a:t>cm</a:t>
            </a:r>
            <a:r>
              <a:rPr lang="en-US" sz="3000" baseline="30000" dirty="0" smtClean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)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3000" baseline="-25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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p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+ </a:t>
            </a:r>
            <a:r>
              <a:rPr lang="en-US" sz="3000" dirty="0" err="1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n</a:t>
            </a:r>
            <a:r>
              <a:rPr lang="en-US" sz="3000" dirty="0" smtClean="0">
                <a:solidFill>
                  <a:srgbClr val="FF0000"/>
                </a:solidFill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000" dirty="0" smtClean="0">
                <a:latin typeface="Arial"/>
                <a:cs typeface="Arial"/>
                <a:sym typeface="Symbol" pitchFamily="-65" charset="2"/>
              </a:rPr>
              <a:t>(</a:t>
            </a:r>
            <a:r>
              <a:rPr lang="en-US" sz="3000" dirty="0" err="1" smtClean="0">
                <a:latin typeface="Arial"/>
                <a:cs typeface="Arial"/>
                <a:sym typeface="Symbol" pitchFamily="-65" charset="2"/>
              </a:rPr>
              <a:t>E</a:t>
            </a:r>
            <a:r>
              <a:rPr lang="en-US" sz="3000" baseline="-25000" dirty="0" err="1" smtClean="0">
                <a:latin typeface="Arial"/>
                <a:cs typeface="Arial"/>
                <a:sym typeface="Symbol" pitchFamily="-65" charset="2"/>
              </a:rPr>
              <a:t></a:t>
            </a:r>
            <a:r>
              <a:rPr lang="en-US" sz="3000" dirty="0" err="1" smtClean="0">
                <a:latin typeface="Arial"/>
                <a:cs typeface="Arial"/>
                <a:sym typeface="Symbol" pitchFamily="-65" charset="2"/>
              </a:rPr>
              <a:t></a:t>
            </a:r>
            <a:r>
              <a:rPr lang="en-US" sz="3000" dirty="0" err="1" smtClean="0">
                <a:latin typeface="Arial"/>
                <a:cs typeface="Arial"/>
              </a:rPr>
              <a:t>MeV</a:t>
            </a:r>
            <a:r>
              <a:rPr lang="en-US" sz="3000" dirty="0" smtClean="0">
                <a:latin typeface="Arial"/>
                <a:cs typeface="Arial"/>
              </a:rPr>
              <a:t>)</a:t>
            </a:r>
          </a:p>
          <a:p>
            <a:pPr marL="54864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2700" dirty="0" smtClean="0">
                <a:latin typeface="Arial"/>
                <a:cs typeface="Arial"/>
              </a:rPr>
              <a:t>p</a:t>
            </a:r>
            <a:r>
              <a:rPr lang="en-US" sz="2700" dirty="0" err="1" smtClean="0">
                <a:latin typeface="Arial"/>
                <a:cs typeface="Arial"/>
              </a:rPr>
              <a:t>ure</a:t>
            </a:r>
            <a:r>
              <a:rPr lang="en-US" sz="2700" dirty="0" smtClean="0">
                <a:latin typeface="Arial"/>
                <a:cs typeface="Arial"/>
              </a:rPr>
              <a:t> NC interaction</a:t>
            </a:r>
          </a:p>
          <a:p>
            <a:pPr>
              <a:lnSpc>
                <a:spcPct val="90000"/>
              </a:lnSpc>
              <a:buNone/>
            </a:pPr>
            <a:endParaRPr lang="en-US" sz="2400" baseline="30000" dirty="0" smtClean="0">
              <a:latin typeface="Arial"/>
              <a:cs typeface="Arial"/>
              <a:sym typeface="Symbol" pitchFamily="-65" charset="2"/>
            </a:endParaRPr>
          </a:p>
          <a:p>
            <a:pPr>
              <a:lnSpc>
                <a:spcPct val="90000"/>
              </a:lnSpc>
            </a:pPr>
            <a:endParaRPr lang="en-US" sz="2400" baseline="30000" dirty="0">
              <a:sym typeface="Symbol" pitchFamily="-65" charset="2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81800" y="4191000"/>
            <a:ext cx="685800" cy="1676400"/>
          </a:xfrm>
          <a:prstGeom prst="righ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4724400"/>
            <a:ext cx="96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Arial"/>
                <a:cs typeface="Arial"/>
              </a:rPr>
              <a:t>SNO</a:t>
            </a:r>
            <a:endParaRPr lang="it-IT"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838200"/>
          <a:ext cx="8305800" cy="540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514600"/>
                <a:gridCol w="1504950"/>
                <a:gridCol w="2076450"/>
              </a:tblGrid>
              <a:tr h="43662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Detector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Target mass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Threshold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</a:t>
                      </a:r>
                      <a:r>
                        <a:rPr lang="it-IT" dirty="0" err="1" smtClean="0">
                          <a:latin typeface="Arial"/>
                          <a:cs typeface="Arial"/>
                        </a:rPr>
                        <a:t>MeV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Data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baseline="0" dirty="0" err="1" smtClean="0">
                          <a:latin typeface="Arial"/>
                          <a:cs typeface="Arial"/>
                        </a:rPr>
                        <a:t>taking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53626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Homestake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615 </a:t>
                      </a:r>
                      <a:r>
                        <a:rPr lang="it-IT" dirty="0" err="1" smtClean="0">
                          <a:latin typeface="Arial"/>
                          <a:cs typeface="Arial"/>
                        </a:rPr>
                        <a:t>tons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Cl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4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0.814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1970-1994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Kamiokande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3ktons 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O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7.5 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1983-1990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SAGE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50tons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molted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lang="it-IT" dirty="0" err="1" smtClean="0">
                          <a:latin typeface="Arial"/>
                          <a:cs typeface="Arial"/>
                        </a:rPr>
                        <a:t>etal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dirty="0" err="1" smtClean="0">
                          <a:latin typeface="Arial"/>
                          <a:cs typeface="Arial"/>
                        </a:rPr>
                        <a:t>Ga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0.233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Arial"/>
                          <a:cs typeface="Arial"/>
                        </a:rPr>
                        <a:t>1989-present</a:t>
                      </a:r>
                      <a:endParaRPr lang="it-IT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GALLEX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30.3tons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GaCl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-HCl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0.233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1991-1997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GNO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30.3tons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GaCl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-HCl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0.233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1998-2003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Super-Kamiokande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22.5ktons 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4.5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6.5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4.5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4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1996-2001</a:t>
                      </a: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2003-2005</a:t>
                      </a: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2006-2008</a:t>
                      </a:r>
                    </a:p>
                    <a:p>
                      <a:r>
                        <a:rPr lang="it-IT" b="1" dirty="0" smtClean="0">
                          <a:latin typeface="Arial"/>
                          <a:cs typeface="Arial"/>
                        </a:rPr>
                        <a:t>2008-present</a:t>
                      </a:r>
                      <a:endParaRPr lang="it-IT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1kton D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O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[3.5]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1999-2006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6625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Borexino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300ton C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12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0.2 </a:t>
                      </a:r>
                      <a:r>
                        <a:rPr lang="it-IT" dirty="0" err="1" smtClean="0">
                          <a:latin typeface="Arial"/>
                          <a:cs typeface="Arial"/>
                        </a:rPr>
                        <a:t>MeV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Arial"/>
                          <a:cs typeface="Arial"/>
                        </a:rPr>
                        <a:t>2007-present</a:t>
                      </a:r>
                      <a:endParaRPr lang="it-IT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3058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Neutrino </a:t>
            </a:r>
            <a:r>
              <a:rPr lang="it-IT" b="1" dirty="0" err="1" smtClean="0">
                <a:solidFill>
                  <a:srgbClr val="FF0000"/>
                </a:solidFill>
              </a:rPr>
              <a:t>Experiments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533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Solar Neutrino </a:t>
            </a:r>
            <a:r>
              <a:rPr lang="en-US" sz="3600" b="1" dirty="0" smtClean="0">
                <a:solidFill>
                  <a:srgbClr val="FF0000"/>
                </a:solidFill>
              </a:rPr>
              <a:t>Measurements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2521" name="Group 57"/>
          <p:cNvGraphicFramePr>
            <a:graphicFrameLocks noGrp="1"/>
          </p:cNvGraphicFramePr>
          <p:nvPr/>
        </p:nvGraphicFramePr>
        <p:xfrm>
          <a:off x="152400" y="636051"/>
          <a:ext cx="8839200" cy="6069549"/>
        </p:xfrm>
        <a:graphic>
          <a:graphicData uri="http://schemas.openxmlformats.org/drawingml/2006/table">
            <a:tbl>
              <a:tblPr/>
              <a:tblGrid>
                <a:gridCol w="2438400"/>
                <a:gridCol w="3048000"/>
                <a:gridCol w="3352800"/>
              </a:tblGrid>
              <a:tr h="79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Sources contributing to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data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Data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F7"/>
                    </a:solidFill>
                  </a:tcPr>
                </a:tc>
              </a:tr>
              <a:tr h="73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Homestake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</a:t>
                      </a: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Be(13.1%)+pep(2.7%)+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CNO(2.4%)+</a:t>
                      </a:r>
                      <a:r>
                        <a:rPr kumimoji="1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B(81.8%)</a:t>
                      </a:r>
                      <a:endParaRPr kumimoji="1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2.56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±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0.16±0.16 SNU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GALLEX/GNO/SAGE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pp(55%)+</a:t>
                      </a:r>
                      <a:r>
                        <a:rPr kumimoji="1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Be(28.3%)+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pep(2.3%)+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CNO(3.4%)+</a:t>
                      </a:r>
                      <a:r>
                        <a:rPr kumimoji="1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B(11%)</a:t>
                      </a:r>
                      <a:endParaRPr kumimoji="1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66.1±3.1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SNU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Super-</a:t>
                      </a: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Kamiokande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(I, II, II)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  <a:endParaRPr kumimoji="1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F</a:t>
                      </a:r>
                      <a:r>
                        <a:rPr kumimoji="1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n</a:t>
                      </a:r>
                      <a:r>
                        <a:rPr kumimoji="1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e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= (2.38±0.08)×10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6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cm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-2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s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-1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F</a:t>
                      </a:r>
                      <a:r>
                        <a:rPr kumimoji="1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n</a:t>
                      </a:r>
                      <a:r>
                        <a:rPr kumimoji="1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e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= (2.41±0.16)×10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6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cm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-2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s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-1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F</a:t>
                      </a:r>
                      <a:r>
                        <a:rPr kumimoji="1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n</a:t>
                      </a:r>
                      <a:r>
                        <a:rPr kumimoji="1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e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= (2.39±0.07)×10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6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cm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-2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s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-1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[~3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%]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</a:t>
                      </a:r>
                      <a:endParaRPr kumimoji="1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-65" charset="-128"/>
                          <a:cs typeface="Symbol" charset="2"/>
                        </a:rPr>
                        <a:t>f</a:t>
                      </a:r>
                      <a:r>
                        <a:rPr kumimoji="1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B</a:t>
                      </a:r>
                      <a:r>
                        <a:rPr kumimoji="1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= 5.25±0.16</a:t>
                      </a: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+0.11</a:t>
                      </a:r>
                      <a:r>
                        <a:rPr kumimoji="1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-0.13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 [~4%]</a:t>
                      </a:r>
                      <a:endParaRPr kumimoji="1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65" charset="-128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CC/NC=0.301±0.033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80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BOREXINO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Be(0.862MeV)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pep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B(&gt;3MeV)</a:t>
                      </a:r>
                      <a:endParaRPr kumimoji="1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46±1.5±1.6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cpd/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100tons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65" charset="-128"/>
                          <a:cs typeface="Arial"/>
                        </a:rPr>
                        <a:t>[~5%]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3.1±0.6±0.3 cpd/100tons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0.22±0.04±0.01 cpd/100tons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olarNuObs2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98886" r="-9888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-98886" r="-98886"/>
              <a:stretch>
                <a:fillRect/>
              </a:stretch>
            </p:blipFill>
          </mc:Fallback>
        </mc:AlternateContent>
        <p:spPr>
          <a:xfrm>
            <a:off x="-1809684" y="671531"/>
            <a:ext cx="12953250" cy="6908400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Observations</a:t>
            </a:r>
            <a:r>
              <a:rPr lang="it-IT" b="1" dirty="0" smtClean="0">
                <a:solidFill>
                  <a:srgbClr val="FF0000"/>
                </a:solidFill>
                <a:latin typeface="Arial Bold"/>
                <a:cs typeface="Arial Bold"/>
              </a:rPr>
              <a:t> vs </a:t>
            </a:r>
            <a:r>
              <a:rPr lang="it-IT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Predictions</a:t>
            </a:r>
            <a:endParaRPr lang="it-IT" b="1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957531"/>
            <a:ext cx="5257800" cy="1588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4431268"/>
            <a:ext cx="44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Ga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278868"/>
            <a:ext cx="4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BX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606" y="5040868"/>
            <a:ext cx="3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Cl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3606" y="4583668"/>
            <a:ext cx="4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SK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2206" y="3048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SNO-NC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it-IT" b="1" dirty="0" err="1" smtClean="0"/>
              <a:t>Outline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t-IT" dirty="0" err="1" smtClean="0"/>
              <a:t>Borexino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/>
              <a:t>a look at the detector</a:t>
            </a:r>
          </a:p>
          <a:p>
            <a:pPr lvl="1"/>
            <a:r>
              <a:rPr lang="en-US" dirty="0" smtClean="0"/>
              <a:t>Liquid </a:t>
            </a:r>
            <a:r>
              <a:rPr lang="en-US" dirty="0" err="1" smtClean="0"/>
              <a:t>scintillator</a:t>
            </a:r>
            <a:r>
              <a:rPr lang="en-US" dirty="0" smtClean="0"/>
              <a:t> filling and purification strategy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reduction</a:t>
            </a:r>
            <a:endParaRPr lang="it-IT" dirty="0" smtClean="0"/>
          </a:p>
          <a:p>
            <a:pPr lvl="1">
              <a:buNone/>
            </a:pPr>
            <a:endParaRPr lang="it-IT" dirty="0" smtClean="0"/>
          </a:p>
          <a:p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neutrinos</a:t>
            </a:r>
            <a:r>
              <a:rPr lang="it-IT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Borexino</a:t>
            </a:r>
            <a:endParaRPr lang="it-IT" dirty="0" smtClean="0"/>
          </a:p>
          <a:p>
            <a:pPr lvl="1"/>
            <a:r>
              <a:rPr lang="it-IT" dirty="0" smtClean="0"/>
              <a:t>7Be</a:t>
            </a:r>
          </a:p>
          <a:p>
            <a:pPr lvl="1"/>
            <a:r>
              <a:rPr lang="it-IT" dirty="0" smtClean="0"/>
              <a:t>8B</a:t>
            </a:r>
          </a:p>
          <a:p>
            <a:pPr lvl="1"/>
            <a:r>
              <a:rPr lang="en-US" dirty="0" smtClean="0"/>
              <a:t>p</a:t>
            </a:r>
            <a:r>
              <a:rPr lang="it-IT" dirty="0" err="1" smtClean="0"/>
              <a:t>ep</a:t>
            </a:r>
            <a:r>
              <a:rPr lang="it-IT" dirty="0" smtClean="0"/>
              <a:t> and CNO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Future </a:t>
            </a:r>
            <a:r>
              <a:rPr lang="it-IT" dirty="0" err="1" smtClean="0"/>
              <a:t>plans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7</a:t>
            </a:r>
            <a:r>
              <a:rPr lang="it-IT" b="1" dirty="0" smtClean="0">
                <a:solidFill>
                  <a:srgbClr val="FF0000"/>
                </a:solidFill>
              </a:rPr>
              <a:t>Be </a:t>
            </a:r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Neutrino </a:t>
            </a:r>
            <a:r>
              <a:rPr lang="it-IT" b="1" dirty="0" err="1" smtClean="0">
                <a:solidFill>
                  <a:srgbClr val="FF0000"/>
                </a:solidFill>
              </a:rPr>
              <a:t>Signal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aseline="30000" dirty="0" smtClean="0"/>
              <a:t>7</a:t>
            </a:r>
            <a:r>
              <a:rPr lang="it-IT" dirty="0" smtClean="0"/>
              <a:t>Be flux </a:t>
            </a:r>
            <a:r>
              <a:rPr lang="it-IT" dirty="0" smtClean="0">
                <a:ea typeface="ＭＳ ゴシック"/>
                <a:cs typeface="ＭＳ ゴシック"/>
              </a:rPr>
              <a:t>≈ 5×10</a:t>
            </a:r>
            <a:r>
              <a:rPr lang="it-IT" baseline="30000" dirty="0" smtClean="0">
                <a:ea typeface="ＭＳ ゴシック"/>
                <a:cs typeface="ＭＳ ゴシック"/>
              </a:rPr>
              <a:t>9 </a:t>
            </a:r>
            <a:r>
              <a:rPr lang="it-IT" dirty="0" smtClean="0">
                <a:ea typeface="ＭＳ ゴシック"/>
                <a:cs typeface="ＭＳ ゴシック"/>
              </a:rPr>
              <a:t>cm</a:t>
            </a:r>
            <a:r>
              <a:rPr lang="it-IT" baseline="30000" dirty="0" smtClean="0">
                <a:ea typeface="ＭＳ ゴシック"/>
                <a:cs typeface="ＭＳ ゴシック"/>
              </a:rPr>
              <a:t>-2</a:t>
            </a:r>
            <a:r>
              <a:rPr lang="it-IT" dirty="0" smtClean="0">
                <a:ea typeface="ＭＳ ゴシック"/>
                <a:cs typeface="ＭＳ ゴシック"/>
              </a:rPr>
              <a:t> s</a:t>
            </a:r>
            <a:r>
              <a:rPr lang="it-IT" baseline="30000" dirty="0" smtClean="0">
                <a:ea typeface="ＭＳ ゴシック"/>
                <a:cs typeface="ＭＳ ゴシック"/>
              </a:rPr>
              <a:t>-1</a:t>
            </a:r>
          </a:p>
          <a:p>
            <a:r>
              <a:rPr lang="it-IT" dirty="0" smtClean="0"/>
              <a:t>Energy = 0.862 </a:t>
            </a:r>
            <a:r>
              <a:rPr lang="it-IT" dirty="0" err="1" smtClean="0"/>
              <a:t>MeV</a:t>
            </a:r>
            <a:r>
              <a:rPr lang="it-IT" dirty="0" smtClean="0"/>
              <a:t> (90% BR)</a:t>
            </a:r>
          </a:p>
          <a:p>
            <a:r>
              <a:rPr lang="en-US" dirty="0" smtClean="0"/>
              <a:t>D</a:t>
            </a:r>
            <a:r>
              <a:rPr lang="it-IT" dirty="0" err="1" smtClean="0"/>
              <a:t>etection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: neutrino-electron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endParaRPr lang="it-IT" dirty="0" smtClean="0"/>
          </a:p>
          <a:p>
            <a:pPr lvl="1"/>
            <a:r>
              <a:rPr lang="it-IT" b="1" dirty="0" err="1" smtClean="0"/>
              <a:t>Signature</a:t>
            </a:r>
            <a:r>
              <a:rPr lang="it-IT" dirty="0" smtClean="0"/>
              <a:t>: </a:t>
            </a:r>
            <a:r>
              <a:rPr lang="it-IT" dirty="0" err="1" smtClean="0"/>
              <a:t>Compton-like</a:t>
            </a:r>
            <a:r>
              <a:rPr lang="it-IT" dirty="0" smtClean="0"/>
              <a:t> </a:t>
            </a:r>
            <a:r>
              <a:rPr lang="it-IT" dirty="0" err="1" smtClean="0"/>
              <a:t>edge</a:t>
            </a:r>
            <a:endParaRPr lang="it-IT" dirty="0" smtClean="0"/>
          </a:p>
          <a:p>
            <a:pPr lvl="1"/>
            <a:r>
              <a:rPr lang="it-IT" dirty="0" err="1" smtClean="0"/>
              <a:t>T</a:t>
            </a:r>
            <a:r>
              <a:rPr lang="it-IT" baseline="-25000" dirty="0" err="1" smtClean="0"/>
              <a:t>max</a:t>
            </a:r>
            <a:r>
              <a:rPr lang="it-IT" dirty="0" smtClean="0"/>
              <a:t> = </a:t>
            </a:r>
            <a:r>
              <a:rPr lang="it-IT" dirty="0" err="1" smtClean="0"/>
              <a:t>2</a:t>
            </a:r>
            <a:r>
              <a:rPr lang="it-IT" dirty="0" smtClean="0"/>
              <a:t> E</a:t>
            </a:r>
            <a:r>
              <a:rPr lang="it-IT" baseline="-25000" dirty="0" smtClean="0">
                <a:latin typeface="Symbol" charset="2"/>
                <a:cs typeface="Symbol" charset="2"/>
              </a:rPr>
              <a:t>n</a:t>
            </a:r>
            <a:r>
              <a:rPr lang="it-IT" baseline="-25000" dirty="0" smtClean="0">
                <a:cs typeface="Symbol" charset="2"/>
              </a:rPr>
              <a:t> </a:t>
            </a:r>
            <a:r>
              <a:rPr lang="it-IT" baseline="30000" dirty="0" err="1" smtClean="0">
                <a:cs typeface="Symbol" charset="2"/>
              </a:rPr>
              <a:t>2</a:t>
            </a:r>
            <a:r>
              <a:rPr lang="it-IT" baseline="30000" dirty="0" smtClean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/ (</a:t>
            </a:r>
            <a:r>
              <a:rPr lang="it-IT" dirty="0" err="1" smtClean="0">
                <a:cs typeface="Symbol" charset="2"/>
              </a:rPr>
              <a:t>2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smtClean="0"/>
              <a:t>E</a:t>
            </a:r>
            <a:r>
              <a:rPr lang="it-IT" baseline="-25000" dirty="0" smtClean="0">
                <a:latin typeface="Symbol" charset="2"/>
                <a:cs typeface="Symbol" charset="2"/>
              </a:rPr>
              <a:t>n</a:t>
            </a:r>
            <a:r>
              <a:rPr lang="it-IT" baseline="-25000" dirty="0" smtClean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+ m</a:t>
            </a:r>
            <a:r>
              <a:rPr lang="it-IT" baseline="-25000" dirty="0" smtClean="0">
                <a:cs typeface="Symbol" charset="2"/>
              </a:rPr>
              <a:t>e</a:t>
            </a:r>
            <a:r>
              <a:rPr lang="it-IT" dirty="0" smtClean="0">
                <a:cs typeface="Symbol" charset="2"/>
              </a:rPr>
              <a:t>c</a:t>
            </a:r>
            <a:r>
              <a:rPr lang="it-IT" baseline="30000" dirty="0" smtClean="0">
                <a:cs typeface="Symbol" charset="2"/>
              </a:rPr>
              <a:t>2</a:t>
            </a:r>
            <a:r>
              <a:rPr lang="it-IT" dirty="0" smtClean="0">
                <a:cs typeface="Symbol" charset="2"/>
              </a:rPr>
              <a:t>) = 0.665 </a:t>
            </a:r>
            <a:r>
              <a:rPr lang="it-IT" dirty="0" err="1" smtClean="0">
                <a:cs typeface="Symbol" charset="2"/>
              </a:rPr>
              <a:t>MeV</a:t>
            </a:r>
            <a:endParaRPr lang="it-IT" dirty="0" smtClean="0"/>
          </a:p>
          <a:p>
            <a:r>
              <a:rPr lang="it-IT" dirty="0" smtClean="0"/>
              <a:t>≈ 33 cpd/100tons in [0.25,0.8] MeV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event-by-event</a:t>
            </a:r>
            <a:r>
              <a:rPr lang="it-IT" dirty="0" smtClean="0"/>
              <a:t> </a:t>
            </a:r>
            <a:r>
              <a:rPr lang="it-IT" dirty="0" err="1" smtClean="0"/>
              <a:t>tagging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838200" y="2362200"/>
            <a:ext cx="5105400" cy="533400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Breakdown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most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important</a:t>
            </a:r>
            <a:r>
              <a:rPr lang="it-IT" b="1" dirty="0" smtClean="0">
                <a:solidFill>
                  <a:srgbClr val="FF0000"/>
                </a:solidFill>
              </a:rPr>
              <a:t> background </a:t>
            </a:r>
            <a:r>
              <a:rPr lang="it-IT" b="1" dirty="0" err="1" smtClean="0">
                <a:solidFill>
                  <a:srgbClr val="FF0000"/>
                </a:solidFill>
              </a:rPr>
              <a:t>sources</a:t>
            </a:r>
            <a:r>
              <a:rPr lang="it-IT" b="1" dirty="0" smtClean="0">
                <a:solidFill>
                  <a:srgbClr val="FF0000"/>
                </a:solidFill>
              </a:rPr>
              <a:t> 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baseline="30000" dirty="0" smtClean="0"/>
              <a:t>238</a:t>
            </a:r>
            <a:r>
              <a:rPr lang="it-IT" dirty="0" smtClean="0"/>
              <a:t>U and </a:t>
            </a:r>
            <a:r>
              <a:rPr lang="it-IT" baseline="30000" dirty="0" smtClean="0"/>
              <a:t>232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endParaRPr lang="en-US" dirty="0" smtClean="0"/>
          </a:p>
          <a:p>
            <a:r>
              <a:rPr lang="en-US" baseline="30000" dirty="0" smtClean="0"/>
              <a:t>40</a:t>
            </a:r>
            <a:r>
              <a:rPr lang="en-US" dirty="0" smtClean="0"/>
              <a:t>K</a:t>
            </a:r>
          </a:p>
          <a:p>
            <a:r>
              <a:rPr lang="en-US" baseline="30000" dirty="0" smtClean="0"/>
              <a:t>210</a:t>
            </a:r>
            <a:r>
              <a:rPr lang="en-US" dirty="0" smtClean="0"/>
              <a:t>Pb -&gt; </a:t>
            </a:r>
            <a:r>
              <a:rPr lang="en-US" baseline="30000" dirty="0" smtClean="0"/>
              <a:t>210</a:t>
            </a:r>
            <a:r>
              <a:rPr lang="en-US" dirty="0" smtClean="0"/>
              <a:t>Po and </a:t>
            </a:r>
            <a:r>
              <a:rPr lang="en-US" baseline="30000" dirty="0" smtClean="0"/>
              <a:t>210</a:t>
            </a:r>
            <a:r>
              <a:rPr lang="en-US" dirty="0" smtClean="0"/>
              <a:t>Bi</a:t>
            </a:r>
          </a:p>
          <a:p>
            <a:r>
              <a:rPr lang="it-IT" baseline="30000" dirty="0" smtClean="0"/>
              <a:t>222</a:t>
            </a:r>
            <a:r>
              <a:rPr lang="it-IT" dirty="0" smtClean="0"/>
              <a:t>Rn</a:t>
            </a:r>
          </a:p>
          <a:p>
            <a:r>
              <a:rPr lang="it-IT" baseline="30000" dirty="0" smtClean="0"/>
              <a:t>85</a:t>
            </a:r>
            <a:r>
              <a:rPr lang="it-IT" dirty="0" smtClean="0"/>
              <a:t>Kr and </a:t>
            </a:r>
            <a:r>
              <a:rPr lang="it-IT" baseline="30000" dirty="0" smtClean="0"/>
              <a:t>39</a:t>
            </a:r>
            <a:r>
              <a:rPr lang="it-IT" dirty="0" smtClean="0"/>
              <a:t>Ar</a:t>
            </a:r>
          </a:p>
          <a:p>
            <a:r>
              <a:rPr lang="it-IT" baseline="30000" dirty="0" smtClean="0"/>
              <a:t>14</a:t>
            </a:r>
            <a:r>
              <a:rPr lang="it-IT" dirty="0" smtClean="0"/>
              <a:t>C</a:t>
            </a:r>
          </a:p>
          <a:p>
            <a:r>
              <a:rPr lang="en-US" dirty="0" smtClean="0"/>
              <a:t>C</a:t>
            </a:r>
            <a:r>
              <a:rPr lang="it-IT" dirty="0" err="1" smtClean="0"/>
              <a:t>osmogenic</a:t>
            </a:r>
            <a:r>
              <a:rPr lang="it-IT" dirty="0" smtClean="0"/>
              <a:t> background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muons</a:t>
            </a:r>
            <a:r>
              <a:rPr lang="it-IT" dirty="0" smtClean="0"/>
              <a:t> </a:t>
            </a:r>
            <a:r>
              <a:rPr lang="it-IT" dirty="0" err="1" smtClean="0"/>
              <a:t>interacting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baseline="30000" dirty="0" smtClean="0"/>
              <a:t>12</a:t>
            </a:r>
            <a:r>
              <a:rPr lang="it-IT" dirty="0" smtClean="0"/>
              <a:t>C</a:t>
            </a:r>
          </a:p>
          <a:p>
            <a:r>
              <a:rPr lang="en-US" dirty="0" smtClean="0"/>
              <a:t>Cosmic </a:t>
            </a:r>
            <a:r>
              <a:rPr lang="en-US" dirty="0" err="1" smtClean="0"/>
              <a:t>muon</a:t>
            </a:r>
            <a:r>
              <a:rPr lang="en-US" dirty="0" smtClean="0"/>
              <a:t> induced neutrons</a:t>
            </a:r>
            <a:endParaRPr lang="it-IT" dirty="0" smtClean="0"/>
          </a:p>
          <a:p>
            <a:endParaRPr lang="it-IT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r>
              <a:rPr lang="it-IT" b="1" dirty="0" smtClean="0">
                <a:solidFill>
                  <a:srgbClr val="FF0000"/>
                </a:solidFill>
              </a:rPr>
              <a:t>: a </a:t>
            </a:r>
            <a:r>
              <a:rPr lang="it-IT" b="1" dirty="0" err="1" smtClean="0">
                <a:solidFill>
                  <a:srgbClr val="FF0000"/>
                </a:solidFill>
              </a:rPr>
              <a:t>m</a:t>
            </a:r>
            <a:r>
              <a:rPr lang="it-IT" b="1" dirty="0" err="1" smtClean="0">
                <a:solidFill>
                  <a:srgbClr val="FF0000"/>
                </a:solidFill>
              </a:rPr>
              <a:t>atter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background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038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dirty="0" err="1" smtClean="0">
                <a:ea typeface="ＭＳ ゴシック"/>
                <a:cs typeface="ＭＳ ゴシック"/>
              </a:rPr>
              <a:t>With</a:t>
            </a:r>
            <a:r>
              <a:rPr lang="it-IT" dirty="0" smtClean="0">
                <a:ea typeface="ＭＳ ゴシック"/>
                <a:cs typeface="ＭＳ ゴシック"/>
              </a:rPr>
              <a:t> </a:t>
            </a:r>
            <a:r>
              <a:rPr lang="it-IT" baseline="30000" dirty="0" smtClean="0">
                <a:ea typeface="ＭＳ ゴシック"/>
                <a:cs typeface="ＭＳ ゴシック"/>
              </a:rPr>
              <a:t>238</a:t>
            </a:r>
            <a:r>
              <a:rPr lang="it-IT" dirty="0" smtClean="0">
                <a:ea typeface="ＭＳ ゴシック"/>
                <a:cs typeface="ＭＳ ゴシック"/>
              </a:rPr>
              <a:t>U and </a:t>
            </a:r>
            <a:r>
              <a:rPr lang="it-IT" baseline="30000" dirty="0" smtClean="0">
                <a:ea typeface="ＭＳ ゴシック"/>
                <a:cs typeface="ＭＳ ゴシック"/>
              </a:rPr>
              <a:t>232</a:t>
            </a:r>
            <a:r>
              <a:rPr lang="en-US" dirty="0" err="1" smtClean="0">
                <a:ea typeface="ＭＳ ゴシック"/>
                <a:cs typeface="ＭＳ ゴシック"/>
              </a:rPr>
              <a:t>Th</a:t>
            </a:r>
            <a:r>
              <a:rPr lang="it-IT" dirty="0" smtClean="0">
                <a:ea typeface="ＭＳ ゴシック"/>
                <a:cs typeface="ＭＳ ゴシック"/>
              </a:rPr>
              <a:t> at 10</a:t>
            </a:r>
            <a:r>
              <a:rPr lang="it-IT" baseline="30000" dirty="0" smtClean="0">
                <a:ea typeface="ＭＳ ゴシック"/>
                <a:cs typeface="ＭＳ ゴシック"/>
              </a:rPr>
              <a:t>-16</a:t>
            </a:r>
            <a:r>
              <a:rPr lang="it-IT" dirty="0" smtClean="0">
                <a:ea typeface="ＭＳ ゴシック"/>
                <a:cs typeface="ＭＳ ゴシック"/>
              </a:rPr>
              <a:t>g/</a:t>
            </a:r>
            <a:r>
              <a:rPr lang="it-IT" dirty="0" err="1" smtClean="0">
                <a:ea typeface="ＭＳ ゴシック"/>
                <a:cs typeface="ＭＳ ゴシック"/>
              </a:rPr>
              <a:t>g</a:t>
            </a:r>
            <a:r>
              <a:rPr lang="it-IT" dirty="0" smtClean="0">
                <a:ea typeface="ＭＳ ゴシック"/>
                <a:cs typeface="ＭＳ ゴシック"/>
              </a:rPr>
              <a:t>, </a:t>
            </a:r>
            <a:r>
              <a:rPr lang="it-IT" dirty="0" smtClean="0">
                <a:ea typeface="ＭＳ ゴシック"/>
                <a:cs typeface="ＭＳ ゴシック"/>
              </a:rPr>
              <a:t> </a:t>
            </a:r>
          </a:p>
          <a:p>
            <a:pPr>
              <a:buNone/>
            </a:pPr>
            <a:r>
              <a:rPr lang="it-IT" dirty="0" smtClean="0">
                <a:ea typeface="ＭＳ ゴシック"/>
                <a:cs typeface="ＭＳ ゴシック"/>
              </a:rPr>
              <a:t>     </a:t>
            </a:r>
            <a:r>
              <a:rPr lang="it-IT" dirty="0" err="1" smtClean="0">
                <a:ea typeface="ＭＳ ゴシック"/>
                <a:cs typeface="ＭＳ ゴシック"/>
              </a:rPr>
              <a:t>B</a:t>
            </a:r>
            <a:r>
              <a:rPr lang="it-IT" baseline="-25000" dirty="0" smtClean="0">
                <a:ea typeface="ＭＳ ゴシック"/>
                <a:cs typeface="ＭＳ ゴシック"/>
              </a:rPr>
              <a:t>[0.25,0.8]</a:t>
            </a:r>
            <a:r>
              <a:rPr lang="it-IT" dirty="0" smtClean="0">
                <a:ea typeface="ＭＳ ゴシック"/>
                <a:cs typeface="ＭＳ ゴシック"/>
              </a:rPr>
              <a:t> </a:t>
            </a:r>
            <a:r>
              <a:rPr lang="it-IT" dirty="0" smtClean="0">
                <a:ea typeface="ＭＳ ゴシック"/>
                <a:cs typeface="ＭＳ ゴシック"/>
              </a:rPr>
              <a:t>= 24 </a:t>
            </a:r>
            <a:r>
              <a:rPr lang="it-IT" dirty="0" err="1" smtClean="0">
                <a:ea typeface="ＭＳ ゴシック"/>
                <a:cs typeface="ＭＳ ゴシック"/>
              </a:rPr>
              <a:t>cpd</a:t>
            </a:r>
            <a:r>
              <a:rPr lang="it-IT" dirty="0" smtClean="0">
                <a:ea typeface="ＭＳ ゴシック"/>
                <a:cs typeface="ＭＳ ゴシック"/>
              </a:rPr>
              <a:t>/FV</a:t>
            </a:r>
          </a:p>
          <a:p>
            <a:pPr>
              <a:buNone/>
            </a:pPr>
            <a:endParaRPr lang="it-IT" dirty="0" smtClean="0">
              <a:ea typeface="ＭＳ ゴシック"/>
              <a:cs typeface="ＭＳ ゴシック"/>
            </a:endParaRPr>
          </a:p>
          <a:p>
            <a:r>
              <a:rPr lang="it-IT" dirty="0" smtClean="0">
                <a:ea typeface="ＭＳ ゴシック"/>
                <a:cs typeface="ＭＳ ゴシック"/>
              </a:rPr>
              <a:t>S/B≈1 with a purity of ~10</a:t>
            </a:r>
            <a:r>
              <a:rPr lang="it-IT" baseline="30000" dirty="0" smtClean="0">
                <a:ea typeface="ＭＳ ゴシック"/>
                <a:cs typeface="ＭＳ ゴシック"/>
              </a:rPr>
              <a:t>-4</a:t>
            </a:r>
            <a:r>
              <a:rPr lang="it-IT" dirty="0" smtClean="0">
                <a:ea typeface="ＭＳ ゴシック"/>
                <a:cs typeface="ＭＳ ゴシック"/>
              </a:rPr>
              <a:t> μBq/kg</a:t>
            </a:r>
          </a:p>
          <a:p>
            <a:pPr>
              <a:buNone/>
            </a:pPr>
            <a:endParaRPr lang="it-IT" dirty="0" smtClean="0">
              <a:ea typeface="ＭＳ ゴシック"/>
              <a:cs typeface="ＭＳ ゴシック"/>
            </a:endParaRPr>
          </a:p>
          <a:p>
            <a:r>
              <a:rPr lang="it-IT" baseline="30000" dirty="0" smtClean="0">
                <a:ea typeface="ＭＳ ゴシック"/>
                <a:cs typeface="ＭＳ ゴシック"/>
              </a:rPr>
              <a:t>85</a:t>
            </a:r>
            <a:r>
              <a:rPr lang="it-IT" dirty="0" smtClean="0">
                <a:ea typeface="ＭＳ ゴシック"/>
                <a:cs typeface="ＭＳ ゴシック"/>
              </a:rPr>
              <a:t>Kr (Q</a:t>
            </a:r>
            <a:r>
              <a:rPr lang="it-IT" baseline="-25000" dirty="0" smtClean="0">
                <a:ea typeface="ＭＳ ゴシック"/>
                <a:cs typeface="ＭＳ ゴシック"/>
              </a:rPr>
              <a:t>β</a:t>
            </a:r>
            <a:r>
              <a:rPr lang="it-IT" dirty="0" smtClean="0">
                <a:ea typeface="ＭＳ ゴシック"/>
                <a:cs typeface="ＭＳ ゴシック"/>
              </a:rPr>
              <a:t>=0.687MeV), </a:t>
            </a:r>
            <a:r>
              <a:rPr lang="it-IT" baseline="30000" dirty="0" smtClean="0">
                <a:ea typeface="ＭＳ ゴシック"/>
                <a:cs typeface="ＭＳ ゴシック"/>
              </a:rPr>
              <a:t>39</a:t>
            </a:r>
            <a:r>
              <a:rPr lang="it-IT" dirty="0" smtClean="0">
                <a:ea typeface="ＭＳ ゴシック"/>
                <a:cs typeface="ＭＳ ゴシック"/>
              </a:rPr>
              <a:t>Ar(Q</a:t>
            </a:r>
            <a:r>
              <a:rPr lang="it-IT" baseline="-25000" dirty="0" smtClean="0">
                <a:ea typeface="ＭＳ ゴシック"/>
                <a:cs typeface="ＭＳ ゴシック"/>
              </a:rPr>
              <a:t>β</a:t>
            </a:r>
            <a:r>
              <a:rPr lang="it-IT" dirty="0" smtClean="0">
                <a:ea typeface="ＭＳ ゴシック"/>
                <a:cs typeface="ＭＳ ゴシック"/>
              </a:rPr>
              <a:t>=0.565MeV), </a:t>
            </a:r>
            <a:r>
              <a:rPr lang="it-IT" baseline="30000" dirty="0" smtClean="0">
                <a:ea typeface="ＭＳ ゴシック"/>
                <a:cs typeface="ＭＳ ゴシック"/>
              </a:rPr>
              <a:t>210</a:t>
            </a:r>
            <a:r>
              <a:rPr lang="it-IT" dirty="0" smtClean="0">
                <a:ea typeface="ＭＳ ゴシック"/>
                <a:cs typeface="ＭＳ ゴシック"/>
              </a:rPr>
              <a:t>Bi(Q</a:t>
            </a:r>
            <a:r>
              <a:rPr lang="it-IT" baseline="-25000" dirty="0" smtClean="0">
                <a:ea typeface="ＭＳ ゴシック"/>
                <a:cs typeface="ＭＳ ゴシック"/>
              </a:rPr>
              <a:t>β</a:t>
            </a:r>
            <a:r>
              <a:rPr lang="it-IT" dirty="0" smtClean="0">
                <a:ea typeface="ＭＳ ゴシック"/>
                <a:cs typeface="ＭＳ ゴシック"/>
              </a:rPr>
              <a:t>=1.162MeV) at </a:t>
            </a:r>
            <a:r>
              <a:rPr lang="it-IT" b="1" dirty="0" smtClean="0">
                <a:ea typeface="ＭＳ ゴシック"/>
                <a:cs typeface="ＭＳ ゴシック"/>
              </a:rPr>
              <a:t>1cpd/100tons </a:t>
            </a:r>
            <a:r>
              <a:rPr lang="it-IT" dirty="0" smtClean="0">
                <a:ea typeface="ＭＳ ゴシック"/>
                <a:cs typeface="ＭＳ ゴシック"/>
              </a:rPr>
              <a:t>will give 1.5 cpd/100tons in [0.25,0.8] MeV </a:t>
            </a:r>
          </a:p>
          <a:p>
            <a:endParaRPr lang="it-IT" baseline="-25000" dirty="0" smtClean="0">
              <a:ea typeface="ＭＳ ゴシック"/>
              <a:cs typeface="ＭＳ ゴシック"/>
            </a:endParaRP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Backgrounds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Measurements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fast </a:t>
            </a:r>
            <a:r>
              <a:rPr lang="it-IT" dirty="0" err="1" smtClean="0"/>
              <a:t>coincidences</a:t>
            </a:r>
            <a:r>
              <a:rPr lang="it-IT" dirty="0" smtClean="0"/>
              <a:t> (</a:t>
            </a:r>
            <a:r>
              <a:rPr lang="it-IT" dirty="0" smtClean="0">
                <a:latin typeface="Symbol" charset="2"/>
                <a:cs typeface="Symbol" charset="2"/>
              </a:rPr>
              <a:t>b</a:t>
            </a:r>
            <a:r>
              <a:rPr lang="it-IT" dirty="0" smtClean="0">
                <a:latin typeface="Symbol" charset="2"/>
                <a:cs typeface="Symbol" charset="2"/>
              </a:rPr>
              <a:t>-</a:t>
            </a:r>
            <a:r>
              <a:rPr lang="it-IT" dirty="0" smtClean="0">
                <a:latin typeface="Symbol" charset="2"/>
                <a:cs typeface="Symbol" charset="2"/>
              </a:rPr>
              <a:t>a</a:t>
            </a:r>
            <a:r>
              <a:rPr lang="it-IT" dirty="0" smtClean="0">
                <a:cs typeface="Symbol" charset="2"/>
              </a:rPr>
              <a:t> fast </a:t>
            </a:r>
            <a:r>
              <a:rPr lang="it-IT" dirty="0" err="1" smtClean="0">
                <a:cs typeface="Symbol" charset="2"/>
              </a:rPr>
              <a:t>decay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chain</a:t>
            </a:r>
            <a:r>
              <a:rPr lang="it-IT" dirty="0" smtClean="0">
                <a:cs typeface="Symbol" charset="2"/>
              </a:rPr>
              <a:t>)</a:t>
            </a:r>
            <a:endParaRPr lang="it-IT" dirty="0" smtClean="0"/>
          </a:p>
          <a:p>
            <a:pPr lvl="1"/>
            <a:r>
              <a:rPr lang="en-US" dirty="0" smtClean="0"/>
              <a:t>E</a:t>
            </a:r>
            <a:r>
              <a:rPr lang="it-IT" dirty="0" err="1" smtClean="0"/>
              <a:t>arly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(</a:t>
            </a:r>
            <a:r>
              <a:rPr lang="it-IT" dirty="0" err="1" smtClean="0"/>
              <a:t>before</a:t>
            </a:r>
            <a:r>
              <a:rPr lang="it-IT" dirty="0" smtClean="0"/>
              <a:t> 2011)</a:t>
            </a:r>
            <a:endParaRPr lang="it-IT" dirty="0" smtClean="0"/>
          </a:p>
          <a:p>
            <a:pPr lvl="2"/>
            <a:r>
              <a:rPr lang="it-IT" dirty="0" smtClean="0"/>
              <a:t> </a:t>
            </a:r>
            <a:r>
              <a:rPr lang="it-IT" baseline="30000" dirty="0" smtClean="0"/>
              <a:t>238</a:t>
            </a:r>
            <a:r>
              <a:rPr lang="it-IT" dirty="0" smtClean="0"/>
              <a:t>U : (1.6 ± 0.1) × 10</a:t>
            </a:r>
            <a:r>
              <a:rPr lang="it-IT" baseline="30000" dirty="0" smtClean="0"/>
              <a:t>-17</a:t>
            </a:r>
            <a:r>
              <a:rPr lang="it-IT" dirty="0" smtClean="0"/>
              <a:t> g/g ≈ 0.2 nBq/kg </a:t>
            </a:r>
          </a:p>
          <a:p>
            <a:pPr lvl="2"/>
            <a:r>
              <a:rPr lang="it-IT" dirty="0" smtClean="0"/>
              <a:t> </a:t>
            </a:r>
            <a:r>
              <a:rPr lang="it-IT" baseline="30000" dirty="0" smtClean="0"/>
              <a:t>232</a:t>
            </a:r>
            <a:r>
              <a:rPr lang="en-US" dirty="0" err="1" smtClean="0"/>
              <a:t>Th</a:t>
            </a:r>
            <a:r>
              <a:rPr lang="en-US" dirty="0" smtClean="0"/>
              <a:t>  : </a:t>
            </a:r>
            <a:r>
              <a:rPr lang="it-IT" dirty="0" smtClean="0"/>
              <a:t>(6.8 ± 1.5) × 10</a:t>
            </a:r>
            <a:r>
              <a:rPr lang="it-IT" baseline="30000" dirty="0" smtClean="0"/>
              <a:t>-18</a:t>
            </a:r>
            <a:r>
              <a:rPr lang="it-IT" dirty="0" smtClean="0"/>
              <a:t> g/g ≈ 0.03 nBq/kg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baseline="30000" dirty="0" smtClean="0"/>
              <a:t>85</a:t>
            </a:r>
            <a:r>
              <a:rPr lang="en-US" dirty="0" smtClean="0"/>
              <a:t>Kr : 30 ± 5 cpd/</a:t>
            </a:r>
            <a:r>
              <a:rPr lang="en-US" dirty="0" smtClean="0"/>
              <a:t>100tons</a:t>
            </a:r>
          </a:p>
          <a:p>
            <a:pPr lvl="1"/>
            <a:r>
              <a:rPr lang="en-US" dirty="0" smtClean="0"/>
              <a:t>Most recent (after Water Extraction)</a:t>
            </a:r>
          </a:p>
          <a:p>
            <a:pPr lvl="2"/>
            <a:r>
              <a:rPr lang="it-IT" dirty="0" smtClean="0"/>
              <a:t> </a:t>
            </a:r>
            <a:r>
              <a:rPr lang="it-IT" baseline="30000" dirty="0" smtClean="0"/>
              <a:t>238</a:t>
            </a:r>
            <a:r>
              <a:rPr lang="it-IT" dirty="0" smtClean="0"/>
              <a:t>U :</a:t>
            </a:r>
            <a:r>
              <a:rPr lang="it-IT" dirty="0" smtClean="0"/>
              <a:t> ~ </a:t>
            </a:r>
            <a:r>
              <a:rPr lang="it-IT" dirty="0" err="1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×</a:t>
            </a:r>
            <a:r>
              <a:rPr lang="it-IT" dirty="0" smtClean="0"/>
              <a:t> </a:t>
            </a:r>
            <a:r>
              <a:rPr lang="it-IT" dirty="0" smtClean="0"/>
              <a:t>10</a:t>
            </a:r>
            <a:r>
              <a:rPr lang="it-IT" baseline="30000" dirty="0" smtClean="0"/>
              <a:t>-</a:t>
            </a:r>
            <a:r>
              <a:rPr lang="it-IT" baseline="30000" dirty="0" smtClean="0"/>
              <a:t>19</a:t>
            </a:r>
            <a:r>
              <a:rPr lang="it-IT" dirty="0" smtClean="0"/>
              <a:t> </a:t>
            </a:r>
            <a:r>
              <a:rPr lang="it-IT" dirty="0" smtClean="0"/>
              <a:t>g/</a:t>
            </a:r>
            <a:r>
              <a:rPr lang="it-IT" dirty="0" err="1" smtClean="0"/>
              <a:t>g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 </a:t>
            </a:r>
            <a:r>
              <a:rPr lang="it-IT" baseline="30000" dirty="0" smtClean="0"/>
              <a:t>232</a:t>
            </a:r>
            <a:r>
              <a:rPr lang="en-US" dirty="0" err="1" smtClean="0"/>
              <a:t>Th</a:t>
            </a:r>
            <a:r>
              <a:rPr lang="en-US" dirty="0" smtClean="0"/>
              <a:t>  :</a:t>
            </a:r>
            <a:r>
              <a:rPr lang="en-US" dirty="0" smtClean="0"/>
              <a:t> </a:t>
            </a:r>
            <a:r>
              <a:rPr lang="it-IT" dirty="0" smtClean="0"/>
              <a:t>&lt; 2 × </a:t>
            </a:r>
            <a:r>
              <a:rPr lang="it-IT" dirty="0" smtClean="0"/>
              <a:t>10</a:t>
            </a:r>
            <a:r>
              <a:rPr lang="it-IT" baseline="30000" dirty="0" smtClean="0"/>
              <a:t>-18</a:t>
            </a:r>
            <a:r>
              <a:rPr lang="it-IT" dirty="0" smtClean="0"/>
              <a:t> g/</a:t>
            </a:r>
            <a:r>
              <a:rPr lang="it-IT" dirty="0" err="1" smtClean="0"/>
              <a:t>g</a:t>
            </a:r>
            <a:r>
              <a:rPr lang="it-IT" dirty="0" smtClean="0"/>
              <a:t> (95% </a:t>
            </a:r>
            <a:r>
              <a:rPr lang="it-IT" dirty="0" err="1" smtClean="0"/>
              <a:t>CL</a:t>
            </a:r>
            <a:r>
              <a:rPr lang="it-IT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baseline="30000" dirty="0" smtClean="0"/>
              <a:t>85</a:t>
            </a:r>
            <a:r>
              <a:rPr lang="en-US" dirty="0" smtClean="0"/>
              <a:t>Kr :</a:t>
            </a:r>
            <a:r>
              <a:rPr lang="en-US" dirty="0" smtClean="0"/>
              <a:t> &lt; 6 </a:t>
            </a:r>
            <a:r>
              <a:rPr lang="en-US" dirty="0" smtClean="0"/>
              <a:t>cpd/</a:t>
            </a:r>
            <a:r>
              <a:rPr lang="en-US" dirty="0" smtClean="0"/>
              <a:t>100tons (95% CL)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5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Liquid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Scintillator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447791"/>
            <a:ext cx="3664088" cy="2334009"/>
          </a:xfrm>
          <a:prstGeom prst="rect">
            <a:avLst/>
          </a:prstGeom>
        </p:spPr>
      </p:pic>
      <p:pic>
        <p:nvPicPr>
          <p:cNvPr id="6" name="Picture 5" descr="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854200"/>
            <a:ext cx="3619500" cy="2413000"/>
          </a:xfrm>
          <a:prstGeom prst="rect">
            <a:avLst/>
          </a:prstGeom>
        </p:spPr>
      </p:pic>
      <p:pic>
        <p:nvPicPr>
          <p:cNvPr id="7" name="Picture 6" descr="Q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4313682"/>
            <a:ext cx="3276600" cy="2391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712" y="1598403"/>
            <a:ext cx="3283088" cy="25925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914400"/>
            <a:ext cx="33785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PC [C</a:t>
            </a:r>
            <a:r>
              <a:rPr lang="it-IT" sz="2400" baseline="-25000" dirty="0" smtClean="0"/>
              <a:t>9</a:t>
            </a:r>
            <a:r>
              <a:rPr lang="it-IT" sz="2400" dirty="0" smtClean="0"/>
              <a:t>H</a:t>
            </a:r>
            <a:r>
              <a:rPr lang="it-IT" sz="2400" baseline="-25000" dirty="0" smtClean="0"/>
              <a:t>12</a:t>
            </a:r>
            <a:r>
              <a:rPr lang="it-IT" sz="2400" dirty="0" smtClean="0"/>
              <a:t>] + 1.5g/</a:t>
            </a:r>
            <a:r>
              <a:rPr lang="it-IT" sz="2400" dirty="0" err="1" smtClean="0"/>
              <a:t>l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PPO</a:t>
            </a:r>
          </a:p>
          <a:p>
            <a:r>
              <a:rPr lang="en-US" sz="2400" dirty="0" smtClean="0"/>
              <a:t>D</a:t>
            </a:r>
            <a:r>
              <a:rPr lang="it-IT" sz="2400" dirty="0" err="1" smtClean="0"/>
              <a:t>ecay</a:t>
            </a:r>
            <a:r>
              <a:rPr lang="it-IT" sz="2400" dirty="0" smtClean="0"/>
              <a:t> </a:t>
            </a:r>
            <a:r>
              <a:rPr lang="it-IT" sz="2400" dirty="0" err="1" smtClean="0"/>
              <a:t>time</a:t>
            </a:r>
            <a:r>
              <a:rPr lang="it-IT" sz="2400" dirty="0" smtClean="0"/>
              <a:t> ~ 3ns</a:t>
            </a:r>
            <a:endParaRPr lang="it-I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828800"/>
            <a:ext cx="32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 ~10</a:t>
            </a:r>
            <a:r>
              <a:rPr lang="it-IT" baseline="30000" dirty="0" smtClean="0"/>
              <a:t>4 </a:t>
            </a:r>
            <a:r>
              <a:rPr lang="it-IT" dirty="0" smtClean="0"/>
              <a:t>ph/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4495800"/>
            <a:ext cx="129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it-IT" dirty="0" err="1" smtClean="0"/>
              <a:t>ulse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598403"/>
            <a:ext cx="129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Absorbance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7621049" y="2198132"/>
            <a:ext cx="91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distilled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477000" y="2567464"/>
            <a:ext cx="1295400" cy="632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Autofit/>
          </a:bodyPr>
          <a:lstStyle/>
          <a:p>
            <a:r>
              <a:rPr lang="en-US" sz="4100" b="1" dirty="0" err="1">
                <a:solidFill>
                  <a:srgbClr val="FF0000"/>
                </a:solidFill>
              </a:rPr>
              <a:t>Borexino</a:t>
            </a:r>
            <a:r>
              <a:rPr lang="en-US" sz="4100" b="1" dirty="0">
                <a:solidFill>
                  <a:srgbClr val="FF0000"/>
                </a:solidFill>
              </a:rPr>
              <a:t> location and plants</a:t>
            </a:r>
            <a:endParaRPr lang="en-US" sz="4100" dirty="0">
              <a:solidFill>
                <a:srgbClr val="FF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371600"/>
            <a:ext cx="360045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 l="12938" t="8818" r="3870" b="14723"/>
          <a:stretch>
            <a:fillRect/>
          </a:stretch>
        </p:blipFill>
        <p:spPr bwMode="auto">
          <a:xfrm>
            <a:off x="3962400" y="3200400"/>
            <a:ext cx="4897438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3124200" y="1752600"/>
            <a:ext cx="21336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18125" y="1495425"/>
            <a:ext cx="1326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Borexino</a:t>
            </a:r>
            <a:endParaRPr lang="en-US" sz="2400" b="1" dirty="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" y="3429000"/>
            <a:ext cx="221086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Counting Test Facility</a:t>
            </a:r>
            <a:endParaRPr lang="en-US" b="1" dirty="0"/>
          </a:p>
        </p:txBody>
      </p:sp>
      <p:pic>
        <p:nvPicPr>
          <p:cNvPr id="32779" name="Picture 11" descr="ctf3-photo-wa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3260725" cy="2184400"/>
          </a:xfrm>
          <a:prstGeom prst="rect">
            <a:avLst/>
          </a:prstGeom>
          <a:noFill/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2971800" y="3962400"/>
            <a:ext cx="5029200" cy="304800"/>
          </a:xfrm>
          <a:prstGeom prst="line">
            <a:avLst/>
          </a:prstGeom>
          <a:noFill/>
          <a:ln w="38100">
            <a:solidFill>
              <a:srgbClr val="C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457200" y="2819400"/>
            <a:ext cx="161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Gran Sasso </a:t>
            </a:r>
            <a:r>
              <a:rPr lang="it-IT" b="1" dirty="0" err="1" smtClean="0"/>
              <a:t>Lab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/>
      <p:bldP spid="32778" grpId="0" animBg="1"/>
      <p:bldP spid="32777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Borexino</a:t>
            </a:r>
            <a:r>
              <a:rPr lang="en-US" sz="4000" b="1" dirty="0" smtClean="0">
                <a:solidFill>
                  <a:srgbClr val="FF0000"/>
                </a:solidFill>
              </a:rPr>
              <a:t> filling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04900"/>
            <a:ext cx="8153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5470525"/>
            <a:ext cx="8340725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CTF detector coupled with </a:t>
            </a:r>
            <a:r>
              <a:rPr lang="en-US" sz="2000" b="1" dirty="0" err="1"/>
              <a:t>Borexino</a:t>
            </a:r>
            <a:r>
              <a:rPr lang="en-US" sz="2000" b="1" dirty="0"/>
              <a:t> filling system for </a:t>
            </a:r>
          </a:p>
          <a:p>
            <a:r>
              <a:rPr lang="en-US" sz="2000" b="1" dirty="0" err="1"/>
              <a:t>monitioring</a:t>
            </a:r>
            <a:r>
              <a:rPr lang="en-US" sz="2000" b="1" dirty="0"/>
              <a:t> </a:t>
            </a:r>
            <a:r>
              <a:rPr lang="en-US" sz="2000" b="1" dirty="0" err="1"/>
              <a:t>radiopurity</a:t>
            </a:r>
            <a:r>
              <a:rPr lang="en-US" sz="2000" b="1" dirty="0"/>
              <a:t> of LS and unexpected contaminations/leaks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PC Purification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6804" name="Picture 4" descr="Skids-dist+stripREV3"/>
          <p:cNvPicPr>
            <a:picLocks noChangeAspect="1" noChangeArrowheads="1"/>
          </p:cNvPicPr>
          <p:nvPr/>
        </p:nvPicPr>
        <p:blipFill>
          <a:blip r:embed="rId3"/>
          <a:srcRect l="476" t="28282" r="3098" b="30302"/>
          <a:stretch>
            <a:fillRect/>
          </a:stretch>
        </p:blipFill>
        <p:spPr bwMode="auto">
          <a:xfrm>
            <a:off x="2940628" y="1995487"/>
            <a:ext cx="6127172" cy="371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6200" y="1066800"/>
            <a:ext cx="28194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GOAL</a:t>
            </a:r>
            <a:r>
              <a:rPr lang="en-US" dirty="0"/>
              <a:t>: remove impurities in solvent</a:t>
            </a:r>
          </a:p>
          <a:p>
            <a:endParaRPr lang="en-US" dirty="0"/>
          </a:p>
          <a:p>
            <a:r>
              <a:rPr lang="en-US" dirty="0"/>
              <a:t>1168 tons of </a:t>
            </a:r>
            <a:r>
              <a:rPr lang="en-US" b="1" dirty="0"/>
              <a:t>PC</a:t>
            </a:r>
            <a:r>
              <a:rPr lang="en-US" dirty="0"/>
              <a:t> </a:t>
            </a:r>
            <a:r>
              <a:rPr lang="en-US" b="1" dirty="0"/>
              <a:t>distilled</a:t>
            </a:r>
            <a:r>
              <a:rPr lang="en-US" dirty="0"/>
              <a:t>:</a:t>
            </a:r>
          </a:p>
          <a:p>
            <a:pPr>
              <a:buFontTx/>
              <a:buChar char="•"/>
            </a:pPr>
            <a:r>
              <a:rPr lang="en-US" dirty="0"/>
              <a:t> 6m 6-stage column</a:t>
            </a:r>
          </a:p>
          <a:p>
            <a:pPr>
              <a:buFontTx/>
              <a:buChar char="•"/>
            </a:pPr>
            <a:r>
              <a:rPr lang="en-US" dirty="0"/>
              <a:t> 80 mbar abs</a:t>
            </a:r>
          </a:p>
          <a:p>
            <a:pPr>
              <a:buFontTx/>
              <a:buChar char="•"/>
            </a:pPr>
            <a:r>
              <a:rPr lang="en-US" dirty="0"/>
              <a:t> 92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850 </a:t>
            </a:r>
            <a:r>
              <a:rPr lang="en-US" dirty="0" err="1"/>
              <a:t>l/h</a:t>
            </a: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1168 tons </a:t>
            </a:r>
            <a:r>
              <a:rPr lang="en-US" b="1" dirty="0"/>
              <a:t>PC stripped</a:t>
            </a:r>
            <a:r>
              <a:rPr lang="en-US" dirty="0"/>
              <a:t>:</a:t>
            </a:r>
          </a:p>
          <a:p>
            <a:pPr>
              <a:buFontTx/>
              <a:buChar char="•"/>
            </a:pPr>
            <a:r>
              <a:rPr lang="en-US" dirty="0"/>
              <a:t> 8m column</a:t>
            </a:r>
          </a:p>
          <a:p>
            <a:pPr>
              <a:buFontTx/>
              <a:buChar char="•"/>
            </a:pPr>
            <a:r>
              <a:rPr lang="en-US" dirty="0"/>
              <a:t> 300 mbar abs</a:t>
            </a:r>
          </a:p>
          <a:p>
            <a:pPr>
              <a:buFontTx/>
              <a:buChar char="•"/>
            </a:pPr>
            <a:r>
              <a:rPr lang="en-US" dirty="0"/>
              <a:t> 9 kg/</a:t>
            </a:r>
            <a:r>
              <a:rPr lang="en-US" dirty="0" err="1"/>
              <a:t>h</a:t>
            </a:r>
            <a:r>
              <a:rPr lang="en-US" dirty="0"/>
              <a:t> N</a:t>
            </a:r>
            <a:r>
              <a:rPr lang="en-US" baseline="-25000" dirty="0"/>
              <a:t>2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850 </a:t>
            </a:r>
            <a:r>
              <a:rPr lang="en-US" dirty="0" err="1" smtClean="0"/>
              <a:t>l/</a:t>
            </a:r>
            <a:r>
              <a:rPr lang="en-US" dirty="0" err="1"/>
              <a:t>h</a:t>
            </a:r>
            <a:r>
              <a:rPr lang="en-US" dirty="0"/>
              <a:t>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Master Solution and PPO </a:t>
            </a:r>
            <a:r>
              <a:rPr lang="en-US" b="1" dirty="0">
                <a:solidFill>
                  <a:srgbClr val="FF0000"/>
                </a:solidFill>
              </a:rPr>
              <a:t>purification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35052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/>
              <a:t>GOAL</a:t>
            </a:r>
            <a:r>
              <a:rPr lang="en-US" sz="2400" dirty="0"/>
              <a:t>: remove impurities in </a:t>
            </a:r>
            <a:r>
              <a:rPr lang="en-US" sz="2400" dirty="0" err="1"/>
              <a:t>fluor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Water Extraction:</a:t>
            </a:r>
          </a:p>
          <a:p>
            <a:r>
              <a:rPr lang="en-US" sz="2400" dirty="0"/>
              <a:t>Pre-purification (remove </a:t>
            </a:r>
            <a:r>
              <a:rPr lang="en-US" sz="2400" baseline="30000" dirty="0"/>
              <a:t>40</a:t>
            </a:r>
            <a:r>
              <a:rPr lang="en-US" sz="2400" dirty="0"/>
              <a:t>K) in Master Solution (120 </a:t>
            </a:r>
            <a:r>
              <a:rPr lang="en-US" sz="2400" dirty="0" err="1"/>
              <a:t>g/l</a:t>
            </a:r>
            <a:r>
              <a:rPr lang="en-US" sz="2400" dirty="0"/>
              <a:t> PPO)</a:t>
            </a:r>
          </a:p>
          <a:p>
            <a:pPr>
              <a:buFontTx/>
              <a:buNone/>
            </a:pPr>
            <a:r>
              <a:rPr lang="en-US" sz="2400" dirty="0"/>
              <a:t>Distillation:</a:t>
            </a:r>
          </a:p>
          <a:p>
            <a:r>
              <a:rPr lang="en-US" sz="2400" dirty="0"/>
              <a:t>30 mbar abs, 200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r>
              <a:rPr lang="en-US" sz="2400" dirty="0" smtClean="0"/>
              <a:t>20 </a:t>
            </a:r>
            <a:r>
              <a:rPr lang="en-US" sz="2400" dirty="0" err="1"/>
              <a:t>l/h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Stripping:</a:t>
            </a:r>
          </a:p>
          <a:p>
            <a:r>
              <a:rPr lang="en-US" sz="2400" dirty="0"/>
              <a:t>2 kg/</a:t>
            </a:r>
            <a:r>
              <a:rPr lang="en-US" sz="2400" dirty="0" err="1"/>
              <a:t>h</a:t>
            </a:r>
            <a:r>
              <a:rPr lang="en-US" sz="2400" dirty="0"/>
              <a:t> N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20 </a:t>
            </a:r>
            <a:r>
              <a:rPr lang="en-US" sz="2400" dirty="0" err="1"/>
              <a:t>l/h</a:t>
            </a:r>
            <a:endParaRPr lang="en-US" sz="2400" dirty="0"/>
          </a:p>
        </p:txBody>
      </p:sp>
      <p:pic>
        <p:nvPicPr>
          <p:cNvPr id="77828" name="Picture 4" descr="CTF-sketch-v2"/>
          <p:cNvPicPr>
            <a:picLocks noChangeAspect="1" noChangeArrowheads="1"/>
          </p:cNvPicPr>
          <p:nvPr/>
        </p:nvPicPr>
        <p:blipFill>
          <a:blip r:embed="rId3"/>
          <a:srcRect t="30302" b="35352"/>
          <a:stretch>
            <a:fillRect/>
          </a:stretch>
        </p:blipFill>
        <p:spPr bwMode="auto">
          <a:xfrm>
            <a:off x="3785842" y="2819400"/>
            <a:ext cx="5358158" cy="319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00800" cy="582529"/>
          </a:xfrm>
        </p:spPr>
        <p:txBody>
          <a:bodyPr>
            <a:noAutofit/>
          </a:bodyPr>
          <a:lstStyle/>
          <a:p>
            <a:r>
              <a:rPr lang="en-US" sz="4300" b="1" dirty="0" smtClean="0">
                <a:solidFill>
                  <a:srgbClr val="FF0000"/>
                </a:solidFill>
              </a:rPr>
              <a:t>Water </a:t>
            </a:r>
            <a:r>
              <a:rPr lang="en-US" sz="4300" b="1" dirty="0" smtClean="0">
                <a:solidFill>
                  <a:srgbClr val="FF0000"/>
                </a:solidFill>
              </a:rPr>
              <a:t>Extraction</a:t>
            </a:r>
            <a:endParaRPr lang="en-US" sz="4300" b="1" dirty="0">
              <a:solidFill>
                <a:srgbClr val="FF0000"/>
              </a:solidFill>
            </a:endParaRPr>
          </a:p>
        </p:txBody>
      </p:sp>
      <p:pic>
        <p:nvPicPr>
          <p:cNvPr id="46" name="Content Placeholder 45" descr="Water extrac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760" b="5760"/>
          <a:stretch>
            <a:fillRect/>
          </a:stretch>
        </p:blipFill>
        <p:spPr>
          <a:xfrm>
            <a:off x="4191000" y="1371600"/>
            <a:ext cx="4876800" cy="4876800"/>
          </a:xfrm>
          <a:solidFill>
            <a:schemeClr val="bg1"/>
          </a:solidFill>
        </p:spPr>
      </p:pic>
      <p:sp>
        <p:nvSpPr>
          <p:cNvPr id="45" name="Text Placeholder 44"/>
          <p:cNvSpPr>
            <a:spLocks noGrp="1"/>
          </p:cNvSpPr>
          <p:nvPr>
            <p:ph type="body" sz="half" idx="2"/>
          </p:nvPr>
        </p:nvSpPr>
        <p:spPr>
          <a:xfrm>
            <a:off x="76200" y="1136317"/>
            <a:ext cx="4114800" cy="52200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Scintillator circulates through “packed” column C200 @ 900 l/hr.  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Water in evaporator is distilled, condenses into V202, then flows through C200 counter-current to scintillator @ 200 l/hr</a:t>
            </a:r>
            <a:r>
              <a:rPr lang="en-US" sz="2000" dirty="0" smtClean="0">
                <a:latin typeface="Arial"/>
                <a:cs typeface="Arial"/>
              </a:rPr>
              <a:t>. 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Make-up water enters @ 20 l/hr.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5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762000"/>
          </a:xfrm>
          <a:ln/>
        </p:spPr>
        <p:txBody>
          <a:bodyPr lIns="90000" tIns="46800" rIns="90000" bIns="4680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CF0000"/>
                </a:solidFill>
              </a:rPr>
              <a:t>Borexino Collaboration</a:t>
            </a:r>
            <a:endParaRPr lang="en-GB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2011363" cy="206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341438"/>
            <a:ext cx="18732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 r="66878"/>
          <a:stretch>
            <a:fillRect/>
          </a:stretch>
        </p:blipFill>
        <p:spPr bwMode="auto">
          <a:xfrm>
            <a:off x="6300788" y="2325688"/>
            <a:ext cx="187325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724400"/>
            <a:ext cx="47466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981200" y="5372100"/>
            <a:ext cx="1044575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Kurchatov 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Institute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(Russia)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7413" y="4581525"/>
            <a:ext cx="420687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8013" y="5157788"/>
            <a:ext cx="11541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Dubna JINR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(Russia)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4508500"/>
            <a:ext cx="1511300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3213" y="4360863"/>
            <a:ext cx="223996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297488" y="5734050"/>
            <a:ext cx="1139825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defTabSz="45720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600" b="1">
                <a:solidFill>
                  <a:srgbClr val="990000"/>
                </a:solidFill>
                <a:latin typeface="Times New Roman" pitchFamily="-65" charset="0"/>
              </a:rPr>
              <a:t>Heidelberg</a:t>
            </a:r>
          </a:p>
          <a:p>
            <a:pPr marL="284163" indent="-284163" defTabSz="45720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600" b="1">
                <a:solidFill>
                  <a:srgbClr val="990000"/>
                </a:solidFill>
                <a:latin typeface="Times New Roman" pitchFamily="-65" charset="0"/>
              </a:rPr>
              <a:t>(Germany)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240588" y="4933950"/>
            <a:ext cx="1139825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600" b="1">
                <a:solidFill>
                  <a:srgbClr val="990000"/>
                </a:solidFill>
                <a:latin typeface="Times New Roman" pitchFamily="-65" charset="0"/>
              </a:rPr>
              <a:t>Munich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600" b="1">
                <a:solidFill>
                  <a:srgbClr val="990000"/>
                </a:solidFill>
                <a:latin typeface="Times New Roman" pitchFamily="-65" charset="0"/>
              </a:rPr>
              <a:t>(Germany)</a:t>
            </a: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4868863"/>
            <a:ext cx="433388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494088" y="5411788"/>
            <a:ext cx="1317625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Jagiellonian U.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Cracow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(Poland)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4225" y="2382838"/>
            <a:ext cx="858838" cy="758825"/>
            <a:chOff x="1294" y="1501"/>
            <a:chExt cx="541" cy="478"/>
          </a:xfrm>
        </p:grpSpPr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1294" y="1782"/>
              <a:ext cx="541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284163" indent="-284163" defTabSz="457200">
                <a:lnSpc>
                  <a:spcPct val="90000"/>
                </a:lnSpc>
                <a:spcBef>
                  <a:spcPts val="400"/>
                </a:spcBef>
                <a:buClr>
                  <a:srgbClr val="CC0000"/>
                </a:buClr>
                <a:buSzPct val="80000"/>
                <a:buFont typeface="Marlett" pitchFamily="-65" charset="0"/>
                <a:buNone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</a:pPr>
              <a:r>
                <a:rPr lang="en-GB" sz="1600" b="1">
                  <a:solidFill>
                    <a:srgbClr val="990000"/>
                  </a:solidFill>
                  <a:latin typeface="Times New Roman" pitchFamily="-65" charset="0"/>
                </a:rPr>
                <a:t>Perugia</a:t>
              </a:r>
            </a:p>
          </p:txBody>
        </p:sp>
        <p:pic>
          <p:nvPicPr>
            <p:cNvPr id="30738" name="Picture 1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30" y="1501"/>
              <a:ext cx="272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7088" y="3238500"/>
            <a:ext cx="6481762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339975" y="1171575"/>
            <a:ext cx="847725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defTabSz="45720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600" b="1">
                <a:solidFill>
                  <a:srgbClr val="990000"/>
                </a:solidFill>
                <a:latin typeface="Times New Roman" pitchFamily="-65" charset="0"/>
              </a:rPr>
              <a:t>Genova</a:t>
            </a:r>
          </a:p>
        </p:txBody>
      </p:sp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84438" y="1466850"/>
            <a:ext cx="503237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99000" y="1809750"/>
            <a:ext cx="952500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572000" y="2784475"/>
            <a:ext cx="1112838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APC Paris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62313" y="1773238"/>
            <a:ext cx="871537" cy="1149350"/>
            <a:chOff x="2055" y="1117"/>
            <a:chExt cx="549" cy="724"/>
          </a:xfrm>
        </p:grpSpPr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2100" y="1117"/>
              <a:ext cx="505" cy="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284163" indent="-284163" defTabSz="457200">
                <a:lnSpc>
                  <a:spcPct val="90000"/>
                </a:lnSpc>
                <a:spcBef>
                  <a:spcPts val="400"/>
                </a:spcBef>
                <a:buClr>
                  <a:srgbClr val="CC0000"/>
                </a:buClr>
                <a:buSzPct val="80000"/>
                <a:buFont typeface="Marlett" pitchFamily="-65" charset="0"/>
                <a:buNone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</a:pPr>
              <a:r>
                <a:rPr lang="en-GB" sz="1600" b="1">
                  <a:solidFill>
                    <a:srgbClr val="990000"/>
                  </a:solidFill>
                  <a:latin typeface="Times New Roman" pitchFamily="-65" charset="0"/>
                </a:rPr>
                <a:t>Milano</a:t>
              </a:r>
            </a:p>
          </p:txBody>
        </p:sp>
        <p:pic>
          <p:nvPicPr>
            <p:cNvPr id="30746" name="Picture 2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55" y="1311"/>
              <a:ext cx="544" cy="5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561138" y="1992313"/>
            <a:ext cx="1755775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Princeton University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159500" y="2997200"/>
            <a:ext cx="2111375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284163" indent="-284163" algn="ctr" defTabSz="457200">
              <a:lnSpc>
                <a:spcPct val="90000"/>
              </a:lnSpc>
              <a:spcBef>
                <a:spcPts val="350"/>
              </a:spcBef>
              <a:buClr>
                <a:srgbClr val="CC0000"/>
              </a:buClr>
              <a:buSzPct val="80000"/>
              <a:buFont typeface="Marlett" pitchFamily="-65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GB" sz="1400" b="1">
                <a:solidFill>
                  <a:srgbClr val="990000"/>
                </a:solidFill>
                <a:latin typeface="Times New Roman" pitchFamily="-65" charset="0"/>
              </a:rPr>
              <a:t>Virginia Tech.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Leak tightness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80060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/>
              <a:t>GOAL</a:t>
            </a:r>
            <a:r>
              <a:rPr lang="en-US" sz="2400" dirty="0"/>
              <a:t>: 10</a:t>
            </a:r>
            <a:r>
              <a:rPr lang="en-US" sz="2400" baseline="30000" dirty="0"/>
              <a:t>-8</a:t>
            </a:r>
            <a:r>
              <a:rPr lang="en-US" sz="2400" dirty="0"/>
              <a:t> std cc/</a:t>
            </a:r>
            <a:r>
              <a:rPr lang="en-US" sz="2400" dirty="0" err="1"/>
              <a:t>s</a:t>
            </a:r>
            <a:r>
              <a:rPr lang="en-US" sz="2400" dirty="0"/>
              <a:t> driven by 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baseline="30000" dirty="0"/>
              <a:t>85</a:t>
            </a:r>
            <a:r>
              <a:rPr lang="en-US" sz="2400" dirty="0"/>
              <a:t>Kr in air 1 Bq/m</a:t>
            </a:r>
            <a:r>
              <a:rPr lang="en-US" sz="2400" baseline="30000" dirty="0"/>
              <a:t>3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filling rate 1 m</a:t>
            </a:r>
            <a:r>
              <a:rPr lang="en-US" sz="2400" baseline="30000" dirty="0"/>
              <a:t>3</a:t>
            </a:r>
            <a:r>
              <a:rPr lang="en-US" sz="2400" dirty="0"/>
              <a:t>/h </a:t>
            </a:r>
          </a:p>
          <a:p>
            <a:pPr>
              <a:buFontTx/>
              <a:buNone/>
            </a:pPr>
            <a:r>
              <a:rPr lang="en-US" sz="2400" dirty="0"/>
              <a:t>	about</a:t>
            </a:r>
            <a:r>
              <a:rPr lang="en-US" sz="2400" dirty="0" smtClean="0"/>
              <a:t> 300 </a:t>
            </a:r>
            <a:r>
              <a:rPr lang="en-US" sz="2400" dirty="0"/>
              <a:t>VCR fittings</a:t>
            </a:r>
          </a:p>
          <a:p>
            <a:r>
              <a:rPr lang="en-US" sz="2400" dirty="0"/>
              <a:t>To prevent leaks during filling:</a:t>
            </a:r>
          </a:p>
          <a:p>
            <a:pPr lvl="1"/>
            <a:r>
              <a:rPr lang="en-US" sz="2400" dirty="0"/>
              <a:t>Double </a:t>
            </a:r>
            <a:r>
              <a:rPr lang="en-US" sz="2400" dirty="0" err="1"/>
              <a:t>sealings</a:t>
            </a:r>
            <a:r>
              <a:rPr lang="en-US" sz="2400" dirty="0"/>
              <a:t> with nitrogen purging</a:t>
            </a:r>
          </a:p>
          <a:p>
            <a:pPr lvl="1"/>
            <a:r>
              <a:rPr lang="en-US" sz="2400" dirty="0"/>
              <a:t>Purging around all joints and pumps in the filling line</a:t>
            </a:r>
          </a:p>
          <a:p>
            <a:pPr lvl="1"/>
            <a:r>
              <a:rPr lang="en-US" sz="2400" dirty="0"/>
              <a:t>On line monitoring (Bi-Po)</a:t>
            </a:r>
            <a:endParaRPr lang="en-US" dirty="0"/>
          </a:p>
        </p:txBody>
      </p:sp>
      <p:pic>
        <p:nvPicPr>
          <p:cNvPr id="78852" name="Picture 4" descr="IMG_28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018" y="3429000"/>
            <a:ext cx="384678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b="1" dirty="0" err="1" smtClean="0">
                <a:solidFill>
                  <a:srgbClr val="FF0000"/>
                </a:solidFill>
              </a:rPr>
              <a:t>Purification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operations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performed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it-IT" dirty="0" err="1" smtClean="0"/>
              <a:t>Distillation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PC and PPO (</a:t>
            </a:r>
            <a:r>
              <a:rPr lang="it-IT" dirty="0" err="1" smtClean="0"/>
              <a:t>before</a:t>
            </a:r>
            <a:r>
              <a:rPr lang="it-IT" dirty="0" smtClean="0"/>
              <a:t> mixing) and </a:t>
            </a:r>
            <a:r>
              <a:rPr lang="it-IT" dirty="0" err="1" smtClean="0"/>
              <a:t>Kr</a:t>
            </a:r>
            <a:r>
              <a:rPr lang="it-IT" dirty="0" smtClean="0"/>
              <a:t> free </a:t>
            </a:r>
            <a:r>
              <a:rPr lang="it-IT" dirty="0" err="1" smtClean="0"/>
              <a:t>nitrogen</a:t>
            </a:r>
            <a:r>
              <a:rPr lang="it-IT" dirty="0" smtClean="0"/>
              <a:t> </a:t>
            </a:r>
            <a:r>
              <a:rPr lang="it-IT" dirty="0" err="1" smtClean="0"/>
              <a:t>stripping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filling</a:t>
            </a:r>
            <a:endParaRPr lang="it-IT" dirty="0" smtClean="0"/>
          </a:p>
          <a:p>
            <a:r>
              <a:rPr lang="it-IT" dirty="0" err="1" smtClean="0"/>
              <a:t>Kr-free</a:t>
            </a:r>
            <a:r>
              <a:rPr lang="it-IT" dirty="0" smtClean="0"/>
              <a:t> </a:t>
            </a:r>
            <a:r>
              <a:rPr lang="it-IT" dirty="0" err="1" smtClean="0"/>
              <a:t>nitrogen</a:t>
            </a:r>
            <a:r>
              <a:rPr lang="it-IT" dirty="0" smtClean="0"/>
              <a:t> </a:t>
            </a:r>
            <a:r>
              <a:rPr lang="it-IT" dirty="0" err="1" smtClean="0"/>
              <a:t>stripping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filling</a:t>
            </a:r>
            <a:endParaRPr lang="it-IT" dirty="0" smtClean="0"/>
          </a:p>
          <a:p>
            <a:r>
              <a:rPr lang="it-IT" dirty="0" err="1" smtClean="0"/>
              <a:t>Distillation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PC in the buffer </a:t>
            </a:r>
            <a:r>
              <a:rPr lang="it-IT" dirty="0" err="1" smtClean="0"/>
              <a:t>to</a:t>
            </a:r>
            <a:r>
              <a:rPr lang="it-IT" dirty="0" smtClean="0"/>
              <a:t> reduce the DMP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dirty="0" smtClean="0"/>
              <a:t>/</a:t>
            </a:r>
            <a:r>
              <a:rPr lang="it-IT" dirty="0" err="1" smtClean="0"/>
              <a:t>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dirty="0" smtClean="0"/>
              <a:t>/</a:t>
            </a:r>
            <a:r>
              <a:rPr lang="it-IT" dirty="0" err="1" smtClean="0"/>
              <a:t>l</a:t>
            </a:r>
            <a:endParaRPr lang="it-IT" dirty="0" smtClean="0"/>
          </a:p>
          <a:p>
            <a:r>
              <a:rPr lang="it-IT" dirty="0" smtClean="0"/>
              <a:t>Water </a:t>
            </a:r>
            <a:r>
              <a:rPr lang="it-IT" dirty="0" err="1" smtClean="0"/>
              <a:t>Extraction</a:t>
            </a:r>
            <a:r>
              <a:rPr lang="it-IT" dirty="0" smtClean="0"/>
              <a:t>:</a:t>
            </a:r>
          </a:p>
          <a:p>
            <a:pPr lvl="1"/>
            <a:r>
              <a:rPr lang="en-US" dirty="0" smtClean="0"/>
              <a:t>S</a:t>
            </a:r>
            <a:r>
              <a:rPr lang="it-IT" dirty="0" err="1" smtClean="0"/>
              <a:t>ix</a:t>
            </a:r>
            <a:r>
              <a:rPr lang="it-IT" dirty="0" smtClean="0"/>
              <a:t> </a:t>
            </a:r>
            <a:r>
              <a:rPr lang="it-IT" dirty="0" err="1" smtClean="0"/>
              <a:t>cycles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r>
              <a:rPr lang="it-IT" dirty="0" smtClean="0"/>
              <a:t> 2010 </a:t>
            </a:r>
            <a:r>
              <a:rPr lang="it-IT" dirty="0" err="1" smtClean="0"/>
              <a:t>to</a:t>
            </a:r>
            <a:r>
              <a:rPr lang="it-IT" dirty="0" smtClean="0"/>
              <a:t> August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Filling </a:t>
            </a:r>
            <a:r>
              <a:rPr lang="en-US" sz="3600" b="1" dirty="0" err="1">
                <a:solidFill>
                  <a:srgbClr val="FF0000"/>
                </a:solidFill>
              </a:rPr>
              <a:t>Borexino</a:t>
            </a:r>
            <a:r>
              <a:rPr lang="en-US" sz="3600" b="1" dirty="0">
                <a:solidFill>
                  <a:srgbClr val="FF0000"/>
                </a:solidFill>
              </a:rPr>
              <a:t>: three main steps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2228" name="Picture 4" descr="c7-pu-M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90688"/>
            <a:ext cx="3505200" cy="2347912"/>
          </a:xfrm>
          <a:prstGeom prst="rect">
            <a:avLst/>
          </a:prstGeom>
          <a:noFill/>
        </p:spPr>
      </p:pic>
      <p:pic>
        <p:nvPicPr>
          <p:cNvPr id="52229" name="Picture 5" descr="c7-w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336925" cy="2233613"/>
          </a:xfrm>
          <a:prstGeom prst="rect">
            <a:avLst/>
          </a:prstGeom>
          <a:noFill/>
        </p:spPr>
      </p:pic>
      <p:pic>
        <p:nvPicPr>
          <p:cNvPr id="52230" name="Picture 6" descr="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267200"/>
            <a:ext cx="3581400" cy="2398713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7050" y="1143000"/>
            <a:ext cx="213995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1st Kr/</a:t>
            </a:r>
            <a:r>
              <a:rPr lang="en-US" sz="2000" b="1" dirty="0" err="1"/>
              <a:t>Ar</a:t>
            </a:r>
            <a:r>
              <a:rPr lang="en-US" sz="2000" b="1" dirty="0"/>
              <a:t> free N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257800" y="990600"/>
            <a:ext cx="2562225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2nd high purity 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</a:p>
          <a:p>
            <a:r>
              <a:rPr lang="en-US" sz="2000" b="1" dirty="0"/>
              <a:t>Aug-Nov 2006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1000" y="4343400"/>
            <a:ext cx="38100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3rd distilled and stripped LS</a:t>
            </a:r>
          </a:p>
          <a:p>
            <a:r>
              <a:rPr lang="en-US" sz="2000" b="1" dirty="0"/>
              <a:t>4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32" grpId="0" animBg="1"/>
      <p:bldP spid="522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pic>
        <p:nvPicPr>
          <p:cNvPr id="98308" name="Picture 4" descr="c7-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39375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pic>
        <p:nvPicPr>
          <p:cNvPr id="100356" name="Picture 4" descr="c7-w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-149225"/>
            <a:ext cx="10464800" cy="700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pic>
        <p:nvPicPr>
          <p:cNvPr id="102404" name="Picture 4" descr="c1-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4700" y="-301625"/>
            <a:ext cx="10691813" cy="715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pic>
        <p:nvPicPr>
          <p:cNvPr id="26628" name="Picture 4" descr="PC-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15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solidFill>
            <a:srgbClr val="FFFF22"/>
          </a:solidFill>
          <a:ln w="12700">
            <a:solidFill>
              <a:srgbClr val="C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>
                <a:solidFill>
                  <a:srgbClr val="CF0000"/>
                </a:solidFill>
              </a:rPr>
              <a:t>May 13 2007: start DAQ with filled detector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Xsp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5895727" cy="4901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68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Borexino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</a:t>
            </a:r>
            <a:r>
              <a:rPr lang="it-IT" dirty="0" err="1" smtClean="0">
                <a:solidFill>
                  <a:srgbClr val="FF0000"/>
                </a:solidFill>
              </a:rPr>
              <a:t>xpected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Solar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Spectrum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8839" y="1383268"/>
            <a:ext cx="38651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it-IT" dirty="0" err="1" smtClean="0"/>
              <a:t>pectrum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irreducible</a:t>
            </a:r>
            <a:r>
              <a:rPr lang="it-IT" dirty="0" smtClean="0"/>
              <a:t> </a:t>
            </a:r>
            <a:r>
              <a:rPr lang="it-IT" dirty="0" err="1" smtClean="0"/>
              <a:t>backgrounds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What</a:t>
            </a:r>
            <a:r>
              <a:rPr lang="it-IT" dirty="0" smtClean="0">
                <a:solidFill>
                  <a:srgbClr val="FF0000"/>
                </a:solidFill>
              </a:rPr>
              <a:t> do </a:t>
            </a:r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measure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90696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Energy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ionizing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 in the </a:t>
            </a:r>
            <a:r>
              <a:rPr lang="it-IT" dirty="0" err="1" smtClean="0"/>
              <a:t>liquid</a:t>
            </a:r>
            <a:r>
              <a:rPr lang="it-IT" dirty="0" smtClean="0"/>
              <a:t> </a:t>
            </a:r>
            <a:r>
              <a:rPr lang="it-IT" dirty="0" err="1" smtClean="0"/>
              <a:t>scintillator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r>
              <a:rPr lang="it-IT" dirty="0" smtClean="0"/>
              <a:t> in the </a:t>
            </a:r>
            <a:r>
              <a:rPr lang="it-IT" dirty="0" err="1" smtClean="0"/>
              <a:t>PMTs</a:t>
            </a:r>
            <a:endParaRPr lang="it-IT" dirty="0" smtClean="0"/>
          </a:p>
          <a:p>
            <a:r>
              <a:rPr lang="it-IT" dirty="0" err="1" smtClean="0"/>
              <a:t>Vertex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pattern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hits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on </a:t>
            </a:r>
            <a:r>
              <a:rPr lang="it-IT" dirty="0" err="1" smtClean="0"/>
              <a:t>PMTs</a:t>
            </a:r>
            <a:r>
              <a:rPr lang="it-IT" dirty="0" smtClean="0"/>
              <a:t> and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flight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endParaRPr lang="it-IT" dirty="0" smtClean="0"/>
          </a:p>
          <a:p>
            <a:r>
              <a:rPr lang="en-US" dirty="0" smtClean="0"/>
              <a:t>M</a:t>
            </a:r>
            <a:r>
              <a:rPr lang="it-IT" dirty="0" err="1" smtClean="0"/>
              <a:t>uons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Cherenkov</a:t>
            </a:r>
            <a:r>
              <a:rPr lang="it-IT" dirty="0" smtClean="0"/>
              <a:t> veto</a:t>
            </a:r>
          </a:p>
          <a:p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backgrounds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fast </a:t>
            </a:r>
            <a:r>
              <a:rPr lang="it-IT" dirty="0" err="1" smtClean="0"/>
              <a:t>coincidences</a:t>
            </a:r>
            <a:endParaRPr lang="it-IT" dirty="0" smtClean="0"/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it-IT" dirty="0" smtClean="0">
                <a:latin typeface="Symbol" charset="2"/>
                <a:cs typeface="Symbol" charset="2"/>
              </a:rPr>
              <a:t>-a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it-IT" dirty="0" smtClean="0">
                <a:latin typeface="Symbol" charset="2"/>
                <a:cs typeface="Symbol" charset="2"/>
              </a:rPr>
              <a:t>-a</a:t>
            </a:r>
          </a:p>
          <a:p>
            <a:pPr lvl="1"/>
            <a:r>
              <a:rPr lang="en-US" dirty="0" smtClean="0">
                <a:cs typeface="Symbol" charset="2"/>
              </a:rPr>
              <a:t>n</a:t>
            </a:r>
            <a:r>
              <a:rPr lang="it-IT" dirty="0" smtClean="0">
                <a:latin typeface="Symbol" charset="2"/>
                <a:cs typeface="Symbol" charset="2"/>
              </a:rPr>
              <a:t>-g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Symbol" charset="2"/>
                <a:cs typeface="Symbol" charset="2"/>
              </a:rPr>
              <a:t>-g</a:t>
            </a:r>
            <a:endParaRPr lang="it-IT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46500"/>
            <a:ext cx="3606800" cy="2120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6700"/>
            <a:ext cx="4000500" cy="382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Irreducible</a:t>
            </a:r>
            <a:r>
              <a:rPr lang="it-IT" dirty="0" smtClean="0">
                <a:solidFill>
                  <a:srgbClr val="FF0000"/>
                </a:solidFill>
              </a:rPr>
              <a:t> Background </a:t>
            </a:r>
            <a:r>
              <a:rPr lang="it-IT" dirty="0" err="1" smtClean="0">
                <a:solidFill>
                  <a:srgbClr val="FF0000"/>
                </a:solidFill>
              </a:rPr>
              <a:t>Sources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2400" baseline="30000" dirty="0" smtClean="0"/>
              <a:t>14</a:t>
            </a:r>
            <a:r>
              <a:rPr lang="it-IT" sz="2400" dirty="0" smtClean="0"/>
              <a:t>C (Q</a:t>
            </a:r>
            <a:r>
              <a:rPr lang="it-IT" sz="2400" baseline="-25000" dirty="0" smtClean="0"/>
              <a:t>β</a:t>
            </a:r>
            <a:r>
              <a:rPr lang="it-IT" sz="2400" dirty="0" smtClean="0"/>
              <a:t>=0.156 MeV) : ≈7 Hz [0.1,0.2]MeV </a:t>
            </a:r>
          </a:p>
          <a:p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sz="2400" dirty="0" err="1" smtClean="0"/>
              <a:t>Cosmogenic</a:t>
            </a:r>
            <a:r>
              <a:rPr lang="it-IT" sz="2400" dirty="0" smtClean="0"/>
              <a:t> [</a:t>
            </a:r>
            <a:r>
              <a:rPr lang="it-IT" sz="2400" dirty="0" err="1" smtClean="0"/>
              <a:t>see</a:t>
            </a:r>
            <a:r>
              <a:rPr lang="it-IT" sz="2400" dirty="0" smtClean="0"/>
              <a:t> </a:t>
            </a:r>
            <a:r>
              <a:rPr lang="it-IT" sz="2400" i="1" dirty="0" smtClean="0"/>
              <a:t>T. </a:t>
            </a:r>
            <a:r>
              <a:rPr lang="it-IT" sz="2400" i="1" dirty="0" err="1" smtClean="0"/>
              <a:t>Hagner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et</a:t>
            </a:r>
            <a:r>
              <a:rPr lang="it-IT" sz="2400" i="1" dirty="0" smtClean="0"/>
              <a:t> al. </a:t>
            </a:r>
            <a:r>
              <a:rPr lang="it-IT" sz="2400" i="1" dirty="0" err="1" smtClean="0"/>
              <a:t>Astrop</a:t>
            </a:r>
            <a:r>
              <a:rPr lang="it-IT" sz="2400" i="1" dirty="0" smtClean="0"/>
              <a:t>. </a:t>
            </a:r>
            <a:r>
              <a:rPr lang="it-IT" sz="2400" i="1" dirty="0" err="1" smtClean="0"/>
              <a:t>Phys</a:t>
            </a:r>
            <a:r>
              <a:rPr lang="it-IT" sz="2400" i="1" dirty="0" smtClean="0"/>
              <a:t>. 14 (2000) 33</a:t>
            </a:r>
            <a:r>
              <a:rPr lang="it-IT" sz="2400" dirty="0" smtClean="0"/>
              <a:t>]</a:t>
            </a:r>
          </a:p>
          <a:p>
            <a:endParaRPr lang="it-IT" baseline="-25000" dirty="0" smtClean="0"/>
          </a:p>
          <a:p>
            <a:pPr>
              <a:buNone/>
            </a:pPr>
            <a:endParaRPr lang="it-IT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22098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5000"/>
                </a:schemeClr>
              </a:gs>
              <a:gs pos="35000">
                <a:schemeClr val="accent2">
                  <a:tint val="37000"/>
                  <a:satMod val="300000"/>
                  <a:alpha val="35000"/>
                </a:schemeClr>
              </a:gs>
              <a:gs pos="100000">
                <a:schemeClr val="accent2">
                  <a:tint val="15000"/>
                  <a:satMod val="350000"/>
                  <a:alpha val="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8" name="Rectangle 7"/>
          <p:cNvSpPr/>
          <p:nvPr/>
        </p:nvSpPr>
        <p:spPr>
          <a:xfrm>
            <a:off x="5105400" y="4267200"/>
            <a:ext cx="2209800" cy="152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3000"/>
                </a:schemeClr>
              </a:gs>
              <a:gs pos="35000">
                <a:schemeClr val="accent2">
                  <a:tint val="37000"/>
                  <a:satMod val="300000"/>
                  <a:alpha val="43000"/>
                </a:schemeClr>
              </a:gs>
              <a:gs pos="100000">
                <a:schemeClr val="accent2">
                  <a:tint val="15000"/>
                  <a:satMod val="350000"/>
                  <a:alpha val="4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5105400" y="4800600"/>
            <a:ext cx="2209800" cy="152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3000"/>
                </a:schemeClr>
              </a:gs>
              <a:gs pos="35000">
                <a:schemeClr val="accent2">
                  <a:tint val="37000"/>
                  <a:satMod val="300000"/>
                  <a:alpha val="43000"/>
                </a:schemeClr>
              </a:gs>
              <a:gs pos="100000">
                <a:schemeClr val="accent2">
                  <a:tint val="15000"/>
                  <a:satMod val="350000"/>
                  <a:alpha val="4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 descr="Borexino_sketc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7000"/>
            <a:ext cx="9144000" cy="662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315200" y="3886200"/>
            <a:ext cx="1787669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tx1"/>
                </a:solidFill>
              </a:rPr>
              <a:t>Outer</a:t>
            </a:r>
            <a:r>
              <a:rPr lang="it-IT" sz="2000" b="1" dirty="0" smtClean="0">
                <a:solidFill>
                  <a:schemeClr val="tx1"/>
                </a:solidFill>
              </a:rPr>
              <a:t> Detector</a:t>
            </a: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err="1" smtClean="0">
                <a:solidFill>
                  <a:schemeClr val="tx1"/>
                </a:solidFill>
              </a:rPr>
              <a:t>Inner</a:t>
            </a:r>
            <a:r>
              <a:rPr lang="it-IT" sz="2000" b="1" dirty="0" smtClean="0">
                <a:solidFill>
                  <a:schemeClr val="tx1"/>
                </a:solidFill>
              </a:rPr>
              <a:t> Detector</a:t>
            </a: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Buffer </a:t>
            </a:r>
            <a:r>
              <a:rPr lang="it-IT" sz="2000" b="1" dirty="0" err="1" smtClean="0">
                <a:solidFill>
                  <a:schemeClr val="tx1"/>
                </a:solidFill>
              </a:rPr>
              <a:t>region</a:t>
            </a:r>
            <a:endParaRPr lang="it-IT" sz="2000" b="1" dirty="0" smtClean="0">
              <a:solidFill>
                <a:schemeClr val="tx1"/>
              </a:solidFill>
            </a:endParaRP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err="1" smtClean="0">
                <a:solidFill>
                  <a:schemeClr val="tx1"/>
                </a:solidFill>
              </a:rPr>
              <a:t>Inner</a:t>
            </a:r>
            <a:r>
              <a:rPr lang="it-IT" sz="2000" b="1" dirty="0" smtClean="0">
                <a:solidFill>
                  <a:schemeClr val="tx1"/>
                </a:solidFill>
              </a:rPr>
              <a:t> Vessel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XspcallR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346950" cy="4979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198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Data </a:t>
            </a:r>
            <a:r>
              <a:rPr lang="it-IT" b="1" dirty="0" err="1" smtClean="0">
                <a:solidFill>
                  <a:srgbClr val="FF0000"/>
                </a:solidFill>
              </a:rPr>
              <a:t>reduction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BXspcallm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49682"/>
            <a:ext cx="7346950" cy="4979718"/>
          </a:xfrm>
          <a:prstGeom prst="rect">
            <a:avLst/>
          </a:prstGeom>
        </p:spPr>
      </p:pic>
      <p:pic>
        <p:nvPicPr>
          <p:cNvPr id="20" name="Picture 19" descr="BXspcallR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6550"/>
            <a:ext cx="7410585" cy="5022850"/>
          </a:xfrm>
          <a:prstGeom prst="rect">
            <a:avLst/>
          </a:prstGeom>
        </p:spPr>
      </p:pic>
      <p:pic>
        <p:nvPicPr>
          <p:cNvPr id="21" name="Picture 20" descr="BXspc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15995"/>
            <a:ext cx="7804150" cy="528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XspcallR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346950" cy="4979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198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Data </a:t>
            </a:r>
            <a:r>
              <a:rPr lang="it-IT" b="1" dirty="0" err="1" smtClean="0">
                <a:solidFill>
                  <a:srgbClr val="FF0000"/>
                </a:solidFill>
              </a:rPr>
              <a:t>reduction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BXspcallm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49682"/>
            <a:ext cx="7346950" cy="4979718"/>
          </a:xfrm>
          <a:prstGeom prst="rect">
            <a:avLst/>
          </a:prstGeom>
        </p:spPr>
      </p:pic>
      <p:pic>
        <p:nvPicPr>
          <p:cNvPr id="20" name="Picture 19" descr="BXspcallR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6550"/>
            <a:ext cx="7410585" cy="5022850"/>
          </a:xfrm>
          <a:prstGeom prst="rect">
            <a:avLst/>
          </a:prstGeom>
        </p:spPr>
      </p:pic>
      <p:pic>
        <p:nvPicPr>
          <p:cNvPr id="21" name="Picture 20" descr="BXspc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15995"/>
            <a:ext cx="7804150" cy="52896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790" y="2678668"/>
            <a:ext cx="73121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aseline="30000" dirty="0" smtClean="0"/>
              <a:t>210</a:t>
            </a:r>
            <a:r>
              <a:rPr lang="it-IT" sz="2000" dirty="0" smtClean="0"/>
              <a:t>Po</a:t>
            </a:r>
            <a:endParaRPr lang="it-IT" sz="2000" baseline="30000" dirty="0"/>
          </a:p>
        </p:txBody>
      </p:sp>
      <p:sp>
        <p:nvSpPr>
          <p:cNvPr id="23" name="Left Arrow 22"/>
          <p:cNvSpPr/>
          <p:nvPr/>
        </p:nvSpPr>
        <p:spPr>
          <a:xfrm>
            <a:off x="2362200" y="2847201"/>
            <a:ext cx="609600" cy="20079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3200400" y="4719935"/>
            <a:ext cx="55676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aseline="30000" dirty="0" smtClean="0">
                <a:solidFill>
                  <a:srgbClr val="000000"/>
                </a:solidFill>
              </a:rPr>
              <a:t>11</a:t>
            </a:r>
            <a:r>
              <a:rPr lang="it-IT" sz="2400" dirty="0" smtClean="0">
                <a:solidFill>
                  <a:srgbClr val="000000"/>
                </a:solidFill>
              </a:rPr>
              <a:t>C</a:t>
            </a:r>
            <a:endParaRPr lang="it-IT" sz="2400" baseline="30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1676400"/>
            <a:ext cx="55676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aseline="30000" dirty="0" smtClean="0">
                <a:solidFill>
                  <a:schemeClr val="tx1"/>
                </a:solidFill>
              </a:rPr>
              <a:t>14</a:t>
            </a:r>
            <a:r>
              <a:rPr lang="it-IT" sz="2400" dirty="0" smtClean="0">
                <a:solidFill>
                  <a:schemeClr val="tx1"/>
                </a:solidFill>
              </a:rPr>
              <a:t>C</a:t>
            </a:r>
            <a:endParaRPr lang="it-IT" sz="2400" baseline="30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410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endParaRPr lang="it-IT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945937" y="5938163"/>
            <a:ext cx="31567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210</a:t>
            </a:r>
            <a:r>
              <a:rPr lang="it-IT" b="1" dirty="0" smtClean="0">
                <a:solidFill>
                  <a:srgbClr val="FF0000"/>
                </a:solidFill>
              </a:rPr>
              <a:t>Po 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o210Fi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4651" r="-14651"/>
          <a:stretch>
            <a:fillRect/>
          </a:stretch>
        </p:blipFill>
        <p:spPr>
          <a:xfrm>
            <a:off x="3810000" y="3452136"/>
            <a:ext cx="5915804" cy="3253464"/>
          </a:xfrm>
        </p:spPr>
      </p:pic>
      <p:sp>
        <p:nvSpPr>
          <p:cNvPr id="5" name="TextBox 4"/>
          <p:cNvSpPr txBox="1"/>
          <p:nvPr/>
        </p:nvSpPr>
        <p:spPr>
          <a:xfrm>
            <a:off x="6477000" y="3957935"/>
            <a:ext cx="21336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it-IT" sz="2400" dirty="0" smtClean="0">
                <a:cs typeface="Symbol" charset="2"/>
              </a:rPr>
              <a:t>=202 </a:t>
            </a:r>
            <a:r>
              <a:rPr lang="it-IT" sz="2400" dirty="0" err="1" smtClean="0">
                <a:cs typeface="Symbol" charset="2"/>
              </a:rPr>
              <a:t>±</a:t>
            </a:r>
            <a:r>
              <a:rPr lang="it-IT" sz="2400" dirty="0" smtClean="0">
                <a:cs typeface="Symbol" charset="2"/>
              </a:rPr>
              <a:t> </a:t>
            </a:r>
            <a:r>
              <a:rPr lang="it-IT" sz="2400" dirty="0" err="1" smtClean="0">
                <a:cs typeface="Symbol" charset="2"/>
              </a:rPr>
              <a:t>5</a:t>
            </a:r>
            <a:r>
              <a:rPr lang="it-IT" sz="2400" dirty="0" smtClean="0">
                <a:cs typeface="Symbol" charset="2"/>
              </a:rPr>
              <a:t> </a:t>
            </a:r>
            <a:r>
              <a:rPr lang="it-IT" sz="2400" dirty="0" err="1" smtClean="0">
                <a:cs typeface="Symbol" charset="2"/>
              </a:rPr>
              <a:t>days</a:t>
            </a:r>
            <a:endParaRPr lang="it-IT" sz="2400" dirty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54102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Chain: </a:t>
            </a:r>
            <a:r>
              <a:rPr lang="it-IT" baseline="30000" dirty="0" smtClean="0"/>
              <a:t>210</a:t>
            </a:r>
            <a:r>
              <a:rPr lang="it-IT" dirty="0" smtClean="0"/>
              <a:t>Pb(β;τ=32yr) -&gt;</a:t>
            </a:r>
            <a:r>
              <a:rPr lang="it-IT" baseline="30000" dirty="0" smtClean="0"/>
              <a:t>210</a:t>
            </a:r>
            <a:r>
              <a:rPr lang="it-IT" dirty="0" smtClean="0"/>
              <a:t>Po(α;τ=199.6days)-&gt;</a:t>
            </a:r>
            <a:r>
              <a:rPr lang="it-IT" baseline="30000" dirty="0" smtClean="0"/>
              <a:t>210</a:t>
            </a:r>
            <a:r>
              <a:rPr lang="it-IT" dirty="0" smtClean="0"/>
              <a:t>Bi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baseline="30000" dirty="0" smtClean="0"/>
              <a:t>210</a:t>
            </a:r>
            <a:r>
              <a:rPr lang="it-IT" dirty="0" smtClean="0"/>
              <a:t>Po </a:t>
            </a:r>
            <a:r>
              <a:rPr lang="it-IT" dirty="0" err="1"/>
              <a:t>n</a:t>
            </a:r>
            <a:r>
              <a:rPr lang="it-IT" dirty="0" err="1" smtClean="0"/>
              <a:t>ot</a:t>
            </a:r>
            <a:r>
              <a:rPr lang="it-IT" dirty="0" smtClean="0"/>
              <a:t> in </a:t>
            </a:r>
            <a:r>
              <a:rPr lang="it-IT" dirty="0" err="1" smtClean="0"/>
              <a:t>equilibrium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a </a:t>
            </a:r>
            <a:r>
              <a:rPr lang="it-IT" dirty="0" err="1" smtClean="0"/>
              <a:t>surprise</a:t>
            </a:r>
            <a:r>
              <a:rPr lang="it-IT" dirty="0" smtClean="0"/>
              <a:t>: </a:t>
            </a:r>
            <a:r>
              <a:rPr lang="it-IT" dirty="0" err="1" smtClean="0"/>
              <a:t>seen</a:t>
            </a:r>
            <a:r>
              <a:rPr lang="it-IT" dirty="0" smtClean="0"/>
              <a:t> in the </a:t>
            </a:r>
            <a:r>
              <a:rPr lang="it-IT" dirty="0" smtClean="0"/>
              <a:t>CTF (</a:t>
            </a:r>
            <a:r>
              <a:rPr lang="it-IT" dirty="0" err="1" smtClean="0"/>
              <a:t>prototype</a:t>
            </a:r>
            <a:r>
              <a:rPr lang="it-IT" dirty="0" smtClean="0"/>
              <a:t>)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origin</a:t>
            </a:r>
            <a:r>
              <a:rPr lang="it-IT" dirty="0" smtClean="0"/>
              <a:t> (PPO, </a:t>
            </a:r>
            <a:r>
              <a:rPr lang="it-IT" dirty="0" err="1" smtClean="0"/>
              <a:t>particulate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Picture 7" descr="Po210Bi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65716"/>
            <a:ext cx="3657600" cy="3239884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1905000" y="4800600"/>
            <a:ext cx="228598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210</a:t>
            </a:r>
            <a:r>
              <a:rPr lang="it-IT" b="1" dirty="0" smtClean="0">
                <a:solidFill>
                  <a:srgbClr val="FF0000"/>
                </a:solidFill>
              </a:rPr>
              <a:t>Po </a:t>
            </a:r>
            <a:r>
              <a:rPr lang="it-IT" b="1" dirty="0" err="1" smtClean="0">
                <a:solidFill>
                  <a:srgbClr val="FF0000"/>
                </a:solidFill>
              </a:rPr>
              <a:t>history</a:t>
            </a:r>
            <a:endParaRPr lang="it-IT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16" y="1752600"/>
            <a:ext cx="5642967" cy="414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752600"/>
            <a:ext cx="228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err="1" smtClean="0"/>
              <a:t>Units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rate  are</a:t>
            </a:r>
          </a:p>
          <a:p>
            <a:r>
              <a:rPr lang="en-US" sz="2200" dirty="0" smtClean="0"/>
              <a:t>c</a:t>
            </a:r>
            <a:r>
              <a:rPr lang="it-IT" sz="2200" dirty="0" err="1" smtClean="0"/>
              <a:t>pd</a:t>
            </a:r>
            <a:r>
              <a:rPr lang="it-IT" sz="2200" dirty="0" smtClean="0"/>
              <a:t>/ton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err="1" smtClean="0">
                <a:solidFill>
                  <a:srgbClr val="FF0000"/>
                </a:solidFill>
              </a:rPr>
              <a:t>Pulse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Shape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Discrimination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18435" name="Content Placeholder 3" descr="gattivschar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774" r="-5774"/>
          <a:stretch>
            <a:fillRect/>
          </a:stretch>
        </p:blipFill>
        <p:spPr>
          <a:xfrm>
            <a:off x="621695" y="1600200"/>
            <a:ext cx="7759700" cy="42672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800600" y="3810000"/>
            <a:ext cx="36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600" b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276600" y="3317875"/>
            <a:ext cx="403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600" b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309" y="4495800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0.5 </a:t>
            </a:r>
            <a:r>
              <a:rPr lang="it-IT" dirty="0" err="1" smtClean="0"/>
              <a:t>MeV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750341" y="5073561"/>
            <a:ext cx="39266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832072" y="5148540"/>
            <a:ext cx="39266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90309" y="4495800"/>
            <a:ext cx="105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7</a:t>
            </a:r>
            <a:r>
              <a:rPr lang="it-IT" dirty="0" smtClean="0"/>
              <a:t>Be </a:t>
            </a:r>
            <a:r>
              <a:rPr lang="it-IT" dirty="0" err="1" smtClean="0"/>
              <a:t>edge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</a:rPr>
              <a:t>Some </a:t>
            </a:r>
            <a:r>
              <a:rPr lang="it-IT" b="1" dirty="0" err="1" smtClean="0">
                <a:solidFill>
                  <a:srgbClr val="FF0000"/>
                </a:solidFill>
              </a:rPr>
              <a:t>examples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fit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a/</a:t>
            </a:r>
            <a:r>
              <a:rPr lang="it-IT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Symbol" charset="2"/>
              </a:rPr>
              <a:t> sub.</a:t>
            </a:r>
            <a:endParaRPr lang="it-IT" b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21507" name="Content Placeholder 3" descr="h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423" r="-11423"/>
          <a:stretch>
            <a:fillRect/>
          </a:stretch>
        </p:blipFill>
        <p:spPr>
          <a:xfrm>
            <a:off x="125413" y="1417638"/>
            <a:ext cx="4487862" cy="2468562"/>
          </a:xfrm>
        </p:spPr>
      </p:pic>
      <p:pic>
        <p:nvPicPr>
          <p:cNvPr id="21508" name="Picture 4" descr="h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9592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68763"/>
            <a:ext cx="3810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1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250" y="4068763"/>
            <a:ext cx="40417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289560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</a:rPr>
              <a:t>b</a:t>
            </a:r>
            <a:endParaRPr lang="it-IT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0047" y="2297668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</a:rPr>
              <a:t>a</a:t>
            </a:r>
            <a:endParaRPr lang="it-IT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it-IT" b="1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Alpha</a:t>
            </a:r>
            <a:r>
              <a:rPr lang="it-IT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subtracted</a:t>
            </a:r>
            <a:r>
              <a:rPr lang="it-IT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spectrum</a:t>
            </a:r>
            <a:endParaRPr lang="it-IT" b="1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5" name="Picture 6" descr="spcnosubsu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31766"/>
            <a:ext cx="7010400" cy="49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4953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950241" y="5556766"/>
            <a:ext cx="46886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Energy and Position </a:t>
            </a:r>
            <a:r>
              <a:rPr lang="it-IT" b="1" dirty="0" err="1" smtClean="0">
                <a:solidFill>
                  <a:srgbClr val="FF0000"/>
                </a:solidFill>
              </a:rPr>
              <a:t>calibration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/>
              <a:t>C</a:t>
            </a:r>
            <a:r>
              <a:rPr lang="it-IT" dirty="0" err="1" smtClean="0"/>
              <a:t>alibration</a:t>
            </a:r>
            <a:r>
              <a:rPr lang="it-IT" dirty="0" smtClean="0"/>
              <a:t> </a:t>
            </a:r>
            <a:r>
              <a:rPr lang="it-IT" dirty="0" err="1" smtClean="0"/>
              <a:t>campaigns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w</a:t>
            </a:r>
            <a:r>
              <a:rPr lang="it-IT" dirty="0" err="1" smtClean="0"/>
              <a:t>ithout</a:t>
            </a:r>
            <a:r>
              <a:rPr lang="it-IT" dirty="0" smtClean="0"/>
              <a:t> </a:t>
            </a:r>
            <a:r>
              <a:rPr lang="it-IT" dirty="0" err="1" smtClean="0"/>
              <a:t>introducing</a:t>
            </a:r>
            <a:r>
              <a:rPr lang="it-IT" dirty="0" smtClean="0"/>
              <a:t> </a:t>
            </a:r>
            <a:r>
              <a:rPr lang="it-IT" dirty="0" err="1" smtClean="0"/>
              <a:t>contamination</a:t>
            </a:r>
            <a:endParaRPr lang="it-IT" dirty="0" smtClean="0"/>
          </a:p>
          <a:p>
            <a:pPr lvl="1"/>
            <a:r>
              <a:rPr lang="en-US" b="1" dirty="0" smtClean="0"/>
              <a:t>G</a:t>
            </a:r>
            <a:r>
              <a:rPr lang="it-IT" b="1" dirty="0" err="1" smtClean="0"/>
              <a:t>oal</a:t>
            </a:r>
            <a:r>
              <a:rPr lang="it-IT" b="1" dirty="0" smtClean="0"/>
              <a:t>:</a:t>
            </a:r>
            <a:r>
              <a:rPr lang="it-IT" dirty="0" smtClean="0"/>
              <a:t> reduce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on FV and on </a:t>
            </a:r>
            <a:r>
              <a:rPr lang="it-IT" dirty="0" err="1" smtClean="0"/>
              <a:t>energy</a:t>
            </a:r>
            <a:r>
              <a:rPr lang="it-IT" dirty="0" smtClean="0"/>
              <a:t> scale </a:t>
            </a:r>
            <a:r>
              <a:rPr lang="it-IT" dirty="0" err="1" smtClean="0"/>
              <a:t>below</a:t>
            </a:r>
            <a:r>
              <a:rPr lang="it-IT" b="1" dirty="0" smtClean="0"/>
              <a:t> 5</a:t>
            </a:r>
            <a:r>
              <a:rPr lang="it-IT" b="1" dirty="0" smtClean="0"/>
              <a:t>% </a:t>
            </a:r>
            <a:r>
              <a:rPr lang="it-IT" dirty="0" smtClean="0"/>
              <a:t>on </a:t>
            </a:r>
            <a:r>
              <a:rPr lang="it-IT" baseline="30000" dirty="0" smtClean="0"/>
              <a:t>7</a:t>
            </a:r>
            <a:r>
              <a:rPr lang="it-IT" dirty="0" smtClean="0"/>
              <a:t>Be</a:t>
            </a:r>
            <a:endParaRPr lang="it-IT" b="1" dirty="0"/>
          </a:p>
        </p:txBody>
      </p:sp>
      <p:pic>
        <p:nvPicPr>
          <p:cNvPr id="4" name="Picture 8" descr="inser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2686050" cy="4371975"/>
          </a:xfrm>
          <a:prstGeom prst="rect">
            <a:avLst/>
          </a:prstGeom>
          <a:noFill/>
        </p:spPr>
      </p:pic>
      <p:pic>
        <p:nvPicPr>
          <p:cNvPr id="5" name="Picture 12" descr="calib_c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2" y="1981200"/>
            <a:ext cx="5246688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803231" y="4669632"/>
            <a:ext cx="19113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Vertex</a:t>
            </a:r>
            <a:r>
              <a:rPr lang="it-IT" b="1" dirty="0" smtClean="0">
                <a:solidFill>
                  <a:srgbClr val="FF0000"/>
                </a:solidFill>
              </a:rPr>
              <a:t> position </a:t>
            </a:r>
            <a:r>
              <a:rPr lang="it-IT" b="1" dirty="0" err="1" smtClean="0">
                <a:solidFill>
                  <a:srgbClr val="FF0000"/>
                </a:solidFill>
              </a:rPr>
              <a:t>calibration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9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aseline="30000" dirty="0" smtClean="0"/>
              <a:t>14</a:t>
            </a:r>
            <a:r>
              <a:rPr lang="it-IT" dirty="0" smtClean="0"/>
              <a:t>C , </a:t>
            </a:r>
            <a:r>
              <a:rPr lang="it-IT" baseline="30000" dirty="0" smtClean="0"/>
              <a:t>222</a:t>
            </a:r>
            <a:r>
              <a:rPr lang="it-IT" dirty="0" smtClean="0"/>
              <a:t>Rn, </a:t>
            </a:r>
            <a:r>
              <a:rPr lang="it-IT" dirty="0" err="1" smtClean="0">
                <a:latin typeface="Symbol" charset="2"/>
                <a:cs typeface="Symbol" charset="2"/>
              </a:rPr>
              <a:t>g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 smtClean="0"/>
              <a:t>and </a:t>
            </a:r>
            <a:r>
              <a:rPr lang="it-IT" dirty="0" err="1" smtClean="0"/>
              <a:t>AmBe</a:t>
            </a:r>
            <a:endParaRPr lang="it-IT" dirty="0" smtClean="0"/>
          </a:p>
          <a:p>
            <a:pPr>
              <a:buNone/>
            </a:pPr>
            <a:r>
              <a:rPr lang="it-IT" baseline="30000" dirty="0" smtClean="0"/>
              <a:t>   </a:t>
            </a:r>
            <a:r>
              <a:rPr lang="it-IT" dirty="0" err="1" smtClean="0"/>
              <a:t>sources</a:t>
            </a:r>
            <a:r>
              <a:rPr lang="it-IT" dirty="0" smtClean="0"/>
              <a:t> </a:t>
            </a:r>
            <a:r>
              <a:rPr lang="it-IT" dirty="0" err="1" smtClean="0"/>
              <a:t>deployed</a:t>
            </a:r>
            <a:r>
              <a:rPr lang="it-IT" dirty="0" smtClean="0"/>
              <a:t> inside</a:t>
            </a:r>
          </a:p>
          <a:p>
            <a:pPr>
              <a:buNone/>
            </a:pPr>
            <a:r>
              <a:rPr lang="en-US" dirty="0" smtClean="0"/>
              <a:t>   the LS volume</a:t>
            </a:r>
            <a:endParaRPr lang="en-US" dirty="0" smtClean="0"/>
          </a:p>
          <a:p>
            <a:r>
              <a:rPr lang="en-US" dirty="0" smtClean="0"/>
              <a:t>reached </a:t>
            </a:r>
            <a:r>
              <a:rPr lang="en-US" dirty="0" smtClean="0"/>
              <a:t>2% error on FV </a:t>
            </a:r>
          </a:p>
          <a:p>
            <a:pPr>
              <a:buNone/>
            </a:pPr>
            <a:r>
              <a:rPr lang="en-US" dirty="0" smtClean="0"/>
              <a:t>  definition</a:t>
            </a:r>
            <a:endParaRPr lang="it-IT" dirty="0"/>
          </a:p>
        </p:txBody>
      </p:sp>
      <p:pic>
        <p:nvPicPr>
          <p:cNvPr id="4" name="Picture 4" descr="sourcepo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63" y="1600200"/>
            <a:ext cx="3681412" cy="384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Calibration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energy</a:t>
            </a:r>
            <a:r>
              <a:rPr lang="it-IT" b="1" dirty="0" smtClean="0">
                <a:solidFill>
                  <a:srgbClr val="FF0000"/>
                </a:solidFill>
              </a:rPr>
              <a:t> scale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00200"/>
            <a:ext cx="7239000" cy="50419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40400" y="2514600"/>
          <a:ext cx="2641600" cy="406400"/>
        </p:xfrm>
        <a:graphic>
          <a:graphicData uri="http://schemas.openxmlformats.org/presentationml/2006/ole">
            <p:oleObj spid="_x0000_s241666" name="Equation" r:id="rId4" imgW="13208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Scientific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Goals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t-IT" b="1" dirty="0" smtClean="0"/>
              <a:t>MAIN: </a:t>
            </a:r>
            <a:r>
              <a:rPr lang="it-IT" b="1" dirty="0" err="1" smtClean="0"/>
              <a:t>s</a:t>
            </a:r>
            <a:r>
              <a:rPr lang="it-IT" dirty="0" err="1" smtClean="0"/>
              <a:t>olar</a:t>
            </a:r>
            <a:r>
              <a:rPr lang="it-IT" dirty="0" smtClean="0"/>
              <a:t> </a:t>
            </a:r>
            <a:r>
              <a:rPr lang="it-IT" dirty="0" smtClean="0"/>
              <a:t>neutrino detection </a:t>
            </a:r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Antineutrino detection (</a:t>
            </a:r>
            <a:r>
              <a:rPr lang="it-IT" dirty="0" err="1" smtClean="0"/>
              <a:t>geoneutrinos</a:t>
            </a:r>
            <a:r>
              <a:rPr lang="it-IT" dirty="0" smtClean="0"/>
              <a:t> + </a:t>
            </a:r>
            <a:r>
              <a:rPr lang="it-IT" dirty="0" err="1" smtClean="0"/>
              <a:t>reactor</a:t>
            </a:r>
            <a:r>
              <a:rPr lang="it-IT" dirty="0" smtClean="0"/>
              <a:t> </a:t>
            </a:r>
            <a:r>
              <a:rPr lang="it-IT" dirty="0" err="1" smtClean="0"/>
              <a:t>antineutrinos</a:t>
            </a:r>
            <a:r>
              <a:rPr lang="it-IT" dirty="0" smtClean="0"/>
              <a:t> on 1000 km </a:t>
            </a:r>
            <a:r>
              <a:rPr lang="it-IT" dirty="0" err="1" smtClean="0"/>
              <a:t>baseline</a:t>
            </a:r>
            <a:r>
              <a:rPr lang="it-IT" dirty="0" smtClean="0"/>
              <a:t>) </a:t>
            </a:r>
            <a:r>
              <a:rPr lang="en-US" dirty="0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s</a:t>
            </a:r>
            <a:r>
              <a:rPr lang="it-IT" dirty="0" err="1" smtClean="0"/>
              <a:t>ee</a:t>
            </a:r>
            <a:r>
              <a:rPr lang="it-IT" dirty="0" smtClean="0"/>
              <a:t> L. </a:t>
            </a:r>
            <a:r>
              <a:rPr lang="it-IT" dirty="0" err="1" smtClean="0"/>
              <a:t>Ludhova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meeting</a:t>
            </a:r>
          </a:p>
          <a:p>
            <a:endParaRPr lang="it-IT" dirty="0" smtClean="0"/>
          </a:p>
          <a:p>
            <a:r>
              <a:rPr lang="it-IT" dirty="0" err="1" smtClean="0"/>
              <a:t>Neutrinos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galactic</a:t>
            </a:r>
            <a:r>
              <a:rPr lang="it-IT" dirty="0" smtClean="0"/>
              <a:t> SN’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en-US" dirty="0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in</a:t>
            </a:r>
            <a:r>
              <a:rPr lang="it-IT" dirty="0" smtClean="0"/>
              <a:t> </a:t>
            </a:r>
            <a:r>
              <a:rPr lang="it-IT" dirty="0" err="1" smtClean="0"/>
              <a:t>detail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smtClean="0"/>
              <a:t>talk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Rare/</a:t>
            </a:r>
            <a:r>
              <a:rPr lang="it-IT" dirty="0" err="1" smtClean="0"/>
              <a:t>non-standard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(e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, </a:t>
            </a:r>
            <a:r>
              <a:rPr lang="it-IT" dirty="0" err="1" smtClean="0"/>
              <a:t>violation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Pauli</a:t>
            </a:r>
            <a:r>
              <a:rPr lang="it-IT" dirty="0" smtClean="0"/>
              <a:t> </a:t>
            </a:r>
            <a:r>
              <a:rPr lang="it-IT" dirty="0" err="1" smtClean="0"/>
              <a:t>exclusion</a:t>
            </a:r>
            <a:r>
              <a:rPr lang="it-IT" dirty="0" smtClean="0"/>
              <a:t> </a:t>
            </a:r>
            <a:r>
              <a:rPr lang="it-IT" dirty="0" err="1" smtClean="0"/>
              <a:t>principle</a:t>
            </a:r>
            <a:r>
              <a:rPr lang="it-IT" dirty="0" smtClean="0"/>
              <a:t>, </a:t>
            </a:r>
            <a:r>
              <a:rPr lang="it-IT" dirty="0" err="1" smtClean="0"/>
              <a:t>axions</a:t>
            </a:r>
            <a:r>
              <a:rPr lang="it-IT" dirty="0" smtClean="0"/>
              <a:t>, neutrino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) </a:t>
            </a:r>
            <a:r>
              <a:rPr lang="en-US" dirty="0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in</a:t>
            </a:r>
            <a:r>
              <a:rPr lang="it-IT" dirty="0" smtClean="0"/>
              <a:t> </a:t>
            </a:r>
            <a:r>
              <a:rPr lang="it-IT" dirty="0" err="1" smtClean="0"/>
              <a:t>detail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smtClean="0"/>
              <a:t>talk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observation of pep neutrinos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68813" y="2590800"/>
            <a:ext cx="4675187" cy="3422650"/>
            <a:chOff x="327" y="138"/>
            <a:chExt cx="2511" cy="1641"/>
          </a:xfrm>
        </p:grpSpPr>
        <p:pic>
          <p:nvPicPr>
            <p:cNvPr id="32786" name="Picture 3" descr="c11_alln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" y="138"/>
              <a:ext cx="2511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7" name="Rectangle 4"/>
            <p:cNvSpPr>
              <a:spLocks noChangeArrowheads="1"/>
            </p:cNvSpPr>
            <p:nvPr/>
          </p:nvSpPr>
          <p:spPr bwMode="auto">
            <a:xfrm>
              <a:off x="1470" y="224"/>
              <a:ext cx="618" cy="1302"/>
            </a:xfrm>
            <a:prstGeom prst="rect">
              <a:avLst/>
            </a:prstGeom>
            <a:solidFill>
              <a:schemeClr val="accent1">
                <a:alpha val="3882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2290763" y="914400"/>
            <a:ext cx="5100637" cy="1604963"/>
            <a:chOff x="3886201" y="1219200"/>
            <a:chExt cx="5101144" cy="1604665"/>
          </a:xfrm>
          <a:solidFill>
            <a:schemeClr val="tx1"/>
          </a:solidFill>
        </p:grpSpPr>
        <p:sp>
          <p:nvSpPr>
            <p:cNvPr id="32781" name="Text Box 3"/>
            <p:cNvSpPr txBox="1">
              <a:spLocks noChangeArrowheads="1"/>
            </p:cNvSpPr>
            <p:nvPr/>
          </p:nvSpPr>
          <p:spPr bwMode="auto">
            <a:xfrm>
              <a:off x="3886201" y="1219200"/>
              <a:ext cx="312732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u="none" dirty="0" err="1">
                  <a:solidFill>
                    <a:srgbClr val="E60000"/>
                  </a:solidFill>
                  <a:latin typeface="Symbol" charset="2"/>
                </a:rPr>
                <a:t>m</a:t>
              </a:r>
              <a:r>
                <a:rPr lang="en-US" sz="2400" u="none" dirty="0">
                  <a:solidFill>
                    <a:srgbClr val="000090"/>
                  </a:solidFill>
                </a:rPr>
                <a:t> + </a:t>
              </a:r>
              <a:r>
                <a:rPr lang="en-US" sz="2400" u="none" baseline="30000" dirty="0">
                  <a:solidFill>
                    <a:srgbClr val="000090"/>
                  </a:solidFill>
                </a:rPr>
                <a:t>12</a:t>
              </a:r>
              <a:r>
                <a:rPr lang="en-US" sz="2400" u="none" dirty="0">
                  <a:solidFill>
                    <a:srgbClr val="000090"/>
                  </a:solidFill>
                </a:rPr>
                <a:t>C 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→ </a:t>
              </a:r>
              <a:r>
                <a:rPr lang="en-US" sz="2400" u="none" dirty="0" err="1">
                  <a:solidFill>
                    <a:srgbClr val="000090"/>
                  </a:solidFill>
                  <a:latin typeface="Symbol" charset="2"/>
                  <a:ea typeface="Arial" charset="0"/>
                  <a:cs typeface="Arial" charset="0"/>
                </a:rPr>
                <a:t>m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 + </a:t>
              </a:r>
              <a:r>
                <a:rPr lang="en-US" sz="2400" b="1" u="none" baseline="30000" dirty="0">
                  <a:solidFill>
                    <a:srgbClr val="008000"/>
                  </a:solidFill>
                  <a:ea typeface="Arial" charset="0"/>
                  <a:cs typeface="Arial" charset="0"/>
                </a:rPr>
                <a:t>11</a:t>
              </a:r>
              <a:r>
                <a:rPr lang="en-US" sz="2400" b="1" u="none" dirty="0">
                  <a:solidFill>
                    <a:srgbClr val="008000"/>
                  </a:solidFill>
                  <a:ea typeface="Arial" charset="0"/>
                  <a:cs typeface="Arial" charset="0"/>
                </a:rPr>
                <a:t>C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 + </a:t>
              </a:r>
              <a:r>
                <a:rPr lang="en-US" sz="2400" u="none" dirty="0" err="1">
                  <a:solidFill>
                    <a:srgbClr val="000090"/>
                  </a:solidFill>
                  <a:ea typeface="Arial" charset="0"/>
                  <a:cs typeface="Arial" charset="0"/>
                </a:rPr>
                <a:t>n</a:t>
              </a:r>
              <a:endParaRPr lang="en-US" sz="2400" u="none" dirty="0">
                <a:solidFill>
                  <a:srgbClr val="000090"/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11" name="Connettore 4 10"/>
            <p:cNvCxnSpPr/>
            <p:nvPr/>
          </p:nvCxnSpPr>
          <p:spPr>
            <a:xfrm>
              <a:off x="6782089" y="1676315"/>
              <a:ext cx="381038" cy="228558"/>
            </a:xfrm>
            <a:prstGeom prst="bentConnector3">
              <a:avLst>
                <a:gd name="adj1" fmla="val 3333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4 19"/>
            <p:cNvCxnSpPr/>
            <p:nvPr/>
          </p:nvCxnSpPr>
          <p:spPr>
            <a:xfrm rot="16200000" flipH="1">
              <a:off x="5943947" y="1981004"/>
              <a:ext cx="990416" cy="381038"/>
            </a:xfrm>
            <a:prstGeom prst="bentConnector3">
              <a:avLst>
                <a:gd name="adj1" fmla="val 101282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84" name="Text Box 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74834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u="none" dirty="0">
                  <a:solidFill>
                    <a:srgbClr val="000090"/>
                  </a:solidFill>
                </a:rPr>
                <a:t>+ </a:t>
              </a:r>
              <a:r>
                <a:rPr lang="en-US" sz="2400" u="none" dirty="0" err="1">
                  <a:solidFill>
                    <a:srgbClr val="000090"/>
                  </a:solidFill>
                </a:rPr>
                <a:t>p</a:t>
              </a:r>
              <a:r>
                <a:rPr lang="en-US" sz="2400" u="none" dirty="0">
                  <a:solidFill>
                    <a:srgbClr val="000090"/>
                  </a:solidFill>
                </a:rPr>
                <a:t> 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→ </a:t>
              </a:r>
              <a:r>
                <a:rPr lang="en-US" sz="2400" u="none" dirty="0" err="1">
                  <a:solidFill>
                    <a:srgbClr val="000090"/>
                  </a:solidFill>
                  <a:ea typeface="Arial" charset="0"/>
                  <a:cs typeface="Arial" charset="0"/>
                </a:rPr>
                <a:t>d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 + </a:t>
              </a:r>
              <a:r>
                <a:rPr lang="en-US" sz="2400" u="none" dirty="0" err="1">
                  <a:solidFill>
                    <a:srgbClr val="E60000"/>
                  </a:solidFill>
                  <a:latin typeface="Symbol" charset="2"/>
                  <a:ea typeface="Arial" charset="0"/>
                  <a:cs typeface="Arial" charset="0"/>
                </a:rPr>
                <a:t>g</a:t>
              </a:r>
              <a:endParaRPr lang="en-US" sz="2400" u="none" dirty="0">
                <a:solidFill>
                  <a:srgbClr val="E6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2785" name="Text Box 3"/>
            <p:cNvSpPr txBox="1">
              <a:spLocks noChangeArrowheads="1"/>
            </p:cNvSpPr>
            <p:nvPr/>
          </p:nvSpPr>
          <p:spPr bwMode="auto">
            <a:xfrm>
              <a:off x="6705600" y="2362200"/>
              <a:ext cx="21777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→</a:t>
              </a:r>
              <a:r>
                <a:rPr lang="en-US" sz="2400" u="none" baseline="30000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11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B + </a:t>
              </a:r>
              <a:r>
                <a:rPr lang="en-US" sz="2400" u="none" dirty="0" err="1">
                  <a:solidFill>
                    <a:srgbClr val="E60000"/>
                  </a:solidFill>
                  <a:ea typeface="Arial" charset="0"/>
                  <a:cs typeface="Arial" charset="0"/>
                </a:rPr>
                <a:t>e</a:t>
              </a:r>
              <a:r>
                <a:rPr lang="en-US" sz="2400" u="none" baseline="30000" dirty="0">
                  <a:solidFill>
                    <a:srgbClr val="E60000"/>
                  </a:solidFill>
                  <a:ea typeface="Arial" charset="0"/>
                  <a:cs typeface="Arial" charset="0"/>
                </a:rPr>
                <a:t>+</a:t>
              </a:r>
              <a:r>
                <a:rPr lang="en-US" sz="2400" u="none" dirty="0">
                  <a:solidFill>
                    <a:srgbClr val="E60000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2400" u="none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+ </a:t>
              </a:r>
              <a:r>
                <a:rPr lang="en-US" sz="2400" u="none" dirty="0">
                  <a:solidFill>
                    <a:srgbClr val="000090"/>
                  </a:solidFill>
                  <a:latin typeface="Symbol" charset="2"/>
                  <a:ea typeface="Arial" charset="0"/>
                  <a:cs typeface="Arial" charset="0"/>
                </a:rPr>
                <a:t>n</a:t>
              </a:r>
              <a:r>
                <a:rPr lang="en-US" sz="2400" u="none" baseline="-25000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</p:grpSp>
      <p:grpSp>
        <p:nvGrpSpPr>
          <p:cNvPr id="4" name="Grouper 28"/>
          <p:cNvGrpSpPr>
            <a:grpSpLocks/>
          </p:cNvGrpSpPr>
          <p:nvPr/>
        </p:nvGrpSpPr>
        <p:grpSpPr bwMode="auto">
          <a:xfrm>
            <a:off x="304800" y="1447800"/>
            <a:ext cx="4191000" cy="5151438"/>
            <a:chOff x="304800" y="1447800"/>
            <a:chExt cx="4191000" cy="515143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38200" y="1447800"/>
              <a:ext cx="2057400" cy="2362200"/>
              <a:chOff x="0" y="0"/>
              <a:chExt cx="2168" cy="2656"/>
            </a:xfrm>
          </p:grpSpPr>
          <p:pic>
            <p:nvPicPr>
              <p:cNvPr id="3277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10681" t="5276" r="1369" b="2499"/>
              <a:stretch>
                <a:fillRect/>
              </a:stretch>
            </p:blipFill>
            <p:spPr bwMode="auto">
              <a:xfrm>
                <a:off x="0" y="0"/>
                <a:ext cx="2168" cy="2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2780" name="Picture 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168" cy="2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er 27"/>
            <p:cNvGrpSpPr>
              <a:grpSpLocks/>
            </p:cNvGrpSpPr>
            <p:nvPr/>
          </p:nvGrpSpPr>
          <p:grpSpPr bwMode="auto">
            <a:xfrm>
              <a:off x="304800" y="3886200"/>
              <a:ext cx="4191000" cy="2713037"/>
              <a:chOff x="152400" y="3733800"/>
              <a:chExt cx="4191000" cy="2713037"/>
            </a:xfrm>
          </p:grpSpPr>
          <p:pic>
            <p:nvPicPr>
              <p:cNvPr id="3277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" y="3733800"/>
                <a:ext cx="4191000" cy="27130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1295400" y="3886200"/>
                <a:ext cx="2819400" cy="954088"/>
              </a:xfrm>
              <a:prstGeom prst="rect">
                <a:avLst/>
              </a:prstGeom>
              <a:solidFill>
                <a:srgbClr val="DBF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 u="none">
                    <a:solidFill>
                      <a:srgbClr val="FF0000"/>
                    </a:solidFill>
                  </a:rPr>
                  <a:t>Three</a:t>
                </a:r>
                <a:r>
                  <a:rPr lang="en-US" sz="1400" u="none">
                    <a:solidFill>
                      <a:srgbClr val="000000"/>
                    </a:solidFill>
                  </a:rPr>
                  <a:t> Fold Coincidence (</a:t>
                </a:r>
                <a:r>
                  <a:rPr lang="en-US" sz="1400" b="1" u="none">
                    <a:solidFill>
                      <a:srgbClr val="000000"/>
                    </a:solidFill>
                  </a:rPr>
                  <a:t>TFC</a:t>
                </a:r>
                <a:r>
                  <a:rPr lang="en-US" sz="1400" u="none">
                    <a:solidFill>
                      <a:srgbClr val="000000"/>
                    </a:solidFill>
                  </a:rPr>
                  <a:t>): </a:t>
                </a:r>
              </a:p>
              <a:p>
                <a:r>
                  <a:rPr lang="en-US" sz="1400" u="none">
                    <a:solidFill>
                      <a:srgbClr val="000000"/>
                    </a:solidFill>
                  </a:rPr>
                  <a:t>space-time veto removes 90% of </a:t>
                </a:r>
                <a:r>
                  <a:rPr lang="en-US" sz="1400" u="none" baseline="30000">
                    <a:solidFill>
                      <a:srgbClr val="000000"/>
                    </a:solidFill>
                  </a:rPr>
                  <a:t>11</a:t>
                </a:r>
                <a:r>
                  <a:rPr lang="en-US" sz="1400" u="none">
                    <a:solidFill>
                      <a:srgbClr val="000000"/>
                    </a:solidFill>
                  </a:rPr>
                  <a:t>C  paid with 50% loss of exposure</a:t>
                </a:r>
              </a:p>
            </p:txBody>
          </p:sp>
        </p:grpSp>
      </p:grpSp>
      <p:sp>
        <p:nvSpPr>
          <p:cNvPr id="32774" name="ZoneTexte 22"/>
          <p:cNvSpPr txBox="1">
            <a:spLocks noChangeArrowheads="1"/>
          </p:cNvSpPr>
          <p:nvPr/>
        </p:nvSpPr>
        <p:spPr bwMode="auto">
          <a:xfrm>
            <a:off x="2549525" y="1524000"/>
            <a:ext cx="1793875" cy="400050"/>
          </a:xfrm>
          <a:prstGeom prst="rect">
            <a:avLst/>
          </a:prstGeom>
          <a:noFill/>
          <a:ln w="19050">
            <a:solidFill>
              <a:srgbClr val="00009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u="none" baseline="30000" dirty="0"/>
              <a:t>11</a:t>
            </a:r>
            <a:r>
              <a:rPr lang="fr-FR" sz="2000" u="none" dirty="0"/>
              <a:t>C </a:t>
            </a:r>
            <a:r>
              <a:rPr lang="fr-FR" sz="2000" u="none" dirty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fr-FR" sz="2000" u="none" dirty="0"/>
              <a:t> ~ 30 min</a:t>
            </a:r>
          </a:p>
        </p:txBody>
      </p:sp>
      <p:sp>
        <p:nvSpPr>
          <p:cNvPr id="21" name="ZoneTexte 22"/>
          <p:cNvSpPr txBox="1">
            <a:spLocks noChangeArrowheads="1"/>
          </p:cNvSpPr>
          <p:nvPr/>
        </p:nvSpPr>
        <p:spPr bwMode="auto">
          <a:xfrm>
            <a:off x="5673725" y="914400"/>
            <a:ext cx="1237012" cy="400110"/>
          </a:xfrm>
          <a:prstGeom prst="rect">
            <a:avLst/>
          </a:prstGeom>
          <a:noFill/>
          <a:ln w="19050">
            <a:solidFill>
              <a:srgbClr val="00009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u="none" dirty="0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fr-FR" sz="2000" u="none" dirty="0" smtClean="0"/>
              <a:t> </a:t>
            </a:r>
            <a:r>
              <a:rPr lang="fr-FR" sz="2000" u="none" dirty="0"/>
              <a:t>~</a:t>
            </a:r>
            <a:r>
              <a:rPr lang="fr-FR" sz="2000" u="none" dirty="0" smtClean="0"/>
              <a:t> </a:t>
            </a:r>
            <a:r>
              <a:rPr lang="fr-FR" sz="2000" dirty="0" smtClean="0"/>
              <a:t>260</a:t>
            </a:r>
            <a:r>
              <a:rPr lang="fr-FR" sz="2000" u="none" dirty="0" smtClean="0"/>
              <a:t> </a:t>
            </a:r>
            <a:r>
              <a:rPr lang="fr-FR" sz="2000" u="none" dirty="0" smtClean="0">
                <a:latin typeface="Symbol" charset="2"/>
                <a:cs typeface="Symbol" charset="2"/>
              </a:rPr>
              <a:t>m</a:t>
            </a:r>
            <a:r>
              <a:rPr lang="fr-FR" sz="2000" u="none" dirty="0" smtClean="0">
                <a:cs typeface="Symbol" charset="2"/>
              </a:rPr>
              <a:t>s</a:t>
            </a:r>
            <a:endParaRPr lang="fr-FR" sz="20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</a:rPr>
              <a:t>Multivariate maximum likelihood fit</a:t>
            </a:r>
          </a:p>
        </p:txBody>
      </p:sp>
      <p:pic>
        <p:nvPicPr>
          <p:cNvPr id="358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3263900" cy="220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er 14"/>
          <p:cNvGrpSpPr>
            <a:grpSpLocks/>
          </p:cNvGrpSpPr>
          <p:nvPr/>
        </p:nvGrpSpPr>
        <p:grpSpPr bwMode="auto">
          <a:xfrm>
            <a:off x="1143000" y="1300163"/>
            <a:ext cx="6858000" cy="5100637"/>
            <a:chOff x="1219200" y="1300023"/>
            <a:chExt cx="6858000" cy="5100777"/>
          </a:xfrm>
        </p:grpSpPr>
        <p:pic>
          <p:nvPicPr>
            <p:cNvPr id="35846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4114800"/>
              <a:ext cx="3124200" cy="2286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4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714777"/>
              <a:ext cx="2971800" cy="185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9200" y="4153177"/>
              <a:ext cx="3048000" cy="217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3"/>
            <p:cNvSpPr txBox="1">
              <a:spLocks noChangeArrowheads="1"/>
            </p:cNvSpPr>
            <p:nvPr/>
          </p:nvSpPr>
          <p:spPr bwMode="auto">
            <a:xfrm>
              <a:off x="5568950" y="1300023"/>
              <a:ext cx="1974850" cy="3381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Energy spectral fit</a:t>
              </a:r>
            </a:p>
          </p:txBody>
        </p:sp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6096000" y="3771828"/>
              <a:ext cx="1050925" cy="3381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Radial fit</a:t>
              </a:r>
            </a:p>
          </p:txBody>
        </p:sp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1981200" y="3733727"/>
              <a:ext cx="1633538" cy="3381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Pulse shape fit</a:t>
              </a:r>
            </a:p>
          </p:txBody>
        </p:sp>
      </p:grp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981200" y="1143000"/>
            <a:ext cx="18034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u="none">
                <a:solidFill>
                  <a:srgbClr val="000000"/>
                </a:solidFill>
              </a:rPr>
              <a:t>Pulse shape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it-IT" sz="3300" b="1" dirty="0" err="1" smtClean="0">
                <a:solidFill>
                  <a:srgbClr val="FF0000"/>
                </a:solidFill>
              </a:rPr>
              <a:t>pep</a:t>
            </a:r>
            <a:r>
              <a:rPr lang="it-IT" sz="3300" b="1" dirty="0" smtClean="0">
                <a:solidFill>
                  <a:srgbClr val="FF0000"/>
                </a:solidFill>
              </a:rPr>
              <a:t> </a:t>
            </a:r>
            <a:r>
              <a:rPr lang="it-IT" sz="3300" b="1" dirty="0" err="1" smtClean="0">
                <a:solidFill>
                  <a:srgbClr val="FF0000"/>
                </a:solidFill>
              </a:rPr>
              <a:t>Solar</a:t>
            </a:r>
            <a:r>
              <a:rPr lang="it-IT" sz="3300" b="1" dirty="0" smtClean="0">
                <a:solidFill>
                  <a:srgbClr val="FF0000"/>
                </a:solidFill>
              </a:rPr>
              <a:t> Neutrino </a:t>
            </a:r>
            <a:r>
              <a:rPr lang="it-IT" sz="3300" b="1" dirty="0" err="1" smtClean="0">
                <a:solidFill>
                  <a:srgbClr val="FF0000"/>
                </a:solidFill>
              </a:rPr>
              <a:t>Measurement</a:t>
            </a:r>
            <a:r>
              <a:rPr lang="it-IT" sz="3300" b="1" dirty="0" smtClean="0">
                <a:solidFill>
                  <a:srgbClr val="FF0000"/>
                </a:solidFill>
              </a:rPr>
              <a:t> in </a:t>
            </a:r>
            <a:r>
              <a:rPr lang="it-IT" sz="3300" b="1" dirty="0" err="1" smtClean="0">
                <a:solidFill>
                  <a:srgbClr val="FF0000"/>
                </a:solidFill>
              </a:rPr>
              <a:t>Borexino</a:t>
            </a:r>
            <a:endParaRPr lang="it-IT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676400"/>
          <a:ext cx="31242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/>
                          <a:cs typeface="Arial"/>
                        </a:rPr>
                        <a:t>MAIN </a:t>
                      </a:r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sources</a:t>
                      </a:r>
                      <a:r>
                        <a:rPr lang="it-IT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baseline="0" dirty="0" err="1" smtClean="0">
                          <a:latin typeface="Arial"/>
                          <a:cs typeface="Arial"/>
                        </a:rPr>
                        <a:t>of</a:t>
                      </a:r>
                      <a:r>
                        <a:rPr lang="it-IT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sz="2000" baseline="0" dirty="0" err="1" smtClean="0">
                          <a:latin typeface="Arial"/>
                          <a:cs typeface="Arial"/>
                        </a:rPr>
                        <a:t>ystematic</a:t>
                      </a:r>
                      <a:endParaRPr lang="it-IT" sz="2000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it-IT" sz="2000" baseline="0" dirty="0" err="1" smtClean="0">
                          <a:latin typeface="Arial"/>
                          <a:cs typeface="Arial"/>
                        </a:rPr>
                        <a:t>ncertainties</a:t>
                      </a:r>
                      <a:endParaRPr lang="it-IT" sz="2000" baseline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/>
                          <a:cs typeface="Arial"/>
                        </a:rPr>
                        <a:t>%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Fiducial</a:t>
                      </a:r>
                      <a:r>
                        <a:rPr lang="it-IT" sz="2000" dirty="0" smtClean="0">
                          <a:latin typeface="Arial"/>
                          <a:cs typeface="Arial"/>
                        </a:rPr>
                        <a:t> Volume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aseline="30000" dirty="0" smtClean="0">
                          <a:latin typeface="Arial"/>
                          <a:cs typeface="Arial"/>
                        </a:rPr>
                        <a:t>+0.6</a:t>
                      </a:r>
                      <a:r>
                        <a:rPr lang="it-IT" sz="2000" baseline="-25000" dirty="0" smtClean="0">
                          <a:latin typeface="Arial"/>
                          <a:cs typeface="Arial"/>
                        </a:rPr>
                        <a:t>-1.1</a:t>
                      </a:r>
                      <a:endParaRPr lang="it-IT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/>
                          <a:cs typeface="Arial"/>
                        </a:rPr>
                        <a:t>Energy </a:t>
                      </a:r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response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/>
                          <a:cs typeface="Arial"/>
                        </a:rPr>
                        <a:t>4.1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Fit</a:t>
                      </a:r>
                      <a:r>
                        <a:rPr lang="it-IT" sz="20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methods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/>
                          <a:cs typeface="Arial"/>
                        </a:rPr>
                        <a:t>5.7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Arial"/>
                          <a:cs typeface="Arial"/>
                        </a:rPr>
                        <a:t>PSD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latin typeface="Arial"/>
                          <a:cs typeface="Arial"/>
                        </a:rPr>
                        <a:t>5</a:t>
                      </a:r>
                      <a:endParaRPr lang="it-IT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aseline="30000" dirty="0" smtClean="0">
                          <a:latin typeface="Arial"/>
                          <a:cs typeface="Arial"/>
                        </a:rPr>
                        <a:t>210</a:t>
                      </a:r>
                      <a:r>
                        <a:rPr lang="it-IT" sz="2000" baseline="0" dirty="0" smtClean="0">
                          <a:latin typeface="Arial"/>
                          <a:cs typeface="Arial"/>
                        </a:rPr>
                        <a:t>Bi </a:t>
                      </a:r>
                      <a:r>
                        <a:rPr lang="it-IT" sz="2000" baseline="0" dirty="0" err="1" smtClean="0">
                          <a:latin typeface="Arial"/>
                          <a:cs typeface="Arial"/>
                        </a:rPr>
                        <a:t>shape</a:t>
                      </a:r>
                      <a:endParaRPr lang="it-IT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aseline="30000" dirty="0" smtClean="0">
                          <a:latin typeface="Arial"/>
                          <a:cs typeface="Arial"/>
                        </a:rPr>
                        <a:t>+1</a:t>
                      </a:r>
                      <a:r>
                        <a:rPr lang="it-IT" sz="2000" baseline="-25000" dirty="0" smtClean="0">
                          <a:latin typeface="Arial"/>
                          <a:cs typeface="Arial"/>
                        </a:rPr>
                        <a:t>-5</a:t>
                      </a:r>
                      <a:endParaRPr lang="it-IT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00" y="762000"/>
            <a:ext cx="4719700" cy="558165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629400" y="2590800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76200" y="6197769"/>
            <a:ext cx="685800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 smtClean="0"/>
              <a:t>R</a:t>
            </a:r>
            <a:r>
              <a:rPr lang="it-IT" sz="2700" dirty="0" err="1" smtClean="0"/>
              <a:t>ate</a:t>
            </a:r>
            <a:r>
              <a:rPr lang="it-IT" sz="2700" dirty="0" smtClean="0"/>
              <a:t> </a:t>
            </a:r>
            <a:r>
              <a:rPr lang="it-IT" sz="2700" dirty="0" err="1" smtClean="0"/>
              <a:t>pep</a:t>
            </a:r>
            <a:r>
              <a:rPr lang="it-IT" sz="2700" dirty="0" smtClean="0"/>
              <a:t>: 3.1±0.6(</a:t>
            </a:r>
            <a:r>
              <a:rPr lang="it-IT" sz="2700" dirty="0" err="1" smtClean="0"/>
              <a:t>stat</a:t>
            </a:r>
            <a:r>
              <a:rPr lang="it-IT" sz="2700" dirty="0" smtClean="0"/>
              <a:t>)±0.</a:t>
            </a:r>
            <a:r>
              <a:rPr lang="it-IT" sz="2700" dirty="0" err="1" smtClean="0"/>
              <a:t>3</a:t>
            </a:r>
            <a:r>
              <a:rPr lang="it-IT" sz="2700" dirty="0" smtClean="0"/>
              <a:t>(</a:t>
            </a:r>
            <a:r>
              <a:rPr lang="it-IT" sz="2700" dirty="0" err="1" smtClean="0"/>
              <a:t>sys</a:t>
            </a:r>
            <a:r>
              <a:rPr lang="it-IT" sz="2700" dirty="0" smtClean="0"/>
              <a:t>) </a:t>
            </a:r>
            <a:r>
              <a:rPr lang="it-IT" sz="2700" dirty="0" err="1" smtClean="0"/>
              <a:t>cpd</a:t>
            </a:r>
            <a:r>
              <a:rPr lang="it-IT" sz="2700" dirty="0" smtClean="0"/>
              <a:t>/100tons</a:t>
            </a:r>
            <a:endParaRPr lang="it-IT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it-IT" b="1" dirty="0" err="1" smtClean="0">
                <a:solidFill>
                  <a:srgbClr val="FF0000"/>
                </a:solidFill>
              </a:rPr>
              <a:t>ep</a:t>
            </a:r>
            <a:r>
              <a:rPr lang="it-IT" b="1" dirty="0" smtClean="0">
                <a:solidFill>
                  <a:srgbClr val="FF0000"/>
                </a:solidFill>
              </a:rPr>
              <a:t> vs CNO </a:t>
            </a:r>
            <a:r>
              <a:rPr lang="it-IT" b="1" dirty="0" err="1" smtClean="0">
                <a:solidFill>
                  <a:srgbClr val="FF0000"/>
                </a:solidFill>
              </a:rPr>
              <a:t>rates</a:t>
            </a:r>
            <a:r>
              <a:rPr lang="it-IT" b="1" dirty="0" smtClean="0">
                <a:solidFill>
                  <a:srgbClr val="FF0000"/>
                </a:solidFill>
              </a:rPr>
              <a:t> 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Chi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524000"/>
            <a:ext cx="7550296" cy="482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8</a:t>
            </a:r>
            <a:r>
              <a:rPr lang="it-IT" b="1" dirty="0" smtClean="0">
                <a:solidFill>
                  <a:srgbClr val="FF0000"/>
                </a:solidFill>
              </a:rPr>
              <a:t>B </a:t>
            </a:r>
            <a:r>
              <a:rPr lang="it-IT" b="1" dirty="0" err="1" smtClean="0">
                <a:solidFill>
                  <a:srgbClr val="FF0000"/>
                </a:solidFill>
              </a:rPr>
              <a:t>neutrinos</a:t>
            </a:r>
            <a:r>
              <a:rPr lang="it-IT" b="1" dirty="0" smtClean="0">
                <a:solidFill>
                  <a:srgbClr val="FF0000"/>
                </a:solidFill>
              </a:rPr>
              <a:t> in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endParaRPr lang="it-IT" b="1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3755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baseline="30000" dirty="0" smtClean="0"/>
              <a:t>8</a:t>
            </a:r>
            <a:r>
              <a:rPr lang="it-IT" dirty="0" smtClean="0"/>
              <a:t>B neutrino </a:t>
            </a:r>
            <a:r>
              <a:rPr lang="it-IT" dirty="0" err="1" smtClean="0"/>
              <a:t>spectrum</a:t>
            </a:r>
            <a:r>
              <a:rPr lang="it-IT" dirty="0" smtClean="0"/>
              <a:t> on ES </a:t>
            </a:r>
            <a:r>
              <a:rPr lang="it-IT" dirty="0" err="1" smtClean="0"/>
              <a:t>interactions</a:t>
            </a:r>
            <a:r>
              <a:rPr lang="it-IT" dirty="0" smtClean="0"/>
              <a:t> in 100 </a:t>
            </a:r>
            <a:r>
              <a:rPr lang="it-IT" dirty="0" err="1" smtClean="0"/>
              <a:t>tons</a:t>
            </a:r>
            <a:r>
              <a:rPr lang="it-IT" dirty="0" smtClean="0"/>
              <a:t> FM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Picture 6" descr="spcnosubsu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0"/>
            <a:ext cx="5105400" cy="35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5067300" y="5524500"/>
            <a:ext cx="14478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0406" y="4801394"/>
            <a:ext cx="457994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4419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&gt;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410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MeV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498969" y="5949037"/>
            <a:ext cx="46966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Cosmogenic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Backgrounds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08038"/>
            <a:ext cx="8991600" cy="3001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588603"/>
            <a:ext cx="8991600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number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cosmogenic</a:t>
            </a:r>
            <a:r>
              <a:rPr lang="it-IT" sz="2400" dirty="0" smtClean="0"/>
              <a:t> </a:t>
            </a:r>
            <a:r>
              <a:rPr lang="it-IT" sz="2400" dirty="0" err="1" smtClean="0"/>
              <a:t>backgrounds</a:t>
            </a:r>
            <a:r>
              <a:rPr lang="it-IT" sz="2400" dirty="0" smtClean="0"/>
              <a:t> </a:t>
            </a:r>
            <a:r>
              <a:rPr lang="it-IT" sz="2400" dirty="0" err="1" smtClean="0"/>
              <a:t>above</a:t>
            </a:r>
            <a:r>
              <a:rPr lang="it-IT" sz="2400" dirty="0" smtClean="0"/>
              <a:t> </a:t>
            </a:r>
            <a:r>
              <a:rPr lang="it-IT" sz="2400" dirty="0" err="1" smtClean="0"/>
              <a:t>3</a:t>
            </a:r>
            <a:r>
              <a:rPr lang="it-IT" sz="2400" dirty="0" smtClean="0"/>
              <a:t> </a:t>
            </a:r>
            <a:r>
              <a:rPr lang="it-IT" sz="2400" dirty="0" err="1" smtClean="0"/>
              <a:t>MeV</a:t>
            </a:r>
            <a:r>
              <a:rPr lang="it-IT" sz="2400" dirty="0" smtClean="0"/>
              <a:t> </a:t>
            </a:r>
            <a:r>
              <a:rPr lang="it-IT" sz="2400" dirty="0" err="1" smtClean="0"/>
              <a:t>must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removed</a:t>
            </a:r>
            <a:r>
              <a:rPr lang="it-IT" sz="2400" dirty="0" smtClean="0"/>
              <a:t>  </a:t>
            </a:r>
            <a:r>
              <a:rPr lang="it-IT" sz="2400" dirty="0" err="1" smtClean="0"/>
              <a:t>by</a:t>
            </a:r>
            <a:r>
              <a:rPr lang="it-IT" sz="2400" dirty="0" smtClean="0"/>
              <a:t> a </a:t>
            </a:r>
            <a:r>
              <a:rPr lang="it-IT" sz="2400" dirty="0" err="1" smtClean="0"/>
              <a:t>muon</a:t>
            </a:r>
            <a:r>
              <a:rPr lang="it-IT" sz="2400" dirty="0" smtClean="0"/>
              <a:t> </a:t>
            </a:r>
            <a:r>
              <a:rPr lang="it-IT" sz="2400" dirty="0" err="1" smtClean="0"/>
              <a:t>correlated</a:t>
            </a:r>
            <a:r>
              <a:rPr lang="it-IT" sz="2400" dirty="0" smtClean="0"/>
              <a:t> 6.5s </a:t>
            </a:r>
            <a:r>
              <a:rPr lang="it-IT" sz="2400" dirty="0" err="1" smtClean="0"/>
              <a:t>time</a:t>
            </a:r>
            <a:r>
              <a:rPr lang="it-IT" sz="2400" dirty="0" smtClean="0"/>
              <a:t> </a:t>
            </a:r>
            <a:r>
              <a:rPr lang="it-IT" sz="2400" dirty="0" smtClean="0"/>
              <a:t>cut</a:t>
            </a:r>
          </a:p>
          <a:p>
            <a:r>
              <a:rPr lang="it-IT" sz="2400" dirty="0" smtClean="0"/>
              <a:t> (29% dead </a:t>
            </a:r>
            <a:r>
              <a:rPr lang="it-IT" sz="2400" dirty="0" err="1" smtClean="0"/>
              <a:t>time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30480"/>
            <a:ext cx="4419600" cy="262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5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Neutrinos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09600" y="3733800"/>
          <a:ext cx="7848599" cy="879310"/>
        </p:xfrm>
        <a:graphic>
          <a:graphicData uri="http://schemas.openxmlformats.org/presentationml/2006/ole">
            <p:oleObj spid="_x0000_s196610" name="Equation" r:id="rId3" imgW="3746500" imgH="41910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381001" y="1828800"/>
            <a:ext cx="8153399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b="1" dirty="0" smtClean="0">
                <a:latin typeface="Arial"/>
                <a:cs typeface="Arial"/>
              </a:rPr>
              <a:t>4p </a:t>
            </a:r>
            <a:r>
              <a:rPr lang="en-US" sz="3200" b="1" dirty="0" err="1" smtClean="0">
                <a:latin typeface="Arial"/>
                <a:cs typeface="Arial"/>
                <a:sym typeface="Symbol" pitchFamily="-65" charset="2"/>
              </a:rPr>
              <a:t></a:t>
            </a:r>
            <a:r>
              <a:rPr lang="en-US" sz="3200" b="1" dirty="0" smtClean="0">
                <a:latin typeface="Arial"/>
                <a:cs typeface="Arial"/>
                <a:sym typeface="Symbol" pitchFamily="-65" charset="2"/>
              </a:rPr>
              <a:t> </a:t>
            </a:r>
            <a:r>
              <a:rPr lang="en-US" sz="3200" b="1" baseline="30000" dirty="0" smtClean="0">
                <a:latin typeface="Arial"/>
                <a:cs typeface="Arial"/>
                <a:sym typeface="Symbol" pitchFamily="-65" charset="2"/>
              </a:rPr>
              <a:t>4</a:t>
            </a:r>
            <a:r>
              <a:rPr lang="en-US" sz="3200" b="1" dirty="0" smtClean="0">
                <a:latin typeface="Arial"/>
                <a:cs typeface="Arial"/>
                <a:sym typeface="Symbol" pitchFamily="-65" charset="2"/>
              </a:rPr>
              <a:t>He+2e</a:t>
            </a:r>
            <a:r>
              <a:rPr lang="en-US" sz="3200" b="1" baseline="30000" dirty="0" smtClean="0">
                <a:latin typeface="Arial"/>
                <a:cs typeface="Arial"/>
                <a:sym typeface="Symbol" pitchFamily="-65" charset="2"/>
              </a:rPr>
              <a:t>+</a:t>
            </a:r>
            <a:r>
              <a:rPr lang="en-US" sz="3200" b="1" dirty="0" smtClean="0">
                <a:latin typeface="Arial"/>
                <a:cs typeface="Arial"/>
                <a:sym typeface="Symbol" pitchFamily="-65" charset="2"/>
              </a:rPr>
              <a:t>+2</a:t>
            </a:r>
            <a:r>
              <a:rPr lang="en-US" sz="3200" b="1" baseline="-25000" dirty="0" smtClean="0">
                <a:latin typeface="Arial"/>
                <a:cs typeface="Arial"/>
                <a:sym typeface="Symbol" pitchFamily="-65" charset="2"/>
              </a:rPr>
              <a:t>e</a:t>
            </a:r>
            <a:r>
              <a:rPr lang="en-US" sz="3200" b="1" dirty="0" smtClean="0">
                <a:latin typeface="Arial"/>
                <a:cs typeface="Arial"/>
                <a:sym typeface="Symbol" pitchFamily="-65" charset="2"/>
              </a:rPr>
              <a:t>+(24.69+2·1.022)MeV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/>
              <a:cs typeface="Arial"/>
              <a:sym typeface="Symbol" pitchFamily="-65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/>
                <a:cs typeface="Arial"/>
                <a:sym typeface="Symbol" pitchFamily="-65" charset="2"/>
              </a:rPr>
              <a:t>   &lt;E</a:t>
            </a:r>
            <a:r>
              <a:rPr lang="en-US" sz="2800" b="1" baseline="-25000" dirty="0" smtClean="0">
                <a:latin typeface="Symbol" charset="2"/>
                <a:cs typeface="Symbol" charset="2"/>
                <a:sym typeface="Symbol" pitchFamily="-65" charset="2"/>
              </a:rPr>
              <a:t>n</a:t>
            </a:r>
            <a:r>
              <a:rPr lang="en-US" sz="2800" b="1" dirty="0" smtClean="0">
                <a:latin typeface="Arial"/>
                <a:cs typeface="Arial"/>
                <a:sym typeface="Symbol" pitchFamily="-65" charset="2"/>
              </a:rPr>
              <a:t>&gt; ~ 0.53 </a:t>
            </a:r>
            <a:r>
              <a:rPr lang="en-US" sz="2800" b="1" dirty="0" err="1" smtClean="0">
                <a:latin typeface="Arial"/>
                <a:cs typeface="Arial"/>
                <a:sym typeface="Symbol" pitchFamily="-65" charset="2"/>
              </a:rPr>
              <a:t>MeV</a:t>
            </a:r>
            <a:r>
              <a:rPr lang="en-US" sz="2800" b="1" dirty="0" smtClean="0">
                <a:latin typeface="Arial"/>
                <a:cs typeface="Arial"/>
                <a:sym typeface="Symbol" pitchFamily="-65" charset="2"/>
              </a:rPr>
              <a:t>, 2% of total energy produced</a:t>
            </a:r>
            <a:endParaRPr lang="en-US" sz="2800" b="1" dirty="0">
              <a:latin typeface="Arial"/>
              <a:cs typeface="Arial"/>
              <a:sym typeface="Symbol" pitchFamily="-65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8477952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Solar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neutrinos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are a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unique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tool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probe the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physics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at the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ore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the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Sun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and neutrino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propagation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in dense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atter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 (100 </a:t>
            </a:r>
            <a:r>
              <a:rPr lang="it-IT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/cm</a:t>
            </a:r>
            <a:r>
              <a:rPr lang="it-IT" sz="2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it-IT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896112"/>
          </a:xfrm>
        </p:spPr>
        <p:txBody>
          <a:bodyPr/>
          <a:lstStyle/>
          <a:p>
            <a:r>
              <a:rPr lang="it-IT" b="1" baseline="30000" dirty="0" smtClean="0">
                <a:solidFill>
                  <a:srgbClr val="FF0000"/>
                </a:solidFill>
              </a:rPr>
              <a:t>8</a:t>
            </a:r>
            <a:r>
              <a:rPr lang="it-IT" b="1" dirty="0" smtClean="0">
                <a:solidFill>
                  <a:srgbClr val="FF0000"/>
                </a:solidFill>
              </a:rPr>
              <a:t>B </a:t>
            </a:r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Neutrino </a:t>
            </a:r>
            <a:r>
              <a:rPr lang="it-IT" b="1" dirty="0" err="1" smtClean="0">
                <a:solidFill>
                  <a:srgbClr val="FF0000"/>
                </a:solidFill>
              </a:rPr>
              <a:t>Spectrum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00145"/>
            <a:ext cx="475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etection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neutrino-electron ES</a:t>
            </a:r>
            <a:endParaRPr lang="it-IT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B8ratiosp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96" y="1921346"/>
            <a:ext cx="6961704" cy="4631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7647" y="5105400"/>
            <a:ext cx="2339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Flat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spectrum</a:t>
            </a:r>
            <a:endParaRPr lang="it-IT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ives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p-value~11%</a:t>
            </a:r>
            <a:endParaRPr lang="it-I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24384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2743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3048000"/>
            <a:ext cx="8382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2209800"/>
            <a:ext cx="9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Super-K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526268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SNO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831068"/>
            <a:ext cx="10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</a:rPr>
              <a:t>Borexino</a:t>
            </a:r>
            <a:endParaRPr lang="it-IT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2954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sz="40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-equivalent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flux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neutrinos</a:t>
            </a:r>
            <a:endParaRPr lang="it-IT" sz="40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4" name="Picture 3" descr="B8flu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133600"/>
            <a:ext cx="77152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Day-Night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regeneration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e7PeeD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114800" cy="4343400"/>
          </a:xfrm>
          <a:prstGeom prst="rect">
            <a:avLst/>
          </a:prstGeom>
        </p:spPr>
      </p:pic>
      <p:pic>
        <p:nvPicPr>
          <p:cNvPr id="5" name="Content Placeholder 4" descr="Be7PeeN.gif"/>
          <p:cNvPicPr>
            <a:picLocks noGrp="1"/>
          </p:cNvPicPr>
          <p:nvPr>
            <p:ph idx="1"/>
          </p:nvPr>
        </p:nvPicPr>
        <p:blipFill>
          <a:blip r:embed="rId3"/>
          <a:srcRect l="-41168" r="-41168"/>
          <a:stretch>
            <a:fillRect/>
          </a:stretch>
        </p:blipFill>
        <p:spPr>
          <a:xfrm>
            <a:off x="2971800" y="1828800"/>
            <a:ext cx="7772400" cy="441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86600" y="2895600"/>
            <a:ext cx="914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LMA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Day-N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it-IT" b="1" dirty="0" err="1" smtClean="0">
                <a:solidFill>
                  <a:srgbClr val="FF0000"/>
                </a:solidFill>
              </a:rPr>
              <a:t>ght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asymmetry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baseline="30000" dirty="0" smtClean="0">
                <a:solidFill>
                  <a:srgbClr val="FF0000"/>
                </a:solidFill>
              </a:rPr>
              <a:t>7</a:t>
            </a:r>
            <a:r>
              <a:rPr lang="it-IT" b="1" dirty="0" smtClean="0">
                <a:solidFill>
                  <a:srgbClr val="FF0000"/>
                </a:solidFill>
              </a:rPr>
              <a:t>Be rate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DN_SignalAndBackgroun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07" y="2819400"/>
            <a:ext cx="748149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752600" y="5119687"/>
            <a:ext cx="1766887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800" dirty="0">
                <a:latin typeface="Calibri" charset="0"/>
              </a:rPr>
              <a:t>Be7 </a:t>
            </a:r>
            <a:r>
              <a:rPr lang="it-IT" sz="1800" dirty="0" err="1">
                <a:latin typeface="Calibri" charset="0"/>
              </a:rPr>
              <a:t>signal</a:t>
            </a:r>
            <a:r>
              <a:rPr lang="it-IT" sz="1800" dirty="0">
                <a:latin typeface="Calibri" charset="0"/>
              </a:rPr>
              <a:t> </a:t>
            </a:r>
            <a:r>
              <a:rPr lang="it-IT" sz="1800" dirty="0" err="1">
                <a:latin typeface="Calibri" charset="0"/>
              </a:rPr>
              <a:t>region</a:t>
            </a:r>
            <a:endParaRPr lang="it-IT" sz="1800" dirty="0">
              <a:latin typeface="Calibri" charset="0"/>
            </a:endParaRP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457200" y="1905000"/>
          <a:ext cx="6311900" cy="765175"/>
        </p:xfrm>
        <a:graphic>
          <a:graphicData uri="http://schemas.openxmlformats.org/presentationml/2006/ole">
            <p:oleObj spid="_x0000_s210946" name="Equation" r:id="rId4" imgW="3251200" imgH="393700" progId="Equation.3">
              <p:embed/>
            </p:oleObj>
          </a:graphicData>
        </a:graphic>
      </p:graphicFrame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5562600"/>
            <a:ext cx="753365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800" dirty="0">
                <a:solidFill>
                  <a:srgbClr val="000000"/>
                </a:solidFill>
              </a:rPr>
              <a:t>Be7  </a:t>
            </a:r>
            <a:r>
              <a:rPr lang="it-IT" sz="1800" dirty="0" err="1">
                <a:solidFill>
                  <a:srgbClr val="000000"/>
                </a:solidFill>
              </a:rPr>
              <a:t>Day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spectrum</a:t>
            </a:r>
            <a:r>
              <a:rPr lang="it-IT" sz="1800" dirty="0">
                <a:solidFill>
                  <a:srgbClr val="000000"/>
                </a:solidFill>
              </a:rPr>
              <a:t>   387.46 </a:t>
            </a:r>
            <a:r>
              <a:rPr lang="it-IT" sz="1800" dirty="0" err="1">
                <a:solidFill>
                  <a:srgbClr val="000000"/>
                </a:solidFill>
              </a:rPr>
              <a:t>days</a:t>
            </a:r>
            <a:endParaRPr lang="it-IT" sz="1800" dirty="0">
              <a:solidFill>
                <a:srgbClr val="000000"/>
              </a:solidFill>
            </a:endParaRPr>
          </a:p>
          <a:p>
            <a:pPr eaLnBrk="1" hangingPunct="1"/>
            <a:r>
              <a:rPr lang="it-IT" sz="1800" dirty="0">
                <a:solidFill>
                  <a:srgbClr val="000000"/>
                </a:solidFill>
              </a:rPr>
              <a:t>Be7  Night </a:t>
            </a:r>
            <a:r>
              <a:rPr lang="it-IT" sz="1800" dirty="0" err="1">
                <a:solidFill>
                  <a:srgbClr val="000000"/>
                </a:solidFill>
              </a:rPr>
              <a:t>spectrum</a:t>
            </a:r>
            <a:r>
              <a:rPr lang="it-IT" sz="1800" dirty="0">
                <a:solidFill>
                  <a:srgbClr val="000000"/>
                </a:solidFill>
              </a:rPr>
              <a:t>     401.57  </a:t>
            </a:r>
            <a:r>
              <a:rPr lang="it-IT" sz="1800" dirty="0" err="1">
                <a:solidFill>
                  <a:srgbClr val="000000"/>
                </a:solidFill>
              </a:rPr>
              <a:t>days</a:t>
            </a:r>
            <a:endParaRPr lang="it-IT" sz="1800" dirty="0">
              <a:solidFill>
                <a:srgbClr val="000000"/>
              </a:solidFill>
            </a:endParaRPr>
          </a:p>
          <a:p>
            <a:pPr eaLnBrk="1" hangingPunct="1"/>
            <a:r>
              <a:rPr lang="it-IT" sz="1800" dirty="0" err="1">
                <a:solidFill>
                  <a:srgbClr val="000000"/>
                </a:solidFill>
              </a:rPr>
              <a:t>Statistical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error</a:t>
            </a:r>
            <a:r>
              <a:rPr lang="it-IT" sz="1800" dirty="0">
                <a:solidFill>
                  <a:srgbClr val="000000"/>
                </a:solidFill>
              </a:rPr>
              <a:t>     2.3 </a:t>
            </a:r>
            <a:r>
              <a:rPr lang="it-IT" sz="1800" dirty="0" err="1">
                <a:solidFill>
                  <a:srgbClr val="000000"/>
                </a:solidFill>
              </a:rPr>
              <a:t>c</a:t>
            </a:r>
            <a:r>
              <a:rPr lang="it-IT" sz="1800" dirty="0">
                <a:solidFill>
                  <a:srgbClr val="000000"/>
                </a:solidFill>
              </a:rPr>
              <a:t>/d100t </a:t>
            </a:r>
          </a:p>
          <a:p>
            <a:pPr eaLnBrk="1" hangingPunct="1"/>
            <a:r>
              <a:rPr lang="it-IT" sz="1800" dirty="0">
                <a:solidFill>
                  <a:srgbClr val="000000"/>
                </a:solidFill>
              </a:rPr>
              <a:t>The </a:t>
            </a:r>
            <a:r>
              <a:rPr lang="it-IT" sz="1800" baseline="30000" dirty="0">
                <a:solidFill>
                  <a:srgbClr val="000000"/>
                </a:solidFill>
              </a:rPr>
              <a:t>7</a:t>
            </a:r>
            <a:r>
              <a:rPr lang="it-IT" sz="1800" dirty="0">
                <a:solidFill>
                  <a:srgbClr val="000000"/>
                </a:solidFill>
              </a:rPr>
              <a:t>Be </a:t>
            </a:r>
            <a:r>
              <a:rPr lang="it-IT" sz="1800" dirty="0" err="1">
                <a:solidFill>
                  <a:srgbClr val="000000"/>
                </a:solidFill>
              </a:rPr>
              <a:t>flux</a:t>
            </a:r>
            <a:r>
              <a:rPr lang="it-IT" sz="1800" dirty="0">
                <a:solidFill>
                  <a:srgbClr val="000000"/>
                </a:solidFill>
              </a:rPr>
              <a:t>  </a:t>
            </a:r>
            <a:r>
              <a:rPr lang="it-IT" sz="1800" dirty="0" err="1">
                <a:solidFill>
                  <a:srgbClr val="000000"/>
                </a:solidFill>
              </a:rPr>
              <a:t>is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obtained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from</a:t>
            </a:r>
            <a:r>
              <a:rPr lang="it-IT" sz="1800" dirty="0">
                <a:solidFill>
                  <a:srgbClr val="000000"/>
                </a:solidFill>
              </a:rPr>
              <a:t> the separate full </a:t>
            </a:r>
            <a:r>
              <a:rPr lang="it-IT" sz="1800" dirty="0" err="1" smtClean="0">
                <a:solidFill>
                  <a:srgbClr val="000000"/>
                </a:solidFill>
              </a:rPr>
              <a:t>fit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of</a:t>
            </a:r>
            <a:r>
              <a:rPr lang="it-IT" sz="1800" dirty="0">
                <a:solidFill>
                  <a:srgbClr val="000000"/>
                </a:solidFill>
              </a:rPr>
              <a:t> the </a:t>
            </a:r>
            <a:r>
              <a:rPr lang="it-IT" sz="1800" dirty="0" err="1">
                <a:solidFill>
                  <a:srgbClr val="000000"/>
                </a:solidFill>
              </a:rPr>
              <a:t>day</a:t>
            </a:r>
            <a:r>
              <a:rPr lang="it-IT" sz="1800" dirty="0">
                <a:solidFill>
                  <a:srgbClr val="000000"/>
                </a:solidFill>
              </a:rPr>
              <a:t> and night </a:t>
            </a:r>
            <a:r>
              <a:rPr lang="it-IT" sz="1800" dirty="0" err="1">
                <a:solidFill>
                  <a:srgbClr val="000000"/>
                </a:solidFill>
              </a:rPr>
              <a:t>spectra</a:t>
            </a:r>
            <a:r>
              <a:rPr lang="it-IT" sz="1800" dirty="0">
                <a:latin typeface="Calibri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it-IT" sz="3500" b="1" dirty="0" smtClean="0">
                <a:solidFill>
                  <a:srgbClr val="FF0000"/>
                </a:solidFill>
              </a:rPr>
              <a:t>Global </a:t>
            </a:r>
            <a:r>
              <a:rPr lang="it-IT" sz="3500" b="1" dirty="0" err="1" smtClean="0">
                <a:solidFill>
                  <a:srgbClr val="FF0000"/>
                </a:solidFill>
              </a:rPr>
              <a:t>Analysis</a:t>
            </a:r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r>
              <a:rPr lang="it-IT" sz="3500" b="1" dirty="0" err="1" smtClean="0">
                <a:solidFill>
                  <a:srgbClr val="FF0000"/>
                </a:solidFill>
              </a:rPr>
              <a:t>of</a:t>
            </a:r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br>
              <a:rPr lang="it-IT" sz="3500" b="1" dirty="0" smtClean="0">
                <a:solidFill>
                  <a:srgbClr val="FF0000"/>
                </a:solidFill>
              </a:rPr>
            </a:br>
            <a:r>
              <a:rPr lang="it-IT" sz="3500" b="1" dirty="0" err="1" smtClean="0">
                <a:solidFill>
                  <a:srgbClr val="FF0000"/>
                </a:solidFill>
              </a:rPr>
              <a:t>S</a:t>
            </a:r>
            <a:r>
              <a:rPr lang="en-US" sz="3500" b="1" dirty="0" err="1" smtClean="0">
                <a:solidFill>
                  <a:srgbClr val="FF0000"/>
                </a:solidFill>
              </a:rPr>
              <a:t>o</a:t>
            </a:r>
            <a:r>
              <a:rPr lang="it-IT" sz="3500" b="1" dirty="0" err="1" smtClean="0">
                <a:solidFill>
                  <a:srgbClr val="FF0000"/>
                </a:solidFill>
              </a:rPr>
              <a:t>lar</a:t>
            </a:r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r>
              <a:rPr lang="it-IT" sz="3500" b="1" dirty="0" smtClean="0">
                <a:solidFill>
                  <a:srgbClr val="FF0000"/>
                </a:solidFill>
              </a:rPr>
              <a:t>Neutrino </a:t>
            </a:r>
            <a:r>
              <a:rPr lang="it-IT" sz="3500" b="1" dirty="0" smtClean="0">
                <a:solidFill>
                  <a:srgbClr val="FF0000"/>
                </a:solidFill>
              </a:rPr>
              <a:t>Data </a:t>
            </a:r>
            <a:r>
              <a:rPr lang="it-IT" sz="3500" b="1" dirty="0" err="1" smtClean="0">
                <a:solidFill>
                  <a:srgbClr val="FF0000"/>
                </a:solidFill>
              </a:rPr>
              <a:t>including</a:t>
            </a:r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r>
              <a:rPr lang="it-IT" sz="3500" b="1" dirty="0" err="1" smtClean="0">
                <a:solidFill>
                  <a:srgbClr val="FF0000"/>
                </a:solidFill>
              </a:rPr>
              <a:t>Borexino</a:t>
            </a:r>
            <a:endParaRPr lang="it-IT" sz="35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7000"/>
            <a:ext cx="447039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65300"/>
            <a:ext cx="8305800" cy="67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124" y="1290935"/>
            <a:ext cx="737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In the </a:t>
            </a:r>
            <a:r>
              <a:rPr lang="it-IT" sz="2400" dirty="0" err="1" smtClean="0">
                <a:latin typeface="Arial"/>
                <a:cs typeface="Arial"/>
              </a:rPr>
              <a:t>framework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of</a:t>
            </a:r>
            <a:r>
              <a:rPr lang="it-IT" sz="2400" dirty="0" smtClean="0">
                <a:latin typeface="Arial"/>
                <a:cs typeface="Arial"/>
              </a:rPr>
              <a:t> neutrino </a:t>
            </a:r>
            <a:r>
              <a:rPr lang="it-IT" sz="2400" dirty="0" err="1" smtClean="0">
                <a:latin typeface="Arial"/>
                <a:cs typeface="Arial"/>
              </a:rPr>
              <a:t>oscillations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one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defines</a:t>
            </a:r>
            <a:r>
              <a:rPr lang="it-IT" sz="2400" dirty="0" smtClean="0">
                <a:latin typeface="Arial"/>
                <a:cs typeface="Arial"/>
              </a:rPr>
              <a:t>:</a:t>
            </a:r>
            <a:endParaRPr lang="it-IT" sz="2400" dirty="0">
              <a:latin typeface="Arial"/>
              <a:cs typeface="Arial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" y="3117850"/>
          <a:ext cx="4167006" cy="1682750"/>
        </p:xfrm>
        <a:graphic>
          <a:graphicData uri="http://schemas.openxmlformats.org/presentationml/2006/ole">
            <p:oleObj spid="_x0000_s301058" name="Equation" r:id="rId5" imgW="1981200" imgH="8001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56388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Daya</a:t>
            </a:r>
            <a:r>
              <a:rPr lang="it-IT" b="1" dirty="0" smtClean="0"/>
              <a:t> Bay and RENO  </a:t>
            </a:r>
            <a:r>
              <a:rPr lang="it-IT" b="1" dirty="0" err="1" smtClean="0"/>
              <a:t>included</a:t>
            </a:r>
            <a:endParaRPr lang="it-IT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857500" y="51435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Solar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Neutrinos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Survival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Probability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Pe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524000"/>
            <a:ext cx="72009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590800"/>
            <a:ext cx="16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V</a:t>
            </a:r>
            <a:r>
              <a:rPr lang="it-IT" b="1" dirty="0" err="1" smtClean="0">
                <a:solidFill>
                  <a:srgbClr val="000000"/>
                </a:solidFill>
              </a:rPr>
              <a:t>acuum</a:t>
            </a:r>
            <a:r>
              <a:rPr lang="it-IT" b="1" dirty="0" smtClean="0">
                <a:solidFill>
                  <a:srgbClr val="000000"/>
                </a:solidFill>
              </a:rPr>
              <a:t> regime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0531" y="3886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Matter</a:t>
            </a:r>
            <a:r>
              <a:rPr lang="it-IT" b="1" dirty="0" smtClean="0">
                <a:solidFill>
                  <a:srgbClr val="000000"/>
                </a:solidFill>
              </a:rPr>
              <a:t> regime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6131" y="458366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upturn</a:t>
            </a:r>
            <a:endParaRPr lang="it-IT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00238" y="3886200"/>
            <a:ext cx="2357562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879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Solar</a:t>
            </a:r>
            <a:r>
              <a:rPr lang="it-IT" b="1" dirty="0" smtClean="0">
                <a:solidFill>
                  <a:srgbClr val="FF0000"/>
                </a:solidFill>
              </a:rPr>
              <a:t> Neutrino </a:t>
            </a:r>
            <a:r>
              <a:rPr lang="it-IT" b="1" dirty="0" err="1" smtClean="0">
                <a:solidFill>
                  <a:srgbClr val="FF0000"/>
                </a:solidFill>
              </a:rPr>
              <a:t>fluxes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observations</a:t>
            </a:r>
            <a:r>
              <a:rPr lang="it-IT" b="1" dirty="0" smtClean="0">
                <a:solidFill>
                  <a:srgbClr val="FF0000"/>
                </a:solidFill>
              </a:rPr>
              <a:t> vs </a:t>
            </a:r>
            <a:r>
              <a:rPr lang="it-IT" b="1" dirty="0" err="1" smtClean="0">
                <a:solidFill>
                  <a:srgbClr val="FF0000"/>
                </a:solidFill>
              </a:rPr>
              <a:t>predictions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64641"/>
          <a:ext cx="8229601" cy="415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36"/>
                <a:gridCol w="2538920"/>
                <a:gridCol w="2266544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SSM-GS98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SSM-AGSS09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Flux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[cm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-1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Data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pp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5.98(1±0.006)×10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6.03(1±0.006)×10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6.06(1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+0.003</a:t>
                      </a:r>
                      <a:r>
                        <a:rPr lang="it-IT" baseline="-25000" dirty="0" smtClean="0">
                          <a:latin typeface="Arial"/>
                          <a:cs typeface="Arial"/>
                        </a:rPr>
                        <a:t>-0.01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10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  <a:p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Arial"/>
                          <a:cs typeface="Arial"/>
                        </a:rPr>
                        <a:t>pep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1.44(1±0.012)×10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1.47(1±0.012)×10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1.60(1±0.19)×10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Be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5.00(1±0.07)×10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4.56(1±0.07)×10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4.84(1±0.05)×10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9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B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5.58(1±0.13)×10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4.59(1±0.13)×10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5.40(1±0.031)×10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N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2.96(1±0.15)×10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3.76(1±0.15)×10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>
                          <a:latin typeface="Arial"/>
                          <a:cs typeface="Arial"/>
                        </a:rPr>
                        <a:t>&lt;6.7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O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2.23(1±0.16)×10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1.56(1±0.16)×10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>
                          <a:latin typeface="Arial"/>
                          <a:cs typeface="Arial"/>
                        </a:rPr>
                        <a:t>&lt;3.2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17</a:t>
                      </a:r>
                      <a:r>
                        <a:rPr lang="it-IT" baseline="0" dirty="0" smtClean="0">
                          <a:latin typeface="Arial"/>
                          <a:cs typeface="Arial"/>
                        </a:rPr>
                        <a:t>F</a:t>
                      </a:r>
                      <a:endParaRPr lang="it-IT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5.52(1±0.18)×10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3.40(1±0.16)×10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6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smtClean="0">
                          <a:latin typeface="Arial"/>
                          <a:cs typeface="Arial"/>
                        </a:rPr>
                        <a:t>&lt;59</a:t>
                      </a:r>
                      <a:r>
                        <a:rPr lang="it-IT" smtClean="0">
                          <a:latin typeface="Arial"/>
                          <a:cs typeface="Arial"/>
                        </a:rPr>
                        <a:t>×10</a:t>
                      </a:r>
                      <a:r>
                        <a:rPr lang="it-IT" baseline="30000" smtClean="0">
                          <a:latin typeface="Arial"/>
                          <a:cs typeface="Arial"/>
                        </a:rPr>
                        <a:t>6</a:t>
                      </a:r>
                      <a:endParaRPr lang="it-IT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latin typeface="Arial"/>
                          <a:cs typeface="Arial"/>
                        </a:rPr>
                        <a:t>CNO</a:t>
                      </a:r>
                      <a:endParaRPr lang="it-IT" baseline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5.24×10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Arial"/>
                          <a:cs typeface="Arial"/>
                        </a:rPr>
                        <a:t>3.76×10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8</a:t>
                      </a:r>
                      <a:endParaRPr lang="it-IT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latin typeface="Arial"/>
                          <a:cs typeface="Arial"/>
                        </a:rPr>
                        <a:t>&lt;7.7×10</a:t>
                      </a:r>
                      <a:r>
                        <a:rPr lang="it-IT" b="1" baseline="30000" dirty="0" smtClean="0">
                          <a:latin typeface="Arial"/>
                          <a:cs typeface="Arial"/>
                        </a:rPr>
                        <a:t>8 </a:t>
                      </a:r>
                      <a:r>
                        <a:rPr lang="it-IT" b="1" baseline="0" dirty="0" smtClean="0">
                          <a:latin typeface="Arial"/>
                          <a:cs typeface="Arial"/>
                        </a:rPr>
                        <a:t>(2</a:t>
                      </a:r>
                      <a:r>
                        <a:rPr lang="it-IT" b="1" baseline="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it-IT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it-IT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luminosity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constraint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</a:p>
          <a:p>
            <a:r>
              <a:rPr lang="it-IT" sz="2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it-IT" sz="24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pp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determined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15%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uncertainty</a:t>
            </a:r>
            <a:endParaRPr lang="it-IT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135469"/>
            <a:ext cx="234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upper limit smaller</a:t>
            </a:r>
          </a:p>
          <a:p>
            <a:r>
              <a:rPr lang="en-US" dirty="0" smtClean="0">
                <a:latin typeface="Arial"/>
                <a:cs typeface="Arial"/>
              </a:rPr>
              <a:t>than 2004 prediction!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990667" y="5887135"/>
            <a:ext cx="420468" cy="76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r>
              <a:rPr lang="it-IT" b="1" dirty="0" smtClean="0">
                <a:solidFill>
                  <a:srgbClr val="FF0000"/>
                </a:solidFill>
              </a:rPr>
              <a:t> future </a:t>
            </a:r>
            <a:r>
              <a:rPr lang="it-IT" b="1" dirty="0" err="1" smtClean="0">
                <a:solidFill>
                  <a:srgbClr val="FF0000"/>
                </a:solidFill>
              </a:rPr>
              <a:t>plans</a:t>
            </a:r>
            <a:r>
              <a:rPr lang="it-IT" b="1" dirty="0" smtClean="0">
                <a:solidFill>
                  <a:srgbClr val="FF0000"/>
                </a:solidFill>
              </a:rPr>
              <a:t> (&lt;2016)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06355"/>
            <a:ext cx="845820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200" dirty="0" smtClean="0"/>
              <a:t> </a:t>
            </a:r>
            <a:r>
              <a:rPr lang="it-IT" sz="2200" dirty="0" err="1" smtClean="0"/>
              <a:t>Real</a:t>
            </a:r>
            <a:r>
              <a:rPr lang="it-IT" sz="2200" dirty="0" smtClean="0"/>
              <a:t> </a:t>
            </a:r>
            <a:r>
              <a:rPr lang="it-IT" sz="2200" dirty="0" err="1" smtClean="0"/>
              <a:t>time</a:t>
            </a:r>
            <a:r>
              <a:rPr lang="it-IT" sz="2200" dirty="0" smtClean="0"/>
              <a:t> </a:t>
            </a:r>
            <a:r>
              <a:rPr lang="it-IT" sz="2200" b="1" dirty="0" err="1" smtClean="0"/>
              <a:t>measurement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pp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neutrinos</a:t>
            </a:r>
            <a:endParaRPr lang="it-IT" sz="2200" b="1" dirty="0" smtClean="0"/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work in progress </a:t>
            </a:r>
            <a:r>
              <a:rPr lang="it-IT" sz="2200" dirty="0" err="1" smtClean="0"/>
              <a:t>with</a:t>
            </a:r>
            <a:r>
              <a:rPr lang="it-IT" sz="2200" dirty="0" smtClean="0"/>
              <a:t> data </a:t>
            </a:r>
            <a:r>
              <a:rPr lang="it-IT" sz="2200" dirty="0" err="1" smtClean="0"/>
              <a:t>before</a:t>
            </a:r>
            <a:r>
              <a:rPr lang="it-IT" sz="2200" dirty="0" smtClean="0"/>
              <a:t> and </a:t>
            </a:r>
            <a:r>
              <a:rPr lang="it-IT" sz="2200" dirty="0" err="1" smtClean="0"/>
              <a:t>after</a:t>
            </a:r>
            <a:r>
              <a:rPr lang="it-IT" sz="2200" dirty="0" smtClean="0"/>
              <a:t> Water </a:t>
            </a:r>
            <a:r>
              <a:rPr lang="it-IT" sz="2200" dirty="0" err="1" smtClean="0"/>
              <a:t>Extraction</a:t>
            </a:r>
            <a:endParaRPr lang="it-IT" sz="2200" dirty="0" smtClean="0"/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issue</a:t>
            </a:r>
            <a:r>
              <a:rPr lang="it-IT" sz="2200" dirty="0" smtClean="0"/>
              <a:t>: </a:t>
            </a:r>
            <a:r>
              <a:rPr lang="it-IT" sz="2200" baseline="30000" dirty="0" smtClean="0"/>
              <a:t>14</a:t>
            </a:r>
            <a:r>
              <a:rPr lang="it-IT" sz="2200" dirty="0" smtClean="0"/>
              <a:t>C pile-up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properly</a:t>
            </a:r>
            <a:r>
              <a:rPr lang="it-IT" sz="2200" dirty="0" smtClean="0"/>
              <a:t> </a:t>
            </a:r>
            <a:r>
              <a:rPr lang="it-IT" sz="2200" dirty="0" err="1" smtClean="0"/>
              <a:t>understood</a:t>
            </a:r>
            <a:r>
              <a:rPr lang="it-IT" sz="2200" dirty="0" smtClean="0"/>
              <a:t> </a:t>
            </a:r>
            <a:r>
              <a:rPr lang="it-IT" sz="2200" dirty="0" err="1" smtClean="0"/>
              <a:t>by</a:t>
            </a:r>
            <a:r>
              <a:rPr lang="it-IT" sz="2200" dirty="0" smtClean="0"/>
              <a:t> </a:t>
            </a:r>
            <a:r>
              <a:rPr lang="it-IT" sz="2200" dirty="0" err="1" smtClean="0"/>
              <a:t>MonteCarlo</a:t>
            </a:r>
            <a:endParaRPr lang="it-IT" sz="2200" dirty="0" smtClean="0"/>
          </a:p>
          <a:p>
            <a:pPr lvl="1">
              <a:buFont typeface="Wingdings" charset="2"/>
              <a:buChar char="ü"/>
            </a:pPr>
            <a:endParaRPr lang="it-IT" sz="2200" dirty="0" smtClean="0"/>
          </a:p>
          <a:p>
            <a:pPr>
              <a:buFont typeface="Arial"/>
              <a:buChar char="•"/>
            </a:pPr>
            <a:r>
              <a:rPr lang="it-IT" sz="2200" dirty="0" smtClean="0"/>
              <a:t> </a:t>
            </a:r>
            <a:r>
              <a:rPr lang="it-IT" sz="2200" b="1" dirty="0" err="1" smtClean="0"/>
              <a:t>Improve</a:t>
            </a:r>
            <a:r>
              <a:rPr lang="it-IT" sz="2200" b="1" dirty="0" smtClean="0"/>
              <a:t> 7Be </a:t>
            </a:r>
            <a:r>
              <a:rPr lang="it-IT" sz="2200" b="1" dirty="0" err="1" smtClean="0"/>
              <a:t>accuracy</a:t>
            </a:r>
            <a:r>
              <a:rPr lang="it-IT" sz="2200" b="1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low </a:t>
            </a:r>
            <a:r>
              <a:rPr lang="it-IT" sz="2200" dirty="0" err="1" smtClean="0"/>
              <a:t>Kr</a:t>
            </a:r>
            <a:r>
              <a:rPr lang="it-IT" sz="2200" dirty="0" smtClean="0"/>
              <a:t> data (&gt;2011)</a:t>
            </a:r>
          </a:p>
          <a:p>
            <a:pPr>
              <a:buFont typeface="Arial"/>
              <a:buChar char="•"/>
            </a:pPr>
            <a:endParaRPr lang="it-IT" sz="2200" dirty="0" smtClean="0"/>
          </a:p>
          <a:p>
            <a:pPr>
              <a:buFont typeface="Arial"/>
              <a:buChar char="•"/>
            </a:pPr>
            <a:r>
              <a:rPr lang="it-IT" sz="2200" dirty="0" smtClean="0"/>
              <a:t> </a:t>
            </a:r>
            <a:r>
              <a:rPr lang="it-IT" sz="2200" b="1" dirty="0" err="1" smtClean="0"/>
              <a:t>Annual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modulation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7Be </a:t>
            </a:r>
            <a:r>
              <a:rPr lang="it-IT" sz="2200" dirty="0" smtClean="0"/>
              <a:t>rate</a:t>
            </a:r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will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published</a:t>
            </a:r>
            <a:r>
              <a:rPr lang="it-IT" sz="2200" dirty="0" smtClean="0"/>
              <a:t> </a:t>
            </a:r>
            <a:r>
              <a:rPr lang="it-IT" sz="2200" dirty="0" err="1" smtClean="0"/>
              <a:t>soon</a:t>
            </a:r>
            <a:endParaRPr lang="it-IT" sz="2200" dirty="0" smtClean="0"/>
          </a:p>
          <a:p>
            <a:pPr lvl="1"/>
            <a:endParaRPr lang="it-IT" sz="2200" dirty="0" smtClean="0"/>
          </a:p>
          <a:p>
            <a:pPr>
              <a:buFont typeface="Arial"/>
              <a:buChar char="•"/>
            </a:pPr>
            <a:r>
              <a:rPr lang="it-IT" sz="2200" dirty="0" smtClean="0"/>
              <a:t> </a:t>
            </a:r>
            <a:r>
              <a:rPr lang="it-IT" sz="2200" b="1" dirty="0" err="1" smtClean="0"/>
              <a:t>Improve</a:t>
            </a:r>
            <a:r>
              <a:rPr lang="it-IT" sz="2200" b="1" dirty="0" smtClean="0"/>
              <a:t> CNO </a:t>
            </a:r>
            <a:r>
              <a:rPr lang="it-IT" sz="2200" b="1" dirty="0" err="1" smtClean="0"/>
              <a:t>sensitivity</a:t>
            </a:r>
            <a:r>
              <a:rPr lang="it-IT" sz="2200" b="1" dirty="0" smtClean="0"/>
              <a:t> </a:t>
            </a:r>
            <a:r>
              <a:rPr lang="it-IT" sz="2200" dirty="0" err="1" smtClean="0"/>
              <a:t>with</a:t>
            </a:r>
            <a:r>
              <a:rPr lang="it-IT" sz="2200" dirty="0" smtClean="0"/>
              <a:t> data </a:t>
            </a:r>
            <a:r>
              <a:rPr lang="it-IT" sz="2200" dirty="0" err="1" smtClean="0"/>
              <a:t>after</a:t>
            </a:r>
            <a:r>
              <a:rPr lang="it-IT" sz="2200" dirty="0" smtClean="0"/>
              <a:t> Water </a:t>
            </a:r>
            <a:r>
              <a:rPr lang="it-IT" sz="2200" dirty="0" err="1" smtClean="0"/>
              <a:t>Extraction</a:t>
            </a:r>
            <a:endParaRPr lang="it-IT" sz="2200" dirty="0" smtClean="0"/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use</a:t>
            </a:r>
            <a:r>
              <a:rPr lang="it-IT" sz="2200" dirty="0" smtClean="0"/>
              <a:t> </a:t>
            </a:r>
            <a:r>
              <a:rPr lang="it-IT" sz="2200" dirty="0" err="1" smtClean="0"/>
              <a:t>higher</a:t>
            </a:r>
            <a:r>
              <a:rPr lang="it-IT" sz="2200" dirty="0" smtClean="0"/>
              <a:t> </a:t>
            </a:r>
            <a:r>
              <a:rPr lang="it-IT" sz="2200" dirty="0" err="1" smtClean="0"/>
              <a:t>radiopurity</a:t>
            </a:r>
            <a:r>
              <a:rPr lang="it-IT" sz="2200" dirty="0" smtClean="0"/>
              <a:t> </a:t>
            </a:r>
            <a:r>
              <a:rPr lang="it-IT" sz="2200" dirty="0" err="1" smtClean="0"/>
              <a:t>for</a:t>
            </a:r>
            <a:r>
              <a:rPr lang="it-IT" sz="2200" dirty="0" smtClean="0"/>
              <a:t> </a:t>
            </a:r>
            <a:r>
              <a:rPr lang="it-IT" sz="2200" dirty="0" err="1" smtClean="0"/>
              <a:t>Kr</a:t>
            </a:r>
            <a:r>
              <a:rPr lang="it-IT" sz="2200" dirty="0" smtClean="0"/>
              <a:t> and Bi</a:t>
            </a:r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use</a:t>
            </a:r>
            <a:r>
              <a:rPr lang="it-IT" sz="2200" dirty="0" smtClean="0"/>
              <a:t> </a:t>
            </a:r>
            <a:r>
              <a:rPr lang="it-IT" sz="2200" dirty="0" err="1" smtClean="0"/>
              <a:t>lower</a:t>
            </a:r>
            <a:r>
              <a:rPr lang="it-IT" sz="2200" dirty="0" smtClean="0"/>
              <a:t> </a:t>
            </a:r>
            <a:r>
              <a:rPr lang="it-IT" sz="2200" baseline="30000" dirty="0" smtClean="0"/>
              <a:t>210</a:t>
            </a:r>
            <a:r>
              <a:rPr lang="it-IT" sz="2200" dirty="0" smtClean="0"/>
              <a:t>Po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constrain</a:t>
            </a:r>
            <a:r>
              <a:rPr lang="it-IT" sz="2200" dirty="0" smtClean="0"/>
              <a:t> </a:t>
            </a:r>
            <a:r>
              <a:rPr lang="it-IT" sz="2200" baseline="30000" dirty="0" smtClean="0"/>
              <a:t>210</a:t>
            </a:r>
            <a:r>
              <a:rPr lang="it-IT" sz="2200" dirty="0" smtClean="0"/>
              <a:t>Bi </a:t>
            </a:r>
            <a:r>
              <a:rPr lang="it-IT" sz="2200" dirty="0" err="1" smtClean="0"/>
              <a:t>by</a:t>
            </a:r>
            <a:r>
              <a:rPr lang="it-IT" sz="2200" dirty="0" smtClean="0"/>
              <a:t> </a:t>
            </a:r>
            <a:r>
              <a:rPr lang="it-IT" sz="2200" dirty="0" err="1" smtClean="0"/>
              <a:t>means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baseline="30000" dirty="0" smtClean="0"/>
              <a:t>210</a:t>
            </a:r>
            <a:r>
              <a:rPr lang="it-IT" sz="2200" dirty="0" smtClean="0"/>
              <a:t>Po </a:t>
            </a:r>
            <a:r>
              <a:rPr lang="it-IT" sz="2200" dirty="0" err="1" smtClean="0"/>
              <a:t>measured</a:t>
            </a:r>
            <a:r>
              <a:rPr lang="it-IT" sz="2200" dirty="0" smtClean="0"/>
              <a:t> </a:t>
            </a:r>
            <a:r>
              <a:rPr lang="it-IT" sz="2200" dirty="0" err="1" smtClean="0"/>
              <a:t>activity</a:t>
            </a:r>
            <a:endParaRPr lang="it-IT" sz="2200" dirty="0" smtClean="0"/>
          </a:p>
          <a:p>
            <a:pPr lvl="1">
              <a:buFont typeface="Wingdings" charset="2"/>
              <a:buChar char="ü"/>
            </a:pPr>
            <a:r>
              <a:rPr lang="it-IT" sz="2200" dirty="0" smtClean="0"/>
              <a:t> </a:t>
            </a:r>
            <a:r>
              <a:rPr lang="it-IT" sz="2200" dirty="0" err="1" smtClean="0"/>
              <a:t>Improve</a:t>
            </a:r>
            <a:r>
              <a:rPr lang="it-IT" sz="2200" dirty="0" smtClean="0"/>
              <a:t> </a:t>
            </a:r>
            <a:r>
              <a:rPr lang="it-IT" sz="2200" dirty="0" err="1" smtClean="0"/>
              <a:t>further</a:t>
            </a:r>
            <a:r>
              <a:rPr lang="it-IT" sz="2200" dirty="0" smtClean="0"/>
              <a:t> </a:t>
            </a:r>
            <a:r>
              <a:rPr lang="it-IT" sz="2200" dirty="0" err="1" smtClean="0"/>
              <a:t>radiopurity</a:t>
            </a:r>
            <a:r>
              <a:rPr lang="it-IT" sz="2200" dirty="0" smtClean="0"/>
              <a:t> </a:t>
            </a:r>
            <a:r>
              <a:rPr lang="it-IT" sz="2200" dirty="0" err="1" smtClean="0"/>
              <a:t>by</a:t>
            </a:r>
            <a:r>
              <a:rPr lang="it-IT" sz="2200" dirty="0" smtClean="0"/>
              <a:t> </a:t>
            </a:r>
            <a:r>
              <a:rPr lang="it-IT" sz="2200" dirty="0" err="1" smtClean="0"/>
              <a:t>better</a:t>
            </a:r>
            <a:r>
              <a:rPr lang="it-IT" sz="2200" dirty="0" smtClean="0"/>
              <a:t> </a:t>
            </a:r>
            <a:r>
              <a:rPr lang="it-IT" sz="2200" dirty="0" err="1" smtClean="0"/>
              <a:t>quality</a:t>
            </a:r>
            <a:r>
              <a:rPr lang="it-IT" sz="2200" dirty="0" smtClean="0"/>
              <a:t> water (no </a:t>
            </a:r>
            <a:r>
              <a:rPr lang="it-IT" sz="2200" dirty="0" err="1" smtClean="0"/>
              <a:t>Pb</a:t>
            </a:r>
            <a:r>
              <a:rPr lang="it-IT" sz="2200" dirty="0" smtClean="0"/>
              <a:t>)</a:t>
            </a:r>
          </a:p>
          <a:p>
            <a:endParaRPr lang="it-IT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HZ vs LZ SSM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Symbol" charset="2"/>
                <a:cs typeface="Symbol" charset="2"/>
              </a:rPr>
              <a:t>D</a:t>
            </a:r>
            <a:r>
              <a:rPr lang="it-IT" dirty="0" smtClean="0">
                <a:latin typeface="Symbol" charset="2"/>
                <a:cs typeface="Symbol" charset="2"/>
              </a:rPr>
              <a:t>(</a:t>
            </a:r>
            <a:r>
              <a:rPr lang="it-IT" dirty="0" smtClean="0"/>
              <a:t>7Be)  ~ 9%</a:t>
            </a:r>
          </a:p>
          <a:p>
            <a:r>
              <a:rPr lang="it-IT" dirty="0" err="1" smtClean="0">
                <a:latin typeface="Symbol" charset="2"/>
                <a:cs typeface="Symbol" charset="2"/>
              </a:rPr>
              <a:t>D</a:t>
            </a:r>
            <a:r>
              <a:rPr lang="it-IT" dirty="0" smtClean="0">
                <a:latin typeface="Symbol" charset="2"/>
                <a:cs typeface="Symbol" charset="2"/>
              </a:rPr>
              <a:t>(</a:t>
            </a:r>
            <a:r>
              <a:rPr lang="it-IT" dirty="0" smtClean="0"/>
              <a:t>8B) ~ 20%</a:t>
            </a:r>
          </a:p>
          <a:p>
            <a:r>
              <a:rPr lang="it-IT" dirty="0" err="1" smtClean="0">
                <a:latin typeface="Symbol" charset="2"/>
                <a:cs typeface="Symbol" charset="2"/>
              </a:rPr>
              <a:t>D</a:t>
            </a:r>
            <a:r>
              <a:rPr lang="it-IT" dirty="0" smtClean="0">
                <a:latin typeface="Symbol" charset="2"/>
                <a:cs typeface="Symbol" charset="2"/>
              </a:rPr>
              <a:t>(</a:t>
            </a:r>
            <a:r>
              <a:rPr lang="it-IT" dirty="0" smtClean="0"/>
              <a:t>CNO) ~ 35%</a:t>
            </a:r>
          </a:p>
          <a:p>
            <a:r>
              <a:rPr lang="en-US" dirty="0" smtClean="0"/>
              <a:t>U</a:t>
            </a:r>
            <a:r>
              <a:rPr lang="it-IT" dirty="0" smtClean="0"/>
              <a:t>se CNO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determine</a:t>
            </a:r>
            <a:r>
              <a:rPr lang="it-IT" dirty="0" smtClean="0"/>
              <a:t> </a:t>
            </a:r>
            <a:r>
              <a:rPr lang="it-IT" dirty="0" err="1" smtClean="0"/>
              <a:t>metallicity</a:t>
            </a:r>
            <a:r>
              <a:rPr lang="it-IT" dirty="0" smtClean="0"/>
              <a:t> in the </a:t>
            </a:r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Sun</a:t>
            </a:r>
            <a:endParaRPr lang="it-IT" dirty="0" smtClean="0"/>
          </a:p>
          <a:p>
            <a:pPr lvl="1"/>
            <a:r>
              <a:rPr lang="it-IT" dirty="0" err="1" smtClean="0"/>
              <a:t>Borexino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II (&gt;2011) standard </a:t>
            </a:r>
            <a:r>
              <a:rPr lang="it-IT" dirty="0" err="1" smtClean="0"/>
              <a:t>analysis</a:t>
            </a:r>
            <a:r>
              <a:rPr lang="it-IT" dirty="0" smtClean="0"/>
              <a:t>: ~50% </a:t>
            </a:r>
            <a:r>
              <a:rPr lang="it-IT" dirty="0" err="1" smtClean="0"/>
              <a:t>prob</a:t>
            </a:r>
            <a:r>
              <a:rPr lang="it-IT" dirty="0" smtClean="0"/>
              <a:t>. </a:t>
            </a:r>
            <a:r>
              <a:rPr lang="en-US" dirty="0" smtClean="0"/>
              <a:t>to measure pep at 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and exclude HZ at 2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with </a:t>
            </a:r>
            <a:r>
              <a:rPr lang="en-US" baseline="30000" dirty="0" smtClean="0"/>
              <a:t>210</a:t>
            </a:r>
            <a:r>
              <a:rPr lang="en-US" dirty="0" smtClean="0"/>
              <a:t>Bi at the level of 5 cpd/100tons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Solar Neutrinos Sources: pp chain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62000" y="1828800"/>
          <a:ext cx="3394075" cy="346075"/>
        </p:xfrm>
        <a:graphic>
          <a:graphicData uri="http://schemas.openxmlformats.org/presentationml/2006/ole">
            <p:oleObj spid="_x0000_s81922" name="Equation" r:id="rId4" imgW="1993900" imgH="2032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053013" y="1828800"/>
          <a:ext cx="3481387" cy="346075"/>
        </p:xfrm>
        <a:graphic>
          <a:graphicData uri="http://schemas.openxmlformats.org/presentationml/2006/ole">
            <p:oleObj spid="_x0000_s81923" name="Equation" r:id="rId5" imgW="2044700" imgH="20320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036888" y="2701925"/>
          <a:ext cx="3070225" cy="346075"/>
        </p:xfrm>
        <a:graphic>
          <a:graphicData uri="http://schemas.openxmlformats.org/presentationml/2006/ole">
            <p:oleObj spid="_x0000_s81924" name="Equation" r:id="rId6" imgW="1803400" imgH="20320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04800" y="3540125"/>
          <a:ext cx="4000500" cy="346075"/>
        </p:xfrm>
        <a:graphic>
          <a:graphicData uri="http://schemas.openxmlformats.org/presentationml/2006/ole">
            <p:oleObj spid="_x0000_s81925" name="Equation" r:id="rId7" imgW="2349500" imgH="20320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5181600" y="3540125"/>
          <a:ext cx="3414713" cy="346075"/>
        </p:xfrm>
        <a:graphic>
          <a:graphicData uri="http://schemas.openxmlformats.org/presentationml/2006/ole">
            <p:oleObj spid="_x0000_s81926" name="Equation" r:id="rId8" imgW="2006600" imgH="20320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177925" y="4454525"/>
          <a:ext cx="3394075" cy="346075"/>
        </p:xfrm>
        <a:graphic>
          <a:graphicData uri="http://schemas.openxmlformats.org/presentationml/2006/ole">
            <p:oleObj spid="_x0000_s81927" name="Equation" r:id="rId9" imgW="1993900" imgH="20320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233988" y="4454525"/>
          <a:ext cx="3135312" cy="346075"/>
        </p:xfrm>
        <a:graphic>
          <a:graphicData uri="http://schemas.openxmlformats.org/presentationml/2006/ole">
            <p:oleObj spid="_x0000_s81928" name="Equation" r:id="rId10" imgW="1841500" imgH="20320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416050" y="5368925"/>
          <a:ext cx="3155950" cy="346075"/>
        </p:xfrm>
        <a:graphic>
          <a:graphicData uri="http://schemas.openxmlformats.org/presentationml/2006/ole">
            <p:oleObj spid="_x0000_s81929" name="Equation" r:id="rId11" imgW="1854200" imgH="203200" progId="Equation.3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5172075" y="5334000"/>
          <a:ext cx="3414713" cy="346075"/>
        </p:xfrm>
        <a:graphic>
          <a:graphicData uri="http://schemas.openxmlformats.org/presentationml/2006/ole">
            <p:oleObj spid="_x0000_s81930" name="Equation" r:id="rId12" imgW="2006600" imgH="203200" progId="Equation.3">
              <p:embed/>
            </p:oleObj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181600" y="5867400"/>
          <a:ext cx="2870200" cy="301625"/>
        </p:xfrm>
        <a:graphic>
          <a:graphicData uri="http://schemas.openxmlformats.org/presentationml/2006/ole">
            <p:oleObj spid="_x0000_s81931" name="Equation" r:id="rId13" imgW="1574800" imgH="165100" progId="Equation.3">
              <p:embed/>
            </p:oleObj>
          </a:graphicData>
        </a:graphic>
      </p:graphicFrame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572000" y="2133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2133600" y="29718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172200" y="297180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4038600" y="38100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6294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6629400" y="4876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971800" y="4876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752600" y="2819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~85%</a:t>
            </a:r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553200" y="2819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~15%</a:t>
            </a:r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629400" y="39465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~0.02%</a:t>
            </a:r>
            <a:endParaRPr 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400800" y="2133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~0.4%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13413" y="3048000"/>
            <a:ext cx="56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smtClean="0">
                <a:solidFill>
                  <a:srgbClr val="FF0000"/>
                </a:solidFill>
              </a:rPr>
              <a:t>S</a:t>
            </a:r>
            <a:r>
              <a:rPr lang="it-IT" sz="2600" baseline="-25000" dirty="0" smtClean="0">
                <a:solidFill>
                  <a:srgbClr val="FF0000"/>
                </a:solidFill>
              </a:rPr>
              <a:t>33</a:t>
            </a:r>
            <a:endParaRPr lang="it-IT" sz="2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8506" y="3048000"/>
            <a:ext cx="569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smtClean="0">
                <a:solidFill>
                  <a:srgbClr val="FF0000"/>
                </a:solidFill>
              </a:rPr>
              <a:t>S</a:t>
            </a:r>
            <a:r>
              <a:rPr lang="it-IT" sz="2600" baseline="-25000" dirty="0" smtClean="0">
                <a:solidFill>
                  <a:srgbClr val="FF0000"/>
                </a:solidFill>
              </a:rPr>
              <a:t>34</a:t>
            </a:r>
            <a:endParaRPr lang="it-IT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NOspcLow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308" r="-11308"/>
          <a:stretch>
            <a:fillRect/>
          </a:stretch>
        </p:blipFill>
        <p:spPr>
          <a:xfrm>
            <a:off x="495300" y="1752600"/>
            <a:ext cx="85725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Toward</a:t>
            </a:r>
            <a:r>
              <a:rPr lang="it-IT" b="1" dirty="0" smtClean="0">
                <a:solidFill>
                  <a:srgbClr val="FF0000"/>
                </a:solidFill>
              </a:rPr>
              <a:t> a CNO </a:t>
            </a:r>
            <a:r>
              <a:rPr lang="it-IT" b="1" dirty="0" err="1" smtClean="0">
                <a:solidFill>
                  <a:srgbClr val="FF0000"/>
                </a:solidFill>
              </a:rPr>
              <a:t>observation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Borexino</a:t>
            </a:r>
            <a:r>
              <a:rPr lang="it-IT" b="1" dirty="0" smtClean="0">
                <a:solidFill>
                  <a:srgbClr val="FF0000"/>
                </a:solidFill>
              </a:rPr>
              <a:t> at </a:t>
            </a:r>
            <a:r>
              <a:rPr lang="it-IT" b="1" dirty="0" err="1" smtClean="0">
                <a:solidFill>
                  <a:srgbClr val="FF0000"/>
                </a:solidFill>
              </a:rPr>
              <a:t>present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757" y="1752600"/>
            <a:ext cx="37488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Arial"/>
                <a:cs typeface="Arial"/>
              </a:rPr>
              <a:t>Borexino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radiopurity</a:t>
            </a:r>
            <a:r>
              <a:rPr lang="it-IT" sz="2000" dirty="0" smtClean="0">
                <a:latin typeface="Arial"/>
                <a:cs typeface="Arial"/>
              </a:rPr>
              <a:t> at </a:t>
            </a:r>
            <a:r>
              <a:rPr lang="it-IT" sz="2000" dirty="0" err="1" smtClean="0">
                <a:latin typeface="Arial"/>
                <a:cs typeface="Arial"/>
              </a:rPr>
              <a:t>present</a:t>
            </a:r>
            <a:r>
              <a:rPr lang="it-IT" sz="2000" dirty="0" smtClean="0">
                <a:latin typeface="Arial"/>
                <a:cs typeface="Arial"/>
              </a:rPr>
              <a:t>:</a:t>
            </a:r>
          </a:p>
          <a:p>
            <a:r>
              <a:rPr lang="it-IT" sz="2000" baseline="30000" dirty="0" smtClean="0">
                <a:latin typeface="Arial"/>
                <a:cs typeface="Arial"/>
              </a:rPr>
              <a:t>210</a:t>
            </a:r>
            <a:r>
              <a:rPr lang="it-IT" sz="2000" dirty="0" smtClean="0">
                <a:latin typeface="Arial"/>
                <a:cs typeface="Arial"/>
              </a:rPr>
              <a:t>Po ~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4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cpd</a:t>
            </a:r>
            <a:r>
              <a:rPr lang="it-IT" sz="2000" dirty="0" smtClean="0">
                <a:latin typeface="Arial"/>
                <a:cs typeface="Arial"/>
              </a:rPr>
              <a:t>/ton</a:t>
            </a:r>
          </a:p>
          <a:p>
            <a:r>
              <a:rPr lang="it-IT" sz="2000" baseline="30000" dirty="0" smtClean="0">
                <a:latin typeface="Arial"/>
                <a:cs typeface="Arial"/>
              </a:rPr>
              <a:t>210</a:t>
            </a:r>
            <a:r>
              <a:rPr lang="it-IT" sz="2000" dirty="0" smtClean="0">
                <a:latin typeface="Arial"/>
                <a:cs typeface="Arial"/>
              </a:rPr>
              <a:t>Bi ~ 20 </a:t>
            </a:r>
            <a:r>
              <a:rPr lang="it-IT" sz="2000" dirty="0" err="1" smtClean="0">
                <a:latin typeface="Arial"/>
                <a:cs typeface="Arial"/>
              </a:rPr>
              <a:t>cpd</a:t>
            </a:r>
            <a:r>
              <a:rPr lang="it-IT" sz="2000" dirty="0" smtClean="0">
                <a:latin typeface="Arial"/>
                <a:cs typeface="Arial"/>
              </a:rPr>
              <a:t>/100tons</a:t>
            </a:r>
          </a:p>
          <a:p>
            <a:r>
              <a:rPr lang="it-IT" sz="2000" baseline="30000" dirty="0" smtClean="0">
                <a:latin typeface="Arial"/>
                <a:cs typeface="Arial"/>
              </a:rPr>
              <a:t>11</a:t>
            </a:r>
            <a:r>
              <a:rPr lang="it-IT" sz="2000" dirty="0" smtClean="0">
                <a:latin typeface="Arial"/>
                <a:cs typeface="Arial"/>
              </a:rPr>
              <a:t>C ~ 28 </a:t>
            </a:r>
            <a:r>
              <a:rPr lang="it-IT" sz="2000" dirty="0" err="1" smtClean="0">
                <a:latin typeface="Arial"/>
                <a:cs typeface="Arial"/>
              </a:rPr>
              <a:t>cpd</a:t>
            </a:r>
            <a:r>
              <a:rPr lang="it-IT" sz="2000" dirty="0" smtClean="0">
                <a:latin typeface="Arial"/>
                <a:cs typeface="Arial"/>
              </a:rPr>
              <a:t>/100tons</a:t>
            </a:r>
          </a:p>
          <a:p>
            <a:r>
              <a:rPr lang="it-IT" sz="2000" baseline="30000" dirty="0" smtClean="0">
                <a:latin typeface="Arial"/>
                <a:cs typeface="Arial"/>
              </a:rPr>
              <a:t>14</a:t>
            </a:r>
            <a:r>
              <a:rPr lang="it-IT" sz="2000" dirty="0" smtClean="0">
                <a:latin typeface="Arial"/>
                <a:cs typeface="Arial"/>
              </a:rPr>
              <a:t>C/</a:t>
            </a:r>
            <a:r>
              <a:rPr lang="it-IT" sz="2000" baseline="30000" dirty="0" smtClean="0">
                <a:latin typeface="Arial"/>
                <a:cs typeface="Arial"/>
              </a:rPr>
              <a:t>12</a:t>
            </a:r>
            <a:r>
              <a:rPr lang="it-IT" sz="2000" dirty="0" smtClean="0">
                <a:latin typeface="Arial"/>
                <a:cs typeface="Arial"/>
              </a:rPr>
              <a:t>C ~ 2.5×10</a:t>
            </a:r>
            <a:r>
              <a:rPr lang="it-IT" sz="2000" baseline="30000" dirty="0" smtClean="0">
                <a:latin typeface="Arial"/>
                <a:cs typeface="Arial"/>
              </a:rPr>
              <a:t>-18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0398" y="5029200"/>
            <a:ext cx="69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210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Bi</a:t>
            </a:r>
            <a:endParaRPr lang="it-IT" sz="20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876800"/>
            <a:ext cx="1386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baseline="30000" dirty="0" smtClean="0">
                <a:solidFill>
                  <a:srgbClr val="00FF00"/>
                </a:solidFill>
                <a:latin typeface="Arial"/>
                <a:cs typeface="Arial"/>
              </a:rPr>
              <a:t>14</a:t>
            </a:r>
            <a:r>
              <a:rPr lang="it-IT" sz="2000" b="1" dirty="0" smtClean="0">
                <a:solidFill>
                  <a:srgbClr val="00FF00"/>
                </a:solidFill>
                <a:latin typeface="Arial"/>
                <a:cs typeface="Arial"/>
              </a:rPr>
              <a:t>C </a:t>
            </a:r>
            <a:r>
              <a:rPr lang="it-IT" sz="2000" b="1" dirty="0" err="1" smtClean="0">
                <a:solidFill>
                  <a:srgbClr val="00FF00"/>
                </a:solidFill>
                <a:latin typeface="Arial"/>
                <a:cs typeface="Arial"/>
              </a:rPr>
              <a:t>pileup</a:t>
            </a:r>
            <a:endParaRPr lang="it-IT" sz="2000" b="1" baseline="30000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198" y="5105400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3366FF"/>
                </a:solidFill>
                <a:latin typeface="Arial"/>
                <a:cs typeface="Arial"/>
              </a:rPr>
              <a:t>CNO</a:t>
            </a:r>
            <a:endParaRPr lang="it-IT" sz="20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886200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FF"/>
                </a:solidFill>
                <a:latin typeface="Arial"/>
                <a:cs typeface="Arial"/>
              </a:rPr>
              <a:t>pp</a:t>
            </a:r>
            <a:endParaRPr lang="it-IT" sz="20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Toward</a:t>
            </a:r>
            <a:r>
              <a:rPr lang="it-IT" b="1" dirty="0" smtClean="0">
                <a:solidFill>
                  <a:srgbClr val="FF0000"/>
                </a:solidFill>
              </a:rPr>
              <a:t> CNO </a:t>
            </a:r>
            <a:r>
              <a:rPr lang="it-IT" b="1" dirty="0" err="1" smtClean="0">
                <a:solidFill>
                  <a:srgbClr val="FF0000"/>
                </a:solidFill>
              </a:rPr>
              <a:t>observation</a:t>
            </a:r>
            <a:r>
              <a:rPr lang="it-IT" b="1" dirty="0" smtClean="0">
                <a:solidFill>
                  <a:srgbClr val="FF0000"/>
                </a:solidFill>
              </a:rPr>
              <a:t>: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sz="4111" b="1" baseline="30000" dirty="0" smtClean="0">
                <a:solidFill>
                  <a:srgbClr val="FF0000"/>
                </a:solidFill>
              </a:rPr>
              <a:t>11</a:t>
            </a:r>
            <a:r>
              <a:rPr lang="it-IT" sz="4111" b="1" dirty="0" smtClean="0">
                <a:solidFill>
                  <a:srgbClr val="FF0000"/>
                </a:solidFill>
              </a:rPr>
              <a:t>C </a:t>
            </a:r>
            <a:r>
              <a:rPr lang="it-IT" sz="4111" b="1" dirty="0" err="1" smtClean="0">
                <a:solidFill>
                  <a:srgbClr val="FF0000"/>
                </a:solidFill>
              </a:rPr>
              <a:t>subtracted</a:t>
            </a:r>
            <a:r>
              <a:rPr lang="it-IT" sz="4111" b="1" dirty="0" smtClean="0">
                <a:solidFill>
                  <a:srgbClr val="FF0000"/>
                </a:solidFill>
              </a:rPr>
              <a:t> + no </a:t>
            </a:r>
            <a:r>
              <a:rPr lang="it-IT" sz="4111" b="1" baseline="30000" dirty="0" smtClean="0">
                <a:solidFill>
                  <a:srgbClr val="FF0000"/>
                </a:solidFill>
              </a:rPr>
              <a:t>210</a:t>
            </a:r>
            <a:r>
              <a:rPr lang="it-IT" sz="4111" b="1" dirty="0" smtClean="0">
                <a:solidFill>
                  <a:srgbClr val="FF0000"/>
                </a:solidFill>
              </a:rPr>
              <a:t>Po + </a:t>
            </a:r>
            <a:r>
              <a:rPr lang="it-IT" sz="4111" b="1" dirty="0" err="1" smtClean="0">
                <a:solidFill>
                  <a:srgbClr val="FF0000"/>
                </a:solidFill>
              </a:rPr>
              <a:t>new</a:t>
            </a:r>
            <a:r>
              <a:rPr lang="it-IT" sz="4111" b="1" dirty="0" smtClean="0">
                <a:solidFill>
                  <a:srgbClr val="FF0000"/>
                </a:solidFill>
              </a:rPr>
              <a:t> </a:t>
            </a:r>
            <a:r>
              <a:rPr lang="it-IT" sz="4111" b="1" dirty="0" err="1" smtClean="0">
                <a:solidFill>
                  <a:srgbClr val="FF0000"/>
                </a:solidFill>
              </a:rPr>
              <a:t>purification</a:t>
            </a:r>
            <a:endParaRPr lang="it-IT" sz="4111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XspcLow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371" r="-11371"/>
          <a:stretch>
            <a:fillRect/>
          </a:stretch>
        </p:blipFill>
        <p:spPr>
          <a:xfrm>
            <a:off x="457200" y="1371600"/>
            <a:ext cx="8229600" cy="438912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495800" y="1340584"/>
            <a:ext cx="31499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Goal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Borexino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radiopurity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210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Po ~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cpd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/ton</a:t>
            </a:r>
          </a:p>
          <a:p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210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Bi ~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cpd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/100tons</a:t>
            </a:r>
          </a:p>
          <a:p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C ~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cpd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/100tons</a:t>
            </a:r>
          </a:p>
          <a:p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14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C/</a:t>
            </a:r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C ~ 2.5×10</a:t>
            </a:r>
            <a:r>
              <a:rPr lang="it-IT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-18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752600"/>
            <a:ext cx="2819400" cy="33528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7150" dist="38100" dir="5400000" algn="ctr" rotWithShape="0">
              <a:schemeClr val="tx2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anchor="ctr"/>
          <a:lstStyle/>
          <a:p>
            <a:pPr algn="ctr"/>
            <a:r>
              <a:rPr lang="it-IT" b="1" baseline="30000" dirty="0" smtClean="0">
                <a:solidFill>
                  <a:srgbClr val="FF0000"/>
                </a:solidFill>
              </a:rPr>
              <a:t>210</a:t>
            </a:r>
            <a:r>
              <a:rPr lang="it-IT" b="1" dirty="0" smtClean="0">
                <a:solidFill>
                  <a:srgbClr val="FF0000"/>
                </a:solidFill>
              </a:rPr>
              <a:t>Bi 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baseline="30000" dirty="0" smtClean="0">
                <a:solidFill>
                  <a:srgbClr val="FF0000"/>
                </a:solidFill>
              </a:rPr>
              <a:t>210</a:t>
            </a:r>
            <a:r>
              <a:rPr lang="it-IT" b="1" dirty="0" smtClean="0">
                <a:solidFill>
                  <a:srgbClr val="FF0000"/>
                </a:solidFill>
              </a:rPr>
              <a:t>Po</a:t>
            </a:r>
            <a:endParaRPr lang="it-IT" b="1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89789"/>
            <a:ext cx="8718550" cy="536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it-IT" sz="4500" b="1" dirty="0" smtClean="0">
                <a:solidFill>
                  <a:srgbClr val="FF0000"/>
                </a:solidFill>
                <a:latin typeface="Arial"/>
                <a:cs typeface="Arial"/>
              </a:rPr>
              <a:t>CNO neutrino </a:t>
            </a:r>
            <a:r>
              <a:rPr lang="it-IT" sz="4500" b="1" dirty="0" err="1" smtClean="0">
                <a:solidFill>
                  <a:srgbClr val="FF0000"/>
                </a:solidFill>
                <a:latin typeface="Arial"/>
                <a:cs typeface="Arial"/>
              </a:rPr>
              <a:t>measurement</a:t>
            </a:r>
            <a:endParaRPr lang="it-IT" sz="4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477000"/>
            <a:ext cx="4191000" cy="53340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1800" dirty="0" err="1" smtClean="0">
                <a:latin typeface="Arial"/>
                <a:cs typeface="Arial"/>
              </a:rPr>
              <a:t>Villante</a:t>
            </a:r>
            <a:r>
              <a:rPr lang="en-US" sz="1800" dirty="0" smtClean="0">
                <a:latin typeface="Arial"/>
                <a:cs typeface="Arial"/>
              </a:rPr>
              <a:t> et al. , Phys. </a:t>
            </a:r>
            <a:r>
              <a:rPr lang="en-US" sz="1800" dirty="0" err="1" smtClean="0">
                <a:latin typeface="Arial"/>
                <a:cs typeface="Arial"/>
              </a:rPr>
              <a:t>Lett</a:t>
            </a:r>
            <a:r>
              <a:rPr lang="en-US" sz="1800" dirty="0" smtClean="0">
                <a:latin typeface="Arial"/>
                <a:cs typeface="Arial"/>
              </a:rPr>
              <a:t>. B 701, 2011</a:t>
            </a:r>
            <a:endParaRPr lang="it-IT" sz="1800" dirty="0" smtClean="0"/>
          </a:p>
          <a:p>
            <a:endParaRPr lang="it-IT" dirty="0"/>
          </a:p>
        </p:txBody>
      </p:sp>
      <p:pic>
        <p:nvPicPr>
          <p:cNvPr id="4" name="Picture 3" descr="Chi2_nopri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7850" y="914400"/>
            <a:ext cx="3003550" cy="3003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hi2_withpri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3733800"/>
            <a:ext cx="3003550" cy="28394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953000" y="3669268"/>
            <a:ext cx="25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/ </a:t>
            </a:r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prior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Bi-Po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decay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899" y="1186934"/>
            <a:ext cx="204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nly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cs typeface="Arial"/>
              </a:rPr>
              <a:t>spectral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 info.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P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4255532"/>
            <a:ext cx="3733800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825500"/>
            <a:ext cx="4254500" cy="283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671030"/>
            <a:ext cx="736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210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Po </a:t>
            </a:r>
          </a:p>
          <a:p>
            <a:endParaRPr lang="it-IT" b="1" baseline="30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210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endParaRPr lang="it-IT" b="1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398" y="3505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288268"/>
            <a:ext cx="32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88" y="62600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4446" y="6172200"/>
            <a:ext cx="35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064081">
            <a:off x="3113159" y="3873767"/>
            <a:ext cx="1719303" cy="19101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4972462" y="685800"/>
            <a:ext cx="31047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it-IT" dirty="0" err="1" smtClean="0"/>
              <a:t>etermine</a:t>
            </a:r>
            <a:r>
              <a:rPr lang="it-IT" dirty="0" smtClean="0"/>
              <a:t> </a:t>
            </a:r>
            <a:r>
              <a:rPr lang="it-IT" baseline="30000" dirty="0" smtClean="0"/>
              <a:t>210</a:t>
            </a:r>
            <a:r>
              <a:rPr lang="it-IT" dirty="0" smtClean="0"/>
              <a:t>Po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809831" y="4114800"/>
            <a:ext cx="17809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it-IT" dirty="0" err="1" smtClean="0"/>
              <a:t>etermine</a:t>
            </a:r>
            <a:r>
              <a:rPr lang="it-IT" dirty="0" smtClean="0"/>
              <a:t> </a:t>
            </a:r>
            <a:r>
              <a:rPr lang="it-IT" baseline="30000" dirty="0" smtClean="0"/>
              <a:t>210</a:t>
            </a:r>
            <a:r>
              <a:rPr lang="it-IT" dirty="0" smtClean="0"/>
              <a:t>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it-IT" sz="4000" b="1" dirty="0" err="1" smtClean="0">
                <a:solidFill>
                  <a:srgbClr val="FF0000"/>
                </a:solidFill>
              </a:rPr>
              <a:t>Borexino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results</a:t>
            </a:r>
            <a:r>
              <a:rPr lang="it-IT" sz="4000" b="1" dirty="0" smtClean="0">
                <a:solidFill>
                  <a:srgbClr val="FF0000"/>
                </a:solidFill>
              </a:rPr>
              <a:t> and </a:t>
            </a:r>
            <a:r>
              <a:rPr lang="it-IT" sz="4000" b="1" dirty="0" err="1" smtClean="0">
                <a:solidFill>
                  <a:srgbClr val="FF0000"/>
                </a:solidFill>
              </a:rPr>
              <a:t>goals</a:t>
            </a:r>
            <a:r>
              <a:rPr lang="it-IT" sz="4000" b="1" dirty="0" smtClean="0">
                <a:solidFill>
                  <a:srgbClr val="FF0000"/>
                </a:solidFill>
              </a:rPr>
              <a:t> on </a:t>
            </a:r>
            <a:r>
              <a:rPr lang="it-IT" sz="4000" b="1" dirty="0" err="1" smtClean="0">
                <a:solidFill>
                  <a:srgbClr val="FF0000"/>
                </a:solidFill>
              </a:rPr>
              <a:t>solar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neutrinos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700" dirty="0" err="1" smtClean="0"/>
              <a:t>Measurement</a:t>
            </a:r>
            <a:r>
              <a:rPr lang="it-IT" sz="2700" dirty="0" smtClean="0"/>
              <a:t> </a:t>
            </a:r>
            <a:r>
              <a:rPr lang="it-IT" sz="2700" dirty="0" err="1" smtClean="0"/>
              <a:t>of</a:t>
            </a:r>
            <a:r>
              <a:rPr lang="it-IT" sz="2700" dirty="0" smtClean="0"/>
              <a:t> </a:t>
            </a:r>
            <a:r>
              <a:rPr lang="it-IT" sz="2700" baseline="30000" dirty="0" smtClean="0"/>
              <a:t>7</a:t>
            </a:r>
            <a:r>
              <a:rPr lang="it-IT" sz="2700" dirty="0" smtClean="0"/>
              <a:t>Be </a:t>
            </a:r>
            <a:r>
              <a:rPr lang="it-IT" sz="2700" dirty="0" err="1" smtClean="0"/>
              <a:t>solar</a:t>
            </a:r>
            <a:r>
              <a:rPr lang="it-IT" sz="2700" dirty="0" smtClean="0"/>
              <a:t> neutrino </a:t>
            </a:r>
            <a:r>
              <a:rPr lang="it-IT" sz="2700" dirty="0" err="1" smtClean="0"/>
              <a:t>flux</a:t>
            </a:r>
            <a:r>
              <a:rPr lang="it-IT" sz="2700" dirty="0" smtClean="0"/>
              <a:t> at 5%</a:t>
            </a:r>
          </a:p>
          <a:p>
            <a:r>
              <a:rPr lang="it-IT" sz="2700" dirty="0" err="1" smtClean="0"/>
              <a:t>Observation</a:t>
            </a:r>
            <a:r>
              <a:rPr lang="it-IT" sz="2700" dirty="0" smtClean="0"/>
              <a:t> </a:t>
            </a:r>
            <a:r>
              <a:rPr lang="it-IT" sz="2700" dirty="0" err="1" smtClean="0"/>
              <a:t>of</a:t>
            </a:r>
            <a:r>
              <a:rPr lang="it-IT" sz="2700" dirty="0" smtClean="0"/>
              <a:t> </a:t>
            </a:r>
            <a:r>
              <a:rPr lang="it-IT" sz="2700" dirty="0" err="1" smtClean="0"/>
              <a:t>pep</a:t>
            </a:r>
            <a:r>
              <a:rPr lang="it-IT" sz="2700" dirty="0" smtClean="0"/>
              <a:t> </a:t>
            </a:r>
            <a:r>
              <a:rPr lang="it-IT" sz="2700" dirty="0" err="1" smtClean="0"/>
              <a:t>neutrinos</a:t>
            </a:r>
            <a:r>
              <a:rPr lang="it-IT" sz="2700" dirty="0" smtClean="0"/>
              <a:t> (~20%)</a:t>
            </a:r>
            <a:endParaRPr lang="it-IT" sz="2700" dirty="0" smtClean="0"/>
          </a:p>
          <a:p>
            <a:r>
              <a:rPr lang="it-IT" sz="2700" baseline="30000" dirty="0" smtClean="0"/>
              <a:t>8</a:t>
            </a:r>
            <a:r>
              <a:rPr lang="it-IT" sz="2700" dirty="0" smtClean="0"/>
              <a:t>B </a:t>
            </a:r>
            <a:r>
              <a:rPr lang="it-IT" sz="2700" dirty="0" err="1" smtClean="0"/>
              <a:t>solar</a:t>
            </a:r>
            <a:r>
              <a:rPr lang="it-IT" sz="2700" dirty="0" smtClean="0"/>
              <a:t> neutrino </a:t>
            </a:r>
            <a:r>
              <a:rPr lang="it-IT" sz="2700" dirty="0" err="1" smtClean="0"/>
              <a:t>flux</a:t>
            </a:r>
            <a:r>
              <a:rPr lang="it-IT" sz="2700" dirty="0" smtClean="0"/>
              <a:t> </a:t>
            </a:r>
            <a:r>
              <a:rPr lang="it-IT" sz="2700" dirty="0" err="1" smtClean="0"/>
              <a:t>measured</a:t>
            </a:r>
            <a:r>
              <a:rPr lang="it-IT" sz="2700" dirty="0" smtClean="0"/>
              <a:t> </a:t>
            </a:r>
            <a:r>
              <a:rPr lang="it-IT" sz="2700" dirty="0" err="1" smtClean="0"/>
              <a:t>above</a:t>
            </a:r>
            <a:r>
              <a:rPr lang="it-IT" sz="2700" dirty="0" smtClean="0"/>
              <a:t> </a:t>
            </a:r>
            <a:r>
              <a:rPr lang="it-IT" sz="2700" dirty="0" err="1" smtClean="0"/>
              <a:t>3</a:t>
            </a:r>
            <a:r>
              <a:rPr lang="it-IT" sz="2700" dirty="0" smtClean="0"/>
              <a:t> </a:t>
            </a:r>
            <a:r>
              <a:rPr lang="it-IT" sz="2700" dirty="0" err="1" smtClean="0"/>
              <a:t>MeV</a:t>
            </a:r>
            <a:r>
              <a:rPr lang="it-IT" sz="2700" dirty="0" smtClean="0"/>
              <a:t> (~17%)</a:t>
            </a:r>
          </a:p>
          <a:p>
            <a:r>
              <a:rPr lang="it-IT" sz="2700" dirty="0" err="1" smtClean="0"/>
              <a:t>Strongest</a:t>
            </a:r>
            <a:r>
              <a:rPr lang="it-IT" sz="2700" dirty="0" smtClean="0"/>
              <a:t> </a:t>
            </a:r>
            <a:r>
              <a:rPr lang="it-IT" sz="2700" dirty="0" err="1" smtClean="0"/>
              <a:t>bound</a:t>
            </a:r>
            <a:r>
              <a:rPr lang="it-IT" sz="2700" dirty="0" smtClean="0"/>
              <a:t> on CNO </a:t>
            </a:r>
            <a:r>
              <a:rPr lang="it-IT" sz="2700" dirty="0" err="1" smtClean="0"/>
              <a:t>neutrinos</a:t>
            </a:r>
            <a:r>
              <a:rPr lang="it-IT" sz="2700" smtClean="0"/>
              <a:t>: </a:t>
            </a:r>
            <a:r>
              <a:rPr lang="it-IT" sz="2800" b="1" smtClean="0">
                <a:latin typeface="Arial"/>
                <a:cs typeface="Arial"/>
              </a:rPr>
              <a:t>&lt;</a:t>
            </a:r>
            <a:r>
              <a:rPr lang="it-IT" sz="2800" b="1" dirty="0" smtClean="0">
                <a:latin typeface="Arial"/>
                <a:cs typeface="Arial"/>
              </a:rPr>
              <a:t>7.7×10</a:t>
            </a:r>
            <a:r>
              <a:rPr lang="it-IT" sz="2800" b="1" baseline="30000" dirty="0" smtClean="0">
                <a:latin typeface="Arial"/>
                <a:cs typeface="Arial"/>
              </a:rPr>
              <a:t>8 </a:t>
            </a:r>
            <a:r>
              <a:rPr lang="it-IT" sz="2800" b="1" dirty="0" smtClean="0">
                <a:latin typeface="Arial"/>
                <a:cs typeface="Arial"/>
              </a:rPr>
              <a:t>(2</a:t>
            </a:r>
            <a:r>
              <a:rPr lang="it-IT" sz="2800" b="1" dirty="0" smtClean="0">
                <a:latin typeface="Symbol" charset="2"/>
                <a:cs typeface="Symbol" charset="2"/>
              </a:rPr>
              <a:t>s</a:t>
            </a:r>
            <a:r>
              <a:rPr lang="it-IT" sz="2800" b="1" dirty="0" smtClean="0">
                <a:latin typeface="Arial"/>
                <a:cs typeface="Arial"/>
              </a:rPr>
              <a:t>)</a:t>
            </a:r>
            <a:endParaRPr lang="it-IT" sz="2700" dirty="0" smtClean="0"/>
          </a:p>
          <a:p>
            <a:pPr>
              <a:buNone/>
            </a:pPr>
            <a:endParaRPr lang="it-IT" sz="2700" dirty="0" smtClean="0"/>
          </a:p>
          <a:p>
            <a:pPr>
              <a:buNone/>
            </a:pPr>
            <a:r>
              <a:rPr lang="it-IT" sz="2700" dirty="0" smtClean="0"/>
              <a:t>NEXT (work in </a:t>
            </a:r>
            <a:r>
              <a:rPr lang="it-IT" sz="2700" dirty="0" err="1" smtClean="0"/>
              <a:t>progess</a:t>
            </a:r>
            <a:r>
              <a:rPr lang="it-IT" sz="2700" dirty="0" smtClean="0"/>
              <a:t>)</a:t>
            </a:r>
          </a:p>
          <a:p>
            <a:r>
              <a:rPr lang="en-US" sz="2700" dirty="0" smtClean="0"/>
              <a:t>A</a:t>
            </a:r>
            <a:r>
              <a:rPr lang="it-IT" sz="2700" dirty="0" err="1" smtClean="0"/>
              <a:t>nnual</a:t>
            </a:r>
            <a:r>
              <a:rPr lang="it-IT" sz="2700" dirty="0" smtClean="0"/>
              <a:t> </a:t>
            </a:r>
            <a:r>
              <a:rPr lang="it-IT" sz="2700" dirty="0" err="1" smtClean="0"/>
              <a:t>modulation</a:t>
            </a:r>
            <a:r>
              <a:rPr lang="it-IT" sz="2700" dirty="0" smtClean="0"/>
              <a:t> </a:t>
            </a:r>
            <a:r>
              <a:rPr lang="it-IT" sz="2700" dirty="0" err="1" smtClean="0"/>
              <a:t>of</a:t>
            </a:r>
            <a:r>
              <a:rPr lang="it-IT" sz="2700" dirty="0" smtClean="0"/>
              <a:t> 7Be rate</a:t>
            </a:r>
          </a:p>
          <a:p>
            <a:r>
              <a:rPr lang="it-IT" sz="2700" dirty="0" err="1" smtClean="0"/>
              <a:t>Improve</a:t>
            </a:r>
            <a:r>
              <a:rPr lang="it-IT" sz="2700" dirty="0" smtClean="0"/>
              <a:t> 7Be rate </a:t>
            </a:r>
            <a:r>
              <a:rPr lang="it-IT" sz="2700" dirty="0" err="1" smtClean="0"/>
              <a:t>measurement</a:t>
            </a:r>
            <a:r>
              <a:rPr lang="it-IT" sz="2700" dirty="0" smtClean="0"/>
              <a:t> </a:t>
            </a:r>
            <a:r>
              <a:rPr lang="it-IT" sz="2700" dirty="0" err="1" smtClean="0"/>
              <a:t>to</a:t>
            </a:r>
            <a:r>
              <a:rPr lang="it-IT" sz="2700" dirty="0" smtClean="0"/>
              <a:t> 3-4%</a:t>
            </a:r>
            <a:endParaRPr lang="it-IT" sz="2700" dirty="0" smtClean="0"/>
          </a:p>
          <a:p>
            <a:r>
              <a:rPr lang="en-US" sz="2700" dirty="0" smtClean="0"/>
              <a:t> </a:t>
            </a:r>
            <a:r>
              <a:rPr lang="en-US" sz="2700" dirty="0" err="1" smtClean="0"/>
              <a:t>p</a:t>
            </a:r>
            <a:r>
              <a:rPr lang="it-IT" sz="2700" dirty="0" err="1" smtClean="0"/>
              <a:t>p</a:t>
            </a:r>
            <a:r>
              <a:rPr lang="it-IT" sz="2700" dirty="0" smtClean="0"/>
              <a:t> </a:t>
            </a:r>
            <a:r>
              <a:rPr lang="it-IT" sz="2700" dirty="0" err="1" smtClean="0"/>
              <a:t>neutrinos</a:t>
            </a:r>
            <a:r>
              <a:rPr lang="it-IT" sz="2700" dirty="0" smtClean="0"/>
              <a:t> </a:t>
            </a:r>
            <a:r>
              <a:rPr lang="it-IT" sz="2700" dirty="0" err="1" smtClean="0"/>
              <a:t>direct</a:t>
            </a:r>
            <a:r>
              <a:rPr lang="it-IT" sz="2700" dirty="0" smtClean="0"/>
              <a:t> </a:t>
            </a:r>
            <a:r>
              <a:rPr lang="it-IT" sz="2700" dirty="0" err="1" smtClean="0"/>
              <a:t>observation</a:t>
            </a:r>
            <a:endParaRPr lang="it-IT" sz="2700" dirty="0" smtClean="0"/>
          </a:p>
          <a:p>
            <a:r>
              <a:rPr lang="en-US" sz="2700" dirty="0" smtClean="0"/>
              <a:t>I</a:t>
            </a:r>
            <a:r>
              <a:rPr lang="it-IT" sz="2700" dirty="0" err="1" smtClean="0"/>
              <a:t>mprove</a:t>
            </a:r>
            <a:r>
              <a:rPr lang="it-IT" sz="2700" dirty="0" smtClean="0"/>
              <a:t> </a:t>
            </a:r>
            <a:r>
              <a:rPr lang="it-IT" sz="2700" dirty="0" err="1" smtClean="0"/>
              <a:t>pep</a:t>
            </a:r>
            <a:r>
              <a:rPr lang="it-IT" sz="2700" dirty="0" smtClean="0"/>
              <a:t> and CNO </a:t>
            </a:r>
            <a:r>
              <a:rPr lang="it-IT" sz="2700" dirty="0" err="1" smtClean="0"/>
              <a:t>with</a:t>
            </a:r>
            <a:r>
              <a:rPr lang="it-IT" sz="2700" dirty="0" smtClean="0"/>
              <a:t> data &gt;2011 </a:t>
            </a:r>
            <a:endParaRPr lang="it-IT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124200" cy="9509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it-IT" b="1" dirty="0" err="1">
                <a:solidFill>
                  <a:srgbClr val="FF0000"/>
                </a:solidFill>
              </a:rPr>
              <a:t>References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it-IT" sz="3789" b="1" dirty="0" err="1"/>
              <a:t>Technical</a:t>
            </a:r>
            <a:r>
              <a:rPr lang="it-IT" sz="3789" b="1" dirty="0"/>
              <a:t> </a:t>
            </a:r>
            <a:r>
              <a:rPr lang="it-IT" sz="3789" b="1" dirty="0" err="1"/>
              <a:t>papers</a:t>
            </a:r>
            <a:endParaRPr lang="it-IT" sz="3789" b="1" dirty="0" smtClean="0"/>
          </a:p>
          <a:p>
            <a:pPr lvl="1"/>
            <a:r>
              <a:rPr lang="en-GB" sz="3789" dirty="0" err="1" smtClean="0"/>
              <a:t>Borexino</a:t>
            </a:r>
            <a:r>
              <a:rPr lang="en-GB" sz="3789" dirty="0" smtClean="0"/>
              <a:t> </a:t>
            </a:r>
            <a:r>
              <a:rPr lang="en-GB" sz="3789" dirty="0" smtClean="0"/>
              <a:t>collaboration, G. </a:t>
            </a:r>
            <a:r>
              <a:rPr lang="en-GB" sz="3789" dirty="0" err="1" smtClean="0"/>
              <a:t>Alimonti</a:t>
            </a:r>
            <a:r>
              <a:rPr lang="en-GB" sz="3789" dirty="0" smtClean="0"/>
              <a:t> et al., </a:t>
            </a:r>
            <a:r>
              <a:rPr lang="en-GB" sz="3789" i="1" dirty="0" smtClean="0"/>
              <a:t>The </a:t>
            </a:r>
            <a:r>
              <a:rPr lang="en-GB" sz="3789" i="1" dirty="0" err="1" smtClean="0"/>
              <a:t>Borexino</a:t>
            </a:r>
            <a:r>
              <a:rPr lang="en-GB" sz="3789" i="1" dirty="0" smtClean="0"/>
              <a:t> detector </a:t>
            </a:r>
            <a:r>
              <a:rPr lang="en-GB" sz="2909" i="1" dirty="0" smtClean="0"/>
              <a:t>at the </a:t>
            </a:r>
            <a:r>
              <a:rPr lang="en-GB" sz="2909" i="1" dirty="0" err="1" smtClean="0"/>
              <a:t>Laboratori</a:t>
            </a:r>
            <a:r>
              <a:rPr lang="en-GB" sz="2909" i="1" dirty="0" smtClean="0"/>
              <a:t> </a:t>
            </a:r>
            <a:r>
              <a:rPr lang="en-GB" sz="2909" i="1" dirty="0" err="1" smtClean="0"/>
              <a:t>nazionali</a:t>
            </a:r>
            <a:r>
              <a:rPr lang="en-GB" sz="2909" i="1" dirty="0" smtClean="0"/>
              <a:t> del Gran </a:t>
            </a:r>
            <a:r>
              <a:rPr lang="en-GB" sz="2909" i="1" dirty="0" err="1" smtClean="0"/>
              <a:t>Sasso</a:t>
            </a:r>
            <a:r>
              <a:rPr lang="en-GB" sz="2909" i="1" dirty="0" smtClean="0"/>
              <a:t>, </a:t>
            </a:r>
            <a:r>
              <a:rPr lang="en-GB" sz="2909" b="1" dirty="0" smtClean="0"/>
              <a:t>NIM A 600, 568-593, 2009.</a:t>
            </a:r>
            <a:endParaRPr lang="it-IT" sz="2909" dirty="0" smtClean="0"/>
          </a:p>
          <a:p>
            <a:pPr lvl="1"/>
            <a:r>
              <a:rPr lang="it-IT" sz="2909" dirty="0" smtClean="0"/>
              <a:t> </a:t>
            </a:r>
            <a:r>
              <a:rPr lang="en-GB" sz="2909" dirty="0" smtClean="0"/>
              <a:t>J. </a:t>
            </a:r>
            <a:r>
              <a:rPr lang="en-GB" sz="2909" dirty="0" err="1" smtClean="0"/>
              <a:t>Benziger</a:t>
            </a:r>
            <a:r>
              <a:rPr lang="en-GB" sz="2909" dirty="0" smtClean="0"/>
              <a:t> at al., </a:t>
            </a:r>
            <a:r>
              <a:rPr lang="en-GB" sz="2909" i="1" dirty="0" smtClean="0"/>
              <a:t>A </a:t>
            </a:r>
            <a:r>
              <a:rPr lang="en-GB" sz="2909" i="1" dirty="0" err="1" smtClean="0"/>
              <a:t>scintillator</a:t>
            </a:r>
            <a:r>
              <a:rPr lang="en-GB" sz="2909" i="1" dirty="0" smtClean="0"/>
              <a:t> purification system for the </a:t>
            </a:r>
            <a:r>
              <a:rPr lang="en-GB" sz="2909" i="1" dirty="0" err="1" smtClean="0"/>
              <a:t>Borexino</a:t>
            </a:r>
            <a:r>
              <a:rPr lang="en-GB" sz="2909" i="1" dirty="0" smtClean="0"/>
              <a:t> solar neutrino detector, </a:t>
            </a:r>
            <a:r>
              <a:rPr lang="en-GB" sz="2909" b="1" dirty="0" smtClean="0"/>
              <a:t>NIM A 587, 277-291, 2008</a:t>
            </a:r>
            <a:r>
              <a:rPr lang="en-GB" sz="2909" b="1" dirty="0" smtClean="0"/>
              <a:t>.</a:t>
            </a:r>
          </a:p>
          <a:p>
            <a:pPr lvl="1"/>
            <a:r>
              <a:rPr lang="en-GB" sz="2909" dirty="0" err="1" smtClean="0"/>
              <a:t>Borexino</a:t>
            </a:r>
            <a:r>
              <a:rPr lang="en-GB" sz="2909" dirty="0" smtClean="0"/>
              <a:t> collaboration</a:t>
            </a:r>
            <a:r>
              <a:rPr lang="en-GB" sz="2909" i="1" dirty="0" smtClean="0"/>
              <a:t> , The liquid handling systems for the </a:t>
            </a:r>
            <a:r>
              <a:rPr lang="en-GB" sz="2909" i="1" dirty="0" err="1" smtClean="0"/>
              <a:t>Borexino</a:t>
            </a:r>
            <a:r>
              <a:rPr lang="en-GB" sz="2909" i="1" dirty="0" smtClean="0"/>
              <a:t> solar neutrino detector, </a:t>
            </a:r>
            <a:r>
              <a:rPr lang="en-GB" sz="2909" b="1" dirty="0" smtClean="0"/>
              <a:t>NIM A</a:t>
            </a:r>
            <a:r>
              <a:rPr lang="en-GB" sz="2909" b="1" dirty="0" smtClean="0"/>
              <a:t> 609, 58-78, 2009.</a:t>
            </a:r>
            <a:endParaRPr lang="it-IT" sz="2909" dirty="0" smtClean="0"/>
          </a:p>
          <a:p>
            <a:pPr lvl="1"/>
            <a:endParaRPr lang="it-IT" sz="2909" dirty="0" smtClean="0"/>
          </a:p>
          <a:p>
            <a:r>
              <a:rPr lang="it-IT" sz="2909" b="1" dirty="0" err="1"/>
              <a:t>Physics</a:t>
            </a:r>
            <a:r>
              <a:rPr lang="it-IT" sz="2909" b="1" dirty="0"/>
              <a:t> </a:t>
            </a:r>
            <a:r>
              <a:rPr lang="it-IT" sz="2909" b="1" dirty="0" err="1"/>
              <a:t>results</a:t>
            </a:r>
            <a:endParaRPr lang="it-IT" sz="2909" b="1" dirty="0"/>
          </a:p>
          <a:p>
            <a:pPr lvl="1"/>
            <a:r>
              <a:rPr lang="it-IT" sz="2909" baseline="30000" dirty="0"/>
              <a:t>7</a:t>
            </a:r>
            <a:r>
              <a:rPr lang="it-IT" sz="2909" dirty="0"/>
              <a:t>Be </a:t>
            </a:r>
            <a:r>
              <a:rPr lang="it-IT" sz="2909" dirty="0" err="1"/>
              <a:t>evidence</a:t>
            </a:r>
            <a:r>
              <a:rPr lang="it-IT" sz="2909" dirty="0"/>
              <a:t>: PL B658 101-108 (2008)</a:t>
            </a:r>
          </a:p>
          <a:p>
            <a:pPr lvl="1"/>
            <a:r>
              <a:rPr lang="it-IT" sz="2909" baseline="30000" dirty="0"/>
              <a:t>7</a:t>
            </a:r>
            <a:r>
              <a:rPr lang="it-IT" sz="2909" dirty="0"/>
              <a:t>Be at 10% + </a:t>
            </a:r>
            <a:r>
              <a:rPr lang="it-IT" sz="2909" dirty="0" err="1"/>
              <a:t>f</a:t>
            </a:r>
            <a:r>
              <a:rPr lang="it-IT" sz="2909" baseline="-25000" dirty="0" err="1"/>
              <a:t>pp</a:t>
            </a:r>
            <a:r>
              <a:rPr lang="it-IT" sz="2909" dirty="0"/>
              <a:t>/</a:t>
            </a:r>
            <a:r>
              <a:rPr lang="it-IT" sz="2909" dirty="0" err="1"/>
              <a:t>f</a:t>
            </a:r>
            <a:r>
              <a:rPr lang="it-IT" sz="2909" baseline="-25000" dirty="0" err="1"/>
              <a:t>CNO</a:t>
            </a:r>
            <a:r>
              <a:rPr lang="it-IT" sz="2909" dirty="0"/>
              <a:t>: PRL 101, 091302 (2008)</a:t>
            </a:r>
            <a:r>
              <a:rPr lang="it-IT" sz="2909" dirty="0" smtClean="0"/>
              <a:t> </a:t>
            </a:r>
          </a:p>
          <a:p>
            <a:pPr lvl="1"/>
            <a:r>
              <a:rPr lang="it-IT" sz="2909" dirty="0" err="1" smtClean="0"/>
              <a:t>Borexino</a:t>
            </a:r>
            <a:r>
              <a:rPr lang="it-IT" sz="2909" dirty="0" smtClean="0"/>
              <a:t> </a:t>
            </a:r>
            <a:r>
              <a:rPr lang="it-IT" sz="2909" dirty="0" err="1" smtClean="0"/>
              <a:t>collaboration</a:t>
            </a:r>
            <a:r>
              <a:rPr lang="it-IT" sz="2909" dirty="0" smtClean="0"/>
              <a:t>, </a:t>
            </a:r>
            <a:r>
              <a:rPr lang="it-IT" sz="2909" i="1" dirty="0" err="1" smtClean="0"/>
              <a:t>Measurment</a:t>
            </a:r>
            <a:r>
              <a:rPr lang="it-IT" sz="2909" i="1" dirty="0" smtClean="0"/>
              <a:t> </a:t>
            </a:r>
            <a:r>
              <a:rPr lang="it-IT" sz="2909" i="1" dirty="0" err="1" smtClean="0"/>
              <a:t>of</a:t>
            </a:r>
            <a:r>
              <a:rPr lang="it-IT" sz="2909" i="1" dirty="0" smtClean="0"/>
              <a:t> the </a:t>
            </a:r>
            <a:r>
              <a:rPr lang="it-IT" sz="2909" i="1" dirty="0" err="1" smtClean="0"/>
              <a:t>solar</a:t>
            </a:r>
            <a:r>
              <a:rPr lang="it-IT" sz="2909" i="1" dirty="0" smtClean="0"/>
              <a:t> 8B neutrino rate </a:t>
            </a:r>
            <a:r>
              <a:rPr lang="it-IT" sz="2909" i="1" dirty="0" err="1" smtClean="0"/>
              <a:t>with</a:t>
            </a:r>
            <a:r>
              <a:rPr lang="it-IT" sz="2909" i="1" dirty="0" smtClean="0"/>
              <a:t> a </a:t>
            </a:r>
            <a:r>
              <a:rPr lang="it-IT" sz="2909" i="1" dirty="0" err="1" smtClean="0"/>
              <a:t>liquid</a:t>
            </a:r>
            <a:r>
              <a:rPr lang="it-IT" sz="2909" i="1" dirty="0" smtClean="0"/>
              <a:t> </a:t>
            </a:r>
            <a:r>
              <a:rPr lang="it-IT" sz="2909" i="1" dirty="0" err="1" smtClean="0"/>
              <a:t>scintillator</a:t>
            </a:r>
            <a:r>
              <a:rPr lang="it-IT" sz="2909" i="1" dirty="0" smtClean="0"/>
              <a:t> target and 3MeV </a:t>
            </a:r>
            <a:r>
              <a:rPr lang="it-IT" sz="2909" i="1" dirty="0" err="1" smtClean="0"/>
              <a:t>energy</a:t>
            </a:r>
            <a:r>
              <a:rPr lang="it-IT" sz="2909" i="1" dirty="0" smtClean="0"/>
              <a:t> </a:t>
            </a:r>
            <a:r>
              <a:rPr lang="it-IT" sz="2909" i="1" dirty="0" err="1" smtClean="0"/>
              <a:t>threshold</a:t>
            </a:r>
            <a:r>
              <a:rPr lang="it-IT" sz="2909" i="1" dirty="0" smtClean="0"/>
              <a:t> in the </a:t>
            </a:r>
            <a:r>
              <a:rPr lang="it-IT" sz="2909" i="1" dirty="0" err="1" smtClean="0"/>
              <a:t>Borexino</a:t>
            </a:r>
            <a:r>
              <a:rPr lang="it-IT" sz="2909" i="1" dirty="0" smtClean="0"/>
              <a:t> detector, </a:t>
            </a:r>
            <a:r>
              <a:rPr lang="it-IT" sz="2909" dirty="0" smtClean="0"/>
              <a:t>PRD 82 (2010) 033006</a:t>
            </a:r>
            <a:endParaRPr lang="it-IT" sz="2909" dirty="0" smtClean="0"/>
          </a:p>
          <a:p>
            <a:pPr lvl="1"/>
            <a:r>
              <a:rPr lang="it-IT" dirty="0" err="1" smtClean="0"/>
              <a:t>Borexino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r>
              <a:rPr lang="it-IT" dirty="0" smtClean="0"/>
              <a:t>, “</a:t>
            </a:r>
            <a:r>
              <a:rPr lang="it-IT" i="1" dirty="0" err="1" smtClean="0"/>
              <a:t>Precision</a:t>
            </a:r>
            <a:r>
              <a:rPr lang="it-IT" i="1" dirty="0" smtClean="0"/>
              <a:t> </a:t>
            </a:r>
            <a:r>
              <a:rPr lang="it-IT" i="1" dirty="0" err="1" smtClean="0"/>
              <a:t>measurement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the 7Be </a:t>
            </a:r>
            <a:r>
              <a:rPr lang="it-IT" i="1" dirty="0" err="1" smtClean="0"/>
              <a:t>solar</a:t>
            </a:r>
            <a:r>
              <a:rPr lang="it-IT" i="1" dirty="0" smtClean="0"/>
              <a:t> neutrino </a:t>
            </a:r>
            <a:r>
              <a:rPr lang="it-IT" i="1" dirty="0" err="1" smtClean="0"/>
              <a:t>interaction</a:t>
            </a:r>
            <a:r>
              <a:rPr lang="it-IT" i="1" dirty="0" smtClean="0"/>
              <a:t> rate in </a:t>
            </a:r>
            <a:r>
              <a:rPr lang="it-IT" i="1" dirty="0" err="1" smtClean="0"/>
              <a:t>Borexino</a:t>
            </a:r>
            <a:r>
              <a:rPr lang="it-IT" dirty="0" smtClean="0"/>
              <a:t>”, </a:t>
            </a:r>
            <a:r>
              <a:rPr lang="en-US" b="1" dirty="0" smtClean="0"/>
              <a:t>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107, 141302, 2012</a:t>
            </a:r>
            <a:r>
              <a:rPr lang="en-US" b="1" dirty="0" smtClean="0"/>
              <a:t> </a:t>
            </a:r>
          </a:p>
          <a:p>
            <a:pPr lvl="1"/>
            <a:r>
              <a:rPr lang="it-IT" dirty="0" err="1" smtClean="0"/>
              <a:t>Borexino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r>
              <a:rPr lang="it-IT" dirty="0" smtClean="0"/>
              <a:t>, “</a:t>
            </a:r>
            <a:r>
              <a:rPr lang="it-IT" i="1" dirty="0" err="1" smtClean="0"/>
              <a:t>Absence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day-night</a:t>
            </a:r>
            <a:r>
              <a:rPr lang="it-IT" i="1" dirty="0" smtClean="0"/>
              <a:t> </a:t>
            </a:r>
            <a:r>
              <a:rPr lang="it-IT" i="1" dirty="0" err="1" smtClean="0"/>
              <a:t>asymmetry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862 </a:t>
            </a:r>
            <a:r>
              <a:rPr lang="it-IT" i="1" dirty="0" err="1" smtClean="0"/>
              <a:t>keB</a:t>
            </a:r>
            <a:r>
              <a:rPr lang="it-IT" i="1" dirty="0" smtClean="0"/>
              <a:t> 7Be </a:t>
            </a:r>
            <a:r>
              <a:rPr lang="it-IT" i="1" dirty="0" err="1" smtClean="0"/>
              <a:t>solar</a:t>
            </a:r>
            <a:r>
              <a:rPr lang="it-IT" i="1" dirty="0" smtClean="0"/>
              <a:t> </a:t>
            </a:r>
            <a:r>
              <a:rPr lang="it-IT" i="1" dirty="0" err="1" smtClean="0"/>
              <a:t>neutrinos</a:t>
            </a:r>
            <a:r>
              <a:rPr lang="it-IT" i="1" dirty="0" smtClean="0"/>
              <a:t> in </a:t>
            </a:r>
            <a:r>
              <a:rPr lang="it-IT" i="1" dirty="0" err="1" smtClean="0"/>
              <a:t>Borexino</a:t>
            </a:r>
            <a:r>
              <a:rPr lang="it-IT" i="1" dirty="0" smtClean="0"/>
              <a:t> and MSW </a:t>
            </a:r>
            <a:r>
              <a:rPr lang="it-IT" i="1" dirty="0" err="1" smtClean="0"/>
              <a:t>oscillation</a:t>
            </a:r>
            <a:r>
              <a:rPr lang="it-IT" i="1" dirty="0" smtClean="0"/>
              <a:t> </a:t>
            </a:r>
            <a:r>
              <a:rPr lang="it-IT" i="1" dirty="0" err="1" smtClean="0"/>
              <a:t>parameters</a:t>
            </a:r>
            <a:r>
              <a:rPr lang="it-IT" dirty="0" smtClean="0"/>
              <a:t>”, </a:t>
            </a:r>
            <a:r>
              <a:rPr lang="en-US" b="1" dirty="0" smtClean="0"/>
              <a:t>Phys. </a:t>
            </a:r>
            <a:r>
              <a:rPr lang="en-US" b="1" dirty="0" err="1" smtClean="0"/>
              <a:t>Lett</a:t>
            </a:r>
            <a:r>
              <a:rPr lang="en-US" b="1" dirty="0" smtClean="0"/>
              <a:t>. B 707, 22-26, 2012</a:t>
            </a:r>
            <a:endParaRPr lang="it-IT" dirty="0" smtClean="0"/>
          </a:p>
          <a:p>
            <a:pPr lvl="1"/>
            <a:r>
              <a:rPr lang="it-IT" dirty="0" err="1" smtClean="0"/>
              <a:t>Borexino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r>
              <a:rPr lang="it-IT" dirty="0" smtClean="0"/>
              <a:t>, “</a:t>
            </a:r>
            <a:r>
              <a:rPr lang="it-IT" i="1" dirty="0" err="1" smtClean="0"/>
              <a:t>Precision</a:t>
            </a:r>
            <a:r>
              <a:rPr lang="it-IT" i="1" dirty="0" smtClean="0"/>
              <a:t> </a:t>
            </a:r>
            <a:r>
              <a:rPr lang="it-IT" i="1" dirty="0" err="1" smtClean="0"/>
              <a:t>measurement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the 7Be </a:t>
            </a:r>
            <a:r>
              <a:rPr lang="it-IT" i="1" dirty="0" err="1" smtClean="0"/>
              <a:t>solar</a:t>
            </a:r>
            <a:r>
              <a:rPr lang="it-IT" i="1" dirty="0" smtClean="0"/>
              <a:t> neutrino </a:t>
            </a:r>
            <a:r>
              <a:rPr lang="it-IT" i="1" dirty="0" err="1" smtClean="0"/>
              <a:t>interaction</a:t>
            </a:r>
            <a:r>
              <a:rPr lang="it-IT" i="1" dirty="0" smtClean="0"/>
              <a:t> rate in </a:t>
            </a:r>
            <a:r>
              <a:rPr lang="it-IT" i="1" dirty="0" err="1" smtClean="0"/>
              <a:t>Borexino</a:t>
            </a:r>
            <a:r>
              <a:rPr lang="it-IT" dirty="0" smtClean="0"/>
              <a:t>”, </a:t>
            </a:r>
            <a:r>
              <a:rPr lang="en-US" b="1" dirty="0" smtClean="0"/>
              <a:t>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107, 141302, 2012</a:t>
            </a:r>
            <a:r>
              <a:rPr lang="en-US" b="1" dirty="0" smtClean="0"/>
              <a:t> </a:t>
            </a:r>
            <a:endParaRPr lang="it-IT" sz="3273" dirty="0" smtClean="0"/>
          </a:p>
          <a:p>
            <a:pPr lvl="1"/>
            <a:r>
              <a:rPr lang="en-US" sz="3273" dirty="0" smtClean="0"/>
              <a:t>G. Bellini et al., </a:t>
            </a:r>
            <a:r>
              <a:rPr lang="en-US" sz="3273" i="1" dirty="0" smtClean="0"/>
              <a:t>“First evidence of pep solar neutrinos by direct detection in </a:t>
            </a:r>
            <a:r>
              <a:rPr lang="en-US" sz="3273" i="1" dirty="0" err="1" smtClean="0"/>
              <a:t>Borexino</a:t>
            </a:r>
            <a:r>
              <a:rPr lang="en-US" sz="3273" i="1" dirty="0" smtClean="0"/>
              <a:t>”, </a:t>
            </a:r>
            <a:r>
              <a:rPr lang="en-US" sz="3273" b="1" dirty="0" smtClean="0"/>
              <a:t>Phys. Rev. </a:t>
            </a:r>
            <a:r>
              <a:rPr lang="en-US" sz="3273" b="1" dirty="0" err="1" smtClean="0"/>
              <a:t>Lett</a:t>
            </a:r>
            <a:r>
              <a:rPr lang="en-US" sz="3273" b="1" dirty="0" smtClean="0"/>
              <a:t>. 108, 051302, 2012</a:t>
            </a:r>
            <a:r>
              <a:rPr lang="en-US" sz="3273" i="1" dirty="0" smtClean="0"/>
              <a:t> </a:t>
            </a:r>
            <a:endParaRPr lang="it-IT" sz="3273" dirty="0" smtClean="0"/>
          </a:p>
          <a:p>
            <a:pPr lvl="1"/>
            <a:endParaRPr lang="it-IT" sz="2400" dirty="0" smtClean="0"/>
          </a:p>
          <a:p>
            <a:pPr lvl="1"/>
            <a:endParaRPr lang="it-IT" sz="2400" dirty="0" smtClean="0"/>
          </a:p>
          <a:p>
            <a:pPr lvl="1"/>
            <a:endParaRPr lang="it-IT" sz="2400" dirty="0" smtClean="0"/>
          </a:p>
          <a:p>
            <a:pPr lvl="1">
              <a:buFontTx/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Radioactive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Sources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it-IT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Borexino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 (&gt;2015)</a:t>
            </a:r>
            <a:endParaRPr lang="it-IT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2" y="1554480"/>
          <a:ext cx="86867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8"/>
                <a:gridCol w="1621368"/>
                <a:gridCol w="1206500"/>
                <a:gridCol w="1689100"/>
                <a:gridCol w="1367366"/>
                <a:gridCol w="1126066"/>
              </a:tblGrid>
              <a:tr h="553465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Source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decay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[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days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] 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Energy [ 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MeV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]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W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kCi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51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Cr</a:t>
                      </a:r>
                      <a:endParaRPr lang="it-IT" sz="24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e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-capture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(E</a:t>
                      </a:r>
                      <a:r>
                        <a:rPr lang="it-IT" sz="2400" baseline="-2500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=0.32 </a:t>
                      </a:r>
                      <a:r>
                        <a:rPr lang="it-IT" sz="2400" baseline="0" dirty="0" err="1" smtClean="0">
                          <a:latin typeface="Arial"/>
                          <a:cs typeface="Arial"/>
                        </a:rPr>
                        <a:t>MeV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 10%)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40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0.746</a:t>
                      </a:r>
                    </a:p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81%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0.011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0.19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55295">
                <a:tc>
                  <a:txBody>
                    <a:bodyPr/>
                    <a:lstStyle/>
                    <a:p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90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Sr-</a:t>
                      </a:r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90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Y</a:t>
                      </a:r>
                      <a:endParaRPr lang="it-IT" sz="24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ission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product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400" baseline="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-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15160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&lt;2.28 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MeV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100%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7.25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6.7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55295">
                <a:tc>
                  <a:txBody>
                    <a:bodyPr/>
                    <a:lstStyle/>
                    <a:p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144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Ce-</a:t>
                      </a:r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144</a:t>
                      </a:r>
                      <a:r>
                        <a:rPr lang="it-IT" sz="2400" baseline="0" dirty="0" smtClean="0">
                          <a:latin typeface="Arial"/>
                          <a:cs typeface="Arial"/>
                        </a:rPr>
                        <a:t>Pr</a:t>
                      </a:r>
                      <a:endParaRPr lang="it-IT" sz="24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Fission</a:t>
                      </a:r>
                      <a:r>
                        <a:rPr lang="it-IT" sz="2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product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it-IT" sz="2400" baseline="30000" dirty="0" smtClean="0">
                          <a:latin typeface="Arial"/>
                          <a:cs typeface="Arial"/>
                        </a:rPr>
                        <a:t>-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411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&lt;2.9975 </a:t>
                      </a:r>
                      <a:r>
                        <a:rPr lang="it-IT" sz="2400" dirty="0" err="1" smtClean="0">
                          <a:latin typeface="Arial"/>
                          <a:cs typeface="Arial"/>
                        </a:rPr>
                        <a:t>MeV</a:t>
                      </a:r>
                      <a:endParaRPr lang="it-IT" sz="2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97.9%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0.314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/>
                          <a:cs typeface="Arial"/>
                        </a:rPr>
                        <a:t>7.6</a:t>
                      </a:r>
                      <a:endParaRPr lang="it-IT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Source </a:t>
            </a:r>
            <a:r>
              <a:rPr lang="it-IT" b="1" dirty="0" err="1" smtClean="0">
                <a:solidFill>
                  <a:srgbClr val="FF0000"/>
                </a:solidFill>
              </a:rPr>
              <a:t>Experiment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Physics</a:t>
            </a:r>
            <a:r>
              <a:rPr lang="it-IT" b="1" dirty="0" smtClean="0">
                <a:solidFill>
                  <a:srgbClr val="FF0000"/>
                </a:solidFill>
              </a:rPr>
              <a:t> Case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it-IT" sz="2800" dirty="0" err="1" smtClean="0">
                <a:latin typeface="Arial"/>
                <a:cs typeface="Arial"/>
              </a:rPr>
              <a:t>Probing</a:t>
            </a:r>
            <a:r>
              <a:rPr lang="it-IT" sz="2800" dirty="0" smtClean="0">
                <a:latin typeface="Arial"/>
                <a:cs typeface="Arial"/>
              </a:rPr>
              <a:t> Short </a:t>
            </a:r>
            <a:r>
              <a:rPr lang="it-IT" sz="2800" dirty="0" err="1" smtClean="0">
                <a:latin typeface="Arial"/>
                <a:cs typeface="Arial"/>
              </a:rPr>
              <a:t>Baseline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Flavor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Oscillations</a:t>
            </a:r>
            <a:r>
              <a:rPr lang="it-IT" sz="2800" dirty="0" smtClean="0">
                <a:latin typeface="Arial"/>
                <a:cs typeface="Arial"/>
              </a:rPr>
              <a:t> in </a:t>
            </a:r>
            <a:r>
              <a:rPr lang="it-IT" sz="2800" dirty="0" err="1" smtClean="0">
                <a:latin typeface="Arial"/>
                <a:cs typeface="Arial"/>
              </a:rPr>
              <a:t>disappearance</a:t>
            </a:r>
            <a:endParaRPr lang="it-IT" sz="2800" dirty="0" smtClean="0">
              <a:latin typeface="Arial"/>
              <a:cs typeface="Arial"/>
            </a:endParaRPr>
          </a:p>
          <a:p>
            <a:endParaRPr lang="it-IT" sz="2800" dirty="0" smtClean="0">
              <a:latin typeface="Arial"/>
              <a:cs typeface="Arial"/>
            </a:endParaRPr>
          </a:p>
          <a:p>
            <a:r>
              <a:rPr lang="it-IT" sz="2800" dirty="0" err="1" smtClean="0">
                <a:latin typeface="Arial"/>
                <a:cs typeface="Arial"/>
              </a:rPr>
              <a:t>Search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for</a:t>
            </a:r>
            <a:r>
              <a:rPr lang="it-IT" sz="2800" dirty="0" smtClean="0">
                <a:latin typeface="Arial"/>
                <a:cs typeface="Arial"/>
              </a:rPr>
              <a:t> Neutrino </a:t>
            </a:r>
            <a:r>
              <a:rPr lang="it-IT" sz="2800" dirty="0" err="1" smtClean="0">
                <a:latin typeface="Arial"/>
                <a:cs typeface="Arial"/>
              </a:rPr>
              <a:t>Magnetic</a:t>
            </a:r>
            <a:r>
              <a:rPr lang="it-IT" sz="2800" dirty="0" smtClean="0">
                <a:latin typeface="Arial"/>
                <a:cs typeface="Arial"/>
              </a:rPr>
              <a:t> moment</a:t>
            </a:r>
          </a:p>
          <a:p>
            <a:pPr>
              <a:buNone/>
            </a:pPr>
            <a:endParaRPr lang="it-IT" sz="2800" dirty="0" smtClean="0">
              <a:latin typeface="Arial"/>
              <a:cs typeface="Arial"/>
            </a:endParaRPr>
          </a:p>
          <a:p>
            <a:r>
              <a:rPr lang="it-IT" sz="2800" dirty="0" smtClean="0">
                <a:latin typeface="Arial"/>
                <a:cs typeface="Arial"/>
              </a:rPr>
              <a:t>Probe neutrino-electron </a:t>
            </a:r>
            <a:r>
              <a:rPr lang="it-IT" sz="2800" dirty="0" err="1" smtClean="0">
                <a:latin typeface="Arial"/>
                <a:cs typeface="Arial"/>
              </a:rPr>
              <a:t>scattering</a:t>
            </a:r>
            <a:r>
              <a:rPr lang="it-IT" sz="2800" dirty="0" smtClean="0">
                <a:latin typeface="Arial"/>
                <a:cs typeface="Arial"/>
              </a:rPr>
              <a:t> at </a:t>
            </a:r>
            <a:r>
              <a:rPr lang="it-IT" sz="2800" dirty="0" err="1" smtClean="0">
                <a:latin typeface="Arial"/>
                <a:cs typeface="Arial"/>
              </a:rPr>
              <a:t>1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MeV</a:t>
            </a:r>
            <a:r>
              <a:rPr lang="it-IT" sz="2800" dirty="0" smtClean="0">
                <a:latin typeface="Arial"/>
                <a:cs typeface="Arial"/>
              </a:rPr>
              <a:t> scale</a:t>
            </a:r>
          </a:p>
          <a:p>
            <a:pPr lvl="1"/>
            <a:r>
              <a:rPr lang="it-IT" sz="2800" dirty="0" err="1" smtClean="0">
                <a:latin typeface="Arial"/>
                <a:cs typeface="Arial"/>
              </a:rPr>
              <a:t>Weinberg</a:t>
            </a:r>
            <a:r>
              <a:rPr lang="it-IT" sz="2800" dirty="0" smtClean="0">
                <a:latin typeface="Arial"/>
                <a:cs typeface="Arial"/>
              </a:rPr>
              <a:t>’</a:t>
            </a:r>
            <a:r>
              <a:rPr lang="it-IT" sz="2800" dirty="0" err="1" smtClean="0">
                <a:latin typeface="Arial"/>
                <a:cs typeface="Arial"/>
              </a:rPr>
              <a:t>s</a:t>
            </a:r>
            <a:r>
              <a:rPr lang="it-IT" sz="2800" dirty="0" smtClean="0">
                <a:latin typeface="Arial"/>
                <a:cs typeface="Arial"/>
              </a:rPr>
              <a:t> angle</a:t>
            </a:r>
          </a:p>
          <a:p>
            <a:pPr lvl="1"/>
            <a:r>
              <a:rPr lang="it-IT" sz="2800" dirty="0" err="1" smtClean="0">
                <a:latin typeface="Arial"/>
                <a:cs typeface="Arial"/>
              </a:rPr>
              <a:t>g</a:t>
            </a:r>
            <a:r>
              <a:rPr lang="it-IT" sz="2800" baseline="-25000" dirty="0" err="1" smtClean="0">
                <a:latin typeface="Arial"/>
                <a:cs typeface="Arial"/>
              </a:rPr>
              <a:t>V</a:t>
            </a:r>
            <a:r>
              <a:rPr lang="it-IT" sz="2800" dirty="0" smtClean="0">
                <a:latin typeface="Arial"/>
                <a:cs typeface="Arial"/>
              </a:rPr>
              <a:t> and </a:t>
            </a:r>
            <a:r>
              <a:rPr lang="it-IT" sz="2800" dirty="0" err="1" smtClean="0">
                <a:latin typeface="Arial"/>
                <a:cs typeface="Arial"/>
              </a:rPr>
              <a:t>g</a:t>
            </a:r>
            <a:r>
              <a:rPr lang="it-IT" sz="2800" baseline="-25000" dirty="0" err="1" smtClean="0">
                <a:latin typeface="Arial"/>
                <a:cs typeface="Arial"/>
              </a:rPr>
              <a:t>A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coupling</a:t>
            </a:r>
            <a:r>
              <a:rPr lang="it-IT" sz="2800" dirty="0" smtClean="0">
                <a:latin typeface="Arial"/>
                <a:cs typeface="Arial"/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</a:rPr>
              <a:t>Sensitivity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of</a:t>
            </a:r>
            <a:r>
              <a:rPr lang="it-IT" sz="4000" b="1" dirty="0" smtClean="0">
                <a:solidFill>
                  <a:srgbClr val="FF0000"/>
                </a:solidFill>
              </a:rPr>
              <a:t> a </a:t>
            </a:r>
            <a:r>
              <a:rPr lang="it-IT" sz="4000" b="1" baseline="30000" dirty="0" smtClean="0">
                <a:solidFill>
                  <a:srgbClr val="FF0000"/>
                </a:solidFill>
              </a:rPr>
              <a:t>51</a:t>
            </a:r>
            <a:r>
              <a:rPr lang="it-IT" sz="4000" b="1" dirty="0" smtClean="0">
                <a:solidFill>
                  <a:srgbClr val="FF0000"/>
                </a:solidFill>
              </a:rPr>
              <a:t>Cr source in </a:t>
            </a:r>
            <a:r>
              <a:rPr lang="it-IT" sz="4000" b="1" dirty="0" err="1" smtClean="0">
                <a:solidFill>
                  <a:srgbClr val="FF0000"/>
                </a:solidFill>
              </a:rPr>
              <a:t>Borexino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ratesha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467600" cy="5064234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5638800" y="2847672"/>
            <a:ext cx="268860" cy="381000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6-Point Star 4"/>
          <p:cNvSpPr/>
          <p:nvPr/>
        </p:nvSpPr>
        <p:spPr>
          <a:xfrm>
            <a:off x="5638800" y="4231254"/>
            <a:ext cx="276520" cy="26454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cs typeface="Symbol" charset="2"/>
              </a:rPr>
              <a:t>Borexino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 as a SN neutrino detector</a:t>
            </a:r>
            <a:br>
              <a:rPr lang="en-US" b="1" dirty="0" smtClean="0">
                <a:solidFill>
                  <a:srgbClr val="FF0000"/>
                </a:solidFill>
                <a:cs typeface="Symbol" charset="2"/>
              </a:rPr>
            </a:b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b="1" dirty="0" smtClean="0">
                <a:solidFill>
                  <a:srgbClr val="FF0000"/>
                </a:solidFill>
              </a:rPr>
              <a:t>-p ES </a:t>
            </a:r>
            <a:r>
              <a:rPr lang="it-IT" b="1" dirty="0" err="1" smtClean="0">
                <a:solidFill>
                  <a:srgbClr val="FF0000"/>
                </a:solidFill>
              </a:rPr>
              <a:t>from</a:t>
            </a:r>
            <a:r>
              <a:rPr lang="it-IT" b="1" dirty="0" smtClean="0">
                <a:solidFill>
                  <a:srgbClr val="FF0000"/>
                </a:solidFill>
              </a:rPr>
              <a:t> SN: </a:t>
            </a:r>
            <a:r>
              <a:rPr lang="it-IT" b="1" dirty="0" err="1" smtClean="0">
                <a:solidFill>
                  <a:srgbClr val="FF0000"/>
                </a:solidFill>
              </a:rPr>
              <a:t>p</a:t>
            </a:r>
            <a:r>
              <a:rPr lang="it-IT" b="1" dirty="0" err="1" smtClean="0">
                <a:solidFill>
                  <a:srgbClr val="FF0000"/>
                </a:solidFill>
              </a:rPr>
              <a:t>redicted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spectrum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RdEvisp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9853" r="-9853"/>
              <a:stretch>
                <a:fillRect/>
              </a:stretch>
            </p:blipFill>
          </mc:Choice>
          <mc:Fallback>
            <p:blipFill>
              <a:blip r:embed="rId3"/>
              <a:srcRect l="-9853" r="-9853"/>
              <a:stretch>
                <a:fillRect/>
              </a:stretch>
            </p:blipFill>
          </mc:Fallback>
        </mc:AlternateContent>
        <p:spPr>
          <a:xfrm>
            <a:off x="457200" y="1798637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2209800" y="5029200"/>
            <a:ext cx="38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charset="2"/>
                <a:cs typeface="Symbol" charset="2"/>
              </a:rPr>
              <a:t>n</a:t>
            </a:r>
            <a:r>
              <a:rPr lang="it-IT" baseline="-25000" dirty="0" smtClean="0">
                <a:cs typeface="Symbol" charset="2"/>
              </a:rPr>
              <a:t>e</a:t>
            </a:r>
            <a:endParaRPr lang="it-IT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114800"/>
            <a:ext cx="38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lang="it-IT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886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_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621" y="4191000"/>
            <a:ext cx="3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it-IT" baseline="-25000" dirty="0" err="1" smtClean="0">
                <a:solidFill>
                  <a:srgbClr val="0000FF"/>
                </a:solidFill>
                <a:cs typeface="Symbol" charset="2"/>
              </a:rPr>
              <a:t>x</a:t>
            </a:r>
            <a:endParaRPr lang="it-IT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362200"/>
            <a:ext cx="3480114" cy="369332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sub-MeV</a:t>
            </a:r>
            <a:r>
              <a:rPr lang="it-IT" dirty="0" smtClean="0"/>
              <a:t> detection </a:t>
            </a:r>
            <a:r>
              <a:rPr lang="it-IT" dirty="0" err="1" smtClean="0"/>
              <a:t>threshold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Solar </a:t>
            </a:r>
            <a:r>
              <a:rPr lang="en-US" sz="3600" b="1" dirty="0" smtClean="0">
                <a:solidFill>
                  <a:srgbClr val="FF0000"/>
                </a:solidFill>
              </a:rPr>
              <a:t>Neutrinos Sources: </a:t>
            </a:r>
            <a:r>
              <a:rPr lang="en-US" sz="3600" b="1" dirty="0">
                <a:solidFill>
                  <a:srgbClr val="FF0000"/>
                </a:solidFill>
              </a:rPr>
              <a:t>CNO chain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252538" y="1905000"/>
          <a:ext cx="1643062" cy="346075"/>
        </p:xfrm>
        <a:graphic>
          <a:graphicData uri="http://schemas.openxmlformats.org/presentationml/2006/ole">
            <p:oleObj spid="_x0000_s83970" name="Equation" r:id="rId4" imgW="965200" imgH="20320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133600" y="2438400"/>
          <a:ext cx="3373438" cy="346075"/>
        </p:xfrm>
        <a:graphic>
          <a:graphicData uri="http://schemas.openxmlformats.org/presentationml/2006/ole">
            <p:oleObj spid="_x0000_s83971" name="Equation" r:id="rId5" imgW="1981200" imgH="203200" progId="Equation.3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155700" y="3255963"/>
          <a:ext cx="1663700" cy="346075"/>
        </p:xfrm>
        <a:graphic>
          <a:graphicData uri="http://schemas.openxmlformats.org/presentationml/2006/ole">
            <p:oleObj spid="_x0000_s83972" name="Equation" r:id="rId6" imgW="977900" imgH="203200" progId="Equation.3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343400" y="3255963"/>
          <a:ext cx="1663700" cy="346075"/>
        </p:xfrm>
        <a:graphic>
          <a:graphicData uri="http://schemas.openxmlformats.org/presentationml/2006/ole">
            <p:oleObj spid="_x0000_s83973" name="Equation" r:id="rId7" imgW="977900" imgH="203200" progId="Equation.3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5257800" y="4038600"/>
          <a:ext cx="3351213" cy="346075"/>
        </p:xfrm>
        <a:graphic>
          <a:graphicData uri="http://schemas.openxmlformats.org/presentationml/2006/ole">
            <p:oleObj spid="_x0000_s83974" name="Equation" r:id="rId8" imgW="1968500" imgH="203200" progId="Equation.3">
              <p:embed/>
            </p:oleObj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219200" y="4267200"/>
          <a:ext cx="1643063" cy="346075"/>
        </p:xfrm>
        <a:graphic>
          <a:graphicData uri="http://schemas.openxmlformats.org/presentationml/2006/ole">
            <p:oleObj spid="_x0000_s83975" name="Equation" r:id="rId9" imgW="965200" imgH="203200" progId="Equation.3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4343400" y="5064125"/>
          <a:ext cx="2009775" cy="346075"/>
        </p:xfrm>
        <a:graphic>
          <a:graphicData uri="http://schemas.openxmlformats.org/presentationml/2006/ole">
            <p:oleObj spid="_x0000_s83976" name="Equation" r:id="rId10" imgW="1181100" imgH="203200" progId="Equation.3">
              <p:embed/>
            </p:oleObj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219200" y="5029200"/>
          <a:ext cx="1643063" cy="346075"/>
        </p:xfrm>
        <a:graphic>
          <a:graphicData uri="http://schemas.openxmlformats.org/presentationml/2006/ole">
            <p:oleObj spid="_x0000_s83977" name="Equation" r:id="rId11" imgW="965200" imgH="203200" progId="Equation.3">
              <p:embed/>
            </p:oleObj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4343400" y="6096000"/>
          <a:ext cx="2009775" cy="346075"/>
        </p:xfrm>
        <a:graphic>
          <a:graphicData uri="http://schemas.openxmlformats.org/presentationml/2006/ole">
            <p:oleObj spid="_x0000_s83978" name="Equation" r:id="rId12" imgW="1181100" imgH="203200" progId="Equation.3">
              <p:embed/>
            </p:oleObj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2133600" y="5638800"/>
          <a:ext cx="3351213" cy="346075"/>
        </p:xfrm>
        <a:graphic>
          <a:graphicData uri="http://schemas.openxmlformats.org/presentationml/2006/ole">
            <p:oleObj spid="_x0000_s83979" name="Equation" r:id="rId13" imgW="1968500" imgH="203200" progId="Equation.3">
              <p:embed/>
            </p:oleObj>
          </a:graphicData>
        </a:graphic>
      </p:graphicFrame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2971800" y="4191000"/>
            <a:ext cx="2133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4864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895600" y="3429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286000" y="2819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1981200" y="4648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895600" y="5257800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581400" y="6019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47126" name="AutoShape 22"/>
          <p:cNvCxnSpPr>
            <a:cxnSpLocks noChangeShapeType="1"/>
          </p:cNvCxnSpPr>
          <p:nvPr/>
        </p:nvCxnSpPr>
        <p:spPr bwMode="auto">
          <a:xfrm rot="16200000">
            <a:off x="6248400" y="3810000"/>
            <a:ext cx="2895600" cy="2133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47127" name="Line 23"/>
          <p:cNvSpPr>
            <a:spLocks noChangeShapeType="1"/>
          </p:cNvSpPr>
          <p:nvPr/>
        </p:nvSpPr>
        <p:spPr bwMode="auto">
          <a:xfrm flipH="1">
            <a:off x="6096000" y="3429000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6400800" y="6324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5562600" y="3657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1752600" y="22860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3528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~10</a:t>
            </a:r>
            <a:r>
              <a:rPr lang="en-US" sz="2000" baseline="30000"/>
              <a:t>-2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23013" y="2936557"/>
            <a:ext cx="736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smtClean="0">
                <a:solidFill>
                  <a:srgbClr val="FF0000"/>
                </a:solidFill>
              </a:rPr>
              <a:t>S</a:t>
            </a:r>
            <a:r>
              <a:rPr lang="it-IT" sz="2600" baseline="-25000" dirty="0" smtClean="0">
                <a:solidFill>
                  <a:srgbClr val="FF0000"/>
                </a:solidFill>
              </a:rPr>
              <a:t>1,14</a:t>
            </a:r>
            <a:endParaRPr lang="it-IT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500" b="1" dirty="0" err="1" smtClean="0">
                <a:solidFill>
                  <a:srgbClr val="FF0000"/>
                </a:solidFill>
              </a:rPr>
              <a:t>References</a:t>
            </a:r>
            <a:r>
              <a:rPr lang="it-IT" sz="3500" b="1" dirty="0" smtClean="0">
                <a:solidFill>
                  <a:srgbClr val="FF0000"/>
                </a:solidFill>
              </a:rPr>
              <a:t> on the </a:t>
            </a:r>
            <a:r>
              <a:rPr lang="it-IT" sz="3500" b="1" dirty="0" err="1" smtClean="0">
                <a:solidFill>
                  <a:srgbClr val="FF0000"/>
                </a:solidFill>
              </a:rPr>
              <a:t>search</a:t>
            </a:r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r>
              <a:rPr lang="it-IT" sz="3500" b="1" dirty="0" err="1" smtClean="0">
                <a:solidFill>
                  <a:srgbClr val="FF0000"/>
                </a:solidFill>
              </a:rPr>
              <a:t>of</a:t>
            </a:r>
            <a:r>
              <a:rPr lang="it-IT" sz="3500" b="1" dirty="0" smtClean="0">
                <a:solidFill>
                  <a:srgbClr val="FF0000"/>
                </a:solidFill>
              </a:rPr>
              <a:t> rare </a:t>
            </a:r>
            <a:r>
              <a:rPr lang="it-IT" sz="3500" b="1" dirty="0" err="1" smtClean="0">
                <a:solidFill>
                  <a:srgbClr val="FF0000"/>
                </a:solidFill>
              </a:rPr>
              <a:t>processes</a:t>
            </a:r>
            <a:endParaRPr lang="it-IT" sz="3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it-IT" dirty="0" err="1" smtClean="0">
                <a:latin typeface="Arial"/>
                <a:cs typeface="Arial"/>
              </a:rPr>
              <a:t>Anti-neutrinos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from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unknown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sources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it-IT" dirty="0" smtClean="0">
                <a:latin typeface="Arial"/>
                <a:cs typeface="Arial"/>
              </a:rPr>
              <a:t> PLB 696 (2011) 191-196</a:t>
            </a:r>
          </a:p>
          <a:p>
            <a:pPr lvl="1"/>
            <a:r>
              <a:rPr lang="it-IT" dirty="0" err="1" smtClean="0">
                <a:latin typeface="Arial"/>
                <a:cs typeface="Arial"/>
              </a:rPr>
              <a:t>Limits</a:t>
            </a:r>
            <a:r>
              <a:rPr lang="it-IT" dirty="0" smtClean="0">
                <a:latin typeface="Arial"/>
                <a:cs typeface="Arial"/>
              </a:rPr>
              <a:t> on </a:t>
            </a:r>
            <a:r>
              <a:rPr lang="it-IT" dirty="0" err="1" smtClean="0">
                <a:latin typeface="Arial"/>
                <a:cs typeface="Arial"/>
              </a:rPr>
              <a:t>Pauli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forbidden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transitions</a:t>
            </a:r>
            <a:r>
              <a:rPr lang="it-IT" dirty="0" smtClean="0">
                <a:latin typeface="Arial"/>
                <a:cs typeface="Arial"/>
              </a:rPr>
              <a:t> on </a:t>
            </a:r>
            <a:r>
              <a:rPr lang="it-IT" baseline="30000" dirty="0" smtClean="0">
                <a:latin typeface="Arial"/>
                <a:cs typeface="Arial"/>
              </a:rPr>
              <a:t>12</a:t>
            </a:r>
            <a:r>
              <a:rPr lang="it-IT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it-IT" dirty="0" smtClean="0">
                <a:latin typeface="Arial"/>
                <a:cs typeface="Arial"/>
              </a:rPr>
              <a:t> PRC 81 (2010) 034317</a:t>
            </a:r>
          </a:p>
          <a:p>
            <a:pPr lvl="1"/>
            <a:r>
              <a:rPr lang="it-IT" dirty="0" err="1" smtClean="0">
                <a:latin typeface="Arial"/>
                <a:cs typeface="Arial"/>
              </a:rPr>
              <a:t>Search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for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solar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axions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from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</a:t>
            </a:r>
            <a:r>
              <a:rPr lang="it-IT" dirty="0" smtClean="0">
                <a:latin typeface="Arial"/>
                <a:cs typeface="Arial"/>
              </a:rPr>
              <a:t>(</a:t>
            </a:r>
            <a:r>
              <a:rPr lang="it-IT" dirty="0" err="1" smtClean="0">
                <a:latin typeface="Arial"/>
                <a:cs typeface="Arial"/>
              </a:rPr>
              <a:t>d</a:t>
            </a:r>
            <a:r>
              <a:rPr lang="it-IT" dirty="0" smtClean="0">
                <a:latin typeface="Arial"/>
                <a:cs typeface="Arial"/>
              </a:rPr>
              <a:t>,</a:t>
            </a:r>
            <a:r>
              <a:rPr lang="it-IT" baseline="30000" dirty="0" smtClean="0">
                <a:latin typeface="Arial"/>
                <a:cs typeface="Arial"/>
              </a:rPr>
              <a:t>3</a:t>
            </a:r>
            <a:r>
              <a:rPr lang="it-IT" dirty="0" smtClean="0">
                <a:latin typeface="Arial"/>
                <a:cs typeface="Arial"/>
              </a:rPr>
              <a:t>He)a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it-IT" dirty="0" smtClean="0">
                <a:latin typeface="Arial"/>
                <a:cs typeface="Arial"/>
              </a:rPr>
              <a:t> PRD 85 (2012) 092003</a:t>
            </a:r>
          </a:p>
          <a:p>
            <a:pPr lvl="1"/>
            <a:r>
              <a:rPr lang="it-IT" dirty="0" err="1" smtClean="0">
                <a:latin typeface="Arial"/>
                <a:cs typeface="Arial"/>
              </a:rPr>
              <a:t>Cosmic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muon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flux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annual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modulation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Borexino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it-IT" dirty="0" smtClean="0">
                <a:latin typeface="Arial"/>
                <a:cs typeface="Arial"/>
              </a:rPr>
              <a:t> JINST 1205 (2012) </a:t>
            </a:r>
            <a:r>
              <a:rPr lang="it-IT" dirty="0" smtClean="0">
                <a:latin typeface="Arial"/>
                <a:cs typeface="Arial"/>
              </a:rPr>
              <a:t>015</a:t>
            </a:r>
          </a:p>
          <a:p>
            <a:pPr lvl="1">
              <a:buNone/>
            </a:pPr>
            <a:endParaRPr lang="it-IT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Heavy sterile neutrino mixing in </a:t>
            </a:r>
            <a:r>
              <a:rPr lang="en-US" baseline="30000" dirty="0" smtClean="0"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B decay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latin typeface="Arial"/>
                <a:cs typeface="Arial"/>
              </a:rPr>
              <a:t>H</a:t>
            </a:r>
            <a:r>
              <a:rPr lang="en-US" dirty="0" smtClean="0">
                <a:latin typeface="Arial"/>
                <a:cs typeface="Arial"/>
              </a:rPr>
              <a:t> -&gt;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 +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latin typeface="Arial"/>
                <a:cs typeface="Arial"/>
              </a:rPr>
              <a:t>(e</a:t>
            </a:r>
            <a:r>
              <a:rPr lang="en-US" baseline="30000" dirty="0" err="1" smtClean="0">
                <a:latin typeface="Arial"/>
                <a:cs typeface="Arial"/>
              </a:rPr>
              <a:t>+</a:t>
            </a:r>
            <a:r>
              <a:rPr lang="en-US" dirty="0" err="1" smtClean="0">
                <a:latin typeface="Arial"/>
                <a:cs typeface="Arial"/>
              </a:rPr>
              <a:t>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</a:t>
            </a:r>
            <a:r>
              <a:rPr lang="en-US" dirty="0" err="1" smtClean="0">
                <a:latin typeface="Arial"/>
                <a:cs typeface="Arial"/>
              </a:rPr>
              <a:t>nternal</a:t>
            </a:r>
            <a:r>
              <a:rPr lang="en-US" dirty="0" smtClean="0">
                <a:latin typeface="Arial"/>
                <a:cs typeface="Arial"/>
              </a:rPr>
              <a:t> review</a:t>
            </a:r>
          </a:p>
          <a:p>
            <a:pPr lvl="1"/>
            <a:endParaRPr lang="it-IT" dirty="0" smtClean="0">
              <a:latin typeface="Arial"/>
              <a:cs typeface="Arial"/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Spares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Status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the Source Project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latin typeface="Arial"/>
                <a:cs typeface="Arial"/>
              </a:rPr>
              <a:t>Short  </a:t>
            </a:r>
            <a:r>
              <a:rPr lang="it-IT" dirty="0" err="1" smtClean="0">
                <a:latin typeface="Arial"/>
                <a:cs typeface="Arial"/>
              </a:rPr>
              <a:t>distance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Oscillations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with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BoreXino</a:t>
            </a:r>
            <a:r>
              <a:rPr lang="it-IT" dirty="0" smtClean="0">
                <a:latin typeface="Arial"/>
                <a:cs typeface="Arial"/>
              </a:rPr>
              <a:t> (SOX) </a:t>
            </a:r>
            <a:r>
              <a:rPr lang="it-IT" dirty="0" err="1" smtClean="0">
                <a:latin typeface="Arial"/>
                <a:cs typeface="Arial"/>
              </a:rPr>
              <a:t>funded</a:t>
            </a:r>
            <a:r>
              <a:rPr lang="it-IT" dirty="0" smtClean="0">
                <a:latin typeface="Arial"/>
                <a:cs typeface="Arial"/>
              </a:rPr>
              <a:t> ERC </a:t>
            </a:r>
            <a:r>
              <a:rPr lang="it-IT" dirty="0" err="1" smtClean="0">
                <a:latin typeface="Arial"/>
                <a:cs typeface="Arial"/>
              </a:rPr>
              <a:t>Advanced</a:t>
            </a:r>
            <a:r>
              <a:rPr lang="it-IT" dirty="0" smtClean="0">
                <a:latin typeface="Arial"/>
                <a:cs typeface="Arial"/>
              </a:rPr>
              <a:t> Grant: 3.5 </a:t>
            </a:r>
            <a:r>
              <a:rPr lang="it-IT" dirty="0" err="1" smtClean="0">
                <a:latin typeface="Arial"/>
                <a:cs typeface="Arial"/>
              </a:rPr>
              <a:t>M€</a:t>
            </a:r>
            <a:endParaRPr lang="it-IT" dirty="0" smtClean="0">
              <a:latin typeface="Arial"/>
              <a:cs typeface="Arial"/>
            </a:endParaRPr>
          </a:p>
          <a:p>
            <a:pPr>
              <a:buNone/>
            </a:pPr>
            <a:endParaRPr lang="it-IT" dirty="0" smtClean="0">
              <a:latin typeface="Arial"/>
              <a:cs typeface="Arial"/>
            </a:endParaRPr>
          </a:p>
          <a:p>
            <a:r>
              <a:rPr lang="it-IT" dirty="0" err="1" smtClean="0">
                <a:latin typeface="Arial"/>
                <a:cs typeface="Arial"/>
              </a:rPr>
              <a:t>Got</a:t>
            </a:r>
            <a:r>
              <a:rPr lang="it-IT" dirty="0" smtClean="0">
                <a:latin typeface="Arial"/>
                <a:cs typeface="Arial"/>
              </a:rPr>
              <a:t> Interest in the </a:t>
            </a:r>
            <a:r>
              <a:rPr lang="it-IT" dirty="0" err="1" smtClean="0">
                <a:latin typeface="Arial"/>
                <a:cs typeface="Arial"/>
              </a:rPr>
              <a:t>Collaboration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outside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J</a:t>
            </a:r>
            <a:r>
              <a:rPr lang="it-IT" dirty="0" smtClean="0">
                <a:latin typeface="Arial"/>
                <a:cs typeface="Arial"/>
              </a:rPr>
              <a:t>. Link </a:t>
            </a:r>
            <a:r>
              <a:rPr lang="it-IT" dirty="0" err="1" smtClean="0">
                <a:latin typeface="Arial"/>
                <a:cs typeface="Arial"/>
              </a:rPr>
              <a:t>from</a:t>
            </a:r>
            <a:r>
              <a:rPr lang="it-IT" dirty="0" smtClean="0">
                <a:latin typeface="Arial"/>
                <a:cs typeface="Arial"/>
              </a:rPr>
              <a:t> VT </a:t>
            </a:r>
            <a:r>
              <a:rPr lang="it-IT" dirty="0" err="1" smtClean="0">
                <a:latin typeface="Arial"/>
                <a:cs typeface="Arial"/>
              </a:rPr>
              <a:t>working</a:t>
            </a:r>
            <a:r>
              <a:rPr lang="it-IT" dirty="0" smtClean="0">
                <a:latin typeface="Arial"/>
                <a:cs typeface="Arial"/>
              </a:rPr>
              <a:t> on </a:t>
            </a:r>
            <a:r>
              <a:rPr lang="it-IT" dirty="0" err="1" smtClean="0">
                <a:latin typeface="Arial"/>
                <a:cs typeface="Arial"/>
              </a:rPr>
              <a:t>submitting</a:t>
            </a:r>
            <a:r>
              <a:rPr lang="it-IT" dirty="0" smtClean="0">
                <a:latin typeface="Arial"/>
                <a:cs typeface="Arial"/>
              </a:rPr>
              <a:t> a </a:t>
            </a:r>
            <a:r>
              <a:rPr lang="it-IT" dirty="0" err="1" smtClean="0">
                <a:latin typeface="Arial"/>
                <a:cs typeface="Arial"/>
              </a:rPr>
              <a:t>proposal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</a:t>
            </a:r>
            <a:r>
              <a:rPr lang="it-IT" dirty="0" smtClean="0">
                <a:latin typeface="Arial"/>
                <a:cs typeface="Arial"/>
              </a:rPr>
              <a:t> DOE and NSF)</a:t>
            </a:r>
          </a:p>
          <a:p>
            <a:pPr>
              <a:buNone/>
            </a:pPr>
            <a:endParaRPr lang="it-IT" dirty="0" smtClean="0">
              <a:latin typeface="Arial"/>
              <a:cs typeface="Arial"/>
            </a:endParaRPr>
          </a:p>
          <a:p>
            <a:r>
              <a:rPr lang="it-IT" baseline="30000" dirty="0" smtClean="0">
                <a:latin typeface="Arial"/>
                <a:cs typeface="Arial"/>
              </a:rPr>
              <a:t>51</a:t>
            </a:r>
            <a:r>
              <a:rPr lang="it-IT" dirty="0" smtClean="0">
                <a:latin typeface="Arial"/>
                <a:cs typeface="Arial"/>
              </a:rPr>
              <a:t>Cr </a:t>
            </a:r>
            <a:r>
              <a:rPr lang="it-IT" dirty="0" err="1" smtClean="0">
                <a:latin typeface="Arial"/>
                <a:cs typeface="Arial"/>
              </a:rPr>
              <a:t>program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M</a:t>
            </a:r>
            <a:r>
              <a:rPr lang="it-IT" dirty="0" smtClean="0">
                <a:latin typeface="Arial"/>
                <a:cs typeface="Arial"/>
              </a:rPr>
              <a:t>ove </a:t>
            </a:r>
            <a:r>
              <a:rPr lang="it-IT" dirty="0" err="1" smtClean="0">
                <a:latin typeface="Arial"/>
                <a:cs typeface="Arial"/>
              </a:rPr>
              <a:t>enriched</a:t>
            </a:r>
            <a:r>
              <a:rPr lang="it-IT" dirty="0" smtClean="0">
                <a:latin typeface="Arial"/>
                <a:cs typeface="Arial"/>
              </a:rPr>
              <a:t> Cr (38% in Cr-50) </a:t>
            </a:r>
            <a:r>
              <a:rPr lang="it-IT" dirty="0" err="1" smtClean="0">
                <a:latin typeface="Arial"/>
                <a:cs typeface="Arial"/>
              </a:rPr>
              <a:t>from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Saclay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</a:t>
            </a:r>
            <a:r>
              <a:rPr lang="it-IT" dirty="0" smtClean="0">
                <a:latin typeface="Arial"/>
                <a:cs typeface="Arial"/>
              </a:rPr>
              <a:t> Italy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it-IT" dirty="0" smtClean="0">
                <a:latin typeface="Arial"/>
                <a:cs typeface="Arial"/>
              </a:rPr>
              <a:t> in progress</a:t>
            </a:r>
          </a:p>
          <a:p>
            <a:pPr lvl="1"/>
            <a:r>
              <a:rPr lang="it-IT" dirty="0" err="1" smtClean="0">
                <a:latin typeface="Arial"/>
                <a:cs typeface="Arial"/>
              </a:rPr>
              <a:t>Reactors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for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irradiation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lvl="2"/>
            <a:r>
              <a:rPr lang="it-IT" dirty="0" err="1" smtClean="0">
                <a:latin typeface="Arial"/>
                <a:cs typeface="Arial"/>
              </a:rPr>
              <a:t>Petten</a:t>
            </a:r>
            <a:r>
              <a:rPr lang="it-IT" dirty="0" smtClean="0">
                <a:latin typeface="Arial"/>
                <a:cs typeface="Arial"/>
              </a:rPr>
              <a:t> + URENCO (Cr </a:t>
            </a:r>
            <a:r>
              <a:rPr lang="it-IT" dirty="0" err="1" smtClean="0">
                <a:latin typeface="Arial"/>
                <a:cs typeface="Arial"/>
              </a:rPr>
              <a:t>enrichment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</a:t>
            </a:r>
            <a:r>
              <a:rPr lang="it-IT" dirty="0" smtClean="0">
                <a:latin typeface="Arial"/>
                <a:cs typeface="Arial"/>
              </a:rPr>
              <a:t> &gt;80%)</a:t>
            </a:r>
          </a:p>
          <a:p>
            <a:pPr lvl="2"/>
            <a:r>
              <a:rPr lang="it-IT" dirty="0" err="1" smtClean="0">
                <a:latin typeface="Arial"/>
                <a:cs typeface="Arial"/>
              </a:rPr>
              <a:t>Oak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Ridge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through</a:t>
            </a:r>
            <a:r>
              <a:rPr lang="it-IT" dirty="0" smtClean="0">
                <a:latin typeface="Arial"/>
                <a:cs typeface="Arial"/>
              </a:rPr>
              <a:t> VT </a:t>
            </a:r>
            <a:r>
              <a:rPr lang="it-IT" dirty="0" err="1" smtClean="0">
                <a:latin typeface="Arial"/>
                <a:cs typeface="Arial"/>
              </a:rPr>
              <a:t>collaborators</a:t>
            </a:r>
            <a:endParaRPr lang="it-IT" dirty="0" smtClean="0">
              <a:latin typeface="Arial"/>
              <a:cs typeface="Arial"/>
            </a:endParaRPr>
          </a:p>
          <a:p>
            <a:pPr lvl="2"/>
            <a:r>
              <a:rPr lang="it-IT" dirty="0" err="1" smtClean="0">
                <a:latin typeface="Arial"/>
                <a:cs typeface="Arial"/>
              </a:rPr>
              <a:t>Ludmilla</a:t>
            </a:r>
            <a:r>
              <a:rPr lang="it-IT" dirty="0" smtClean="0">
                <a:latin typeface="Arial"/>
                <a:cs typeface="Arial"/>
              </a:rPr>
              <a:t> (Russia)</a:t>
            </a:r>
            <a:r>
              <a:rPr lang="it-IT" dirty="0" smtClean="0">
                <a:latin typeface="Arial"/>
                <a:cs typeface="Arial"/>
              </a:rPr>
              <a:t> meeting </a:t>
            </a:r>
            <a:r>
              <a:rPr lang="it-IT" dirty="0" err="1" smtClean="0">
                <a:latin typeface="Arial"/>
                <a:cs typeface="Arial"/>
              </a:rPr>
              <a:t>held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Nov</a:t>
            </a:r>
            <a:r>
              <a:rPr lang="it-IT" dirty="0" smtClean="0">
                <a:latin typeface="Arial"/>
                <a:cs typeface="Arial"/>
              </a:rPr>
              <a:t> 2012</a:t>
            </a:r>
          </a:p>
          <a:p>
            <a:pPr lvl="2">
              <a:buNone/>
            </a:pPr>
            <a:endParaRPr lang="it-IT" dirty="0" smtClean="0">
              <a:latin typeface="Arial"/>
              <a:cs typeface="Arial"/>
            </a:endParaRPr>
          </a:p>
          <a:p>
            <a:r>
              <a:rPr lang="it-IT" baseline="30000" dirty="0" smtClean="0">
                <a:latin typeface="Arial"/>
                <a:cs typeface="Arial"/>
              </a:rPr>
              <a:t>144</a:t>
            </a:r>
            <a:r>
              <a:rPr lang="it-IT" dirty="0" smtClean="0">
                <a:latin typeface="Arial"/>
                <a:cs typeface="Arial"/>
              </a:rPr>
              <a:t>Ce</a:t>
            </a:r>
          </a:p>
          <a:p>
            <a:pPr lvl="1"/>
            <a:r>
              <a:rPr lang="it-IT" dirty="0" err="1" smtClean="0">
                <a:latin typeface="Arial"/>
                <a:cs typeface="Arial"/>
              </a:rPr>
              <a:t>Discussions</a:t>
            </a:r>
            <a:r>
              <a:rPr lang="it-IT" dirty="0" smtClean="0">
                <a:latin typeface="Arial"/>
                <a:cs typeface="Arial"/>
              </a:rPr>
              <a:t> on </a:t>
            </a:r>
            <a:r>
              <a:rPr lang="it-IT" dirty="0" err="1" smtClean="0">
                <a:latin typeface="Arial"/>
                <a:cs typeface="Arial"/>
              </a:rPr>
              <a:t>methodology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feasibility</a:t>
            </a:r>
            <a:r>
              <a:rPr lang="it-IT" dirty="0" smtClean="0">
                <a:latin typeface="Arial"/>
                <a:cs typeface="Arial"/>
              </a:rPr>
              <a:t> at </a:t>
            </a:r>
            <a:r>
              <a:rPr lang="it-IT" dirty="0" err="1" smtClean="0">
                <a:latin typeface="Arial"/>
                <a:cs typeface="Arial"/>
              </a:rPr>
              <a:t>scheduled</a:t>
            </a:r>
            <a:r>
              <a:rPr lang="it-IT" dirty="0" smtClean="0">
                <a:latin typeface="Arial"/>
                <a:cs typeface="Arial"/>
              </a:rPr>
              <a:t> meeting in </a:t>
            </a:r>
            <a:r>
              <a:rPr lang="it-IT" dirty="0" err="1" smtClean="0">
                <a:latin typeface="Arial"/>
                <a:cs typeface="Arial"/>
              </a:rPr>
              <a:t>November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endParaRPr lang="it-IT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Ianni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LNGS, March 5th 2008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U chain and correlated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214</a:t>
            </a:r>
            <a:r>
              <a:rPr lang="en-US" sz="3600" b="1" dirty="0" smtClean="0">
                <a:solidFill>
                  <a:srgbClr val="FF0000"/>
                </a:solidFill>
              </a:rPr>
              <a:t>Bi-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214</a:t>
            </a:r>
            <a:r>
              <a:rPr lang="en-US" sz="3600" b="1" dirty="0" smtClean="0">
                <a:solidFill>
                  <a:srgbClr val="FF0000"/>
                </a:solidFill>
              </a:rPr>
              <a:t>Po </a:t>
            </a:r>
            <a:r>
              <a:rPr lang="en-US" sz="3600" b="1" dirty="0">
                <a:solidFill>
                  <a:srgbClr val="FF0000"/>
                </a:solidFill>
              </a:rPr>
              <a:t>events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1828800"/>
            <a:ext cx="5786437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029200" y="2895600"/>
            <a:ext cx="1143000" cy="1219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</a:t>
            </a:r>
            <a:r>
              <a:rPr lang="it-IT" b="1" baseline="-25000" dirty="0" smtClean="0">
                <a:solidFill>
                  <a:srgbClr val="FF0000"/>
                </a:solidFill>
              </a:rPr>
              <a:t>7Be</a:t>
            </a:r>
            <a:r>
              <a:rPr lang="it-IT" b="1" dirty="0" smtClean="0">
                <a:solidFill>
                  <a:srgbClr val="FF0000"/>
                </a:solidFill>
              </a:rPr>
              <a:t>(</a:t>
            </a:r>
            <a:r>
              <a:rPr lang="it-IT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Symbol" charset="2"/>
              </a:rPr>
              <a:t>m</a:t>
            </a:r>
            <a:r>
              <a:rPr lang="it-IT" b="1" baseline="-25000" dirty="0" smtClean="0">
                <a:solidFill>
                  <a:srgbClr val="FF0000"/>
                </a:solidFill>
                <a:latin typeface="+mn-lt"/>
                <a:cs typeface="Symbol" charset="2"/>
              </a:rPr>
              <a:t>12</a:t>
            </a:r>
            <a:r>
              <a:rPr lang="it-IT" b="1" baseline="30000" dirty="0" smtClean="0">
                <a:solidFill>
                  <a:srgbClr val="FF0000"/>
                </a:solidFill>
                <a:latin typeface="+mn-lt"/>
                <a:cs typeface="Symbol" charset="2"/>
              </a:rPr>
              <a:t>2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Symbol" charset="2"/>
              </a:rPr>
              <a:t>,</a:t>
            </a:r>
            <a:r>
              <a:rPr lang="it-IT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it-IT" b="1" baseline="-25000" dirty="0" smtClean="0">
                <a:solidFill>
                  <a:srgbClr val="FF0000"/>
                </a:solidFill>
                <a:latin typeface="+mn-lt"/>
                <a:cs typeface="Symbol" charset="2"/>
              </a:rPr>
              <a:t>12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Symbol" charset="2"/>
              </a:rPr>
              <a:t>)/R</a:t>
            </a:r>
            <a:r>
              <a:rPr lang="it-IT" b="1" baseline="-25000" dirty="0" smtClean="0">
                <a:solidFill>
                  <a:srgbClr val="FF0000"/>
                </a:solidFill>
                <a:latin typeface="+mn-lt"/>
                <a:cs typeface="Symbol" charset="2"/>
              </a:rPr>
              <a:t>7Be</a:t>
            </a:r>
            <a:r>
              <a:rPr lang="it-IT" b="1" baseline="30000" dirty="0" smtClean="0">
                <a:solidFill>
                  <a:srgbClr val="FF0000"/>
                </a:solidFill>
                <a:latin typeface="+mn-lt"/>
                <a:cs typeface="Symbol" charset="2"/>
              </a:rPr>
              <a:t>SSM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 descr="BXvs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199" y="1417638"/>
            <a:ext cx="4864853" cy="4783772"/>
          </a:xfrm>
          <a:prstGeom prst="rect">
            <a:avLst/>
          </a:prstGeom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343400" y="2895600"/>
            <a:ext cx="2912364" cy="7620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6934200" y="2438400"/>
            <a:ext cx="170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Only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solar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04826" y="3962400"/>
            <a:ext cx="2353174" cy="284946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848974" y="3886200"/>
            <a:ext cx="23526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 err="1" smtClean="0"/>
              <a:t>Solar+KamLAND</a:t>
            </a:r>
            <a:endParaRPr lang="it-IT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Muons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induced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neutrons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Xmuonsti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3962400" cy="2685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362200"/>
            <a:ext cx="10482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≈ 0.05 Hz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764268"/>
            <a:ext cx="12626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Muons</a:t>
            </a:r>
            <a:r>
              <a:rPr lang="it-IT" dirty="0" smtClean="0"/>
              <a:t> rate</a:t>
            </a:r>
            <a:endParaRPr lang="it-IT" dirty="0"/>
          </a:p>
        </p:txBody>
      </p:sp>
      <p:pic>
        <p:nvPicPr>
          <p:cNvPr id="7" name="Picture 4" descr="DavideDAsample_multi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622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2057400"/>
            <a:ext cx="44179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induced</a:t>
            </a:r>
            <a:r>
              <a:rPr lang="it-IT" dirty="0" smtClean="0"/>
              <a:t> </a:t>
            </a:r>
            <a:r>
              <a:rPr lang="it-IT" dirty="0" err="1" smtClean="0"/>
              <a:t>neutrons</a:t>
            </a:r>
            <a:r>
              <a:rPr lang="it-IT" dirty="0" smtClean="0"/>
              <a:t> </a:t>
            </a:r>
            <a:r>
              <a:rPr lang="it-IT" dirty="0" err="1" smtClean="0"/>
              <a:t>detected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25975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it-IT" sz="2400" dirty="0" err="1" smtClean="0"/>
              <a:t>ork</a:t>
            </a:r>
            <a:r>
              <a:rPr lang="it-IT" sz="2400" dirty="0" smtClean="0"/>
              <a:t> in progress </a:t>
            </a:r>
            <a:r>
              <a:rPr lang="en-US" sz="2400" dirty="0" smtClean="0"/>
              <a:t>…</a:t>
            </a:r>
            <a:endParaRPr lang="it-IT" sz="2400" dirty="0"/>
          </a:p>
        </p:txBody>
      </p:sp>
      <p:pic>
        <p:nvPicPr>
          <p:cNvPr id="9" name="Picture 8" descr="aldo_mult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204889"/>
            <a:ext cx="3657600" cy="24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79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aseline="30000" dirty="0" smtClean="0"/>
              <a:t>7</a:t>
            </a:r>
            <a:r>
              <a:rPr lang="it-IT" dirty="0" smtClean="0"/>
              <a:t>Be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pp</a:t>
            </a:r>
            <a:r>
              <a:rPr lang="it-IT" dirty="0" smtClean="0"/>
              <a:t> </a:t>
            </a:r>
            <a:r>
              <a:rPr lang="it-IT" dirty="0"/>
              <a:t>neutrino </a:t>
            </a:r>
            <a:r>
              <a:rPr lang="it-IT" dirty="0" err="1"/>
              <a:t>flux</a:t>
            </a:r>
            <a:endParaRPr lang="it-IT" dirty="0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38100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800" dirty="0"/>
              <a:t>p+</a:t>
            </a:r>
            <a:r>
              <a:rPr lang="it-IT" sz="2800" dirty="0" smtClean="0"/>
              <a:t>p</a:t>
            </a:r>
            <a:r>
              <a:rPr lang="it-IT" sz="28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it-IT" sz="2800" dirty="0" smtClean="0">
                <a:sym typeface="Mathematica1" pitchFamily="2" charset="2"/>
              </a:rPr>
              <a:t>d</a:t>
            </a:r>
            <a:r>
              <a:rPr lang="it-IT" sz="2800" dirty="0">
                <a:sym typeface="Mathematica1" pitchFamily="2" charset="2"/>
              </a:rPr>
              <a:t>+e</a:t>
            </a:r>
            <a:r>
              <a:rPr lang="it-IT" sz="2800" baseline="30000" dirty="0">
                <a:sym typeface="Mathematica1" pitchFamily="2" charset="2"/>
              </a:rPr>
              <a:t>+</a:t>
            </a:r>
            <a:r>
              <a:rPr lang="it-IT" sz="2800" dirty="0">
                <a:sym typeface="Mathematica1" pitchFamily="2" charset="2"/>
              </a:rPr>
              <a:t>+</a:t>
            </a:r>
            <a:r>
              <a:rPr lang="it-IT" sz="2800" dirty="0">
                <a:latin typeface="Symbol" charset="2"/>
                <a:sym typeface="Mathematica1" pitchFamily="2" charset="2"/>
              </a:rPr>
              <a:t>n</a:t>
            </a:r>
            <a:r>
              <a:rPr lang="it-IT" sz="2800" baseline="-25000" dirty="0">
                <a:latin typeface="Times New Roman" charset="0"/>
                <a:sym typeface="Mathematica1" pitchFamily="2" charset="2"/>
              </a:rPr>
              <a:t>e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main reaction in pp-chain</a:t>
            </a:r>
          </a:p>
          <a:p>
            <a:r>
              <a:rPr lang="it-IT" sz="2800" dirty="0">
                <a:latin typeface="Times New Roman" charset="0"/>
                <a:sym typeface="Mathematica1" pitchFamily="2" charset="2"/>
              </a:rPr>
              <a:t>Cross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section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from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Symbol" charset="2"/>
                <a:sym typeface="Mathematica1" pitchFamily="2" charset="2"/>
              </a:rPr>
              <a:t>b</a:t>
            </a:r>
            <a:r>
              <a:rPr lang="it-IT" sz="2800" dirty="0">
                <a:latin typeface="Symbol" charset="2"/>
                <a:sym typeface="Mathematica1" pitchFamily="2" charset="2"/>
              </a:rPr>
              <a:t>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decay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theory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with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some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modification</a:t>
            </a:r>
            <a:endParaRPr lang="it-IT" sz="2800" dirty="0">
              <a:latin typeface="Times New Roman" charset="0"/>
              <a:sym typeface="Mathematica1" pitchFamily="2" charset="2"/>
            </a:endParaRPr>
          </a:p>
          <a:p>
            <a:r>
              <a:rPr lang="it-IT" sz="2800" dirty="0">
                <a:latin typeface="Times New Roman" charset="0"/>
                <a:sym typeface="Mathematica1" pitchFamily="2" charset="2"/>
              </a:rPr>
              <a:t>At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1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Times New Roman" charset="0"/>
                <a:sym typeface="Mathematica1" pitchFamily="2" charset="2"/>
              </a:rPr>
              <a:t>MeV</a:t>
            </a:r>
            <a:r>
              <a:rPr lang="it-IT" sz="2800" dirty="0">
                <a:latin typeface="Times New Roman" charset="0"/>
                <a:sym typeface="Mathematica1" pitchFamily="2" charset="2"/>
              </a:rPr>
              <a:t> </a:t>
            </a:r>
            <a:r>
              <a:rPr lang="it-IT" sz="2800" dirty="0" err="1">
                <a:latin typeface="Symbol" charset="2"/>
                <a:sym typeface="Mathematica1" pitchFamily="2" charset="2"/>
              </a:rPr>
              <a:t>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  <a:sym typeface="Mathematica1" pitchFamily="2" charset="2"/>
              </a:rPr>
              <a:t>~10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  <a:sym typeface="Mathematica1" pitchFamily="2" charset="2"/>
              </a:rPr>
              <a:t>-47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  <a:sym typeface="Mathematica1" pitchFamily="2" charset="2"/>
              </a:rPr>
              <a:t> cm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  <a:sym typeface="Mathematica1" pitchFamily="2" charset="2"/>
              </a:rPr>
              <a:t>2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  <a:sym typeface="Mathematica1" pitchFamily="2" charset="2"/>
              </a:rPr>
              <a:t> not possible to measure</a:t>
            </a:r>
          </a:p>
        </p:txBody>
      </p:sp>
      <p:pic>
        <p:nvPicPr>
          <p:cNvPr id="156676" name="Picture 4" descr="ContppC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3810000" cy="3302000"/>
          </a:xfrm>
          <a:noFill/>
          <a:ln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48200" y="4813300"/>
          <a:ext cx="4357688" cy="825500"/>
        </p:xfrm>
        <a:graphic>
          <a:graphicData uri="http://schemas.openxmlformats.org/presentationml/2006/ole">
            <p:oleObj spid="_x0000_s37890" name="Equation" r:id="rId4" imgW="215900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1524000"/>
            <a:ext cx="26651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it-IT" dirty="0" err="1" smtClean="0"/>
              <a:t>ith</a:t>
            </a:r>
            <a:r>
              <a:rPr lang="it-IT" dirty="0" smtClean="0"/>
              <a:t> </a:t>
            </a:r>
            <a:r>
              <a:rPr lang="it-IT" dirty="0" err="1" smtClean="0"/>
              <a:t>luminosity</a:t>
            </a:r>
            <a:r>
              <a:rPr lang="it-IT" dirty="0" smtClean="0"/>
              <a:t> </a:t>
            </a:r>
            <a:r>
              <a:rPr lang="it-IT" dirty="0" err="1" smtClean="0"/>
              <a:t>constraint</a:t>
            </a:r>
            <a:endParaRPr lang="it-IT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184900" y="5867400"/>
          <a:ext cx="2743200" cy="823913"/>
        </p:xfrm>
        <a:graphic>
          <a:graphicData uri="http://schemas.openxmlformats.org/presentationml/2006/ole">
            <p:oleObj spid="_x0000_s37893" name="Equation" r:id="rId5" imgW="13589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139934"/>
            <a:ext cx="2158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it-IT" dirty="0" smtClean="0"/>
              <a:t>o </a:t>
            </a:r>
            <a:r>
              <a:rPr lang="it-IT" dirty="0" err="1" smtClean="0"/>
              <a:t>luminosity</a:t>
            </a:r>
            <a:r>
              <a:rPr lang="it-IT" dirty="0" smtClean="0"/>
              <a:t> </a:t>
            </a:r>
            <a:r>
              <a:rPr lang="it-IT" dirty="0" err="1" smtClean="0"/>
              <a:t>constr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Right Arrow 8"/>
          <p:cNvSpPr/>
          <p:nvPr/>
        </p:nvSpPr>
        <p:spPr>
          <a:xfrm>
            <a:off x="5282889" y="6248400"/>
            <a:ext cx="825811" cy="1846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2400 ETL </a:t>
            </a:r>
            <a:r>
              <a:rPr lang="it-IT" b="1" dirty="0" err="1" smtClean="0">
                <a:solidFill>
                  <a:srgbClr val="FF0000"/>
                </a:solidFill>
              </a:rPr>
              <a:t>8</a:t>
            </a:r>
            <a:r>
              <a:rPr lang="it-IT" b="1" dirty="0" smtClean="0">
                <a:solidFill>
                  <a:srgbClr val="FF0000"/>
                </a:solidFill>
              </a:rPr>
              <a:t>” </a:t>
            </a:r>
            <a:r>
              <a:rPr lang="it-IT" b="1" dirty="0" err="1" smtClean="0">
                <a:solidFill>
                  <a:srgbClr val="FF0000"/>
                </a:solidFill>
              </a:rPr>
              <a:t>PMTs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31" y="1143000"/>
            <a:ext cx="3486469" cy="529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219200"/>
            <a:ext cx="52705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434746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64 at a </a:t>
            </a:r>
            <a:r>
              <a:rPr lang="it-IT" sz="2400" dirty="0" err="1" smtClean="0"/>
              <a:t>time</a:t>
            </a:r>
            <a:r>
              <a:rPr lang="it-IT" sz="2400" dirty="0" smtClean="0"/>
              <a:t> </a:t>
            </a:r>
            <a:r>
              <a:rPr lang="it-IT" sz="2400" dirty="0" err="1" smtClean="0"/>
              <a:t>tested</a:t>
            </a:r>
            <a:r>
              <a:rPr lang="it-IT" sz="2400" dirty="0" smtClean="0"/>
              <a:t> in a </a:t>
            </a:r>
            <a:r>
              <a:rPr lang="it-IT" sz="2400" dirty="0" err="1" smtClean="0"/>
              <a:t>dedicated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dark </a:t>
            </a:r>
            <a:r>
              <a:rPr lang="it-IT" sz="2400" dirty="0" err="1" smtClean="0"/>
              <a:t>room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6-coil </a:t>
            </a:r>
            <a:r>
              <a:rPr lang="it-IT" sz="2400" dirty="0" smtClean="0"/>
              <a:t>system </a:t>
            </a:r>
          </a:p>
          <a:p>
            <a:r>
              <a:rPr lang="it-IT" sz="2400" dirty="0" err="1" smtClean="0"/>
              <a:t>to</a:t>
            </a:r>
            <a:r>
              <a:rPr lang="it-IT" sz="2400" dirty="0" smtClean="0"/>
              <a:t> compensate the </a:t>
            </a:r>
            <a:r>
              <a:rPr lang="it-IT" sz="2400" dirty="0" err="1" smtClean="0"/>
              <a:t>earth</a:t>
            </a:r>
            <a:r>
              <a:rPr lang="it-IT" sz="2400" dirty="0" smtClean="0"/>
              <a:t>’</a:t>
            </a:r>
            <a:r>
              <a:rPr lang="it-IT" sz="2400" dirty="0" err="1" smtClean="0"/>
              <a:t>s</a:t>
            </a:r>
            <a:r>
              <a:rPr lang="it-IT" sz="2400" dirty="0" smtClean="0"/>
              <a:t> MF</a:t>
            </a:r>
          </a:p>
          <a:p>
            <a:endParaRPr lang="it-IT" sz="2400" dirty="0" smtClean="0"/>
          </a:p>
          <a:p>
            <a:r>
              <a:rPr lang="en-US" sz="2400" dirty="0" smtClean="0"/>
              <a:t>J</a:t>
            </a:r>
            <a:r>
              <a:rPr lang="it-IT" sz="2400" dirty="0" err="1" smtClean="0"/>
              <a:t>itter</a:t>
            </a:r>
            <a:r>
              <a:rPr lang="it-IT" sz="2400" dirty="0" smtClean="0"/>
              <a:t> ~ 1.5 </a:t>
            </a:r>
            <a:r>
              <a:rPr lang="it-IT" sz="2400" dirty="0" err="1" smtClean="0"/>
              <a:t>ns</a:t>
            </a:r>
            <a:endParaRPr lang="it-IT" sz="2400" dirty="0" smtClean="0"/>
          </a:p>
          <a:p>
            <a:r>
              <a:rPr lang="en-US" sz="2400" dirty="0" smtClean="0"/>
              <a:t>P</a:t>
            </a:r>
            <a:r>
              <a:rPr lang="it-IT" sz="2400" dirty="0" err="1" smtClean="0"/>
              <a:t>eak-to-valley</a:t>
            </a:r>
            <a:r>
              <a:rPr lang="it-IT" sz="2400" dirty="0" smtClean="0"/>
              <a:t> </a:t>
            </a:r>
            <a:r>
              <a:rPr lang="it-IT" sz="2400" dirty="0" err="1" smtClean="0"/>
              <a:t>ratio</a:t>
            </a:r>
            <a:r>
              <a:rPr lang="it-IT" sz="2400" dirty="0" smtClean="0"/>
              <a:t> ~ 1.5</a:t>
            </a:r>
          </a:p>
          <a:p>
            <a:r>
              <a:rPr lang="it-IT" sz="2400" dirty="0" err="1" smtClean="0"/>
              <a:t>Afterpulses</a:t>
            </a:r>
            <a:r>
              <a:rPr lang="it-IT" sz="2400" dirty="0" smtClean="0"/>
              <a:t> &lt;5% </a:t>
            </a:r>
            <a:r>
              <a:rPr lang="it-IT" sz="2400" dirty="0" err="1" smtClean="0"/>
              <a:t>above</a:t>
            </a:r>
            <a:r>
              <a:rPr lang="it-IT" sz="2400" dirty="0" smtClean="0"/>
              <a:t> 0.2 p.e.</a:t>
            </a:r>
          </a:p>
          <a:p>
            <a:r>
              <a:rPr lang="it-IT" sz="2400" dirty="0" smtClean="0"/>
              <a:t>QE ~ 30% @ 380 </a:t>
            </a:r>
            <a:r>
              <a:rPr lang="it-IT" sz="2400" dirty="0" err="1" smtClean="0"/>
              <a:t>nm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288"/>
            <a:ext cx="8305800" cy="896112"/>
          </a:xfrm>
        </p:spPr>
        <p:txBody>
          <a:bodyPr/>
          <a:lstStyle/>
          <a:p>
            <a:r>
              <a:rPr lang="it-IT" b="1" u="sng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olar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u="sng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tandard </a:t>
            </a:r>
            <a:r>
              <a:rPr lang="it-IT" b="1" u="sng" dirty="0" err="1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odel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47885"/>
            <a:ext cx="8702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The SSM </a:t>
            </a:r>
            <a:r>
              <a:rPr lang="it-IT" sz="2400" dirty="0" err="1" smtClean="0">
                <a:latin typeface="Arial"/>
                <a:cs typeface="Arial"/>
              </a:rPr>
              <a:t>is</a:t>
            </a:r>
            <a:r>
              <a:rPr lang="it-IT" sz="2400" dirty="0" smtClean="0">
                <a:latin typeface="Arial"/>
                <a:cs typeface="Arial"/>
              </a:rPr>
              <a:t> the </a:t>
            </a:r>
            <a:r>
              <a:rPr lang="it-IT" sz="2400" dirty="0" err="1" smtClean="0">
                <a:latin typeface="Arial"/>
                <a:cs typeface="Arial"/>
              </a:rPr>
              <a:t>framework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from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which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we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make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predictions</a:t>
            </a:r>
            <a:r>
              <a:rPr lang="it-IT" sz="2400" dirty="0" smtClean="0">
                <a:latin typeface="Arial"/>
                <a:cs typeface="Arial"/>
              </a:rPr>
              <a:t> on</a:t>
            </a:r>
          </a:p>
          <a:p>
            <a:r>
              <a:rPr lang="en-US" sz="2400" dirty="0" smtClean="0">
                <a:latin typeface="Arial"/>
                <a:cs typeface="Arial"/>
              </a:rPr>
              <a:t>the production of </a:t>
            </a:r>
            <a:r>
              <a:rPr lang="en-US" sz="2400" dirty="0" err="1" smtClean="0">
                <a:latin typeface="Arial"/>
                <a:cs typeface="Arial"/>
              </a:rPr>
              <a:t>s</a:t>
            </a:r>
            <a:r>
              <a:rPr lang="it-IT" sz="2400" dirty="0" err="1" smtClean="0">
                <a:latin typeface="Arial"/>
                <a:cs typeface="Arial"/>
              </a:rPr>
              <a:t>olar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neutrinos</a:t>
            </a:r>
            <a:r>
              <a:rPr lang="it-IT" sz="2400" dirty="0" smtClean="0"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3124200"/>
            <a:ext cx="86233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50" y="3124200"/>
            <a:ext cx="6000686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Within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the SSM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solar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neutrino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fluxes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are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written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lang="it-IT" sz="20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it-I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10926</TotalTime>
  <Words>3811</Words>
  <Application>Microsoft Macintosh PowerPoint</Application>
  <PresentationFormat>On-screen Show (4:3)</PresentationFormat>
  <Paragraphs>703</Paragraphs>
  <Slides>87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Office Theme</vt:lpstr>
      <vt:lpstr>Equation</vt:lpstr>
      <vt:lpstr>Microsoft Equation</vt:lpstr>
      <vt:lpstr>Borexino:  summary of results and  plans for the future</vt:lpstr>
      <vt:lpstr>Outline</vt:lpstr>
      <vt:lpstr>Borexino Collaboration</vt:lpstr>
      <vt:lpstr>Slide 4</vt:lpstr>
      <vt:lpstr>Borexino Scientific Goals</vt:lpstr>
      <vt:lpstr>Solar Neutrinos</vt:lpstr>
      <vt:lpstr>Solar Neutrinos Sources: pp chain</vt:lpstr>
      <vt:lpstr>Solar Neutrinos Sources: CNO chain</vt:lpstr>
      <vt:lpstr>Solar Standard Model</vt:lpstr>
      <vt:lpstr>Solar Neutrino Spectrum at Earth</vt:lpstr>
      <vt:lpstr>Recent developments of the SSM</vt:lpstr>
      <vt:lpstr>Luminosity Constraint</vt:lpstr>
      <vt:lpstr>Solar Standard Model:  neutrino flux predictions</vt:lpstr>
      <vt:lpstr>The metallicity problem</vt:lpstr>
      <vt:lpstr>Solar Neutrinos Observations</vt:lpstr>
      <vt:lpstr>Detecting Solar Neutrinos</vt:lpstr>
      <vt:lpstr>Solar Neutrino Experiments</vt:lpstr>
      <vt:lpstr>Solar Neutrino Measurements</vt:lpstr>
      <vt:lpstr>Observations vs Predictions</vt:lpstr>
      <vt:lpstr>7Be Solar Neutrino Signal</vt:lpstr>
      <vt:lpstr>Breakdown of most important background sources in Borexino</vt:lpstr>
      <vt:lpstr>Borexino: a matter of background</vt:lpstr>
      <vt:lpstr>Backgrounds Measurements  in Borexino</vt:lpstr>
      <vt:lpstr>Borexino Liquid Scintillator</vt:lpstr>
      <vt:lpstr>Borexino location and plants</vt:lpstr>
      <vt:lpstr>Borexino filling</vt:lpstr>
      <vt:lpstr>PC Purification</vt:lpstr>
      <vt:lpstr>Master Solution and PPO purification</vt:lpstr>
      <vt:lpstr>Water Extraction</vt:lpstr>
      <vt:lpstr>Leak tightness</vt:lpstr>
      <vt:lpstr>Purification operations performed  in Borexino</vt:lpstr>
      <vt:lpstr>Filling Borexino: three main steps</vt:lpstr>
      <vt:lpstr>Slide 33</vt:lpstr>
      <vt:lpstr>Slide 34</vt:lpstr>
      <vt:lpstr>Slide 35</vt:lpstr>
      <vt:lpstr>Slide 36</vt:lpstr>
      <vt:lpstr>Borexino Expected Solar n Spectrum </vt:lpstr>
      <vt:lpstr>What do we measure?</vt:lpstr>
      <vt:lpstr>Irreducible Background Sources</vt:lpstr>
      <vt:lpstr>Data reduction</vt:lpstr>
      <vt:lpstr>Data reduction</vt:lpstr>
      <vt:lpstr>210Po in Borexino</vt:lpstr>
      <vt:lpstr>210Po history</vt:lpstr>
      <vt:lpstr>Pulse Shape Discrimination</vt:lpstr>
      <vt:lpstr>Some examples of fit for a/b sub.</vt:lpstr>
      <vt:lpstr>Alpha subtracted spectrum</vt:lpstr>
      <vt:lpstr>Energy and Position calibration</vt:lpstr>
      <vt:lpstr>Vertex position calibration</vt:lpstr>
      <vt:lpstr>Calibration of the energy scale</vt:lpstr>
      <vt:lpstr>Slide 50</vt:lpstr>
      <vt:lpstr>Slide 51</vt:lpstr>
      <vt:lpstr>First observation of pep neutrinos</vt:lpstr>
      <vt:lpstr>Slide 53</vt:lpstr>
      <vt:lpstr>Multivariate maximum likelihood fit</vt:lpstr>
      <vt:lpstr>pep Solar Neutrino Measurement in Borexino</vt:lpstr>
      <vt:lpstr>pep vs CNO rates in Borexino</vt:lpstr>
      <vt:lpstr>8B neutrinos in Borexino</vt:lpstr>
      <vt:lpstr>Cosmogenic Backgrounds</vt:lpstr>
      <vt:lpstr>Slide 59</vt:lpstr>
      <vt:lpstr>8B Solar Neutrino Spectrum</vt:lpstr>
      <vt:lpstr>ne-equivalent flux for 8B neutrinos</vt:lpstr>
      <vt:lpstr>Day-Night regeneration</vt:lpstr>
      <vt:lpstr>Day-Night asymmetry for 7Be rate</vt:lpstr>
      <vt:lpstr>Global Analysis of  Solar Neutrino Data including Borexino</vt:lpstr>
      <vt:lpstr>Solar Neutrinos Survival Probability</vt:lpstr>
      <vt:lpstr>Slide 66</vt:lpstr>
      <vt:lpstr>Solar Neutrino fluxes:  observations vs predictions</vt:lpstr>
      <vt:lpstr>Borexino future plans (&lt;2016)</vt:lpstr>
      <vt:lpstr>HZ vs LZ SSM</vt:lpstr>
      <vt:lpstr>Toward a CNO observation: Borexino at present</vt:lpstr>
      <vt:lpstr>Toward CNO observation:  11C subtracted + no 210Po + new purification</vt:lpstr>
      <vt:lpstr>210Bi – 210Po</vt:lpstr>
      <vt:lpstr>CNO neutrino measurement</vt:lpstr>
      <vt:lpstr>Borexino results and goals on solar neutrinos</vt:lpstr>
      <vt:lpstr>References</vt:lpstr>
      <vt:lpstr>Radioactive Sources in Borexino (&gt;2015)</vt:lpstr>
      <vt:lpstr>Source Experiment: Physics Case</vt:lpstr>
      <vt:lpstr>Sensitivity of a 51Cr source in Borexino</vt:lpstr>
      <vt:lpstr>Borexino as a SN neutrino detector n-p ES from SN: predicted spectrum</vt:lpstr>
      <vt:lpstr>References on the search of rare processes</vt:lpstr>
      <vt:lpstr>Spares</vt:lpstr>
      <vt:lpstr>Status of the Source Project</vt:lpstr>
      <vt:lpstr>U chain and correlated 214Bi-214Po events</vt:lpstr>
      <vt:lpstr>R7Be(Dm122,q12)/R7BeSSM</vt:lpstr>
      <vt:lpstr>Muons and induced neutrons</vt:lpstr>
      <vt:lpstr>7Be driven pp neutrino flux</vt:lpstr>
      <vt:lpstr>2400 ETL 8” PMTs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Borexino</dc:title>
  <dc:creator>P</dc:creator>
  <cp:lastModifiedBy>P</cp:lastModifiedBy>
  <cp:revision>228</cp:revision>
  <dcterms:created xsi:type="dcterms:W3CDTF">2013-01-18T11:19:32Z</dcterms:created>
  <dcterms:modified xsi:type="dcterms:W3CDTF">2013-01-22T07:09:53Z</dcterms:modified>
</cp:coreProperties>
</file>