
<file path=[Content_Types].xml><?xml version="1.0" encoding="utf-8"?>
<Types xmlns="http://schemas.openxmlformats.org/package/2006/content-types">
  <Default Extension="pdf" ContentType="application/pdf"/>
  <Default Extension="gif" ContentType="image/gif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rels" ContentType="application/vnd.openxmlformats-package.relationships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theme/theme4.xml" ContentType="application/vnd.openxmlformats-officedocument.them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Default Extension="tiff" ContentType="image/tiff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2" r:id="rId2"/>
    <p:sldMasterId id="2147483664" r:id="rId3"/>
  </p:sldMasterIdLst>
  <p:notesMasterIdLst>
    <p:notesMasterId r:id="rId66"/>
  </p:notesMasterIdLst>
  <p:handoutMasterIdLst>
    <p:handoutMasterId r:id="rId67"/>
  </p:handoutMasterIdLst>
  <p:sldIdLst>
    <p:sldId id="416" r:id="rId4"/>
    <p:sldId id="484" r:id="rId5"/>
    <p:sldId id="458" r:id="rId6"/>
    <p:sldId id="464" r:id="rId7"/>
    <p:sldId id="465" r:id="rId8"/>
    <p:sldId id="466" r:id="rId9"/>
    <p:sldId id="468" r:id="rId10"/>
    <p:sldId id="469" r:id="rId11"/>
    <p:sldId id="374" r:id="rId12"/>
    <p:sldId id="476" r:id="rId13"/>
    <p:sldId id="470" r:id="rId14"/>
    <p:sldId id="471" r:id="rId15"/>
    <p:sldId id="472" r:id="rId16"/>
    <p:sldId id="473" r:id="rId17"/>
    <p:sldId id="474" r:id="rId18"/>
    <p:sldId id="480" r:id="rId19"/>
    <p:sldId id="479" r:id="rId20"/>
    <p:sldId id="477" r:id="rId21"/>
    <p:sldId id="446" r:id="rId22"/>
    <p:sldId id="517" r:id="rId23"/>
    <p:sldId id="506" r:id="rId24"/>
    <p:sldId id="507" r:id="rId25"/>
    <p:sldId id="508" r:id="rId26"/>
    <p:sldId id="459" r:id="rId27"/>
    <p:sldId id="482" r:id="rId28"/>
    <p:sldId id="462" r:id="rId29"/>
    <p:sldId id="497" r:id="rId30"/>
    <p:sldId id="501" r:id="rId31"/>
    <p:sldId id="510" r:id="rId32"/>
    <p:sldId id="502" r:id="rId33"/>
    <p:sldId id="511" r:id="rId34"/>
    <p:sldId id="503" r:id="rId35"/>
    <p:sldId id="512" r:id="rId36"/>
    <p:sldId id="513" r:id="rId37"/>
    <p:sldId id="500" r:id="rId38"/>
    <p:sldId id="488" r:id="rId39"/>
    <p:sldId id="486" r:id="rId40"/>
    <p:sldId id="487" r:id="rId41"/>
    <p:sldId id="489" r:id="rId42"/>
    <p:sldId id="490" r:id="rId43"/>
    <p:sldId id="493" r:id="rId44"/>
    <p:sldId id="494" r:id="rId45"/>
    <p:sldId id="514" r:id="rId46"/>
    <p:sldId id="516" r:id="rId47"/>
    <p:sldId id="504" r:id="rId48"/>
    <p:sldId id="505" r:id="rId49"/>
    <p:sldId id="413" r:id="rId50"/>
    <p:sldId id="455" r:id="rId51"/>
    <p:sldId id="460" r:id="rId52"/>
    <p:sldId id="515" r:id="rId53"/>
    <p:sldId id="457" r:id="rId54"/>
    <p:sldId id="423" r:id="rId55"/>
    <p:sldId id="414" r:id="rId56"/>
    <p:sldId id="447" r:id="rId57"/>
    <p:sldId id="491" r:id="rId58"/>
    <p:sldId id="483" r:id="rId59"/>
    <p:sldId id="492" r:id="rId60"/>
    <p:sldId id="449" r:id="rId61"/>
    <p:sldId id="485" r:id="rId62"/>
    <p:sldId id="495" r:id="rId63"/>
    <p:sldId id="496" r:id="rId64"/>
    <p:sldId id="436" r:id="rId65"/>
  </p:sldIdLst>
  <p:sldSz cx="9144000" cy="6858000" type="screen4x3"/>
  <p:notesSz cx="6858000" cy="9144000"/>
  <p:defaultTextStyle>
    <a:defPPr>
      <a:defRPr lang="de-DE"/>
    </a:defPPr>
    <a:lvl1pPr marL="0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36381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72761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09142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45523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81903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18284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054664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491045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EAEAEA"/>
    <a:srgbClr val="171F37"/>
    <a:srgbClr val="18CB17"/>
    <a:srgbClr val="FF19F3"/>
    <a:srgbClr val="2D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7608" autoAdjust="0"/>
    <p:restoredTop sz="94660"/>
  </p:normalViewPr>
  <p:slideViewPr>
    <p:cSldViewPr snapToObjects="1">
      <p:cViewPr varScale="1">
        <p:scale>
          <a:sx n="122" d="100"/>
          <a:sy n="122" d="100"/>
        </p:scale>
        <p:origin x="-112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9C287-5C4E-E040-B12C-97D7B0499F8F}" type="datetime1">
              <a:rPr lang="de-DE" smtClean="0"/>
              <a:pPr/>
              <a:t>21.01.2013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7E513-0228-DC43-9963-34344917176C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B0178-8E67-5844-85A4-4F1CFB4985A0}" type="datetime1">
              <a:rPr lang="de-DE" smtClean="0"/>
              <a:pPr/>
              <a:t>21.01.2013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F911A-6433-F04C-89C2-BA2786F2514D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6381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2761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9142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5523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1903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18284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54664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1045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F911A-6433-F04C-89C2-BA2786F2514D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9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8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4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1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01.07.2009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01.07.2009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91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455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8190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182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546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910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6381" indent="0">
              <a:buNone/>
              <a:defRPr sz="1900" b="1"/>
            </a:lvl2pPr>
            <a:lvl3pPr marL="872761" indent="0">
              <a:buNone/>
              <a:defRPr sz="1800" b="1"/>
            </a:lvl3pPr>
            <a:lvl4pPr marL="1309142" indent="0">
              <a:buNone/>
              <a:defRPr sz="1500" b="1"/>
            </a:lvl4pPr>
            <a:lvl5pPr marL="1745523" indent="0">
              <a:buNone/>
              <a:defRPr sz="1500" b="1"/>
            </a:lvl5pPr>
            <a:lvl6pPr marL="2181903" indent="0">
              <a:buNone/>
              <a:defRPr sz="1500" b="1"/>
            </a:lvl6pPr>
            <a:lvl7pPr marL="2618284" indent="0">
              <a:buNone/>
              <a:defRPr sz="1500" b="1"/>
            </a:lvl7pPr>
            <a:lvl8pPr marL="3054664" indent="0">
              <a:buNone/>
              <a:defRPr sz="1500" b="1"/>
            </a:lvl8pPr>
            <a:lvl9pPr marL="3491045" indent="0">
              <a:buNone/>
              <a:defRPr sz="15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6381" indent="0">
              <a:buNone/>
              <a:defRPr sz="1900" b="1"/>
            </a:lvl2pPr>
            <a:lvl3pPr marL="872761" indent="0">
              <a:buNone/>
              <a:defRPr sz="1800" b="1"/>
            </a:lvl3pPr>
            <a:lvl4pPr marL="1309142" indent="0">
              <a:buNone/>
              <a:defRPr sz="1500" b="1"/>
            </a:lvl4pPr>
            <a:lvl5pPr marL="1745523" indent="0">
              <a:buNone/>
              <a:defRPr sz="1500" b="1"/>
            </a:lvl5pPr>
            <a:lvl6pPr marL="2181903" indent="0">
              <a:buNone/>
              <a:defRPr sz="1500" b="1"/>
            </a:lvl6pPr>
            <a:lvl7pPr marL="2618284" indent="0">
              <a:buNone/>
              <a:defRPr sz="1500" b="1"/>
            </a:lvl7pPr>
            <a:lvl8pPr marL="3054664" indent="0">
              <a:buNone/>
              <a:defRPr sz="1500" b="1"/>
            </a:lvl8pPr>
            <a:lvl9pPr marL="3491045" indent="0">
              <a:buNone/>
              <a:defRPr sz="15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3051"/>
            <a:ext cx="3008314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199" y="1435101"/>
            <a:ext cx="300831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36381" indent="0">
              <a:buNone/>
              <a:defRPr sz="1100"/>
            </a:lvl2pPr>
            <a:lvl3pPr marL="872761" indent="0">
              <a:buNone/>
              <a:defRPr sz="1000"/>
            </a:lvl3pPr>
            <a:lvl4pPr marL="1309142" indent="0">
              <a:buNone/>
              <a:defRPr sz="900"/>
            </a:lvl4pPr>
            <a:lvl5pPr marL="1745523" indent="0">
              <a:buNone/>
              <a:defRPr sz="900"/>
            </a:lvl5pPr>
            <a:lvl6pPr marL="2181903" indent="0">
              <a:buNone/>
              <a:defRPr sz="900"/>
            </a:lvl6pPr>
            <a:lvl7pPr marL="2618284" indent="0">
              <a:buNone/>
              <a:defRPr sz="900"/>
            </a:lvl7pPr>
            <a:lvl8pPr marL="3054664" indent="0">
              <a:buNone/>
              <a:defRPr sz="900"/>
            </a:lvl8pPr>
            <a:lvl9pPr marL="3491045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36381" indent="0">
              <a:buNone/>
              <a:defRPr sz="2600"/>
            </a:lvl2pPr>
            <a:lvl3pPr marL="872761" indent="0">
              <a:buNone/>
              <a:defRPr sz="2300"/>
            </a:lvl3pPr>
            <a:lvl4pPr marL="1309142" indent="0">
              <a:buNone/>
              <a:defRPr sz="1900"/>
            </a:lvl4pPr>
            <a:lvl5pPr marL="1745523" indent="0">
              <a:buNone/>
              <a:defRPr sz="1900"/>
            </a:lvl5pPr>
            <a:lvl6pPr marL="2181903" indent="0">
              <a:buNone/>
              <a:defRPr sz="1900"/>
            </a:lvl6pPr>
            <a:lvl7pPr marL="2618284" indent="0">
              <a:buNone/>
              <a:defRPr sz="1900"/>
            </a:lvl7pPr>
            <a:lvl8pPr marL="3054664" indent="0">
              <a:buNone/>
              <a:defRPr sz="1900"/>
            </a:lvl8pPr>
            <a:lvl9pPr marL="3491045" indent="0">
              <a:buNone/>
              <a:defRPr sz="19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36381" indent="0">
              <a:buNone/>
              <a:defRPr sz="1100"/>
            </a:lvl2pPr>
            <a:lvl3pPr marL="872761" indent="0">
              <a:buNone/>
              <a:defRPr sz="1000"/>
            </a:lvl3pPr>
            <a:lvl4pPr marL="1309142" indent="0">
              <a:buNone/>
              <a:defRPr sz="900"/>
            </a:lvl4pPr>
            <a:lvl5pPr marL="1745523" indent="0">
              <a:buNone/>
              <a:defRPr sz="900"/>
            </a:lvl5pPr>
            <a:lvl6pPr marL="2181903" indent="0">
              <a:buNone/>
              <a:defRPr sz="900"/>
            </a:lvl6pPr>
            <a:lvl7pPr marL="2618284" indent="0">
              <a:buNone/>
              <a:defRPr sz="900"/>
            </a:lvl7pPr>
            <a:lvl8pPr marL="3054664" indent="0">
              <a:buNone/>
              <a:defRPr sz="900"/>
            </a:lvl8pPr>
            <a:lvl9pPr marL="3491045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87276" tIns="43638" rIns="87276" bIns="43638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87276" tIns="43638" rIns="87276" bIns="43638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01.07.2009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36381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85" indent="-327285" algn="l" defTabSz="43638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119" indent="-272738" algn="l" defTabSz="436381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951" indent="-218190" algn="l" defTabSz="43638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32" indent="-218190" algn="l" defTabSz="436381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712" indent="-218190" algn="l" defTabSz="436381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93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7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5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9235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8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6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142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52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90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28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66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1045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87276" tIns="43638" rIns="87276" bIns="43638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87276" tIns="43638" rIns="87276" bIns="43638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01.07.2009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9E8D-F656-0A46-93DC-EC3FBD14010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ctr" defTabSz="436381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85" indent="-327285" algn="l" defTabSz="43638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119" indent="-272738" algn="l" defTabSz="436381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951" indent="-218190" algn="l" defTabSz="43638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32" indent="-218190" algn="l" defTabSz="436381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712" indent="-218190" algn="l" defTabSz="436381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93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7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5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9235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8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6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142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52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90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28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66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1045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3" y="274638"/>
            <a:ext cx="8229600" cy="1143000"/>
          </a:xfrm>
          <a:prstGeom prst="rect">
            <a:avLst/>
          </a:prstGeom>
        </p:spPr>
        <p:txBody>
          <a:bodyPr vert="horz" lIns="87261" tIns="43631" rIns="87261" bIns="43631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600204"/>
            <a:ext cx="8229600" cy="4525963"/>
          </a:xfrm>
          <a:prstGeom prst="rect">
            <a:avLst/>
          </a:prstGeom>
        </p:spPr>
        <p:txBody>
          <a:bodyPr vert="horz" lIns="87261" tIns="43631" rIns="87261" bIns="43631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87261" tIns="43631" rIns="87261" bIns="4363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6307"/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01.07.2009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87261" tIns="43631" rIns="87261" bIns="4363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6307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2" y="6356354"/>
            <a:ext cx="2133600" cy="365125"/>
          </a:xfrm>
          <a:prstGeom prst="rect">
            <a:avLst/>
          </a:prstGeom>
        </p:spPr>
        <p:txBody>
          <a:bodyPr vert="horz" lIns="87261" tIns="43631" rIns="87261" bIns="4363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6307"/>
            <a:fld id="{B1929E8D-F656-0A46-93DC-EC3FBD140100}" type="slidenum">
              <a:rPr>
                <a:solidFill>
                  <a:prstClr val="black">
                    <a:tint val="75000"/>
                  </a:prstClr>
                </a:solidFill>
              </a:rPr>
              <a:pPr defTabSz="436307"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dt="0"/>
  <p:txStyles>
    <p:titleStyle>
      <a:lvl1pPr algn="ctr" defTabSz="436307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29" indent="-327229" algn="l" defTabSz="436307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001" indent="-272692" algn="l" defTabSz="436307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767" indent="-218153" algn="l" defTabSz="43630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075" indent="-218153" algn="l" defTabSz="436307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382" indent="-218153" algn="l" defTabSz="436307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689" indent="-218153" algn="l" defTabSz="43630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5997" indent="-218153" algn="l" defTabSz="43630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304" indent="-218153" algn="l" defTabSz="43630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611" indent="-218153" algn="l" defTabSz="43630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07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615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922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230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537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843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150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457" algn="l" defTabSz="436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d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gi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d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Relationship Id="rId3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3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731904"/>
            <a:ext cx="7772400" cy="2152651"/>
          </a:xfrm>
        </p:spPr>
        <p:txBody>
          <a:bodyPr>
            <a:normAutofit/>
          </a:bodyPr>
          <a:lstStyle/>
          <a:p>
            <a:r>
              <a:rPr lang="de-DE" sz="48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de-DE" sz="48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LENA Project</a:t>
            </a:r>
            <a:endParaRPr lang="de-DE" sz="48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57400" y="3352800"/>
            <a:ext cx="6400800" cy="3225373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de-DE" sz="2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de-DE" sz="2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Heraeus</a:t>
            </a:r>
            <a: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Seminar</a:t>
            </a:r>
            <a:b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„</a:t>
            </a:r>
            <a:r>
              <a:rPr lang="de-DE" sz="24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Exploring</a:t>
            </a:r>
            <a: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neutrino</a:t>
            </a:r>
            <a: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sky</a:t>
            </a:r>
            <a: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...“</a:t>
            </a:r>
            <a:b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Physikzentrum Bad Honnef</a:t>
            </a:r>
            <a:b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22 Jan 2013</a:t>
            </a:r>
          </a:p>
          <a:p>
            <a:pPr algn="r">
              <a:spcBef>
                <a:spcPts val="0"/>
              </a:spcBef>
            </a:pPr>
            <a:endParaRPr lang="de-DE" sz="2400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r">
              <a:spcBef>
                <a:spcPts val="0"/>
              </a:spcBef>
            </a:pPr>
            <a:r>
              <a:rPr lang="de-DE" sz="2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Michael Wurm</a:t>
            </a:r>
            <a:br>
              <a:rPr lang="de-DE" sz="2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Universität Hamburg</a:t>
            </a:r>
          </a:p>
        </p:txBody>
      </p:sp>
      <p:cxnSp>
        <p:nvCxnSpPr>
          <p:cNvPr id="5" name="Gerade Verbindung 4"/>
          <p:cNvCxnSpPr/>
          <p:nvPr/>
        </p:nvCxnSpPr>
        <p:spPr>
          <a:xfrm>
            <a:off x="685800" y="1217612"/>
            <a:ext cx="7772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>
            <a:off x="685800" y="2513012"/>
            <a:ext cx="7772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LAGUNA </a:t>
            </a:r>
            <a:r>
              <a:rPr lang="de-DE" sz="3000" b="1">
                <a:cs typeface="Arial Narrow"/>
                <a:sym typeface="Wingdings"/>
              </a:rPr>
              <a:t></a:t>
            </a:r>
            <a:r>
              <a:rPr lang="de-DE" sz="3500" b="1">
                <a:cs typeface="Arial Narrow"/>
                <a:sym typeface="Wingdings"/>
              </a:rPr>
              <a:t> LAGUNA-LBNO</a:t>
            </a:r>
            <a:endParaRPr lang="de-DE" sz="3500" b="1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56502" y="987406"/>
            <a:ext cx="8741846" cy="1600933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pPr>
              <a:spcAft>
                <a:spcPts val="653"/>
              </a:spcAft>
              <a:buFont typeface="Wingdings" charset="2"/>
              <a:buChar char="§"/>
            </a:pPr>
            <a:r>
              <a:rPr lang="de-DE" dirty="0"/>
              <a:t> </a:t>
            </a:r>
            <a:r>
              <a:rPr lang="de-DE" dirty="0" err="1"/>
              <a:t>Consortium</a:t>
            </a:r>
            <a:r>
              <a:rPr lang="de-DE" dirty="0"/>
              <a:t> of European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institutions</a:t>
            </a:r>
            <a:r>
              <a:rPr lang="de-DE" dirty="0"/>
              <a:t> and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partners</a:t>
            </a:r>
            <a:endParaRPr lang="de-DE" dirty="0"/>
          </a:p>
          <a:p>
            <a:pPr>
              <a:spcAft>
                <a:spcPts val="653"/>
              </a:spcAft>
              <a:buFont typeface="Wingdings" charset="2"/>
              <a:buChar char="§"/>
            </a:pPr>
            <a:r>
              <a:rPr lang="de-DE" dirty="0"/>
              <a:t> Design </a:t>
            </a:r>
            <a:r>
              <a:rPr lang="de-DE" dirty="0" err="1"/>
              <a:t>studies</a:t>
            </a:r>
            <a:r>
              <a:rPr lang="de-DE" dirty="0"/>
              <a:t> </a:t>
            </a:r>
            <a:r>
              <a:rPr lang="de-DE" dirty="0" err="1"/>
              <a:t>funded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</a:t>
            </a:r>
            <a:r>
              <a:rPr lang="de-DE" dirty="0" err="1"/>
              <a:t>Community</a:t>
            </a:r>
            <a:r>
              <a:rPr lang="de-DE" dirty="0"/>
              <a:t> (FP7)</a:t>
            </a:r>
          </a:p>
          <a:p>
            <a:pPr>
              <a:spcAft>
                <a:spcPts val="653"/>
              </a:spcAft>
              <a:buFont typeface="Wingdings" charset="2"/>
              <a:buChar char="§"/>
            </a:pPr>
            <a:r>
              <a:rPr lang="de-DE" b="1" dirty="0"/>
              <a:t> LAGUNA: </a:t>
            </a:r>
            <a:r>
              <a:rPr lang="de-DE" dirty="0"/>
              <a:t>		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site</a:t>
            </a:r>
            <a:r>
              <a:rPr lang="de-DE" dirty="0"/>
              <a:t>, </a:t>
            </a:r>
            <a:r>
              <a:rPr lang="de-DE" dirty="0" err="1"/>
              <a:t>cavern</a:t>
            </a:r>
            <a:r>
              <a:rPr lang="de-DE" dirty="0"/>
              <a:t>, and </a:t>
            </a:r>
            <a:r>
              <a:rPr lang="de-DE" dirty="0" err="1"/>
              <a:t>oscillation</a:t>
            </a:r>
            <a:r>
              <a:rPr lang="de-DE" dirty="0"/>
              <a:t> </a:t>
            </a:r>
            <a:r>
              <a:rPr lang="de-DE" dirty="0" err="1"/>
              <a:t>baselines</a:t>
            </a:r>
            <a:r>
              <a:rPr lang="de-DE" dirty="0"/>
              <a:t>		(2008-11)</a:t>
            </a:r>
          </a:p>
          <a:p>
            <a:pPr>
              <a:spcAft>
                <a:spcPts val="653"/>
              </a:spcAft>
              <a:buFont typeface="Wingdings" charset="2"/>
              <a:buChar char="§"/>
            </a:pPr>
            <a:r>
              <a:rPr lang="de-DE" dirty="0"/>
              <a:t> </a:t>
            </a:r>
            <a:r>
              <a:rPr lang="de-DE" b="1" dirty="0"/>
              <a:t>LAGUNA-LBNO:</a:t>
            </a:r>
            <a:r>
              <a:rPr lang="de-DE" dirty="0"/>
              <a:t>	</a:t>
            </a:r>
            <a:r>
              <a:rPr lang="de-DE" dirty="0" err="1"/>
              <a:t>detector</a:t>
            </a:r>
            <a:r>
              <a:rPr lang="de-DE" dirty="0"/>
              <a:t> tank, </a:t>
            </a:r>
            <a:r>
              <a:rPr lang="de-DE" dirty="0" err="1"/>
              <a:t>instrumentation</a:t>
            </a:r>
            <a:r>
              <a:rPr lang="de-DE" dirty="0"/>
              <a:t>, and </a:t>
            </a:r>
            <a:r>
              <a:rPr lang="de-DE" dirty="0" err="1"/>
              <a:t>beam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	(2011-14)</a:t>
            </a:r>
          </a:p>
        </p:txBody>
      </p:sp>
      <p:pic>
        <p:nvPicPr>
          <p:cNvPr id="8" name="Bild 7" descr="Bildschirmfoto 2011-04-14 um 10.34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347" y="2819400"/>
            <a:ext cx="3738253" cy="3621432"/>
          </a:xfrm>
          <a:prstGeom prst="rect">
            <a:avLst/>
          </a:prstGeom>
        </p:spPr>
      </p:pic>
      <p:pic>
        <p:nvPicPr>
          <p:cNvPr id="9" name="Bild 8" descr="Bildschirmfoto 2011-04-14 um 10.36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2" y="3289782"/>
            <a:ext cx="4206028" cy="303481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81000" y="2971800"/>
            <a:ext cx="3989354" cy="346743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pPr>
              <a:spcAft>
                <a:spcPts val="653"/>
              </a:spcAft>
            </a:pPr>
            <a:r>
              <a:rPr lang="de-DE" sz="1600" i="1">
                <a:latin typeface="Chalkboard"/>
                <a:cs typeface="Chalkboard"/>
              </a:rPr>
              <a:t>Seven sites, three detector technologies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LAGUNA </a:t>
            </a:r>
            <a:r>
              <a:rPr lang="de-DE" sz="3500" b="1" dirty="0" err="1" smtClean="0">
                <a:cs typeface="Arial Narrow"/>
              </a:rPr>
              <a:t>site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study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Bild 10" descr="reactor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90600"/>
            <a:ext cx="4136802" cy="3191607"/>
          </a:xfrm>
          <a:prstGeom prst="rect">
            <a:avLst/>
          </a:prstGeom>
          <a:effectLst/>
        </p:spPr>
      </p:pic>
      <p:pic>
        <p:nvPicPr>
          <p:cNvPr id="12" name="Bild 11" descr="Bildschirmfoto 2011-01-28 um 00.55.19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94" y="1219200"/>
            <a:ext cx="3961323" cy="521117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572000" y="4402322"/>
            <a:ext cx="3817421" cy="1998478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pPr>
              <a:spcAft>
                <a:spcPts val="653"/>
              </a:spcAft>
            </a:pPr>
            <a:r>
              <a:rPr lang="de-DE" sz="2000" b="1" dirty="0" err="1"/>
              <a:t>Selection</a:t>
            </a:r>
            <a:r>
              <a:rPr lang="de-DE" sz="2000" b="1" dirty="0"/>
              <a:t> </a:t>
            </a:r>
            <a:r>
              <a:rPr lang="de-DE" sz="2000" b="1" dirty="0" err="1"/>
              <a:t>criteria</a:t>
            </a:r>
            <a:r>
              <a:rPr lang="de-DE" sz="2000" b="1" dirty="0"/>
              <a:t> </a:t>
            </a:r>
            <a:r>
              <a:rPr lang="de-DE" sz="2000" b="1" dirty="0" err="1"/>
              <a:t>for</a:t>
            </a:r>
            <a:r>
              <a:rPr lang="de-DE" sz="2000" b="1" dirty="0"/>
              <a:t> LENA</a:t>
            </a:r>
          </a:p>
          <a:p>
            <a:pPr>
              <a:spcAft>
                <a:spcPts val="653"/>
              </a:spcAft>
              <a:buFont typeface="Wingdings" charset="2"/>
              <a:buChar char="§"/>
            </a:pPr>
            <a:r>
              <a:rPr lang="de-DE" sz="2000" dirty="0"/>
              <a:t> </a:t>
            </a:r>
            <a:r>
              <a:rPr lang="de-DE" sz="2000" dirty="0" err="1"/>
              <a:t>feasibility</a:t>
            </a:r>
            <a:r>
              <a:rPr lang="de-DE" sz="2000" dirty="0"/>
              <a:t> of </a:t>
            </a:r>
            <a:r>
              <a:rPr lang="de-DE" sz="2000" dirty="0" err="1"/>
              <a:t>cavern</a:t>
            </a:r>
            <a:r>
              <a:rPr lang="de-DE" sz="2000" dirty="0"/>
              <a:t> </a:t>
            </a:r>
            <a:r>
              <a:rPr lang="de-DE" sz="2000" dirty="0" err="1" smtClean="0"/>
              <a:t>construction</a:t>
            </a:r>
            <a:endParaRPr lang="de-DE" sz="2000" dirty="0" smtClean="0"/>
          </a:p>
          <a:p>
            <a:pPr>
              <a:spcAft>
                <a:spcPts val="653"/>
              </a:spcAft>
              <a:buFont typeface="Wingdings" charset="2"/>
              <a:buChar char="§"/>
            </a:pPr>
            <a:r>
              <a:rPr lang="de-DE" sz="2000" dirty="0"/>
              <a:t> </a:t>
            </a:r>
            <a:r>
              <a:rPr lang="de-DE" sz="2000" dirty="0" err="1" smtClean="0"/>
              <a:t>reactor</a:t>
            </a:r>
            <a:r>
              <a:rPr lang="de-DE" sz="2000" dirty="0" smtClean="0"/>
              <a:t> </a:t>
            </a:r>
            <a:r>
              <a:rPr lang="de-DE" sz="2000" dirty="0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smtClean="0"/>
              <a:t>e</a:t>
            </a:r>
            <a:r>
              <a:rPr lang="de-DE" sz="2000" dirty="0" smtClean="0"/>
              <a:t> </a:t>
            </a:r>
            <a:r>
              <a:rPr lang="de-DE" sz="2000" dirty="0" err="1" smtClean="0"/>
              <a:t>background</a:t>
            </a:r>
            <a:endParaRPr lang="de-DE" sz="2000" dirty="0"/>
          </a:p>
          <a:p>
            <a:pPr>
              <a:spcAft>
                <a:spcPts val="653"/>
              </a:spcAft>
              <a:buFont typeface="Wingdings" charset="2"/>
              <a:buChar char="§"/>
            </a:pPr>
            <a:r>
              <a:rPr lang="de-DE" sz="2000" dirty="0"/>
              <a:t> </a:t>
            </a:r>
            <a:r>
              <a:rPr lang="de-DE" sz="2000" dirty="0" err="1"/>
              <a:t>depth/cosmic</a:t>
            </a:r>
            <a:r>
              <a:rPr lang="de-DE" sz="2000" dirty="0"/>
              <a:t> </a:t>
            </a:r>
            <a:r>
              <a:rPr lang="de-DE" sz="2000" dirty="0" err="1"/>
              <a:t>ra</a:t>
            </a:r>
            <a:r>
              <a:rPr lang="de-DE" sz="2000" dirty="0" err="1">
                <a:solidFill>
                  <a:srgbClr val="000000"/>
                </a:solidFill>
              </a:rPr>
              <a:t>y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shielding</a:t>
            </a:r>
            <a:endParaRPr lang="de-DE" sz="2000" dirty="0">
              <a:solidFill>
                <a:srgbClr val="000000"/>
              </a:solidFill>
            </a:endParaRPr>
          </a:p>
          <a:p>
            <a:pPr>
              <a:spcAft>
                <a:spcPts val="1306"/>
              </a:spcAft>
            </a:pPr>
            <a:r>
              <a:rPr lang="de-DE" sz="2000" dirty="0">
                <a:solidFill>
                  <a:srgbClr val="000000"/>
                </a:solidFill>
                <a:sym typeface="Wingdings"/>
              </a:rPr>
              <a:t> In Europe: </a:t>
            </a:r>
            <a:r>
              <a:rPr lang="de-DE" sz="2000" dirty="0" err="1">
                <a:solidFill>
                  <a:srgbClr val="000000"/>
                </a:solidFill>
                <a:sym typeface="Wingdings"/>
              </a:rPr>
              <a:t>Pyhäsalmi</a:t>
            </a:r>
            <a:r>
              <a:rPr lang="de-DE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>
                <a:solidFill>
                  <a:srgbClr val="000000"/>
                </a:solidFill>
                <a:sym typeface="Wingdings"/>
              </a:rPr>
              <a:t>or</a:t>
            </a:r>
            <a:r>
              <a:rPr lang="de-DE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>
                <a:solidFill>
                  <a:srgbClr val="000000"/>
                </a:solidFill>
                <a:sym typeface="Wingdings"/>
              </a:rPr>
              <a:t>Fréjus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560241" y="5029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_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Pyhäsalmi.png"/>
          <p:cNvPicPr>
            <a:picLocks/>
          </p:cNvPicPr>
          <p:nvPr/>
        </p:nvPicPr>
        <p:blipFill>
          <a:blip r:embed="rId2"/>
          <a:srcRect t="479" b="-403"/>
          <a:stretch>
            <a:fillRect/>
          </a:stretch>
        </p:blipFill>
        <p:spPr>
          <a:xfrm>
            <a:off x="0" y="0"/>
            <a:ext cx="9144000" cy="691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Pyhäsalmi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mine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Bild 8" descr="finnish map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9296" y="73654"/>
            <a:ext cx="2032304" cy="3660146"/>
          </a:xfrm>
          <a:prstGeom prst="rect">
            <a:avLst/>
          </a:prstGeom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Pyhäsalmi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underground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Bild 6" descr="Pyhäsalmi_mine.png"/>
          <p:cNvPicPr>
            <a:picLocks noChangeAspect="1"/>
          </p:cNvPicPr>
          <p:nvPr/>
        </p:nvPicPr>
        <p:blipFill>
          <a:blip r:embed="rId2"/>
          <a:srcRect r="7504"/>
          <a:stretch>
            <a:fillRect/>
          </a:stretch>
        </p:blipFill>
        <p:spPr>
          <a:xfrm>
            <a:off x="3200400" y="1066800"/>
            <a:ext cx="5635715" cy="543012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30184" y="2324086"/>
            <a:ext cx="3920013" cy="4152914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pPr>
              <a:spcAft>
                <a:spcPts val="1853"/>
              </a:spcAft>
            </a:pPr>
            <a:r>
              <a:rPr lang="de-DE" sz="2000" b="1" dirty="0" err="1"/>
              <a:t>Pyhäsalmi</a:t>
            </a:r>
            <a:r>
              <a:rPr lang="de-DE" sz="2000" b="1" dirty="0"/>
              <a:t> Mine Oy</a:t>
            </a:r>
          </a:p>
          <a:p>
            <a:pPr>
              <a:spcAft>
                <a:spcPts val="1853"/>
              </a:spcAft>
              <a:buFont typeface="Wingdings" charset="2"/>
              <a:buChar char="§"/>
            </a:pPr>
            <a:r>
              <a:rPr lang="de-DE" sz="2000" dirty="0"/>
              <a:t> </a:t>
            </a:r>
            <a:r>
              <a:rPr lang="de-DE" sz="2000" dirty="0" err="1"/>
              <a:t>active</a:t>
            </a:r>
            <a:r>
              <a:rPr lang="de-DE" sz="2000" dirty="0"/>
              <a:t> </a:t>
            </a:r>
            <a:r>
              <a:rPr lang="de-DE" sz="2000" dirty="0" err="1"/>
              <a:t>copper/zinc-mine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   in </a:t>
            </a:r>
            <a:r>
              <a:rPr lang="de-DE" sz="2000" dirty="0" err="1"/>
              <a:t>central</a:t>
            </a:r>
            <a:r>
              <a:rPr lang="de-DE" sz="2000" dirty="0"/>
              <a:t> </a:t>
            </a:r>
            <a:r>
              <a:rPr lang="de-DE" sz="2000" dirty="0" err="1"/>
              <a:t>Finland</a:t>
            </a:r>
            <a:endParaRPr lang="de-DE" sz="2000" dirty="0"/>
          </a:p>
          <a:p>
            <a:pPr>
              <a:spcAft>
                <a:spcPts val="1853"/>
              </a:spcAft>
              <a:buFont typeface="Wingdings" charset="2"/>
              <a:buChar char="§"/>
            </a:pPr>
            <a:r>
              <a:rPr lang="de-DE" sz="2000" dirty="0"/>
              <a:t> </a:t>
            </a:r>
            <a:r>
              <a:rPr lang="de-DE" sz="2000" dirty="0" err="1" smtClean="0"/>
              <a:t>deepest</a:t>
            </a:r>
            <a:r>
              <a:rPr lang="de-DE" sz="2000" dirty="0" smtClean="0"/>
              <a:t> </a:t>
            </a:r>
            <a:r>
              <a:rPr lang="de-DE" sz="2000" dirty="0" err="1" smtClean="0"/>
              <a:t>level</a:t>
            </a:r>
            <a:r>
              <a:rPr lang="de-DE" sz="2000" dirty="0"/>
              <a:t>: -1450m (4000mwe)</a:t>
            </a:r>
            <a:br>
              <a:rPr lang="de-DE" sz="2000" dirty="0"/>
            </a:br>
            <a:r>
              <a:rPr lang="de-DE" sz="2000" dirty="0"/>
              <a:t>   </a:t>
            </a:r>
            <a:r>
              <a:rPr lang="de-DE" sz="2000" dirty="0">
                <a:sym typeface="Wingdings"/>
              </a:rPr>
              <a:t> </a:t>
            </a:r>
            <a:r>
              <a:rPr lang="de-DE" sz="2000" dirty="0" err="1">
                <a:latin typeface="Calibri"/>
                <a:cs typeface="Calibri"/>
                <a:sym typeface="Wingdings"/>
              </a:rPr>
              <a:t>muon</a:t>
            </a:r>
            <a:r>
              <a:rPr lang="de-DE" sz="2000" dirty="0"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>
                <a:latin typeface="Calibri"/>
                <a:cs typeface="Calibri"/>
                <a:sym typeface="Wingdings"/>
              </a:rPr>
              <a:t>flux</a:t>
            </a:r>
            <a:r>
              <a:rPr lang="de-DE" sz="2000" dirty="0"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>
                <a:latin typeface="Calibri"/>
                <a:cs typeface="Calibri"/>
                <a:sym typeface="Wingdings"/>
              </a:rPr>
              <a:t>about</a:t>
            </a:r>
            <a:r>
              <a:rPr lang="de-DE" sz="2000" dirty="0">
                <a:latin typeface="Calibri"/>
                <a:cs typeface="Calibri"/>
                <a:sym typeface="Wingdings"/>
              </a:rPr>
              <a:t> </a:t>
            </a:r>
            <a:r>
              <a:rPr lang="de-DE" sz="2000" dirty="0">
                <a:sym typeface="Wingdings"/>
              </a:rPr>
              <a:t>1/3 of LNGS</a:t>
            </a:r>
            <a:endParaRPr lang="de-DE" sz="2000" dirty="0"/>
          </a:p>
          <a:p>
            <a:pPr>
              <a:spcAft>
                <a:spcPts val="1853"/>
              </a:spcAft>
              <a:buFont typeface="Wingdings" charset="2"/>
              <a:buChar char="§"/>
            </a:pPr>
            <a:r>
              <a:rPr lang="de-DE" sz="2000" dirty="0"/>
              <a:t> </a:t>
            </a:r>
            <a:r>
              <a:rPr lang="de-DE" sz="2000" dirty="0" err="1"/>
              <a:t>old</a:t>
            </a:r>
            <a:r>
              <a:rPr lang="de-DE" sz="2000" dirty="0"/>
              <a:t> </a:t>
            </a:r>
            <a:r>
              <a:rPr lang="de-DE" sz="2000" dirty="0" err="1"/>
              <a:t>bedrock</a:t>
            </a:r>
            <a:r>
              <a:rPr lang="de-DE" sz="2000" dirty="0"/>
              <a:t>: 3x10</a:t>
            </a:r>
            <a:r>
              <a:rPr lang="de-DE" sz="2000" baseline="30000" dirty="0"/>
              <a:t>9</a:t>
            </a:r>
            <a:r>
              <a:rPr lang="de-DE" sz="2000" dirty="0"/>
              <a:t> </a:t>
            </a:r>
            <a:r>
              <a:rPr lang="de-DE" sz="2000" dirty="0" err="1"/>
              <a:t>years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   </a:t>
            </a:r>
            <a:r>
              <a:rPr lang="de-DE" sz="2000" dirty="0">
                <a:sym typeface="Wingdings"/>
              </a:rPr>
              <a:t> </a:t>
            </a:r>
            <a:r>
              <a:rPr lang="de-DE" sz="2000" dirty="0" err="1"/>
              <a:t>very</a:t>
            </a:r>
            <a:r>
              <a:rPr lang="de-DE" sz="2000" dirty="0"/>
              <a:t> </a:t>
            </a:r>
            <a:r>
              <a:rPr lang="de-DE" sz="2000" dirty="0" err="1"/>
              <a:t>hard</a:t>
            </a:r>
            <a:r>
              <a:rPr lang="de-DE" sz="2000" dirty="0"/>
              <a:t>, </a:t>
            </a:r>
            <a:r>
              <a:rPr lang="de-DE" sz="2000" dirty="0" err="1"/>
              <a:t>dry</a:t>
            </a:r>
            <a:r>
              <a:rPr lang="de-DE" sz="2000" dirty="0"/>
              <a:t>, 23°C</a:t>
            </a:r>
          </a:p>
          <a:p>
            <a:pPr>
              <a:spcAft>
                <a:spcPts val="1853"/>
              </a:spcAft>
              <a:buFont typeface="Wingdings" charset="2"/>
              <a:buChar char="§"/>
            </a:pPr>
            <a:r>
              <a:rPr lang="de-DE" sz="2000" dirty="0"/>
              <a:t> </a:t>
            </a:r>
            <a:r>
              <a:rPr lang="de-DE" sz="2000" dirty="0" err="1"/>
              <a:t>access</a:t>
            </a:r>
            <a:r>
              <a:rPr lang="de-DE" sz="2000" dirty="0"/>
              <a:t>: 	</a:t>
            </a:r>
            <a:r>
              <a:rPr lang="de-DE" sz="2000" dirty="0" err="1"/>
              <a:t>elevator</a:t>
            </a:r>
            <a:r>
              <a:rPr lang="de-DE" sz="2000" dirty="0"/>
              <a:t> </a:t>
            </a:r>
            <a:r>
              <a:rPr lang="de-DE" sz="2000" dirty="0" err="1"/>
              <a:t>shaft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			</a:t>
            </a:r>
            <a:r>
              <a:rPr lang="de-DE" sz="2000" dirty="0" err="1"/>
              <a:t>road</a:t>
            </a:r>
            <a:r>
              <a:rPr lang="de-DE" sz="2000" dirty="0"/>
              <a:t> </a:t>
            </a:r>
            <a:r>
              <a:rPr lang="de-DE" sz="2000" dirty="0" err="1"/>
              <a:t>decline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			</a:t>
            </a:r>
            <a:r>
              <a:rPr lang="de-DE" sz="2000" dirty="0" err="1"/>
              <a:t>railway</a:t>
            </a:r>
            <a:r>
              <a:rPr lang="de-DE" sz="2000" dirty="0"/>
              <a:t> </a:t>
            </a:r>
            <a:r>
              <a:rPr lang="de-DE" sz="2000" dirty="0" err="1"/>
              <a:t>connection</a:t>
            </a:r>
            <a:endParaRPr lang="de-DE" sz="20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343400" y="6144901"/>
            <a:ext cx="1676400" cy="40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51" tIns="49775" rIns="99551" bIns="49775">
            <a:prstTxWarp prst="textNoShape">
              <a:avLst/>
            </a:prstTxWarp>
            <a:spAutoFit/>
          </a:bodyPr>
          <a:lstStyle/>
          <a:p>
            <a:pPr fontAlgn="base">
              <a:spcAft>
                <a:spcPts val="3000"/>
              </a:spcAft>
            </a:pPr>
            <a:r>
              <a:rPr lang="de-DE" sz="2000" dirty="0" err="1">
                <a:solidFill>
                  <a:srgbClr val="7F7F7F"/>
                </a:solidFill>
                <a:ea typeface="ヒラギノ角ゴ Pro W3" charset="-128"/>
                <a:cs typeface="ヒラギノ角ゴ Pro W3" charset="-128"/>
              </a:rPr>
              <a:t>sauna</a:t>
            </a:r>
            <a:endParaRPr lang="de-DE" sz="2000" dirty="0">
              <a:solidFill>
                <a:srgbClr val="7F7F7F"/>
              </a:solidFill>
              <a:ea typeface="Arial Narrow" charset="0"/>
              <a:cs typeface="Arial Narrow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5105400" y="5867400"/>
            <a:ext cx="1371600" cy="492310"/>
          </a:xfrm>
          <a:prstGeom prst="line">
            <a:avLst/>
          </a:prstGeom>
          <a:noFill/>
          <a:ln w="28440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>
            <a:outerShdw dist="12700" dir="7200000">
              <a:schemeClr val="bg1">
                <a:alpha val="43000"/>
              </a:schemeClr>
            </a:outerShdw>
          </a:effectLst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solidFill>
                <a:prstClr val="white">
                  <a:lumMod val="50000"/>
                </a:prstClr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Detector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cavern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Bild 6" descr="lena_pyhasalm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8229600" cy="531494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79656" y="1143000"/>
            <a:ext cx="3354144" cy="1575285"/>
          </a:xfrm>
          <a:prstGeom prst="rect">
            <a:avLst/>
          </a:prstGeom>
          <a:solidFill>
            <a:srgbClr val="FFFFFF"/>
          </a:solidFill>
        </p:spPr>
        <p:txBody>
          <a:bodyPr wrap="square" lIns="99551" tIns="49775" rIns="99551" bIns="49775" rtlCol="0">
            <a:spAutoFit/>
          </a:bodyPr>
          <a:lstStyle/>
          <a:p>
            <a:pPr>
              <a:spcAft>
                <a:spcPts val="1853"/>
              </a:spcAft>
              <a:buFont typeface="Wingdings" charset="2"/>
              <a:buChar char="§"/>
            </a:pPr>
            <a:r>
              <a:rPr lang="de-DE" sz="2000" dirty="0"/>
              <a:t> </a:t>
            </a:r>
            <a:r>
              <a:rPr lang="de-DE" sz="2000" dirty="0" err="1"/>
              <a:t>connected</a:t>
            </a:r>
            <a:r>
              <a:rPr lang="de-DE" sz="2000" dirty="0"/>
              <a:t> to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deepest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   </a:t>
            </a:r>
            <a:r>
              <a:rPr lang="de-DE" sz="2000" dirty="0" err="1"/>
              <a:t>mine</a:t>
            </a:r>
            <a:r>
              <a:rPr lang="de-DE" sz="2000" dirty="0"/>
              <a:t> </a:t>
            </a:r>
            <a:r>
              <a:rPr lang="de-DE" sz="2000" dirty="0" err="1"/>
              <a:t>level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a </a:t>
            </a:r>
            <a:r>
              <a:rPr lang="de-DE" sz="2000" dirty="0" err="1"/>
              <a:t>twin</a:t>
            </a:r>
            <a:r>
              <a:rPr lang="de-DE" sz="2000" dirty="0"/>
              <a:t> </a:t>
            </a:r>
            <a:r>
              <a:rPr lang="de-DE" sz="2000" dirty="0" err="1"/>
              <a:t>tunnel</a:t>
            </a:r>
            <a:endParaRPr lang="de-DE" sz="2000" dirty="0"/>
          </a:p>
          <a:p>
            <a:pPr>
              <a:spcAft>
                <a:spcPts val="1853"/>
              </a:spcAft>
              <a:buFont typeface="Wingdings" charset="2"/>
              <a:buChar char="§"/>
            </a:pPr>
            <a:r>
              <a:rPr lang="de-DE" sz="2000" dirty="0"/>
              <a:t> oval </a:t>
            </a:r>
            <a:r>
              <a:rPr lang="de-DE" sz="2000" dirty="0" err="1"/>
              <a:t>shape</a:t>
            </a:r>
            <a:r>
              <a:rPr lang="de-DE" sz="2000" dirty="0"/>
              <a:t> to </a:t>
            </a:r>
            <a:r>
              <a:rPr lang="de-DE" sz="2000" dirty="0" err="1"/>
              <a:t>withstand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   </a:t>
            </a:r>
            <a:r>
              <a:rPr lang="de-DE" sz="2000" dirty="0" err="1"/>
              <a:t>vertical</a:t>
            </a:r>
            <a:r>
              <a:rPr lang="de-DE" sz="2000" dirty="0"/>
              <a:t> </a:t>
            </a:r>
            <a:r>
              <a:rPr lang="de-DE" sz="2000" dirty="0" err="1"/>
              <a:t>stresses</a:t>
            </a:r>
            <a:r>
              <a:rPr lang="de-DE" sz="2000" dirty="0"/>
              <a:t> ...</a:t>
            </a:r>
          </a:p>
        </p:txBody>
      </p:sp>
      <p:pic>
        <p:nvPicPr>
          <p:cNvPr id="9" name="Bild 8" descr="Bildschirmfoto 2011-01-28 um 01.08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143" y="4599299"/>
            <a:ext cx="3554479" cy="198431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144265" y="4191000"/>
            <a:ext cx="3771135" cy="408299"/>
          </a:xfrm>
          <a:prstGeom prst="rect">
            <a:avLst/>
          </a:prstGeom>
          <a:solidFill>
            <a:srgbClr val="FFFFFF"/>
          </a:solidFill>
        </p:spPr>
        <p:txBody>
          <a:bodyPr wrap="square" lIns="99551" tIns="49775" rIns="99551" bIns="49775" rtlCol="0">
            <a:spAutoFit/>
          </a:bodyPr>
          <a:lstStyle/>
          <a:p>
            <a:pPr>
              <a:spcAft>
                <a:spcPts val="1853"/>
              </a:spcAft>
            </a:pPr>
            <a:r>
              <a:rPr lang="de-DE" sz="2000" dirty="0"/>
              <a:t>... </a:t>
            </a:r>
            <a:r>
              <a:rPr lang="de-DE" sz="2000" dirty="0" err="1"/>
              <a:t>deeper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1400m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difficult</a:t>
            </a:r>
            <a:r>
              <a:rPr lang="de-DE" sz="2000" dirty="0"/>
              <a:t>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62665" y="0"/>
            <a:ext cx="4324136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Detector</a:t>
            </a:r>
            <a:r>
              <a:rPr lang="de-DE" sz="3500" b="1" dirty="0" smtClean="0">
                <a:cs typeface="Arial Narrow"/>
              </a:rPr>
              <a:t> tank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Bild 3" descr="LENA_artist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9982" t="21176" r="17217" b="14285"/>
              <a:stretch>
                <a:fillRect/>
              </a:stretch>
            </p:blipFill>
          </mc:Choice>
          <mc:Fallback>
            <p:blipFill>
              <a:blip r:embed="rId3"/>
              <a:srcRect l="19982" t="21176" r="17217" b="14285"/>
              <a:stretch>
                <a:fillRect/>
              </a:stretch>
            </p:blipFill>
          </mc:Fallback>
        </mc:AlternateContent>
        <p:spPr>
          <a:xfrm>
            <a:off x="304802" y="650854"/>
            <a:ext cx="4057863" cy="590234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414241" y="1093203"/>
            <a:ext cx="4430545" cy="1498341"/>
          </a:xfrm>
          <a:prstGeom prst="rect">
            <a:avLst/>
          </a:prstGeom>
          <a:solidFill>
            <a:srgbClr val="FFFFFF"/>
          </a:solidFill>
        </p:spPr>
        <p:txBody>
          <a:bodyPr wrap="none" lIns="99551" tIns="49775" rIns="99551" bIns="49775" rtlCol="0">
            <a:spAutoFit/>
          </a:bodyPr>
          <a:lstStyle/>
          <a:p>
            <a:pPr marL="177800" indent="-177800">
              <a:spcAft>
                <a:spcPts val="1253"/>
              </a:spcAft>
              <a:buFont typeface="Wingdings" charset="2"/>
              <a:buChar char="§"/>
            </a:pPr>
            <a:r>
              <a:rPr lang="de-DE" sz="2000" dirty="0" err="1" smtClean="0"/>
              <a:t>scintillator</a:t>
            </a:r>
            <a:r>
              <a:rPr lang="de-DE" sz="2000" dirty="0" smtClean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lighter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</a:t>
            </a:r>
            <a:r>
              <a:rPr lang="de-DE" sz="2000" dirty="0" err="1" smtClean="0"/>
              <a:t>water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>
                <a:sym typeface="Wingdings"/>
              </a:rPr>
              <a:t> </a:t>
            </a:r>
            <a:r>
              <a:rPr lang="de-DE" sz="2000" dirty="0" err="1">
                <a:sym typeface="Wingdings"/>
              </a:rPr>
              <a:t>vertical</a:t>
            </a:r>
            <a:r>
              <a:rPr lang="de-DE" sz="2000" dirty="0">
                <a:sym typeface="Wingdings"/>
              </a:rPr>
              <a:t> tank </a:t>
            </a:r>
            <a:r>
              <a:rPr lang="de-DE" sz="2000" dirty="0" err="1">
                <a:sym typeface="Wingdings"/>
              </a:rPr>
              <a:t>avoids</a:t>
            </a:r>
            <a:r>
              <a:rPr lang="de-DE" sz="2000" dirty="0">
                <a:sym typeface="Wingdings"/>
              </a:rPr>
              <a:t> </a:t>
            </a:r>
            <a:r>
              <a:rPr lang="de-DE" sz="2000" dirty="0" err="1">
                <a:sym typeface="Wingdings"/>
              </a:rPr>
              <a:t>bouyancy</a:t>
            </a:r>
            <a:r>
              <a:rPr lang="de-DE" sz="2000" dirty="0">
                <a:sym typeface="Wingdings"/>
              </a:rPr>
              <a:t> </a:t>
            </a:r>
            <a:r>
              <a:rPr lang="de-DE" sz="2000" dirty="0" err="1">
                <a:sym typeface="Wingdings"/>
              </a:rPr>
              <a:t>forces</a:t>
            </a:r>
            <a:endParaRPr lang="de-DE" sz="2000" dirty="0" smtClean="0">
              <a:sym typeface="Wingdings"/>
            </a:endParaRPr>
          </a:p>
          <a:p>
            <a:pPr marL="177800" indent="-177800">
              <a:spcAft>
                <a:spcPts val="653"/>
              </a:spcAft>
              <a:buFont typeface="Wingdings" charset="2"/>
              <a:buChar char="§"/>
            </a:pPr>
            <a:r>
              <a:rPr lang="de-DE" sz="2000" dirty="0" err="1" smtClean="0">
                <a:sym typeface="Wingdings"/>
              </a:rPr>
              <a:t>outside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water</a:t>
            </a:r>
            <a:r>
              <a:rPr lang="de-DE" sz="2000" dirty="0" smtClean="0">
                <a:sym typeface="Wingdings"/>
              </a:rPr>
              <a:t> has larger </a:t>
            </a:r>
            <a:r>
              <a:rPr lang="de-DE" sz="2000" dirty="0" err="1" smtClean="0">
                <a:sym typeface="Wingdings"/>
              </a:rPr>
              <a:t>density</a:t>
            </a:r>
            <a:r>
              <a:rPr lang="de-DE" sz="2000" dirty="0" smtClean="0">
                <a:sym typeface="Wingdings"/>
              </a:rPr>
              <a:t/>
            </a:r>
            <a:br>
              <a:rPr lang="de-DE" sz="2000" dirty="0" smtClean="0">
                <a:sym typeface="Wingdings"/>
              </a:rPr>
            </a:br>
            <a:r>
              <a:rPr lang="de-DE" sz="2000" dirty="0" err="1" smtClean="0">
                <a:sym typeface="Wingdings"/>
              </a:rPr>
              <a:t>than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inside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scintillator</a:t>
            </a:r>
            <a:endParaRPr lang="de-DE" sz="2000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4038600" y="2905222"/>
            <a:ext cx="2371080" cy="3266978"/>
            <a:chOff x="5780050" y="3266793"/>
            <a:chExt cx="2894124" cy="3987651"/>
          </a:xfrm>
        </p:grpSpPr>
        <p:pic>
          <p:nvPicPr>
            <p:cNvPr id="8" name="Bild 7" descr="Bildschirmfoto 2011-01-28 um 01.15.2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050" y="3266793"/>
              <a:ext cx="2894124" cy="3987651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7363368" y="3403562"/>
              <a:ext cx="1002666" cy="874036"/>
            </a:xfrm>
            <a:prstGeom prst="rect">
              <a:avLst/>
            </a:prstGeom>
            <a:noFill/>
          </p:spPr>
          <p:txBody>
            <a:bodyPr wrap="square" lIns="99551" tIns="49775" rIns="99551" bIns="49775" rtlCol="0">
              <a:spAutoFit/>
            </a:bodyPr>
            <a:lstStyle/>
            <a:p>
              <a:pPr algn="ctr"/>
              <a:r>
                <a:rPr lang="de-DE" sz="2000" dirty="0" err="1">
                  <a:latin typeface="Calibri"/>
                  <a:cs typeface="Calibri"/>
                </a:rPr>
                <a:t>C</a:t>
              </a:r>
              <a:r>
                <a:rPr lang="de-DE" sz="2000" baseline="-25000" dirty="0" err="1">
                  <a:latin typeface="Calibri"/>
                  <a:cs typeface="Calibri"/>
                </a:rPr>
                <a:t>x</a:t>
              </a:r>
              <a:r>
                <a:rPr lang="de-DE" sz="2000" dirty="0" err="1">
                  <a:latin typeface="Calibri"/>
                  <a:cs typeface="Calibri"/>
                </a:rPr>
                <a:t>H</a:t>
              </a:r>
              <a:r>
                <a:rPr lang="de-DE" sz="2000" baseline="-25000" dirty="0" err="1">
                  <a:latin typeface="Calibri"/>
                  <a:cs typeface="Calibri"/>
                </a:rPr>
                <a:t>y</a:t>
              </a:r>
              <a:endParaRPr lang="de-DE" sz="2000" baseline="-25000" dirty="0">
                <a:latin typeface="Calibri"/>
                <a:cs typeface="Calibri"/>
              </a:endParaRPr>
            </a:p>
            <a:p>
              <a:pPr algn="ctr"/>
              <a:r>
                <a:rPr lang="de-DE" sz="2000" dirty="0">
                  <a:latin typeface="Symbol" charset="2"/>
                  <a:cs typeface="Symbol" charset="2"/>
                </a:rPr>
                <a:t>r</a:t>
              </a:r>
              <a:r>
                <a:rPr lang="de-DE" sz="2000" dirty="0"/>
                <a:t>&lt;0.9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007174" y="3403562"/>
              <a:ext cx="1356194" cy="874036"/>
            </a:xfrm>
            <a:prstGeom prst="rect">
              <a:avLst/>
            </a:prstGeom>
            <a:noFill/>
          </p:spPr>
          <p:txBody>
            <a:bodyPr wrap="square" lIns="99551" tIns="49775" rIns="99551" bIns="49775" rtlCol="0">
              <a:spAutoFit/>
            </a:bodyPr>
            <a:lstStyle/>
            <a:p>
              <a:r>
                <a:rPr lang="de-DE" sz="2000" dirty="0">
                  <a:latin typeface="Calibri"/>
                  <a:cs typeface="Calibri"/>
                </a:rPr>
                <a:t>H</a:t>
              </a:r>
              <a:r>
                <a:rPr lang="de-DE" sz="2000" baseline="-25000" dirty="0">
                  <a:latin typeface="Calibri"/>
                  <a:cs typeface="Calibri"/>
                </a:rPr>
                <a:t>2</a:t>
              </a:r>
              <a:r>
                <a:rPr lang="de-DE" sz="2000" dirty="0">
                  <a:latin typeface="Calibri"/>
                  <a:cs typeface="Calibri"/>
                </a:rPr>
                <a:t>O</a:t>
              </a:r>
            </a:p>
            <a:p>
              <a:r>
                <a:rPr lang="de-DE" sz="2000" dirty="0">
                  <a:latin typeface="Symbol" charset="2"/>
                  <a:cs typeface="Symbol" charset="2"/>
                </a:rPr>
                <a:t>r</a:t>
              </a:r>
              <a:r>
                <a:rPr lang="de-DE" sz="2000" dirty="0"/>
                <a:t>=1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6477000" y="2890576"/>
            <a:ext cx="2362200" cy="3357824"/>
          </a:xfrm>
          <a:prstGeom prst="rect">
            <a:avLst/>
          </a:prstGeom>
          <a:solidFill>
            <a:srgbClr val="FFFFFF"/>
          </a:solidFill>
        </p:spPr>
        <p:txBody>
          <a:bodyPr wrap="square" lIns="99551" tIns="49775" rIns="99551" bIns="49775" rtlCol="0">
            <a:noAutofit/>
          </a:bodyPr>
          <a:lstStyle/>
          <a:p>
            <a:pPr marL="177800" indent="-177800">
              <a:spcAft>
                <a:spcPts val="18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err="1" smtClean="0">
                <a:sym typeface="Wingdings"/>
              </a:rPr>
              <a:t>net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inward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pressure</a:t>
            </a:r>
            <a:r>
              <a:rPr lang="de-DE" sz="2000" dirty="0" smtClean="0">
                <a:sym typeface="Wingdings"/>
              </a:rPr>
              <a:t> at</a:t>
            </a:r>
            <a:br>
              <a:rPr lang="de-DE" sz="2000" dirty="0" smtClean="0">
                <a:sym typeface="Wingdings"/>
              </a:rPr>
            </a:br>
            <a:r>
              <a:rPr lang="de-DE" sz="2000" dirty="0" smtClean="0">
                <a:sym typeface="Wingdings"/>
              </a:rPr>
              <a:t>tank </a:t>
            </a:r>
            <a:r>
              <a:rPr lang="de-DE" sz="2000" dirty="0" err="1" smtClean="0">
                <a:sym typeface="Wingdings"/>
              </a:rPr>
              <a:t>bottom</a:t>
            </a:r>
            <a:endParaRPr lang="de-DE" sz="2000" dirty="0" smtClean="0">
              <a:sym typeface="Wingdings"/>
            </a:endParaRPr>
          </a:p>
          <a:p>
            <a:pPr marL="177800" indent="-177800">
              <a:spcAft>
                <a:spcPts val="18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err="1" smtClean="0">
                <a:sym typeface="Wingdings"/>
              </a:rPr>
              <a:t>concrete</a:t>
            </a:r>
            <a:r>
              <a:rPr lang="de-DE" sz="2000" dirty="0" smtClean="0">
                <a:sym typeface="Wingdings"/>
              </a:rPr>
              <a:t> tank</a:t>
            </a:r>
            <a:br>
              <a:rPr lang="de-DE" sz="2000" dirty="0" smtClean="0">
                <a:sym typeface="Wingdings"/>
              </a:rPr>
            </a:br>
            <a:r>
              <a:rPr lang="de-DE" sz="2000" dirty="0" err="1" smtClean="0">
                <a:sym typeface="Wingdings"/>
              </a:rPr>
              <a:t>superior</a:t>
            </a:r>
            <a:r>
              <a:rPr lang="de-DE" sz="2000" dirty="0" smtClean="0">
                <a:sym typeface="Wingdings"/>
              </a:rPr>
              <a:t> to </a:t>
            </a:r>
            <a:r>
              <a:rPr lang="de-DE" sz="2000" dirty="0" err="1" smtClean="0">
                <a:sym typeface="Wingdings"/>
              </a:rPr>
              <a:t>steel</a:t>
            </a:r>
            <a:endParaRPr lang="de-DE" sz="2000" dirty="0" smtClean="0">
              <a:sym typeface="Wingdings"/>
            </a:endParaRPr>
          </a:p>
          <a:p>
            <a:pPr marL="177800" indent="-177800">
              <a:spcAft>
                <a:spcPts val="18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smtClean="0">
                <a:sym typeface="Wingdings"/>
              </a:rPr>
              <a:t>Sandwich </a:t>
            </a:r>
            <a:r>
              <a:rPr lang="de-DE" sz="2000" dirty="0" err="1" smtClean="0">
                <a:sym typeface="Wingdings"/>
              </a:rPr>
              <a:t>structure</a:t>
            </a:r>
            <a:r>
              <a:rPr lang="de-DE" sz="2000" dirty="0" smtClean="0">
                <a:sym typeface="Wingdings"/>
              </a:rPr>
              <a:t/>
            </a:r>
            <a:br>
              <a:rPr lang="de-DE" sz="2000" dirty="0" smtClean="0">
                <a:sym typeface="Wingdings"/>
              </a:rPr>
            </a:br>
            <a:r>
              <a:rPr lang="de-DE" sz="2000" dirty="0" err="1" smtClean="0">
                <a:sym typeface="Wingdings"/>
              </a:rPr>
              <a:t>with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liners</a:t>
            </a:r>
            <a:r>
              <a:rPr lang="de-DE" sz="2000" dirty="0" smtClean="0">
                <a:sym typeface="Wingdings"/>
              </a:rPr>
              <a:t/>
            </a:r>
            <a:br>
              <a:rPr lang="de-DE" sz="2000" dirty="0" smtClean="0">
                <a:sym typeface="Wingdings"/>
              </a:rPr>
            </a:br>
            <a:r>
              <a:rPr lang="de-DE" sz="2000" i="1" dirty="0" err="1" smtClean="0">
                <a:sym typeface="Wingdings"/>
              </a:rPr>
              <a:t>inside</a:t>
            </a:r>
            <a:r>
              <a:rPr lang="de-DE" sz="2000" i="1" dirty="0" smtClean="0">
                <a:sym typeface="Wingdings"/>
              </a:rPr>
              <a:t>: </a:t>
            </a:r>
            <a:r>
              <a:rPr lang="de-DE" sz="2000" i="1" dirty="0" err="1" smtClean="0">
                <a:sym typeface="Wingdings"/>
              </a:rPr>
              <a:t>stainl</a:t>
            </a:r>
            <a:r>
              <a:rPr lang="de-DE" sz="2000" i="1" dirty="0" smtClean="0">
                <a:sym typeface="Wingdings"/>
              </a:rPr>
              <a:t>. </a:t>
            </a:r>
            <a:r>
              <a:rPr lang="de-DE" sz="2000" i="1" dirty="0" err="1" smtClean="0">
                <a:sym typeface="Wingdings"/>
              </a:rPr>
              <a:t>steel</a:t>
            </a:r>
            <a:r>
              <a:rPr lang="de-DE" sz="2000" i="1" dirty="0" smtClean="0">
                <a:sym typeface="Wingdings"/>
              </a:rPr>
              <a:t/>
            </a:r>
            <a:br>
              <a:rPr lang="de-DE" sz="2000" i="1" dirty="0" smtClean="0">
                <a:sym typeface="Wingdings"/>
              </a:rPr>
            </a:br>
            <a:r>
              <a:rPr lang="de-DE" sz="2000" i="1" dirty="0" err="1" smtClean="0">
                <a:sym typeface="Wingdings"/>
              </a:rPr>
              <a:t>outside</a:t>
            </a:r>
            <a:r>
              <a:rPr lang="de-DE" sz="2000" i="1" dirty="0" smtClean="0">
                <a:sym typeface="Wingdings"/>
              </a:rPr>
              <a:t>: </a:t>
            </a:r>
            <a:r>
              <a:rPr lang="de-DE" sz="2000" i="1" dirty="0" err="1" smtClean="0">
                <a:sym typeface="Wingdings"/>
              </a:rPr>
              <a:t>plastic</a:t>
            </a:r>
            <a:endParaRPr lang="de-DE" sz="2000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Major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challenge</a:t>
            </a:r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: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The</a:t>
            </a:r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 liquid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scintillator</a:t>
            </a:r>
            <a:endParaRPr lang="de-DE" sz="3500" b="1" dirty="0">
              <a:solidFill>
                <a:schemeClr val="bg1"/>
              </a:solidFill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Bild 18" descr="Liquid-scintillation_reference.png"/>
          <p:cNvPicPr>
            <a:picLocks noChangeAspect="1"/>
          </p:cNvPicPr>
          <p:nvPr/>
        </p:nvPicPr>
        <p:blipFill>
          <a:blip r:embed="rId2"/>
          <a:srcRect l="13813" r="15396"/>
          <a:stretch>
            <a:fillRect/>
          </a:stretch>
        </p:blipFill>
        <p:spPr>
          <a:xfrm>
            <a:off x="381000" y="1559507"/>
            <a:ext cx="3810000" cy="404547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395081" y="1092550"/>
            <a:ext cx="4291719" cy="5504996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2372"/>
              </a:spcAft>
            </a:pPr>
            <a:r>
              <a:rPr lang="de-DE" sz="2000" dirty="0" smtClean="0">
                <a:solidFill>
                  <a:schemeClr val="bg1"/>
                </a:solidFill>
              </a:rPr>
              <a:t>LENA </a:t>
            </a:r>
            <a:r>
              <a:rPr lang="de-DE" sz="2000" dirty="0" err="1" smtClean="0">
                <a:solidFill>
                  <a:schemeClr val="bg1"/>
                </a:solidFill>
              </a:rPr>
              <a:t>is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much</a:t>
            </a:r>
            <a:r>
              <a:rPr lang="de-DE" sz="2000" dirty="0" smtClean="0">
                <a:solidFill>
                  <a:schemeClr val="bg1"/>
                </a:solidFill>
              </a:rPr>
              <a:t> larger </a:t>
            </a:r>
            <a:r>
              <a:rPr lang="de-DE" sz="2000" dirty="0" err="1" smtClean="0">
                <a:solidFill>
                  <a:schemeClr val="bg1"/>
                </a:solidFill>
              </a:rPr>
              <a:t>than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any</a:t>
            </a:r>
            <a:r>
              <a:rPr lang="de-DE" sz="2000" dirty="0" smtClean="0">
                <a:solidFill>
                  <a:schemeClr val="bg1"/>
                </a:solidFill>
              </a:rPr>
              <a:t> of </a:t>
            </a:r>
            <a:r>
              <a:rPr lang="de-DE" sz="2000" dirty="0" err="1" smtClean="0">
                <a:solidFill>
                  <a:schemeClr val="bg1"/>
                </a:solidFill>
              </a:rPr>
              <a:t>the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present</a:t>
            </a:r>
            <a:r>
              <a:rPr lang="de-DE" sz="2000" dirty="0" smtClean="0">
                <a:solidFill>
                  <a:schemeClr val="bg1"/>
                </a:solidFill>
              </a:rPr>
              <a:t> liquid </a:t>
            </a:r>
            <a:r>
              <a:rPr lang="de-DE" sz="2000" dirty="0" err="1" smtClean="0">
                <a:solidFill>
                  <a:schemeClr val="bg1"/>
                </a:solidFill>
              </a:rPr>
              <a:t>scintillator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detectors</a:t>
            </a:r>
            <a:r>
              <a:rPr lang="de-DE" sz="2000" dirty="0" smtClean="0">
                <a:solidFill>
                  <a:schemeClr val="bg1"/>
                </a:solidFill>
              </a:rPr>
              <a:t>!</a:t>
            </a:r>
          </a:p>
          <a:p>
            <a:pPr>
              <a:spcAft>
                <a:spcPts val="1200"/>
              </a:spcAft>
            </a:pPr>
            <a:r>
              <a:rPr lang="de-DE" sz="2200" b="1" dirty="0" err="1" smtClean="0">
                <a:solidFill>
                  <a:schemeClr val="accent2"/>
                </a:solidFill>
              </a:rPr>
              <a:t>Required</a:t>
            </a:r>
            <a:r>
              <a:rPr lang="de-DE" sz="2200" b="1" dirty="0" smtClean="0">
                <a:solidFill>
                  <a:schemeClr val="accent2"/>
                </a:solidFill>
              </a:rPr>
              <a:t> </a:t>
            </a:r>
            <a:r>
              <a:rPr lang="de-DE" sz="2200" b="1" dirty="0" err="1" smtClean="0">
                <a:solidFill>
                  <a:schemeClr val="accent2"/>
                </a:solidFill>
              </a:rPr>
              <a:t>properties</a:t>
            </a:r>
            <a:endParaRPr lang="de-DE" sz="2200" b="1" dirty="0" smtClean="0">
              <a:solidFill>
                <a:schemeClr val="accent2"/>
              </a:solidFill>
            </a:endParaRPr>
          </a:p>
          <a:p>
            <a:pPr marL="176213" indent="-176213"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err="1" smtClean="0">
                <a:solidFill>
                  <a:schemeClr val="bg1"/>
                </a:solidFill>
              </a:rPr>
              <a:t>Transparency</a:t>
            </a:r>
            <a:r>
              <a:rPr lang="de-DE" sz="2000" dirty="0" smtClean="0">
                <a:solidFill>
                  <a:schemeClr val="bg1"/>
                </a:solidFill>
              </a:rPr>
              <a:t/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 light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transport</a:t>
            </a: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over</a:t>
            </a: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 &gt;15m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marL="176213" indent="-176213"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smtClean="0">
                <a:solidFill>
                  <a:schemeClr val="bg1"/>
                </a:solidFill>
              </a:rPr>
              <a:t>High light </a:t>
            </a:r>
            <a:r>
              <a:rPr lang="de-DE" sz="2000" dirty="0" err="1" smtClean="0">
                <a:solidFill>
                  <a:schemeClr val="bg1"/>
                </a:solidFill>
              </a:rPr>
              <a:t>yield</a:t>
            </a:r>
            <a:r>
              <a:rPr lang="de-DE" sz="2000" dirty="0" smtClean="0">
                <a:solidFill>
                  <a:schemeClr val="bg1"/>
                </a:solidFill>
              </a:rPr>
              <a:t/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energy</a:t>
            </a: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resolution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marL="176213" indent="-176213"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smtClean="0">
                <a:solidFill>
                  <a:schemeClr val="bg1"/>
                </a:solidFill>
              </a:rPr>
              <a:t>Fast </a:t>
            </a:r>
            <a:r>
              <a:rPr lang="de-DE" sz="2000" dirty="0" err="1" smtClean="0">
                <a:solidFill>
                  <a:schemeClr val="bg1"/>
                </a:solidFill>
              </a:rPr>
              <a:t>fluorescence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times</a:t>
            </a:r>
            <a:r>
              <a:rPr lang="de-DE" sz="2000" dirty="0" smtClean="0">
                <a:solidFill>
                  <a:schemeClr val="bg1"/>
                </a:solidFill>
              </a:rPr>
              <a:t/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 time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resolution</a:t>
            </a: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/>
            </a:r>
            <a:br>
              <a:rPr lang="de-DE" sz="2000" i="1" dirty="0" smtClean="0">
                <a:solidFill>
                  <a:schemeClr val="bg1"/>
                </a:solidFill>
                <a:sym typeface="Wingdings"/>
              </a:rPr>
            </a:b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vertex/track</a:t>
            </a: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reconstruction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marL="176213" indent="-176213"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smtClean="0">
                <a:solidFill>
                  <a:schemeClr val="bg1"/>
                </a:solidFill>
              </a:rPr>
              <a:t>Good pulse </a:t>
            </a:r>
            <a:r>
              <a:rPr lang="de-DE" sz="2000" dirty="0" err="1" smtClean="0">
                <a:solidFill>
                  <a:schemeClr val="bg1"/>
                </a:solidFill>
              </a:rPr>
              <a:t>shaping</a:t>
            </a:r>
            <a:r>
              <a:rPr lang="de-DE" sz="2000" dirty="0" smtClean="0">
                <a:solidFill>
                  <a:schemeClr val="bg1"/>
                </a:solidFill>
              </a:rPr>
              <a:t/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particle</a:t>
            </a:r>
            <a:r>
              <a:rPr lang="de-DE" sz="2000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  <a:sym typeface="Wingdings"/>
              </a:rPr>
              <a:t>identification</a:t>
            </a:r>
            <a:endParaRPr lang="de-DE" sz="2000" i="1" dirty="0" smtClean="0">
              <a:solidFill>
                <a:schemeClr val="bg1"/>
              </a:solidFill>
              <a:sym typeface="Wingdings"/>
            </a:endParaRPr>
          </a:p>
          <a:p>
            <a:pPr marL="176213" indent="-176213"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err="1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Radiopurity</a:t>
            </a:r>
            <a:r>
              <a:rPr lang="de-DE" sz="2000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/>
            </a:r>
            <a:br>
              <a:rPr lang="de-DE" sz="2000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</a:br>
            <a:r>
              <a:rPr lang="de-DE" sz="2000" i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2000" i="1" dirty="0" err="1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low</a:t>
            </a:r>
            <a:r>
              <a:rPr lang="de-DE" sz="2000" i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background/threshold</a:t>
            </a:r>
            <a:endParaRPr lang="de-DE" sz="2000" i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ild 38" descr="Bildschirmfoto 2011-03-02 um 15.06.1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293" y="1416051"/>
            <a:ext cx="4827311" cy="50070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 err="1" smtClean="0">
                <a:cs typeface="Arial Narrow"/>
              </a:rPr>
              <a:t>LENA‘s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scintillator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mixture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394494" y="1008724"/>
            <a:ext cx="8441622" cy="408299"/>
          </a:xfrm>
          <a:prstGeom prst="rect">
            <a:avLst/>
          </a:prstGeom>
          <a:solidFill>
            <a:srgbClr val="FFFFFF"/>
          </a:solidFill>
        </p:spPr>
        <p:txBody>
          <a:bodyPr wrap="square" lIns="99551" tIns="49775" rIns="99551" bIns="49775" rtlCol="0">
            <a:spAutoFit/>
          </a:bodyPr>
          <a:lstStyle/>
          <a:p>
            <a:pPr>
              <a:spcAft>
                <a:spcPts val="1853"/>
              </a:spcAft>
            </a:pPr>
            <a:r>
              <a:rPr lang="de-DE" sz="2000" b="1" dirty="0" err="1"/>
              <a:t>Candidate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scintillator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solvents</a:t>
            </a:r>
            <a:r>
              <a:rPr lang="de-DE" sz="2000" b="1" dirty="0"/>
              <a:t>			</a:t>
            </a:r>
            <a:r>
              <a:rPr lang="de-DE" sz="2000" b="1" dirty="0" smtClean="0"/>
              <a:t>	     </a:t>
            </a:r>
            <a:r>
              <a:rPr lang="de-DE" sz="2000" b="1" dirty="0" err="1" smtClean="0"/>
              <a:t>Preferred</a:t>
            </a:r>
            <a:r>
              <a:rPr lang="de-DE" sz="2000" b="1" dirty="0" smtClean="0"/>
              <a:t> </a:t>
            </a:r>
            <a:r>
              <a:rPr lang="de-DE" sz="2000" b="1" dirty="0"/>
              <a:t>c</a:t>
            </a:r>
            <a:r>
              <a:rPr lang="de-DE" sz="2000" b="1" dirty="0" smtClean="0"/>
              <a:t>ompound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5486400" y="2209800"/>
            <a:ext cx="2239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Linear </a:t>
            </a:r>
            <a:r>
              <a:rPr lang="de-DE" dirty="0" err="1"/>
              <a:t>alkylbenzene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(LAB) as solvent</a:t>
            </a:r>
          </a:p>
        </p:txBody>
      </p:sp>
      <p:grpSp>
        <p:nvGrpSpPr>
          <p:cNvPr id="3" name="Gruppierung 39"/>
          <p:cNvGrpSpPr/>
          <p:nvPr/>
        </p:nvGrpSpPr>
        <p:grpSpPr>
          <a:xfrm>
            <a:off x="6019800" y="1781727"/>
            <a:ext cx="2702924" cy="4614111"/>
            <a:chOff x="6739414" y="1696654"/>
            <a:chExt cx="3537608" cy="5508257"/>
          </a:xfrm>
        </p:grpSpPr>
        <p:pic>
          <p:nvPicPr>
            <p:cNvPr id="6" name="Picture 13" descr="bisMSB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7250" t="4646" r="17250" b="4646"/>
            <a:stretch>
              <a:fillRect/>
            </a:stretch>
          </p:blipFill>
          <p:spPr bwMode="auto">
            <a:xfrm rot="7144177">
              <a:off x="8299790" y="5227680"/>
              <a:ext cx="1389063" cy="2565400"/>
            </a:xfrm>
            <a:prstGeom prst="rect">
              <a:avLst/>
            </a:prstGeom>
            <a:noFill/>
          </p:spPr>
        </p:pic>
        <p:pic>
          <p:nvPicPr>
            <p:cNvPr id="7" name="Picture 11" descr="ppo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5973" t="15042" r="32361" b="19749"/>
            <a:stretch>
              <a:fillRect/>
            </a:stretch>
          </p:blipFill>
          <p:spPr bwMode="auto">
            <a:xfrm rot="2486699">
              <a:off x="8243878" y="3590506"/>
              <a:ext cx="1155700" cy="1943100"/>
            </a:xfrm>
            <a:prstGeom prst="rect">
              <a:avLst/>
            </a:prstGeom>
            <a:noFill/>
          </p:spPr>
        </p:pic>
        <p:pic>
          <p:nvPicPr>
            <p:cNvPr id="8" name="Picture 11" descr="lab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5111" t="7417" r="29445" b="5667"/>
            <a:stretch>
              <a:fillRect/>
            </a:stretch>
          </p:blipFill>
          <p:spPr bwMode="auto">
            <a:xfrm rot="17242011">
              <a:off x="8029201" y="982300"/>
              <a:ext cx="1310524" cy="2739231"/>
            </a:xfrm>
            <a:prstGeom prst="rect">
              <a:avLst/>
            </a:prstGeom>
            <a:noFill/>
          </p:spPr>
        </p:pic>
        <p:cxnSp>
          <p:nvCxnSpPr>
            <p:cNvPr id="10" name="Gerade Verbindung mit Pfeil 9"/>
            <p:cNvCxnSpPr/>
            <p:nvPr/>
          </p:nvCxnSpPr>
          <p:spPr>
            <a:xfrm rot="5400000">
              <a:off x="9133848" y="3600021"/>
              <a:ext cx="61539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rot="5400000">
              <a:off x="7686049" y="5510812"/>
              <a:ext cx="61539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ung 9"/>
            <p:cNvGrpSpPr>
              <a:grpSpLocks/>
            </p:cNvGrpSpPr>
            <p:nvPr/>
          </p:nvGrpSpPr>
          <p:grpSpPr bwMode="auto">
            <a:xfrm rot="20161167" flipH="1">
              <a:off x="6739414" y="6696763"/>
              <a:ext cx="992849" cy="99798"/>
              <a:chOff x="15618414" y="10143554"/>
              <a:chExt cx="1329810" cy="215156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13" name="Gruppierung 10"/>
              <p:cNvGrpSpPr>
                <a:grpSpLocks/>
              </p:cNvGrpSpPr>
              <p:nvPr/>
            </p:nvGrpSpPr>
            <p:grpSpPr bwMode="auto">
              <a:xfrm>
                <a:off x="15618414" y="10151562"/>
                <a:ext cx="1113778" cy="207148"/>
                <a:chOff x="15547893" y="10151562"/>
                <a:chExt cx="5767489" cy="207148"/>
              </a:xfrm>
              <a:grpFill/>
            </p:grpSpPr>
            <p:cxnSp>
              <p:nvCxnSpPr>
                <p:cNvPr id="15" name="Gekrümmte Verbindung 14"/>
                <p:cNvCxnSpPr/>
                <p:nvPr/>
              </p:nvCxnSpPr>
              <p:spPr>
                <a:xfrm flipV="1">
                  <a:off x="15547893" y="10151562"/>
                  <a:ext cx="363353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Gekrümmte Verbindung 15"/>
                <p:cNvCxnSpPr/>
                <p:nvPr/>
              </p:nvCxnSpPr>
              <p:spPr>
                <a:xfrm>
                  <a:off x="15960674" y="10152353"/>
                  <a:ext cx="352339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Gekrümmte Verbindung 16"/>
                <p:cNvCxnSpPr/>
                <p:nvPr/>
              </p:nvCxnSpPr>
              <p:spPr>
                <a:xfrm flipV="1">
                  <a:off x="16250200" y="10154129"/>
                  <a:ext cx="363346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Gekrümmte Verbindung 17"/>
                <p:cNvCxnSpPr/>
                <p:nvPr/>
              </p:nvCxnSpPr>
              <p:spPr>
                <a:xfrm>
                  <a:off x="16625704" y="10163626"/>
                  <a:ext cx="363346" cy="195084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Gekrümmte Verbindung 18"/>
                <p:cNvCxnSpPr/>
                <p:nvPr/>
              </p:nvCxnSpPr>
              <p:spPr>
                <a:xfrm flipV="1">
                  <a:off x="16986916" y="10155052"/>
                  <a:ext cx="363346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krümmte Verbindung 19"/>
                <p:cNvCxnSpPr/>
                <p:nvPr/>
              </p:nvCxnSpPr>
              <p:spPr>
                <a:xfrm>
                  <a:off x="17366128" y="10157799"/>
                  <a:ext cx="363346" cy="195086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krümmte Verbindung 20"/>
                <p:cNvCxnSpPr/>
                <p:nvPr/>
              </p:nvCxnSpPr>
              <p:spPr>
                <a:xfrm flipV="1">
                  <a:off x="17736415" y="10152888"/>
                  <a:ext cx="352339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krümmte Verbindung 21"/>
                <p:cNvCxnSpPr/>
                <p:nvPr/>
              </p:nvCxnSpPr>
              <p:spPr>
                <a:xfrm>
                  <a:off x="18055724" y="10163164"/>
                  <a:ext cx="363346" cy="195084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krümmte Verbindung 22"/>
                <p:cNvCxnSpPr/>
                <p:nvPr/>
              </p:nvCxnSpPr>
              <p:spPr>
                <a:xfrm flipV="1">
                  <a:off x="18440497" y="10152368"/>
                  <a:ext cx="363346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krümmte Verbindung 23"/>
                <p:cNvCxnSpPr/>
                <p:nvPr/>
              </p:nvCxnSpPr>
              <p:spPr>
                <a:xfrm>
                  <a:off x="18853272" y="10153158"/>
                  <a:ext cx="352339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krümmte Verbindung 24"/>
                <p:cNvCxnSpPr/>
                <p:nvPr/>
              </p:nvCxnSpPr>
              <p:spPr>
                <a:xfrm flipV="1">
                  <a:off x="19155507" y="10152138"/>
                  <a:ext cx="363346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krümmte Verbindung 25"/>
                <p:cNvCxnSpPr/>
                <p:nvPr/>
              </p:nvCxnSpPr>
              <p:spPr>
                <a:xfrm>
                  <a:off x="19522008" y="10157684"/>
                  <a:ext cx="363353" cy="195084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Gekrümmte Verbindung 26"/>
                <p:cNvCxnSpPr/>
                <p:nvPr/>
              </p:nvCxnSpPr>
              <p:spPr>
                <a:xfrm flipV="1">
                  <a:off x="19892225" y="10153058"/>
                  <a:ext cx="363346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krümmte Verbindung 27"/>
                <p:cNvCxnSpPr/>
                <p:nvPr/>
              </p:nvCxnSpPr>
              <p:spPr>
                <a:xfrm>
                  <a:off x="20261506" y="10151832"/>
                  <a:ext cx="363353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krümmte Verbindung 28"/>
                <p:cNvCxnSpPr/>
                <p:nvPr/>
              </p:nvCxnSpPr>
              <p:spPr>
                <a:xfrm flipV="1">
                  <a:off x="20639869" y="10154269"/>
                  <a:ext cx="352339" cy="198508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Gekrümmte Verbindung 29"/>
                <p:cNvCxnSpPr/>
                <p:nvPr/>
              </p:nvCxnSpPr>
              <p:spPr>
                <a:xfrm>
                  <a:off x="20952029" y="10157222"/>
                  <a:ext cx="363353" cy="195084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rgbClr val="0000FF"/>
                  </a:solidFill>
                  <a:tailEnd type="non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Gleichschenkliges Dreieck 13"/>
              <p:cNvSpPr/>
              <p:nvPr/>
            </p:nvSpPr>
            <p:spPr>
              <a:xfrm rot="5400000">
                <a:off x="16750098" y="10143935"/>
                <a:ext cx="198508" cy="197745"/>
              </a:xfrm>
              <a:prstGeom prst="triangle">
                <a:avLst/>
              </a:prstGeom>
              <a:grp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de-DE"/>
              </a:p>
            </p:txBody>
          </p:sp>
        </p:grpSp>
      </p:grpSp>
      <p:sp>
        <p:nvSpPr>
          <p:cNvPr id="31" name="Textfeld 30"/>
          <p:cNvSpPr txBox="1"/>
          <p:nvPr/>
        </p:nvSpPr>
        <p:spPr>
          <a:xfrm>
            <a:off x="6781800" y="3048000"/>
            <a:ext cx="13502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i="1" dirty="0" err="1"/>
              <a:t>non-radiative</a:t>
            </a:r>
            <a:r>
              <a:rPr lang="de-DE" sz="1600" i="1" dirty="0"/>
              <a:t/>
            </a:r>
            <a:br>
              <a:rPr lang="de-DE" sz="1600" i="1" dirty="0"/>
            </a:br>
            <a:r>
              <a:rPr lang="de-DE" sz="1600" i="1" dirty="0">
                <a:sym typeface="Wingdings"/>
              </a:rPr>
              <a:t> 280nm</a:t>
            </a:r>
            <a:endParaRPr lang="de-DE" sz="1600" i="1" dirty="0"/>
          </a:p>
        </p:txBody>
      </p:sp>
      <p:sp>
        <p:nvSpPr>
          <p:cNvPr id="32" name="Textfeld 31"/>
          <p:cNvSpPr txBox="1"/>
          <p:nvPr/>
        </p:nvSpPr>
        <p:spPr>
          <a:xfrm>
            <a:off x="6955563" y="4673024"/>
            <a:ext cx="13502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/>
              <a:t>non-radiative</a:t>
            </a:r>
            <a:r>
              <a:rPr lang="de-DE" sz="1600" i="1" dirty="0"/>
              <a:t/>
            </a:r>
            <a:br>
              <a:rPr lang="de-DE" sz="1600" i="1" dirty="0"/>
            </a:br>
            <a:r>
              <a:rPr lang="de-DE" sz="1600" i="1" dirty="0">
                <a:sym typeface="Wingdings"/>
              </a:rPr>
              <a:t> 390nm</a:t>
            </a:r>
            <a:endParaRPr lang="de-DE" sz="1600" i="1" dirty="0"/>
          </a:p>
        </p:txBody>
      </p:sp>
      <p:sp>
        <p:nvSpPr>
          <p:cNvPr id="33" name="Textfeld 32"/>
          <p:cNvSpPr txBox="1"/>
          <p:nvPr/>
        </p:nvSpPr>
        <p:spPr>
          <a:xfrm>
            <a:off x="5721283" y="6033608"/>
            <a:ext cx="21787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i="1" dirty="0">
                <a:solidFill>
                  <a:srgbClr val="0000FF"/>
                </a:solidFill>
                <a:latin typeface="Chalkboard"/>
                <a:cs typeface="Chalkboard"/>
              </a:rPr>
              <a:t>light </a:t>
            </a:r>
            <a:r>
              <a:rPr lang="de-DE" sz="1600" b="1" i="1" dirty="0" err="1">
                <a:solidFill>
                  <a:srgbClr val="0000FF"/>
                </a:solidFill>
                <a:latin typeface="Chalkboard"/>
                <a:cs typeface="Chalkboard"/>
              </a:rPr>
              <a:t>emission</a:t>
            </a:r>
            <a:r>
              <a:rPr lang="de-DE" sz="1600" b="1" i="1" dirty="0">
                <a:solidFill>
                  <a:srgbClr val="0000FF"/>
                </a:solidFill>
                <a:latin typeface="Chalkboard"/>
                <a:cs typeface="Chalkboard"/>
              </a:rPr>
              <a:t/>
            </a:r>
            <a:br>
              <a:rPr lang="de-DE" sz="1600" b="1" i="1" dirty="0">
                <a:solidFill>
                  <a:srgbClr val="0000FF"/>
                </a:solidFill>
                <a:latin typeface="Chalkboard"/>
                <a:cs typeface="Chalkboard"/>
              </a:rPr>
            </a:br>
            <a:r>
              <a:rPr lang="de-DE" sz="1600" b="1" i="1" dirty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 </a:t>
            </a:r>
            <a:r>
              <a:rPr lang="de-DE" sz="1600" b="1" i="1" dirty="0" smtClean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430nm</a:t>
            </a:r>
            <a:r>
              <a:rPr lang="de-DE" sz="1600" b="1" i="1" dirty="0">
                <a:solidFill>
                  <a:srgbClr val="0000FF"/>
                </a:solidFill>
                <a:latin typeface="Chalkboard"/>
                <a:cs typeface="Chalkboard"/>
                <a:sym typeface="Wingdings"/>
              </a:rPr>
              <a:t>, t = 5.2ns</a:t>
            </a:r>
            <a:endParaRPr lang="de-DE" sz="1600" b="1" i="1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486400" y="3826876"/>
            <a:ext cx="110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 g</a:t>
            </a:r>
            <a:r>
              <a:rPr lang="de-DE" dirty="0"/>
              <a:t>/L PPO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486400" y="5105400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 mg/L</a:t>
            </a:r>
            <a:br>
              <a:rPr lang="de-DE" dirty="0"/>
            </a:br>
            <a:r>
              <a:rPr lang="de-DE" dirty="0" err="1"/>
              <a:t>bis-MSB</a:t>
            </a:r>
            <a:endParaRPr lang="de-DE" dirty="0"/>
          </a:p>
        </p:txBody>
      </p:sp>
      <p:sp>
        <p:nvSpPr>
          <p:cNvPr id="36" name="Textfeld 35"/>
          <p:cNvSpPr txBox="1"/>
          <p:nvPr/>
        </p:nvSpPr>
        <p:spPr>
          <a:xfrm>
            <a:off x="5791200" y="317222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791200" y="445074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38" name="Rechteck 37"/>
          <p:cNvSpPr/>
          <p:nvPr/>
        </p:nvSpPr>
        <p:spPr>
          <a:xfrm>
            <a:off x="470695" y="5964462"/>
            <a:ext cx="4461378" cy="436338"/>
          </a:xfrm>
          <a:prstGeom prst="rect">
            <a:avLst/>
          </a:prstGeom>
          <a:solidFill>
            <a:srgbClr val="558ED5">
              <a:alpha val="21000"/>
            </a:srgbClr>
          </a:solidFill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Optical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modules</a:t>
            </a:r>
            <a:r>
              <a:rPr lang="de-DE" sz="3500" b="1" dirty="0" smtClean="0">
                <a:cs typeface="Arial Narrow"/>
              </a:rPr>
              <a:t> (</a:t>
            </a:r>
            <a:r>
              <a:rPr lang="de-DE" sz="3500" b="1" dirty="0" err="1" smtClean="0">
                <a:cs typeface="Arial Narrow"/>
              </a:rPr>
              <a:t>OMs</a:t>
            </a:r>
            <a:r>
              <a:rPr lang="de-DE" sz="3500" b="1" dirty="0" smtClean="0">
                <a:cs typeface="Arial Narrow"/>
              </a:rPr>
              <a:t>)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04800" y="1143000"/>
            <a:ext cx="2895600" cy="13316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9551" tIns="49775" rIns="99551" bIns="49775" rtlCol="0">
            <a:spAutoFit/>
          </a:bodyPr>
          <a:lstStyle/>
          <a:p>
            <a:pPr>
              <a:spcAft>
                <a:spcPts val="1253"/>
              </a:spcAft>
            </a:pPr>
            <a:r>
              <a:rPr lang="de-DE" sz="2000" b="1" dirty="0" smtClean="0"/>
              <a:t>Light </a:t>
            </a:r>
            <a:r>
              <a:rPr lang="de-DE" sz="2000" b="1" dirty="0" err="1"/>
              <a:t>collection</a:t>
            </a:r>
            <a:r>
              <a:rPr lang="de-DE" sz="2000" b="1" dirty="0"/>
              <a:t> </a:t>
            </a:r>
            <a:r>
              <a:rPr lang="de-DE" sz="2000" b="1" dirty="0" err="1" smtClean="0"/>
              <a:t>efficiency</a:t>
            </a:r>
            <a:r>
              <a:rPr lang="de-DE" sz="2000" b="1" dirty="0"/>
              <a:t/>
            </a:r>
            <a:br>
              <a:rPr lang="de-DE" sz="2000" b="1" dirty="0"/>
            </a:br>
            <a:r>
              <a:rPr lang="de-DE" sz="2000" dirty="0" smtClean="0"/>
              <a:t>Quantum </a:t>
            </a:r>
            <a:r>
              <a:rPr lang="de-DE" sz="2000" dirty="0" err="1"/>
              <a:t>efficiency</a:t>
            </a:r>
            <a:r>
              <a:rPr lang="de-DE" sz="2000" dirty="0"/>
              <a:t>	20%</a:t>
            </a:r>
            <a:br>
              <a:rPr lang="de-DE" sz="2000" dirty="0"/>
            </a:br>
            <a:r>
              <a:rPr lang="de-DE" sz="2000" dirty="0" err="1"/>
              <a:t>Optical</a:t>
            </a:r>
            <a:r>
              <a:rPr lang="de-DE" sz="2000" dirty="0"/>
              <a:t> </a:t>
            </a:r>
            <a:r>
              <a:rPr lang="de-DE" sz="2000" dirty="0" err="1"/>
              <a:t>coverage</a:t>
            </a:r>
            <a:r>
              <a:rPr lang="de-DE" sz="2000" dirty="0"/>
              <a:t>	     x 30%</a:t>
            </a:r>
            <a:br>
              <a:rPr lang="de-DE" sz="2000" dirty="0"/>
            </a:br>
            <a:r>
              <a:rPr lang="de-DE" sz="2000" dirty="0" err="1"/>
              <a:t>Collection</a:t>
            </a:r>
            <a:r>
              <a:rPr lang="de-DE" sz="2000" dirty="0"/>
              <a:t> </a:t>
            </a:r>
            <a:r>
              <a:rPr lang="de-DE" sz="2000" dirty="0" err="1"/>
              <a:t>efficiency</a:t>
            </a:r>
            <a:r>
              <a:rPr lang="de-DE" sz="2000" dirty="0"/>
              <a:t>	  6%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46800" y="1905000"/>
            <a:ext cx="4140000" cy="3486064"/>
          </a:xfrm>
          <a:prstGeom prst="rect">
            <a:avLst/>
          </a:prstGeom>
          <a:solidFill>
            <a:srgbClr val="FFFFFF"/>
          </a:solidFill>
        </p:spPr>
        <p:txBody>
          <a:bodyPr wrap="none" lIns="99551" tIns="49775" rIns="99551" bIns="49775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b="1" dirty="0" err="1"/>
              <a:t>Baseline</a:t>
            </a:r>
            <a:r>
              <a:rPr lang="de-DE" sz="2000" b="1" dirty="0"/>
              <a:t> </a:t>
            </a:r>
            <a:r>
              <a:rPr lang="de-DE" sz="2000" b="1" dirty="0" err="1"/>
              <a:t>design</a:t>
            </a:r>
            <a:r>
              <a:rPr lang="de-DE" sz="2000" b="1" dirty="0"/>
              <a:t> of </a:t>
            </a:r>
            <a:r>
              <a:rPr lang="de-DE" sz="2000" b="1" dirty="0" err="1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OMs</a:t>
            </a:r>
            <a:endParaRPr lang="de-DE" sz="2000" b="1" dirty="0" smtClean="0"/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smtClean="0"/>
              <a:t>12‘</a:t>
            </a:r>
            <a:r>
              <a:rPr lang="de-DE" sz="2000" dirty="0"/>
              <a:t>‘ </a:t>
            </a:r>
            <a:r>
              <a:rPr lang="de-DE" sz="2000" dirty="0" err="1" smtClean="0"/>
              <a:t>PMTs</a:t>
            </a:r>
            <a:r>
              <a:rPr lang="de-DE" sz="2000" dirty="0" smtClean="0"/>
              <a:t>:</a:t>
            </a:r>
            <a:br>
              <a:rPr lang="de-DE" sz="2000" dirty="0" smtClean="0"/>
            </a:br>
            <a:r>
              <a:rPr lang="de-DE" sz="2000" dirty="0" smtClean="0"/>
              <a:t>– </a:t>
            </a:r>
            <a:r>
              <a:rPr lang="de-DE" sz="2000" dirty="0" err="1" smtClean="0"/>
              <a:t>peak</a:t>
            </a:r>
            <a:r>
              <a:rPr lang="de-DE" sz="2000" dirty="0" smtClean="0"/>
              <a:t> </a:t>
            </a:r>
            <a:r>
              <a:rPr lang="de-DE" sz="2000" dirty="0" err="1"/>
              <a:t>quantum</a:t>
            </a:r>
            <a:r>
              <a:rPr lang="de-DE" sz="2000" dirty="0"/>
              <a:t> </a:t>
            </a:r>
            <a:r>
              <a:rPr lang="de-DE" sz="2000" dirty="0" err="1"/>
              <a:t>efficiency</a:t>
            </a:r>
            <a:r>
              <a:rPr lang="de-DE" sz="2000" dirty="0"/>
              <a:t>	&gt;20%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– </a:t>
            </a:r>
            <a:r>
              <a:rPr lang="de-DE" sz="2000" dirty="0" err="1" smtClean="0"/>
              <a:t>transit</a:t>
            </a:r>
            <a:r>
              <a:rPr lang="de-DE" sz="2000" dirty="0" smtClean="0"/>
              <a:t> </a:t>
            </a:r>
            <a:r>
              <a:rPr lang="de-DE" sz="2000" dirty="0"/>
              <a:t>time </a:t>
            </a:r>
            <a:r>
              <a:rPr lang="de-DE" sz="2000" dirty="0" err="1"/>
              <a:t>spread</a:t>
            </a:r>
            <a:r>
              <a:rPr lang="de-DE" sz="2000" dirty="0"/>
              <a:t> (1</a:t>
            </a:r>
            <a:r>
              <a:rPr lang="de-DE" sz="2000" dirty="0">
                <a:latin typeface="Symbol" charset="2"/>
                <a:cs typeface="Symbol" charset="2"/>
              </a:rPr>
              <a:t>s</a:t>
            </a:r>
            <a:r>
              <a:rPr lang="de-DE" sz="2000" dirty="0"/>
              <a:t>)	&lt;1.5ns</a:t>
            </a:r>
            <a:endParaRPr lang="de-DE" sz="2000" dirty="0" smtClean="0">
              <a:sym typeface="Wingdings"/>
            </a:endParaRPr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err="1" smtClean="0">
                <a:sym typeface="Wingdings"/>
              </a:rPr>
              <a:t>reflective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>
                <a:sym typeface="Wingdings"/>
              </a:rPr>
              <a:t>Winston </a:t>
            </a:r>
            <a:r>
              <a:rPr lang="de-DE" sz="2000" dirty="0" err="1" smtClean="0">
                <a:sym typeface="Wingdings"/>
              </a:rPr>
              <a:t>cones</a:t>
            </a:r>
            <a:r>
              <a:rPr lang="de-DE" sz="2000" dirty="0" smtClean="0">
                <a:sym typeface="Wingdings"/>
              </a:rPr>
              <a:t>: </a:t>
            </a:r>
            <a:br>
              <a:rPr lang="de-DE" sz="2000" dirty="0" smtClean="0">
                <a:sym typeface="Wingdings"/>
              </a:rPr>
            </a:br>
            <a:r>
              <a:rPr lang="de-DE" sz="2000" dirty="0" err="1" smtClean="0">
                <a:sym typeface="Wingdings"/>
              </a:rPr>
              <a:t>effective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>
                <a:sym typeface="Wingdings"/>
              </a:rPr>
              <a:t>collection</a:t>
            </a:r>
            <a:r>
              <a:rPr lang="de-DE" sz="2000" dirty="0">
                <a:sym typeface="Wingdings"/>
              </a:rPr>
              <a:t> </a:t>
            </a:r>
            <a:r>
              <a:rPr lang="de-DE" sz="2000" dirty="0" err="1">
                <a:sym typeface="Wingdings"/>
              </a:rPr>
              <a:t>area</a:t>
            </a:r>
            <a:r>
              <a:rPr lang="de-DE" sz="2000" dirty="0" smtClean="0">
                <a:sym typeface="Wingdings"/>
              </a:rPr>
              <a:t> x1.5</a:t>
            </a:r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err="1" smtClean="0">
                <a:sym typeface="Wingdings"/>
              </a:rPr>
              <a:t>required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>
                <a:sym typeface="Wingdings"/>
              </a:rPr>
              <a:t>number</a:t>
            </a:r>
            <a:r>
              <a:rPr lang="de-DE" sz="2000" dirty="0">
                <a:sym typeface="Wingdings"/>
              </a:rPr>
              <a:t> of </a:t>
            </a:r>
            <a:r>
              <a:rPr lang="de-DE" sz="2000" dirty="0" err="1">
                <a:sym typeface="Wingdings"/>
              </a:rPr>
              <a:t>PMTs</a:t>
            </a:r>
            <a:r>
              <a:rPr lang="de-DE" sz="2000" dirty="0">
                <a:sym typeface="Wingdings"/>
              </a:rPr>
              <a:t>:</a:t>
            </a:r>
            <a:r>
              <a:rPr lang="de-DE" sz="2000" dirty="0" smtClean="0">
                <a:sym typeface="Wingdings"/>
              </a:rPr>
              <a:t> 30,000</a:t>
            </a:r>
          </a:p>
          <a:p>
            <a:pPr marL="177800" indent="-177800">
              <a:spcAft>
                <a:spcPts val="3000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err="1" smtClean="0">
                <a:sym typeface="Wingdings"/>
              </a:rPr>
              <a:t>metal+acrylic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encapsulation</a:t>
            </a:r>
            <a:r>
              <a:rPr lang="de-DE" sz="2000" dirty="0" smtClean="0">
                <a:sym typeface="Wingdings"/>
              </a:rPr>
              <a:t> vs.</a:t>
            </a:r>
            <a:br>
              <a:rPr lang="de-DE" sz="2000" dirty="0" smtClean="0">
                <a:sym typeface="Wingdings"/>
              </a:rPr>
            </a:br>
            <a:r>
              <a:rPr lang="de-DE" sz="2000" dirty="0" err="1" smtClean="0">
                <a:sym typeface="Wingdings"/>
              </a:rPr>
              <a:t>pressure</a:t>
            </a:r>
            <a:r>
              <a:rPr lang="de-DE" sz="2000" dirty="0" smtClean="0">
                <a:sym typeface="Wingdings"/>
              </a:rPr>
              <a:t> at </a:t>
            </a:r>
            <a:r>
              <a:rPr lang="de-DE" sz="2000" dirty="0" err="1" smtClean="0">
                <a:sym typeface="Wingdings"/>
              </a:rPr>
              <a:t>detector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bottom</a:t>
            </a:r>
            <a:r>
              <a:rPr lang="de-DE" sz="2000" dirty="0" smtClean="0">
                <a:sym typeface="Wingdings"/>
              </a:rPr>
              <a:t> (10bar)</a:t>
            </a:r>
            <a:endParaRPr lang="de-DE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524526"/>
            <a:ext cx="3886200" cy="402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cxnSp>
        <p:nvCxnSpPr>
          <p:cNvPr id="13" name="Gerade Verbindung 12"/>
          <p:cNvCxnSpPr/>
          <p:nvPr/>
        </p:nvCxnSpPr>
        <p:spPr>
          <a:xfrm>
            <a:off x="352200" y="2132012"/>
            <a:ext cx="277200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Support </a:t>
            </a:r>
            <a:r>
              <a:rPr lang="de-DE" sz="3500" b="1" dirty="0" err="1" smtClean="0">
                <a:cs typeface="Arial Narrow"/>
              </a:rPr>
              <a:t>structure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for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optical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modules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Bild 10" descr="pss.png"/>
          <p:cNvPicPr>
            <a:picLocks noChangeAspect="1"/>
          </p:cNvPicPr>
          <p:nvPr/>
        </p:nvPicPr>
        <p:blipFill>
          <a:blip r:embed="rId2"/>
          <a:srcRect r="16216"/>
          <a:stretch>
            <a:fillRect/>
          </a:stretch>
        </p:blipFill>
        <p:spPr>
          <a:xfrm flipH="1">
            <a:off x="457200" y="1295400"/>
            <a:ext cx="5105400" cy="488515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019800" y="1214176"/>
            <a:ext cx="2667001" cy="2672024"/>
          </a:xfrm>
          <a:prstGeom prst="rect">
            <a:avLst/>
          </a:prstGeom>
          <a:solidFill>
            <a:srgbClr val="FFFFFF"/>
          </a:solidFill>
        </p:spPr>
        <p:txBody>
          <a:bodyPr wrap="square" lIns="99551" tIns="49775" rIns="99551" bIns="49775" rtlCol="0">
            <a:noAutofit/>
          </a:bodyPr>
          <a:lstStyle/>
          <a:p>
            <a:pPr marL="177800" indent="-177800">
              <a:spcAft>
                <a:spcPts val="653"/>
              </a:spcAft>
              <a:tabLst>
                <a:tab pos="177800" algn="l"/>
              </a:tabLst>
            </a:pPr>
            <a:r>
              <a:rPr lang="de-DE" sz="2000" b="1" dirty="0" smtClean="0">
                <a:sym typeface="Wingdings"/>
              </a:rPr>
              <a:t>4x4 </a:t>
            </a:r>
            <a:r>
              <a:rPr lang="de-DE" sz="2000" b="1" dirty="0" err="1" smtClean="0">
                <a:sym typeface="Wingdings"/>
              </a:rPr>
              <a:t>arrays</a:t>
            </a:r>
            <a:r>
              <a:rPr lang="de-DE" sz="2000" b="1" dirty="0" smtClean="0">
                <a:sym typeface="Wingdings"/>
              </a:rPr>
              <a:t> of </a:t>
            </a:r>
            <a:r>
              <a:rPr lang="de-DE" sz="2000" b="1" dirty="0" err="1" smtClean="0">
                <a:sym typeface="Wingdings"/>
              </a:rPr>
              <a:t>OMs</a:t>
            </a:r>
            <a:endParaRPr lang="de-DE" sz="2000" b="1" dirty="0" smtClean="0">
              <a:sym typeface="Wingdings"/>
            </a:endParaRPr>
          </a:p>
          <a:p>
            <a:pPr marL="177800" indent="-177800">
              <a:spcAft>
                <a:spcPts val="6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smtClean="0">
                <a:sym typeface="Wingdings"/>
              </a:rPr>
              <a:t>2,000 in total</a:t>
            </a:r>
          </a:p>
          <a:p>
            <a:pPr marL="177800" indent="-177800">
              <a:spcAft>
                <a:spcPts val="6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err="1" smtClean="0">
                <a:sym typeface="Wingdings"/>
              </a:rPr>
              <a:t>each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individual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array</a:t>
            </a:r>
            <a:r>
              <a:rPr lang="de-DE" sz="2000" dirty="0" smtClean="0">
                <a:sym typeface="Wingdings"/>
              </a:rPr>
              <a:t>:</a:t>
            </a:r>
            <a:br>
              <a:rPr lang="de-DE" sz="2000" dirty="0" smtClean="0">
                <a:sym typeface="Wingdings"/>
              </a:rPr>
            </a:br>
            <a:r>
              <a:rPr lang="de-DE" sz="2000" dirty="0" smtClean="0">
                <a:sym typeface="Wingdings"/>
              </a:rPr>
              <a:t>HV </a:t>
            </a:r>
            <a:r>
              <a:rPr lang="de-DE" sz="2000" dirty="0" err="1" smtClean="0">
                <a:sym typeface="Wingdings"/>
              </a:rPr>
              <a:t>generation</a:t>
            </a:r>
            <a:r>
              <a:rPr lang="de-DE" sz="2000" dirty="0" smtClean="0">
                <a:sym typeface="Wingdings"/>
              </a:rPr>
              <a:t> and</a:t>
            </a:r>
            <a:br>
              <a:rPr lang="de-DE" sz="2000" dirty="0" smtClean="0">
                <a:sym typeface="Wingdings"/>
              </a:rPr>
            </a:br>
            <a:r>
              <a:rPr lang="de-DE" sz="2000" dirty="0" err="1" smtClean="0">
                <a:sym typeface="Wingdings"/>
              </a:rPr>
              <a:t>digitization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unit</a:t>
            </a:r>
            <a:r>
              <a:rPr lang="de-DE" sz="2000" dirty="0" smtClean="0">
                <a:sym typeface="Wingdings"/>
              </a:rPr>
              <a:t/>
            </a:r>
            <a:br>
              <a:rPr lang="de-DE" sz="2000" dirty="0" smtClean="0">
                <a:sym typeface="Wingdings"/>
              </a:rPr>
            </a:br>
            <a:r>
              <a:rPr lang="de-DE" sz="2000" dirty="0" err="1" smtClean="0">
                <a:sym typeface="Wingdings"/>
              </a:rPr>
              <a:t>inside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the</a:t>
            </a:r>
            <a:r>
              <a:rPr lang="de-DE" sz="2000" dirty="0" smtClean="0">
                <a:sym typeface="Wingdings"/>
              </a:rPr>
              <a:t> tank</a:t>
            </a:r>
          </a:p>
          <a:p>
            <a:pPr marL="177800" indent="-177800">
              <a:spcAft>
                <a:spcPts val="653"/>
              </a:spcAft>
              <a:tabLst>
                <a:tab pos="177800" algn="l"/>
              </a:tabLst>
            </a:pPr>
            <a:r>
              <a:rPr lang="de-DE" sz="2000" dirty="0" smtClean="0">
                <a:sym typeface="Wingdings"/>
              </a:rPr>
              <a:t> </a:t>
            </a:r>
            <a:r>
              <a:rPr lang="de-DE" sz="2000" dirty="0" err="1" smtClean="0">
                <a:sym typeface="Wingdings"/>
              </a:rPr>
              <a:t>reduces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cabling</a:t>
            </a:r>
            <a:endParaRPr lang="de-DE" sz="2000" dirty="0"/>
          </a:p>
        </p:txBody>
      </p:sp>
      <p:pic>
        <p:nvPicPr>
          <p:cNvPr id="13" name="Grafik 6" descr="PMm2 PM array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1" y="3962400"/>
            <a:ext cx="2514600" cy="256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24200" y="5105400"/>
            <a:ext cx="2514601" cy="1368273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99551" tIns="49775" rIns="99551" bIns="49775" rtlCol="0">
            <a:noAutofit/>
          </a:bodyPr>
          <a:lstStyle/>
          <a:p>
            <a:pPr marL="177800" indent="-177800">
              <a:spcAft>
                <a:spcPts val="53"/>
              </a:spcAft>
              <a:tabLst>
                <a:tab pos="177800" algn="l"/>
              </a:tabLst>
            </a:pPr>
            <a:r>
              <a:rPr lang="de-DE" sz="2000" b="1" dirty="0" err="1" smtClean="0"/>
              <a:t>Optical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shield</a:t>
            </a:r>
            <a:endParaRPr lang="de-DE" sz="2000" b="1" dirty="0" smtClean="0"/>
          </a:p>
          <a:p>
            <a:pPr marL="177800" indent="-177800">
              <a:spcAft>
                <a:spcPts val="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err="1" smtClean="0"/>
              <a:t>supresses</a:t>
            </a:r>
            <a:r>
              <a:rPr lang="de-DE" sz="2000" dirty="0" smtClean="0"/>
              <a:t> light </a:t>
            </a:r>
            <a:r>
              <a:rPr lang="de-DE" sz="2000" dirty="0" err="1" smtClean="0"/>
              <a:t>from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external</a:t>
            </a:r>
            <a:r>
              <a:rPr lang="de-DE" sz="2000" dirty="0" smtClean="0"/>
              <a:t> </a:t>
            </a:r>
            <a:r>
              <a:rPr lang="de-DE" sz="2000" dirty="0" err="1" smtClean="0">
                <a:latin typeface="Symbol" charset="2"/>
                <a:cs typeface="Symbol" charset="2"/>
              </a:rPr>
              <a:t>g</a:t>
            </a:r>
            <a:r>
              <a:rPr lang="de-DE" sz="2000" dirty="0" err="1" smtClean="0"/>
              <a:t>-rays</a:t>
            </a:r>
            <a:endParaRPr lang="de-DE" sz="2000" dirty="0" smtClean="0"/>
          </a:p>
          <a:p>
            <a:pPr marL="177800" indent="-177800">
              <a:spcAft>
                <a:spcPts val="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err="1" smtClean="0"/>
              <a:t>mitigates</a:t>
            </a:r>
            <a:r>
              <a:rPr lang="de-DE" sz="2000" dirty="0" smtClean="0"/>
              <a:t> </a:t>
            </a:r>
            <a:r>
              <a:rPr lang="de-DE" sz="2000" dirty="0" err="1" smtClean="0"/>
              <a:t>convection</a:t>
            </a:r>
            <a:r>
              <a:rPr lang="de-DE" sz="2000" dirty="0" smtClean="0"/>
              <a:t> 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Outline</a:t>
            </a:r>
            <a:endParaRPr lang="de-DE" sz="3500" b="1" dirty="0">
              <a:solidFill>
                <a:schemeClr val="bg1"/>
              </a:solidFill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Bild 19" descr="lena_201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0" y="76200"/>
            <a:ext cx="3502115" cy="6760114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381000" y="1336067"/>
            <a:ext cx="4977498" cy="4455133"/>
          </a:xfrm>
          <a:prstGeom prst="rect">
            <a:avLst/>
          </a:prstGeom>
          <a:noFill/>
        </p:spPr>
        <p:txBody>
          <a:bodyPr wrap="square" lIns="99551" tIns="49775" rIns="99551" bIns="49775" rtlCol="0">
            <a:spAutoFit/>
          </a:bodyPr>
          <a:lstStyle/>
          <a:p>
            <a:pPr marL="177800" indent="-177800">
              <a:lnSpc>
                <a:spcPts val="2940"/>
              </a:lnSpc>
              <a:spcAft>
                <a:spcPts val="24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200" dirty="0" err="1" smtClean="0">
                <a:solidFill>
                  <a:schemeClr val="bg1"/>
                </a:solidFill>
              </a:rPr>
              <a:t>The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accent2"/>
                </a:solidFill>
              </a:rPr>
              <a:t>low-energy</a:t>
            </a:r>
            <a:r>
              <a:rPr lang="de-DE" sz="2200" dirty="0" smtClean="0">
                <a:solidFill>
                  <a:schemeClr val="accent2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neutrino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sky</a:t>
            </a:r>
            <a:r>
              <a:rPr lang="de-DE" sz="2200" dirty="0" smtClean="0">
                <a:solidFill>
                  <a:schemeClr val="bg1"/>
                </a:solidFill>
              </a:rPr>
              <a:t/>
            </a:r>
            <a:br>
              <a:rPr lang="de-DE" sz="2200" dirty="0" smtClean="0">
                <a:solidFill>
                  <a:schemeClr val="bg1"/>
                </a:solidFill>
              </a:rPr>
            </a:br>
            <a:r>
              <a:rPr lang="de-DE" sz="2200" dirty="0" smtClean="0">
                <a:solidFill>
                  <a:schemeClr val="bg1"/>
                </a:solidFill>
              </a:rPr>
              <a:t>– Neutrino </a:t>
            </a:r>
            <a:r>
              <a:rPr lang="de-DE" sz="2200" dirty="0" err="1" smtClean="0">
                <a:solidFill>
                  <a:schemeClr val="bg1"/>
                </a:solidFill>
              </a:rPr>
              <a:t>sources</a:t>
            </a:r>
            <a:r>
              <a:rPr lang="de-DE" sz="2200" dirty="0" smtClean="0">
                <a:solidFill>
                  <a:schemeClr val="bg1"/>
                </a:solidFill>
              </a:rPr>
              <a:t/>
            </a:r>
            <a:br>
              <a:rPr lang="de-DE" sz="2200" dirty="0" smtClean="0">
                <a:solidFill>
                  <a:schemeClr val="bg1"/>
                </a:solidFill>
              </a:rPr>
            </a:br>
            <a:r>
              <a:rPr lang="de-DE" sz="2200" dirty="0" smtClean="0">
                <a:solidFill>
                  <a:schemeClr val="bg1"/>
                </a:solidFill>
              </a:rPr>
              <a:t>– </a:t>
            </a:r>
            <a:r>
              <a:rPr lang="de-DE" sz="2200" dirty="0" err="1" smtClean="0">
                <a:solidFill>
                  <a:schemeClr val="bg1"/>
                </a:solidFill>
              </a:rPr>
              <a:t>Current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detectors</a:t>
            </a:r>
            <a:endParaRPr lang="de-DE" sz="2200" dirty="0" smtClean="0">
              <a:solidFill>
                <a:schemeClr val="bg1"/>
              </a:solidFill>
            </a:endParaRPr>
          </a:p>
          <a:p>
            <a:pPr marL="177800" indent="-177800">
              <a:lnSpc>
                <a:spcPts val="2940"/>
              </a:lnSpc>
              <a:spcAft>
                <a:spcPts val="24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200" dirty="0" smtClean="0">
                <a:solidFill>
                  <a:schemeClr val="bg1"/>
                </a:solidFill>
              </a:rPr>
              <a:t>LENA </a:t>
            </a:r>
            <a:r>
              <a:rPr lang="de-DE" sz="2200" dirty="0" err="1" smtClean="0">
                <a:solidFill>
                  <a:schemeClr val="bg1"/>
                </a:solidFill>
              </a:rPr>
              <a:t>experiment</a:t>
            </a:r>
            <a:r>
              <a:rPr lang="de-DE" sz="2200" dirty="0" smtClean="0">
                <a:solidFill>
                  <a:schemeClr val="bg1"/>
                </a:solidFill>
              </a:rPr>
              <a:t/>
            </a:r>
            <a:br>
              <a:rPr lang="de-DE" sz="2200" dirty="0" smtClean="0">
                <a:solidFill>
                  <a:schemeClr val="bg1"/>
                </a:solidFill>
              </a:rPr>
            </a:br>
            <a:r>
              <a:rPr lang="de-DE" sz="2200" dirty="0" smtClean="0">
                <a:solidFill>
                  <a:schemeClr val="bg1"/>
                </a:solidFill>
              </a:rPr>
              <a:t>– </a:t>
            </a:r>
            <a:r>
              <a:rPr lang="de-DE" sz="2200" dirty="0" err="1" smtClean="0">
                <a:solidFill>
                  <a:schemeClr val="bg1"/>
                </a:solidFill>
              </a:rPr>
              <a:t>Detector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site</a:t>
            </a:r>
            <a:r>
              <a:rPr lang="de-DE" sz="2200" dirty="0" smtClean="0">
                <a:solidFill>
                  <a:schemeClr val="bg1"/>
                </a:solidFill>
              </a:rPr>
              <a:t/>
            </a:r>
            <a:br>
              <a:rPr lang="de-DE" sz="2200" dirty="0" smtClean="0">
                <a:solidFill>
                  <a:schemeClr val="bg1"/>
                </a:solidFill>
              </a:rPr>
            </a:br>
            <a:r>
              <a:rPr lang="de-DE" sz="2200" dirty="0" smtClean="0">
                <a:solidFill>
                  <a:schemeClr val="bg1"/>
                </a:solidFill>
              </a:rPr>
              <a:t>– </a:t>
            </a:r>
            <a:r>
              <a:rPr lang="de-DE" sz="2200" dirty="0" err="1" smtClean="0">
                <a:solidFill>
                  <a:schemeClr val="bg1"/>
                </a:solidFill>
              </a:rPr>
              <a:t>Detector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design</a:t>
            </a:r>
            <a:endParaRPr lang="de-DE" sz="2200" dirty="0" smtClean="0">
              <a:solidFill>
                <a:schemeClr val="bg1"/>
              </a:solidFill>
            </a:endParaRPr>
          </a:p>
          <a:p>
            <a:pPr marL="177800" indent="-177800">
              <a:lnSpc>
                <a:spcPts val="2940"/>
              </a:lnSpc>
              <a:spcAft>
                <a:spcPts val="2453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200" dirty="0" smtClean="0">
                <a:solidFill>
                  <a:schemeClr val="bg1"/>
                </a:solidFill>
              </a:rPr>
              <a:t>LENA </a:t>
            </a:r>
            <a:r>
              <a:rPr lang="de-DE" sz="2200" dirty="0" err="1" smtClean="0">
                <a:solidFill>
                  <a:schemeClr val="bg1"/>
                </a:solidFill>
              </a:rPr>
              <a:t>physics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program</a:t>
            </a:r>
            <a:r>
              <a:rPr lang="de-DE" sz="2200" dirty="0" smtClean="0">
                <a:solidFill>
                  <a:schemeClr val="bg1"/>
                </a:solidFill>
              </a:rPr>
              <a:t/>
            </a:r>
            <a:br>
              <a:rPr lang="de-DE" sz="2200" dirty="0" smtClean="0">
                <a:solidFill>
                  <a:schemeClr val="bg1"/>
                </a:solidFill>
              </a:rPr>
            </a:br>
            <a:r>
              <a:rPr lang="de-DE" sz="2200" dirty="0" smtClean="0">
                <a:solidFill>
                  <a:schemeClr val="bg1"/>
                </a:solidFill>
              </a:rPr>
              <a:t>– </a:t>
            </a:r>
            <a:r>
              <a:rPr lang="de-DE" sz="2200" dirty="0" err="1" smtClean="0">
                <a:solidFill>
                  <a:schemeClr val="bg1"/>
                </a:solidFill>
              </a:rPr>
              <a:t>Natural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neutrino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sources</a:t>
            </a:r>
            <a:r>
              <a:rPr lang="de-DE" sz="2200" dirty="0" smtClean="0">
                <a:solidFill>
                  <a:schemeClr val="bg1"/>
                </a:solidFill>
              </a:rPr>
              <a:t/>
            </a:r>
            <a:br>
              <a:rPr lang="de-DE" sz="2200" dirty="0" smtClean="0">
                <a:solidFill>
                  <a:schemeClr val="bg1"/>
                </a:solidFill>
              </a:rPr>
            </a:br>
            <a:r>
              <a:rPr lang="de-DE" sz="2200" dirty="0" smtClean="0">
                <a:solidFill>
                  <a:schemeClr val="bg1"/>
                </a:solidFill>
              </a:rPr>
              <a:t>– </a:t>
            </a:r>
            <a:r>
              <a:rPr lang="de-DE" sz="2200" dirty="0" err="1" smtClean="0">
                <a:solidFill>
                  <a:schemeClr val="bg1"/>
                </a:solidFill>
              </a:rPr>
              <a:t>Artificial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neutrino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sources</a:t>
            </a:r>
            <a:r>
              <a:rPr lang="de-DE" sz="2200" dirty="0" smtClean="0">
                <a:solidFill>
                  <a:schemeClr val="bg1"/>
                </a:solidFill>
              </a:rPr>
              <a:t/>
            </a:r>
            <a:br>
              <a:rPr lang="de-DE" sz="2200" dirty="0" smtClean="0">
                <a:solidFill>
                  <a:schemeClr val="bg1"/>
                </a:solidFill>
              </a:rPr>
            </a:br>
            <a:r>
              <a:rPr lang="de-DE" sz="2200" dirty="0" smtClean="0">
                <a:solidFill>
                  <a:schemeClr val="bg1"/>
                </a:solidFill>
              </a:rPr>
              <a:t>– </a:t>
            </a:r>
            <a:r>
              <a:rPr lang="de-DE" sz="2200" dirty="0" err="1" smtClean="0">
                <a:solidFill>
                  <a:schemeClr val="bg1"/>
                </a:solidFill>
              </a:rPr>
              <a:t>Nucleon</a:t>
            </a:r>
            <a:r>
              <a:rPr lang="de-DE" sz="2200" dirty="0" smtClean="0">
                <a:solidFill>
                  <a:schemeClr val="bg1"/>
                </a:solidFill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</a:rPr>
              <a:t>decay</a:t>
            </a:r>
            <a:r>
              <a:rPr lang="de-DE" sz="2200" dirty="0" smtClean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Neutrino </a:t>
            </a:r>
            <a:r>
              <a:rPr lang="de-DE" sz="3500" b="1" dirty="0" err="1" smtClean="0">
                <a:cs typeface="Arial Narrow"/>
              </a:rPr>
              <a:t>interactions</a:t>
            </a:r>
            <a:r>
              <a:rPr lang="de-DE" sz="3500" b="1" dirty="0" smtClean="0">
                <a:cs typeface="Arial Narrow"/>
              </a:rPr>
              <a:t> in liquid </a:t>
            </a:r>
            <a:r>
              <a:rPr lang="de-DE" sz="3500" b="1" dirty="0" err="1" smtClean="0">
                <a:cs typeface="Arial Narrow"/>
              </a:rPr>
              <a:t>scintillator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5800" y="1200705"/>
          <a:ext cx="7620000" cy="3200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09623"/>
                <a:gridCol w="2833777"/>
                <a:gridCol w="1828800"/>
                <a:gridCol w="1447800"/>
              </a:tblGrid>
              <a:tr h="3658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Target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Reaction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Flavors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Threshold</a:t>
                      </a:r>
                      <a:endParaRPr lang="en-US" sz="2000" dirty="0"/>
                    </a:p>
                  </a:txBody>
                  <a:tcPr/>
                </a:tc>
              </a:tr>
              <a:tr h="64730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electron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elastic</a:t>
                      </a:r>
                      <a:r>
                        <a:rPr lang="en-US" sz="2000" baseline="0" dirty="0" smtClean="0"/>
                        <a:t> scattering (NC/CC)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all flavors,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mostly </a:t>
                      </a:r>
                      <a:r>
                        <a:rPr lang="en-US" sz="200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2000" baseline="-25000" dirty="0" smtClean="0"/>
                        <a:t>e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~200 </a:t>
                      </a:r>
                      <a:r>
                        <a:rPr lang="en-US" sz="2000" dirty="0" err="1" smtClean="0"/>
                        <a:t>keV</a:t>
                      </a:r>
                      <a:endParaRPr lang="en-US" sz="2000" i="1" dirty="0"/>
                    </a:p>
                  </a:txBody>
                  <a:tcPr/>
                </a:tc>
              </a:tr>
              <a:tr h="67381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free proton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inverse</a:t>
                      </a:r>
                      <a:r>
                        <a:rPr lang="en-US" sz="2000" baseline="0" dirty="0" smtClean="0"/>
                        <a:t> beta decay (CC)</a:t>
                      </a:r>
                      <a:r>
                        <a:rPr lang="en-US" sz="2000" dirty="0" smtClean="0"/>
                        <a:t> elastic scattering (NC)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363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only </a:t>
                      </a:r>
                      <a:r>
                        <a:rPr lang="en-US" sz="200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2000" baseline="-25000" dirty="0" smtClean="0"/>
                        <a:t>e</a:t>
                      </a:r>
                    </a:p>
                    <a:p>
                      <a:pPr marL="0" marR="0" indent="0" algn="ctr" defTabSz="4363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all flavors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1.8 </a:t>
                      </a:r>
                      <a:r>
                        <a:rPr lang="en-US" sz="2000" dirty="0" err="1" smtClean="0"/>
                        <a:t>MeV</a:t>
                      </a:r>
                      <a:endParaRPr lang="en-US" sz="2000" i="1" dirty="0" smtClean="0"/>
                    </a:p>
                    <a:p>
                      <a:pPr algn="r"/>
                      <a:r>
                        <a:rPr lang="en-US" sz="2000" i="0" dirty="0" smtClean="0"/>
                        <a:t>~20 </a:t>
                      </a:r>
                      <a:r>
                        <a:rPr lang="en-US" sz="2000" i="0" dirty="0" err="1" smtClean="0"/>
                        <a:t>MeV</a:t>
                      </a:r>
                      <a:endParaRPr lang="en-US" sz="2000" i="0" dirty="0"/>
                    </a:p>
                  </a:txBody>
                  <a:tcPr/>
                </a:tc>
              </a:tr>
              <a:tr h="64730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carbon-12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inverse beta decays (CC)</a:t>
                      </a:r>
                    </a:p>
                    <a:p>
                      <a:r>
                        <a:rPr lang="en-US" sz="2000" dirty="0" smtClean="0"/>
                        <a:t>inelastic scattering (NC)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363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2000" baseline="-25000" dirty="0" smtClean="0"/>
                        <a:t>e</a:t>
                      </a:r>
                      <a:r>
                        <a:rPr lang="en-US" sz="2000" dirty="0" smtClean="0"/>
                        <a:t> and </a:t>
                      </a:r>
                      <a:r>
                        <a:rPr lang="en-US" sz="200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2000" baseline="-25000" dirty="0" smtClean="0"/>
                        <a:t>e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all flavors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~15 </a:t>
                      </a:r>
                      <a:r>
                        <a:rPr lang="en-US" sz="2000" dirty="0" err="1" smtClean="0"/>
                        <a:t>MeV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15.5 </a:t>
                      </a:r>
                      <a:r>
                        <a:rPr lang="en-US" sz="2000" dirty="0" err="1" smtClean="0"/>
                        <a:t>MeV</a:t>
                      </a:r>
                      <a:endParaRPr lang="en-US" sz="2000" dirty="0"/>
                    </a:p>
                  </a:txBody>
                  <a:tcPr/>
                </a:tc>
              </a:tr>
              <a:tr h="64730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carbon-13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363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inverse beta decay (CC)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inelastic scattering (NC)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only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2000" baseline="-25000" dirty="0" smtClean="0"/>
                        <a:t>e</a:t>
                      </a:r>
                      <a:r>
                        <a:rPr lang="en-US" sz="2000" baseline="0" dirty="0" smtClean="0"/>
                        <a:t/>
                      </a:r>
                      <a:br>
                        <a:rPr lang="en-US" sz="2000" baseline="0" dirty="0" smtClean="0"/>
                      </a:br>
                      <a:r>
                        <a:rPr lang="en-US" sz="2000" baseline="0" dirty="0" smtClean="0"/>
                        <a:t>all flavors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2.2 </a:t>
                      </a:r>
                      <a:r>
                        <a:rPr lang="en-US" sz="2000" dirty="0" err="1" smtClean="0"/>
                        <a:t>MeV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3.7 </a:t>
                      </a:r>
                      <a:r>
                        <a:rPr lang="en-US" sz="2000" dirty="0" err="1" smtClean="0"/>
                        <a:t>MeV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609600" y="4724400"/>
            <a:ext cx="73335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200" dirty="0" smtClean="0">
                <a:sym typeface="Wingdings"/>
              </a:rPr>
              <a:t>CC </a:t>
            </a:r>
            <a:r>
              <a:rPr lang="de-DE" sz="2200" dirty="0" err="1" smtClean="0">
                <a:sym typeface="Wingdings"/>
              </a:rPr>
              <a:t>channels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feature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coincidence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signatures</a:t>
            </a:r>
            <a:r>
              <a:rPr lang="de-DE" sz="2200" dirty="0" smtClean="0">
                <a:sym typeface="Wingdings"/>
              </a:rPr>
              <a:t>,</a:t>
            </a:r>
          </a:p>
          <a:p>
            <a:pPr>
              <a:spcAft>
                <a:spcPts val="1200"/>
              </a:spcAft>
            </a:pPr>
            <a:r>
              <a:rPr lang="de-DE" sz="2200" dirty="0" err="1" smtClean="0">
                <a:sym typeface="Wingdings"/>
              </a:rPr>
              <a:t>e.g</a:t>
            </a:r>
            <a:r>
              <a:rPr lang="de-DE" sz="2200" dirty="0" smtClean="0">
                <a:sym typeface="Wingdings"/>
              </a:rPr>
              <a:t>.  </a:t>
            </a:r>
            <a:r>
              <a:rPr lang="de-DE" sz="22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200" baseline="-25000" dirty="0" smtClean="0">
                <a:sym typeface="Wingdings"/>
              </a:rPr>
              <a:t>e</a:t>
            </a:r>
            <a:r>
              <a:rPr lang="de-DE" sz="2200" dirty="0" smtClean="0">
                <a:sym typeface="Wingdings"/>
              </a:rPr>
              <a:t> + p </a:t>
            </a:r>
            <a:r>
              <a:rPr lang="de-DE" dirty="0" smtClean="0">
                <a:sym typeface="Wingdings"/>
              </a:rPr>
              <a:t></a:t>
            </a:r>
            <a:r>
              <a:rPr lang="de-DE" sz="2200" dirty="0" smtClean="0">
                <a:sym typeface="Wingdings"/>
              </a:rPr>
              <a:t> e</a:t>
            </a:r>
            <a:r>
              <a:rPr lang="de-DE" sz="2200" baseline="30000" dirty="0" smtClean="0">
                <a:sym typeface="Wingdings"/>
              </a:rPr>
              <a:t>+</a:t>
            </a:r>
            <a:r>
              <a:rPr lang="de-DE" sz="2200" dirty="0" smtClean="0">
                <a:sym typeface="Wingdings"/>
              </a:rPr>
              <a:t> + n   and   n + p </a:t>
            </a:r>
            <a:r>
              <a:rPr lang="de-DE" dirty="0" smtClean="0">
                <a:sym typeface="Wingdings"/>
              </a:rPr>
              <a:t></a:t>
            </a:r>
            <a:r>
              <a:rPr lang="de-DE" sz="2200" dirty="0" smtClean="0">
                <a:sym typeface="Wingdings"/>
              </a:rPr>
              <a:t> d + </a:t>
            </a:r>
            <a:r>
              <a:rPr lang="de-DE" sz="22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de-DE" sz="2200" dirty="0" smtClean="0">
                <a:sym typeface="Wingdings"/>
              </a:rPr>
              <a:t> [2.2MeV]   </a:t>
            </a:r>
            <a:r>
              <a:rPr lang="de-DE" sz="2200" dirty="0" err="1" smtClean="0">
                <a:sym typeface="Wingdings"/>
              </a:rPr>
              <a:t>after</a:t>
            </a:r>
            <a:r>
              <a:rPr lang="de-DE" sz="2200" dirty="0" smtClean="0">
                <a:sym typeface="Wingdings"/>
              </a:rPr>
              <a:t> 250</a:t>
            </a:r>
            <a:r>
              <a:rPr lang="de-DE" sz="22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de-DE" sz="2200" dirty="0" smtClean="0">
                <a:sym typeface="Wingdings"/>
              </a:rPr>
              <a:t>s</a:t>
            </a:r>
          </a:p>
          <a:p>
            <a:pPr>
              <a:spcAft>
                <a:spcPts val="1200"/>
              </a:spcAft>
            </a:pPr>
            <a:r>
              <a:rPr lang="de-DE" sz="2200" dirty="0" smtClean="0">
                <a:sym typeface="Wingdings"/>
              </a:rPr>
              <a:t> </a:t>
            </a:r>
            <a:r>
              <a:rPr lang="de-DE" sz="2200" dirty="0" err="1" smtClean="0">
                <a:sym typeface="Wingdings"/>
              </a:rPr>
              <a:t>used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for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background</a:t>
            </a:r>
            <a:r>
              <a:rPr lang="de-DE" sz="2200" dirty="0" smtClean="0">
                <a:sym typeface="Wingdings"/>
              </a:rPr>
              <a:t> and </a:t>
            </a:r>
            <a:r>
              <a:rPr lang="de-DE" sz="2200" dirty="0" err="1" smtClean="0">
                <a:sym typeface="Wingdings"/>
              </a:rPr>
              <a:t>channel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discrimination</a:t>
            </a:r>
            <a:r>
              <a:rPr lang="de-DE" sz="2200" dirty="0" smtClean="0">
                <a:sym typeface="Wingdings"/>
              </a:rPr>
              <a:t/>
            </a:r>
            <a:br>
              <a:rPr lang="de-DE" sz="2200" dirty="0" smtClean="0">
                <a:sym typeface="Wingdings"/>
              </a:rPr>
            </a:br>
            <a:r>
              <a:rPr lang="de-DE" sz="2200" dirty="0" smtClean="0">
                <a:sym typeface="Wingdings"/>
              </a:rPr>
              <a:t> </a:t>
            </a:r>
            <a:r>
              <a:rPr lang="de-DE" sz="2200" dirty="0" err="1" smtClean="0">
                <a:sym typeface="Wingdings"/>
              </a:rPr>
              <a:t>neutrino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flavors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can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be</a:t>
            </a:r>
            <a:r>
              <a:rPr lang="de-DE" sz="2200" dirty="0" smtClean="0">
                <a:sym typeface="Wingdings"/>
              </a:rPr>
              <a:t> </a:t>
            </a:r>
            <a:r>
              <a:rPr lang="de-DE" sz="2200" dirty="0" err="1" smtClean="0">
                <a:sym typeface="Wingdings"/>
              </a:rPr>
              <a:t>resolved</a:t>
            </a:r>
            <a:endParaRPr lang="de-DE" sz="2200" dirty="0" smtClean="0">
              <a:sym typeface="Wingding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43000" y="4979313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smtClean="0"/>
              <a:t>_</a:t>
            </a:r>
            <a:endParaRPr lang="de-DE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Event </a:t>
            </a:r>
            <a:r>
              <a:rPr lang="de-DE" sz="3500" b="1" dirty="0" err="1" smtClean="0">
                <a:cs typeface="Arial Narrow"/>
              </a:rPr>
              <a:t>reconstruction</a:t>
            </a:r>
            <a:r>
              <a:rPr lang="de-DE" sz="3500" b="1" dirty="0" smtClean="0">
                <a:cs typeface="Arial Narrow"/>
              </a:rPr>
              <a:t> in LENA: Energy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9" name="Bild 8" descr="lena_201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28" t="40657" r="18391" b="47439"/>
          <a:stretch>
            <a:fillRect/>
          </a:stretch>
        </p:blipFill>
        <p:spPr>
          <a:xfrm>
            <a:off x="352870" y="1219200"/>
            <a:ext cx="8410130" cy="3124200"/>
          </a:xfrm>
          <a:prstGeom prst="rect">
            <a:avLst/>
          </a:prstGeom>
        </p:spPr>
      </p:pic>
      <p:cxnSp>
        <p:nvCxnSpPr>
          <p:cNvPr id="11" name="Gerade Verbindung 10"/>
          <p:cNvCxnSpPr>
            <a:endCxn id="45" idx="0"/>
          </p:cNvCxnSpPr>
          <p:nvPr/>
        </p:nvCxnSpPr>
        <p:spPr>
          <a:xfrm rot="10800000">
            <a:off x="1927200" y="2514600"/>
            <a:ext cx="1044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11"/>
          <p:cNvCxnSpPr>
            <a:endCxn id="47" idx="6"/>
          </p:cNvCxnSpPr>
          <p:nvPr/>
        </p:nvCxnSpPr>
        <p:spPr>
          <a:xfrm rot="10800000" flipV="1">
            <a:off x="1860600" y="2895600"/>
            <a:ext cx="1111200" cy="327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rot="10800000" flipV="1">
            <a:off x="2971800" y="2438400"/>
            <a:ext cx="441960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>
            <a:off x="2857499" y="2552700"/>
            <a:ext cx="457202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rot="10800000">
            <a:off x="2971800" y="2895602"/>
            <a:ext cx="2286000" cy="533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rot="16200000" flipV="1">
            <a:off x="4914899" y="3086103"/>
            <a:ext cx="381002" cy="304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endCxn id="46" idx="7"/>
          </p:cNvCxnSpPr>
          <p:nvPr/>
        </p:nvCxnSpPr>
        <p:spPr>
          <a:xfrm rot="10800000">
            <a:off x="2117784" y="2879616"/>
            <a:ext cx="854018" cy="175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48" idx="4"/>
          </p:cNvCxnSpPr>
          <p:nvPr/>
        </p:nvCxnSpPr>
        <p:spPr>
          <a:xfrm rot="5400000">
            <a:off x="2411402" y="2944800"/>
            <a:ext cx="609598" cy="511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rot="16200000" flipV="1">
            <a:off x="2743201" y="2666999"/>
            <a:ext cx="304800" cy="1524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rot="5400000" flipH="1" flipV="1">
            <a:off x="2819402" y="3048000"/>
            <a:ext cx="3048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rot="10800000" flipV="1">
            <a:off x="2971009" y="1911990"/>
            <a:ext cx="1157976" cy="985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rot="10800000" flipV="1">
            <a:off x="2972598" y="2064390"/>
            <a:ext cx="3580602" cy="8312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168600" y="2406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/>
          <p:cNvSpPr/>
          <p:nvPr/>
        </p:nvSpPr>
        <p:spPr>
          <a:xfrm>
            <a:off x="2787600" y="25908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Oval 44"/>
          <p:cNvSpPr/>
          <p:nvPr/>
        </p:nvSpPr>
        <p:spPr>
          <a:xfrm>
            <a:off x="1873200" y="2514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Oval 45"/>
          <p:cNvSpPr/>
          <p:nvPr/>
        </p:nvSpPr>
        <p:spPr>
          <a:xfrm>
            <a:off x="2025600" y="28638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Oval 46"/>
          <p:cNvSpPr/>
          <p:nvPr/>
        </p:nvSpPr>
        <p:spPr>
          <a:xfrm>
            <a:off x="1752600" y="3168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Oval 47"/>
          <p:cNvSpPr/>
          <p:nvPr/>
        </p:nvSpPr>
        <p:spPr>
          <a:xfrm>
            <a:off x="2406600" y="33972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Oval 48"/>
          <p:cNvSpPr/>
          <p:nvPr/>
        </p:nvSpPr>
        <p:spPr>
          <a:xfrm>
            <a:off x="2940000" y="3168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Oval 49"/>
          <p:cNvSpPr/>
          <p:nvPr/>
        </p:nvSpPr>
        <p:spPr>
          <a:xfrm>
            <a:off x="4921200" y="30162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Oval 50"/>
          <p:cNvSpPr/>
          <p:nvPr/>
        </p:nvSpPr>
        <p:spPr>
          <a:xfrm>
            <a:off x="7359600" y="2406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Oval 56"/>
          <p:cNvSpPr/>
          <p:nvPr/>
        </p:nvSpPr>
        <p:spPr>
          <a:xfrm>
            <a:off x="2895600" y="286380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9" name="Gruppierung 58"/>
          <p:cNvGrpSpPr/>
          <p:nvPr/>
        </p:nvGrpSpPr>
        <p:grpSpPr>
          <a:xfrm>
            <a:off x="276671" y="4648200"/>
            <a:ext cx="8559444" cy="1981200"/>
            <a:chOff x="276671" y="3352800"/>
            <a:chExt cx="8559444" cy="1981200"/>
          </a:xfrm>
        </p:grpSpPr>
        <p:sp>
          <p:nvSpPr>
            <p:cNvPr id="8" name="Textfeld 7"/>
            <p:cNvSpPr txBox="1"/>
            <p:nvPr/>
          </p:nvSpPr>
          <p:spPr>
            <a:xfrm>
              <a:off x="276671" y="3352800"/>
              <a:ext cx="8559444" cy="1981200"/>
            </a:xfrm>
            <a:prstGeom prst="rect">
              <a:avLst/>
            </a:prstGeom>
            <a:noFill/>
          </p:spPr>
          <p:txBody>
            <a:bodyPr wrap="none" lIns="91421" tIns="45710" rIns="91421" bIns="45710" rtlCol="0">
              <a:noAutofit/>
            </a:bodyPr>
            <a:lstStyle/>
            <a:p>
              <a:pPr marL="180975" indent="-180975" defTabSz="914400" eaLnBrk="0" fontAlgn="base" hangingPunct="0">
                <a:spcBef>
                  <a:spcPct val="0"/>
                </a:spcBef>
                <a:spcAft>
                  <a:spcPts val="1200"/>
                </a:spcAft>
                <a:buFont typeface="Wingdings" charset="2"/>
                <a:buChar char="§"/>
                <a:tabLst>
                  <a:tab pos="176213" algn="l"/>
                </a:tabLst>
              </a:pP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Isotropic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emission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of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scintilllation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light:	~10</a:t>
              </a:r>
              <a:r>
                <a:rPr lang="de-DE" sz="2000" baseline="30000" dirty="0" smtClean="0">
                  <a:solidFill>
                    <a:srgbClr val="000000"/>
                  </a:solidFill>
                  <a:latin typeface="Calibri"/>
                  <a:cs typeface="Calibri"/>
                </a:rPr>
                <a:t>4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photons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per MeV</a:t>
              </a:r>
            </a:p>
            <a:p>
              <a:pPr marL="180975" indent="-180975" defTabSz="914400" eaLnBrk="0" fontAlgn="base" hangingPunct="0">
                <a:spcBef>
                  <a:spcPct val="0"/>
                </a:spcBef>
                <a:spcAft>
                  <a:spcPts val="1200"/>
                </a:spcAft>
                <a:buFont typeface="Wingdings" charset="2"/>
                <a:buChar char="§"/>
                <a:tabLst>
                  <a:tab pos="176213" algn="l"/>
                </a:tabLst>
              </a:pP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Absorption/scattering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, 40%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survive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:	4x10</a:t>
              </a:r>
              <a:r>
                <a:rPr lang="de-DE" sz="2000" baseline="30000" dirty="0" smtClean="0">
                  <a:solidFill>
                    <a:srgbClr val="000000"/>
                  </a:solidFill>
                  <a:latin typeface="Calibri"/>
                  <a:cs typeface="Calibri"/>
                </a:rPr>
                <a:t>3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		</a:t>
              </a:r>
            </a:p>
            <a:p>
              <a:pPr marL="180975" indent="-180975" defTabSz="914400" eaLnBrk="0" fontAlgn="base" hangingPunct="0">
                <a:spcBef>
                  <a:spcPct val="0"/>
                </a:spcBef>
                <a:spcAft>
                  <a:spcPts val="1200"/>
                </a:spcAft>
                <a:buFont typeface="Wingdings" charset="2"/>
                <a:buChar char="§"/>
                <a:tabLst>
                  <a:tab pos="176213" algn="l"/>
                </a:tabLst>
              </a:pP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~6% of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photons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collected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by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PMTs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:	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  <a:sym typeface="Wingdings"/>
                </a:rPr>
                <a:t>250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  <a:sym typeface="Wingdings"/>
                </a:rPr>
                <a:t>photoelectrons/MeV</a:t>
              </a:r>
              <a:endParaRPr lang="de-DE" sz="2000" dirty="0" smtClean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marL="180975" indent="-180975" defTabSz="914400" eaLnBrk="0" fontAlgn="base" hangingPunct="0">
                <a:spcBef>
                  <a:spcPct val="0"/>
                </a:spcBef>
                <a:spcAft>
                  <a:spcPts val="1200"/>
                </a:spcAft>
                <a:buFont typeface="Wingdings" charset="2"/>
                <a:buChar char="§"/>
                <a:tabLst>
                  <a:tab pos="176213" algn="l"/>
                </a:tabLst>
              </a:pPr>
              <a:r>
                <a:rPr lang="de-DE" sz="2000" b="1" dirty="0">
                  <a:solidFill>
                    <a:srgbClr val="000000"/>
                  </a:solidFill>
                  <a:latin typeface="Calibri"/>
                  <a:cs typeface="Calibri"/>
                </a:rPr>
                <a:t>Energy </a:t>
              </a:r>
              <a:r>
                <a:rPr lang="de-DE" sz="2000" b="1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reconstruction</a:t>
              </a:r>
              <a:r>
                <a:rPr lang="de-DE" sz="20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by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counting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pe</a:t>
              </a:r>
              <a:r>
                <a:rPr lang="de-DE" sz="2000" dirty="0" smtClean="0">
                  <a:solidFill>
                    <a:srgbClr val="000000"/>
                  </a:solidFill>
                  <a:latin typeface="Calibri"/>
                  <a:cs typeface="Calibri"/>
                </a:rPr>
                <a:t>:</a:t>
              </a:r>
            </a:p>
          </p:txBody>
        </p:sp>
        <p:pic>
          <p:nvPicPr>
            <p:cNvPr id="58" name="Bild 5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4876800" y="4800600"/>
              <a:ext cx="3517900" cy="317500"/>
            </a:xfrm>
            <a:prstGeom prst="rect">
              <a:avLst/>
            </a:prstGeom>
          </p:spPr>
        </p:pic>
      </p:grpSp>
      <p:cxnSp>
        <p:nvCxnSpPr>
          <p:cNvPr id="60" name="Gerade Verbindung 59"/>
          <p:cNvCxnSpPr/>
          <p:nvPr/>
        </p:nvCxnSpPr>
        <p:spPr>
          <a:xfrm rot="16200000" flipH="1">
            <a:off x="3699297" y="1482302"/>
            <a:ext cx="692790" cy="1665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Event </a:t>
            </a:r>
            <a:r>
              <a:rPr lang="de-DE" sz="3500" b="1" dirty="0" err="1" smtClean="0">
                <a:cs typeface="Arial Narrow"/>
              </a:rPr>
              <a:t>reconstruction</a:t>
            </a:r>
            <a:r>
              <a:rPr lang="de-DE" sz="3500" b="1" dirty="0" smtClean="0">
                <a:cs typeface="Arial Narrow"/>
              </a:rPr>
              <a:t> in LENA: Position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9" name="Bild 8" descr="lena_201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28" t="40657" r="18391" b="47439"/>
          <a:stretch>
            <a:fillRect/>
          </a:stretch>
        </p:blipFill>
        <p:spPr>
          <a:xfrm>
            <a:off x="352870" y="1219200"/>
            <a:ext cx="8410130" cy="3124200"/>
          </a:xfrm>
          <a:prstGeom prst="rect">
            <a:avLst/>
          </a:prstGeom>
        </p:spPr>
      </p:pic>
      <p:cxnSp>
        <p:nvCxnSpPr>
          <p:cNvPr id="11" name="Gerade Verbindung 10"/>
          <p:cNvCxnSpPr>
            <a:endCxn id="45" idx="0"/>
          </p:cNvCxnSpPr>
          <p:nvPr/>
        </p:nvCxnSpPr>
        <p:spPr>
          <a:xfrm rot="10800000">
            <a:off x="1927200" y="2514600"/>
            <a:ext cx="1044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11"/>
          <p:cNvCxnSpPr>
            <a:endCxn id="47" idx="6"/>
          </p:cNvCxnSpPr>
          <p:nvPr/>
        </p:nvCxnSpPr>
        <p:spPr>
          <a:xfrm rot="10800000" flipV="1">
            <a:off x="1860600" y="2895600"/>
            <a:ext cx="1111200" cy="327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rot="10800000" flipV="1">
            <a:off x="2971800" y="2438400"/>
            <a:ext cx="441960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>
            <a:off x="2857499" y="2552700"/>
            <a:ext cx="457202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rot="10800000">
            <a:off x="2971800" y="2895602"/>
            <a:ext cx="2286000" cy="533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rot="16200000" flipV="1">
            <a:off x="4914899" y="3086103"/>
            <a:ext cx="381002" cy="304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endCxn id="46" idx="7"/>
          </p:cNvCxnSpPr>
          <p:nvPr/>
        </p:nvCxnSpPr>
        <p:spPr>
          <a:xfrm rot="10800000">
            <a:off x="2117784" y="2879616"/>
            <a:ext cx="854018" cy="175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48" idx="4"/>
          </p:cNvCxnSpPr>
          <p:nvPr/>
        </p:nvCxnSpPr>
        <p:spPr>
          <a:xfrm rot="5400000">
            <a:off x="2411402" y="2944800"/>
            <a:ext cx="609598" cy="511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rot="16200000" flipV="1">
            <a:off x="2743201" y="2666999"/>
            <a:ext cx="304800" cy="1524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rot="5400000" flipH="1" flipV="1">
            <a:off x="2819402" y="3048000"/>
            <a:ext cx="3048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rot="10800000" flipV="1">
            <a:off x="2971009" y="1911990"/>
            <a:ext cx="1157976" cy="985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rot="10800000" flipV="1">
            <a:off x="2972598" y="2064390"/>
            <a:ext cx="3580602" cy="8312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168600" y="2406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/>
          <p:cNvSpPr/>
          <p:nvPr/>
        </p:nvSpPr>
        <p:spPr>
          <a:xfrm>
            <a:off x="2787600" y="25908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Oval 44"/>
          <p:cNvSpPr/>
          <p:nvPr/>
        </p:nvSpPr>
        <p:spPr>
          <a:xfrm>
            <a:off x="1873200" y="2514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Oval 45"/>
          <p:cNvSpPr/>
          <p:nvPr/>
        </p:nvSpPr>
        <p:spPr>
          <a:xfrm>
            <a:off x="2025600" y="28638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Oval 46"/>
          <p:cNvSpPr/>
          <p:nvPr/>
        </p:nvSpPr>
        <p:spPr>
          <a:xfrm>
            <a:off x="1752600" y="3168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Oval 47"/>
          <p:cNvSpPr/>
          <p:nvPr/>
        </p:nvSpPr>
        <p:spPr>
          <a:xfrm>
            <a:off x="2406600" y="33972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Oval 48"/>
          <p:cNvSpPr/>
          <p:nvPr/>
        </p:nvSpPr>
        <p:spPr>
          <a:xfrm>
            <a:off x="2940000" y="3168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Oval 49"/>
          <p:cNvSpPr/>
          <p:nvPr/>
        </p:nvSpPr>
        <p:spPr>
          <a:xfrm>
            <a:off x="4921200" y="30162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Oval 50"/>
          <p:cNvSpPr/>
          <p:nvPr/>
        </p:nvSpPr>
        <p:spPr>
          <a:xfrm>
            <a:off x="7359600" y="2406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Oval 56"/>
          <p:cNvSpPr/>
          <p:nvPr/>
        </p:nvSpPr>
        <p:spPr>
          <a:xfrm>
            <a:off x="2895600" y="286380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76671" y="4648200"/>
            <a:ext cx="8559444" cy="1981200"/>
          </a:xfrm>
          <a:prstGeom prst="rect">
            <a:avLst/>
          </a:prstGeom>
          <a:noFill/>
        </p:spPr>
        <p:txBody>
          <a:bodyPr wrap="none" lIns="91421" tIns="45710" rIns="91421" bIns="45710" rtlCol="0">
            <a:noAutofit/>
          </a:bodyPr>
          <a:lstStyle/>
          <a:p>
            <a:pPr marL="180975" indent="-180975" defTabSz="914400" eaLnBrk="0" fontAlgn="base" hangingPunct="0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Fit to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time-of-flight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differences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of all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detected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photons</a:t>
            </a:r>
            <a:endParaRPr lang="de-DE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80975" indent="-180975" defTabSz="914400" eaLnBrk="0" fontAlgn="base" hangingPunct="0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Accuracy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depends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on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number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of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collected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photons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energy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 marL="180975" indent="-180975" defTabSz="914400" eaLnBrk="0" fontAlgn="base" hangingPunct="0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srgbClr val="000000"/>
                </a:solidFill>
                <a:latin typeface="Calibri"/>
                <a:cs typeface="Calibri"/>
              </a:rPr>
              <a:t>Position </a:t>
            </a:r>
            <a:r>
              <a:rPr lang="de-DE" sz="2000" b="1" dirty="0" err="1" smtClean="0">
                <a:solidFill>
                  <a:srgbClr val="000000"/>
                </a:solidFill>
                <a:latin typeface="Calibri"/>
                <a:cs typeface="Calibri"/>
              </a:rPr>
              <a:t>resolution</a:t>
            </a:r>
            <a:r>
              <a:rPr lang="de-DE" sz="2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in LENA: ~20 cm at 1 MeV</a:t>
            </a:r>
          </a:p>
          <a:p>
            <a:pPr marL="180975" indent="-180975" defTabSz="914400" eaLnBrk="0" fontAlgn="base" hangingPunct="0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Isotropic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light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emission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no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directional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resolution</a:t>
            </a:r>
            <a:endParaRPr lang="de-DE" sz="20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60" name="Gerade Verbindung 59"/>
          <p:cNvCxnSpPr/>
          <p:nvPr/>
        </p:nvCxnSpPr>
        <p:spPr>
          <a:xfrm rot="16200000" flipH="1">
            <a:off x="3699297" y="1482302"/>
            <a:ext cx="692790" cy="1665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Event </a:t>
            </a:r>
            <a:r>
              <a:rPr lang="de-DE" sz="3500" b="1" dirty="0" err="1" smtClean="0">
                <a:cs typeface="Arial Narrow"/>
              </a:rPr>
              <a:t>reconstruction</a:t>
            </a:r>
            <a:r>
              <a:rPr lang="de-DE" sz="3500" b="1" dirty="0" smtClean="0">
                <a:cs typeface="Arial Narrow"/>
              </a:rPr>
              <a:t> in LENA: </a:t>
            </a:r>
            <a:r>
              <a:rPr lang="de-DE" sz="3500" b="1" dirty="0" err="1" smtClean="0">
                <a:cs typeface="Arial Narrow"/>
              </a:rPr>
              <a:t>Particle</a:t>
            </a:r>
            <a:r>
              <a:rPr lang="de-DE" sz="3500" b="1" dirty="0" smtClean="0">
                <a:cs typeface="Arial Narrow"/>
              </a:rPr>
              <a:t> ID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9" name="Bild 8" descr="lena_201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28" t="40657" r="18391" b="47439"/>
          <a:stretch>
            <a:fillRect/>
          </a:stretch>
        </p:blipFill>
        <p:spPr>
          <a:xfrm>
            <a:off x="352870" y="1219200"/>
            <a:ext cx="8410130" cy="3124200"/>
          </a:xfrm>
          <a:prstGeom prst="rect">
            <a:avLst/>
          </a:prstGeom>
        </p:spPr>
      </p:pic>
      <p:cxnSp>
        <p:nvCxnSpPr>
          <p:cNvPr id="11" name="Gerade Verbindung 10"/>
          <p:cNvCxnSpPr>
            <a:endCxn id="45" idx="0"/>
          </p:cNvCxnSpPr>
          <p:nvPr/>
        </p:nvCxnSpPr>
        <p:spPr>
          <a:xfrm rot="10800000">
            <a:off x="1927200" y="2514600"/>
            <a:ext cx="1044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11"/>
          <p:cNvCxnSpPr>
            <a:endCxn id="47" idx="6"/>
          </p:cNvCxnSpPr>
          <p:nvPr/>
        </p:nvCxnSpPr>
        <p:spPr>
          <a:xfrm rot="10800000" flipV="1">
            <a:off x="1860600" y="2895600"/>
            <a:ext cx="1111200" cy="327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rot="10800000" flipV="1">
            <a:off x="2971800" y="2438400"/>
            <a:ext cx="441960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>
            <a:off x="2857499" y="2552700"/>
            <a:ext cx="457202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rot="10800000">
            <a:off x="2971800" y="2895602"/>
            <a:ext cx="2286000" cy="533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rot="16200000" flipV="1">
            <a:off x="4914899" y="3086103"/>
            <a:ext cx="381002" cy="304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endCxn id="46" idx="7"/>
          </p:cNvCxnSpPr>
          <p:nvPr/>
        </p:nvCxnSpPr>
        <p:spPr>
          <a:xfrm rot="10800000">
            <a:off x="2117784" y="2879616"/>
            <a:ext cx="854018" cy="175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48" idx="4"/>
          </p:cNvCxnSpPr>
          <p:nvPr/>
        </p:nvCxnSpPr>
        <p:spPr>
          <a:xfrm rot="5400000">
            <a:off x="2411402" y="2944800"/>
            <a:ext cx="609598" cy="511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rot="16200000" flipV="1">
            <a:off x="2743201" y="2666999"/>
            <a:ext cx="304800" cy="1524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rot="5400000" flipH="1" flipV="1">
            <a:off x="2819402" y="3048000"/>
            <a:ext cx="3048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rot="10800000" flipV="1">
            <a:off x="2971009" y="1911990"/>
            <a:ext cx="1157976" cy="985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rot="10800000" flipV="1">
            <a:off x="2972598" y="2064390"/>
            <a:ext cx="3580602" cy="8312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168600" y="2406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/>
          <p:cNvSpPr/>
          <p:nvPr/>
        </p:nvSpPr>
        <p:spPr>
          <a:xfrm>
            <a:off x="2787600" y="25908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Oval 44"/>
          <p:cNvSpPr/>
          <p:nvPr/>
        </p:nvSpPr>
        <p:spPr>
          <a:xfrm>
            <a:off x="1873200" y="2514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Oval 45"/>
          <p:cNvSpPr/>
          <p:nvPr/>
        </p:nvSpPr>
        <p:spPr>
          <a:xfrm>
            <a:off x="2025600" y="28638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Oval 46"/>
          <p:cNvSpPr/>
          <p:nvPr/>
        </p:nvSpPr>
        <p:spPr>
          <a:xfrm>
            <a:off x="1752600" y="3168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Oval 47"/>
          <p:cNvSpPr/>
          <p:nvPr/>
        </p:nvSpPr>
        <p:spPr>
          <a:xfrm>
            <a:off x="2406600" y="33972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Oval 48"/>
          <p:cNvSpPr/>
          <p:nvPr/>
        </p:nvSpPr>
        <p:spPr>
          <a:xfrm>
            <a:off x="2940000" y="3168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Oval 49"/>
          <p:cNvSpPr/>
          <p:nvPr/>
        </p:nvSpPr>
        <p:spPr>
          <a:xfrm>
            <a:off x="4921200" y="30162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Oval 50"/>
          <p:cNvSpPr/>
          <p:nvPr/>
        </p:nvSpPr>
        <p:spPr>
          <a:xfrm>
            <a:off x="7359600" y="240660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Oval 56"/>
          <p:cNvSpPr/>
          <p:nvPr/>
        </p:nvSpPr>
        <p:spPr>
          <a:xfrm>
            <a:off x="2895600" y="286380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76671" y="4648200"/>
            <a:ext cx="8559444" cy="1981200"/>
          </a:xfrm>
          <a:prstGeom prst="rect">
            <a:avLst/>
          </a:prstGeom>
          <a:noFill/>
        </p:spPr>
        <p:txBody>
          <a:bodyPr wrap="none" lIns="91421" tIns="45710" rIns="91421" bIns="45710" rtlCol="0">
            <a:noAutofit/>
          </a:bodyPr>
          <a:lstStyle/>
          <a:p>
            <a:pPr marL="180975" indent="-180975" defTabSz="914400" eaLnBrk="0" fontAlgn="base" hangingPunct="0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Light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yield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emission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profile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depend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on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particle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type</a:t>
            </a:r>
            <a:endParaRPr lang="de-DE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80975" indent="-180975" defTabSz="914400" eaLnBrk="0" fontAlgn="base" hangingPunct="0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Initial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emission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profile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can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be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reconstructed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combining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all PMT 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hits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de-D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tof-corrected</a:t>
            </a:r>
            <a:r>
              <a:rPr lang="de-DE" sz="200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 marL="180975" indent="-180975" defTabSz="914400" eaLnBrk="0" fontAlgn="base" hangingPunct="0"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  <a:tabLst>
                <a:tab pos="176213" algn="l"/>
              </a:tabLst>
            </a:pPr>
            <a:endParaRPr lang="de-DE" sz="20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60" name="Gerade Verbindung 59"/>
          <p:cNvCxnSpPr/>
          <p:nvPr/>
        </p:nvCxnSpPr>
        <p:spPr>
          <a:xfrm rot="16200000" flipH="1">
            <a:off x="3699297" y="1482302"/>
            <a:ext cx="692790" cy="1665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Bild 29" descr="Bildschirmfoto 2013-01-21 um 17.24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971800"/>
            <a:ext cx="4786415" cy="3533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Observation of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astrophysical</a:t>
            </a:r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sources</a:t>
            </a:r>
            <a:endParaRPr lang="de-DE" sz="3500" b="1" dirty="0">
              <a:solidFill>
                <a:schemeClr val="bg1"/>
              </a:solidFill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Bild 18" descr="astrophysical_sources.png"/>
          <p:cNvPicPr>
            <a:picLocks noChangeAspect="1"/>
          </p:cNvPicPr>
          <p:nvPr/>
        </p:nvPicPr>
        <p:blipFill>
          <a:blip r:embed="rId2"/>
          <a:srcRect r="21902"/>
          <a:stretch>
            <a:fillRect/>
          </a:stretch>
        </p:blipFill>
        <p:spPr>
          <a:xfrm>
            <a:off x="685800" y="1066799"/>
            <a:ext cx="7696200" cy="5605881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7010401" y="2895600"/>
            <a:ext cx="1371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7848601" y="1295400"/>
            <a:ext cx="5334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48000" y="5801400"/>
            <a:ext cx="1764000" cy="82800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 err="1">
                <a:solidFill>
                  <a:schemeClr val="tx1"/>
                </a:solidFill>
              </a:rPr>
              <a:t>Geo-</a:t>
            </a:r>
            <a:r>
              <a:rPr lang="de-DE" sz="1500" b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 dirty="0" err="1" smtClean="0">
                <a:solidFill>
                  <a:schemeClr val="tx1"/>
                </a:solidFill>
              </a:rPr>
              <a:t>‘s</a:t>
            </a:r>
            <a:r>
              <a:rPr lang="de-DE" sz="1500" b="1" dirty="0" smtClean="0">
                <a:solidFill>
                  <a:schemeClr val="tx1"/>
                </a:solidFill>
              </a:rPr>
              <a:t>: 10</a:t>
            </a:r>
            <a:r>
              <a:rPr lang="de-DE" sz="1500" b="1" baseline="30000" dirty="0" smtClean="0">
                <a:solidFill>
                  <a:schemeClr val="tx1"/>
                </a:solidFill>
              </a:rPr>
              <a:t>3  </a:t>
            </a:r>
            <a:r>
              <a:rPr lang="de-DE" sz="1500" b="1" dirty="0" err="1" smtClean="0">
                <a:solidFill>
                  <a:schemeClr val="tx1"/>
                </a:solidFill>
              </a:rPr>
              <a:t>yr</a:t>
            </a:r>
            <a:r>
              <a:rPr lang="de-DE" sz="1500" b="1" dirty="0" smtClean="0">
                <a:solidFill>
                  <a:schemeClr val="tx1"/>
                </a:solidFill>
              </a:rPr>
              <a:t> </a:t>
            </a:r>
            <a:r>
              <a:rPr lang="de-DE" sz="1500" b="1" baseline="30000" dirty="0" smtClean="0">
                <a:solidFill>
                  <a:schemeClr val="tx1"/>
                </a:solidFill>
              </a:rPr>
              <a:t>-1</a:t>
            </a:r>
            <a:r>
              <a:rPr lang="de-DE" sz="1500" dirty="0" smtClean="0">
                <a:solidFill>
                  <a:schemeClr val="tx1"/>
                </a:solidFill>
              </a:rPr>
              <a:t/>
            </a:r>
            <a:br>
              <a:rPr lang="de-DE" sz="1500" dirty="0" smtClean="0">
                <a:solidFill>
                  <a:schemeClr val="tx1"/>
                </a:solidFill>
              </a:rPr>
            </a:br>
            <a:r>
              <a:rPr lang="de-DE" sz="1500" dirty="0" err="1">
                <a:solidFill>
                  <a:schemeClr val="tx1"/>
                </a:solidFill>
              </a:rPr>
              <a:t>radiogenic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heat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flow</a:t>
            </a:r>
            <a:r>
              <a:rPr lang="de-DE" sz="1500" dirty="0">
                <a:solidFill>
                  <a:schemeClr val="tx1"/>
                </a:solidFill>
              </a:rPr>
              <a:t/>
            </a:r>
            <a:br>
              <a:rPr lang="de-DE" sz="1500" dirty="0">
                <a:solidFill>
                  <a:schemeClr val="tx1"/>
                </a:solidFill>
              </a:rPr>
            </a:br>
            <a:r>
              <a:rPr lang="de-DE" sz="1500" dirty="0">
                <a:solidFill>
                  <a:schemeClr val="tx1"/>
                </a:solidFill>
              </a:rPr>
              <a:t>U/Th </a:t>
            </a:r>
            <a:r>
              <a:rPr lang="de-DE" sz="1500" dirty="0" err="1">
                <a:solidFill>
                  <a:schemeClr val="tx1"/>
                </a:solidFill>
              </a:rPr>
              <a:t>ratio</a:t>
            </a:r>
            <a:endParaRPr lang="de-DE" sz="15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52400" y="2895600"/>
            <a:ext cx="1916402" cy="103388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>
                <a:solidFill>
                  <a:schemeClr val="tx1"/>
                </a:solidFill>
                <a:latin typeface="Calibri"/>
                <a:cs typeface="Calibri"/>
              </a:rPr>
              <a:t>Solar </a:t>
            </a:r>
            <a:r>
              <a:rPr lang="de-DE" sz="1500" b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 dirty="0" err="1" smtClean="0">
                <a:solidFill>
                  <a:schemeClr val="tx1"/>
                </a:solidFill>
              </a:rPr>
              <a:t>‘s</a:t>
            </a:r>
            <a:r>
              <a:rPr lang="de-DE" sz="1500" b="1" dirty="0" smtClean="0">
                <a:solidFill>
                  <a:schemeClr val="tx1"/>
                </a:solidFill>
              </a:rPr>
              <a:t>: 10</a:t>
            </a:r>
            <a:r>
              <a:rPr lang="de-DE" sz="1500" b="1" baseline="30000" dirty="0" smtClean="0">
                <a:solidFill>
                  <a:schemeClr val="tx1"/>
                </a:solidFill>
              </a:rPr>
              <a:t>4</a:t>
            </a:r>
            <a:r>
              <a:rPr lang="de-DE" sz="1500" b="1" dirty="0" smtClean="0">
                <a:solidFill>
                  <a:schemeClr val="tx1"/>
                </a:solidFill>
              </a:rPr>
              <a:t> per </a:t>
            </a:r>
            <a:r>
              <a:rPr lang="de-DE" sz="1500" b="1" dirty="0" err="1" smtClean="0">
                <a:solidFill>
                  <a:schemeClr val="tx1"/>
                </a:solidFill>
              </a:rPr>
              <a:t>day</a:t>
            </a:r>
            <a:r>
              <a:rPr lang="de-DE" sz="1500" dirty="0" smtClean="0">
                <a:solidFill>
                  <a:schemeClr val="tx1"/>
                </a:solidFill>
              </a:rPr>
              <a:t/>
            </a:r>
            <a:br>
              <a:rPr lang="de-DE" sz="1500" dirty="0" smtClean="0">
                <a:solidFill>
                  <a:schemeClr val="tx1"/>
                </a:solidFill>
              </a:rPr>
            </a:br>
            <a:r>
              <a:rPr lang="de-DE" sz="1500" dirty="0" err="1">
                <a:solidFill>
                  <a:schemeClr val="tx1"/>
                </a:solidFill>
              </a:rPr>
              <a:t>core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metallicity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>
                <a:solidFill>
                  <a:schemeClr val="tx1"/>
                </a:solidFill>
              </a:rPr>
              <a:t>CNO </a:t>
            </a:r>
            <a:r>
              <a:rPr lang="de-DE" sz="1500" dirty="0" err="1">
                <a:solidFill>
                  <a:schemeClr val="tx1"/>
                </a:solidFill>
              </a:rPr>
              <a:t>fusion</a:t>
            </a:r>
            <a:r>
              <a:rPr lang="de-DE" sz="1500" dirty="0">
                <a:solidFill>
                  <a:schemeClr val="tx1"/>
                </a:solidFill>
              </a:rPr>
              <a:t> rate</a:t>
            </a:r>
          </a:p>
          <a:p>
            <a:r>
              <a:rPr lang="de-DE" sz="1500" dirty="0" err="1">
                <a:solidFill>
                  <a:schemeClr val="tx1"/>
                </a:solidFill>
              </a:rPr>
              <a:t>helioseismic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g-modes</a:t>
            </a:r>
            <a:endParaRPr lang="de-DE" sz="15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962400" y="1175920"/>
            <a:ext cx="2514600" cy="103388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>
                <a:solidFill>
                  <a:schemeClr val="tx1"/>
                </a:solidFill>
                <a:latin typeface="Calibri"/>
                <a:cs typeface="Calibri"/>
              </a:rPr>
              <a:t>Supernova </a:t>
            </a:r>
            <a:r>
              <a:rPr lang="de-DE" sz="1500" b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 dirty="0" err="1" smtClean="0">
                <a:solidFill>
                  <a:schemeClr val="tx1"/>
                </a:solidFill>
              </a:rPr>
              <a:t>‘s</a:t>
            </a:r>
            <a:r>
              <a:rPr lang="de-DE" sz="1500" b="1" dirty="0" smtClean="0">
                <a:solidFill>
                  <a:schemeClr val="tx1"/>
                </a:solidFill>
              </a:rPr>
              <a:t>: 10</a:t>
            </a:r>
            <a:r>
              <a:rPr lang="de-DE" sz="1500" b="1" baseline="30000" dirty="0" smtClean="0">
                <a:solidFill>
                  <a:schemeClr val="tx1"/>
                </a:solidFill>
              </a:rPr>
              <a:t>4 </a:t>
            </a:r>
            <a:r>
              <a:rPr lang="de-DE" sz="1500" b="1" dirty="0" smtClean="0">
                <a:solidFill>
                  <a:schemeClr val="tx1"/>
                </a:solidFill>
              </a:rPr>
              <a:t>in 10 sec</a:t>
            </a:r>
            <a:r>
              <a:rPr lang="de-DE" sz="1500" dirty="0" smtClean="0">
                <a:solidFill>
                  <a:schemeClr val="tx1"/>
                </a:solidFill>
              </a:rPr>
              <a:t/>
            </a:r>
            <a:br>
              <a:rPr lang="de-DE" sz="1500" dirty="0" smtClean="0">
                <a:solidFill>
                  <a:schemeClr val="tx1"/>
                </a:solidFill>
              </a:rPr>
            </a:br>
            <a:r>
              <a:rPr lang="de-DE" sz="1500" dirty="0" err="1">
                <a:solidFill>
                  <a:schemeClr val="tx1"/>
                </a:solidFill>
              </a:rPr>
              <a:t>observe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core-collape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phases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 err="1">
                <a:solidFill>
                  <a:schemeClr val="tx1"/>
                </a:solidFill>
              </a:rPr>
              <a:t>propagation</a:t>
            </a:r>
            <a:r>
              <a:rPr lang="de-DE" sz="1500" dirty="0">
                <a:solidFill>
                  <a:schemeClr val="tx1"/>
                </a:solidFill>
              </a:rPr>
              <a:t> of </a:t>
            </a:r>
            <a:r>
              <a:rPr lang="de-DE" sz="1500" dirty="0" err="1">
                <a:solidFill>
                  <a:schemeClr val="tx1"/>
                </a:solidFill>
              </a:rPr>
              <a:t>shock-wave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 err="1">
                <a:solidFill>
                  <a:schemeClr val="tx1"/>
                </a:solidFill>
              </a:rPr>
              <a:t>observe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dim/failed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SNe</a:t>
            </a:r>
            <a:endParaRPr lang="de-DE" sz="15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43000" y="2016000"/>
            <a:ext cx="2514600" cy="61200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>
                <a:solidFill>
                  <a:schemeClr val="tx1"/>
                </a:solidFill>
                <a:latin typeface="Calibri"/>
                <a:cs typeface="Calibri"/>
              </a:rPr>
              <a:t>DM annihilation </a:t>
            </a:r>
            <a:r>
              <a:rPr lang="de-DE" sz="1500" b="1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>
                <a:solidFill>
                  <a:schemeClr val="tx1"/>
                </a:solidFill>
                <a:latin typeface="Calibri"/>
                <a:cs typeface="Calibri"/>
              </a:rPr>
              <a:t>‘s</a:t>
            </a:r>
            <a:r>
              <a:rPr lang="de-DE" sz="1500">
                <a:solidFill>
                  <a:schemeClr val="tx1"/>
                </a:solidFill>
              </a:rPr>
              <a:t/>
            </a:r>
            <a:br>
              <a:rPr lang="de-DE" sz="1500">
                <a:solidFill>
                  <a:schemeClr val="tx1"/>
                </a:solidFill>
              </a:rPr>
            </a:br>
            <a:r>
              <a:rPr lang="de-DE" sz="1500">
                <a:solidFill>
                  <a:schemeClr val="tx1"/>
                </a:solidFill>
              </a:rPr>
              <a:t>sensitive for m</a:t>
            </a:r>
            <a:r>
              <a:rPr lang="de-DE" sz="1500" baseline="-2500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de-DE" sz="1500">
                <a:solidFill>
                  <a:schemeClr val="tx1"/>
                </a:solidFill>
              </a:rPr>
              <a:t> ≈ 10-100 MeV</a:t>
            </a:r>
          </a:p>
        </p:txBody>
      </p:sp>
      <p:sp>
        <p:nvSpPr>
          <p:cNvPr id="12" name="Rechteck 11"/>
          <p:cNvSpPr/>
          <p:nvPr/>
        </p:nvSpPr>
        <p:spPr>
          <a:xfrm>
            <a:off x="5943600" y="5600700"/>
            <a:ext cx="1371600" cy="342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6096000" y="4953000"/>
            <a:ext cx="2514600" cy="82800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 smtClean="0">
                <a:solidFill>
                  <a:schemeClr val="tx1"/>
                </a:solidFill>
                <a:latin typeface="Calibri"/>
                <a:cs typeface="Calibri"/>
              </a:rPr>
              <a:t>DSNB: 5–10 per </a:t>
            </a:r>
            <a:r>
              <a:rPr lang="de-DE" sz="1500" b="1" dirty="0" err="1" smtClean="0">
                <a:solidFill>
                  <a:schemeClr val="tx1"/>
                </a:solidFill>
                <a:latin typeface="Calibri"/>
                <a:cs typeface="Calibri"/>
              </a:rPr>
              <a:t>year</a:t>
            </a:r>
            <a:r>
              <a:rPr lang="de-DE" sz="1500" dirty="0" smtClean="0">
                <a:solidFill>
                  <a:schemeClr val="tx1"/>
                </a:solidFill>
              </a:rPr>
              <a:t/>
            </a:r>
            <a:br>
              <a:rPr lang="de-DE" sz="1500" dirty="0" smtClean="0">
                <a:solidFill>
                  <a:schemeClr val="tx1"/>
                </a:solidFill>
              </a:rPr>
            </a:br>
            <a:r>
              <a:rPr lang="de-DE" sz="1500" dirty="0" err="1">
                <a:solidFill>
                  <a:schemeClr val="tx1"/>
                </a:solidFill>
              </a:rPr>
              <a:t>average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spectral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temperature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 err="1">
                <a:solidFill>
                  <a:schemeClr val="tx1"/>
                </a:solidFill>
              </a:rPr>
              <a:t>fraction</a:t>
            </a:r>
            <a:r>
              <a:rPr lang="de-DE" sz="1500" dirty="0">
                <a:solidFill>
                  <a:schemeClr val="tx1"/>
                </a:solidFill>
              </a:rPr>
              <a:t> of </a:t>
            </a:r>
            <a:r>
              <a:rPr lang="de-DE" sz="1500" dirty="0" err="1">
                <a:solidFill>
                  <a:schemeClr val="tx1"/>
                </a:solidFill>
              </a:rPr>
              <a:t>dim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SNe</a:t>
            </a:r>
            <a:endParaRPr lang="de-DE" sz="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Neutrino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physics</a:t>
            </a:r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with</a:t>
            </a:r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natural</a:t>
            </a:r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 </a:t>
            </a:r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sources</a:t>
            </a:r>
            <a:endParaRPr lang="de-DE" sz="3500" b="1" dirty="0">
              <a:solidFill>
                <a:srgbClr val="C0504D"/>
              </a:solidFill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Bild 18" descr="astrophysical_sources.png"/>
          <p:cNvPicPr>
            <a:picLocks noChangeAspect="1"/>
          </p:cNvPicPr>
          <p:nvPr/>
        </p:nvPicPr>
        <p:blipFill>
          <a:blip r:embed="rId2"/>
          <a:srcRect r="21902"/>
          <a:stretch>
            <a:fillRect/>
          </a:stretch>
        </p:blipFill>
        <p:spPr>
          <a:xfrm>
            <a:off x="685800" y="1066799"/>
            <a:ext cx="7696200" cy="5605881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7010401" y="2895600"/>
            <a:ext cx="1371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848601" y="1295400"/>
            <a:ext cx="5334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48000" y="5801400"/>
            <a:ext cx="1764000" cy="82800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 err="1">
                <a:solidFill>
                  <a:schemeClr val="tx1"/>
                </a:solidFill>
              </a:rPr>
              <a:t>Geo-</a:t>
            </a:r>
            <a:r>
              <a:rPr lang="de-DE" sz="1500" b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 dirty="0" err="1" smtClean="0">
                <a:solidFill>
                  <a:schemeClr val="tx1"/>
                </a:solidFill>
              </a:rPr>
              <a:t>‘s</a:t>
            </a:r>
            <a:r>
              <a:rPr lang="de-DE" sz="1500" b="1" dirty="0" smtClean="0">
                <a:solidFill>
                  <a:schemeClr val="tx1"/>
                </a:solidFill>
              </a:rPr>
              <a:t>: 10</a:t>
            </a:r>
            <a:r>
              <a:rPr lang="de-DE" sz="1500" b="1" baseline="30000" dirty="0" smtClean="0">
                <a:solidFill>
                  <a:schemeClr val="tx1"/>
                </a:solidFill>
              </a:rPr>
              <a:t>3  </a:t>
            </a:r>
            <a:r>
              <a:rPr lang="de-DE" sz="1500" b="1" dirty="0" err="1" smtClean="0">
                <a:solidFill>
                  <a:schemeClr val="tx1"/>
                </a:solidFill>
              </a:rPr>
              <a:t>yr</a:t>
            </a:r>
            <a:r>
              <a:rPr lang="de-DE" sz="1500" b="1" dirty="0" smtClean="0">
                <a:solidFill>
                  <a:schemeClr val="tx1"/>
                </a:solidFill>
              </a:rPr>
              <a:t> </a:t>
            </a:r>
            <a:r>
              <a:rPr lang="de-DE" sz="1500" b="1" baseline="30000" dirty="0" smtClean="0">
                <a:solidFill>
                  <a:schemeClr val="tx1"/>
                </a:solidFill>
              </a:rPr>
              <a:t>-1</a:t>
            </a:r>
            <a:r>
              <a:rPr lang="de-DE" sz="1500" dirty="0" smtClean="0">
                <a:solidFill>
                  <a:schemeClr val="tx1"/>
                </a:solidFill>
              </a:rPr>
              <a:t/>
            </a:r>
            <a:br>
              <a:rPr lang="de-DE" sz="1500" dirty="0" smtClean="0">
                <a:solidFill>
                  <a:schemeClr val="tx1"/>
                </a:solidFill>
              </a:rPr>
            </a:br>
            <a:r>
              <a:rPr lang="de-DE" sz="1500" dirty="0" err="1">
                <a:solidFill>
                  <a:schemeClr val="tx1"/>
                </a:solidFill>
              </a:rPr>
              <a:t>radiogenic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heat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flow</a:t>
            </a:r>
            <a:r>
              <a:rPr lang="de-DE" sz="1500" dirty="0">
                <a:solidFill>
                  <a:schemeClr val="tx1"/>
                </a:solidFill>
              </a:rPr>
              <a:t/>
            </a:r>
            <a:br>
              <a:rPr lang="de-DE" sz="1500" dirty="0">
                <a:solidFill>
                  <a:schemeClr val="tx1"/>
                </a:solidFill>
              </a:rPr>
            </a:br>
            <a:r>
              <a:rPr lang="de-DE" sz="1500" dirty="0">
                <a:solidFill>
                  <a:schemeClr val="tx1"/>
                </a:solidFill>
              </a:rPr>
              <a:t>U/Th </a:t>
            </a:r>
            <a:r>
              <a:rPr lang="de-DE" sz="1500" dirty="0" err="1">
                <a:solidFill>
                  <a:schemeClr val="tx1"/>
                </a:solidFill>
              </a:rPr>
              <a:t>ratio</a:t>
            </a:r>
            <a:endParaRPr lang="de-DE" sz="15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52400" y="2895600"/>
            <a:ext cx="1916402" cy="103388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>
                <a:solidFill>
                  <a:schemeClr val="tx1"/>
                </a:solidFill>
                <a:latin typeface="Calibri"/>
                <a:cs typeface="Calibri"/>
              </a:rPr>
              <a:t>Solar </a:t>
            </a:r>
            <a:r>
              <a:rPr lang="de-DE" sz="1500" b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 dirty="0" err="1" smtClean="0">
                <a:solidFill>
                  <a:schemeClr val="tx1"/>
                </a:solidFill>
              </a:rPr>
              <a:t>‘s</a:t>
            </a:r>
            <a:r>
              <a:rPr lang="de-DE" sz="1500" b="1" dirty="0" smtClean="0">
                <a:solidFill>
                  <a:schemeClr val="tx1"/>
                </a:solidFill>
              </a:rPr>
              <a:t>: 10</a:t>
            </a:r>
            <a:r>
              <a:rPr lang="de-DE" sz="1500" b="1" baseline="30000" dirty="0" smtClean="0">
                <a:solidFill>
                  <a:schemeClr val="tx1"/>
                </a:solidFill>
              </a:rPr>
              <a:t>4</a:t>
            </a:r>
            <a:r>
              <a:rPr lang="de-DE" sz="1500" b="1" dirty="0" smtClean="0">
                <a:solidFill>
                  <a:schemeClr val="tx1"/>
                </a:solidFill>
              </a:rPr>
              <a:t> per </a:t>
            </a:r>
            <a:r>
              <a:rPr lang="de-DE" sz="1500" b="1" dirty="0" err="1" smtClean="0">
                <a:solidFill>
                  <a:schemeClr val="tx1"/>
                </a:solidFill>
              </a:rPr>
              <a:t>day</a:t>
            </a:r>
            <a:r>
              <a:rPr lang="de-DE" sz="1500" dirty="0" smtClean="0">
                <a:solidFill>
                  <a:schemeClr val="tx1"/>
                </a:solidFill>
              </a:rPr>
              <a:t/>
            </a:r>
            <a:br>
              <a:rPr lang="de-DE" sz="1500" dirty="0" smtClean="0">
                <a:solidFill>
                  <a:schemeClr val="tx1"/>
                </a:solidFill>
              </a:rPr>
            </a:br>
            <a:r>
              <a:rPr lang="de-DE" sz="1500" dirty="0" err="1">
                <a:solidFill>
                  <a:schemeClr val="tx1"/>
                </a:solidFill>
              </a:rPr>
              <a:t>core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metallicity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>
                <a:solidFill>
                  <a:schemeClr val="tx1"/>
                </a:solidFill>
              </a:rPr>
              <a:t>CNO </a:t>
            </a:r>
            <a:r>
              <a:rPr lang="de-DE" sz="1500" dirty="0" err="1">
                <a:solidFill>
                  <a:schemeClr val="tx1"/>
                </a:solidFill>
              </a:rPr>
              <a:t>fusion</a:t>
            </a:r>
            <a:r>
              <a:rPr lang="de-DE" sz="1500" dirty="0">
                <a:solidFill>
                  <a:schemeClr val="tx1"/>
                </a:solidFill>
              </a:rPr>
              <a:t> rate</a:t>
            </a:r>
          </a:p>
          <a:p>
            <a:r>
              <a:rPr lang="de-DE" sz="1500" dirty="0" err="1">
                <a:solidFill>
                  <a:schemeClr val="tx1"/>
                </a:solidFill>
              </a:rPr>
              <a:t>helioseismic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g-modes</a:t>
            </a:r>
            <a:endParaRPr lang="de-DE" sz="15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962400" y="1175920"/>
            <a:ext cx="2514600" cy="103388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>
                <a:solidFill>
                  <a:schemeClr val="tx1"/>
                </a:solidFill>
                <a:latin typeface="Calibri"/>
                <a:cs typeface="Calibri"/>
              </a:rPr>
              <a:t>Supernova </a:t>
            </a:r>
            <a:r>
              <a:rPr lang="de-DE" sz="1500" b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 dirty="0" err="1" smtClean="0">
                <a:solidFill>
                  <a:schemeClr val="tx1"/>
                </a:solidFill>
              </a:rPr>
              <a:t>‘s</a:t>
            </a:r>
            <a:r>
              <a:rPr lang="de-DE" sz="1500" b="1" dirty="0" smtClean="0">
                <a:solidFill>
                  <a:schemeClr val="tx1"/>
                </a:solidFill>
              </a:rPr>
              <a:t>: 10</a:t>
            </a:r>
            <a:r>
              <a:rPr lang="de-DE" sz="1500" b="1" baseline="30000" dirty="0" smtClean="0">
                <a:solidFill>
                  <a:schemeClr val="tx1"/>
                </a:solidFill>
              </a:rPr>
              <a:t>4 </a:t>
            </a:r>
            <a:r>
              <a:rPr lang="de-DE" sz="1500" b="1" dirty="0" smtClean="0">
                <a:solidFill>
                  <a:schemeClr val="tx1"/>
                </a:solidFill>
              </a:rPr>
              <a:t>in 10 sec</a:t>
            </a:r>
            <a:r>
              <a:rPr lang="de-DE" sz="1500" dirty="0" smtClean="0">
                <a:solidFill>
                  <a:schemeClr val="tx1"/>
                </a:solidFill>
              </a:rPr>
              <a:t/>
            </a:r>
            <a:br>
              <a:rPr lang="de-DE" sz="1500" dirty="0" smtClean="0">
                <a:solidFill>
                  <a:schemeClr val="tx1"/>
                </a:solidFill>
              </a:rPr>
            </a:br>
            <a:r>
              <a:rPr lang="de-DE" sz="1500" dirty="0" err="1">
                <a:solidFill>
                  <a:schemeClr val="tx1"/>
                </a:solidFill>
              </a:rPr>
              <a:t>observe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core-collape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phases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 err="1">
                <a:solidFill>
                  <a:schemeClr val="tx1"/>
                </a:solidFill>
              </a:rPr>
              <a:t>propagation</a:t>
            </a:r>
            <a:r>
              <a:rPr lang="de-DE" sz="1500" dirty="0">
                <a:solidFill>
                  <a:schemeClr val="tx1"/>
                </a:solidFill>
              </a:rPr>
              <a:t> of </a:t>
            </a:r>
            <a:r>
              <a:rPr lang="de-DE" sz="1500" dirty="0" err="1">
                <a:solidFill>
                  <a:schemeClr val="tx1"/>
                </a:solidFill>
              </a:rPr>
              <a:t>shock-wave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 err="1">
                <a:solidFill>
                  <a:schemeClr val="tx1"/>
                </a:solidFill>
              </a:rPr>
              <a:t>observe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dim/failed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SNe</a:t>
            </a:r>
            <a:endParaRPr lang="de-DE" sz="15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43000" y="2016000"/>
            <a:ext cx="2514600" cy="61200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>
                <a:solidFill>
                  <a:schemeClr val="tx1"/>
                </a:solidFill>
                <a:latin typeface="Calibri"/>
                <a:cs typeface="Calibri"/>
              </a:rPr>
              <a:t>DM annihilation </a:t>
            </a:r>
            <a:r>
              <a:rPr lang="de-DE" sz="1500" b="1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>
                <a:solidFill>
                  <a:schemeClr val="tx1"/>
                </a:solidFill>
                <a:latin typeface="Calibri"/>
                <a:cs typeface="Calibri"/>
              </a:rPr>
              <a:t>‘s</a:t>
            </a:r>
            <a:r>
              <a:rPr lang="de-DE" sz="1500">
                <a:solidFill>
                  <a:schemeClr val="tx1"/>
                </a:solidFill>
              </a:rPr>
              <a:t/>
            </a:r>
            <a:br>
              <a:rPr lang="de-DE" sz="1500">
                <a:solidFill>
                  <a:schemeClr val="tx1"/>
                </a:solidFill>
              </a:rPr>
            </a:br>
            <a:r>
              <a:rPr lang="de-DE" sz="1500">
                <a:solidFill>
                  <a:schemeClr val="tx1"/>
                </a:solidFill>
              </a:rPr>
              <a:t>sensitive for m</a:t>
            </a:r>
            <a:r>
              <a:rPr lang="de-DE" sz="1500" baseline="-2500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de-DE" sz="1500">
                <a:solidFill>
                  <a:schemeClr val="tx1"/>
                </a:solidFill>
              </a:rPr>
              <a:t> ≈ 10-100 MeV</a:t>
            </a:r>
          </a:p>
        </p:txBody>
      </p:sp>
      <p:sp>
        <p:nvSpPr>
          <p:cNvPr id="12" name="Rechteck 11"/>
          <p:cNvSpPr/>
          <p:nvPr/>
        </p:nvSpPr>
        <p:spPr>
          <a:xfrm>
            <a:off x="5943600" y="5600700"/>
            <a:ext cx="1371600" cy="342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6096000" y="4953000"/>
            <a:ext cx="2514600" cy="82800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 smtClean="0">
                <a:solidFill>
                  <a:schemeClr val="tx1"/>
                </a:solidFill>
                <a:latin typeface="Calibri"/>
                <a:cs typeface="Calibri"/>
              </a:rPr>
              <a:t>DSNB: 5–10 per </a:t>
            </a:r>
            <a:r>
              <a:rPr lang="de-DE" sz="1500" b="1" dirty="0" err="1" smtClean="0">
                <a:solidFill>
                  <a:schemeClr val="tx1"/>
                </a:solidFill>
                <a:latin typeface="Calibri"/>
                <a:cs typeface="Calibri"/>
              </a:rPr>
              <a:t>year</a:t>
            </a:r>
            <a:r>
              <a:rPr lang="de-DE" sz="1500" dirty="0" smtClean="0">
                <a:solidFill>
                  <a:schemeClr val="tx1"/>
                </a:solidFill>
              </a:rPr>
              <a:t/>
            </a:r>
            <a:br>
              <a:rPr lang="de-DE" sz="1500" dirty="0" smtClean="0">
                <a:solidFill>
                  <a:schemeClr val="tx1"/>
                </a:solidFill>
              </a:rPr>
            </a:br>
            <a:r>
              <a:rPr lang="de-DE" sz="1500" dirty="0" err="1">
                <a:solidFill>
                  <a:schemeClr val="tx1"/>
                </a:solidFill>
              </a:rPr>
              <a:t>average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spectral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temperature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 err="1">
                <a:solidFill>
                  <a:schemeClr val="tx1"/>
                </a:solidFill>
              </a:rPr>
              <a:t>fraction</a:t>
            </a:r>
            <a:r>
              <a:rPr lang="de-DE" sz="1500" dirty="0">
                <a:solidFill>
                  <a:schemeClr val="tx1"/>
                </a:solidFill>
              </a:rPr>
              <a:t> of </a:t>
            </a:r>
            <a:r>
              <a:rPr lang="de-DE" sz="1500" dirty="0" err="1">
                <a:solidFill>
                  <a:schemeClr val="tx1"/>
                </a:solidFill>
              </a:rPr>
              <a:t>dim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SNe</a:t>
            </a:r>
            <a:endParaRPr lang="de-DE" sz="15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28600" y="3250800"/>
            <a:ext cx="2285998" cy="10164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MSW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transition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region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Earth matter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effects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/>
            </a:r>
            <a:b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de-DE" sz="1300" b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non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-standard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effects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/>
            </a:r>
            <a:b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de-DE" sz="1500" b="1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de-DE" sz="1300" b="1" dirty="0" err="1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de-DE" sz="1500" b="1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conversion</a:t>
            </a:r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038600" y="1524000"/>
            <a:ext cx="2590800" cy="11040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500" b="1" dirty="0" err="1" smtClean="0">
                <a:solidFill>
                  <a:schemeClr val="bg1"/>
                </a:solidFill>
                <a:cs typeface="Calibri"/>
              </a:rPr>
              <a:t>neutrino</a:t>
            </a:r>
            <a:r>
              <a:rPr lang="de-DE" sz="1500" b="1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de-DE" sz="1500" b="1" dirty="0" err="1" smtClean="0">
                <a:solidFill>
                  <a:schemeClr val="bg1"/>
                </a:solidFill>
                <a:cs typeface="Calibri"/>
              </a:rPr>
              <a:t>mass</a:t>
            </a:r>
            <a:r>
              <a:rPr lang="de-DE" sz="1500" b="1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de-DE" sz="1500" b="1" dirty="0" err="1" smtClean="0">
                <a:solidFill>
                  <a:schemeClr val="bg1"/>
                </a:solidFill>
                <a:cs typeface="Calibri"/>
              </a:rPr>
              <a:t>hierarchy</a:t>
            </a:r>
            <a:r>
              <a:rPr lang="de-DE" sz="1500" b="1" dirty="0" smtClean="0">
                <a:solidFill>
                  <a:schemeClr val="bg1"/>
                </a:solidFill>
                <a:cs typeface="Calibri"/>
              </a:rPr>
              <a:t/>
            </a:r>
            <a:br>
              <a:rPr lang="de-DE" sz="1500" b="1" dirty="0" smtClean="0">
                <a:solidFill>
                  <a:schemeClr val="bg1"/>
                </a:solidFill>
                <a:cs typeface="Calibri"/>
              </a:rPr>
            </a:b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neutrino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mass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SN/Earth matter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effects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/>
            </a:r>
            <a:b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de-DE" sz="1500" b="1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de-DE" sz="1300" b="1" dirty="0" err="1" smtClean="0">
                <a:solidFill>
                  <a:schemeClr val="bg1"/>
                </a:solidFill>
                <a:cs typeface="Calibri"/>
                <a:sym typeface="Wingdings"/>
              </a:rPr>
              <a:t></a:t>
            </a:r>
            <a:r>
              <a:rPr lang="de-DE" sz="1500" b="1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de-DE" sz="1500" b="1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de-DE" sz="1500" b="1" dirty="0" err="1" smtClean="0">
                <a:solidFill>
                  <a:schemeClr val="bg1"/>
                </a:solidFill>
                <a:cs typeface="Calibri"/>
              </a:rPr>
              <a:t>conversion</a:t>
            </a:r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87566" y="380702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FFFF"/>
                </a:solidFill>
              </a:rPr>
              <a:t>_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297566" y="213062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FFFF"/>
                </a:solidFill>
              </a:rPr>
              <a:t>_</a:t>
            </a:r>
            <a:endParaRPr lang="de-DE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Neutrino </a:t>
            </a:r>
            <a:r>
              <a:rPr lang="de-DE" sz="3500" b="1" dirty="0" err="1" smtClean="0">
                <a:cs typeface="Arial Narrow"/>
              </a:rPr>
              <a:t>physics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with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artificial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sources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Bild 8" descr="cr_sourc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25"/>
          <a:stretch>
            <a:fillRect/>
          </a:stretch>
        </p:blipFill>
        <p:spPr>
          <a:xfrm>
            <a:off x="6607800" y="914400"/>
            <a:ext cx="2026010" cy="2694240"/>
          </a:xfrm>
          <a:prstGeom prst="rect">
            <a:avLst/>
          </a:prstGeom>
        </p:spPr>
      </p:pic>
      <p:pic>
        <p:nvPicPr>
          <p:cNvPr id="10" name="Picture 20" descr="rea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2378059" cy="2194363"/>
          </a:xfrm>
          <a:prstGeom prst="rect">
            <a:avLst/>
          </a:prstGeom>
          <a:noFill/>
        </p:spPr>
      </p:pic>
      <p:pic>
        <p:nvPicPr>
          <p:cNvPr id="11" name="Bild 10" descr="stacked cyclotoron.png"/>
          <p:cNvPicPr>
            <a:picLocks noChangeAspect="1"/>
          </p:cNvPicPr>
          <p:nvPr/>
        </p:nvPicPr>
        <p:blipFill>
          <a:blip r:embed="rId4">
            <a:lum bright="10000" contrast="31000"/>
          </a:blip>
          <a:stretch>
            <a:fillRect/>
          </a:stretch>
        </p:blipFill>
        <p:spPr>
          <a:xfrm>
            <a:off x="3333830" y="2793000"/>
            <a:ext cx="2650263" cy="2160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57200" y="3458795"/>
            <a:ext cx="2970673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latin typeface="+mj-lt"/>
                <a:cs typeface="Chalkboard"/>
              </a:rPr>
              <a:t>Nuclear</a:t>
            </a:r>
            <a:r>
              <a:rPr lang="de-DE" sz="2000" b="1" dirty="0">
                <a:latin typeface="+mj-lt"/>
                <a:cs typeface="Chalkboard"/>
              </a:rPr>
              <a:t> </a:t>
            </a:r>
            <a:r>
              <a:rPr lang="de-DE" sz="2000" b="1" dirty="0" err="1">
                <a:latin typeface="+mj-lt"/>
                <a:cs typeface="Chalkboard"/>
              </a:rPr>
              <a:t>reactors</a:t>
            </a:r>
            <a:endParaRPr lang="de-DE" sz="2000" b="1" dirty="0" smtClean="0">
              <a:latin typeface="+mj-lt"/>
              <a:cs typeface="Chalkboard"/>
            </a:endParaRPr>
          </a:p>
          <a:p>
            <a:pPr>
              <a:spcAft>
                <a:spcPts val="600"/>
              </a:spcAft>
              <a:tabLst>
                <a:tab pos="177800" algn="l"/>
              </a:tabLst>
            </a:pPr>
            <a:r>
              <a:rPr lang="de-DE" sz="2000" dirty="0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smtClean="0">
                <a:latin typeface="Calibri"/>
                <a:cs typeface="Calibri"/>
              </a:rPr>
              <a:t>e</a:t>
            </a:r>
            <a:r>
              <a:rPr lang="de-DE" sz="2000" dirty="0" smtClean="0">
                <a:latin typeface="Calibri"/>
                <a:cs typeface="Calibri"/>
              </a:rPr>
              <a:t>, E&lt;8MeV</a:t>
            </a:r>
          </a:p>
          <a:p>
            <a:pPr>
              <a:tabLst>
                <a:tab pos="177800" algn="l"/>
              </a:tabLst>
            </a:pP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 solar 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mixing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: </a:t>
            </a:r>
            <a:r>
              <a:rPr lang="de-DE" b="1" i="1" dirty="0" smtClean="0">
                <a:solidFill>
                  <a:schemeClr val="accent2"/>
                </a:solidFill>
                <a:latin typeface="Symbol" charset="2"/>
                <a:cs typeface="Symbol" charset="2"/>
                <a:sym typeface="Wingdings"/>
              </a:rPr>
              <a:t>q</a:t>
            </a:r>
            <a:r>
              <a:rPr lang="de-DE" b="1" i="1" baseline="-25000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12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, </a:t>
            </a:r>
            <a:r>
              <a:rPr lang="de-DE" b="1" i="1" dirty="0" smtClean="0">
                <a:solidFill>
                  <a:schemeClr val="accent2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m</a:t>
            </a:r>
            <a:r>
              <a:rPr lang="de-DE" b="1" i="1" baseline="30000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2</a:t>
            </a:r>
            <a:r>
              <a:rPr lang="de-DE" b="1" i="1" baseline="-25000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12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/>
            </a:r>
            <a:b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</a:b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	(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mass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hierarchy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)</a:t>
            </a:r>
            <a:endParaRPr lang="de-DE" b="1" i="1" dirty="0" smtClean="0">
              <a:solidFill>
                <a:schemeClr val="accent2"/>
              </a:solidFill>
              <a:latin typeface="Chalkboard"/>
              <a:cs typeface="Chalkboard"/>
            </a:endParaRPr>
          </a:p>
          <a:p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187381" y="1262648"/>
            <a:ext cx="3083672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Symbol" charset="2"/>
                <a:cs typeface="Symbol" charset="2"/>
              </a:rPr>
              <a:t>p</a:t>
            </a:r>
            <a:r>
              <a:rPr lang="de-DE" sz="2000" b="1" baseline="30000" dirty="0" smtClean="0">
                <a:latin typeface="Symbol" charset="2"/>
                <a:cs typeface="Symbol" charset="2"/>
              </a:rPr>
              <a:t>+</a:t>
            </a:r>
            <a:r>
              <a:rPr lang="de-DE" sz="2000" b="1" dirty="0" smtClean="0">
                <a:latin typeface="Chalkboard"/>
                <a:cs typeface="Chalkboard"/>
              </a:rPr>
              <a:t> </a:t>
            </a:r>
            <a:r>
              <a:rPr lang="de-DE" sz="2000" b="1" dirty="0" err="1" smtClean="0">
                <a:latin typeface="Calibri"/>
                <a:cs typeface="Calibri"/>
              </a:rPr>
              <a:t>decay-at-rest</a:t>
            </a:r>
            <a:r>
              <a:rPr lang="de-DE" sz="2000" b="1" dirty="0" smtClean="0">
                <a:latin typeface="Calibri"/>
                <a:cs typeface="Calibri"/>
              </a:rPr>
              <a:t> </a:t>
            </a:r>
            <a:r>
              <a:rPr lang="de-DE" sz="2000" b="1" dirty="0" err="1" smtClean="0">
                <a:latin typeface="Calibri"/>
                <a:cs typeface="Calibri"/>
              </a:rPr>
              <a:t>beam</a:t>
            </a:r>
            <a:endParaRPr lang="de-DE" sz="2000" b="1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de-DE" sz="2000" dirty="0" err="1" smtClean="0">
                <a:latin typeface="Calibri"/>
                <a:cs typeface="Calibri"/>
              </a:rPr>
              <a:t>from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high-power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cyclotrons</a:t>
            </a:r>
            <a:r>
              <a:rPr lang="de-DE" sz="2000" dirty="0" smtClean="0">
                <a:latin typeface="Calibri"/>
                <a:cs typeface="Calibri"/>
              </a:rPr>
              <a:t/>
            </a:r>
            <a:br>
              <a:rPr lang="de-DE" sz="2000" dirty="0" smtClean="0">
                <a:latin typeface="Calibri"/>
                <a:cs typeface="Calibri"/>
              </a:rPr>
            </a:br>
            <a:r>
              <a:rPr lang="de-DE" sz="2000" dirty="0">
                <a:latin typeface="Symbol" charset="2"/>
                <a:cs typeface="Symbol" charset="2"/>
              </a:rPr>
              <a:t>n</a:t>
            </a:r>
            <a:r>
              <a:rPr lang="de-DE" sz="2000" baseline="-25000" dirty="0">
                <a:latin typeface="Calibri"/>
                <a:cs typeface="Calibri"/>
              </a:rPr>
              <a:t>e</a:t>
            </a:r>
            <a:r>
              <a:rPr lang="de-DE" sz="2000" dirty="0">
                <a:latin typeface="Calibri"/>
                <a:cs typeface="Calibri"/>
              </a:rPr>
              <a:t>, </a:t>
            </a:r>
            <a:r>
              <a:rPr lang="de-DE" sz="2000" dirty="0">
                <a:latin typeface="Symbol" charset="2"/>
                <a:cs typeface="Symbol" charset="2"/>
              </a:rPr>
              <a:t>n</a:t>
            </a:r>
            <a:r>
              <a:rPr lang="de-DE" sz="2000" baseline="-25000" dirty="0">
                <a:latin typeface="Symbol" charset="2"/>
                <a:cs typeface="Symbol" charset="2"/>
              </a:rPr>
              <a:t>m</a:t>
            </a:r>
            <a:r>
              <a:rPr lang="de-DE" sz="2000" dirty="0">
                <a:latin typeface="Calibri"/>
                <a:cs typeface="Calibri"/>
              </a:rPr>
              <a:t>, </a:t>
            </a:r>
            <a:r>
              <a:rPr lang="de-DE" sz="2000" dirty="0">
                <a:latin typeface="Symbol" charset="2"/>
                <a:cs typeface="Symbol" charset="2"/>
              </a:rPr>
              <a:t>n</a:t>
            </a:r>
            <a:r>
              <a:rPr lang="de-DE" sz="2000" baseline="-25000" dirty="0">
                <a:latin typeface="Symbol" charset="2"/>
                <a:cs typeface="Symbol" charset="2"/>
              </a:rPr>
              <a:t>m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with</a:t>
            </a:r>
            <a:r>
              <a:rPr lang="de-DE" sz="2000" dirty="0">
                <a:latin typeface="Calibri"/>
                <a:cs typeface="Calibri"/>
              </a:rPr>
              <a:t> E&lt;</a:t>
            </a:r>
            <a:r>
              <a:rPr lang="de-DE" sz="2000" dirty="0" smtClean="0">
                <a:latin typeface="Calibri"/>
                <a:cs typeface="Calibri"/>
              </a:rPr>
              <a:t>50MeV</a:t>
            </a:r>
          </a:p>
          <a:p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 sterile </a:t>
            </a:r>
            <a:r>
              <a:rPr lang="de-DE" b="1" i="1" dirty="0" err="1" smtClean="0">
                <a:solidFill>
                  <a:schemeClr val="accent2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‘s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, CP 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phase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984092" y="3632537"/>
            <a:ext cx="28551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err="1">
                <a:latin typeface="Calibri"/>
                <a:cs typeface="Calibri"/>
              </a:rPr>
              <a:t>Radioactive</a:t>
            </a:r>
            <a:r>
              <a:rPr lang="de-DE" sz="2000" b="1" dirty="0">
                <a:latin typeface="Calibri"/>
                <a:cs typeface="Calibri"/>
              </a:rPr>
              <a:t> </a:t>
            </a:r>
            <a:r>
              <a:rPr lang="de-DE" sz="2000" b="1" dirty="0" err="1">
                <a:latin typeface="Calibri"/>
                <a:cs typeface="Calibri"/>
              </a:rPr>
              <a:t>Sources</a:t>
            </a:r>
            <a:endParaRPr lang="de-DE" sz="2000" b="1" dirty="0" smtClean="0">
              <a:latin typeface="Calibri"/>
              <a:cs typeface="Calibri"/>
            </a:endParaRPr>
          </a:p>
          <a:p>
            <a:pPr algn="r">
              <a:spcAft>
                <a:spcPts val="600"/>
              </a:spcAft>
            </a:pPr>
            <a:r>
              <a:rPr lang="de-DE" sz="2000" dirty="0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smtClean="0">
                <a:latin typeface="Calibri"/>
                <a:cs typeface="Calibri"/>
              </a:rPr>
              <a:t>e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or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smtClean="0">
                <a:latin typeface="Calibri"/>
                <a:cs typeface="Calibri"/>
              </a:rPr>
              <a:t>e</a:t>
            </a:r>
            <a:r>
              <a:rPr lang="de-DE" sz="2000" dirty="0" smtClean="0">
                <a:latin typeface="Calibri"/>
                <a:cs typeface="Calibri"/>
              </a:rPr>
              <a:t>, E~1MeV</a:t>
            </a:r>
          </a:p>
          <a:p>
            <a:pPr algn="r">
              <a:spcAft>
                <a:spcPts val="600"/>
              </a:spcAft>
            </a:pP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 sterile 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neutrinos</a:t>
            </a:r>
            <a:endParaRPr lang="de-DE" b="1" i="1" baseline="-25000" dirty="0">
              <a:solidFill>
                <a:schemeClr val="accent2"/>
              </a:solidFill>
              <a:latin typeface="Chalkboard"/>
              <a:cs typeface="Chalkboard"/>
            </a:endParaRPr>
          </a:p>
        </p:txBody>
      </p:sp>
      <p:pic>
        <p:nvPicPr>
          <p:cNvPr id="16" name="Bild 15" descr="cern_logo_whit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3839">
            <a:off x="415617" y="5141211"/>
            <a:ext cx="1538863" cy="1489889"/>
          </a:xfrm>
          <a:prstGeom prst="rect">
            <a:avLst/>
          </a:prstGeom>
        </p:spPr>
      </p:pic>
      <p:pic>
        <p:nvPicPr>
          <p:cNvPr id="17" name="Bild 16" descr="lena_2012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815580" y="4818599"/>
            <a:ext cx="947420" cy="1828800"/>
          </a:xfrm>
          <a:prstGeom prst="rect">
            <a:avLst/>
          </a:prstGeom>
        </p:spPr>
      </p:pic>
      <p:cxnSp>
        <p:nvCxnSpPr>
          <p:cNvPr id="21" name="Gerade Verbindung 20"/>
          <p:cNvCxnSpPr/>
          <p:nvPr/>
        </p:nvCxnSpPr>
        <p:spPr>
          <a:xfrm>
            <a:off x="2076978" y="5257800"/>
            <a:ext cx="6228822" cy="41910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438400" y="5638800"/>
            <a:ext cx="334258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+mj-lt"/>
                <a:cs typeface="Chalkboard"/>
              </a:rPr>
              <a:t>Long </a:t>
            </a:r>
            <a:r>
              <a:rPr lang="de-DE" sz="2000" b="1" dirty="0" err="1" smtClean="0">
                <a:latin typeface="+mj-lt"/>
                <a:cs typeface="Chalkboard"/>
              </a:rPr>
              <a:t>baseline</a:t>
            </a:r>
            <a:r>
              <a:rPr lang="de-DE" sz="2000" b="1" dirty="0" smtClean="0">
                <a:latin typeface="+mj-lt"/>
                <a:cs typeface="Chalkboard"/>
              </a:rPr>
              <a:t> </a:t>
            </a:r>
            <a:r>
              <a:rPr lang="de-DE" sz="2000" b="1" dirty="0" err="1" smtClean="0">
                <a:latin typeface="+mj-lt"/>
                <a:cs typeface="Chalkboard"/>
              </a:rPr>
              <a:t>neutrino</a:t>
            </a:r>
            <a:r>
              <a:rPr lang="de-DE" sz="2000" b="1" dirty="0" smtClean="0">
                <a:latin typeface="+mj-lt"/>
                <a:cs typeface="Chalkboard"/>
              </a:rPr>
              <a:t> </a:t>
            </a:r>
            <a:r>
              <a:rPr lang="de-DE" sz="2000" b="1" dirty="0" err="1" smtClean="0">
                <a:latin typeface="+mj-lt"/>
                <a:cs typeface="Chalkboard"/>
              </a:rPr>
              <a:t>beam</a:t>
            </a:r>
            <a:endParaRPr lang="de-DE" sz="2000" b="1" dirty="0" smtClean="0">
              <a:latin typeface="+mj-lt"/>
              <a:cs typeface="Chalkboard"/>
            </a:endParaRPr>
          </a:p>
          <a:p>
            <a:pPr>
              <a:spcAft>
                <a:spcPts val="600"/>
              </a:spcAft>
            </a:pPr>
            <a:r>
              <a:rPr lang="de-DE" sz="2000" dirty="0" err="1" smtClean="0">
                <a:latin typeface="Calibri"/>
                <a:cs typeface="Calibri"/>
              </a:rPr>
              <a:t>e.g</a:t>
            </a:r>
            <a:r>
              <a:rPr lang="de-DE" sz="2000" dirty="0" smtClean="0">
                <a:latin typeface="Calibri"/>
                <a:cs typeface="Calibri"/>
              </a:rPr>
              <a:t>. CN2PY: 2288 km, E~4 </a:t>
            </a:r>
            <a:r>
              <a:rPr lang="de-DE" sz="2000" dirty="0" err="1" smtClean="0">
                <a:latin typeface="Calibri"/>
                <a:cs typeface="Calibri"/>
              </a:rPr>
              <a:t>GeV</a:t>
            </a:r>
            <a:endParaRPr lang="de-DE" sz="2000" dirty="0" smtClean="0">
              <a:latin typeface="Calibri"/>
              <a:cs typeface="Calibri"/>
            </a:endParaRPr>
          </a:p>
          <a:p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 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mass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hierarchy</a:t>
            </a:r>
            <a:r>
              <a:rPr lang="de-DE" b="1" i="1" dirty="0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, CP </a:t>
            </a:r>
            <a:r>
              <a:rPr lang="de-DE" b="1" i="1" dirty="0" err="1" smtClean="0">
                <a:solidFill>
                  <a:schemeClr val="accent2"/>
                </a:solidFill>
                <a:latin typeface="Chalkboard"/>
                <a:cs typeface="Chalkboard"/>
                <a:sym typeface="Wingdings"/>
              </a:rPr>
              <a:t>phase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3" name="Rechteck 22"/>
          <p:cNvSpPr/>
          <p:nvPr/>
        </p:nvSpPr>
        <p:spPr>
          <a:xfrm rot="1140000">
            <a:off x="7732874" y="4877118"/>
            <a:ext cx="22634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457200" y="35814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_</a:t>
            </a:r>
            <a:endParaRPr lang="de-DE" sz="2000" dirty="0"/>
          </a:p>
        </p:txBody>
      </p:sp>
      <p:sp>
        <p:nvSpPr>
          <p:cNvPr id="19" name="Textfeld 18"/>
          <p:cNvSpPr txBox="1"/>
          <p:nvPr/>
        </p:nvSpPr>
        <p:spPr>
          <a:xfrm>
            <a:off x="3878094" y="16764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_</a:t>
            </a:r>
            <a:endParaRPr lang="de-DE" sz="2000" dirty="0"/>
          </a:p>
        </p:txBody>
      </p:sp>
      <p:sp>
        <p:nvSpPr>
          <p:cNvPr id="20" name="Textfeld 19"/>
          <p:cNvSpPr txBox="1"/>
          <p:nvPr/>
        </p:nvSpPr>
        <p:spPr>
          <a:xfrm>
            <a:off x="7467600" y="3733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_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Bildschirmfoto 2011-04-14 um 09.47.56.png"/>
          <p:cNvPicPr>
            <a:picLocks noChangeAspect="1"/>
          </p:cNvPicPr>
          <p:nvPr/>
        </p:nvPicPr>
        <p:blipFill>
          <a:blip r:embed="rId2"/>
          <a:srcRect t="1238" b="780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-1"/>
            <a:ext cx="8389937" cy="1828801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solidFill>
                  <a:schemeClr val="bg1"/>
                </a:solidFill>
                <a:effectLst>
                  <a:glow rad="101600">
                    <a:schemeClr val="accent1">
                      <a:alpha val="75000"/>
                    </a:schemeClr>
                  </a:glow>
                </a:effectLst>
                <a:cs typeface="Arial Narrow"/>
              </a:rPr>
              <a:t>Long-baseline</a:t>
            </a:r>
            <a:r>
              <a:rPr lang="de-DE" sz="35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alpha val="75000"/>
                    </a:schemeClr>
                  </a:glow>
                </a:effectLst>
                <a:cs typeface="Arial Narrow"/>
              </a:rPr>
              <a:t/>
            </a:r>
            <a:br>
              <a:rPr lang="de-DE" sz="35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alpha val="75000"/>
                    </a:schemeClr>
                  </a:glow>
                </a:effectLst>
                <a:cs typeface="Arial Narrow"/>
              </a:rPr>
            </a:br>
            <a:r>
              <a:rPr lang="de-DE" sz="3500" b="1" dirty="0" err="1" smtClean="0">
                <a:solidFill>
                  <a:schemeClr val="bg1"/>
                </a:solidFill>
                <a:effectLst>
                  <a:glow rad="101600">
                    <a:schemeClr val="accent1">
                      <a:alpha val="75000"/>
                    </a:schemeClr>
                  </a:glow>
                </a:effectLst>
                <a:cs typeface="Arial Narrow"/>
              </a:rPr>
              <a:t>oscillation</a:t>
            </a:r>
            <a:r>
              <a:rPr lang="de-DE" sz="35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alpha val="75000"/>
                    </a:schemeClr>
                  </a:glow>
                </a:effectLst>
                <a:cs typeface="Arial Narrow"/>
              </a:rPr>
              <a:t/>
            </a:r>
            <a:br>
              <a:rPr lang="de-DE" sz="35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alpha val="75000"/>
                    </a:schemeClr>
                  </a:glow>
                </a:effectLst>
                <a:cs typeface="Arial Narrow"/>
              </a:rPr>
            </a:br>
            <a:r>
              <a:rPr lang="de-DE" sz="3500" b="1" dirty="0" err="1" smtClean="0">
                <a:solidFill>
                  <a:schemeClr val="bg1"/>
                </a:solidFill>
                <a:effectLst>
                  <a:glow rad="101600">
                    <a:schemeClr val="accent1">
                      <a:alpha val="75000"/>
                    </a:schemeClr>
                  </a:glow>
                </a:effectLst>
                <a:cs typeface="Arial Narrow"/>
              </a:rPr>
              <a:t>experiments</a:t>
            </a:r>
            <a:endParaRPr lang="de-DE" sz="3500" b="1" dirty="0">
              <a:solidFill>
                <a:schemeClr val="bg1"/>
              </a:solidFill>
              <a:effectLst>
                <a:glow rad="101600">
                  <a:schemeClr val="accent1">
                    <a:alpha val="75000"/>
                  </a:schemeClr>
                </a:glow>
              </a:effectLst>
              <a:cs typeface="Arial Narrow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rot="16200000" flipV="1">
            <a:off x="5230148" y="962947"/>
            <a:ext cx="2341309" cy="2285997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467600" y="3200400"/>
            <a:ext cx="1078276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79646"/>
                </a:solidFill>
              </a:rPr>
              <a:t>Protvino</a:t>
            </a:r>
            <a:endParaRPr lang="de-DE" b="1" dirty="0">
              <a:solidFill>
                <a:srgbClr val="F79646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83495" y="651307"/>
            <a:ext cx="1453015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79646"/>
                </a:solidFill>
              </a:rPr>
              <a:t>Pyhäsalmi</a:t>
            </a:r>
            <a:endParaRPr lang="de-DE" b="1" dirty="0">
              <a:solidFill>
                <a:srgbClr val="F79646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40676" y="5650468"/>
            <a:ext cx="3874724" cy="110799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200" b="1" dirty="0" smtClean="0">
                <a:solidFill>
                  <a:schemeClr val="bg1"/>
                </a:solidFill>
              </a:rPr>
              <a:t>  CN2</a:t>
            </a:r>
            <a:r>
              <a:rPr lang="de-DE" sz="2200" b="1" dirty="0" smtClean="0">
                <a:solidFill>
                  <a:schemeClr val="bg1"/>
                </a:solidFill>
                <a:sym typeface="Wingdings"/>
              </a:rPr>
              <a:t>PY:	SB</a:t>
            </a:r>
            <a:r>
              <a:rPr lang="de-DE" sz="2200" b="1" dirty="0" smtClean="0">
                <a:solidFill>
                  <a:schemeClr val="bg1"/>
                </a:solidFill>
                <a:sym typeface="Wingdings"/>
              </a:rPr>
              <a:t>	500kW	  4.5 </a:t>
            </a:r>
            <a:r>
              <a:rPr lang="de-DE" sz="2200" b="1" dirty="0" err="1" smtClean="0">
                <a:solidFill>
                  <a:schemeClr val="bg1"/>
                </a:solidFill>
                <a:sym typeface="Wingdings"/>
              </a:rPr>
              <a:t>GeV</a:t>
            </a:r>
            <a:endParaRPr lang="de-DE" sz="2200" b="1" dirty="0" smtClean="0">
              <a:solidFill>
                <a:schemeClr val="bg1"/>
              </a:solidFill>
              <a:sym typeface="Wingdings"/>
            </a:endParaRPr>
          </a:p>
          <a:p>
            <a:r>
              <a:rPr lang="de-DE" sz="2200" b="1" dirty="0" smtClean="0">
                <a:solidFill>
                  <a:schemeClr val="bg1"/>
                </a:solidFill>
                <a:sym typeface="Wingdings"/>
              </a:rPr>
              <a:t>  CN2FR:	</a:t>
            </a:r>
            <a:r>
              <a:rPr lang="de-DE" sz="2200" b="1" dirty="0" err="1" smtClean="0">
                <a:solidFill>
                  <a:schemeClr val="bg1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de-DE" sz="2200" b="1" dirty="0" err="1" smtClean="0">
                <a:solidFill>
                  <a:schemeClr val="bg1"/>
                </a:solidFill>
                <a:sym typeface="Wingdings"/>
              </a:rPr>
              <a:t>B</a:t>
            </a:r>
            <a:r>
              <a:rPr lang="de-DE" sz="2200" b="1" dirty="0" smtClean="0">
                <a:solidFill>
                  <a:schemeClr val="bg1"/>
                </a:solidFill>
                <a:sym typeface="Wingdings"/>
              </a:rPr>
              <a:t>			  0.4 </a:t>
            </a:r>
            <a:r>
              <a:rPr lang="de-DE" sz="2200" b="1" dirty="0" err="1" smtClean="0">
                <a:solidFill>
                  <a:schemeClr val="bg1"/>
                </a:solidFill>
                <a:sym typeface="Wingdings"/>
              </a:rPr>
              <a:t>GeV</a:t>
            </a:r>
            <a:r>
              <a:rPr lang="de-DE" sz="2200" b="1" dirty="0" smtClean="0">
                <a:solidFill>
                  <a:schemeClr val="bg1"/>
                </a:solidFill>
              </a:rPr>
              <a:t/>
            </a:r>
            <a:br>
              <a:rPr lang="de-DE" sz="2200" b="1" dirty="0" smtClean="0">
                <a:solidFill>
                  <a:schemeClr val="bg1"/>
                </a:solidFill>
              </a:rPr>
            </a:br>
            <a:r>
              <a:rPr lang="de-DE" sz="2200" b="1" dirty="0" smtClean="0">
                <a:solidFill>
                  <a:schemeClr val="bg1"/>
                </a:solidFill>
              </a:rPr>
              <a:t>  P2PY</a:t>
            </a:r>
            <a:r>
              <a:rPr lang="de-DE" sz="2200" b="1" dirty="0" smtClean="0">
                <a:solidFill>
                  <a:schemeClr val="bg1"/>
                </a:solidFill>
              </a:rPr>
              <a:t>:		SB	450kW	  2.2 </a:t>
            </a:r>
            <a:r>
              <a:rPr lang="de-DE" sz="2200" b="1" dirty="0" err="1" smtClean="0">
                <a:solidFill>
                  <a:schemeClr val="bg1"/>
                </a:solidFill>
              </a:rPr>
              <a:t>GeV</a:t>
            </a:r>
            <a:r>
              <a:rPr lang="de-DE" sz="2200" b="1" dirty="0" smtClean="0">
                <a:solidFill>
                  <a:schemeClr val="bg1"/>
                </a:solidFill>
              </a:rPr>
              <a:t>  </a:t>
            </a:r>
            <a:endParaRPr lang="de-DE" sz="2200" b="1" dirty="0">
              <a:solidFill>
                <a:schemeClr val="bg1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rot="5400000" flipH="1" flipV="1">
            <a:off x="1464859" y="1989179"/>
            <a:ext cx="4846834" cy="2739049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583126" y="5574268"/>
            <a:ext cx="931474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b="1" dirty="0">
                <a:solidFill>
                  <a:srgbClr val="F79646"/>
                </a:solidFill>
              </a:rPr>
              <a:t>CERN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rot="16200000" flipH="1">
            <a:off x="2497362" y="5803509"/>
            <a:ext cx="267228" cy="224452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637298" y="5955268"/>
            <a:ext cx="964131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79646"/>
                </a:solidFill>
              </a:rPr>
              <a:t>Fréjus</a:t>
            </a:r>
            <a:endParaRPr lang="de-DE" b="1" dirty="0">
              <a:solidFill>
                <a:srgbClr val="F79646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 rot="17930659">
            <a:off x="3010197" y="3302747"/>
            <a:ext cx="1229083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6"/>
                </a:solidFill>
              </a:rPr>
              <a:t>2288 km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752600" y="5867400"/>
            <a:ext cx="1229083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6"/>
                </a:solidFill>
              </a:rPr>
              <a:t>130 km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 rot="2723159">
            <a:off x="6074670" y="1991374"/>
            <a:ext cx="1229083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79646"/>
                </a:solidFill>
              </a:rPr>
              <a:t>1120 km</a:t>
            </a:r>
            <a:endParaRPr lang="de-DE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Baselines</a:t>
            </a:r>
            <a:r>
              <a:rPr lang="de-DE" sz="3500" b="1" dirty="0" smtClean="0">
                <a:cs typeface="Arial Narrow"/>
              </a:rPr>
              <a:t> vs. </a:t>
            </a:r>
            <a:r>
              <a:rPr lang="de-DE" sz="3500" b="1" dirty="0" err="1" smtClean="0">
                <a:cs typeface="Arial Narrow"/>
              </a:rPr>
              <a:t>sensitivities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Bild 14" descr="Bildschirmfoto 2012-09-20 um 19.00.2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1575" y="1466766"/>
            <a:ext cx="8237343" cy="3409950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208226" y="5063883"/>
            <a:ext cx="7101190" cy="133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174625" indent="-174625">
              <a:spcAft>
                <a:spcPts val="600"/>
              </a:spcAft>
              <a:buFont typeface="Wingdings" charset="2"/>
              <a:buChar char="§"/>
              <a:tabLst>
                <a:tab pos="174625" algn="l"/>
              </a:tabLst>
              <a:defRPr/>
            </a:pPr>
            <a:r>
              <a:rPr lang="de-DE" sz="2200" dirty="0" err="1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Conventional</a:t>
            </a:r>
            <a:r>
              <a:rPr lang="de-DE" sz="22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neutrino</a:t>
            </a:r>
            <a:r>
              <a:rPr lang="de-DE" sz="22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beam</a:t>
            </a:r>
            <a:r>
              <a:rPr lang="de-DE" sz="22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: </a:t>
            </a:r>
            <a:r>
              <a:rPr lang="de-DE" sz="2200" dirty="0">
                <a:solidFill>
                  <a:prstClr val="black"/>
                </a:solidFill>
                <a:latin typeface="Symbol" charset="2"/>
                <a:ea typeface="ヒラギノ角ゴ Pro W3" charset="-128"/>
                <a:cs typeface="Symbol" charset="2"/>
              </a:rPr>
              <a:t>n</a:t>
            </a:r>
            <a:r>
              <a:rPr lang="de-DE" sz="2200" baseline="-25000" dirty="0">
                <a:solidFill>
                  <a:prstClr val="black"/>
                </a:solidFill>
                <a:latin typeface="Symbol" charset="2"/>
                <a:ea typeface="ヒラギノ角ゴ Pro W3" charset="-128"/>
                <a:cs typeface="Symbol" charset="2"/>
              </a:rPr>
              <a:t>m</a:t>
            </a:r>
            <a:r>
              <a:rPr lang="de-DE" sz="22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 </a:t>
            </a:r>
            <a:r>
              <a:rPr lang="de-DE" sz="2200" dirty="0">
                <a:solidFill>
                  <a:prstClr val="black"/>
                </a:solidFill>
                <a:latin typeface="Symbol" charset="2"/>
                <a:ea typeface="ヒラギノ角ゴ Pro W3" charset="-128"/>
                <a:cs typeface="Symbol" charset="2"/>
                <a:sym typeface="Wingdings"/>
              </a:rPr>
              <a:t>n</a:t>
            </a:r>
            <a:r>
              <a:rPr lang="de-DE" sz="2200" baseline="-250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e</a:t>
            </a:r>
            <a:r>
              <a:rPr lang="de-DE" sz="22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appearance</a:t>
            </a:r>
            <a:endParaRPr lang="de-DE" sz="2200" dirty="0">
              <a:solidFill>
                <a:prstClr val="black"/>
              </a:solidFill>
              <a:ea typeface="ヒラギノ角ゴ Pro W3" charset="-128"/>
              <a:cs typeface="ヒラギノ角ゴ Pro W3" charset="-128"/>
              <a:sym typeface="Wingdings"/>
            </a:endParaRPr>
          </a:p>
          <a:p>
            <a:pPr marL="174625" indent="-174625">
              <a:spcAft>
                <a:spcPts val="1200"/>
              </a:spcAft>
              <a:buFont typeface="Wingdings" charset="2"/>
              <a:buChar char="§"/>
              <a:tabLst>
                <a:tab pos="174625" algn="l"/>
              </a:tabLst>
              <a:defRPr/>
            </a:pPr>
            <a:r>
              <a:rPr lang="de-DE" sz="22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CN2PY: Large distance  Large matter </a:t>
            </a:r>
            <a:r>
              <a:rPr lang="de-DE" sz="2200" dirty="0" err="1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effect</a:t>
            </a:r>
            <a:endParaRPr lang="de-DE" sz="2200" dirty="0">
              <a:solidFill>
                <a:prstClr val="black"/>
              </a:solidFill>
              <a:ea typeface="ヒラギノ角ゴ Pro W3" charset="-128"/>
              <a:cs typeface="ヒラギノ角ゴ Pro W3" charset="-128"/>
              <a:sym typeface="Wingdings"/>
            </a:endParaRPr>
          </a:p>
          <a:p>
            <a:pPr marL="174625" indent="-174625">
              <a:spcAft>
                <a:spcPts val="1200"/>
              </a:spcAft>
              <a:tabLst>
                <a:tab pos="174625" algn="l"/>
              </a:tabLst>
              <a:defRPr/>
            </a:pPr>
            <a:r>
              <a:rPr lang="de-DE" sz="2200" b="1" dirty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 </a:t>
            </a:r>
            <a:r>
              <a:rPr lang="de-DE" sz="2200" b="1" dirty="0" err="1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Strong</a:t>
            </a:r>
            <a:r>
              <a:rPr lang="de-DE" sz="2200" b="1" dirty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b="1" dirty="0" err="1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signature</a:t>
            </a:r>
            <a:r>
              <a:rPr lang="de-DE" sz="2200" b="1" dirty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b="1" dirty="0" err="1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for</a:t>
            </a:r>
            <a:r>
              <a:rPr lang="de-DE" sz="2200" b="1" dirty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b="1" dirty="0" err="1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neutrino</a:t>
            </a:r>
            <a:r>
              <a:rPr lang="de-DE" sz="2200" b="1" dirty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b="1" dirty="0" err="1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mass</a:t>
            </a:r>
            <a:r>
              <a:rPr lang="de-DE" sz="2200" b="1" dirty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b="1" dirty="0" err="1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hierarchy</a:t>
            </a:r>
            <a:endParaRPr lang="de-DE" sz="2200" b="1" dirty="0">
              <a:solidFill>
                <a:srgbClr val="C0504D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522716" y="1072174"/>
            <a:ext cx="6726233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174625" indent="-174625">
              <a:spcAft>
                <a:spcPts val="600"/>
              </a:spcAft>
              <a:tabLst>
                <a:tab pos="174625" algn="l"/>
              </a:tabLst>
              <a:defRPr/>
            </a:pPr>
            <a:r>
              <a:rPr lang="de-DE" sz="2200" b="1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CERN </a:t>
            </a:r>
            <a:r>
              <a:rPr lang="de-DE" sz="2200" b="1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 Pyhäsalmi					CERN  Fréjus</a:t>
            </a:r>
            <a:endParaRPr lang="de-DE" sz="2200" b="1">
              <a:solidFill>
                <a:srgbClr val="C0504D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CN2PY </a:t>
            </a:r>
            <a:r>
              <a:rPr lang="de-DE" sz="3500" b="1" dirty="0" err="1" smtClean="0">
                <a:cs typeface="Arial Narrow"/>
              </a:rPr>
              <a:t>with</a:t>
            </a:r>
            <a:r>
              <a:rPr lang="de-DE" sz="3500" b="1" dirty="0" smtClean="0">
                <a:cs typeface="Arial Narrow"/>
              </a:rPr>
              <a:t> LENA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38200" y="1474123"/>
            <a:ext cx="28956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174625" indent="-174625">
              <a:spcAft>
                <a:spcPts val="600"/>
              </a:spcAft>
              <a:tabLst>
                <a:tab pos="174625" algn="l"/>
              </a:tabLst>
              <a:defRPr/>
            </a:pPr>
            <a:r>
              <a:rPr lang="de-DE" sz="2200" i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Initial </a:t>
            </a:r>
            <a:r>
              <a:rPr lang="de-DE" sz="2200" i="1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beam</a:t>
            </a:r>
            <a:r>
              <a:rPr lang="de-DE" sz="2200" i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i="1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spectrum</a:t>
            </a:r>
            <a:r>
              <a:rPr lang="de-DE" sz="2200" i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	</a:t>
            </a:r>
            <a:endParaRPr lang="de-DE" sz="2200" i="1" dirty="0">
              <a:solidFill>
                <a:srgbClr val="C0504D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13" name="Bild 12" descr="Bildschirmfoto 2013-01-21 um 17.44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71450"/>
            <a:ext cx="3886200" cy="394835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724400" y="2286000"/>
            <a:ext cx="3868717" cy="3239843"/>
          </a:xfrm>
          <a:prstGeom prst="rect">
            <a:avLst/>
          </a:prstGeom>
          <a:solidFill>
            <a:srgbClr val="FFFFFF"/>
          </a:solidFill>
        </p:spPr>
        <p:txBody>
          <a:bodyPr wrap="none" lIns="99551" tIns="49775" rIns="99551" bIns="49775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200" b="1" dirty="0" smtClean="0"/>
              <a:t>Basic </a:t>
            </a:r>
            <a:r>
              <a:rPr lang="de-DE" sz="2200" b="1" dirty="0" err="1" smtClean="0"/>
              <a:t>beam</a:t>
            </a:r>
            <a:r>
              <a:rPr lang="de-DE" sz="2200" b="1" dirty="0" smtClean="0"/>
              <a:t> </a:t>
            </a:r>
            <a:r>
              <a:rPr lang="de-DE" sz="2200" b="1" dirty="0" err="1" smtClean="0"/>
              <a:t>parameters</a:t>
            </a:r>
            <a:endParaRPr lang="de-DE" sz="2200" b="1" dirty="0" smtClean="0"/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  <a:tabLst>
                <a:tab pos="177800" algn="l"/>
                <a:tab pos="2427288" algn="l"/>
              </a:tabLst>
            </a:pPr>
            <a:r>
              <a:rPr lang="de-DE" sz="2200" dirty="0" err="1" smtClean="0"/>
              <a:t>Beam</a:t>
            </a:r>
            <a:r>
              <a:rPr lang="de-DE" sz="2200" dirty="0" smtClean="0"/>
              <a:t> power:	700 kW</a:t>
            </a:r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  <a:tabLst>
                <a:tab pos="177800" algn="l"/>
                <a:tab pos="2427288" algn="l"/>
              </a:tabLst>
            </a:pPr>
            <a:r>
              <a:rPr lang="de-DE" sz="2200" dirty="0" smtClean="0"/>
              <a:t>Proton </a:t>
            </a:r>
            <a:r>
              <a:rPr lang="de-DE" sz="2200" dirty="0" err="1" smtClean="0"/>
              <a:t>energy</a:t>
            </a:r>
            <a:r>
              <a:rPr lang="de-DE" sz="2200" dirty="0" smtClean="0"/>
              <a:t>: 	400 </a:t>
            </a:r>
            <a:r>
              <a:rPr lang="de-DE" sz="2200" dirty="0" err="1" smtClean="0"/>
              <a:t>GeV</a:t>
            </a:r>
            <a:endParaRPr lang="de-DE" sz="2200" dirty="0" smtClean="0"/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  <a:tabLst>
                <a:tab pos="177800" algn="l"/>
                <a:tab pos="2427288" algn="l"/>
              </a:tabLst>
            </a:pPr>
            <a:r>
              <a:rPr lang="de-DE" sz="2200" dirty="0" smtClean="0"/>
              <a:t>Protons on </a:t>
            </a:r>
            <a:r>
              <a:rPr lang="de-DE" sz="2200" dirty="0" err="1" smtClean="0"/>
              <a:t>target</a:t>
            </a:r>
            <a:r>
              <a:rPr lang="de-DE" sz="2200" dirty="0" smtClean="0"/>
              <a:t>:	1.25 x 10</a:t>
            </a:r>
            <a:r>
              <a:rPr lang="de-DE" sz="2200" baseline="30000" dirty="0" smtClean="0"/>
              <a:t>20</a:t>
            </a:r>
            <a:br>
              <a:rPr lang="de-DE" sz="2200" baseline="30000" dirty="0" smtClean="0"/>
            </a:br>
            <a:r>
              <a:rPr lang="de-DE" sz="2200" baseline="30000" dirty="0" smtClean="0"/>
              <a:t>	</a:t>
            </a:r>
            <a:r>
              <a:rPr lang="de-DE" sz="2200" dirty="0" smtClean="0"/>
              <a:t>(per </a:t>
            </a:r>
            <a:r>
              <a:rPr lang="de-DE" sz="2200" dirty="0" err="1" smtClean="0"/>
              <a:t>year</a:t>
            </a:r>
            <a:r>
              <a:rPr lang="de-DE" sz="2200" dirty="0" smtClean="0"/>
              <a:t>)</a:t>
            </a:r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  <a:tabLst>
                <a:tab pos="177800" algn="l"/>
                <a:tab pos="2427288" algn="l"/>
              </a:tabLst>
            </a:pPr>
            <a:r>
              <a:rPr lang="de-DE" sz="2200" dirty="0" smtClean="0"/>
              <a:t>Peak </a:t>
            </a:r>
            <a:r>
              <a:rPr lang="de-DE" sz="2200" dirty="0" smtClean="0">
                <a:latin typeface="Symbol" charset="2"/>
                <a:cs typeface="Symbol" charset="2"/>
              </a:rPr>
              <a:t>n</a:t>
            </a:r>
            <a:r>
              <a:rPr lang="de-DE" sz="2200" dirty="0" smtClean="0"/>
              <a:t> </a:t>
            </a:r>
            <a:r>
              <a:rPr lang="de-DE" sz="2200" dirty="0" err="1" smtClean="0"/>
              <a:t>energy</a:t>
            </a:r>
            <a:r>
              <a:rPr lang="de-DE" sz="2200" dirty="0" smtClean="0"/>
              <a:t>:	4.2 </a:t>
            </a:r>
            <a:r>
              <a:rPr lang="de-DE" sz="2200" dirty="0" err="1" smtClean="0"/>
              <a:t>GeV</a:t>
            </a:r>
            <a:endParaRPr lang="de-DE" sz="2200" dirty="0" smtClean="0"/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  <a:tabLst>
                <a:tab pos="177800" algn="l"/>
                <a:tab pos="2427288" algn="l"/>
              </a:tabLst>
            </a:pPr>
            <a:r>
              <a:rPr lang="de-DE" sz="2200" dirty="0" err="1" smtClean="0"/>
              <a:t>Baseline</a:t>
            </a:r>
            <a:r>
              <a:rPr lang="de-DE" sz="2200" dirty="0" smtClean="0"/>
              <a:t>:	2288 </a:t>
            </a:r>
            <a:r>
              <a:rPr lang="de-DE" sz="2200" dirty="0" smtClean="0"/>
              <a:t>km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The</a:t>
            </a:r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 Neutrino Sky</a:t>
            </a:r>
            <a:endParaRPr lang="de-DE" sz="3500" b="1" dirty="0">
              <a:solidFill>
                <a:schemeClr val="bg1"/>
              </a:solidFill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7010401" y="2895600"/>
            <a:ext cx="1371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7848601" y="1295400"/>
            <a:ext cx="5334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6" descr="astrophysical_sourc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88728"/>
            <a:ext cx="8501061" cy="515967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715000" y="2971800"/>
            <a:ext cx="2016000" cy="972000"/>
          </a:xfrm>
          <a:prstGeom prst="rect">
            <a:avLst/>
          </a:prstGeom>
          <a:solidFill>
            <a:schemeClr val="accent2">
              <a:alpha val="15000"/>
            </a:schemeClr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714905" y="3962400"/>
            <a:ext cx="2016095" cy="52322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i="1" dirty="0" smtClean="0">
                <a:solidFill>
                  <a:schemeClr val="accent2"/>
                </a:solidFill>
                <a:latin typeface="Chalkboard SE Regular"/>
                <a:cs typeface="Chalkboard SE Regular"/>
                <a:sym typeface="Wingdings"/>
              </a:rPr>
              <a:t> </a:t>
            </a:r>
            <a:r>
              <a:rPr lang="de-DE" sz="1400" i="1" dirty="0" err="1" smtClean="0">
                <a:solidFill>
                  <a:schemeClr val="accent2"/>
                </a:solidFill>
                <a:latin typeface="Chalkboard SE Regular"/>
                <a:cs typeface="Chalkboard SE Regular"/>
                <a:sym typeface="Wingdings"/>
              </a:rPr>
              <a:t>Cherenkov</a:t>
            </a:r>
            <a:r>
              <a:rPr lang="de-DE" sz="1400" i="1" dirty="0" smtClean="0">
                <a:solidFill>
                  <a:schemeClr val="accent2"/>
                </a:solidFill>
                <a:latin typeface="Chalkboard SE Regular"/>
                <a:cs typeface="Chalkboard SE Regular"/>
                <a:sym typeface="Wingdings"/>
              </a:rPr>
              <a:t> </a:t>
            </a:r>
            <a:r>
              <a:rPr lang="de-DE" sz="1400" i="1" dirty="0" err="1" smtClean="0">
                <a:solidFill>
                  <a:schemeClr val="accent2"/>
                </a:solidFill>
                <a:latin typeface="Chalkboard SE Regular"/>
                <a:cs typeface="Chalkboard SE Regular"/>
                <a:sym typeface="Wingdings"/>
              </a:rPr>
              <a:t>neutrino</a:t>
            </a:r>
            <a:r>
              <a:rPr lang="de-DE" sz="1400" i="1" dirty="0" smtClean="0">
                <a:solidFill>
                  <a:schemeClr val="accent2"/>
                </a:solidFill>
                <a:latin typeface="Chalkboard SE Regular"/>
                <a:cs typeface="Chalkboard SE Regular"/>
                <a:sym typeface="Wingdings"/>
              </a:rPr>
              <a:t/>
            </a:r>
            <a:br>
              <a:rPr lang="de-DE" sz="1400" i="1" dirty="0" smtClean="0">
                <a:solidFill>
                  <a:schemeClr val="accent2"/>
                </a:solidFill>
                <a:latin typeface="Chalkboard SE Regular"/>
                <a:cs typeface="Chalkboard SE Regular"/>
                <a:sym typeface="Wingdings"/>
              </a:rPr>
            </a:br>
            <a:r>
              <a:rPr lang="de-DE" sz="1400" i="1" dirty="0" smtClean="0">
                <a:solidFill>
                  <a:schemeClr val="accent2"/>
                </a:solidFill>
                <a:latin typeface="Chalkboard SE Regular"/>
                <a:cs typeface="Chalkboard SE Regular"/>
                <a:sym typeface="Wingdings"/>
              </a:rPr>
              <a:t>   </a:t>
            </a:r>
            <a:r>
              <a:rPr lang="de-DE" sz="1400" i="1" dirty="0" err="1" smtClean="0">
                <a:solidFill>
                  <a:schemeClr val="accent2"/>
                </a:solidFill>
                <a:latin typeface="Chalkboard SE Regular"/>
                <a:cs typeface="Chalkboard SE Regular"/>
                <a:sym typeface="Wingdings"/>
              </a:rPr>
              <a:t>telescopes</a:t>
            </a:r>
            <a:endParaRPr lang="de-DE" sz="1400" i="1" dirty="0">
              <a:solidFill>
                <a:schemeClr val="accent2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7800" y="1524000"/>
            <a:ext cx="3048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6629495" y="1295400"/>
            <a:ext cx="2135060" cy="533400"/>
          </a:xfrm>
          <a:prstGeom prst="rect">
            <a:avLst/>
          </a:prstGeom>
          <a:solidFill>
            <a:schemeClr val="accent2">
              <a:alpha val="15000"/>
            </a:schemeClr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Main </a:t>
            </a:r>
            <a:r>
              <a:rPr lang="de-DE" sz="3500" b="1" dirty="0" err="1" smtClean="0">
                <a:cs typeface="Arial Narrow"/>
              </a:rPr>
              <a:t>requirements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for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the</a:t>
            </a:r>
            <a:r>
              <a:rPr lang="de-DE" sz="3500" b="1" dirty="0" smtClean="0">
                <a:cs typeface="Arial Narrow"/>
              </a:rPr>
              <a:t> far </a:t>
            </a:r>
            <a:r>
              <a:rPr lang="de-DE" sz="3500" b="1" dirty="0" err="1" smtClean="0">
                <a:cs typeface="Arial Narrow"/>
              </a:rPr>
              <a:t>detector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37284" y="1143000"/>
            <a:ext cx="8261633" cy="54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174625" indent="-174625">
              <a:spcAft>
                <a:spcPts val="2400"/>
              </a:spcAft>
              <a:buFont typeface="Wingdings" charset="2"/>
              <a:buChar char="§"/>
              <a:tabLst>
                <a:tab pos="174625" algn="l"/>
              </a:tabLst>
              <a:defRPr/>
            </a:pPr>
            <a:r>
              <a:rPr lang="de-DE" sz="20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Large </a:t>
            </a:r>
            <a:r>
              <a:rPr lang="de-DE" sz="2000" b="1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target</a:t>
            </a:r>
            <a:r>
              <a:rPr lang="de-DE" sz="20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mass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			  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		50 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kt</a:t>
            </a:r>
            <a:endParaRPr lang="de-DE" sz="2000" dirty="0" smtClean="0">
              <a:solidFill>
                <a:prstClr val="black"/>
              </a:solidFill>
              <a:ea typeface="ヒラギノ角ゴ Pro W3" charset="-128"/>
              <a:cs typeface="ヒラギノ角ゴ Pro W3" charset="-128"/>
              <a:sym typeface="Wingdings"/>
            </a:endParaRPr>
          </a:p>
          <a:p>
            <a:pPr marL="174625" indent="-174625">
              <a:spcAft>
                <a:spcPts val="2400"/>
              </a:spcAft>
              <a:buFont typeface="Wingdings" charset="2"/>
              <a:buChar char="§"/>
              <a:tabLst>
                <a:tab pos="174625" algn="l"/>
              </a:tabLst>
              <a:defRPr/>
            </a:pPr>
            <a:r>
              <a:rPr lang="de-DE" sz="20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Energy </a:t>
            </a:r>
            <a:r>
              <a:rPr lang="de-DE" sz="2000" b="1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reconstruction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	  	  		</a:t>
            </a:r>
            <a:r>
              <a:rPr lang="de-DE" sz="2000" b="1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in </a:t>
            </a:r>
            <a:r>
              <a:rPr lang="de-DE" sz="2000" b="1" dirty="0" err="1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water</a:t>
            </a:r>
            <a:r>
              <a:rPr lang="de-DE" sz="2000" b="1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: </a:t>
            </a:r>
            <a:r>
              <a:rPr lang="de-DE" sz="2000" dirty="0" err="1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recoiling</a:t>
            </a:r>
            <a:r>
              <a:rPr lang="de-DE" sz="2000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nucleon</a:t>
            </a:r>
            <a:r>
              <a:rPr lang="de-DE" sz="2000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invisble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									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lepton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+ 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scattering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angle</a:t>
            </a:r>
            <a:b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										</a:t>
            </a:r>
            <a:r>
              <a:rPr lang="de-DE" sz="2000" dirty="0" smtClean="0">
                <a:latin typeface="Symbol" charset="2"/>
                <a:ea typeface="ヒラギノ角ゴ Pro W3" charset="-128"/>
                <a:cs typeface="Symbol" charset="2"/>
                <a:sym typeface="Wingdings"/>
              </a:rPr>
              <a:t>D</a:t>
            </a:r>
            <a:r>
              <a:rPr lang="de-DE" sz="2000" dirty="0" smtClean="0">
                <a:ea typeface="ヒラギノ角ゴ Pro W3" charset="-128"/>
                <a:cs typeface="ヒラギノ角ゴ Pro W3" charset="-128"/>
                <a:sym typeface="Wingdings"/>
              </a:rPr>
              <a:t>E/E ~ 17%  </a:t>
            </a:r>
            <a:r>
              <a:rPr lang="de-DE" dirty="0" smtClean="0">
                <a:ea typeface="ヒラギノ角ゴ Pro W3" charset="-128"/>
                <a:cs typeface="ヒラギノ角ゴ Pro W3" charset="-128"/>
                <a:sym typeface="Wingdings"/>
              </a:rPr>
              <a:t>@ 360 MeV</a:t>
            </a:r>
            <a:r>
              <a:rPr lang="de-DE" sz="12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12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12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12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12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									</a:t>
            </a:r>
            <a:r>
              <a:rPr lang="de-DE" sz="20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in </a:t>
            </a:r>
            <a:r>
              <a:rPr lang="de-DE" sz="2000" b="1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scintillator</a:t>
            </a:r>
            <a:r>
              <a:rPr lang="de-DE" sz="20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: </a:t>
            </a:r>
            <a:br>
              <a:rPr lang="de-DE" sz="20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									</a:t>
            </a:r>
            <a:r>
              <a:rPr lang="de-DE" sz="2000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nucleon</a:t>
            </a:r>
            <a: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quenched</a:t>
            </a:r>
            <a: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but</a:t>
            </a:r>
            <a: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visible</a:t>
            </a:r>
            <a: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									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  <a:sym typeface="Wingdings"/>
              </a:rPr>
              <a:t>calorimetric</a:t>
            </a:r>
            <a:r>
              <a:rPr lang="de-DE" sz="20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  <a:sym typeface="Wingdings"/>
              </a:rPr>
              <a:t>measurement</a:t>
            </a:r>
            <a:r>
              <a:rPr lang="de-DE" sz="2000" dirty="0" smtClean="0"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000" dirty="0" smtClean="0"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dirty="0" smtClean="0">
                <a:ea typeface="ヒラギノ角ゴ Pro W3" charset="-128"/>
                <a:cs typeface="ヒラギノ角ゴ Pro W3" charset="-128"/>
                <a:sym typeface="Wingdings"/>
              </a:rPr>
              <a:t>										</a:t>
            </a:r>
            <a:r>
              <a:rPr lang="de-DE" sz="2000" dirty="0" smtClean="0">
                <a:latin typeface="Symbol" charset="2"/>
                <a:ea typeface="ヒラギノ角ゴ Pro W3" charset="-128"/>
                <a:cs typeface="Symbol" charset="2"/>
                <a:sym typeface="Wingdings"/>
              </a:rPr>
              <a:t>D</a:t>
            </a:r>
            <a:r>
              <a:rPr lang="de-DE" sz="2000" dirty="0" smtClean="0">
                <a:ea typeface="ヒラギノ角ゴ Pro W3" charset="-128"/>
                <a:cs typeface="ヒラギノ角ゴ Pro W3" charset="-128"/>
                <a:sym typeface="Wingdings"/>
              </a:rPr>
              <a:t>E/E ~ 8%</a:t>
            </a:r>
          </a:p>
          <a:p>
            <a:pPr marL="174625" indent="-174625">
              <a:spcAft>
                <a:spcPts val="600"/>
              </a:spcAft>
              <a:buFont typeface="Wingdings" charset="2"/>
              <a:buChar char="§"/>
              <a:tabLst>
                <a:tab pos="174625" algn="l"/>
              </a:tabLst>
              <a:defRPr/>
            </a:pPr>
            <a:r>
              <a:rPr lang="de-DE" sz="2000" b="1" dirty="0" smtClean="0">
                <a:ea typeface="ヒラギノ角ゴ Pro W3" charset="-128"/>
                <a:cs typeface="ヒラギノ角ゴ Pro W3" charset="-128"/>
                <a:sym typeface="Wingdings"/>
              </a:rPr>
              <a:t>Event </a:t>
            </a:r>
            <a:r>
              <a:rPr lang="de-DE" sz="2000" b="1" dirty="0" err="1" smtClean="0">
                <a:ea typeface="ヒラギノ角ゴ Pro W3" charset="-128"/>
                <a:cs typeface="ヒラギノ角ゴ Pro W3" charset="-128"/>
                <a:sym typeface="Wingdings"/>
              </a:rPr>
              <a:t>identification</a:t>
            </a:r>
            <a:r>
              <a:rPr lang="de-DE" sz="2000" dirty="0" smtClean="0">
                <a:ea typeface="ヒラギノ角ゴ Pro W3" charset="-128"/>
                <a:cs typeface="ヒラギノ角ゴ Pro W3" charset="-128"/>
                <a:sym typeface="Wingdings"/>
              </a:rPr>
              <a:t>		  		</a:t>
            </a:r>
            <a:r>
              <a:rPr lang="de-DE" sz="2000" b="1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in </a:t>
            </a:r>
            <a:r>
              <a:rPr lang="de-DE" sz="2000" b="1" dirty="0" err="1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water</a:t>
            </a:r>
            <a:r>
              <a:rPr lang="de-DE" sz="2000" b="1" dirty="0" smtClean="0">
                <a:solidFill>
                  <a:schemeClr val="tx2"/>
                </a:solidFill>
                <a:ea typeface="ヒラギノ角ゴ Pro W3" charset="-128"/>
                <a:cs typeface="ヒラギノ角ゴ Pro W3" charset="-128"/>
                <a:sym typeface="Wingdings"/>
              </a:rPr>
              <a:t>: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e.g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. CC </a:t>
            </a:r>
            <a:r>
              <a:rPr lang="de-DE" sz="2000" dirty="0" err="1" smtClean="0">
                <a:solidFill>
                  <a:prstClr val="black"/>
                </a:solidFill>
                <a:latin typeface="Symbol" charset="2"/>
                <a:ea typeface="ヒラギノ角ゴ Pro W3" charset="-128"/>
                <a:cs typeface="Symbol" charset="2"/>
                <a:sym typeface="Wingdings"/>
              </a:rPr>
              <a:t>n</a:t>
            </a:r>
            <a:r>
              <a:rPr lang="de-DE" sz="2000" baseline="-25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e</a:t>
            </a:r>
            <a:r>
              <a:rPr lang="de-DE" sz="1600" dirty="0" err="1" smtClean="0">
                <a:solidFill>
                  <a:prstClr val="black"/>
                </a:solidFill>
                <a:latin typeface="Calibri (Textkörper)"/>
                <a:ea typeface="ヒラギノ角ゴ Pro W3" charset="-128"/>
                <a:cs typeface="Calibri (Textkörper)"/>
                <a:sym typeface="Wingdings"/>
              </a:rPr>
              <a:t>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e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vs. NC </a:t>
            </a:r>
            <a:r>
              <a:rPr lang="de-DE" sz="2000" dirty="0" smtClean="0">
                <a:solidFill>
                  <a:prstClr val="black"/>
                </a:solidFill>
                <a:latin typeface="Symbol" charset="2"/>
                <a:ea typeface="ヒラギノ角ゴ Pro W3" charset="-128"/>
                <a:cs typeface="Symbol" charset="2"/>
                <a:sym typeface="Wingdings"/>
              </a:rPr>
              <a:t>n</a:t>
            </a:r>
            <a:r>
              <a:rPr lang="de-DE" sz="16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</a:t>
            </a:r>
            <a:r>
              <a:rPr lang="de-DE" sz="2000" dirty="0" smtClean="0">
                <a:solidFill>
                  <a:prstClr val="black"/>
                </a:solidFill>
                <a:latin typeface="Symbol" charset="2"/>
                <a:ea typeface="ヒラギノ角ゴ Pro W3" charset="-128"/>
                <a:cs typeface="Symbol" charset="2"/>
                <a:sym typeface="Wingdings"/>
              </a:rPr>
              <a:t>p</a:t>
            </a:r>
            <a:r>
              <a:rPr lang="de-DE" sz="2000" baseline="30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0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			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one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vs. 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two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Cherenkov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rings</a:t>
            </a:r>
            <a: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									</a:t>
            </a:r>
            <a:r>
              <a:rPr lang="de-DE" sz="20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in </a:t>
            </a:r>
            <a:r>
              <a:rPr lang="de-DE" sz="2000" b="1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scintillator</a:t>
            </a:r>
            <a:r>
              <a:rPr lang="de-DE" sz="20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: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			     vs.					pulse 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shape</a:t>
            </a:r>
            <a:r>
              <a:rPr lang="de-DE" sz="20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/>
              </a:rPr>
              <a:t>analysis</a:t>
            </a:r>
            <a:endParaRPr lang="de-DE" sz="2000" dirty="0" smtClean="0">
              <a:ea typeface="ヒラギノ角ゴ Pro W3" charset="-128"/>
              <a:cs typeface="ヒラギノ角ゴ Pro W3" charset="-128"/>
              <a:sym typeface="Wingdings"/>
            </a:endParaRPr>
          </a:p>
          <a:p>
            <a:pPr marL="174625" indent="-174625">
              <a:spcAft>
                <a:spcPts val="600"/>
              </a:spcAft>
              <a:buFont typeface="Wingdings" charset="2"/>
              <a:buChar char="§"/>
              <a:tabLst>
                <a:tab pos="174625" algn="l"/>
              </a:tabLst>
              <a:defRPr/>
            </a:pPr>
            <a:endParaRPr lang="de-DE" sz="2000" dirty="0" smtClean="0">
              <a:ea typeface="ヒラギノ角ゴ Pro W3" charset="-128"/>
              <a:cs typeface="ヒラギノ角ゴ Pro W3" charset="-128"/>
              <a:sym typeface="Wingdings"/>
            </a:endParaRPr>
          </a:p>
        </p:txBody>
      </p:sp>
      <p:grpSp>
        <p:nvGrpSpPr>
          <p:cNvPr id="22" name="Gruppierung 21"/>
          <p:cNvGrpSpPr/>
          <p:nvPr/>
        </p:nvGrpSpPr>
        <p:grpSpPr>
          <a:xfrm>
            <a:off x="990729" y="2286000"/>
            <a:ext cx="2779382" cy="1664732"/>
            <a:chOff x="685800" y="2057400"/>
            <a:chExt cx="2779382" cy="1664732"/>
          </a:xfrm>
        </p:grpSpPr>
        <p:cxnSp>
          <p:nvCxnSpPr>
            <p:cNvPr id="9" name="Gerade Verbindung 8"/>
            <p:cNvCxnSpPr/>
            <p:nvPr/>
          </p:nvCxnSpPr>
          <p:spPr>
            <a:xfrm flipV="1">
              <a:off x="1219200" y="2362200"/>
              <a:ext cx="1828800" cy="1066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1219200" y="3429000"/>
              <a:ext cx="533400" cy="152400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685800" y="3429000"/>
              <a:ext cx="533400" cy="158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2971800" y="2057400"/>
              <a:ext cx="493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accent1"/>
                  </a:solidFill>
                  <a:latin typeface="Calibri"/>
                  <a:cs typeface="Calibri"/>
                </a:rPr>
                <a:t>e,</a:t>
              </a:r>
              <a:r>
                <a:rPr lang="de-DE" dirty="0" err="1" smtClean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m</a:t>
              </a:r>
              <a:endParaRPr lang="de-DE" dirty="0">
                <a:solidFill>
                  <a:schemeClr val="accent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1717883" y="3352800"/>
              <a:ext cx="491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chemeClr val="accent1"/>
                  </a:solidFill>
                  <a:latin typeface="Calibri"/>
                  <a:cs typeface="Calibri"/>
                </a:rPr>
                <a:t>p,n</a:t>
              </a:r>
              <a:endParaRPr lang="de-DE" b="1" dirty="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685800" y="3059668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endParaRPr lang="de-DE" dirty="0">
                <a:solidFill>
                  <a:schemeClr val="accent1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24" name="Gruppierung 23"/>
          <p:cNvGrpSpPr/>
          <p:nvPr/>
        </p:nvGrpSpPr>
        <p:grpSpPr>
          <a:xfrm>
            <a:off x="679859" y="5256910"/>
            <a:ext cx="3012870" cy="1143890"/>
            <a:chOff x="679859" y="5256910"/>
            <a:chExt cx="3012870" cy="1143890"/>
          </a:xfrm>
        </p:grpSpPr>
        <p:cxnSp>
          <p:nvCxnSpPr>
            <p:cNvPr id="28" name="Gerade Verbindung 27"/>
            <p:cNvCxnSpPr>
              <a:endCxn id="25" idx="0"/>
            </p:cNvCxnSpPr>
            <p:nvPr/>
          </p:nvCxnSpPr>
          <p:spPr>
            <a:xfrm flipV="1">
              <a:off x="2549729" y="5256910"/>
              <a:ext cx="914400" cy="533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>
              <a:endCxn id="25" idx="4"/>
            </p:cNvCxnSpPr>
            <p:nvPr/>
          </p:nvCxnSpPr>
          <p:spPr>
            <a:xfrm>
              <a:off x="2549729" y="5790310"/>
              <a:ext cx="914400" cy="5216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ing 24"/>
            <p:cNvSpPr/>
            <p:nvPr/>
          </p:nvSpPr>
          <p:spPr>
            <a:xfrm>
              <a:off x="3235529" y="5256910"/>
              <a:ext cx="457200" cy="1055092"/>
            </a:xfrm>
            <a:prstGeom prst="don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35" name="Gruppierung 34"/>
            <p:cNvGrpSpPr/>
            <p:nvPr/>
          </p:nvGrpSpPr>
          <p:grpSpPr>
            <a:xfrm rot="537088">
              <a:off x="2549729" y="5339409"/>
              <a:ext cx="1143000" cy="1055092"/>
              <a:chOff x="1905000" y="5345708"/>
              <a:chExt cx="1143000" cy="1055092"/>
            </a:xfrm>
          </p:grpSpPr>
          <p:cxnSp>
            <p:nvCxnSpPr>
              <p:cNvPr id="32" name="Gerade Verbindung 31"/>
              <p:cNvCxnSpPr/>
              <p:nvPr/>
            </p:nvCxnSpPr>
            <p:spPr>
              <a:xfrm>
                <a:off x="1905000" y="5879108"/>
                <a:ext cx="914400" cy="52169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/>
            </p:nvCxnSpPr>
            <p:spPr>
              <a:xfrm rot="10800000" flipV="1">
                <a:off x="1905000" y="5345708"/>
                <a:ext cx="914400" cy="52169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ing 25"/>
              <p:cNvSpPr/>
              <p:nvPr/>
            </p:nvSpPr>
            <p:spPr>
              <a:xfrm>
                <a:off x="2590800" y="5345708"/>
                <a:ext cx="457200" cy="1055092"/>
              </a:xfrm>
              <a:prstGeom prst="donu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Gruppierung 35"/>
            <p:cNvGrpSpPr/>
            <p:nvPr/>
          </p:nvGrpSpPr>
          <p:grpSpPr>
            <a:xfrm>
              <a:off x="679859" y="5345708"/>
              <a:ext cx="1143000" cy="1055092"/>
              <a:chOff x="1905000" y="5345708"/>
              <a:chExt cx="1143000" cy="1055092"/>
            </a:xfrm>
          </p:grpSpPr>
          <p:cxnSp>
            <p:nvCxnSpPr>
              <p:cNvPr id="37" name="Gerade Verbindung 36"/>
              <p:cNvCxnSpPr/>
              <p:nvPr/>
            </p:nvCxnSpPr>
            <p:spPr>
              <a:xfrm>
                <a:off x="1905000" y="5879108"/>
                <a:ext cx="914400" cy="52169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 rot="10800000" flipV="1">
                <a:off x="1905000" y="5345708"/>
                <a:ext cx="914400" cy="52169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ing 38"/>
              <p:cNvSpPr/>
              <p:nvPr/>
            </p:nvSpPr>
            <p:spPr>
              <a:xfrm>
                <a:off x="2590800" y="5345708"/>
                <a:ext cx="457200" cy="1055092"/>
              </a:xfrm>
              <a:prstGeom prst="donu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0" name="Textfeld 39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Bildschirmfoto 2013-01-21 um 17.36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6" y="1547813"/>
            <a:ext cx="4003634" cy="4014786"/>
          </a:xfrm>
          <a:prstGeom prst="rect">
            <a:avLst/>
          </a:prstGeom>
        </p:spPr>
      </p:pic>
      <p:pic>
        <p:nvPicPr>
          <p:cNvPr id="11" name="Bild 10" descr="Bildschirmfoto 2013-01-21 um 17.36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47813"/>
            <a:ext cx="4009211" cy="40147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Effect</a:t>
            </a:r>
            <a:r>
              <a:rPr lang="de-DE" sz="3500" b="1" dirty="0" smtClean="0">
                <a:cs typeface="Arial Narrow"/>
              </a:rPr>
              <a:t> of </a:t>
            </a:r>
            <a:r>
              <a:rPr lang="de-DE" sz="3500" b="1" dirty="0" err="1" smtClean="0">
                <a:cs typeface="Arial Narrow"/>
              </a:rPr>
              <a:t>detector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response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38200" y="1072174"/>
            <a:ext cx="7945433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174625" indent="-174625">
              <a:spcAft>
                <a:spcPts val="600"/>
              </a:spcAft>
              <a:tabLst>
                <a:tab pos="174625" algn="l"/>
              </a:tabLst>
              <a:defRPr/>
            </a:pPr>
            <a:r>
              <a:rPr lang="de-DE" sz="22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Signal: CC </a:t>
            </a:r>
            <a:r>
              <a:rPr lang="de-DE" sz="2200" b="1" dirty="0" smtClean="0">
                <a:solidFill>
                  <a:srgbClr val="C0504D"/>
                </a:solidFill>
                <a:latin typeface="Symbol" charset="2"/>
                <a:ea typeface="ヒラギノ角ゴ Pro W3" charset="-128"/>
                <a:cs typeface="Symbol" charset="2"/>
              </a:rPr>
              <a:t>n</a:t>
            </a:r>
            <a:r>
              <a:rPr lang="de-DE" sz="2200" b="1" baseline="-25000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e</a:t>
            </a:r>
            <a:r>
              <a:rPr lang="de-DE" sz="22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b="1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</a:rPr>
              <a:t>appearance</a:t>
            </a:r>
            <a:r>
              <a:rPr lang="de-DE" sz="22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	</a:t>
            </a:r>
            <a:r>
              <a:rPr lang="de-DE" sz="2200" b="1" dirty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		</a:t>
            </a:r>
            <a:r>
              <a:rPr lang="de-DE" sz="2200" b="1" dirty="0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	Background: NC </a:t>
            </a:r>
            <a:r>
              <a:rPr lang="de-DE" sz="2200" b="1" dirty="0" err="1" smtClean="0">
                <a:solidFill>
                  <a:srgbClr val="C0504D"/>
                </a:solidFill>
                <a:ea typeface="ヒラギノ角ゴ Pro W3" charset="-128"/>
                <a:cs typeface="ヒラギノ角ゴ Pro W3" charset="-128"/>
                <a:sym typeface="Wingdings"/>
              </a:rPr>
              <a:t>scattering</a:t>
            </a:r>
            <a:endParaRPr lang="de-DE" sz="2200" b="1" dirty="0">
              <a:solidFill>
                <a:srgbClr val="C0504D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62000" y="5638800"/>
            <a:ext cx="7101190" cy="8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174625" indent="-174625">
              <a:spcAft>
                <a:spcPts val="600"/>
              </a:spcAft>
              <a:tabLst>
                <a:tab pos="174625" algn="l"/>
              </a:tabLst>
              <a:defRPr/>
            </a:pP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 Background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is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shifted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to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lower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visible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energies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!</a:t>
            </a:r>
          </a:p>
          <a:p>
            <a:pPr marL="174625" indent="-174625">
              <a:spcAft>
                <a:spcPts val="600"/>
              </a:spcAft>
              <a:tabLst>
                <a:tab pos="174625" algn="l"/>
              </a:tabLst>
              <a:defRPr/>
            </a:pP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 Great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for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MH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measurement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,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but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not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necessarily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for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latin typeface="Symbol" charset="2"/>
                <a:ea typeface="ヒラギノ角ゴ Pro W3" charset="-128"/>
                <a:cs typeface="Symbol" charset="2"/>
                <a:sym typeface="Wingdings"/>
              </a:rPr>
              <a:t>d</a:t>
            </a:r>
            <a:r>
              <a:rPr lang="de-DE" sz="2200" baseline="-25000" dirty="0" err="1" smtClean="0">
                <a:ea typeface="ヒラギノ角ゴ Pro W3" charset="-128"/>
                <a:cs typeface="ヒラギノ角ゴ Pro W3" charset="-128"/>
                <a:sym typeface="Wingdings"/>
              </a:rPr>
              <a:t>CP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.</a:t>
            </a:r>
            <a:endParaRPr lang="de-DE" sz="2200" dirty="0"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Multivariate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analysis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for</a:t>
            </a:r>
            <a:r>
              <a:rPr lang="de-DE" sz="3500" b="1" dirty="0" smtClean="0">
                <a:cs typeface="Arial Narrow"/>
              </a:rPr>
              <a:t> pulse </a:t>
            </a:r>
            <a:r>
              <a:rPr lang="de-DE" sz="3500" b="1" dirty="0" err="1" smtClean="0">
                <a:cs typeface="Arial Narrow"/>
              </a:rPr>
              <a:t>shape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Bild 23" descr="Bildschirmfoto 2013-01-20 um 12.03.3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2195052"/>
            <a:ext cx="5334000" cy="4129548"/>
          </a:xfrm>
          <a:prstGeom prst="rect">
            <a:avLst/>
          </a:prstGeom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80999" y="1135569"/>
            <a:ext cx="8302251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444500" indent="-444500">
              <a:spcAft>
                <a:spcPts val="600"/>
              </a:spcAft>
              <a:defRPr/>
            </a:pP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MVA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is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based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on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classic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pulse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shape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parameters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(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rise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time,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mean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time ...),</a:t>
            </a:r>
            <a:br>
              <a:rPr lang="de-DE" sz="2000" dirty="0" smtClean="0">
                <a:ea typeface="ヒラギノ角ゴ Pro W3" charset="-128"/>
                <a:cs typeface="ヒラギノ角ゴ Pro W3" charset="-128"/>
              </a:rPr>
            </a:b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but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also PMT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activitation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patterns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; no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particle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track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information</a:t>
            </a:r>
            <a:r>
              <a:rPr lang="de-DE" sz="2000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ea typeface="ヒラギノ角ゴ Pro W3" charset="-128"/>
                <a:cs typeface="ヒラギノ角ゴ Pro W3" charset="-128"/>
              </a:rPr>
              <a:t>used</a:t>
            </a:r>
            <a:endParaRPr lang="de-DE" sz="2000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5764928" y="2415848"/>
            <a:ext cx="3226672" cy="390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174625" indent="-174625">
              <a:spcAft>
                <a:spcPts val="1200"/>
              </a:spcAft>
              <a:tabLst>
                <a:tab pos="174625" algn="l"/>
              </a:tabLst>
              <a:defRPr/>
            </a:pPr>
            <a:r>
              <a:rPr lang="de-DE" sz="2200" b="1" dirty="0" smtClean="0">
                <a:ea typeface="ヒラギノ角ゴ Pro W3" charset="-128"/>
                <a:cs typeface="ヒラギノ角ゴ Pro W3" charset="-128"/>
              </a:rPr>
              <a:t>MC </a:t>
            </a:r>
            <a:r>
              <a:rPr lang="de-DE" sz="2200" b="1" dirty="0" err="1" smtClean="0">
                <a:ea typeface="ヒラギノ角ゴ Pro W3" charset="-128"/>
                <a:cs typeface="ヒラギノ角ゴ Pro W3" charset="-128"/>
              </a:rPr>
              <a:t>study</a:t>
            </a:r>
            <a:r>
              <a:rPr lang="de-DE" sz="2200" b="1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b="1" dirty="0" err="1" smtClean="0">
                <a:ea typeface="ヒラギノ角ゴ Pro W3" charset="-128"/>
                <a:cs typeface="ヒラギノ角ゴ Pro W3" charset="-128"/>
              </a:rPr>
              <a:t>for</a:t>
            </a:r>
            <a:r>
              <a:rPr lang="de-DE" sz="2200" b="1" dirty="0" smtClean="0">
                <a:ea typeface="ヒラギノ角ゴ Pro W3" charset="-128"/>
                <a:cs typeface="ヒラギノ角ゴ Pro W3" charset="-128"/>
              </a:rPr>
              <a:t> CN2PY</a:t>
            </a:r>
          </a:p>
          <a:p>
            <a:pPr marL="174625" indent="-174625">
              <a:spcAft>
                <a:spcPts val="1200"/>
              </a:spcAft>
              <a:buFont typeface="Wingdings" charset="2"/>
              <a:buChar char="§"/>
              <a:tabLst>
                <a:tab pos="174625" algn="l"/>
              </a:tabLst>
              <a:defRPr/>
            </a:pPr>
            <a:r>
              <a:rPr lang="de-DE" sz="2200" dirty="0" err="1" smtClean="0">
                <a:ea typeface="ヒラギノ角ゴ Pro W3" charset="-128"/>
                <a:cs typeface="ヒラギノ角ゴ Pro W3" charset="-128"/>
              </a:rPr>
              <a:t>energy</a:t>
            </a:r>
            <a:r>
              <a:rPr lang="de-DE" sz="2200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</a:rPr>
              <a:t>range</a:t>
            </a:r>
            <a:r>
              <a:rPr lang="de-DE" sz="2200" dirty="0" smtClean="0">
                <a:ea typeface="ヒラギノ角ゴ Pro W3" charset="-128"/>
                <a:cs typeface="ヒラギノ角ゴ Pro W3" charset="-128"/>
              </a:rPr>
              <a:t>: 3-5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</a:rPr>
              <a:t>GeV</a:t>
            </a:r>
            <a:endParaRPr lang="de-DE" sz="2200" dirty="0" smtClean="0">
              <a:ea typeface="ヒラギノ角ゴ Pro W3" charset="-128"/>
              <a:cs typeface="ヒラギノ角ゴ Pro W3" charset="-128"/>
            </a:endParaRPr>
          </a:p>
          <a:p>
            <a:pPr marL="174625" indent="-174625">
              <a:spcAft>
                <a:spcPts val="3600"/>
              </a:spcAft>
              <a:buFont typeface="Wingdings" charset="2"/>
              <a:buChar char="§"/>
              <a:tabLst>
                <a:tab pos="174625" algn="l"/>
              </a:tabLst>
              <a:defRPr/>
            </a:pPr>
            <a:r>
              <a:rPr lang="de-DE" sz="2200" dirty="0" err="1" smtClean="0">
                <a:ea typeface="ヒラギノ角ゴ Pro W3" charset="-128"/>
                <a:cs typeface="ヒラギノ角ゴ Pro W3" charset="-128"/>
              </a:rPr>
              <a:t>includes</a:t>
            </a:r>
            <a:r>
              <a:rPr lang="de-DE" sz="2200" dirty="0" smtClean="0">
                <a:ea typeface="ヒラギノ角ゴ Pro W3" charset="-128"/>
                <a:cs typeface="ヒラギノ角ゴ Pro W3" charset="-128"/>
              </a:rPr>
              <a:t> all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</a:rPr>
              <a:t>sub-kinds</a:t>
            </a:r>
            <a:r>
              <a:rPr lang="de-DE" sz="2200" dirty="0" smtClean="0">
                <a:ea typeface="ヒラギノ角ゴ Pro W3" charset="-128"/>
                <a:cs typeface="ヒラギノ角ゴ Pro W3" charset="-128"/>
              </a:rPr>
              <a:t/>
            </a:r>
            <a:br>
              <a:rPr lang="de-DE" sz="2200" dirty="0" smtClean="0">
                <a:ea typeface="ヒラギノ角ゴ Pro W3" charset="-128"/>
                <a:cs typeface="ヒラギノ角ゴ Pro W3" charset="-128"/>
              </a:rPr>
            </a:br>
            <a:r>
              <a:rPr lang="de-DE" sz="2200" dirty="0" smtClean="0">
                <a:ea typeface="ヒラギノ角ゴ Pro W3" charset="-128"/>
                <a:cs typeface="ヒラギノ角ゴ Pro W3" charset="-128"/>
              </a:rPr>
              <a:t>of </a:t>
            </a:r>
            <a:r>
              <a:rPr lang="de-DE" sz="2200" b="1" dirty="0" err="1" smtClean="0">
                <a:ea typeface="ヒラギノ角ゴ Pro W3" charset="-128"/>
                <a:cs typeface="ヒラギノ角ゴ Pro W3" charset="-128"/>
              </a:rPr>
              <a:t>CC-appearance</a:t>
            </a:r>
            <a:r>
              <a:rPr lang="de-DE" sz="2200" dirty="0" smtClean="0">
                <a:ea typeface="ヒラギノ角ゴ Pro W3" charset="-128"/>
                <a:cs typeface="ヒラギノ角ゴ Pro W3" charset="-128"/>
              </a:rPr>
              <a:t> and</a:t>
            </a:r>
            <a:br>
              <a:rPr lang="de-DE" sz="2200" dirty="0" smtClean="0">
                <a:ea typeface="ヒラギノ角ゴ Pro W3" charset="-128"/>
                <a:cs typeface="ヒラギノ角ゴ Pro W3" charset="-128"/>
              </a:rPr>
            </a:br>
            <a:r>
              <a:rPr lang="de-DE" sz="2200" b="1" dirty="0" err="1" smtClean="0">
                <a:ea typeface="ヒラギノ角ゴ Pro W3" charset="-128"/>
                <a:cs typeface="ヒラギノ角ゴ Pro W3" charset="-128"/>
              </a:rPr>
              <a:t>NC-background</a:t>
            </a:r>
            <a:r>
              <a:rPr lang="de-DE" sz="2200" b="1" dirty="0" smtClean="0"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</a:rPr>
              <a:t>events</a:t>
            </a:r>
            <a:r>
              <a:rPr lang="de-DE" sz="2200" dirty="0" smtClean="0">
                <a:ea typeface="ヒラギノ角ゴ Pro W3" charset="-128"/>
                <a:cs typeface="ヒラギノ角ゴ Pro W3" charset="-128"/>
              </a:rPr>
              <a:t> </a:t>
            </a:r>
          </a:p>
          <a:p>
            <a:pPr marL="361950" indent="-361950">
              <a:spcAft>
                <a:spcPts val="1800"/>
              </a:spcAft>
              <a:tabLst>
                <a:tab pos="361950" algn="l"/>
              </a:tabLst>
              <a:defRPr/>
            </a:pPr>
            <a:r>
              <a:rPr lang="de-DE" sz="2200" b="1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> Event </a:t>
            </a:r>
            <a:r>
              <a:rPr lang="de-DE" sz="2200" b="1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>identification</a:t>
            </a:r>
            <a:r>
              <a:rPr lang="de-DE" sz="2200" b="1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200" b="1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200" b="1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>possible</a:t>
            </a:r>
            <a:r>
              <a:rPr lang="de-DE" sz="2200" b="1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> w/o </a:t>
            </a:r>
            <a:r>
              <a:rPr lang="de-DE" sz="2200" b="1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>vertex</a:t>
            </a:r>
            <a:r>
              <a:rPr lang="de-DE" sz="2200" b="1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/>
            </a:r>
            <a:br>
              <a:rPr lang="de-DE" sz="2200" b="1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r>
              <a:rPr lang="de-DE" sz="2200" b="1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>reconstruction</a:t>
            </a:r>
            <a:r>
              <a:rPr lang="de-DE" sz="2200" b="1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  <a:t>!</a:t>
            </a:r>
            <a:br>
              <a:rPr lang="de-DE" sz="2200" b="1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  <a:sym typeface="Wingdings"/>
              </a:rPr>
            </a:br>
            <a:endParaRPr lang="de-DE" sz="2200" b="1" dirty="0" smtClean="0">
              <a:solidFill>
                <a:schemeClr val="accent2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8683251" y="15589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Expected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sensitivity</a:t>
            </a:r>
            <a:r>
              <a:rPr lang="de-DE" sz="3500" b="1" dirty="0" smtClean="0">
                <a:cs typeface="Arial Narrow"/>
              </a:rPr>
              <a:t> in LENA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81000" y="5334000"/>
            <a:ext cx="8302251" cy="8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 marL="444500" indent="-444500">
              <a:spcAft>
                <a:spcPts val="600"/>
              </a:spcAft>
              <a:buFont typeface="Wingdings" pitchFamily="-110" charset="2"/>
              <a:buChar char="à"/>
              <a:defRPr/>
            </a:pP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5</a:t>
            </a:r>
            <a:r>
              <a:rPr lang="de-DE" sz="2200" dirty="0" smtClean="0">
                <a:latin typeface="Symbol" charset="2"/>
                <a:ea typeface="ヒラギノ角ゴ Pro W3" charset="-128"/>
                <a:cs typeface="Symbol" charset="2"/>
                <a:sym typeface="Wingdings"/>
              </a:rPr>
              <a:t>s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determination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of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mass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hierarchy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 in ~5 </a:t>
            </a:r>
            <a:r>
              <a:rPr lang="de-DE" sz="2200" dirty="0" err="1" smtClean="0">
                <a:ea typeface="ヒラギノ角ゴ Pro W3" charset="-128"/>
                <a:cs typeface="ヒラギノ角ゴ Pro W3" charset="-128"/>
                <a:sym typeface="Wingdings"/>
              </a:rPr>
              <a:t>yrs</a:t>
            </a:r>
            <a:r>
              <a:rPr lang="de-DE" sz="2200" dirty="0" smtClean="0">
                <a:ea typeface="ヒラギノ角ゴ Pro W3" charset="-128"/>
                <a:cs typeface="ヒラギノ角ゴ Pro W3" charset="-128"/>
                <a:sym typeface="Wingdings"/>
              </a:rPr>
              <a:t>!</a:t>
            </a:r>
            <a:endParaRPr lang="de-DE" sz="2200" dirty="0" smtClean="0">
              <a:ea typeface="ヒラギノ角ゴ Pro W3" charset="-128"/>
              <a:cs typeface="ヒラギノ角ゴ Pro W3" charset="-128"/>
              <a:sym typeface="Wingdings"/>
            </a:endParaRPr>
          </a:p>
          <a:p>
            <a:pPr marL="444500" indent="-444500">
              <a:spcAft>
                <a:spcPts val="600"/>
              </a:spcAft>
              <a:buFont typeface="Wingdings" pitchFamily="-110" charset="2"/>
              <a:buChar char="à"/>
              <a:defRPr/>
            </a:pPr>
            <a:r>
              <a:rPr lang="de-DE" sz="2200" dirty="0" err="1" smtClean="0">
                <a:solidFill>
                  <a:schemeClr val="accent2"/>
                </a:solidFill>
                <a:latin typeface="Symbol" charset="2"/>
                <a:ea typeface="ヒラギノ角ゴ Pro W3" charset="-128"/>
                <a:cs typeface="Symbol" charset="2"/>
              </a:rPr>
              <a:t>d</a:t>
            </a:r>
            <a:r>
              <a:rPr lang="de-DE" sz="2200" baseline="-25000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CP</a:t>
            </a:r>
            <a:r>
              <a:rPr lang="de-DE" sz="2200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much</a:t>
            </a:r>
            <a:r>
              <a:rPr lang="de-DE" sz="2200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more</a:t>
            </a:r>
            <a:r>
              <a:rPr lang="de-DE" sz="2200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demanding</a:t>
            </a:r>
            <a:r>
              <a:rPr lang="de-DE" sz="2200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, </a:t>
            </a:r>
            <a:r>
              <a:rPr lang="de-DE" sz="2200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needs</a:t>
            </a:r>
            <a:r>
              <a:rPr lang="de-DE" sz="2200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better</a:t>
            </a:r>
            <a:r>
              <a:rPr lang="de-DE" sz="2200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detector</a:t>
            </a:r>
            <a:r>
              <a:rPr lang="de-DE" sz="2200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200" dirty="0" err="1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performance</a:t>
            </a:r>
            <a:r>
              <a:rPr lang="de-DE" sz="2200" dirty="0" smtClean="0">
                <a:solidFill>
                  <a:schemeClr val="accent2"/>
                </a:solidFill>
                <a:ea typeface="ヒラギノ角ゴ Pro W3" charset="-128"/>
                <a:cs typeface="ヒラギノ角ゴ Pro W3" charset="-128"/>
              </a:rPr>
              <a:t>.</a:t>
            </a:r>
            <a:endParaRPr lang="de-DE" sz="2200" dirty="0">
              <a:solidFill>
                <a:schemeClr val="accent2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8683251" y="15589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9" name="Bild 8" descr="Bildschirmfoto 2013-01-21 um 17.52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8116888" cy="34581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GeV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particles</a:t>
            </a:r>
            <a:r>
              <a:rPr lang="de-DE" sz="3500" b="1" dirty="0" smtClean="0">
                <a:cs typeface="Arial Narrow"/>
              </a:rPr>
              <a:t> in liquid </a:t>
            </a:r>
            <a:r>
              <a:rPr lang="de-DE" sz="3500" b="1" dirty="0" err="1" smtClean="0">
                <a:cs typeface="Arial Narrow"/>
              </a:rPr>
              <a:t>scintillator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14400" y="5105400"/>
            <a:ext cx="6981299" cy="1170173"/>
          </a:xfrm>
          <a:prstGeom prst="rect">
            <a:avLst/>
          </a:prstGeom>
          <a:noFill/>
        </p:spPr>
        <p:txBody>
          <a:bodyPr wrap="none" lIns="107297" tIns="53648" rIns="107297" bIns="53648" rtlCol="0">
            <a:spAutoFit/>
          </a:bodyPr>
          <a:lstStyle/>
          <a:p>
            <a:r>
              <a:rPr lang="de-DE" sz="2300" dirty="0"/>
              <a:t>HE </a:t>
            </a:r>
            <a:r>
              <a:rPr lang="de-DE" sz="2300" dirty="0" err="1"/>
              <a:t>particles</a:t>
            </a:r>
            <a:r>
              <a:rPr lang="de-DE" sz="2300" dirty="0"/>
              <a:t> </a:t>
            </a:r>
            <a:r>
              <a:rPr lang="de-DE" sz="2300" dirty="0" err="1"/>
              <a:t>create</a:t>
            </a:r>
            <a:r>
              <a:rPr lang="de-DE" sz="2300" dirty="0"/>
              <a:t> </a:t>
            </a:r>
            <a:r>
              <a:rPr lang="de-DE" sz="2300" dirty="0" err="1">
                <a:solidFill>
                  <a:srgbClr val="0000FF"/>
                </a:solidFill>
              </a:rPr>
              <a:t>spherical</a:t>
            </a:r>
            <a:r>
              <a:rPr lang="de-DE" sz="2300" dirty="0">
                <a:solidFill>
                  <a:srgbClr val="0000FF"/>
                </a:solidFill>
              </a:rPr>
              <a:t> light </a:t>
            </a:r>
            <a:r>
              <a:rPr lang="de-DE" sz="2300" dirty="0" err="1">
                <a:solidFill>
                  <a:srgbClr val="0000FF"/>
                </a:solidFill>
              </a:rPr>
              <a:t>fronts</a:t>
            </a:r>
            <a:r>
              <a:rPr lang="de-DE" sz="2300" dirty="0">
                <a:solidFill>
                  <a:srgbClr val="0000FF"/>
                </a:solidFill>
              </a:rPr>
              <a:t> </a:t>
            </a:r>
            <a:r>
              <a:rPr lang="de-DE" sz="2300" dirty="0" err="1"/>
              <a:t>along</a:t>
            </a:r>
            <a:r>
              <a:rPr lang="de-DE" sz="2300" dirty="0"/>
              <a:t> </a:t>
            </a:r>
            <a:r>
              <a:rPr lang="de-DE" sz="2300" dirty="0" err="1"/>
              <a:t>their</a:t>
            </a:r>
            <a:r>
              <a:rPr lang="de-DE" sz="2300" dirty="0"/>
              <a:t> </a:t>
            </a:r>
            <a:r>
              <a:rPr lang="de-DE" sz="2300" dirty="0" err="1"/>
              <a:t>track</a:t>
            </a:r>
            <a:r>
              <a:rPr lang="de-DE" sz="2300" dirty="0"/>
              <a:t> </a:t>
            </a:r>
            <a:br>
              <a:rPr lang="de-DE" sz="2300" dirty="0"/>
            </a:br>
            <a:r>
              <a:rPr lang="de-DE" sz="2300" dirty="0" err="1"/>
              <a:t>that</a:t>
            </a:r>
            <a:r>
              <a:rPr lang="de-DE" sz="2300" dirty="0"/>
              <a:t> </a:t>
            </a:r>
            <a:r>
              <a:rPr lang="de-DE" sz="2300" dirty="0" err="1"/>
              <a:t>lead</a:t>
            </a:r>
            <a:r>
              <a:rPr lang="de-DE" sz="2300" dirty="0"/>
              <a:t> in </a:t>
            </a:r>
            <a:r>
              <a:rPr lang="de-DE" sz="2300" dirty="0" err="1"/>
              <a:t>superposition</a:t>
            </a:r>
            <a:r>
              <a:rPr lang="de-DE" sz="2300" dirty="0"/>
              <a:t> to a </a:t>
            </a:r>
            <a:r>
              <a:rPr lang="de-DE" sz="2300" dirty="0" err="1">
                <a:solidFill>
                  <a:srgbClr val="FF0000"/>
                </a:solidFill>
              </a:rPr>
              <a:t>Cherenkov-like</a:t>
            </a:r>
            <a:r>
              <a:rPr lang="de-DE" sz="2300" dirty="0">
                <a:solidFill>
                  <a:srgbClr val="FF0000"/>
                </a:solidFill>
              </a:rPr>
              <a:t> light </a:t>
            </a:r>
            <a:r>
              <a:rPr lang="de-DE" sz="2300" dirty="0" err="1">
                <a:solidFill>
                  <a:srgbClr val="FF0000"/>
                </a:solidFill>
              </a:rPr>
              <a:t>cone</a:t>
            </a:r>
            <a:r>
              <a:rPr lang="de-DE" sz="2300" dirty="0"/>
              <a:t>.</a:t>
            </a:r>
          </a:p>
          <a:p>
            <a:r>
              <a:rPr lang="de-DE" sz="2300" b="1" dirty="0" err="1"/>
              <a:t>But</a:t>
            </a:r>
            <a:r>
              <a:rPr lang="de-DE" sz="2300" b="1" dirty="0"/>
              <a:t>: </a:t>
            </a:r>
            <a:r>
              <a:rPr lang="de-DE" sz="2300" b="1" dirty="0" err="1"/>
              <a:t>about</a:t>
            </a:r>
            <a:r>
              <a:rPr lang="de-DE" sz="2300" b="1" dirty="0"/>
              <a:t> 50x </a:t>
            </a:r>
            <a:r>
              <a:rPr lang="de-DE" sz="2300" b="1" dirty="0" err="1"/>
              <a:t>more</a:t>
            </a:r>
            <a:r>
              <a:rPr lang="de-DE" sz="2300" b="1" dirty="0"/>
              <a:t> light!</a:t>
            </a:r>
          </a:p>
        </p:txBody>
      </p:sp>
      <p:pic>
        <p:nvPicPr>
          <p:cNvPr id="11" name="Bild 10" descr="light co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53" y="1949006"/>
            <a:ext cx="3916847" cy="285159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85800" y="1143000"/>
            <a:ext cx="7654448" cy="462287"/>
          </a:xfrm>
          <a:prstGeom prst="rect">
            <a:avLst/>
          </a:prstGeom>
          <a:noFill/>
        </p:spPr>
        <p:txBody>
          <a:bodyPr wrap="none" lIns="107297" tIns="53648" rIns="107297" bIns="53648" rtlCol="0">
            <a:spAutoFit/>
          </a:bodyPr>
          <a:lstStyle/>
          <a:p>
            <a:r>
              <a:rPr lang="de-DE" sz="2300" dirty="0" err="1" smtClean="0"/>
              <a:t>Possibility</a:t>
            </a:r>
            <a:r>
              <a:rPr lang="de-DE" sz="2300" dirty="0" smtClean="0"/>
              <a:t> </a:t>
            </a:r>
            <a:r>
              <a:rPr lang="de-DE" sz="2300" dirty="0" err="1" smtClean="0"/>
              <a:t>for</a:t>
            </a:r>
            <a:r>
              <a:rPr lang="de-DE" sz="2300" dirty="0" smtClean="0"/>
              <a:t> </a:t>
            </a:r>
            <a:r>
              <a:rPr lang="de-DE" sz="2300" dirty="0" err="1" smtClean="0"/>
              <a:t>improval</a:t>
            </a:r>
            <a:r>
              <a:rPr lang="de-DE" sz="2300" dirty="0" smtClean="0"/>
              <a:t>: </a:t>
            </a:r>
            <a:r>
              <a:rPr lang="de-DE" sz="2300" dirty="0" err="1" smtClean="0"/>
              <a:t>Include</a:t>
            </a:r>
            <a:r>
              <a:rPr lang="de-DE" sz="2300" dirty="0" smtClean="0"/>
              <a:t> </a:t>
            </a:r>
            <a:r>
              <a:rPr lang="de-DE" sz="2300" dirty="0" err="1" smtClean="0"/>
              <a:t>information</a:t>
            </a:r>
            <a:r>
              <a:rPr lang="de-DE" sz="2300" dirty="0" smtClean="0"/>
              <a:t> on </a:t>
            </a:r>
            <a:r>
              <a:rPr lang="de-DE" sz="2300" dirty="0" err="1" smtClean="0"/>
              <a:t>particle</a:t>
            </a:r>
            <a:r>
              <a:rPr lang="de-DE" sz="2300" dirty="0" smtClean="0"/>
              <a:t> </a:t>
            </a:r>
            <a:r>
              <a:rPr lang="de-DE" sz="2300" dirty="0" err="1" smtClean="0"/>
              <a:t>tracks</a:t>
            </a:r>
            <a:r>
              <a:rPr lang="de-DE" sz="2300" dirty="0" smtClean="0"/>
              <a:t>!</a:t>
            </a:r>
            <a:endParaRPr lang="de-DE" sz="23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Vertex reconstruction in liquid scintillator</a:t>
            </a: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0" name="Gruppierung 19"/>
          <p:cNvGrpSpPr/>
          <p:nvPr/>
        </p:nvGrpSpPr>
        <p:grpSpPr>
          <a:xfrm>
            <a:off x="241900" y="1270715"/>
            <a:ext cx="8345865" cy="5053885"/>
            <a:chOff x="241900" y="1118315"/>
            <a:chExt cx="8345865" cy="5053885"/>
          </a:xfrm>
        </p:grpSpPr>
        <p:pic>
          <p:nvPicPr>
            <p:cNvPr id="15" name="Bild 14" descr="Bildschirmfoto 2012-09-21 um 09.25.1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900" y="1118315"/>
              <a:ext cx="8345865" cy="5053885"/>
            </a:xfrm>
            <a:prstGeom prst="rect">
              <a:avLst/>
            </a:prstGeom>
          </p:spPr>
        </p:pic>
        <p:pic>
          <p:nvPicPr>
            <p:cNvPr id="16" name="Bild 15" descr="Bildschirmfoto 2012-09-21 um 10.03.4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7767" y="2404528"/>
              <a:ext cx="720000" cy="873291"/>
            </a:xfrm>
            <a:prstGeom prst="rect">
              <a:avLst/>
            </a:prstGeom>
          </p:spPr>
        </p:pic>
        <p:pic>
          <p:nvPicPr>
            <p:cNvPr id="17" name="Bild 16" descr="Bildschirmfoto 2012-09-21 um 10.03.40.png"/>
            <p:cNvPicPr>
              <a:picLocks noChangeAspect="1"/>
            </p:cNvPicPr>
            <p:nvPr/>
          </p:nvPicPr>
          <p:blipFill>
            <a:blip r:embed="rId3"/>
            <a:srcRect t="9211"/>
            <a:stretch>
              <a:fillRect/>
            </a:stretch>
          </p:blipFill>
          <p:spPr>
            <a:xfrm>
              <a:off x="1031200" y="2535767"/>
              <a:ext cx="720000" cy="792848"/>
            </a:xfrm>
            <a:prstGeom prst="rect">
              <a:avLst/>
            </a:prstGeom>
          </p:spPr>
        </p:pic>
        <p:pic>
          <p:nvPicPr>
            <p:cNvPr id="19" name="Bild 18" descr="Bildschirmfoto 2012-09-21 um 10.06.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074" y="3640139"/>
              <a:ext cx="686325" cy="478895"/>
            </a:xfrm>
            <a:prstGeom prst="rect">
              <a:avLst/>
            </a:prstGeom>
          </p:spPr>
        </p:pic>
        <p:pic>
          <p:nvPicPr>
            <p:cNvPr id="21" name="Bild 20" descr="Bildschirmfoto 2012-09-21 um 10.06.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7767" y="3693319"/>
              <a:ext cx="179355" cy="125148"/>
            </a:xfrm>
            <a:prstGeom prst="rect">
              <a:avLst/>
            </a:prstGeom>
          </p:spPr>
        </p:pic>
      </p:grpSp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Alternative: </a:t>
            </a:r>
            <a:r>
              <a:rPr lang="de-DE" sz="3500" b="1" dirty="0" smtClean="0">
                <a:latin typeface="Symbol" charset="2"/>
                <a:cs typeface="Symbol" charset="2"/>
              </a:rPr>
              <a:t>p</a:t>
            </a:r>
            <a:r>
              <a:rPr lang="de-DE" sz="3500" b="1" baseline="30000" dirty="0" smtClean="0">
                <a:latin typeface="Symbol" charset="2"/>
                <a:cs typeface="Symbol" charset="2"/>
              </a:rPr>
              <a:t>+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decay-at-rest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source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for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>
                <a:latin typeface="Symbol" charset="2"/>
                <a:cs typeface="Symbol" charset="2"/>
              </a:rPr>
              <a:t>d</a:t>
            </a:r>
            <a:r>
              <a:rPr lang="de-DE" sz="3500" b="1" baseline="-25000" dirty="0" err="1">
                <a:cs typeface="Arial Narrow"/>
              </a:rPr>
              <a:t>CP</a:t>
            </a:r>
            <a:endParaRPr lang="de-DE" sz="3500" b="1" baseline="-25000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406650"/>
            <a:ext cx="27178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259015" y="2371726"/>
            <a:ext cx="6259466" cy="12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7200">
                <a:latin typeface="Engravers MT" pitchFamily="1" charset="0"/>
              </a:rPr>
              <a:t>DAE</a:t>
            </a:r>
            <a:r>
              <a:rPr lang="en-US" sz="6000">
                <a:latin typeface="Engravers MT" pitchFamily="1" charset="0"/>
                <a:sym typeface="Symbol" pitchFamily="1" charset="2"/>
              </a:rPr>
              <a:t></a:t>
            </a:r>
            <a:r>
              <a:rPr lang="en-US" sz="7200">
                <a:latin typeface="Engravers MT" pitchFamily="1" charset="0"/>
              </a:rPr>
              <a:t>ALUS</a:t>
            </a:r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>
            <a:off x="2895600" y="354965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934200" y="3657602"/>
            <a:ext cx="1426762" cy="584759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de-DE" sz="3200"/>
              <a:t>@LENA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Pion Decay-at-Rest (piDAR) source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37286" y="1066802"/>
            <a:ext cx="8578116" cy="2488771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 indent="265068" defTabSz="436307">
              <a:spcAft>
                <a:spcPts val="1800"/>
              </a:spcAft>
              <a:buFont typeface="Wingdings" charset="2"/>
              <a:buChar char="§"/>
              <a:tabLst>
                <a:tab pos="265068" algn="l"/>
              </a:tabLst>
            </a:pPr>
            <a:r>
              <a:rPr lang="de-DE" sz="2400" dirty="0">
                <a:solidFill>
                  <a:prstClr val="black"/>
                </a:solidFill>
              </a:rPr>
              <a:t>Resonant production of pions by low-energy (~1GeV),</a:t>
            </a:r>
            <a:br>
              <a:rPr lang="de-DE" sz="2400" dirty="0">
                <a:solidFill>
                  <a:prstClr val="black"/>
                </a:solidFill>
              </a:rPr>
            </a:br>
            <a:r>
              <a:rPr lang="de-DE" sz="2400" dirty="0">
                <a:solidFill>
                  <a:prstClr val="black"/>
                </a:solidFill>
              </a:rPr>
              <a:t>	high-power (~MW) proton beam</a:t>
            </a:r>
          </a:p>
          <a:p>
            <a:pPr indent="265068" defTabSz="436307">
              <a:spcAft>
                <a:spcPts val="5400"/>
              </a:spcAft>
              <a:buFont typeface="Wingdings" charset="2"/>
              <a:buChar char="§"/>
              <a:tabLst>
                <a:tab pos="265068" algn="l"/>
              </a:tabLst>
            </a:pPr>
            <a:r>
              <a:rPr lang="de-DE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de-DE" sz="2400" baseline="30000" dirty="0">
                <a:solidFill>
                  <a:prstClr val="black"/>
                </a:solidFill>
                <a:cs typeface="Calibri"/>
              </a:rPr>
              <a:t>+</a:t>
            </a:r>
            <a:r>
              <a:rPr lang="de-DE" sz="2400" dirty="0">
                <a:solidFill>
                  <a:prstClr val="black"/>
                </a:solidFill>
                <a:cs typeface="Calibri"/>
              </a:rPr>
              <a:t> are stopped and decay via		    </a:t>
            </a:r>
            <a:r>
              <a:rPr lang="de-DE" sz="2200" dirty="0">
                <a:solidFill>
                  <a:prstClr val="black"/>
                </a:solidFill>
                <a:cs typeface="Calibri"/>
              </a:rPr>
              <a:t>    (</a:t>
            </a:r>
            <a:r>
              <a:rPr lang="de-DE" sz="2200" dirty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de-DE" sz="2200" baseline="30000" dirty="0">
                <a:solidFill>
                  <a:prstClr val="black"/>
                </a:solidFill>
                <a:cs typeface="Calibri"/>
              </a:rPr>
              <a:t>-</a:t>
            </a:r>
            <a:r>
              <a:rPr lang="de-DE" sz="2200" dirty="0">
                <a:solidFill>
                  <a:prstClr val="black"/>
                </a:solidFill>
                <a:cs typeface="Calibri"/>
              </a:rPr>
              <a:t> absorbed in target, </a:t>
            </a:r>
            <a:r>
              <a:rPr lang="de-DE" sz="22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de-DE" sz="2200" baseline="-25000" dirty="0">
                <a:solidFill>
                  <a:prstClr val="black"/>
                </a:solidFill>
                <a:cs typeface="Calibri"/>
              </a:rPr>
              <a:t>e</a:t>
            </a:r>
            <a:r>
              <a:rPr lang="de-DE" sz="2200" dirty="0">
                <a:solidFill>
                  <a:prstClr val="black"/>
                </a:solidFill>
                <a:cs typeface="Calibri"/>
              </a:rPr>
              <a:t>&lt;0.04%)</a:t>
            </a:r>
          </a:p>
          <a:p>
            <a:pPr defTabSz="436307">
              <a:spcAft>
                <a:spcPts val="4798"/>
              </a:spcAft>
            </a:pPr>
            <a:r>
              <a:rPr lang="de-DE" sz="2400" dirty="0">
                <a:solidFill>
                  <a:prstClr val="black"/>
                </a:solidFill>
                <a:cs typeface="Calibri"/>
                <a:sym typeface="Wingdings"/>
              </a:rPr>
              <a:t> Low energy (10-50 MeV) ‘neutrino beam‘ of </a:t>
            </a:r>
            <a:r>
              <a:rPr lang="de-DE" sz="2400" dirty="0">
                <a:solidFill>
                  <a:prstClr val="black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400" baseline="-25000" dirty="0">
                <a:solidFill>
                  <a:prstClr val="black"/>
                </a:solidFill>
                <a:cs typeface="Calibri"/>
                <a:sym typeface="Wingdings"/>
              </a:rPr>
              <a:t>e</a:t>
            </a:r>
            <a:r>
              <a:rPr lang="de-DE" sz="2400" dirty="0">
                <a:solidFill>
                  <a:prstClr val="black"/>
                </a:solidFill>
                <a:cs typeface="Calibri"/>
                <a:sym typeface="Wingdings"/>
              </a:rPr>
              <a:t>, </a:t>
            </a:r>
            <a:r>
              <a:rPr lang="de-DE" sz="2400" dirty="0">
                <a:solidFill>
                  <a:prstClr val="black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400" baseline="-25000" dirty="0">
                <a:solidFill>
                  <a:prstClr val="black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de-DE" sz="2400" dirty="0">
                <a:solidFill>
                  <a:prstClr val="black"/>
                </a:solidFill>
                <a:cs typeface="Calibri"/>
                <a:sym typeface="Wingdings"/>
              </a:rPr>
              <a:t> and </a:t>
            </a:r>
            <a:r>
              <a:rPr lang="de-DE" sz="2400" dirty="0">
                <a:solidFill>
                  <a:prstClr val="black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400" baseline="-25000" dirty="0">
                <a:solidFill>
                  <a:prstClr val="black"/>
                </a:solidFill>
                <a:latin typeface="Symbol" charset="2"/>
                <a:cs typeface="Symbol" charset="2"/>
                <a:sym typeface="Wingdings"/>
              </a:rPr>
              <a:t>m</a:t>
            </a:r>
            <a:endParaRPr lang="de-DE" sz="2400" baseline="-250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Bild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4402" y="2514600"/>
            <a:ext cx="4419600" cy="381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467602" y="2819142"/>
            <a:ext cx="577115" cy="457446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 defTabSz="436307">
              <a:spcAft>
                <a:spcPts val="1800"/>
              </a:spcAft>
            </a:pPr>
            <a:r>
              <a:rPr lang="de-DE" sz="2400" dirty="0">
                <a:solidFill>
                  <a:prstClr val="black"/>
                </a:solidFill>
              </a:rPr>
              <a:t>_</a:t>
            </a:r>
            <a:endParaRPr lang="de-DE" sz="2400" baseline="-250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pic>
        <p:nvPicPr>
          <p:cNvPr id="9" name="Bild 8" descr="Bildschirmfoto 2011-11-16 um 07.37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2" y="3637173"/>
            <a:ext cx="6312191" cy="30684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285264" y="3752673"/>
            <a:ext cx="1096707" cy="1200312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pPr defTabSz="436307"/>
            <a:r>
              <a:rPr lang="de-DE" i="1">
                <a:solidFill>
                  <a:prstClr val="black"/>
                </a:solidFill>
              </a:rPr>
              <a:t>spectral</a:t>
            </a:r>
            <a:br>
              <a:rPr lang="de-DE" i="1">
                <a:solidFill>
                  <a:prstClr val="black"/>
                </a:solidFill>
              </a:rPr>
            </a:br>
            <a:r>
              <a:rPr lang="de-DE" i="1">
                <a:solidFill>
                  <a:prstClr val="black"/>
                </a:solidFill>
              </a:rPr>
              <a:t>shape</a:t>
            </a:r>
            <a:br>
              <a:rPr lang="de-DE" i="1">
                <a:solidFill>
                  <a:prstClr val="black"/>
                </a:solidFill>
              </a:rPr>
            </a:br>
            <a:r>
              <a:rPr lang="de-DE" i="1">
                <a:solidFill>
                  <a:prstClr val="black"/>
                </a:solidFill>
              </a:rPr>
              <a:t>driven by</a:t>
            </a:r>
            <a:br>
              <a:rPr lang="de-DE" i="1">
                <a:solidFill>
                  <a:prstClr val="black"/>
                </a:solidFill>
              </a:rPr>
            </a:br>
            <a:r>
              <a:rPr lang="de-DE" i="1">
                <a:solidFill>
                  <a:prstClr val="black"/>
                </a:solidFill>
              </a:rPr>
              <a:t>nature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47687" y="1828540"/>
            <a:ext cx="577115" cy="457446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 defTabSz="436307">
              <a:spcAft>
                <a:spcPts val="1800"/>
              </a:spcAft>
            </a:pPr>
            <a:r>
              <a:rPr lang="de-DE" sz="2400" dirty="0">
                <a:solidFill>
                  <a:prstClr val="black"/>
                </a:solidFill>
              </a:rPr>
              <a:t>_</a:t>
            </a:r>
            <a:endParaRPr lang="de-DE" sz="2400" baseline="-250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Proton source: High-power cyclotrons</a:t>
            </a: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52763" y="1885950"/>
            <a:ext cx="889000" cy="316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550" y="1676400"/>
            <a:ext cx="6021388" cy="3251200"/>
          </a:xfrm>
          <a:prstGeom prst="rect">
            <a:avLst/>
          </a:prstGeom>
          <a:noFill/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 rot="1573307">
            <a:off x="3892550" y="4038602"/>
            <a:ext cx="1219200" cy="1295400"/>
            <a:chOff x="1584" y="960"/>
            <a:chExt cx="1008" cy="1008"/>
          </a:xfrm>
        </p:grpSpPr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584" y="960"/>
              <a:ext cx="1008" cy="1008"/>
            </a:xfrm>
            <a:prstGeom prst="rect">
              <a:avLst/>
            </a:prstGeom>
            <a:solidFill>
              <a:srgbClr val="76899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Rectangle 29"/>
            <p:cNvSpPr>
              <a:spLocks noChangeArrowheads="1"/>
            </p:cNvSpPr>
            <p:nvPr/>
          </p:nvSpPr>
          <p:spPr bwMode="auto">
            <a:xfrm>
              <a:off x="1706" y="1370"/>
              <a:ext cx="153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pic>
          <p:nvPicPr>
            <p:cNvPr id="16" name="Picture 30" descr="dumpsnap.jpg                                                   000A6A72Macintosh HD                   C51FB601: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3" y="1355"/>
              <a:ext cx="420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31"/>
            <p:cNvSpPr>
              <a:spLocks noChangeArrowheads="1"/>
            </p:cNvSpPr>
            <p:nvPr/>
          </p:nvSpPr>
          <p:spPr bwMode="auto">
            <a:xfrm>
              <a:off x="1795" y="1343"/>
              <a:ext cx="11" cy="298"/>
            </a:xfrm>
            <a:prstGeom prst="rect">
              <a:avLst/>
            </a:prstGeom>
            <a:solidFill>
              <a:srgbClr val="768998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Rectangle 32"/>
            <p:cNvSpPr>
              <a:spLocks noChangeArrowheads="1"/>
            </p:cNvSpPr>
            <p:nvPr/>
          </p:nvSpPr>
          <p:spPr bwMode="auto">
            <a:xfrm>
              <a:off x="1584" y="1457"/>
              <a:ext cx="223" cy="61"/>
            </a:xfrm>
            <a:prstGeom prst="rect">
              <a:avLst/>
            </a:prstGeom>
            <a:solidFill>
              <a:srgbClr val="2BDC2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304801" y="1676401"/>
            <a:ext cx="1078660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/>
              <a:t>Primary </a:t>
            </a:r>
          </a:p>
          <a:p>
            <a:r>
              <a:rPr lang="en-US"/>
              <a:t>Cyclotron</a:t>
            </a:r>
          </a:p>
        </p:txBody>
      </p:sp>
      <p:sp>
        <p:nvSpPr>
          <p:cNvPr id="21" name="Rectangle 10"/>
          <p:cNvSpPr/>
          <p:nvPr/>
        </p:nvSpPr>
        <p:spPr>
          <a:xfrm>
            <a:off x="3575050" y="1809752"/>
            <a:ext cx="2006600" cy="4794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11"/>
          <p:cNvSpPr/>
          <p:nvPr/>
        </p:nvSpPr>
        <p:spPr>
          <a:xfrm>
            <a:off x="5581650" y="3255965"/>
            <a:ext cx="1666875" cy="32226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5392738" y="3071814"/>
            <a:ext cx="1855240" cy="3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/>
              <a:t>Injector Cyclotron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2200276" y="5167314"/>
            <a:ext cx="1685948" cy="3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/>
              <a:t>Target/shielding</a:t>
            </a:r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4410077" y="990601"/>
            <a:ext cx="4352694" cy="12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/>
              <a:t>Uses Multiple “Accelerator Units” </a:t>
            </a:r>
          </a:p>
          <a:p>
            <a:r>
              <a:rPr lang="en-US" sz="2400"/>
              <a:t>constructed of cyclotrons</a:t>
            </a:r>
          </a:p>
          <a:p>
            <a:r>
              <a:rPr lang="en-US" sz="2400"/>
              <a:t>to accelerate H</a:t>
            </a:r>
            <a:r>
              <a:rPr lang="en-US" sz="2400" baseline="-25000"/>
              <a:t>2</a:t>
            </a:r>
            <a:r>
              <a:rPr lang="en-US" sz="2400" baseline="30000"/>
              <a:t>+</a:t>
            </a:r>
            <a:r>
              <a:rPr lang="en-US" sz="2400"/>
              <a:t> to 800 MeV</a:t>
            </a:r>
          </a:p>
        </p:txBody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457201" y="5715000"/>
            <a:ext cx="5130851" cy="86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The result is a decay-at-rest-flux</a:t>
            </a:r>
          </a:p>
          <a:p>
            <a:r>
              <a:rPr lang="en-US" sz="2400" dirty="0"/>
              <a:t>That can be used for  </a:t>
            </a:r>
            <a:r>
              <a:rPr lang="en-US" sz="2400" dirty="0">
                <a:latin typeface="Symbol" pitchFamily="1" charset="2"/>
                <a:ea typeface="Symbol" pitchFamily="1" charset="2"/>
                <a:cs typeface="Symbol" pitchFamily="1" charset="2"/>
              </a:rPr>
              <a:t>n</a:t>
            </a:r>
            <a:r>
              <a:rPr lang="en-US" sz="2400" baseline="-25000" dirty="0">
                <a:latin typeface="Symbol" pitchFamily="1" charset="2"/>
                <a:ea typeface="Symbol" pitchFamily="1" charset="2"/>
                <a:cs typeface="Symbol" pitchFamily="1" charset="2"/>
              </a:rPr>
              <a:t>m</a:t>
            </a:r>
            <a:r>
              <a:rPr lang="en-US" sz="2400" dirty="0">
                <a:latin typeface="Calibri"/>
                <a:ea typeface="Symbol" pitchFamily="1" charset="2"/>
                <a:cs typeface="Calibri"/>
              </a:rPr>
              <a:t> </a:t>
            </a:r>
            <a:r>
              <a:rPr lang="de-DE" sz="2000" dirty="0">
                <a:latin typeface="Calibri"/>
                <a:ea typeface="Wingdings" pitchFamily="1" charset="2"/>
                <a:cs typeface="Calibri"/>
                <a:sym typeface="Wingdings"/>
              </a:rPr>
              <a:t></a:t>
            </a:r>
            <a:r>
              <a:rPr lang="de-DE" sz="2400" dirty="0">
                <a:latin typeface="Calibri"/>
                <a:ea typeface="Wingdings" pitchFamily="1" charset="2"/>
                <a:cs typeface="Calibri"/>
                <a:sym typeface="Wingdings"/>
              </a:rPr>
              <a:t> </a:t>
            </a:r>
            <a:r>
              <a:rPr lang="en-US" sz="2400" dirty="0">
                <a:latin typeface="Symbol" pitchFamily="1" charset="2"/>
                <a:ea typeface="Symbol" pitchFamily="1" charset="2"/>
                <a:cs typeface="Symbol" pitchFamily="1" charset="2"/>
              </a:rPr>
              <a:t>n</a:t>
            </a:r>
            <a:r>
              <a:rPr lang="en-US" sz="2400" baseline="-25000" dirty="0">
                <a:ea typeface="Times" pitchFamily="1" charset="0"/>
                <a:cs typeface="Times" pitchFamily="1" charset="0"/>
              </a:rPr>
              <a:t>e</a:t>
            </a:r>
            <a:r>
              <a:rPr lang="en-US" sz="2400" dirty="0">
                <a:latin typeface="Symbol" pitchFamily="1" charset="2"/>
                <a:ea typeface="Symbol" pitchFamily="1" charset="2"/>
                <a:cs typeface="Symbol" pitchFamily="1" charset="2"/>
              </a:rPr>
              <a:t> </a:t>
            </a:r>
            <a:r>
              <a:rPr lang="en-US" sz="2400" dirty="0"/>
              <a:t>searches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124202" y="5855725"/>
            <a:ext cx="990600" cy="461671"/>
            <a:chOff x="701602" y="5669393"/>
            <a:chExt cx="990222" cy="461745"/>
          </a:xfrm>
        </p:grpSpPr>
        <p:sp>
          <p:nvSpPr>
            <p:cNvPr id="28" name="TextBox 18"/>
            <p:cNvSpPr txBox="1">
              <a:spLocks noChangeArrowheads="1"/>
            </p:cNvSpPr>
            <p:nvPr/>
          </p:nvSpPr>
          <p:spPr bwMode="auto">
            <a:xfrm>
              <a:off x="701602" y="5669399"/>
              <a:ext cx="338425" cy="461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_</a:t>
              </a:r>
            </a:p>
          </p:txBody>
        </p:sp>
        <p:sp>
          <p:nvSpPr>
            <p:cNvPr id="29" name="TextBox 19"/>
            <p:cNvSpPr txBox="1">
              <a:spLocks noChangeArrowheads="1"/>
            </p:cNvSpPr>
            <p:nvPr/>
          </p:nvSpPr>
          <p:spPr bwMode="auto">
            <a:xfrm>
              <a:off x="1353399" y="5669393"/>
              <a:ext cx="338425" cy="461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_</a:t>
              </a:r>
            </a:p>
          </p:txBody>
        </p:sp>
      </p:grpSp>
      <p:grpSp>
        <p:nvGrpSpPr>
          <p:cNvPr id="6" name="Gruppierung 35"/>
          <p:cNvGrpSpPr/>
          <p:nvPr/>
        </p:nvGrpSpPr>
        <p:grpSpPr>
          <a:xfrm rot="3752864">
            <a:off x="6065074" y="4314555"/>
            <a:ext cx="753138" cy="216000"/>
            <a:chOff x="6320862" y="4419600"/>
            <a:chExt cx="753138" cy="216000"/>
          </a:xfrm>
        </p:grpSpPr>
        <p:cxnSp>
          <p:nvCxnSpPr>
            <p:cNvPr id="30" name="Gerade Verbindung 29"/>
            <p:cNvCxnSpPr/>
            <p:nvPr/>
          </p:nvCxnSpPr>
          <p:spPr>
            <a:xfrm>
              <a:off x="6320862" y="4536000"/>
              <a:ext cx="545076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hteck 31"/>
            <p:cNvSpPr/>
            <p:nvPr/>
          </p:nvSpPr>
          <p:spPr>
            <a:xfrm>
              <a:off x="6858000" y="4419600"/>
              <a:ext cx="216000" cy="2160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6248400" y="4724402"/>
            <a:ext cx="836444" cy="646315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de-DE"/>
              <a:t>H</a:t>
            </a:r>
            <a:r>
              <a:rPr lang="de-DE" baseline="-25000"/>
              <a:t>2</a:t>
            </a:r>
            <a:r>
              <a:rPr lang="de-DE" baseline="30000"/>
              <a:t>+</a:t>
            </a:r>
            <a:r>
              <a:rPr lang="de-DE"/>
              <a:t> Ion</a:t>
            </a:r>
            <a:br>
              <a:rPr lang="de-DE"/>
            </a:br>
            <a:r>
              <a:rPr lang="de-DE"/>
              <a:t>Source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How to measure </a:t>
            </a:r>
            <a:r>
              <a:rPr lang="de-DE" sz="3500" b="1">
                <a:latin typeface="Symbol" charset="2"/>
                <a:cs typeface="Symbol" charset="2"/>
              </a:rPr>
              <a:t>d</a:t>
            </a:r>
            <a:r>
              <a:rPr lang="de-DE" sz="3500" b="1" baseline="-25000">
                <a:cs typeface="Arial Narrow"/>
              </a:rPr>
              <a:t>CP</a:t>
            </a:r>
            <a:r>
              <a:rPr lang="de-DE" sz="3500" b="1">
                <a:cs typeface="Arial Narrow"/>
              </a:rPr>
              <a:t> with antineutrinos only</a:t>
            </a: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409052" y="1074003"/>
            <a:ext cx="6287117" cy="830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DAE</a:t>
            </a:r>
            <a:r>
              <a:rPr lang="en-US" sz="2400" b="1">
                <a:latin typeface="Symbol" charset="2"/>
                <a:cs typeface="Symbol" charset="2"/>
              </a:rPr>
              <a:t>d</a:t>
            </a:r>
            <a:r>
              <a:rPr lang="en-US" sz="2400" b="1"/>
              <a:t>ALUS approach: </a:t>
            </a:r>
            <a:r>
              <a:rPr lang="en-US" sz="2400"/>
              <a:t>Use </a:t>
            </a:r>
            <a:r>
              <a:rPr lang="en-US" sz="2400">
                <a:latin typeface="Symbol" pitchFamily="1" charset="2"/>
              </a:rPr>
              <a:t>n</a:t>
            </a:r>
            <a:r>
              <a:rPr lang="en-US" sz="2400" baseline="-25000">
                <a:latin typeface="Symbol" pitchFamily="1" charset="2"/>
              </a:rPr>
              <a:t>m</a:t>
            </a:r>
            <a:r>
              <a:rPr lang="en-US" sz="2400">
                <a:latin typeface="Symbol" pitchFamily="1" charset="2"/>
              </a:rPr>
              <a:t> </a:t>
            </a:r>
            <a:r>
              <a:rPr lang="en-US" sz="2400">
                <a:latin typeface="Symbol" pitchFamily="1" charset="2"/>
                <a:sym typeface="Symbol" pitchFamily="1" charset="2"/>
              </a:rPr>
              <a:t> </a:t>
            </a:r>
            <a:r>
              <a:rPr lang="en-US" sz="2400">
                <a:latin typeface="Symbol" pitchFamily="1" charset="2"/>
              </a:rPr>
              <a:t>n</a:t>
            </a:r>
            <a:r>
              <a:rPr lang="en-US" sz="2400" baseline="-25000"/>
              <a:t>e </a:t>
            </a:r>
            <a:r>
              <a:rPr lang="en-US" sz="2400"/>
              <a:t>appearance</a:t>
            </a:r>
          </a:p>
          <a:p>
            <a:r>
              <a:rPr lang="en-US" sz="2400"/>
              <a:t>and exploit the L/E dependence in absolute rates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28600" y="2133600"/>
            <a:ext cx="8839200" cy="4514850"/>
            <a:chOff x="96" y="1268"/>
            <a:chExt cx="5568" cy="2844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1268"/>
              <a:ext cx="5568" cy="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28" y="3600"/>
              <a:ext cx="1760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 rot="5400000">
              <a:off x="3365" y="2485"/>
              <a:ext cx="489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600">
                  <a:sym typeface="Symbol" pitchFamily="1" charset="2"/>
                </a:rPr>
                <a:t></a:t>
              </a:r>
              <a:endParaRPr lang="en-US" sz="9600"/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3411" y="3158"/>
              <a:ext cx="130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terms depending on</a:t>
              </a:r>
            </a:p>
            <a:p>
              <a:r>
                <a:rPr lang="en-US"/>
                <a:t>mass splittings</a:t>
              </a:r>
            </a:p>
          </p:txBody>
        </p:sp>
        <p:sp>
          <p:nvSpPr>
            <p:cNvPr id="35" name="Text Box 8"/>
            <p:cNvSpPr txBox="1">
              <a:spLocks noChangeArrowheads="1"/>
            </p:cNvSpPr>
            <p:nvPr/>
          </p:nvSpPr>
          <p:spPr bwMode="auto">
            <a:xfrm rot="5400000">
              <a:off x="2021" y="2533"/>
              <a:ext cx="489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600">
                  <a:sym typeface="Symbol" pitchFamily="1" charset="2"/>
                </a:rPr>
                <a:t></a:t>
              </a:r>
              <a:endParaRPr lang="en-US" sz="9600"/>
            </a:p>
          </p:txBody>
        </p:sp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1584" y="3168"/>
              <a:ext cx="130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terms depending on</a:t>
              </a:r>
            </a:p>
            <a:p>
              <a:r>
                <a:rPr lang="en-US"/>
                <a:t>mixing angles</a:t>
              </a: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 flipV="1">
              <a:off x="960" y="2592"/>
              <a:ext cx="14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Text Box 11"/>
            <p:cNvSpPr txBox="1">
              <a:spLocks noChangeArrowheads="1"/>
            </p:cNvSpPr>
            <p:nvPr/>
          </p:nvSpPr>
          <p:spPr bwMode="auto">
            <a:xfrm>
              <a:off x="192" y="3024"/>
              <a:ext cx="10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We want to see</a:t>
              </a:r>
            </a:p>
            <a:p>
              <a:r>
                <a:rPr lang="en-US">
                  <a:solidFill>
                    <a:srgbClr val="FF0000"/>
                  </a:solidFill>
                </a:rPr>
                <a:t>if </a:t>
              </a:r>
              <a:r>
                <a:rPr lang="en-US">
                  <a:solidFill>
                    <a:srgbClr val="FF0000"/>
                  </a:solidFill>
                  <a:latin typeface="Symbol" pitchFamily="1" charset="2"/>
                </a:rPr>
                <a:t>d</a:t>
              </a:r>
              <a:r>
                <a:rPr lang="en-US">
                  <a:solidFill>
                    <a:srgbClr val="FF0000"/>
                  </a:solidFill>
                </a:rPr>
                <a:t> is nonzero</a:t>
              </a:r>
            </a:p>
          </p:txBody>
        </p:sp>
        <p:sp>
          <p:nvSpPr>
            <p:cNvPr id="39" name="Line 12"/>
            <p:cNvSpPr>
              <a:spLocks noChangeShapeType="1"/>
            </p:cNvSpPr>
            <p:nvPr/>
          </p:nvSpPr>
          <p:spPr bwMode="auto">
            <a:xfrm>
              <a:off x="1056" y="2496"/>
              <a:ext cx="2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>
              <a:off x="1032" y="2264"/>
              <a:ext cx="2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533401" y="2187714"/>
            <a:ext cx="3861774" cy="70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000"/>
              <a:t>SBNO, so no matter effects!</a:t>
            </a:r>
            <a:br>
              <a:rPr lang="en-US" sz="2000"/>
            </a:br>
            <a:r>
              <a:rPr lang="de-DE" sz="2000">
                <a:sym typeface="Wingdings"/>
              </a:rPr>
              <a:t> </a:t>
            </a:r>
            <a:r>
              <a:rPr lang="en-US" sz="2000"/>
              <a:t>oscillation probability in vacuum</a:t>
            </a:r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>
            <a:off x="6477000" y="1944602"/>
            <a:ext cx="0" cy="133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4648202" y="845274"/>
            <a:ext cx="577115" cy="457446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dirty="0"/>
              <a:t>_</a:t>
            </a:r>
            <a:endParaRPr lang="de-DE" sz="2400" baseline="-25000" dirty="0">
              <a:latin typeface="Symbol" charset="2"/>
              <a:cs typeface="Symbol" charset="2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5366487" y="838200"/>
            <a:ext cx="577115" cy="457446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dirty="0"/>
              <a:t>_</a:t>
            </a:r>
            <a:endParaRPr lang="de-DE" sz="2400" baseline="-25000" dirty="0">
              <a:latin typeface="Symbol" charset="2"/>
              <a:cs typeface="Symbol" charset="2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4996200" y="3327000"/>
            <a:ext cx="2700000" cy="864000"/>
          </a:xfrm>
          <a:prstGeom prst="rect">
            <a:avLst/>
          </a:prstGeom>
          <a:solidFill>
            <a:schemeClr val="accent2">
              <a:alpha val="24000"/>
            </a:schemeClr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solidFill>
                  <a:schemeClr val="bg1"/>
                </a:solidFill>
                <a:cs typeface="Arial Narrow"/>
              </a:rPr>
              <a:t>The</a:t>
            </a:r>
            <a:r>
              <a:rPr lang="de-DE" sz="3500" b="1" dirty="0" smtClean="0">
                <a:solidFill>
                  <a:schemeClr val="bg1"/>
                </a:solidFill>
                <a:cs typeface="Arial Narrow"/>
              </a:rPr>
              <a:t> Neutrino Sky</a:t>
            </a:r>
            <a:endParaRPr lang="de-DE" sz="3500" b="1" dirty="0">
              <a:solidFill>
                <a:schemeClr val="bg1"/>
              </a:solidFill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7010401" y="2895600"/>
            <a:ext cx="1371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7848601" y="1295400"/>
            <a:ext cx="5334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6" descr="astrophysical_sourc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88728"/>
            <a:ext cx="8501061" cy="515967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447800" y="1524000"/>
            <a:ext cx="3048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6629400" y="1295400"/>
            <a:ext cx="2133600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5715000" y="2895600"/>
            <a:ext cx="2819399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7086601" y="3924300"/>
            <a:ext cx="1523999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185367" y="6248400"/>
            <a:ext cx="8577633" cy="408299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pPr>
              <a:spcAft>
                <a:spcPts val="653"/>
              </a:spcAft>
            </a:pPr>
            <a:r>
              <a:rPr lang="de-DE" sz="2000" i="1" dirty="0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 All </a:t>
            </a:r>
            <a:r>
              <a:rPr lang="de-DE" sz="2000" i="1" dirty="0" err="1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others</a:t>
            </a:r>
            <a:r>
              <a:rPr lang="de-DE" sz="2000" i="1" dirty="0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 (</a:t>
            </a:r>
            <a:r>
              <a:rPr lang="de-DE" sz="2000" i="1" dirty="0" err="1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potentially</a:t>
            </a:r>
            <a:r>
              <a:rPr lang="de-DE" sz="2000" i="1" dirty="0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) </a:t>
            </a:r>
            <a:r>
              <a:rPr lang="de-DE" sz="2000" i="1" dirty="0" err="1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produce</a:t>
            </a:r>
            <a:r>
              <a:rPr lang="de-DE" sz="2000" i="1" dirty="0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de-DE" sz="2000" i="1" dirty="0" err="1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neutrinos</a:t>
            </a:r>
            <a:r>
              <a:rPr lang="de-DE" sz="2000" i="1" dirty="0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 in </a:t>
            </a:r>
            <a:r>
              <a:rPr lang="de-DE" sz="2000" i="1" dirty="0" err="1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the</a:t>
            </a:r>
            <a:r>
              <a:rPr lang="de-DE" sz="2000" i="1" dirty="0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 MeV </a:t>
            </a:r>
            <a:r>
              <a:rPr lang="de-DE" sz="2000" i="1" dirty="0" err="1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energy</a:t>
            </a:r>
            <a:r>
              <a:rPr lang="de-DE" sz="2000" i="1" dirty="0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de-DE" sz="2000" i="1" dirty="0" err="1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range</a:t>
            </a:r>
            <a:r>
              <a:rPr lang="de-DE" sz="2000" i="1" dirty="0" smtClean="0">
                <a:solidFill>
                  <a:srgbClr val="C0504D"/>
                </a:solidFill>
                <a:latin typeface="Chalkboard"/>
                <a:cs typeface="Chalkboard"/>
                <a:sym typeface="Wingdings"/>
              </a:rPr>
              <a:t>!</a:t>
            </a:r>
            <a:endParaRPr lang="de-DE" sz="2000" i="1" dirty="0">
              <a:solidFill>
                <a:srgbClr val="C0504D"/>
              </a:solidFill>
              <a:latin typeface="Chalkboard"/>
              <a:cs typeface="Chalkboard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 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DEA</a:t>
            </a:r>
            <a:r>
              <a:rPr lang="de-DE" sz="3500" b="1">
                <a:latin typeface="Symbol" charset="2"/>
                <a:cs typeface="Symbol" charset="2"/>
              </a:rPr>
              <a:t>d</a:t>
            </a:r>
            <a:r>
              <a:rPr lang="de-DE" sz="3500" b="1">
                <a:cs typeface="Arial Narrow"/>
              </a:rPr>
              <a:t>ALUS‘ three-baseline design</a:t>
            </a: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9" name="Bild 68" descr="Bildschirmfoto 2012-07-01 um 13.27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87" y="990600"/>
            <a:ext cx="7816115" cy="5720962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rot="5400000" flipH="1" flipV="1">
            <a:off x="1981200" y="2743201"/>
            <a:ext cx="60960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rot="5400000" flipH="1" flipV="1">
            <a:off x="3163888" y="2552700"/>
            <a:ext cx="99060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rot="5400000" flipH="1" flipV="1">
            <a:off x="5791996" y="2209005"/>
            <a:ext cx="1676400" cy="1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LENA as detector for DAE</a:t>
            </a:r>
            <a:r>
              <a:rPr lang="de-DE" sz="3500" b="1">
                <a:latin typeface="Symbol" charset="2"/>
                <a:cs typeface="Symbol" charset="2"/>
              </a:rPr>
              <a:t>d</a:t>
            </a:r>
            <a:r>
              <a:rPr lang="de-DE" sz="3500" b="1">
                <a:cs typeface="Arial Narrow"/>
              </a:rPr>
              <a:t>ALUS</a:t>
            </a: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337284" y="1141519"/>
            <a:ext cx="5225315" cy="5151038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 indent="265068">
              <a:spcAft>
                <a:spcPts val="2400"/>
              </a:spcAft>
              <a:buFont typeface="Wingdings" charset="2"/>
              <a:buChar char="§"/>
              <a:tabLst>
                <a:tab pos="266655" algn="l"/>
              </a:tabLst>
            </a:pPr>
            <a:r>
              <a:rPr lang="de-DE" sz="2200" dirty="0"/>
              <a:t>Original </a:t>
            </a:r>
            <a:r>
              <a:rPr lang="de-DE" sz="2200" dirty="0" err="1" smtClean="0"/>
              <a:t>proposal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</a:t>
            </a:r>
            <a:r>
              <a:rPr lang="de-DE" sz="2200" dirty="0" err="1" smtClean="0"/>
              <a:t>detector</a:t>
            </a:r>
            <a:r>
              <a:rPr lang="de-DE" sz="2200" dirty="0" smtClean="0"/>
              <a:t>:</a:t>
            </a:r>
            <a:br>
              <a:rPr lang="de-DE" sz="2200" dirty="0" smtClean="0"/>
            </a:br>
            <a:r>
              <a:rPr lang="de-DE" sz="2200" dirty="0" smtClean="0"/>
              <a:t>	200 </a:t>
            </a:r>
            <a:r>
              <a:rPr lang="de-DE" sz="2200" dirty="0" err="1" smtClean="0"/>
              <a:t>kt</a:t>
            </a:r>
            <a:r>
              <a:rPr lang="de-DE" sz="2200" dirty="0" smtClean="0"/>
              <a:t> of </a:t>
            </a:r>
            <a:r>
              <a:rPr lang="de-DE" sz="2200" dirty="0" err="1" smtClean="0"/>
              <a:t>Gd</a:t>
            </a:r>
            <a:r>
              <a:rPr lang="de-DE" sz="2200" dirty="0" err="1"/>
              <a:t>-doped</a:t>
            </a:r>
            <a:r>
              <a:rPr lang="de-DE" sz="2200" dirty="0" smtClean="0"/>
              <a:t> </a:t>
            </a:r>
            <a:r>
              <a:rPr lang="de-DE" sz="2200" dirty="0" err="1" smtClean="0"/>
              <a:t>water</a:t>
            </a:r>
            <a:r>
              <a:rPr lang="de-DE" sz="2200" dirty="0" smtClean="0"/>
              <a:t> (</a:t>
            </a:r>
            <a:r>
              <a:rPr lang="de-DE" sz="2200" dirty="0"/>
              <a:t>LBNE)</a:t>
            </a:r>
          </a:p>
          <a:p>
            <a:pPr indent="265068">
              <a:spcAft>
                <a:spcPts val="2400"/>
              </a:spcAft>
              <a:buFont typeface="Wingdings" charset="2"/>
              <a:buChar char="§"/>
              <a:tabLst>
                <a:tab pos="266655" algn="l"/>
              </a:tabLst>
            </a:pPr>
            <a:r>
              <a:rPr lang="de-DE" sz="2200" b="1" dirty="0" smtClean="0">
                <a:latin typeface="Calibri"/>
                <a:cs typeface="Calibri"/>
              </a:rPr>
              <a:t>LENA: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 smtClean="0">
                <a:latin typeface="Calibri"/>
                <a:cs typeface="Calibri"/>
              </a:rPr>
              <a:t>smaller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 smtClean="0">
                <a:latin typeface="Calibri"/>
                <a:cs typeface="Calibri"/>
              </a:rPr>
              <a:t>target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 smtClean="0">
                <a:latin typeface="Calibri"/>
                <a:cs typeface="Calibri"/>
              </a:rPr>
              <a:t>volume</a:t>
            </a:r>
            <a:r>
              <a:rPr lang="de-DE" sz="2200" dirty="0" smtClean="0">
                <a:latin typeface="Calibri"/>
                <a:cs typeface="Calibri"/>
              </a:rPr>
              <a:t> (</a:t>
            </a:r>
            <a:r>
              <a:rPr lang="de-DE" sz="2200" dirty="0">
                <a:latin typeface="Calibri"/>
                <a:cs typeface="Calibri"/>
              </a:rPr>
              <a:t>50kt)</a:t>
            </a:r>
            <a:r>
              <a:rPr lang="de-DE" sz="2200" dirty="0" smtClean="0">
                <a:latin typeface="Calibri"/>
                <a:cs typeface="Calibri"/>
              </a:rPr>
              <a:t>,</a:t>
            </a:r>
            <a:br>
              <a:rPr lang="de-DE" sz="2200" dirty="0" smtClean="0">
                <a:latin typeface="Calibri"/>
                <a:cs typeface="Calibri"/>
              </a:rPr>
            </a:br>
            <a:r>
              <a:rPr lang="de-DE" sz="2200" dirty="0" smtClean="0">
                <a:latin typeface="Calibri"/>
                <a:cs typeface="Calibri"/>
              </a:rPr>
              <a:t>	</a:t>
            </a:r>
            <a:r>
              <a:rPr lang="de-DE" sz="2200" dirty="0" err="1" smtClean="0">
                <a:latin typeface="Calibri"/>
                <a:cs typeface="Calibri"/>
              </a:rPr>
              <a:t>but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 smtClean="0">
                <a:latin typeface="Calibri"/>
                <a:cs typeface="Calibri"/>
              </a:rPr>
              <a:t>better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 smtClean="0">
                <a:latin typeface="Calibri"/>
                <a:cs typeface="Calibri"/>
              </a:rPr>
              <a:t>detection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>
                <a:latin typeface="Calibri"/>
                <a:cs typeface="Calibri"/>
              </a:rPr>
              <a:t>efficiency </a:t>
            </a:r>
            <a:r>
              <a:rPr lang="de-DE" sz="2200" dirty="0" err="1">
                <a:latin typeface="Calibri"/>
                <a:cs typeface="Calibri"/>
              </a:rPr>
              <a:t>for</a:t>
            </a:r>
            <a:r>
              <a:rPr lang="de-DE" sz="2200" dirty="0" smtClean="0">
                <a:latin typeface="Calibri"/>
                <a:cs typeface="Calibri"/>
              </a:rPr>
              <a:t> IBD</a:t>
            </a:r>
            <a:br>
              <a:rPr lang="de-DE" sz="2200" dirty="0" smtClean="0">
                <a:latin typeface="Calibri"/>
                <a:cs typeface="Calibri"/>
              </a:rPr>
            </a:br>
            <a:r>
              <a:rPr lang="de-DE" sz="2200" dirty="0" smtClean="0">
                <a:latin typeface="Calibri"/>
                <a:cs typeface="Calibri"/>
              </a:rPr>
              <a:t>	</a:t>
            </a:r>
            <a:r>
              <a:rPr lang="de-DE" sz="2200" dirty="0" err="1" smtClean="0">
                <a:latin typeface="Calibri"/>
                <a:cs typeface="Calibri"/>
              </a:rPr>
              <a:t>discrimination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>
                <a:latin typeface="Calibri"/>
                <a:cs typeface="Calibri"/>
              </a:rPr>
              <a:t>for</a:t>
            </a:r>
            <a:r>
              <a:rPr lang="de-DE" sz="2200" dirty="0">
                <a:latin typeface="Calibri"/>
                <a:cs typeface="Calibri"/>
              </a:rPr>
              <a:t> </a:t>
            </a:r>
            <a:r>
              <a:rPr lang="de-DE" sz="2200" dirty="0" err="1" smtClean="0">
                <a:latin typeface="Symbol" charset="2"/>
                <a:cs typeface="Symbol" charset="2"/>
              </a:rPr>
              <a:t>n</a:t>
            </a:r>
            <a:r>
              <a:rPr lang="de-DE" sz="2200" dirty="0" err="1" smtClean="0">
                <a:latin typeface="Calibri"/>
                <a:cs typeface="Calibri"/>
              </a:rPr>
              <a:t>e-scat</a:t>
            </a:r>
            <a:r>
              <a:rPr lang="de-DE" sz="2200" dirty="0" smtClean="0">
                <a:latin typeface="Calibri"/>
                <a:cs typeface="Calibri"/>
              </a:rPr>
              <a:t>., </a:t>
            </a:r>
            <a:r>
              <a:rPr lang="de-DE" sz="2200" dirty="0">
                <a:latin typeface="Symbol" charset="2"/>
                <a:cs typeface="Symbol" charset="2"/>
              </a:rPr>
              <a:t>n</a:t>
            </a:r>
            <a:r>
              <a:rPr lang="de-DE" sz="2200" baseline="30000" dirty="0">
                <a:latin typeface="Calibri"/>
                <a:cs typeface="Calibri"/>
              </a:rPr>
              <a:t>12</a:t>
            </a:r>
            <a:r>
              <a:rPr lang="de-DE" sz="2200" dirty="0">
                <a:latin typeface="Calibri"/>
                <a:cs typeface="Calibri"/>
              </a:rPr>
              <a:t>C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 smtClean="0">
                <a:latin typeface="Calibri"/>
                <a:cs typeface="Calibri"/>
              </a:rPr>
              <a:t>reactions</a:t>
            </a:r>
            <a:endParaRPr lang="de-DE" sz="2200" dirty="0" smtClean="0">
              <a:latin typeface="Calibri"/>
              <a:cs typeface="Calibri"/>
            </a:endParaRPr>
          </a:p>
          <a:p>
            <a:pPr indent="265068">
              <a:spcAft>
                <a:spcPts val="600"/>
              </a:spcAft>
              <a:buFont typeface="Wingdings" charset="2"/>
              <a:buChar char="§"/>
              <a:tabLst>
                <a:tab pos="266655" algn="l"/>
              </a:tabLst>
            </a:pPr>
            <a:r>
              <a:rPr lang="de-DE" sz="2200" dirty="0">
                <a:latin typeface="Calibri"/>
                <a:cs typeface="Calibri"/>
              </a:rPr>
              <a:t>First estimate from INT conference uses</a:t>
            </a:r>
          </a:p>
          <a:p>
            <a:pPr indent="265068">
              <a:spcAft>
                <a:spcPts val="2400"/>
              </a:spcAft>
              <a:tabLst>
                <a:tab pos="266655" algn="l"/>
              </a:tabLst>
            </a:pPr>
            <a:r>
              <a:rPr lang="de-DE" sz="2200" dirty="0">
                <a:latin typeface="Calibri"/>
                <a:cs typeface="Calibri"/>
              </a:rPr>
              <a:t>	detector mass:				42.5kt</a:t>
            </a:r>
            <a:br>
              <a:rPr lang="de-DE" sz="2200" dirty="0">
                <a:latin typeface="Calibri"/>
                <a:cs typeface="Calibri"/>
              </a:rPr>
            </a:br>
            <a:r>
              <a:rPr lang="de-DE" sz="2200" dirty="0">
                <a:latin typeface="Calibri"/>
                <a:cs typeface="Calibri"/>
              </a:rPr>
              <a:t>	IBD detection efficiency:		63%	</a:t>
            </a:r>
            <a:r>
              <a:rPr lang="de-DE" sz="2200" i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low!</a:t>
            </a:r>
            <a:r>
              <a:rPr lang="de-DE" sz="2200" dirty="0">
                <a:latin typeface="Calibri"/>
                <a:cs typeface="Calibri"/>
              </a:rPr>
              <a:t/>
            </a:r>
            <a:br>
              <a:rPr lang="de-DE" sz="2200" dirty="0">
                <a:latin typeface="Calibri"/>
                <a:cs typeface="Calibri"/>
              </a:rPr>
            </a:br>
            <a:r>
              <a:rPr lang="de-DE" sz="2200" dirty="0">
                <a:latin typeface="Calibri"/>
                <a:cs typeface="Calibri"/>
              </a:rPr>
              <a:t>	atmospheric </a:t>
            </a:r>
            <a:r>
              <a:rPr lang="de-DE" sz="2200" dirty="0">
                <a:latin typeface="Symbol" charset="2"/>
                <a:cs typeface="Symbol" charset="2"/>
              </a:rPr>
              <a:t>n</a:t>
            </a:r>
            <a:r>
              <a:rPr lang="de-DE" sz="2200" dirty="0">
                <a:latin typeface="Calibri"/>
                <a:cs typeface="Calibri"/>
              </a:rPr>
              <a:t> background:	no</a:t>
            </a:r>
            <a:br>
              <a:rPr lang="de-DE" sz="2200" dirty="0">
                <a:latin typeface="Calibri"/>
                <a:cs typeface="Calibri"/>
              </a:rPr>
            </a:br>
            <a:r>
              <a:rPr lang="de-DE" sz="2200" dirty="0">
                <a:latin typeface="Calibri"/>
                <a:cs typeface="Calibri"/>
              </a:rPr>
              <a:t>	duty cycle of cyclotrons:		75%</a:t>
            </a:r>
          </a:p>
          <a:p>
            <a:pPr>
              <a:spcAft>
                <a:spcPts val="1800"/>
              </a:spcAft>
              <a:tabLst>
                <a:tab pos="266655" algn="l"/>
              </a:tabLst>
            </a:pPr>
            <a:r>
              <a:rPr lang="de-DE" sz="2200" b="1" dirty="0">
                <a:solidFill>
                  <a:srgbClr val="C0504D"/>
                </a:solidFill>
                <a:latin typeface="Calibri"/>
                <a:cs typeface="Calibri"/>
                <a:sym typeface="Wingdings"/>
              </a:rPr>
              <a:t> about 100 IBD events per year</a:t>
            </a:r>
            <a:br>
              <a:rPr lang="de-DE" sz="2200" b="1" dirty="0">
                <a:solidFill>
                  <a:srgbClr val="C0504D"/>
                </a:solidFill>
                <a:latin typeface="Calibri"/>
                <a:cs typeface="Calibri"/>
                <a:sym typeface="Wingdings"/>
              </a:rPr>
            </a:br>
            <a:r>
              <a:rPr lang="de-DE" sz="2200" b="1" dirty="0">
                <a:solidFill>
                  <a:srgbClr val="C0504D"/>
                </a:solidFill>
                <a:latin typeface="Calibri"/>
                <a:cs typeface="Calibri"/>
                <a:sym typeface="Wingdings"/>
              </a:rPr>
              <a:t>	 for each baseline</a:t>
            </a:r>
            <a:endParaRPr lang="de-DE" sz="2200" b="1" dirty="0">
              <a:solidFill>
                <a:srgbClr val="C0504D"/>
              </a:solidFill>
              <a:latin typeface="Calibri"/>
              <a:cs typeface="Calibri"/>
            </a:endParaRPr>
          </a:p>
        </p:txBody>
      </p:sp>
      <p:pic>
        <p:nvPicPr>
          <p:cNvPr id="85" name="Bild 84" descr=":lena_2012.pn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990600"/>
            <a:ext cx="2740077" cy="571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Projected sensitivity to </a:t>
            </a:r>
            <a:r>
              <a:rPr lang="de-DE" sz="3500" b="1">
                <a:latin typeface="Symbol" charset="2"/>
                <a:cs typeface="Symbol" charset="2"/>
              </a:rPr>
              <a:t>d</a:t>
            </a:r>
            <a:r>
              <a:rPr lang="de-DE" sz="3500" b="1" baseline="-25000">
                <a:cs typeface="Arial Narrow"/>
              </a:rPr>
              <a:t>CP</a:t>
            </a: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1295402" y="5791200"/>
            <a:ext cx="7499633" cy="872944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>
              <a:spcAft>
                <a:spcPts val="600"/>
              </a:spcAft>
              <a:tabLst>
                <a:tab pos="266655" algn="l"/>
              </a:tabLst>
            </a:pPr>
            <a:r>
              <a:rPr lang="de-DE" sz="2200" dirty="0">
                <a:sym typeface="Wingdings"/>
              </a:rPr>
              <a:t> Predicted coverage for </a:t>
            </a:r>
            <a:r>
              <a:rPr lang="de-DE" sz="22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de-DE" sz="2200" baseline="-25000" dirty="0">
                <a:sym typeface="Wingdings"/>
              </a:rPr>
              <a:t>CP</a:t>
            </a:r>
            <a:r>
              <a:rPr lang="de-DE" sz="2200" dirty="0">
                <a:sym typeface="Wingdings"/>
              </a:rPr>
              <a:t> at 3</a:t>
            </a:r>
            <a:r>
              <a:rPr lang="de-DE" sz="2200" dirty="0">
                <a:latin typeface="Symbol" charset="2"/>
                <a:cs typeface="Symbol" charset="2"/>
                <a:sym typeface="Wingdings"/>
              </a:rPr>
              <a:t>s</a:t>
            </a:r>
            <a:r>
              <a:rPr lang="de-DE" sz="2200" dirty="0">
                <a:sym typeface="Wingdings"/>
              </a:rPr>
              <a:t>: 42% after 10 years</a:t>
            </a:r>
          </a:p>
          <a:p>
            <a:pPr>
              <a:spcAft>
                <a:spcPts val="1800"/>
              </a:spcAft>
              <a:tabLst>
                <a:tab pos="266655" algn="l"/>
              </a:tabLst>
            </a:pPr>
            <a:r>
              <a:rPr lang="de-DE" sz="2200" dirty="0">
                <a:sym typeface="Wingdings"/>
              </a:rPr>
              <a:t> Sensitivity is dominated by statistical uncertainty</a:t>
            </a:r>
            <a:endParaRPr lang="de-DE" sz="2200" dirty="0"/>
          </a:p>
        </p:txBody>
      </p:sp>
      <p:pic>
        <p:nvPicPr>
          <p:cNvPr id="6" name="Bild 5" descr="Bildschirmfoto 2012-07-01 um 22.54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2" y="1048360"/>
            <a:ext cx="8120915" cy="474284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Bildschirmfoto 2013-01-21 um 18.07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3" y="1119476"/>
            <a:ext cx="5272087" cy="45955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Complementarity</a:t>
            </a:r>
            <a:r>
              <a:rPr lang="de-DE" sz="3500" b="1" dirty="0" smtClean="0">
                <a:cs typeface="Arial Narrow"/>
              </a:rPr>
              <a:t> to </a:t>
            </a:r>
            <a:r>
              <a:rPr lang="de-DE" sz="3500" b="1" dirty="0" smtClean="0">
                <a:cs typeface="Arial Narrow"/>
              </a:rPr>
              <a:t>LBL </a:t>
            </a:r>
            <a:r>
              <a:rPr lang="de-DE" sz="3500" b="1" dirty="0" err="1" smtClean="0">
                <a:cs typeface="Arial Narrow"/>
              </a:rPr>
              <a:t>options</a:t>
            </a:r>
            <a:r>
              <a:rPr lang="de-DE" sz="3500" b="1" dirty="0" smtClean="0">
                <a:cs typeface="Arial Narrow"/>
              </a:rPr>
              <a:t> </a:t>
            </a:r>
            <a:endParaRPr lang="de-DE" sz="3500" b="1" baseline="-25000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762001" y="5715000"/>
            <a:ext cx="7836920" cy="780611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>
              <a:spcAft>
                <a:spcPts val="600"/>
              </a:spcAft>
              <a:tabLst>
                <a:tab pos="266655" algn="l"/>
              </a:tabLst>
            </a:pPr>
            <a:r>
              <a:rPr lang="de-DE" sz="2000" b="1" dirty="0" err="1" smtClean="0">
                <a:sym typeface="Wingdings"/>
              </a:rPr>
              <a:t>Added</a:t>
            </a:r>
            <a:r>
              <a:rPr lang="de-DE" sz="2000" b="1" dirty="0" smtClean="0">
                <a:sym typeface="Wingdings"/>
              </a:rPr>
              <a:t> </a:t>
            </a:r>
            <a:r>
              <a:rPr lang="de-DE" sz="2000" b="1" dirty="0" err="1" smtClean="0">
                <a:sym typeface="Wingdings"/>
              </a:rPr>
              <a:t>value</a:t>
            </a:r>
            <a:r>
              <a:rPr lang="de-DE" sz="2000" b="1" dirty="0" smtClean="0">
                <a:sym typeface="Wingdings"/>
              </a:rPr>
              <a:t>:</a:t>
            </a:r>
            <a:r>
              <a:rPr lang="de-DE" sz="2000" dirty="0" smtClean="0">
                <a:sym typeface="Wingdings"/>
              </a:rPr>
              <a:t>	 </a:t>
            </a:r>
            <a:r>
              <a:rPr lang="de-DE" sz="2000" dirty="0" err="1" smtClean="0">
                <a:sym typeface="Wingdings"/>
              </a:rPr>
              <a:t>approaches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have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substantially</a:t>
            </a:r>
            <a:r>
              <a:rPr lang="de-DE" sz="2000" dirty="0" smtClean="0">
                <a:sym typeface="Wingdings"/>
              </a:rPr>
              <a:t> different </a:t>
            </a:r>
            <a:r>
              <a:rPr lang="de-DE" sz="2000" dirty="0" err="1" smtClean="0">
                <a:sym typeface="Wingdings"/>
              </a:rPr>
              <a:t>systematics</a:t>
            </a:r>
            <a:endParaRPr lang="de-DE" sz="2000" dirty="0" smtClean="0">
              <a:sym typeface="Wingdings"/>
            </a:endParaRPr>
          </a:p>
          <a:p>
            <a:pPr>
              <a:spcAft>
                <a:spcPts val="1800"/>
              </a:spcAft>
              <a:tabLst>
                <a:tab pos="266655" algn="l"/>
              </a:tabLst>
            </a:pPr>
            <a:r>
              <a:rPr lang="de-DE" sz="2000" dirty="0" smtClean="0">
                <a:sym typeface="Wingdings"/>
              </a:rPr>
              <a:t>					 LBL </a:t>
            </a:r>
            <a:r>
              <a:rPr lang="de-DE" sz="2000" dirty="0" err="1" smtClean="0">
                <a:sym typeface="Wingdings"/>
              </a:rPr>
              <a:t>mainly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000" baseline="-25000" dirty="0" smtClean="0">
                <a:sym typeface="Wingdings"/>
              </a:rPr>
              <a:t>e</a:t>
            </a:r>
            <a:r>
              <a:rPr lang="de-DE" sz="2000" dirty="0" smtClean="0">
                <a:sym typeface="Wingdings"/>
              </a:rPr>
              <a:t>, </a:t>
            </a:r>
            <a:r>
              <a:rPr lang="de-DE" sz="2000" dirty="0" err="1" smtClean="0">
                <a:sym typeface="Wingdings"/>
              </a:rPr>
              <a:t>piDAR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only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000" baseline="-25000" dirty="0" smtClean="0">
                <a:sym typeface="Wingdings"/>
              </a:rPr>
              <a:t>e</a:t>
            </a:r>
            <a:endParaRPr lang="de-DE" sz="2000" baseline="-25000" dirty="0"/>
          </a:p>
        </p:txBody>
      </p:sp>
      <p:sp>
        <p:nvSpPr>
          <p:cNvPr id="7" name="Textfeld 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 rot="978870">
            <a:off x="5305977" y="1217611"/>
            <a:ext cx="1673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i="1" dirty="0" err="1" smtClean="0">
                <a:solidFill>
                  <a:srgbClr val="C0504D"/>
                </a:solidFill>
              </a:rPr>
              <a:t>outdated</a:t>
            </a:r>
            <a:r>
              <a:rPr lang="de-DE" sz="2400" b="1" i="1" dirty="0" smtClean="0">
                <a:solidFill>
                  <a:srgbClr val="C0504D"/>
                </a:solidFill>
              </a:rPr>
              <a:t>!!</a:t>
            </a:r>
            <a:endParaRPr lang="de-DE" sz="2400" b="1" i="1" dirty="0">
              <a:solidFill>
                <a:srgbClr val="C0504D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76800" y="3886200"/>
            <a:ext cx="116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DAE</a:t>
            </a:r>
            <a:r>
              <a:rPr lang="de-DE" dirty="0" err="1" smtClean="0">
                <a:latin typeface="Symbol" charset="2"/>
                <a:cs typeface="Symbol" charset="2"/>
              </a:rPr>
              <a:t>d</a:t>
            </a:r>
            <a:r>
              <a:rPr lang="de-DE" dirty="0" err="1" smtClean="0"/>
              <a:t>ALUS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191000" y="3429000"/>
            <a:ext cx="66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LBNE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667000" y="2667000"/>
            <a:ext cx="111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combined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91118" y="58976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_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76200" y="6415674"/>
            <a:ext cx="8978342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44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25" name="Bild 24" descr="638px-Proton_decay_GUT_simp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60525"/>
            <a:ext cx="5628924" cy="3749675"/>
          </a:xfrm>
          <a:prstGeom prst="rect">
            <a:avLst/>
          </a:prstGeom>
        </p:spPr>
      </p:pic>
      <p:sp>
        <p:nvSpPr>
          <p:cNvPr id="27" name="Titel 1"/>
          <p:cNvSpPr>
            <a:spLocks noGrp="1"/>
          </p:cNvSpPr>
          <p:nvPr>
            <p:ph type="title"/>
          </p:nvPr>
        </p:nvSpPr>
        <p:spPr>
          <a:xfrm>
            <a:off x="280989" y="0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>
                <a:cs typeface="Arial Narrow"/>
              </a:rPr>
              <a:t>Proton </a:t>
            </a:r>
            <a:r>
              <a:rPr lang="de-DE" sz="3500" b="1" dirty="0" err="1" smtClean="0">
                <a:cs typeface="Arial Narrow"/>
              </a:rPr>
              <a:t>decay</a:t>
            </a:r>
            <a:endParaRPr lang="de-DE" sz="3500" b="1" dirty="0">
              <a:latin typeface="Symbol" charset="2"/>
              <a:cs typeface="Symbol" charset="2"/>
            </a:endParaRPr>
          </a:p>
        </p:txBody>
      </p:sp>
      <p:cxnSp>
        <p:nvCxnSpPr>
          <p:cNvPr id="34" name="Gerade Verbindung 33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989" y="0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>
                <a:cs typeface="Arial Narrow"/>
              </a:rPr>
              <a:t>Proton </a:t>
            </a:r>
            <a:r>
              <a:rPr lang="de-DE" sz="3500" b="1" dirty="0" err="1">
                <a:cs typeface="Arial Narrow"/>
              </a:rPr>
              <a:t>decay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searches</a:t>
            </a:r>
            <a:r>
              <a:rPr lang="de-DE" sz="3500" b="1" dirty="0" smtClean="0">
                <a:cs typeface="Arial Narrow"/>
              </a:rPr>
              <a:t> in large </a:t>
            </a:r>
            <a:r>
              <a:rPr lang="de-DE" sz="3500" b="1" dirty="0" smtClean="0">
                <a:latin typeface="Symbol" charset="2"/>
                <a:cs typeface="Symbol" charset="2"/>
              </a:rPr>
              <a:t>n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detectors</a:t>
            </a:r>
            <a:endParaRPr lang="de-DE" sz="3500" b="1" dirty="0">
              <a:latin typeface="Symbol" charset="2"/>
              <a:cs typeface="Symbol" charset="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6200" y="6415674"/>
            <a:ext cx="8978342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45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Bild 16" descr="hyper-k.png"/>
          <p:cNvPicPr>
            <a:picLocks noChangeAspect="1"/>
          </p:cNvPicPr>
          <p:nvPr/>
        </p:nvPicPr>
        <p:blipFill>
          <a:blip r:embed="rId2"/>
          <a:srcRect l="4457"/>
          <a:stretch>
            <a:fillRect/>
          </a:stretch>
        </p:blipFill>
        <p:spPr>
          <a:xfrm>
            <a:off x="394494" y="4248961"/>
            <a:ext cx="3872706" cy="2228039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436" y="1148407"/>
            <a:ext cx="402510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latin typeface="Calibri"/>
                <a:cs typeface="Calibri"/>
              </a:rPr>
              <a:t> p </a:t>
            </a:r>
            <a:r>
              <a:rPr lang="de-DE" sz="2000" b="1" dirty="0">
                <a:latin typeface="Calibri"/>
                <a:cs typeface="Calibri"/>
                <a:sym typeface="Wingdings"/>
              </a:rPr>
              <a:t> </a:t>
            </a:r>
            <a:r>
              <a:rPr lang="de-DE" sz="2000" b="1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de-DE" sz="2000" b="1" baseline="30000" dirty="0">
                <a:latin typeface="Calibri"/>
                <a:cs typeface="Calibri"/>
                <a:sym typeface="Wingdings"/>
              </a:rPr>
              <a:t>0</a:t>
            </a:r>
            <a:r>
              <a:rPr lang="de-DE" sz="2000" b="1" dirty="0">
                <a:latin typeface="Calibri"/>
                <a:cs typeface="Calibri"/>
                <a:sym typeface="Wingdings"/>
              </a:rPr>
              <a:t> + e</a:t>
            </a:r>
            <a:r>
              <a:rPr lang="de-DE" sz="2000" b="1" baseline="30000" dirty="0">
                <a:latin typeface="Calibri"/>
                <a:cs typeface="Calibri"/>
                <a:sym typeface="Wingdings"/>
              </a:rPr>
              <a:t>+</a:t>
            </a:r>
            <a:endParaRPr lang="de-DE" sz="2000" b="1" baseline="30000" dirty="0"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de-DE" sz="2000" dirty="0" err="1">
                <a:latin typeface="Calibri"/>
                <a:cs typeface="Calibri"/>
              </a:rPr>
              <a:t>favored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by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standard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GUTs</a:t>
            </a:r>
            <a:r>
              <a:rPr lang="de-DE" sz="2000" dirty="0">
                <a:latin typeface="Calibri"/>
                <a:cs typeface="Calibri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de-DE" sz="2000" dirty="0" err="1">
                <a:latin typeface="Calibri"/>
                <a:cs typeface="Calibri"/>
              </a:rPr>
              <a:t>predicted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proton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lifetime</a:t>
            </a:r>
            <a:r>
              <a:rPr lang="de-DE" sz="2000" dirty="0">
                <a:latin typeface="Calibri"/>
                <a:cs typeface="Calibri"/>
              </a:rPr>
              <a:t>:		</a:t>
            </a:r>
            <a:br>
              <a:rPr lang="de-DE" sz="2000" dirty="0">
                <a:latin typeface="Calibri"/>
                <a:cs typeface="Calibri"/>
              </a:rPr>
            </a:br>
            <a:r>
              <a:rPr lang="de-DE" sz="2000" dirty="0">
                <a:latin typeface="Calibri"/>
                <a:cs typeface="Calibri"/>
              </a:rPr>
              <a:t>	</a:t>
            </a:r>
            <a:r>
              <a:rPr lang="de-DE" sz="2000" dirty="0">
                <a:latin typeface="Symbol" charset="2"/>
                <a:cs typeface="Symbol" charset="2"/>
              </a:rPr>
              <a:t>t</a:t>
            </a:r>
            <a:r>
              <a:rPr lang="de-DE" sz="2000" dirty="0">
                <a:latin typeface="Calibri"/>
                <a:cs typeface="Calibri"/>
              </a:rPr>
              <a:t> ~ 10</a:t>
            </a:r>
            <a:r>
              <a:rPr lang="de-DE" sz="2000" baseline="30000" dirty="0">
                <a:latin typeface="Calibri"/>
                <a:cs typeface="Calibri"/>
              </a:rPr>
              <a:t>31-? </a:t>
            </a:r>
            <a:r>
              <a:rPr lang="de-DE" sz="2000" dirty="0" err="1">
                <a:latin typeface="Calibri"/>
                <a:cs typeface="Calibri"/>
              </a:rPr>
              <a:t>yrs</a:t>
            </a:r>
            <a:endParaRPr lang="de-DE" sz="2000" dirty="0"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de-DE" sz="2000" dirty="0" err="1">
                <a:latin typeface="Calibri"/>
                <a:cs typeface="Calibri"/>
              </a:rPr>
              <a:t>current</a:t>
            </a:r>
            <a:r>
              <a:rPr lang="de-DE" sz="2000" dirty="0">
                <a:latin typeface="Calibri"/>
                <a:cs typeface="Calibri"/>
              </a:rPr>
              <a:t> best </a:t>
            </a:r>
            <a:r>
              <a:rPr lang="de-DE" sz="2000" dirty="0" err="1">
                <a:latin typeface="Calibri"/>
                <a:cs typeface="Calibri"/>
              </a:rPr>
              <a:t>limit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from</a:t>
            </a:r>
            <a:r>
              <a:rPr lang="de-DE" sz="2000" dirty="0">
                <a:latin typeface="Calibri"/>
                <a:cs typeface="Calibri"/>
              </a:rPr>
              <a:t> SK:		</a:t>
            </a:r>
            <a:br>
              <a:rPr lang="de-DE" sz="2000" dirty="0">
                <a:latin typeface="Calibri"/>
                <a:cs typeface="Calibri"/>
              </a:rPr>
            </a:br>
            <a:r>
              <a:rPr lang="de-DE" sz="2000" dirty="0">
                <a:latin typeface="Calibri"/>
                <a:cs typeface="Calibri"/>
              </a:rPr>
              <a:t>	</a:t>
            </a:r>
            <a:r>
              <a:rPr lang="de-DE" sz="2000" dirty="0">
                <a:latin typeface="Symbol" charset="2"/>
                <a:cs typeface="Symbol" charset="2"/>
              </a:rPr>
              <a:t>t</a:t>
            </a:r>
            <a:r>
              <a:rPr lang="de-DE" sz="2000" dirty="0">
                <a:latin typeface="Calibri"/>
                <a:cs typeface="Calibri"/>
              </a:rPr>
              <a:t> ≥ 5.4 </a:t>
            </a:r>
            <a:r>
              <a:rPr lang="de-DE" sz="2000" dirty="0">
                <a:latin typeface="Calibri"/>
                <a:cs typeface="Calibri"/>
                <a:sym typeface="Symbol" charset="2"/>
              </a:rPr>
              <a:t> 10</a:t>
            </a:r>
            <a:r>
              <a:rPr lang="de-DE" sz="2000" baseline="30000" dirty="0">
                <a:latin typeface="Calibri"/>
                <a:cs typeface="Calibri"/>
                <a:sym typeface="Symbol" charset="2"/>
              </a:rPr>
              <a:t>33</a:t>
            </a:r>
            <a:r>
              <a:rPr lang="de-DE" sz="2000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dirty="0" err="1">
                <a:latin typeface="Calibri"/>
                <a:cs typeface="Calibri"/>
                <a:sym typeface="Symbol" charset="2"/>
              </a:rPr>
              <a:t>yrs</a:t>
            </a:r>
            <a:endParaRPr lang="de-DE" sz="2000" dirty="0">
              <a:latin typeface="Calibri"/>
              <a:cs typeface="Calibri"/>
              <a:sym typeface="Symbol" charset="2"/>
            </a:endParaRPr>
          </a:p>
          <a:p>
            <a:pPr>
              <a:spcBef>
                <a:spcPct val="50000"/>
              </a:spcBef>
            </a:pPr>
            <a:r>
              <a:rPr lang="de-DE" sz="2000" i="1" dirty="0">
                <a:latin typeface="Calibri"/>
                <a:cs typeface="Calibri"/>
                <a:sym typeface="Symbol" charset="2"/>
              </a:rPr>
              <a:t>Large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detection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efficiency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in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water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,</a:t>
            </a:r>
            <a:br>
              <a:rPr lang="de-DE" sz="2000" i="1" dirty="0">
                <a:latin typeface="Calibri"/>
                <a:cs typeface="Calibri"/>
                <a:sym typeface="Symbol" charset="2"/>
              </a:rPr>
            </a:br>
            <a:r>
              <a:rPr lang="de-DE" sz="2000" i="1" dirty="0">
                <a:latin typeface="Calibri"/>
                <a:cs typeface="Calibri"/>
                <a:sym typeface="Symbol" charset="2"/>
              </a:rPr>
              <a:t>and in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this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case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,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size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does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matter ... </a:t>
            </a: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568179" y="1600200"/>
            <a:ext cx="267495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 sz="2000">
              <a:latin typeface="Calibri"/>
              <a:cs typeface="Calibri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4792134" y="1143000"/>
            <a:ext cx="382740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latin typeface="Calibri"/>
                <a:cs typeface="Calibri"/>
              </a:rPr>
              <a:t>p → K</a:t>
            </a:r>
            <a:r>
              <a:rPr lang="de-DE" sz="2000" b="1" baseline="30000" dirty="0">
                <a:latin typeface="Calibri"/>
                <a:cs typeface="Calibri"/>
              </a:rPr>
              <a:t>+</a:t>
            </a:r>
            <a:r>
              <a:rPr lang="de-DE" sz="2000" b="1" dirty="0">
                <a:latin typeface="Calibri"/>
                <a:cs typeface="Calibri"/>
              </a:rPr>
              <a:t> + </a:t>
            </a:r>
            <a:r>
              <a:rPr lang="de-DE" sz="2000" b="1" dirty="0">
                <a:latin typeface="Symbol" charset="2"/>
                <a:cs typeface="Symbol" charset="2"/>
              </a:rPr>
              <a:t>n</a:t>
            </a:r>
            <a:endParaRPr lang="de-DE" sz="2000" dirty="0"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de-DE" sz="2000" dirty="0" err="1">
                <a:latin typeface="Calibri"/>
                <a:cs typeface="Calibri"/>
              </a:rPr>
              <a:t>favored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by</a:t>
            </a:r>
            <a:r>
              <a:rPr lang="de-DE" sz="2000" dirty="0">
                <a:latin typeface="Calibri"/>
                <a:cs typeface="Calibri"/>
              </a:rPr>
              <a:t> SUSY, large BR in SUGRA</a:t>
            </a:r>
          </a:p>
          <a:p>
            <a:pPr>
              <a:spcBef>
                <a:spcPct val="50000"/>
              </a:spcBef>
            </a:pPr>
            <a:r>
              <a:rPr lang="de-DE" sz="2000" dirty="0" err="1">
                <a:latin typeface="Calibri"/>
                <a:cs typeface="Calibri"/>
              </a:rPr>
              <a:t>predicted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proton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lifetime</a:t>
            </a:r>
            <a:r>
              <a:rPr lang="de-DE" sz="2000" dirty="0">
                <a:latin typeface="Calibri"/>
                <a:cs typeface="Calibri"/>
              </a:rPr>
              <a:t>:	</a:t>
            </a:r>
            <a:br>
              <a:rPr lang="de-DE" sz="2000" dirty="0">
                <a:latin typeface="Calibri"/>
                <a:cs typeface="Calibri"/>
              </a:rPr>
            </a:br>
            <a:r>
              <a:rPr lang="de-DE" sz="2000" dirty="0">
                <a:latin typeface="Calibri"/>
                <a:cs typeface="Calibri"/>
              </a:rPr>
              <a:t>	</a:t>
            </a:r>
            <a:r>
              <a:rPr lang="de-DE" sz="2000" dirty="0">
                <a:latin typeface="Symbol" charset="2"/>
                <a:cs typeface="Symbol" charset="2"/>
              </a:rPr>
              <a:t>t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ea typeface="Arial" charset="0"/>
                <a:cs typeface="Calibri"/>
              </a:rPr>
              <a:t>≤</a:t>
            </a:r>
            <a:r>
              <a:rPr lang="de-DE" sz="2000" dirty="0">
                <a:latin typeface="Calibri"/>
                <a:cs typeface="Calibri"/>
              </a:rPr>
              <a:t> 10</a:t>
            </a:r>
            <a:r>
              <a:rPr lang="de-DE" sz="2000" baseline="30000" dirty="0">
                <a:latin typeface="Calibri"/>
                <a:cs typeface="Calibri"/>
              </a:rPr>
              <a:t>34-35 </a:t>
            </a:r>
            <a:r>
              <a:rPr lang="de-DE" sz="2000" dirty="0" err="1">
                <a:latin typeface="Calibri"/>
                <a:cs typeface="Calibri"/>
              </a:rPr>
              <a:t>yrs</a:t>
            </a:r>
            <a:endParaRPr lang="de-DE" sz="2000" dirty="0"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de-DE" sz="2000" dirty="0" err="1">
                <a:latin typeface="Calibri"/>
                <a:cs typeface="Calibri"/>
              </a:rPr>
              <a:t>current</a:t>
            </a:r>
            <a:r>
              <a:rPr lang="de-DE" sz="2000" dirty="0">
                <a:latin typeface="Calibri"/>
                <a:cs typeface="Calibri"/>
              </a:rPr>
              <a:t> best </a:t>
            </a:r>
            <a:r>
              <a:rPr lang="de-DE" sz="2000" dirty="0" err="1">
                <a:latin typeface="Calibri"/>
                <a:cs typeface="Calibri"/>
              </a:rPr>
              <a:t>limit</a:t>
            </a:r>
            <a:r>
              <a:rPr lang="de-DE" sz="2000" dirty="0">
                <a:latin typeface="Calibri"/>
                <a:cs typeface="Calibri"/>
              </a:rPr>
              <a:t> </a:t>
            </a:r>
            <a:r>
              <a:rPr lang="de-DE" sz="2000" dirty="0" err="1">
                <a:latin typeface="Calibri"/>
                <a:cs typeface="Calibri"/>
              </a:rPr>
              <a:t>from</a:t>
            </a:r>
            <a:r>
              <a:rPr lang="de-DE" sz="2000" dirty="0">
                <a:latin typeface="Calibri"/>
                <a:cs typeface="Calibri"/>
              </a:rPr>
              <a:t> SK:</a:t>
            </a:r>
            <a:br>
              <a:rPr lang="de-DE" sz="2000" dirty="0">
                <a:latin typeface="Calibri"/>
                <a:cs typeface="Calibri"/>
              </a:rPr>
            </a:br>
            <a:r>
              <a:rPr lang="de-DE" sz="2000" dirty="0">
                <a:latin typeface="Calibri"/>
                <a:cs typeface="Calibri"/>
              </a:rPr>
              <a:t>	</a:t>
            </a:r>
            <a:r>
              <a:rPr lang="de-DE" sz="2000" dirty="0">
                <a:latin typeface="Symbol" charset="2"/>
                <a:cs typeface="Symbol" charset="2"/>
              </a:rPr>
              <a:t>t</a:t>
            </a:r>
            <a:r>
              <a:rPr lang="de-DE" sz="2000" dirty="0">
                <a:latin typeface="Calibri"/>
                <a:cs typeface="Calibri"/>
              </a:rPr>
              <a:t> ≥ 2.3 </a:t>
            </a:r>
            <a:r>
              <a:rPr lang="de-DE" sz="2000" dirty="0">
                <a:latin typeface="Calibri"/>
                <a:cs typeface="Calibri"/>
                <a:sym typeface="Symbol" charset="2"/>
              </a:rPr>
              <a:t> 10</a:t>
            </a:r>
            <a:r>
              <a:rPr lang="de-DE" sz="2000" baseline="30000" dirty="0">
                <a:latin typeface="Calibri"/>
                <a:cs typeface="Calibri"/>
                <a:sym typeface="Symbol" charset="2"/>
              </a:rPr>
              <a:t>33</a:t>
            </a:r>
            <a:r>
              <a:rPr lang="de-DE" sz="2000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dirty="0" err="1">
                <a:latin typeface="Calibri"/>
                <a:cs typeface="Calibri"/>
                <a:sym typeface="Symbol" charset="2"/>
              </a:rPr>
              <a:t>yrs</a:t>
            </a:r>
            <a:endParaRPr lang="de-DE" sz="2000" dirty="0">
              <a:latin typeface="Calibri"/>
              <a:cs typeface="Calibri"/>
              <a:sym typeface="Symbol" charset="2"/>
            </a:endParaRPr>
          </a:p>
          <a:p>
            <a:pPr>
              <a:spcBef>
                <a:spcPct val="50000"/>
              </a:spcBef>
            </a:pPr>
            <a:r>
              <a:rPr lang="de-DE" sz="2000" i="1" dirty="0">
                <a:latin typeface="Calibri"/>
                <a:cs typeface="Calibri"/>
                <a:sym typeface="Symbol" charset="2"/>
              </a:rPr>
              <a:t>Low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efficiency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in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water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as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the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/>
            </a:r>
            <a:br>
              <a:rPr lang="de-DE" sz="2000" i="1" dirty="0">
                <a:latin typeface="Calibri"/>
                <a:cs typeface="Calibri"/>
                <a:sym typeface="Symbol" charset="2"/>
              </a:rPr>
            </a:br>
            <a:r>
              <a:rPr lang="de-DE" sz="2000" i="1" dirty="0" err="1">
                <a:latin typeface="Calibri"/>
                <a:cs typeface="Calibri"/>
                <a:sym typeface="Symbol" charset="2"/>
              </a:rPr>
              <a:t>kaon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is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below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Cherenkov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 </a:t>
            </a:r>
            <a:r>
              <a:rPr lang="de-DE" sz="2000" i="1" dirty="0" err="1">
                <a:latin typeface="Calibri"/>
                <a:cs typeface="Calibri"/>
                <a:sym typeface="Symbol" charset="2"/>
              </a:rPr>
              <a:t>threshold</a:t>
            </a:r>
            <a:r>
              <a:rPr lang="de-DE" sz="2000" i="1" dirty="0">
                <a:latin typeface="Calibri"/>
                <a:cs typeface="Calibri"/>
                <a:sym typeface="Symbol" charset="2"/>
              </a:rPr>
              <a:t>.</a:t>
            </a:r>
            <a:br>
              <a:rPr lang="de-DE" sz="2000" i="1" dirty="0">
                <a:latin typeface="Calibri"/>
                <a:cs typeface="Calibri"/>
                <a:sym typeface="Symbol" charset="2"/>
              </a:rPr>
            </a:br>
            <a:r>
              <a:rPr lang="de-DE" sz="2000" i="1" dirty="0">
                <a:latin typeface="Calibri"/>
                <a:cs typeface="Calibri"/>
                <a:sym typeface="Wingdings"/>
              </a:rPr>
              <a:t> </a:t>
            </a:r>
            <a:r>
              <a:rPr lang="de-DE" sz="2000" i="1" dirty="0" err="1">
                <a:latin typeface="Calibri"/>
                <a:cs typeface="Calibri"/>
                <a:sym typeface="Wingdings"/>
              </a:rPr>
              <a:t>Window</a:t>
            </a:r>
            <a:r>
              <a:rPr lang="de-DE" sz="2000" i="1" dirty="0">
                <a:latin typeface="Calibri"/>
                <a:cs typeface="Calibri"/>
                <a:sym typeface="Wingdings"/>
              </a:rPr>
              <a:t> </a:t>
            </a:r>
            <a:r>
              <a:rPr lang="de-DE" sz="2000" i="1" dirty="0" err="1">
                <a:latin typeface="Calibri"/>
                <a:cs typeface="Calibri"/>
                <a:sym typeface="Wingdings"/>
              </a:rPr>
              <a:t>for</a:t>
            </a:r>
            <a:r>
              <a:rPr lang="de-DE" sz="2000" i="1" dirty="0">
                <a:latin typeface="Calibri"/>
                <a:cs typeface="Calibri"/>
                <a:sym typeface="Wingdings"/>
              </a:rPr>
              <a:t> „</a:t>
            </a:r>
            <a:r>
              <a:rPr lang="de-DE" sz="2000" i="1" dirty="0" err="1">
                <a:latin typeface="Calibri"/>
                <a:cs typeface="Calibri"/>
                <a:sym typeface="Wingdings"/>
              </a:rPr>
              <a:t>small</a:t>
            </a:r>
            <a:r>
              <a:rPr lang="de-DE" sz="2000" i="1" dirty="0">
                <a:latin typeface="Calibri"/>
                <a:cs typeface="Calibri"/>
                <a:sym typeface="Wingdings"/>
              </a:rPr>
              <a:t>“ </a:t>
            </a:r>
            <a:r>
              <a:rPr lang="de-DE" sz="2000" i="1" dirty="0" err="1">
                <a:latin typeface="Calibri"/>
                <a:cs typeface="Calibri"/>
                <a:sym typeface="Wingdings"/>
              </a:rPr>
              <a:t>detectors</a:t>
            </a:r>
            <a:endParaRPr lang="de-DE" sz="2000" i="1" dirty="0">
              <a:latin typeface="Calibri"/>
              <a:cs typeface="Calibri"/>
              <a:sym typeface="Symbol" charset="2"/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5726632" y="914400"/>
            <a:ext cx="203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latin typeface="Calibri"/>
                <a:cs typeface="Calibri"/>
              </a:rPr>
              <a:t>_</a:t>
            </a: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4864761" y="1600200"/>
            <a:ext cx="267495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 sz="2000">
              <a:latin typeface="Calibri"/>
              <a:cs typeface="Calibri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5105400" y="4724400"/>
            <a:ext cx="2924216" cy="1610018"/>
            <a:chOff x="6157078" y="5683250"/>
            <a:chExt cx="2924216" cy="1610018"/>
          </a:xfrm>
        </p:grpSpPr>
        <p:grpSp>
          <p:nvGrpSpPr>
            <p:cNvPr id="25" name="Group 5"/>
            <p:cNvGrpSpPr/>
            <p:nvPr/>
          </p:nvGrpSpPr>
          <p:grpSpPr>
            <a:xfrm>
              <a:off x="6157078" y="6424519"/>
              <a:ext cx="1477350" cy="738675"/>
              <a:chOff x="1752600" y="1610402"/>
              <a:chExt cx="6704697" cy="3571198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52600" y="1676400"/>
                <a:ext cx="6175118" cy="3505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7"/>
              <p:cNvSpPr/>
              <p:nvPr/>
            </p:nvSpPr>
            <p:spPr>
              <a:xfrm rot="1964428">
                <a:off x="5333097" y="1610402"/>
                <a:ext cx="31242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6" name="Bild 25" descr="lena_wo_text_3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0793" y="5683250"/>
              <a:ext cx="570501" cy="1263650"/>
            </a:xfrm>
            <a:prstGeom prst="rect">
              <a:avLst/>
            </a:prstGeom>
          </p:spPr>
        </p:pic>
        <p:grpSp>
          <p:nvGrpSpPr>
            <p:cNvPr id="27" name="Group 5"/>
            <p:cNvGrpSpPr/>
            <p:nvPr/>
          </p:nvGrpSpPr>
          <p:grpSpPr>
            <a:xfrm>
              <a:off x="6689544" y="6064250"/>
              <a:ext cx="1477350" cy="738675"/>
              <a:chOff x="1752600" y="1610402"/>
              <a:chExt cx="6704697" cy="3571198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52600" y="1676400"/>
                <a:ext cx="6175118" cy="3505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Rectangle 7"/>
              <p:cNvSpPr/>
              <p:nvPr/>
            </p:nvSpPr>
            <p:spPr>
              <a:xfrm rot="1964428">
                <a:off x="5333097" y="1610402"/>
                <a:ext cx="31242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8" name="Bild 9" descr="imag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81094" y="6521450"/>
              <a:ext cx="1370194" cy="771818"/>
            </a:xfrm>
            <a:prstGeom prst="rect">
              <a:avLst/>
            </a:prstGeom>
          </p:spPr>
        </p:pic>
      </p:grpSp>
      <p:sp>
        <p:nvSpPr>
          <p:cNvPr id="33" name="Textfeld 32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989" y="0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Signature</a:t>
            </a:r>
            <a:r>
              <a:rPr lang="de-DE" sz="3500" b="1" dirty="0" smtClean="0">
                <a:cs typeface="Arial Narrow"/>
              </a:rPr>
              <a:t> of </a:t>
            </a:r>
            <a:r>
              <a:rPr lang="de-DE" sz="3500" b="1" dirty="0" err="1" smtClean="0">
                <a:cs typeface="Arial Narrow"/>
              </a:rPr>
              <a:t>the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K</a:t>
            </a:r>
            <a:r>
              <a:rPr lang="de-DE" sz="3500" b="1" baseline="30000" dirty="0" err="1" smtClean="0">
                <a:cs typeface="Arial Narrow"/>
              </a:rPr>
              <a:t>+</a:t>
            </a:r>
            <a:r>
              <a:rPr lang="de-DE" sz="3500" b="1" dirty="0" err="1" smtClean="0">
                <a:latin typeface="Symbol" charset="2"/>
                <a:cs typeface="Symbol" charset="2"/>
              </a:rPr>
              <a:t>n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decay</a:t>
            </a:r>
            <a:endParaRPr lang="de-DE" sz="3500" b="1" dirty="0">
              <a:latin typeface="Symbol" charset="2"/>
              <a:cs typeface="Symbol" charset="2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5" name="Bild 84" descr="pdecayintoka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1096" y="1103268"/>
            <a:ext cx="8173304" cy="5221332"/>
          </a:xfrm>
          <a:prstGeom prst="rect">
            <a:avLst/>
          </a:prstGeom>
        </p:spPr>
      </p:pic>
      <p:sp>
        <p:nvSpPr>
          <p:cNvPr id="86" name="Titel 1"/>
          <p:cNvSpPr txBox="1">
            <a:spLocks/>
          </p:cNvSpPr>
          <p:nvPr/>
        </p:nvSpPr>
        <p:spPr>
          <a:xfrm>
            <a:off x="3733800" y="-76200"/>
            <a:ext cx="404811" cy="487362"/>
          </a:xfrm>
          <a:prstGeom prst="rect">
            <a:avLst/>
          </a:prstGeom>
        </p:spPr>
        <p:txBody>
          <a:bodyPr vert="horz" lIns="87276" tIns="43638" rIns="87276" bIns="43638" rtlCol="0" anchor="ctr">
            <a:normAutofit fontScale="92500" lnSpcReduction="20000"/>
          </a:bodyPr>
          <a:lstStyle/>
          <a:p>
            <a:pPr marL="0" marR="0" lvl="0" indent="0" algn="l" defTabSz="43638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 Narrow"/>
              </a:rPr>
              <a:t>_</a:t>
            </a:r>
            <a:endParaRPr kumimoji="0" lang="de-DE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charset="2"/>
              <a:ea typeface="+mj-ea"/>
              <a:cs typeface="Symbol" charset="2"/>
            </a:endParaRPr>
          </a:p>
        </p:txBody>
      </p:sp>
      <p:sp>
        <p:nvSpPr>
          <p:cNvPr id="87" name="Textfeld 8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989" y="0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Proton decay into K</a:t>
            </a:r>
            <a:r>
              <a:rPr lang="de-DE" sz="3500" b="1" baseline="30000">
                <a:cs typeface="Arial Narrow"/>
              </a:rPr>
              <a:t>+</a:t>
            </a:r>
            <a:r>
              <a:rPr lang="de-DE" sz="3500" b="1">
                <a:latin typeface="Symbol" charset="2"/>
                <a:cs typeface="Symbol" charset="2"/>
              </a:rPr>
              <a:t>n</a:t>
            </a:r>
          </a:p>
        </p:txBody>
      </p:sp>
      <p:pic>
        <p:nvPicPr>
          <p:cNvPr id="10" name="Picture 10" descr="pd_kaon_after_18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9" y="1072931"/>
            <a:ext cx="4160183" cy="250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553200" y="1295400"/>
            <a:ext cx="301611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5" rIns="91428" bIns="45715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Arial Narrow" charset="0"/>
              </a:rPr>
              <a:t>_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038600" y="-198947"/>
            <a:ext cx="389826" cy="63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5" rIns="91428" bIns="45715">
            <a:prstTxWarp prst="textNoShape">
              <a:avLst/>
            </a:prstTxWarp>
            <a:spAutoFit/>
          </a:bodyPr>
          <a:lstStyle/>
          <a:p>
            <a:r>
              <a:rPr lang="de-DE" sz="3500">
                <a:latin typeface="Arial Narrow" charset="0"/>
              </a:rPr>
              <a:t>_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572000" y="1143000"/>
            <a:ext cx="4167187" cy="241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5" rIns="91428" bIns="45715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de-DE" b="1">
                <a:latin typeface="+mj-lt"/>
              </a:rPr>
              <a:t>SUSY-favored decay mode</a:t>
            </a:r>
          </a:p>
          <a:p>
            <a:pPr>
              <a:spcAft>
                <a:spcPts val="600"/>
              </a:spcAft>
            </a:pPr>
            <a:r>
              <a:rPr lang="de-DE">
                <a:latin typeface="+mj-lt"/>
              </a:rPr>
              <a:t>Signature</a:t>
            </a:r>
            <a:r>
              <a:rPr lang="de-DE" b="1">
                <a:latin typeface="Arial Narrow" charset="0"/>
              </a:rPr>
              <a:t>	</a:t>
            </a:r>
            <a:r>
              <a:rPr lang="de-DE"/>
              <a:t>p → K</a:t>
            </a:r>
            <a:r>
              <a:rPr lang="de-DE" baseline="30000"/>
              <a:t>+ </a:t>
            </a:r>
            <a:r>
              <a:rPr lang="de-DE">
                <a:latin typeface="Symbol" charset="2"/>
              </a:rPr>
              <a:t>n</a:t>
            </a:r>
            <a:r>
              <a:rPr lang="de-DE"/>
              <a:t/>
            </a:r>
            <a:br>
              <a:rPr lang="de-DE"/>
            </a:br>
            <a:r>
              <a:rPr lang="de-DE">
                <a:latin typeface="Arial Narrow" charset="0"/>
              </a:rPr>
              <a:t>          			 </a:t>
            </a:r>
            <a:r>
              <a:rPr lang="de-DE">
                <a:latin typeface="Arial Narrow" charset="0"/>
                <a:sym typeface="Wingdings 3" charset="2"/>
              </a:rPr>
              <a:t> </a:t>
            </a:r>
            <a:r>
              <a:rPr lang="de-DE">
                <a:latin typeface="Symbol" charset="2"/>
                <a:sym typeface="Wingdings 3" charset="2"/>
              </a:rPr>
              <a:t>m</a:t>
            </a:r>
            <a:r>
              <a:rPr lang="de-DE" baseline="30000">
                <a:latin typeface="Symbol" charset="2"/>
                <a:sym typeface="Wingdings 3" charset="2"/>
              </a:rPr>
              <a:t>+</a:t>
            </a:r>
            <a:r>
              <a:rPr lang="de-DE">
                <a:latin typeface="Symbol" charset="2"/>
                <a:sym typeface="Wingdings 3" charset="2"/>
              </a:rPr>
              <a:t>n</a:t>
            </a:r>
            <a:r>
              <a:rPr lang="de-DE" baseline="-25000">
                <a:latin typeface="Symbol" charset="2"/>
                <a:sym typeface="Wingdings 3" charset="2"/>
              </a:rPr>
              <a:t>m</a:t>
            </a:r>
            <a:r>
              <a:rPr lang="de-DE">
                <a:latin typeface="Arial Narrow" charset="0"/>
                <a:sym typeface="Wingdings 3" charset="2"/>
              </a:rPr>
              <a:t> / </a:t>
            </a:r>
            <a:r>
              <a:rPr lang="de-DE">
                <a:latin typeface="Symbol" charset="2"/>
                <a:sym typeface="Wingdings 3" charset="2"/>
              </a:rPr>
              <a:t>p</a:t>
            </a:r>
            <a:r>
              <a:rPr lang="de-DE" baseline="30000">
                <a:latin typeface="Symbol" charset="2"/>
                <a:sym typeface="Wingdings 3" charset="2"/>
              </a:rPr>
              <a:t>0</a:t>
            </a:r>
            <a:r>
              <a:rPr lang="de-DE">
                <a:latin typeface="Symbol" charset="2"/>
                <a:sym typeface="Wingdings 3" charset="2"/>
              </a:rPr>
              <a:t>p</a:t>
            </a:r>
            <a:r>
              <a:rPr lang="de-DE" baseline="30000">
                <a:latin typeface="Symbol" charset="2"/>
                <a:sym typeface="Wingdings 3" charset="2"/>
              </a:rPr>
              <a:t>+</a:t>
            </a:r>
            <a:endParaRPr lang="de-DE">
              <a:sym typeface="Wingdings 3" charset="2"/>
            </a:endParaRPr>
          </a:p>
          <a:p>
            <a:pPr>
              <a:spcAft>
                <a:spcPts val="600"/>
              </a:spcAft>
              <a:buFont typeface="Wingdings" charset="2"/>
              <a:buChar char="à"/>
            </a:pPr>
            <a:r>
              <a:rPr lang="de-DE">
                <a:sym typeface="Wingdings 3" charset="2"/>
              </a:rPr>
              <a:t> kaon visible in liquid scintillator!</a:t>
            </a:r>
            <a:endParaRPr lang="de-DE" i="1">
              <a:solidFill>
                <a:srgbClr val="4F81BD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600"/>
              </a:spcAft>
              <a:buFont typeface="Wingdings" charset="2"/>
              <a:buChar char="à"/>
            </a:pPr>
            <a:r>
              <a:rPr lang="de-DE">
                <a:latin typeface="+mj-lt"/>
                <a:sym typeface="Wingdings"/>
              </a:rPr>
              <a:t> fast </a:t>
            </a:r>
            <a:r>
              <a:rPr lang="de-DE">
                <a:latin typeface="+mj-lt"/>
                <a:sym typeface="Wingdings 3" charset="2"/>
              </a:rPr>
              <a:t>coincidence signature (</a:t>
            </a:r>
            <a:r>
              <a:rPr lang="de-DE">
                <a:latin typeface="Symbol" charset="2"/>
                <a:cs typeface="Symbol" charset="2"/>
                <a:sym typeface="Wingdings 3" charset="2"/>
              </a:rPr>
              <a:t>t</a:t>
            </a:r>
            <a:r>
              <a:rPr lang="de-DE" baseline="-25000">
                <a:latin typeface="+mj-lt"/>
                <a:sym typeface="Wingdings 3" charset="2"/>
              </a:rPr>
              <a:t>K</a:t>
            </a:r>
            <a:r>
              <a:rPr lang="de-DE">
                <a:latin typeface="+mj-lt"/>
                <a:sym typeface="Wingdings 3" charset="2"/>
              </a:rPr>
              <a:t> = 13 ns)</a:t>
            </a:r>
          </a:p>
          <a:p>
            <a:pPr>
              <a:spcAft>
                <a:spcPts val="600"/>
              </a:spcAft>
              <a:buFont typeface="Wingdings" charset="2"/>
              <a:buChar char="à"/>
            </a:pPr>
            <a:r>
              <a:rPr lang="de-DE">
                <a:latin typeface="+mj-lt"/>
                <a:sym typeface="Wingdings 3" charset="2"/>
              </a:rPr>
              <a:t> signal efficiency: ~65% (atm. </a:t>
            </a:r>
            <a:r>
              <a:rPr lang="de-DE">
                <a:latin typeface="Symbol" charset="2"/>
                <a:cs typeface="Symbol" charset="2"/>
                <a:sym typeface="Wingdings 3" charset="2"/>
              </a:rPr>
              <a:t>n</a:t>
            </a:r>
            <a:r>
              <a:rPr lang="de-DE">
                <a:latin typeface="+mj-lt"/>
                <a:sym typeface="Wingdings 3" charset="2"/>
              </a:rPr>
              <a:t> bg)</a:t>
            </a:r>
          </a:p>
          <a:p>
            <a:pPr>
              <a:spcAft>
                <a:spcPts val="600"/>
              </a:spcAft>
              <a:buFont typeface="Wingdings" charset="2"/>
              <a:buChar char="à"/>
            </a:pPr>
            <a:r>
              <a:rPr lang="de-DE">
                <a:latin typeface="+mj-lt"/>
                <a:sym typeface="Wingdings 3" charset="2"/>
              </a:rPr>
              <a:t> remaining background: &lt;0.1 ev/yr</a:t>
            </a: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1524000" y="2286000"/>
            <a:ext cx="38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31859C"/>
                </a:solidFill>
              </a:rPr>
              <a:t>K</a:t>
            </a:r>
            <a:r>
              <a:rPr lang="de-DE" baseline="30000">
                <a:solidFill>
                  <a:srgbClr val="31859C"/>
                </a:solidFill>
              </a:rPr>
              <a:t>+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362200" y="1695499"/>
            <a:ext cx="39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31859C"/>
                </a:solidFill>
                <a:latin typeface="Symbol" charset="2"/>
                <a:cs typeface="Symbol" charset="2"/>
              </a:rPr>
              <a:t>m</a:t>
            </a:r>
            <a:r>
              <a:rPr lang="de-DE" baseline="30000">
                <a:solidFill>
                  <a:srgbClr val="31859C"/>
                </a:solidFill>
              </a:rPr>
              <a:t>+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989" y="0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Proton decay into K</a:t>
            </a:r>
            <a:r>
              <a:rPr lang="de-DE" sz="3500" b="1" baseline="30000">
                <a:cs typeface="Arial Narrow"/>
              </a:rPr>
              <a:t>+</a:t>
            </a:r>
            <a:r>
              <a:rPr lang="de-DE" sz="3500" b="1">
                <a:latin typeface="Symbol" charset="2"/>
                <a:cs typeface="Symbol" charset="2"/>
              </a:rPr>
              <a:t>n</a:t>
            </a:r>
          </a:p>
        </p:txBody>
      </p:sp>
      <p:pic>
        <p:nvPicPr>
          <p:cNvPr id="10" name="Picture 10" descr="pd_kaon_after_18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9" y="1072931"/>
            <a:ext cx="4160183" cy="250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553200" y="1295400"/>
            <a:ext cx="301611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5" rIns="91428" bIns="45715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Arial Narrow" charset="0"/>
              </a:rPr>
              <a:t>_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038600" y="-198947"/>
            <a:ext cx="389826" cy="63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5" rIns="91428" bIns="45715">
            <a:prstTxWarp prst="textNoShape">
              <a:avLst/>
            </a:prstTxWarp>
            <a:spAutoFit/>
          </a:bodyPr>
          <a:lstStyle/>
          <a:p>
            <a:r>
              <a:rPr lang="de-DE" sz="3500">
                <a:latin typeface="Arial Narrow" charset="0"/>
              </a:rPr>
              <a:t>_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572000" y="1143000"/>
            <a:ext cx="4167187" cy="241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5" rIns="91428" bIns="45715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de-DE" b="1">
                <a:latin typeface="+mj-lt"/>
              </a:rPr>
              <a:t>SUSY-favored decay mode</a:t>
            </a:r>
          </a:p>
          <a:p>
            <a:pPr>
              <a:spcAft>
                <a:spcPts val="600"/>
              </a:spcAft>
            </a:pPr>
            <a:r>
              <a:rPr lang="de-DE">
                <a:latin typeface="+mj-lt"/>
              </a:rPr>
              <a:t>Signature</a:t>
            </a:r>
            <a:r>
              <a:rPr lang="de-DE" b="1">
                <a:latin typeface="Arial Narrow" charset="0"/>
              </a:rPr>
              <a:t>	</a:t>
            </a:r>
            <a:r>
              <a:rPr lang="de-DE"/>
              <a:t>p → K</a:t>
            </a:r>
            <a:r>
              <a:rPr lang="de-DE" baseline="30000"/>
              <a:t>+ </a:t>
            </a:r>
            <a:r>
              <a:rPr lang="de-DE">
                <a:latin typeface="Symbol" charset="2"/>
              </a:rPr>
              <a:t>n</a:t>
            </a:r>
            <a:r>
              <a:rPr lang="de-DE"/>
              <a:t/>
            </a:r>
            <a:br>
              <a:rPr lang="de-DE"/>
            </a:br>
            <a:r>
              <a:rPr lang="de-DE">
                <a:latin typeface="Arial Narrow" charset="0"/>
              </a:rPr>
              <a:t>          			 </a:t>
            </a:r>
            <a:r>
              <a:rPr lang="de-DE">
                <a:latin typeface="Arial Narrow" charset="0"/>
                <a:sym typeface="Wingdings 3" charset="2"/>
              </a:rPr>
              <a:t> </a:t>
            </a:r>
            <a:r>
              <a:rPr lang="de-DE">
                <a:latin typeface="Symbol" charset="2"/>
                <a:sym typeface="Wingdings 3" charset="2"/>
              </a:rPr>
              <a:t>m</a:t>
            </a:r>
            <a:r>
              <a:rPr lang="de-DE" baseline="30000">
                <a:latin typeface="Symbol" charset="2"/>
                <a:sym typeface="Wingdings 3" charset="2"/>
              </a:rPr>
              <a:t>+</a:t>
            </a:r>
            <a:r>
              <a:rPr lang="de-DE">
                <a:latin typeface="Symbol" charset="2"/>
                <a:sym typeface="Wingdings 3" charset="2"/>
              </a:rPr>
              <a:t>n</a:t>
            </a:r>
            <a:r>
              <a:rPr lang="de-DE" baseline="-25000">
                <a:latin typeface="Symbol" charset="2"/>
                <a:sym typeface="Wingdings 3" charset="2"/>
              </a:rPr>
              <a:t>m</a:t>
            </a:r>
            <a:r>
              <a:rPr lang="de-DE">
                <a:latin typeface="Arial Narrow" charset="0"/>
                <a:sym typeface="Wingdings 3" charset="2"/>
              </a:rPr>
              <a:t> / </a:t>
            </a:r>
            <a:r>
              <a:rPr lang="de-DE">
                <a:latin typeface="Symbol" charset="2"/>
                <a:sym typeface="Wingdings 3" charset="2"/>
              </a:rPr>
              <a:t>p</a:t>
            </a:r>
            <a:r>
              <a:rPr lang="de-DE" baseline="30000">
                <a:latin typeface="Symbol" charset="2"/>
                <a:sym typeface="Wingdings 3" charset="2"/>
              </a:rPr>
              <a:t>0</a:t>
            </a:r>
            <a:r>
              <a:rPr lang="de-DE">
                <a:latin typeface="Symbol" charset="2"/>
                <a:sym typeface="Wingdings 3" charset="2"/>
              </a:rPr>
              <a:t>p</a:t>
            </a:r>
            <a:r>
              <a:rPr lang="de-DE" baseline="30000">
                <a:latin typeface="Symbol" charset="2"/>
                <a:sym typeface="Wingdings 3" charset="2"/>
              </a:rPr>
              <a:t>+</a:t>
            </a:r>
            <a:endParaRPr lang="de-DE">
              <a:sym typeface="Wingdings 3" charset="2"/>
            </a:endParaRPr>
          </a:p>
          <a:p>
            <a:pPr>
              <a:spcAft>
                <a:spcPts val="600"/>
              </a:spcAft>
              <a:buFont typeface="Wingdings" charset="2"/>
              <a:buChar char="à"/>
            </a:pPr>
            <a:r>
              <a:rPr lang="de-DE">
                <a:sym typeface="Wingdings 3" charset="2"/>
              </a:rPr>
              <a:t> kaon visible in liquid scintillator!</a:t>
            </a:r>
            <a:endParaRPr lang="de-DE" i="1">
              <a:solidFill>
                <a:srgbClr val="4F81BD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600"/>
              </a:spcAft>
              <a:buFont typeface="Wingdings" charset="2"/>
              <a:buChar char="à"/>
            </a:pPr>
            <a:r>
              <a:rPr lang="de-DE">
                <a:latin typeface="+mj-lt"/>
                <a:sym typeface="Wingdings"/>
              </a:rPr>
              <a:t> fast </a:t>
            </a:r>
            <a:r>
              <a:rPr lang="de-DE">
                <a:latin typeface="+mj-lt"/>
                <a:sym typeface="Wingdings 3" charset="2"/>
              </a:rPr>
              <a:t>coincidence signature (</a:t>
            </a:r>
            <a:r>
              <a:rPr lang="de-DE">
                <a:latin typeface="Symbol" charset="2"/>
                <a:cs typeface="Symbol" charset="2"/>
                <a:sym typeface="Wingdings 3" charset="2"/>
              </a:rPr>
              <a:t>t</a:t>
            </a:r>
            <a:r>
              <a:rPr lang="de-DE" baseline="-25000">
                <a:latin typeface="+mj-lt"/>
                <a:sym typeface="Wingdings 3" charset="2"/>
              </a:rPr>
              <a:t>K</a:t>
            </a:r>
            <a:r>
              <a:rPr lang="de-DE">
                <a:latin typeface="+mj-lt"/>
                <a:sym typeface="Wingdings 3" charset="2"/>
              </a:rPr>
              <a:t> = 13 ns)</a:t>
            </a:r>
          </a:p>
          <a:p>
            <a:pPr>
              <a:spcAft>
                <a:spcPts val="600"/>
              </a:spcAft>
              <a:buFont typeface="Wingdings" charset="2"/>
              <a:buChar char="à"/>
            </a:pPr>
            <a:r>
              <a:rPr lang="de-DE">
                <a:latin typeface="+mj-lt"/>
                <a:sym typeface="Wingdings 3" charset="2"/>
              </a:rPr>
              <a:t> signal efficiency: ~65% (atm. </a:t>
            </a:r>
            <a:r>
              <a:rPr lang="de-DE">
                <a:latin typeface="Symbol" charset="2"/>
                <a:cs typeface="Symbol" charset="2"/>
                <a:sym typeface="Wingdings 3" charset="2"/>
              </a:rPr>
              <a:t>n</a:t>
            </a:r>
            <a:r>
              <a:rPr lang="de-DE">
                <a:latin typeface="+mj-lt"/>
                <a:sym typeface="Wingdings 3" charset="2"/>
              </a:rPr>
              <a:t> bg)</a:t>
            </a:r>
          </a:p>
          <a:p>
            <a:pPr>
              <a:spcAft>
                <a:spcPts val="600"/>
              </a:spcAft>
              <a:buFont typeface="Wingdings" charset="2"/>
              <a:buChar char="à"/>
            </a:pPr>
            <a:r>
              <a:rPr lang="de-DE">
                <a:latin typeface="+mj-lt"/>
                <a:sym typeface="Wingdings 3" charset="2"/>
              </a:rPr>
              <a:t> remaining background: &lt;0.1 ev/yr</a:t>
            </a: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Bild 15" descr="proton_decay_sensitiv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10" y="3657600"/>
            <a:ext cx="4364290" cy="2935288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09600" y="4419600"/>
            <a:ext cx="3352800" cy="106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+mj-lt"/>
              </a:rPr>
              <a:t>Limit for LENA </a:t>
            </a:r>
            <a:r>
              <a:rPr lang="de-DE">
                <a:latin typeface="+mj-lt"/>
              </a:rPr>
              <a:t>if no event is</a:t>
            </a:r>
            <a:br>
              <a:rPr lang="de-DE">
                <a:latin typeface="+mj-lt"/>
              </a:rPr>
            </a:br>
            <a:r>
              <a:rPr lang="de-DE">
                <a:latin typeface="+mj-lt"/>
              </a:rPr>
              <a:t>observed in 10yrs (0.5 Mt</a:t>
            </a:r>
            <a:r>
              <a:rPr lang="de-DE" baseline="30000">
                <a:latin typeface="+mj-lt"/>
              </a:rPr>
              <a:t>.</a:t>
            </a:r>
            <a:r>
              <a:rPr lang="de-DE">
                <a:latin typeface="+mj-lt"/>
              </a:rPr>
              <a:t>yrs):</a:t>
            </a:r>
          </a:p>
          <a:p>
            <a:pPr>
              <a:spcBef>
                <a:spcPct val="50000"/>
              </a:spcBef>
            </a:pPr>
            <a:r>
              <a:rPr lang="de-DE">
                <a:latin typeface="Arial Narrow" charset="0"/>
              </a:rPr>
              <a:t>	</a:t>
            </a:r>
            <a:r>
              <a:rPr lang="de-DE" b="1">
                <a:solidFill>
                  <a:srgbClr val="000000"/>
                </a:solidFill>
                <a:latin typeface="Symbol" charset="2"/>
              </a:rPr>
              <a:t>t</a:t>
            </a:r>
            <a:r>
              <a:rPr lang="de-DE" b="1" baseline="-25000">
                <a:solidFill>
                  <a:srgbClr val="000000"/>
                </a:solidFill>
                <a:latin typeface="+mj-lt"/>
              </a:rPr>
              <a:t>p</a:t>
            </a:r>
            <a:r>
              <a:rPr lang="de-DE" b="1">
                <a:solidFill>
                  <a:srgbClr val="000000"/>
                </a:solidFill>
                <a:latin typeface="+mj-lt"/>
              </a:rPr>
              <a:t> &gt; 4x10</a:t>
            </a:r>
            <a:r>
              <a:rPr lang="de-DE" b="1" baseline="30000">
                <a:solidFill>
                  <a:srgbClr val="000000"/>
                </a:solidFill>
                <a:latin typeface="+mj-lt"/>
              </a:rPr>
              <a:t>34 </a:t>
            </a:r>
            <a:r>
              <a:rPr lang="de-DE" b="1">
                <a:solidFill>
                  <a:srgbClr val="000000"/>
                </a:solidFill>
                <a:latin typeface="+mj-lt"/>
              </a:rPr>
              <a:t>yrs (90%C.L</a:t>
            </a:r>
            <a:r>
              <a:rPr lang="de-DE" i="1">
                <a:solidFill>
                  <a:srgbClr val="000000"/>
                </a:solidFill>
                <a:latin typeface="+mj-lt"/>
              </a:rPr>
              <a:t>.)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524000" y="2286000"/>
            <a:ext cx="38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31859C"/>
                </a:solidFill>
              </a:rPr>
              <a:t>K</a:t>
            </a:r>
            <a:r>
              <a:rPr lang="de-DE" baseline="30000">
                <a:solidFill>
                  <a:srgbClr val="31859C"/>
                </a:solidFill>
              </a:rPr>
              <a:t>+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362200" y="1695499"/>
            <a:ext cx="39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31859C"/>
                </a:solidFill>
                <a:latin typeface="Symbol" charset="2"/>
                <a:cs typeface="Symbol" charset="2"/>
              </a:rPr>
              <a:t>m</a:t>
            </a:r>
            <a:r>
              <a:rPr lang="de-DE" baseline="30000">
                <a:solidFill>
                  <a:srgbClr val="31859C"/>
                </a:solidFill>
              </a:rPr>
              <a:t>+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>
                <a:solidFill>
                  <a:schemeClr val="bg1"/>
                </a:solidFill>
                <a:cs typeface="Arial Narrow"/>
              </a:rPr>
              <a:t>Conclusions</a:t>
            </a:r>
            <a:endParaRPr lang="de-DE" sz="3500" b="1" dirty="0">
              <a:solidFill>
                <a:schemeClr val="bg1"/>
              </a:solidFill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Bild 19" descr="lena_201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2539" y="228600"/>
            <a:ext cx="2993576" cy="646428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304802" y="1066800"/>
            <a:ext cx="5537737" cy="5628106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1772"/>
              </a:spcAft>
            </a:pPr>
            <a:r>
              <a:rPr lang="de-DE" sz="2200" dirty="0">
                <a:solidFill>
                  <a:schemeClr val="bg1"/>
                </a:solidFill>
                <a:sym typeface="Wingdings"/>
              </a:rPr>
              <a:t>A liquid-scintillator detector on the scale of</a:t>
            </a:r>
            <a:br>
              <a:rPr lang="de-DE" sz="2200" dirty="0">
                <a:solidFill>
                  <a:schemeClr val="bg1"/>
                </a:solidFill>
                <a:sym typeface="Wingdings"/>
              </a:rPr>
            </a:br>
            <a:r>
              <a:rPr lang="de-DE" sz="2200" dirty="0">
                <a:solidFill>
                  <a:schemeClr val="bg1"/>
                </a:solidFill>
                <a:sym typeface="Wingdings"/>
              </a:rPr>
              <a:t>50 kt will be a multipurpose </a:t>
            </a:r>
            <a:r>
              <a:rPr lang="de-DE" sz="2200" dirty="0">
                <a:solidFill>
                  <a:schemeClr val="bg1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200" dirty="0">
                <a:solidFill>
                  <a:schemeClr val="bg1"/>
                </a:solidFill>
                <a:sym typeface="Wingdings"/>
              </a:rPr>
              <a:t> observatory: </a:t>
            </a:r>
          </a:p>
          <a:p>
            <a:pPr>
              <a:spcAft>
                <a:spcPts val="572"/>
              </a:spcAft>
            </a:pPr>
            <a:r>
              <a:rPr lang="de-DE" sz="2200" b="1" dirty="0">
                <a:solidFill>
                  <a:schemeClr val="bg1"/>
                </a:solidFill>
                <a:sym typeface="Wingdings"/>
              </a:rPr>
              <a:t> </a:t>
            </a:r>
            <a:r>
              <a:rPr lang="de-DE" sz="2200" b="1" dirty="0">
                <a:solidFill>
                  <a:schemeClr val="bg1"/>
                </a:solidFill>
              </a:rPr>
              <a:t>Astrophysical neutrino sources</a:t>
            </a:r>
          </a:p>
          <a:p>
            <a:pPr marL="447675" indent="-180975">
              <a:buFont typeface="Wingdings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stellar core collapse/fusion processes</a:t>
            </a:r>
            <a:endParaRPr lang="de-DE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47675" indent="-180975">
              <a:spcAft>
                <a:spcPts val="600"/>
              </a:spcAft>
              <a:buFont typeface="Wingdings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Earth heat flow, </a:t>
            </a:r>
            <a:r>
              <a:rPr lang="de-DE" sz="2000" dirty="0" err="1">
                <a:solidFill>
                  <a:schemeClr val="bg1"/>
                </a:solidFill>
              </a:rPr>
              <a:t>elemental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composition</a:t>
            </a:r>
            <a:r>
              <a:rPr lang="de-DE" sz="2000" dirty="0" smtClean="0">
                <a:solidFill>
                  <a:schemeClr val="bg1"/>
                </a:solidFill>
              </a:rPr>
              <a:t/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...</a:t>
            </a:r>
            <a:endParaRPr lang="de-DE" sz="2000" b="1" i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de-DE" sz="2200" b="1" dirty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 </a:t>
            </a:r>
            <a:r>
              <a:rPr lang="de-DE" sz="2200" b="1" dirty="0">
                <a:solidFill>
                  <a:schemeClr val="bg1"/>
                </a:solidFill>
                <a:latin typeface="Calibri"/>
                <a:cs typeface="Calibri"/>
              </a:rPr>
              <a:t>Neutrino physics</a:t>
            </a:r>
          </a:p>
          <a:p>
            <a:pPr marL="447675" indent="-180975">
              <a:buFont typeface="Wingdings" charset="2"/>
              <a:buChar char="§"/>
            </a:pPr>
            <a:r>
              <a:rPr lang="de-DE" sz="2000" dirty="0" err="1">
                <a:solidFill>
                  <a:schemeClr val="bg1"/>
                </a:solidFill>
                <a:latin typeface="Calibri"/>
                <a:cs typeface="Calibri"/>
              </a:rPr>
              <a:t>mixing</a:t>
            </a:r>
            <a:r>
              <a:rPr lang="de-DE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Calibri"/>
                <a:cs typeface="Calibri"/>
              </a:rPr>
              <a:t>parameters</a:t>
            </a:r>
            <a:r>
              <a:rPr lang="de-DE" sz="2000" dirty="0" smtClean="0">
                <a:solidFill>
                  <a:schemeClr val="bg1"/>
                </a:solidFill>
                <a:latin typeface="Calibri"/>
                <a:cs typeface="Calibri"/>
              </a:rPr>
              <a:t>, incl. </a:t>
            </a:r>
            <a:r>
              <a:rPr lang="de-DE" sz="2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de-DE" sz="2000" baseline="-25000" dirty="0" err="1" smtClean="0">
                <a:solidFill>
                  <a:schemeClr val="bg1"/>
                </a:solidFill>
                <a:latin typeface="Calibri"/>
                <a:cs typeface="Calibri"/>
              </a:rPr>
              <a:t>CP</a:t>
            </a:r>
            <a:endParaRPr lang="de-DE" sz="2000" baseline="-25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47675" indent="-180975">
              <a:buFont typeface="Wingdings" charset="2"/>
              <a:buChar char="§"/>
            </a:pPr>
            <a:r>
              <a:rPr lang="de-DE" sz="2000" dirty="0">
                <a:solidFill>
                  <a:schemeClr val="bg1"/>
                </a:solidFill>
                <a:latin typeface="Calibri"/>
                <a:cs typeface="Calibri"/>
              </a:rPr>
              <a:t>neutrino mass hierarchy</a:t>
            </a:r>
          </a:p>
          <a:p>
            <a:pPr marL="447675" indent="-180975">
              <a:buFont typeface="Wingdings" charset="2"/>
              <a:buChar char="§"/>
            </a:pPr>
            <a:r>
              <a:rPr lang="de-DE" sz="2000" dirty="0">
                <a:solidFill>
                  <a:schemeClr val="bg1"/>
                </a:solidFill>
                <a:latin typeface="Calibri"/>
                <a:cs typeface="Calibri"/>
              </a:rPr>
              <a:t>sterile </a:t>
            </a:r>
            <a:r>
              <a:rPr lang="de-DE" sz="2000" dirty="0" err="1" smtClean="0">
                <a:solidFill>
                  <a:schemeClr val="bg1"/>
                </a:solidFill>
                <a:latin typeface="Calibri"/>
                <a:cs typeface="Calibri"/>
              </a:rPr>
              <a:t>flavors</a:t>
            </a:r>
            <a:endParaRPr lang="de-DE" sz="2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447675" indent="-180975">
              <a:spcAft>
                <a:spcPts val="1200"/>
              </a:spcAft>
              <a:buFont typeface="Wingdings" charset="2"/>
              <a:buChar char="§"/>
            </a:pPr>
            <a:r>
              <a:rPr lang="de-DE" sz="2000" dirty="0" err="1" smtClean="0">
                <a:solidFill>
                  <a:schemeClr val="bg1"/>
                </a:solidFill>
                <a:latin typeface="Calibri"/>
                <a:cs typeface="Calibri"/>
              </a:rPr>
              <a:t>non</a:t>
            </a:r>
            <a:r>
              <a:rPr lang="de-DE" sz="2000" dirty="0" err="1">
                <a:solidFill>
                  <a:schemeClr val="bg1"/>
                </a:solidFill>
                <a:latin typeface="Calibri"/>
                <a:cs typeface="Calibri"/>
              </a:rPr>
              <a:t>-standard</a:t>
            </a:r>
            <a:r>
              <a:rPr lang="de-DE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Calibri"/>
                <a:cs typeface="Calibri"/>
              </a:rPr>
              <a:t>interactions</a:t>
            </a:r>
            <a:r>
              <a:rPr lang="de-DE" sz="2000" dirty="0" smtClean="0">
                <a:solidFill>
                  <a:schemeClr val="bg1"/>
                </a:solidFill>
                <a:latin typeface="Calibri"/>
                <a:cs typeface="Calibri"/>
              </a:rPr>
              <a:t/>
            </a:r>
            <a:br>
              <a:rPr lang="de-DE" sz="2000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de-DE" sz="2000" dirty="0" smtClean="0">
                <a:solidFill>
                  <a:schemeClr val="bg1"/>
                </a:solidFill>
                <a:latin typeface="Calibri"/>
                <a:cs typeface="Calibri"/>
              </a:rPr>
              <a:t>...</a:t>
            </a:r>
            <a:endParaRPr lang="de-DE" sz="2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de-DE" sz="2200" b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 </a:t>
            </a:r>
            <a:r>
              <a:rPr lang="de-DE" sz="2200" b="1" dirty="0">
                <a:solidFill>
                  <a:schemeClr val="bg1"/>
                </a:solidFill>
                <a:latin typeface="Calibri"/>
                <a:cs typeface="Calibri"/>
              </a:rPr>
              <a:t>Particle physics</a:t>
            </a:r>
          </a:p>
          <a:p>
            <a:pPr marL="447675" indent="-180975">
              <a:buFont typeface="Wingdings" charset="2"/>
              <a:buChar char="§"/>
            </a:pPr>
            <a:r>
              <a:rPr lang="de-DE" sz="2000" dirty="0">
                <a:solidFill>
                  <a:schemeClr val="bg1"/>
                </a:solidFill>
                <a:latin typeface="Calibri"/>
                <a:cs typeface="Calibri"/>
              </a:rPr>
              <a:t>baryon number violation</a:t>
            </a:r>
          </a:p>
          <a:p>
            <a:pPr marL="447675" indent="-180975">
              <a:buFont typeface="Wingdings" charset="2"/>
              <a:buChar char="§"/>
            </a:pPr>
            <a:r>
              <a:rPr lang="de-DE" sz="2000" dirty="0">
                <a:solidFill>
                  <a:schemeClr val="bg1"/>
                </a:solidFill>
                <a:latin typeface="Calibri"/>
                <a:cs typeface="Calibri"/>
              </a:rPr>
              <a:t>light dark matter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The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low-energy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neutrino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spectrum</a:t>
            </a:r>
            <a:r>
              <a:rPr lang="de-DE" sz="3500" b="1" dirty="0" smtClean="0">
                <a:cs typeface="Arial Narrow"/>
              </a:rPr>
              <a:t> ...</a:t>
            </a:r>
            <a:endParaRPr lang="de-DE" sz="3500" b="1" dirty="0">
              <a:cs typeface="Arial Narrow"/>
            </a:endParaRPr>
          </a:p>
        </p:txBody>
      </p:sp>
      <p:pic>
        <p:nvPicPr>
          <p:cNvPr id="19" name="Bild 18" descr="low_energy_neutrino_spctru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1761068"/>
            <a:ext cx="3937883" cy="418253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How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long</a:t>
            </a:r>
            <a:r>
              <a:rPr lang="de-DE" sz="3500" b="1" dirty="0" smtClean="0">
                <a:cs typeface="Arial Narrow"/>
              </a:rPr>
              <a:t> to </a:t>
            </a:r>
            <a:r>
              <a:rPr lang="de-DE" sz="3500" b="1" dirty="0" err="1" smtClean="0">
                <a:cs typeface="Arial Narrow"/>
              </a:rPr>
              <a:t>wait</a:t>
            </a:r>
            <a:r>
              <a:rPr lang="de-DE" sz="3500" b="1" dirty="0" smtClean="0">
                <a:cs typeface="Arial Narrow"/>
              </a:rPr>
              <a:t>?</a:t>
            </a:r>
            <a:endParaRPr lang="de-DE" sz="3500" b="1" dirty="0">
              <a:cs typeface="Arial Narrow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13" name="Bild 12" descr="IMGP5761.jpg"/>
          <p:cNvPicPr>
            <a:picLocks noChangeAspect="1"/>
          </p:cNvPicPr>
          <p:nvPr/>
        </p:nvPicPr>
        <p:blipFill>
          <a:blip r:embed="rId2">
            <a:lum bright="15000" contrast="50000"/>
          </a:blip>
          <a:stretch>
            <a:fillRect/>
          </a:stretch>
        </p:blipFill>
        <p:spPr>
          <a:xfrm>
            <a:off x="782803" y="1219200"/>
            <a:ext cx="7816115" cy="5178176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5562600" y="4114800"/>
            <a:ext cx="9144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7162800" y="4191000"/>
            <a:ext cx="9144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/>
          <p:cNvCxnSpPr/>
          <p:nvPr/>
        </p:nvCxnSpPr>
        <p:spPr>
          <a:xfrm rot="5400000" flipH="1" flipV="1">
            <a:off x="2667000" y="4800600"/>
            <a:ext cx="990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868362"/>
          </a:xfrm>
        </p:spPr>
        <p:txBody>
          <a:bodyPr>
            <a:normAutofit/>
          </a:bodyPr>
          <a:lstStyle/>
          <a:p>
            <a:r>
              <a:rPr lang="de-DE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Further reading</a:t>
            </a:r>
          </a:p>
        </p:txBody>
      </p:sp>
      <p:pic>
        <p:nvPicPr>
          <p:cNvPr id="4" name="Bild 3" descr="Bildschirmfoto 2011-09-16 um 10.40.03.png"/>
          <p:cNvPicPr>
            <a:picLocks noChangeAspect="1"/>
          </p:cNvPicPr>
          <p:nvPr/>
        </p:nvPicPr>
        <p:blipFill>
          <a:blip r:embed="rId3"/>
          <a:srcRect b="8068"/>
          <a:stretch>
            <a:fillRect/>
          </a:stretch>
        </p:blipFill>
        <p:spPr>
          <a:xfrm>
            <a:off x="206986" y="1013211"/>
            <a:ext cx="8730029" cy="58447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n1987a.jpg"/>
          <p:cNvPicPr>
            <a:picLocks noChangeAspect="1"/>
          </p:cNvPicPr>
          <p:nvPr/>
        </p:nvPicPr>
        <p:blipFill>
          <a:blip r:embed="rId2"/>
          <a:srcRect t="22889" r="13577"/>
          <a:stretch>
            <a:fillRect/>
          </a:stretch>
        </p:blipFill>
        <p:spPr>
          <a:xfrm>
            <a:off x="0" y="0"/>
            <a:ext cx="9144000" cy="6853907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04801" y="76202"/>
            <a:ext cx="7772401" cy="761998"/>
          </a:xfrm>
          <a:prstGeom prst="rect">
            <a:avLst/>
          </a:prstGeom>
        </p:spPr>
        <p:txBody>
          <a:bodyPr vert="horz" lIns="87247" tIns="43624" rIns="87247" bIns="43624" rtlCol="0" anchor="t">
            <a:noAutofit/>
          </a:bodyPr>
          <a:lstStyle/>
          <a:p>
            <a:pPr defTabSz="436236">
              <a:spcAft>
                <a:spcPts val="8398"/>
              </a:spcAft>
              <a:defRPr/>
            </a:pPr>
            <a:r>
              <a:rPr lang="de-DE" sz="36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Backup Slides</a:t>
            </a:r>
            <a:endParaRPr lang="de-DE" sz="4800" b="1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4" name="Gerade Verbindung 3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76801" y="998577"/>
            <a:ext cx="4167187" cy="54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5" rIns="91428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Signature</a:t>
            </a:r>
            <a:r>
              <a:rPr lang="de-DE" sz="2000" b="1">
                <a:latin typeface="Arial Narrow" charset="0"/>
              </a:rPr>
              <a:t>	</a:t>
            </a:r>
            <a:r>
              <a:rPr lang="de-DE" sz="2000"/>
              <a:t>p → K</a:t>
            </a:r>
            <a:r>
              <a:rPr lang="de-DE" sz="2000" baseline="30000"/>
              <a:t>+ </a:t>
            </a:r>
            <a:r>
              <a:rPr lang="de-DE" sz="2000">
                <a:latin typeface="Symbol" charset="2"/>
              </a:rPr>
              <a:t>n</a:t>
            </a:r>
            <a:r>
              <a:rPr lang="de-DE" sz="2000"/>
              <a:t/>
            </a:r>
            <a:br>
              <a:rPr lang="de-DE" sz="2000"/>
            </a:br>
            <a:r>
              <a:rPr lang="de-DE" sz="2000">
                <a:latin typeface="Arial Narrow" charset="0"/>
              </a:rPr>
              <a:t>          			 </a:t>
            </a:r>
            <a:r>
              <a:rPr lang="de-DE" sz="2000">
                <a:latin typeface="Arial Narrow" charset="0"/>
                <a:sym typeface="Wingdings 3" charset="2"/>
              </a:rPr>
              <a:t> </a:t>
            </a:r>
            <a:r>
              <a:rPr lang="de-DE" sz="2000">
                <a:latin typeface="Symbol" charset="2"/>
                <a:sym typeface="Wingdings 3" charset="2"/>
              </a:rPr>
              <a:t>m</a:t>
            </a:r>
            <a:r>
              <a:rPr lang="de-DE" sz="2000" baseline="30000">
                <a:latin typeface="Symbol" charset="2"/>
                <a:sym typeface="Wingdings 3" charset="2"/>
              </a:rPr>
              <a:t>+</a:t>
            </a:r>
            <a:r>
              <a:rPr lang="de-DE" sz="2000">
                <a:latin typeface="Symbol" charset="2"/>
                <a:sym typeface="Wingdings 3" charset="2"/>
              </a:rPr>
              <a:t>n</a:t>
            </a:r>
            <a:r>
              <a:rPr lang="de-DE" sz="2000" baseline="-25000">
                <a:latin typeface="Symbol" charset="2"/>
                <a:sym typeface="Wingdings 3" charset="2"/>
              </a:rPr>
              <a:t>m</a:t>
            </a:r>
            <a:r>
              <a:rPr lang="de-DE" sz="2000">
                <a:latin typeface="Arial Narrow" charset="0"/>
                <a:sym typeface="Wingdings 3" charset="2"/>
              </a:rPr>
              <a:t> / </a:t>
            </a:r>
            <a:r>
              <a:rPr lang="de-DE" sz="2000">
                <a:latin typeface="Symbol" charset="2"/>
                <a:sym typeface="Wingdings 3" charset="2"/>
              </a:rPr>
              <a:t>p</a:t>
            </a:r>
            <a:r>
              <a:rPr lang="de-DE" sz="2000" baseline="30000">
                <a:latin typeface="Symbol" charset="2"/>
                <a:sym typeface="Wingdings 3" charset="2"/>
              </a:rPr>
              <a:t>0</a:t>
            </a:r>
            <a:r>
              <a:rPr lang="de-DE" sz="2000">
                <a:latin typeface="Symbol" charset="2"/>
                <a:sym typeface="Wingdings 3" charset="2"/>
              </a:rPr>
              <a:t>p</a:t>
            </a:r>
            <a:r>
              <a:rPr lang="de-DE" sz="2000" baseline="30000">
                <a:latin typeface="Symbol" charset="2"/>
                <a:sym typeface="Wingdings 3" charset="2"/>
              </a:rPr>
              <a:t>+</a:t>
            </a:r>
            <a:endParaRPr lang="de-DE" sz="2000" b="1">
              <a:latin typeface="Arial Narrow" charset="0"/>
              <a:sym typeface="Wingdings 3" charset="2"/>
            </a:endParaRPr>
          </a:p>
          <a:p>
            <a:pPr>
              <a:spcBef>
                <a:spcPct val="50000"/>
              </a:spcBef>
            </a:pPr>
            <a:r>
              <a:rPr lang="de-DE" sz="2000">
                <a:latin typeface="+mj-lt"/>
                <a:sym typeface="Wingdings 3" charset="2"/>
              </a:rPr>
              <a:t>coincidence:	</a:t>
            </a:r>
            <a:r>
              <a:rPr lang="de-DE" sz="2000">
                <a:latin typeface="Symbol" charset="2"/>
                <a:cs typeface="Symbol" charset="2"/>
                <a:sym typeface="Wingdings 3" charset="2"/>
              </a:rPr>
              <a:t>t</a:t>
            </a:r>
            <a:r>
              <a:rPr lang="de-DE" sz="2000" baseline="-25000">
                <a:latin typeface="+mj-lt"/>
                <a:sym typeface="Wingdings 3" charset="2"/>
              </a:rPr>
              <a:t>K</a:t>
            </a:r>
            <a:r>
              <a:rPr lang="de-DE" sz="2000">
                <a:latin typeface="+mj-lt"/>
                <a:sym typeface="Wingdings 3" charset="2"/>
              </a:rPr>
              <a:t> = 13 ns</a:t>
            </a:r>
            <a:r>
              <a:rPr lang="de-DE" sz="2000" b="1">
                <a:latin typeface="+mj-lt"/>
                <a:sym typeface="Wingdings 3" charset="2"/>
              </a:rPr>
              <a:t/>
            </a:r>
            <a:br>
              <a:rPr lang="de-DE" sz="2000" b="1">
                <a:latin typeface="+mj-lt"/>
                <a:sym typeface="Wingdings 3" charset="2"/>
              </a:rPr>
            </a:br>
            <a:r>
              <a:rPr lang="de-DE" sz="2000">
                <a:latin typeface="+mj-lt"/>
              </a:rPr>
              <a:t>energy:		250-450 MeV</a:t>
            </a:r>
            <a:br>
              <a:rPr lang="de-DE" sz="2000">
                <a:latin typeface="+mj-lt"/>
              </a:rPr>
            </a:br>
            <a:r>
              <a:rPr lang="de-DE" sz="2000" i="1">
                <a:latin typeface="+mj-lt"/>
              </a:rPr>
              <a:t>modified by Fermi motion for </a:t>
            </a:r>
            <a:r>
              <a:rPr lang="de-DE" sz="2000" i="1" baseline="30000">
                <a:latin typeface="+mj-lt"/>
              </a:rPr>
              <a:t>12</a:t>
            </a:r>
            <a:r>
              <a:rPr lang="de-DE" sz="2000" i="1">
                <a:latin typeface="+mj-lt"/>
              </a:rPr>
              <a:t>C</a:t>
            </a:r>
            <a:r>
              <a:rPr lang="de-DE" sz="2000">
                <a:latin typeface="+mj-lt"/>
              </a:rPr>
              <a:t/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/>
            </a:r>
            <a:br>
              <a:rPr lang="de-DE" sz="2000">
                <a:latin typeface="+mj-lt"/>
              </a:rPr>
            </a:br>
            <a:r>
              <a:rPr lang="de-DE" sz="2000" b="1">
                <a:latin typeface="+mj-lt"/>
              </a:rPr>
              <a:t>Background</a:t>
            </a:r>
            <a:r>
              <a:rPr lang="de-DE" sz="2000">
                <a:latin typeface="+mj-lt"/>
              </a:rPr>
              <a:t/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atmospheric</a:t>
            </a:r>
            <a:r>
              <a:rPr lang="de-DE" sz="2000">
                <a:latin typeface="Arial Narrow" charset="0"/>
              </a:rPr>
              <a:t> </a:t>
            </a:r>
            <a:r>
              <a:rPr lang="de-DE" sz="2000">
                <a:latin typeface="Symbol" charset="2"/>
              </a:rPr>
              <a:t>n</a:t>
            </a:r>
            <a:r>
              <a:rPr lang="de-DE" sz="2000">
                <a:latin typeface="+mj-lt"/>
              </a:rPr>
              <a:t>‘s rejected</a:t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by</a:t>
            </a:r>
            <a:r>
              <a:rPr lang="de-DE" sz="2000">
                <a:latin typeface="Arial Narrow" charset="0"/>
              </a:rPr>
              <a:t> </a:t>
            </a:r>
            <a:r>
              <a:rPr lang="de-DE" sz="2000">
                <a:latin typeface="+mj-lt"/>
              </a:rPr>
              <a:t>rise time cut:		</a:t>
            </a:r>
            <a:r>
              <a:rPr lang="de-DE" sz="2000" b="1">
                <a:solidFill>
                  <a:srgbClr val="000000"/>
                </a:solidFill>
                <a:latin typeface="+mj-lt"/>
              </a:rPr>
              <a:t>efficiency 0.67</a:t>
            </a:r>
            <a:r>
              <a:rPr lang="de-DE" sz="2000">
                <a:latin typeface="+mj-lt"/>
              </a:rPr>
              <a:t/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hadronic channels:	&lt;1.2 per 1Mt</a:t>
            </a:r>
            <a:r>
              <a:rPr lang="de-DE" sz="2000" baseline="30000">
                <a:latin typeface="+mj-lt"/>
              </a:rPr>
              <a:t>.</a:t>
            </a:r>
            <a:r>
              <a:rPr lang="de-DE" sz="2000">
                <a:latin typeface="+mj-lt"/>
              </a:rPr>
              <a:t>yr</a:t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(producing kaons)	@ 4kmwe</a:t>
            </a:r>
            <a:br>
              <a:rPr lang="de-DE" sz="2000">
                <a:latin typeface="+mj-lt"/>
              </a:rPr>
            </a:br>
            <a:r>
              <a:rPr lang="de-DE" sz="2000" b="1">
                <a:latin typeface="+mj-lt"/>
              </a:rPr>
              <a:t/>
            </a:r>
            <a:br>
              <a:rPr lang="de-DE" sz="2000" b="1">
                <a:latin typeface="+mj-lt"/>
              </a:rPr>
            </a:br>
            <a:r>
              <a:rPr lang="de-DE" sz="2000">
                <a:latin typeface="+mj-lt"/>
              </a:rPr>
              <a:t>Current SK limit:	</a:t>
            </a:r>
            <a:r>
              <a:rPr lang="de-DE" sz="2000"/>
              <a:t>2.3x10</a:t>
            </a:r>
            <a:r>
              <a:rPr lang="de-DE" sz="2000" baseline="30000"/>
              <a:t>33 </a:t>
            </a:r>
            <a:r>
              <a:rPr lang="de-DE" sz="2000"/>
              <a:t>yrs</a:t>
            </a:r>
            <a:endParaRPr lang="de-DE" sz="200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Limit for LENA </a:t>
            </a:r>
            <a:r>
              <a:rPr lang="de-DE" sz="2000">
                <a:latin typeface="+mj-lt"/>
              </a:rPr>
              <a:t>if no event is</a:t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observed in 10yrs (0.5 Mt</a:t>
            </a:r>
            <a:r>
              <a:rPr lang="de-DE" sz="2000" baseline="30000">
                <a:latin typeface="+mj-lt"/>
              </a:rPr>
              <a:t>.</a:t>
            </a:r>
            <a:r>
              <a:rPr lang="de-DE" sz="2000">
                <a:latin typeface="+mj-lt"/>
              </a:rPr>
              <a:t>yrs):</a:t>
            </a:r>
          </a:p>
          <a:p>
            <a:pPr>
              <a:spcBef>
                <a:spcPct val="50000"/>
              </a:spcBef>
            </a:pPr>
            <a:r>
              <a:rPr lang="de-DE" sz="2000">
                <a:latin typeface="Arial Narrow" charset="0"/>
              </a:rPr>
              <a:t>	</a:t>
            </a:r>
            <a:r>
              <a:rPr lang="de-DE" sz="2000" b="1">
                <a:solidFill>
                  <a:srgbClr val="000000"/>
                </a:solidFill>
                <a:latin typeface="Symbol" charset="2"/>
              </a:rPr>
              <a:t>t</a:t>
            </a:r>
            <a:r>
              <a:rPr lang="de-DE" sz="2000" b="1" baseline="-25000">
                <a:solidFill>
                  <a:srgbClr val="000000"/>
                </a:solidFill>
                <a:latin typeface="+mj-lt"/>
              </a:rPr>
              <a:t>p</a:t>
            </a:r>
            <a:r>
              <a:rPr lang="de-DE" sz="2000" b="1">
                <a:solidFill>
                  <a:srgbClr val="000000"/>
                </a:solidFill>
                <a:latin typeface="+mj-lt"/>
              </a:rPr>
              <a:t> &gt; 4x10</a:t>
            </a:r>
            <a:r>
              <a:rPr lang="de-DE" sz="2000" b="1" baseline="30000">
                <a:solidFill>
                  <a:srgbClr val="000000"/>
                </a:solidFill>
                <a:latin typeface="+mj-lt"/>
              </a:rPr>
              <a:t>34 </a:t>
            </a:r>
            <a:r>
              <a:rPr lang="de-DE" sz="2000" b="1">
                <a:solidFill>
                  <a:srgbClr val="000000"/>
                </a:solidFill>
                <a:latin typeface="+mj-lt"/>
              </a:rPr>
              <a:t>yrs </a:t>
            </a:r>
            <a:r>
              <a:rPr lang="de-DE" b="1">
                <a:solidFill>
                  <a:srgbClr val="000000"/>
                </a:solidFill>
                <a:latin typeface="+mj-lt"/>
              </a:rPr>
              <a:t>(90%C.L.)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013566" y="819091"/>
            <a:ext cx="301611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5" rIns="91428" bIns="45715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Arial Narrow" charset="0"/>
              </a:rPr>
              <a:t>_</a:t>
            </a:r>
          </a:p>
        </p:txBody>
      </p:sp>
      <p:pic>
        <p:nvPicPr>
          <p:cNvPr id="12" name="Bild 11" descr="Bild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067230"/>
            <a:ext cx="4010541" cy="2773246"/>
          </a:xfrm>
          <a:prstGeom prst="rect">
            <a:avLst/>
          </a:prstGeom>
          <a:effectLst/>
        </p:spPr>
      </p:pic>
      <p:pic>
        <p:nvPicPr>
          <p:cNvPr id="15" name="Bild 14" descr="Bild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3962830"/>
            <a:ext cx="4004445" cy="2742770"/>
          </a:xfrm>
          <a:prstGeom prst="rect">
            <a:avLst/>
          </a:prstGeom>
          <a:effectLst/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676400" y="2495490"/>
            <a:ext cx="1649887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5" rIns="91428" bIns="45715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+mj-lt"/>
              </a:rPr>
              <a:t>Proton decays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76400" y="5105400"/>
            <a:ext cx="1506743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5" rIns="91428" bIns="45715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+mj-lt"/>
              </a:rPr>
              <a:t>Atmospheric</a:t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neutrinos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65659" y="6568074"/>
            <a:ext cx="8978342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53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280989" y="0"/>
            <a:ext cx="8229600" cy="868362"/>
          </a:xfrm>
          <a:prstGeom prst="rect">
            <a:avLst/>
          </a:prstGeom>
        </p:spPr>
        <p:txBody>
          <a:bodyPr vert="horz" lIns="87276" tIns="43638" rIns="87276" bIns="43638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de-DE" sz="3500" b="1">
                <a:latin typeface="+mj-lt"/>
                <a:ea typeface="+mj-ea"/>
                <a:cs typeface="Arial Narrow"/>
              </a:rPr>
              <a:t>Proton decay into K</a:t>
            </a:r>
            <a:r>
              <a:rPr lang="de-DE" sz="3500" b="1" baseline="30000">
                <a:latin typeface="+mj-lt"/>
                <a:ea typeface="+mj-ea"/>
                <a:cs typeface="Arial Narrow"/>
              </a:rPr>
              <a:t>+</a:t>
            </a:r>
            <a:r>
              <a:rPr lang="de-DE" sz="3500" b="1">
                <a:latin typeface="Symbol" charset="2"/>
                <a:ea typeface="+mj-ea"/>
                <a:cs typeface="Symbol" charset="2"/>
              </a:rPr>
              <a:t>n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038600" y="-198947"/>
            <a:ext cx="389826" cy="63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5" rIns="91428" bIns="45715">
            <a:prstTxWarp prst="textNoShape">
              <a:avLst/>
            </a:prstTxWarp>
            <a:spAutoFit/>
          </a:bodyPr>
          <a:lstStyle/>
          <a:p>
            <a:r>
              <a:rPr lang="de-DE" sz="3500">
                <a:latin typeface="Arial Narrow" charset="0"/>
              </a:rPr>
              <a:t>_</a:t>
            </a:r>
          </a:p>
        </p:txBody>
      </p:sp>
      <p:cxnSp>
        <p:nvCxnSpPr>
          <p:cNvPr id="13" name="Gerade Verbindung 12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LENA – a </a:t>
            </a:r>
            <a:r>
              <a:rPr lang="de-DE" sz="3500" b="1" dirty="0" err="1" smtClean="0">
                <a:cs typeface="Arial Narrow"/>
              </a:rPr>
              <a:t>mulitpurpose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neutrino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observatory</a:t>
            </a:r>
            <a:endParaRPr lang="de-DE" sz="3500" b="1" dirty="0">
              <a:cs typeface="Arial Narrow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04799" y="1092550"/>
            <a:ext cx="4291719" cy="5384450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572"/>
              </a:spcAft>
            </a:pPr>
            <a:r>
              <a:rPr lang="de-DE" sz="2000" b="1" dirty="0">
                <a:solidFill>
                  <a:prstClr val="black"/>
                </a:solidFill>
              </a:rPr>
              <a:t>Neutrinos at low energies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prstClr val="black"/>
                </a:solidFill>
              </a:rPr>
              <a:t> Galactic Supernovae </a:t>
            </a:r>
            <a:r>
              <a:rPr lang="de-DE" sz="20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de-DE" sz="2000" dirty="0">
                <a:solidFill>
                  <a:prstClr val="black"/>
                </a:solidFill>
              </a:rPr>
              <a:t>‘s</a:t>
            </a:r>
            <a:endParaRPr lang="de-DE" sz="20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prstClr val="black"/>
                </a:solidFill>
              </a:rPr>
              <a:t> DSNB				</a:t>
            </a:r>
            <a:endParaRPr lang="de-DE" sz="2000" dirty="0">
              <a:solidFill>
                <a:srgbClr val="C0504D"/>
              </a:solidFill>
            </a:endParaRP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srgbClr val="18CB17"/>
                </a:solidFill>
              </a:rPr>
              <a:t> Solar neutrinos			</a:t>
            </a:r>
            <a:endParaRPr lang="de-DE" sz="2000" dirty="0">
              <a:solidFill>
                <a:prstClr val="black"/>
              </a:solidFill>
            </a:endParaRPr>
          </a:p>
          <a:p>
            <a:pPr>
              <a:spcAft>
                <a:spcPts val="499"/>
              </a:spcAft>
              <a:buFont typeface="Wingdings" charset="2"/>
              <a:buChar char="§"/>
            </a:pPr>
            <a:r>
              <a:rPr lang="de-DE" sz="2000" dirty="0"/>
              <a:t> Dark matter annihilation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srgbClr val="F79646">
                    <a:lumMod val="75000"/>
                  </a:srgbClr>
                </a:solidFill>
              </a:rPr>
              <a:t> Geoneutrinos		</a:t>
            </a:r>
            <a:endParaRPr lang="de-DE" sz="2000" dirty="0">
              <a:solidFill>
                <a:srgbClr val="C0504D"/>
              </a:solidFill>
            </a:endParaRP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srgbClr val="3366FF"/>
                </a:solidFill>
              </a:rPr>
              <a:t> Reactor neutrinos</a:t>
            </a:r>
            <a:endParaRPr lang="de-DE" sz="2000" dirty="0">
              <a:solidFill>
                <a:srgbClr val="C0504D"/>
              </a:solidFill>
            </a:endParaRP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/>
              <a:t> Radioactive sources	</a:t>
            </a:r>
            <a:endParaRPr lang="de-DE" sz="2000" dirty="0">
              <a:solidFill>
                <a:schemeClr val="accent2"/>
              </a:solidFill>
            </a:endParaRP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/>
              <a:t> Pion decay-at-rest beams</a:t>
            </a:r>
          </a:p>
          <a:p>
            <a:pPr>
              <a:spcAft>
                <a:spcPts val="572"/>
              </a:spcAft>
            </a:pPr>
            <a:endParaRPr lang="de-DE" sz="2000" b="1" i="1" dirty="0">
              <a:latin typeface="Calibri"/>
              <a:cs typeface="Calibri"/>
            </a:endParaRPr>
          </a:p>
          <a:p>
            <a:pPr>
              <a:spcAft>
                <a:spcPts val="572"/>
              </a:spcAft>
            </a:pPr>
            <a:r>
              <a:rPr lang="de-DE" sz="2000" b="1" dirty="0">
                <a:latin typeface="Calibri"/>
                <a:cs typeface="Calibri"/>
              </a:rPr>
              <a:t>GeV energies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 Long-baseline neutrino beam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 Atmospheric neutrinos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 Proton decay</a:t>
            </a: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>
                    <a:lumMod val="50000"/>
                  </a:srgbClr>
                </a:solidFill>
                <a:latin typeface="Calibri"/>
                <a:cs typeface="Calibri"/>
              </a:rPr>
              <a:t>Michael Wurm	 (UHH)		   	LENA – NOW 2012				    </a:t>
            </a:r>
            <a:fld id="{4031591C-1216-954B-9D04-232DACC57EFF}" type="slidenum">
              <a:rPr sz="100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de-DE" sz="100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166481" y="1092550"/>
            <a:ext cx="4702119" cy="5089497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572"/>
              </a:spcAft>
            </a:pPr>
            <a:r>
              <a:rPr lang="de-DE" sz="2000" b="1" dirty="0">
                <a:solidFill>
                  <a:schemeClr val="accent2"/>
                </a:solidFill>
                <a:sym typeface="Wingdings"/>
              </a:rPr>
              <a:t> </a:t>
            </a:r>
            <a:r>
              <a:rPr lang="de-DE" sz="2000" b="1" dirty="0">
                <a:solidFill>
                  <a:schemeClr val="accent2"/>
                </a:solidFill>
              </a:rPr>
              <a:t>Astrophysical neutrino sources</a:t>
            </a:r>
          </a:p>
          <a:p>
            <a:pPr marL="447675" indent="-180975"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prstClr val="black"/>
                </a:solidFill>
              </a:rPr>
              <a:t>stellar core collapse/fusion processes</a:t>
            </a:r>
            <a:endParaRPr lang="de-DE" sz="20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447675" indent="-180975">
              <a:spcAft>
                <a:spcPts val="2372"/>
              </a:spcAft>
              <a:buFont typeface="Wingdings" charset="2"/>
              <a:buChar char="§"/>
            </a:pPr>
            <a:r>
              <a:rPr lang="de-DE" sz="2000" dirty="0">
                <a:solidFill>
                  <a:prstClr val="black"/>
                </a:solidFill>
              </a:rPr>
              <a:t>Earth heat flow, elemental composition</a:t>
            </a:r>
            <a:endParaRPr lang="de-DE" sz="2000" b="1" i="1" dirty="0">
              <a:latin typeface="Calibri"/>
              <a:cs typeface="Calibri"/>
            </a:endParaRPr>
          </a:p>
          <a:p>
            <a:pPr>
              <a:spcAft>
                <a:spcPts val="572"/>
              </a:spcAft>
            </a:pPr>
            <a:r>
              <a:rPr lang="de-DE" sz="2000" b="1" dirty="0">
                <a:solidFill>
                  <a:srgbClr val="C0504D"/>
                </a:solidFill>
                <a:latin typeface="Calibri"/>
                <a:cs typeface="Calibri"/>
                <a:sym typeface="Wingdings"/>
              </a:rPr>
              <a:t> </a:t>
            </a:r>
            <a:r>
              <a:rPr lang="de-DE" sz="2000" b="1" dirty="0">
                <a:solidFill>
                  <a:srgbClr val="C0504D"/>
                </a:solidFill>
                <a:latin typeface="Calibri"/>
                <a:cs typeface="Calibri"/>
              </a:rPr>
              <a:t>Neutrino physics</a:t>
            </a:r>
          </a:p>
          <a:p>
            <a:pPr marL="447675" indent="-180975"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mixing parameters</a:t>
            </a:r>
          </a:p>
          <a:p>
            <a:pPr marL="447675" indent="-180975"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neutrino mass hierarchy</a:t>
            </a:r>
          </a:p>
          <a:p>
            <a:pPr marL="447675" indent="-180975"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sterile flavors</a:t>
            </a:r>
          </a:p>
          <a:p>
            <a:pPr marL="447675" indent="-180975"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neutrino-antineutrino conversion</a:t>
            </a:r>
          </a:p>
          <a:p>
            <a:pPr marL="447675" indent="-180975">
              <a:spcAft>
                <a:spcPts val="23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non-standard interactions</a:t>
            </a:r>
          </a:p>
          <a:p>
            <a:pPr>
              <a:spcAft>
                <a:spcPts val="572"/>
              </a:spcAft>
            </a:pPr>
            <a:r>
              <a:rPr lang="de-DE" sz="2000" b="1" dirty="0">
                <a:solidFill>
                  <a:srgbClr val="C0504D"/>
                </a:solidFill>
                <a:latin typeface="Calibri"/>
                <a:cs typeface="Calibri"/>
                <a:sym typeface="Wingdings"/>
              </a:rPr>
              <a:t> </a:t>
            </a:r>
            <a:r>
              <a:rPr lang="de-DE" sz="2000" b="1" dirty="0">
                <a:solidFill>
                  <a:srgbClr val="C0504D"/>
                </a:solidFill>
                <a:latin typeface="Calibri"/>
                <a:cs typeface="Calibri"/>
              </a:rPr>
              <a:t>Particle physics</a:t>
            </a:r>
          </a:p>
          <a:p>
            <a:pPr marL="447675" indent="-180975"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baryon number violation</a:t>
            </a:r>
          </a:p>
          <a:p>
            <a:pPr marL="447675" indent="-180975"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light dark matter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950536" y="2504240"/>
            <a:ext cx="1224857" cy="73152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50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de-DE" sz="2400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3950536" y="4495194"/>
            <a:ext cx="1224857" cy="73152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50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de-DE" sz="24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Extraction of oscillation signature</a:t>
            </a: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1000" y="1143000"/>
            <a:ext cx="8197115" cy="1371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pPr algn="ctr"/>
            <a:r>
              <a:rPr lang="en-US" sz="2400"/>
              <a:t>Using the </a:t>
            </a:r>
            <a:r>
              <a:rPr lang="en-US" sz="2400" b="1"/>
              <a:t>near accelerator</a:t>
            </a:r>
            <a:endParaRPr lang="en-US" sz="2400"/>
          </a:p>
          <a:p>
            <a:pPr algn="ctr"/>
            <a:r>
              <a:rPr lang="en-US" sz="2400"/>
              <a:t>measure </a:t>
            </a:r>
            <a:r>
              <a:rPr lang="en-US" sz="2400" b="1"/>
              <a:t>absolute flux normalization</a:t>
            </a:r>
            <a:r>
              <a:rPr lang="en-US" sz="2400"/>
              <a:t> with </a:t>
            </a:r>
            <a:r>
              <a:rPr lang="en-US" sz="2400">
                <a:latin typeface="Symbol" pitchFamily="1" charset="2"/>
              </a:rPr>
              <a:t>n</a:t>
            </a:r>
            <a:r>
              <a:rPr lang="en-US" sz="2400"/>
              <a:t>-e events to ~1%,</a:t>
            </a:r>
          </a:p>
          <a:p>
            <a:pPr algn="ctr"/>
            <a:r>
              <a:rPr lang="en-US" sz="2400"/>
              <a:t>Also, measure the </a:t>
            </a:r>
            <a:r>
              <a:rPr lang="en-US" sz="2400">
                <a:latin typeface="Symbol" pitchFamily="1" charset="2"/>
              </a:rPr>
              <a:t>n</a:t>
            </a:r>
            <a:r>
              <a:rPr lang="en-US" sz="2400" baseline="-25000"/>
              <a:t>e</a:t>
            </a:r>
            <a:r>
              <a:rPr lang="en-US" sz="2400"/>
              <a:t>C event rate.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1000" y="3225396"/>
            <a:ext cx="8197115" cy="1280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pPr algn="ctr"/>
            <a:r>
              <a:rPr lang="en-US" sz="2400"/>
              <a:t>At far and mid accelerator,</a:t>
            </a:r>
          </a:p>
          <a:p>
            <a:pPr algn="ctr"/>
            <a:r>
              <a:rPr lang="en-US" sz="2400"/>
              <a:t>Compare predicted to measured </a:t>
            </a:r>
            <a:r>
              <a:rPr lang="en-US" sz="2400">
                <a:latin typeface="Symbol" pitchFamily="1" charset="2"/>
              </a:rPr>
              <a:t>n</a:t>
            </a:r>
            <a:r>
              <a:rPr lang="en-US" sz="2400" baseline="-25000"/>
              <a:t>e</a:t>
            </a:r>
            <a:r>
              <a:rPr lang="en-US" sz="2400"/>
              <a:t>C event rates</a:t>
            </a:r>
          </a:p>
          <a:p>
            <a:pPr algn="ctr"/>
            <a:r>
              <a:rPr lang="en-US" sz="2400"/>
              <a:t>to get the </a:t>
            </a:r>
            <a:r>
              <a:rPr lang="en-US" sz="2400" b="1"/>
              <a:t>relative flux normalizations between 3 accelerators</a:t>
            </a:r>
            <a:endParaRPr lang="en-US" sz="240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1000" y="5196842"/>
            <a:ext cx="8197115" cy="1280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pPr algn="ctr"/>
            <a:r>
              <a:rPr lang="en-US" sz="2400"/>
              <a:t>In all three accelerators,</a:t>
            </a:r>
          </a:p>
          <a:p>
            <a:pPr algn="ctr"/>
            <a:r>
              <a:rPr lang="en-US" sz="2400"/>
              <a:t>given the known flux, </a:t>
            </a:r>
            <a:r>
              <a:rPr lang="en-US" sz="2400" b="1"/>
              <a:t>fit for the </a:t>
            </a:r>
            <a:r>
              <a:rPr lang="en-US" sz="2400" b="1">
                <a:latin typeface="Symbol" pitchFamily="1" charset="2"/>
              </a:rPr>
              <a:t>n</a:t>
            </a:r>
            <a:r>
              <a:rPr lang="en-US" sz="2400" b="1" baseline="-25000">
                <a:latin typeface="Symbol" pitchFamily="1" charset="2"/>
              </a:rPr>
              <a:t>m</a:t>
            </a:r>
            <a:r>
              <a:rPr lang="en-US" sz="2400" b="1"/>
              <a:t> </a:t>
            </a:r>
            <a:r>
              <a:rPr lang="en-US" sz="2400" b="1">
                <a:sym typeface="Symbol" pitchFamily="1" charset="2"/>
              </a:rPr>
              <a:t> </a:t>
            </a:r>
            <a:r>
              <a:rPr lang="en-US" sz="2400" b="1">
                <a:latin typeface="Symbol" pitchFamily="1" charset="2"/>
              </a:rPr>
              <a:t>n</a:t>
            </a:r>
            <a:r>
              <a:rPr lang="en-US" sz="2400" b="1" baseline="-25000"/>
              <a:t>e</a:t>
            </a:r>
            <a:r>
              <a:rPr lang="en-US" sz="2400" b="1"/>
              <a:t> signal</a:t>
            </a:r>
            <a:endParaRPr lang="en-US" sz="2400"/>
          </a:p>
          <a:p>
            <a:pPr algn="ctr"/>
            <a:r>
              <a:rPr lang="en-US" sz="2400"/>
              <a:t> with free parameters: </a:t>
            </a:r>
            <a:r>
              <a:rPr lang="en-US" sz="2400" b="1">
                <a:latin typeface="Symbol" pitchFamily="1" charset="2"/>
              </a:rPr>
              <a:t>q</a:t>
            </a:r>
            <a:r>
              <a:rPr lang="en-US" sz="2400" b="1" baseline="-25000"/>
              <a:t>13</a:t>
            </a:r>
            <a:r>
              <a:rPr lang="en-US" sz="2400" b="1"/>
              <a:t> and </a:t>
            </a:r>
            <a:r>
              <a:rPr lang="en-US" sz="2400" b="1">
                <a:latin typeface="Symbol" pitchFamily="1" charset="2"/>
              </a:rPr>
              <a:t>d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518887" y="5334002"/>
            <a:ext cx="577115" cy="457446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dirty="0"/>
              <a:t>_</a:t>
            </a:r>
            <a:endParaRPr lang="de-DE" sz="2400" baseline="-25000" dirty="0">
              <a:latin typeface="Symbol" charset="2"/>
              <a:cs typeface="Symbol" charset="2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04687" y="5334262"/>
            <a:ext cx="577115" cy="457446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dirty="0"/>
              <a:t>_</a:t>
            </a:r>
            <a:endParaRPr lang="de-DE" sz="2400" baseline="-250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LENA </a:t>
            </a:r>
            <a:r>
              <a:rPr lang="de-DE" sz="3500" b="1" dirty="0" err="1" smtClean="0">
                <a:cs typeface="Arial Narrow"/>
              </a:rPr>
              <a:t>physics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programme</a:t>
            </a:r>
            <a:endParaRPr lang="de-DE" sz="3500" b="1" dirty="0">
              <a:cs typeface="Arial Narrow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04799" y="1092550"/>
            <a:ext cx="4291719" cy="5384450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572"/>
              </a:spcAft>
            </a:pPr>
            <a:r>
              <a:rPr lang="de-DE" sz="2000" b="1" dirty="0">
                <a:solidFill>
                  <a:prstClr val="black"/>
                </a:solidFill>
              </a:rPr>
              <a:t>Neutrinos at low energies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prstClr val="black"/>
                </a:solidFill>
              </a:rPr>
              <a:t> Galactic Supernovae </a:t>
            </a:r>
            <a:r>
              <a:rPr lang="de-DE" sz="20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de-DE" sz="2000" dirty="0">
                <a:solidFill>
                  <a:prstClr val="black"/>
                </a:solidFill>
              </a:rPr>
              <a:t>‘s	</a:t>
            </a:r>
            <a:r>
              <a:rPr lang="de-DE" sz="2000" dirty="0">
                <a:solidFill>
                  <a:schemeClr val="accent2"/>
                </a:solidFill>
                <a:latin typeface="Calibri"/>
                <a:cs typeface="Calibri"/>
              </a:rPr>
              <a:t>10</a:t>
            </a:r>
            <a:r>
              <a:rPr lang="de-DE" sz="2000" baseline="30000" dirty="0">
                <a:solidFill>
                  <a:schemeClr val="accent2"/>
                </a:solidFill>
                <a:latin typeface="Calibri"/>
                <a:cs typeface="Calibri"/>
              </a:rPr>
              <a:t>4</a:t>
            </a:r>
            <a:r>
              <a:rPr lang="de-DE" sz="2000" dirty="0">
                <a:solidFill>
                  <a:schemeClr val="accent2"/>
                </a:solidFill>
                <a:latin typeface="Calibri"/>
                <a:cs typeface="Calibri"/>
              </a:rPr>
              <a:t>/SN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prstClr val="black"/>
                </a:solidFill>
              </a:rPr>
              <a:t> DSNB						</a:t>
            </a:r>
            <a:r>
              <a:rPr lang="de-DE" sz="2000" dirty="0">
                <a:solidFill>
                  <a:srgbClr val="C0504D"/>
                </a:solidFill>
              </a:rPr>
              <a:t>10/yr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srgbClr val="18CB17"/>
                </a:solidFill>
              </a:rPr>
              <a:t> Solar neutrinos				</a:t>
            </a:r>
            <a:r>
              <a:rPr lang="de-DE" sz="2000" dirty="0">
                <a:solidFill>
                  <a:srgbClr val="C0504D"/>
                </a:solidFill>
              </a:rPr>
              <a:t>10</a:t>
            </a:r>
            <a:r>
              <a:rPr lang="de-DE" sz="2000" baseline="30000" dirty="0">
                <a:solidFill>
                  <a:srgbClr val="C0504D"/>
                </a:solidFill>
              </a:rPr>
              <a:t>4</a:t>
            </a:r>
            <a:r>
              <a:rPr lang="de-DE" sz="2000" dirty="0">
                <a:solidFill>
                  <a:srgbClr val="C0504D"/>
                </a:solidFill>
              </a:rPr>
              <a:t>/d</a:t>
            </a:r>
            <a:endParaRPr lang="de-DE" sz="2000" dirty="0">
              <a:solidFill>
                <a:prstClr val="black"/>
              </a:solidFill>
            </a:endParaRPr>
          </a:p>
          <a:p>
            <a:pPr>
              <a:spcAft>
                <a:spcPts val="499"/>
              </a:spcAft>
              <a:buFont typeface="Wingdings" charset="2"/>
              <a:buChar char="§"/>
            </a:pPr>
            <a:r>
              <a:rPr lang="de-DE" sz="2000" dirty="0"/>
              <a:t> Dark matter annihilation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srgbClr val="F79646">
                    <a:lumMod val="75000"/>
                  </a:srgbClr>
                </a:solidFill>
              </a:rPr>
              <a:t> Geoneutrinos				</a:t>
            </a:r>
            <a:r>
              <a:rPr lang="de-DE" sz="2000" dirty="0">
                <a:solidFill>
                  <a:srgbClr val="C0504D"/>
                </a:solidFill>
              </a:rPr>
              <a:t>10</a:t>
            </a:r>
            <a:r>
              <a:rPr lang="de-DE" sz="2000" baseline="30000" dirty="0">
                <a:solidFill>
                  <a:srgbClr val="C0504D"/>
                </a:solidFill>
              </a:rPr>
              <a:t>3</a:t>
            </a:r>
            <a:r>
              <a:rPr lang="de-DE" sz="2000" dirty="0">
                <a:solidFill>
                  <a:srgbClr val="C0504D"/>
                </a:solidFill>
              </a:rPr>
              <a:t>/yr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solidFill>
                  <a:srgbClr val="3366FF"/>
                </a:solidFill>
              </a:rPr>
              <a:t> Reactor neutrinos			</a:t>
            </a:r>
            <a:r>
              <a:rPr lang="de-DE" sz="2000" dirty="0">
                <a:solidFill>
                  <a:srgbClr val="C0504D"/>
                </a:solidFill>
              </a:rPr>
              <a:t>10</a:t>
            </a:r>
            <a:r>
              <a:rPr lang="de-DE" sz="2000" baseline="30000" dirty="0">
                <a:solidFill>
                  <a:srgbClr val="C0504D"/>
                </a:solidFill>
              </a:rPr>
              <a:t>3-4</a:t>
            </a:r>
            <a:r>
              <a:rPr lang="de-DE" sz="2000" dirty="0">
                <a:solidFill>
                  <a:srgbClr val="C0504D"/>
                </a:solidFill>
              </a:rPr>
              <a:t>/yr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/>
              <a:t> Radioactive sources		</a:t>
            </a:r>
            <a:r>
              <a:rPr lang="de-DE" sz="2000" dirty="0">
                <a:solidFill>
                  <a:schemeClr val="accent2"/>
                </a:solidFill>
              </a:rPr>
              <a:t>10</a:t>
            </a:r>
            <a:r>
              <a:rPr lang="de-DE" sz="2000" baseline="30000" dirty="0">
                <a:solidFill>
                  <a:schemeClr val="accent2"/>
                </a:solidFill>
              </a:rPr>
              <a:t>4</a:t>
            </a:r>
            <a:r>
              <a:rPr lang="de-DE" sz="2000" dirty="0">
                <a:solidFill>
                  <a:schemeClr val="accent2"/>
                </a:solidFill>
              </a:rPr>
              <a:t>/MCi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/>
              <a:t> Pion decay-at-rest beams</a:t>
            </a:r>
          </a:p>
          <a:p>
            <a:pPr>
              <a:spcAft>
                <a:spcPts val="572"/>
              </a:spcAft>
            </a:pPr>
            <a:endParaRPr lang="de-DE" sz="2000" b="1" i="1" dirty="0">
              <a:latin typeface="Calibri"/>
              <a:cs typeface="Calibri"/>
            </a:endParaRPr>
          </a:p>
          <a:p>
            <a:pPr>
              <a:spcAft>
                <a:spcPts val="572"/>
              </a:spcAft>
            </a:pPr>
            <a:r>
              <a:rPr lang="de-DE" sz="2000" b="1" dirty="0">
                <a:latin typeface="Calibri"/>
                <a:cs typeface="Calibri"/>
              </a:rPr>
              <a:t>GeV energies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 Long-baseline neutrino beam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 Atmospheric neutrinos</a:t>
            </a:r>
          </a:p>
          <a:p>
            <a:pPr>
              <a:spcAft>
                <a:spcPts val="572"/>
              </a:spcAft>
              <a:buFont typeface="Wingdings" charset="2"/>
              <a:buChar char="§"/>
            </a:pPr>
            <a:r>
              <a:rPr lang="de-DE" sz="2000" dirty="0">
                <a:latin typeface="Calibri"/>
                <a:cs typeface="Calibri"/>
              </a:rPr>
              <a:t> Proton decay</a:t>
            </a:r>
          </a:p>
        </p:txBody>
      </p:sp>
      <p:pic>
        <p:nvPicPr>
          <p:cNvPr id="19" name="Bild 18" descr="low_energy_neutrino_spctru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1561780"/>
            <a:ext cx="3937883" cy="418253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>
                    <a:lumMod val="50000"/>
                  </a:srgbClr>
                </a:solidFill>
                <a:latin typeface="Calibri"/>
                <a:cs typeface="Calibri"/>
              </a:rPr>
              <a:t>Michael Wurm	 (UHH)		   	LENA – NOW 2012				    </a:t>
            </a:r>
            <a:fld id="{4031591C-1216-954B-9D04-232DACC57EFF}" type="slidenum">
              <a:rPr sz="100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de-DE" sz="1000">
              <a:solidFill>
                <a:srgbClr val="7F7F7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Pulsing of the beam source</a:t>
            </a: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Cube 121"/>
          <p:cNvSpPr/>
          <p:nvPr/>
        </p:nvSpPr>
        <p:spPr>
          <a:xfrm>
            <a:off x="6371431" y="3513138"/>
            <a:ext cx="1887537" cy="931862"/>
          </a:xfrm>
          <a:prstGeom prst="cub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Cube 122"/>
          <p:cNvSpPr/>
          <p:nvPr/>
        </p:nvSpPr>
        <p:spPr>
          <a:xfrm>
            <a:off x="3026568" y="3524252"/>
            <a:ext cx="1887538" cy="931863"/>
          </a:xfrm>
          <a:prstGeom prst="cub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ube 123"/>
          <p:cNvSpPr/>
          <p:nvPr/>
        </p:nvSpPr>
        <p:spPr>
          <a:xfrm>
            <a:off x="416718" y="3505202"/>
            <a:ext cx="1887538" cy="931863"/>
          </a:xfrm>
          <a:prstGeom prst="cub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28600" y="4495802"/>
            <a:ext cx="8542338" cy="21336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400802" y="3733800"/>
            <a:ext cx="1275554" cy="70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Oscillation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maximum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026568" y="3733801"/>
            <a:ext cx="1709884" cy="72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Constrains rise</a:t>
            </a:r>
          </a:p>
          <a:p>
            <a:r>
              <a:rPr lang="en-US" sz="2000">
                <a:solidFill>
                  <a:schemeClr val="bg1"/>
                </a:solidFill>
              </a:rPr>
              <a:t>of probability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19920" y="3732214"/>
            <a:ext cx="1275696" cy="72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Constrains</a:t>
            </a:r>
          </a:p>
          <a:p>
            <a:r>
              <a:rPr lang="en-US" sz="2000">
                <a:solidFill>
                  <a:schemeClr val="bg1"/>
                </a:solidFill>
              </a:rPr>
              <a:t>Initial flux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 flipH="1">
            <a:off x="1473200" y="5088466"/>
            <a:ext cx="1219200" cy="1490134"/>
          </a:xfrm>
          <a:prstGeom prst="can">
            <a:avLst>
              <a:gd name="adj" fmla="val 33910"/>
            </a:avLst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pPr algn="ctr"/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>
            <a:off x="2206624" y="4456113"/>
            <a:ext cx="993776" cy="10795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>
            <a:off x="2041523" y="4440238"/>
            <a:ext cx="9525" cy="11477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H="1">
            <a:off x="2319336" y="4456113"/>
            <a:ext cx="4683125" cy="11477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TextBox 35"/>
          <p:cNvSpPr txBox="1">
            <a:spLocks noChangeArrowheads="1"/>
          </p:cNvSpPr>
          <p:nvPr/>
        </p:nvSpPr>
        <p:spPr bwMode="auto">
          <a:xfrm>
            <a:off x="5867400" y="4800601"/>
            <a:ext cx="3143250" cy="178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You need to know which</a:t>
            </a:r>
          </a:p>
          <a:p>
            <a:r>
              <a:rPr lang="en-US">
                <a:solidFill>
                  <a:schemeClr val="bg1"/>
                </a:solidFill>
              </a:rPr>
              <a:t>One is providing the beam.</a:t>
            </a:r>
          </a:p>
          <a:p>
            <a:r>
              <a:rPr lang="en-US">
                <a:solidFill>
                  <a:schemeClr val="bg1"/>
                </a:solidFill>
              </a:rPr>
              <a:t>So they have to turn on/off.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The duty factor is flexible,</a:t>
            </a:r>
          </a:p>
          <a:p>
            <a:r>
              <a:rPr lang="en-US">
                <a:solidFill>
                  <a:schemeClr val="bg1"/>
                </a:solidFill>
              </a:rPr>
              <a:t>But beam-off time is needed.</a:t>
            </a:r>
          </a:p>
        </p:txBody>
      </p:sp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5943600" y="1143000"/>
            <a:ext cx="838200" cy="2209800"/>
          </a:xfrm>
          <a:prstGeom prst="rect">
            <a:avLst/>
          </a:prstGeom>
          <a:solidFill>
            <a:srgbClr val="FFCCFF">
              <a:alpha val="50195"/>
            </a:srgb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1" name="Rectangle 3"/>
          <p:cNvSpPr>
            <a:spLocks noChangeArrowheads="1"/>
          </p:cNvSpPr>
          <p:nvPr/>
        </p:nvSpPr>
        <p:spPr bwMode="auto">
          <a:xfrm>
            <a:off x="8610600" y="1066800"/>
            <a:ext cx="304800" cy="2209800"/>
          </a:xfrm>
          <a:prstGeom prst="rect">
            <a:avLst/>
          </a:prstGeom>
          <a:solidFill>
            <a:srgbClr val="FFCCFF">
              <a:alpha val="50195"/>
            </a:srgb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2" name="Rectangle 15"/>
          <p:cNvSpPr>
            <a:spLocks noChangeArrowheads="1"/>
          </p:cNvSpPr>
          <p:nvPr/>
        </p:nvSpPr>
        <p:spPr bwMode="auto">
          <a:xfrm>
            <a:off x="3276600" y="1133475"/>
            <a:ext cx="838200" cy="2209800"/>
          </a:xfrm>
          <a:prstGeom prst="rect">
            <a:avLst/>
          </a:prstGeom>
          <a:solidFill>
            <a:srgbClr val="FFCCFF">
              <a:alpha val="58038"/>
            </a:srgb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3" name="Text Box 16"/>
          <p:cNvSpPr txBox="1">
            <a:spLocks noChangeArrowheads="1"/>
          </p:cNvSpPr>
          <p:nvPr/>
        </p:nvSpPr>
        <p:spPr bwMode="auto">
          <a:xfrm>
            <a:off x="266700" y="1277938"/>
            <a:ext cx="1082675" cy="560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  <a:t>1.5 km</a:t>
            </a:r>
            <a:b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</a:br>
            <a: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  <a:t>Accelerator</a:t>
            </a:r>
          </a:p>
        </p:txBody>
      </p:sp>
      <p:sp>
        <p:nvSpPr>
          <p:cNvPr id="94" name="Line 17"/>
          <p:cNvSpPr>
            <a:spLocks noChangeShapeType="1"/>
          </p:cNvSpPr>
          <p:nvPr/>
        </p:nvSpPr>
        <p:spPr bwMode="auto">
          <a:xfrm>
            <a:off x="1295400" y="2438400"/>
            <a:ext cx="7620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057400" y="1981200"/>
            <a:ext cx="533400" cy="457200"/>
            <a:chOff x="864" y="1488"/>
            <a:chExt cx="336" cy="288"/>
          </a:xfrm>
        </p:grpSpPr>
        <p:sp>
          <p:nvSpPr>
            <p:cNvPr id="96" name="Rectangle 19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97" name="Line 20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724400" y="1981200"/>
            <a:ext cx="533400" cy="457200"/>
            <a:chOff x="864" y="1488"/>
            <a:chExt cx="336" cy="288"/>
          </a:xfrm>
        </p:grpSpPr>
        <p:sp>
          <p:nvSpPr>
            <p:cNvPr id="99" name="Rectangle 22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00" name="Line 23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391400" y="1981200"/>
            <a:ext cx="533400" cy="457200"/>
            <a:chOff x="864" y="1488"/>
            <a:chExt cx="336" cy="288"/>
          </a:xfrm>
        </p:grpSpPr>
        <p:sp>
          <p:nvSpPr>
            <p:cNvPr id="102" name="Rectangle 25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03" name="Line 26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sp>
        <p:nvSpPr>
          <p:cNvPr id="104" name="Line 27"/>
          <p:cNvSpPr>
            <a:spLocks noChangeShapeType="1"/>
          </p:cNvSpPr>
          <p:nvPr/>
        </p:nvSpPr>
        <p:spPr bwMode="auto">
          <a:xfrm>
            <a:off x="1295400" y="3113088"/>
            <a:ext cx="7620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743200" y="2655888"/>
            <a:ext cx="533400" cy="457200"/>
            <a:chOff x="864" y="1488"/>
            <a:chExt cx="336" cy="288"/>
          </a:xfrm>
        </p:grpSpPr>
        <p:sp>
          <p:nvSpPr>
            <p:cNvPr id="106" name="Rectangle 29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07" name="Line 30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5410200" y="2655888"/>
            <a:ext cx="533400" cy="457200"/>
            <a:chOff x="864" y="1488"/>
            <a:chExt cx="336" cy="288"/>
          </a:xfrm>
        </p:grpSpPr>
        <p:sp>
          <p:nvSpPr>
            <p:cNvPr id="109" name="Rectangle 32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10" name="Line 33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8077200" y="2655888"/>
            <a:ext cx="533400" cy="457200"/>
            <a:chOff x="864" y="1488"/>
            <a:chExt cx="336" cy="288"/>
          </a:xfrm>
        </p:grpSpPr>
        <p:sp>
          <p:nvSpPr>
            <p:cNvPr id="112" name="Rectangle 35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13" name="Line 36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sp>
        <p:nvSpPr>
          <p:cNvPr id="114" name="Text Box 37"/>
          <p:cNvSpPr txBox="1">
            <a:spLocks noChangeArrowheads="1"/>
          </p:cNvSpPr>
          <p:nvPr/>
        </p:nvSpPr>
        <p:spPr bwMode="auto">
          <a:xfrm>
            <a:off x="231775" y="1925638"/>
            <a:ext cx="1171575" cy="560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  <a:t>8 km</a:t>
            </a:r>
            <a:b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</a:br>
            <a: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  <a:t>Accelerators</a:t>
            </a:r>
          </a:p>
        </p:txBody>
      </p:sp>
      <p:sp>
        <p:nvSpPr>
          <p:cNvPr id="115" name="Text Box 38"/>
          <p:cNvSpPr txBox="1">
            <a:spLocks noChangeArrowheads="1"/>
          </p:cNvSpPr>
          <p:nvPr/>
        </p:nvSpPr>
        <p:spPr bwMode="auto">
          <a:xfrm>
            <a:off x="228600" y="2608263"/>
            <a:ext cx="1171575" cy="560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  <a:t>20 km</a:t>
            </a:r>
            <a:b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</a:br>
            <a:r>
              <a:rPr lang="en-US" sz="1400">
                <a:latin typeface="Arial" pitchFamily="1" charset="0"/>
                <a:ea typeface="Arial" pitchFamily="1" charset="0"/>
                <a:cs typeface="Arial" pitchFamily="1" charset="0"/>
              </a:rPr>
              <a:t>Accelerators</a:t>
            </a:r>
          </a:p>
        </p:txBody>
      </p:sp>
      <p:sp>
        <p:nvSpPr>
          <p:cNvPr id="116" name="Text Box 39"/>
          <p:cNvSpPr txBox="1">
            <a:spLocks noChangeArrowheads="1"/>
          </p:cNvSpPr>
          <p:nvPr/>
        </p:nvSpPr>
        <p:spPr bwMode="auto">
          <a:xfrm>
            <a:off x="2009775" y="1936750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sp>
        <p:nvSpPr>
          <p:cNvPr id="117" name="Text Box 40"/>
          <p:cNvSpPr txBox="1">
            <a:spLocks noChangeArrowheads="1"/>
          </p:cNvSpPr>
          <p:nvPr/>
        </p:nvSpPr>
        <p:spPr bwMode="auto">
          <a:xfrm>
            <a:off x="5362575" y="2630488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sp>
        <p:nvSpPr>
          <p:cNvPr id="118" name="Text Box 41"/>
          <p:cNvSpPr txBox="1">
            <a:spLocks noChangeArrowheads="1"/>
          </p:cNvSpPr>
          <p:nvPr/>
        </p:nvSpPr>
        <p:spPr bwMode="auto">
          <a:xfrm>
            <a:off x="4676775" y="1965325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sp>
        <p:nvSpPr>
          <p:cNvPr id="119" name="Text Box 42"/>
          <p:cNvSpPr txBox="1">
            <a:spLocks noChangeArrowheads="1"/>
          </p:cNvSpPr>
          <p:nvPr/>
        </p:nvSpPr>
        <p:spPr bwMode="auto">
          <a:xfrm>
            <a:off x="2695575" y="2649538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sp>
        <p:nvSpPr>
          <p:cNvPr id="120" name="Text Box 43"/>
          <p:cNvSpPr txBox="1">
            <a:spLocks noChangeArrowheads="1"/>
          </p:cNvSpPr>
          <p:nvPr/>
        </p:nvSpPr>
        <p:spPr bwMode="auto">
          <a:xfrm>
            <a:off x="7353300" y="1974850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8020050" y="2640013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2628900" y="1866900"/>
            <a:ext cx="2057400" cy="311150"/>
            <a:chOff x="1224" y="1224"/>
            <a:chExt cx="1296" cy="196"/>
          </a:xfrm>
        </p:grpSpPr>
        <p:sp>
          <p:nvSpPr>
            <p:cNvPr id="123" name="Line 46"/>
            <p:cNvSpPr>
              <a:spLocks noChangeShapeType="1"/>
            </p:cNvSpPr>
            <p:nvPr/>
          </p:nvSpPr>
          <p:spPr bwMode="auto">
            <a:xfrm>
              <a:off x="1224" y="1392"/>
              <a:ext cx="129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24" name="Text Box 47"/>
            <p:cNvSpPr txBox="1">
              <a:spLocks noChangeArrowheads="1"/>
            </p:cNvSpPr>
            <p:nvPr/>
          </p:nvSpPr>
          <p:spPr bwMode="auto">
            <a:xfrm>
              <a:off x="1632" y="1224"/>
              <a:ext cx="384" cy="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spcAft>
                  <a:spcPct val="20000"/>
                </a:spcAft>
              </a:pP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400</a:t>
              </a: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Symbol" pitchFamily="1" charset="2"/>
                </a:rPr>
                <a:t>s</a:t>
              </a:r>
            </a:p>
          </p:txBody>
        </p:sp>
      </p:grp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5276850" y="1866900"/>
            <a:ext cx="2057400" cy="311150"/>
            <a:chOff x="1224" y="1224"/>
            <a:chExt cx="1296" cy="196"/>
          </a:xfrm>
        </p:grpSpPr>
        <p:sp>
          <p:nvSpPr>
            <p:cNvPr id="126" name="Line 49"/>
            <p:cNvSpPr>
              <a:spLocks noChangeShapeType="1"/>
            </p:cNvSpPr>
            <p:nvPr/>
          </p:nvSpPr>
          <p:spPr bwMode="auto">
            <a:xfrm>
              <a:off x="1224" y="1392"/>
              <a:ext cx="129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27" name="Text Box 50"/>
            <p:cNvSpPr txBox="1">
              <a:spLocks noChangeArrowheads="1"/>
            </p:cNvSpPr>
            <p:nvPr/>
          </p:nvSpPr>
          <p:spPr bwMode="auto">
            <a:xfrm>
              <a:off x="1632" y="1224"/>
              <a:ext cx="384" cy="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spcAft>
                  <a:spcPct val="20000"/>
                </a:spcAft>
              </a:pP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400</a:t>
              </a: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Symbol" pitchFamily="1" charset="2"/>
                </a:rPr>
                <a:t>s</a:t>
              </a:r>
            </a:p>
          </p:txBody>
        </p:sp>
      </p:grpSp>
      <p:grpSp>
        <p:nvGrpSpPr>
          <p:cNvPr id="22" name="Group 51"/>
          <p:cNvGrpSpPr>
            <a:grpSpLocks/>
          </p:cNvGrpSpPr>
          <p:nvPr/>
        </p:nvGrpSpPr>
        <p:grpSpPr bwMode="auto">
          <a:xfrm>
            <a:off x="3305175" y="2609850"/>
            <a:ext cx="2057400" cy="311150"/>
            <a:chOff x="1224" y="1224"/>
            <a:chExt cx="1296" cy="196"/>
          </a:xfrm>
        </p:grpSpPr>
        <p:sp>
          <p:nvSpPr>
            <p:cNvPr id="129" name="Line 52"/>
            <p:cNvSpPr>
              <a:spLocks noChangeShapeType="1"/>
            </p:cNvSpPr>
            <p:nvPr/>
          </p:nvSpPr>
          <p:spPr bwMode="auto">
            <a:xfrm>
              <a:off x="1224" y="1392"/>
              <a:ext cx="129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30" name="Text Box 53"/>
            <p:cNvSpPr txBox="1">
              <a:spLocks noChangeArrowheads="1"/>
            </p:cNvSpPr>
            <p:nvPr/>
          </p:nvSpPr>
          <p:spPr bwMode="auto">
            <a:xfrm>
              <a:off x="1632" y="1224"/>
              <a:ext cx="384" cy="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spcAft>
                  <a:spcPct val="20000"/>
                </a:spcAft>
              </a:pP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400</a:t>
              </a: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Symbol" pitchFamily="1" charset="2"/>
                </a:rPr>
                <a:t>s</a:t>
              </a:r>
            </a:p>
          </p:txBody>
        </p:sp>
      </p:grpSp>
      <p:grpSp>
        <p:nvGrpSpPr>
          <p:cNvPr id="25" name="Group 54"/>
          <p:cNvGrpSpPr>
            <a:grpSpLocks/>
          </p:cNvGrpSpPr>
          <p:nvPr/>
        </p:nvGrpSpPr>
        <p:grpSpPr bwMode="auto">
          <a:xfrm>
            <a:off x="5972175" y="2590800"/>
            <a:ext cx="2057400" cy="311150"/>
            <a:chOff x="1224" y="1224"/>
            <a:chExt cx="1296" cy="196"/>
          </a:xfrm>
        </p:grpSpPr>
        <p:sp>
          <p:nvSpPr>
            <p:cNvPr id="132" name="Line 55"/>
            <p:cNvSpPr>
              <a:spLocks noChangeShapeType="1"/>
            </p:cNvSpPr>
            <p:nvPr/>
          </p:nvSpPr>
          <p:spPr bwMode="auto">
            <a:xfrm>
              <a:off x="1224" y="1392"/>
              <a:ext cx="129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33" name="Text Box 56"/>
            <p:cNvSpPr txBox="1">
              <a:spLocks noChangeArrowheads="1"/>
            </p:cNvSpPr>
            <p:nvPr/>
          </p:nvSpPr>
          <p:spPr bwMode="auto">
            <a:xfrm>
              <a:off x="1632" y="1224"/>
              <a:ext cx="384" cy="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spcAft>
                  <a:spcPct val="20000"/>
                </a:spcAft>
              </a:pP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400</a:t>
              </a: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Symbol" pitchFamily="1" charset="2"/>
                </a:rPr>
                <a:t>s</a:t>
              </a:r>
            </a:p>
          </p:txBody>
        </p:sp>
      </p:grpSp>
      <p:sp>
        <p:nvSpPr>
          <p:cNvPr id="134" name="Line 57"/>
          <p:cNvSpPr>
            <a:spLocks noChangeShapeType="1"/>
          </p:cNvSpPr>
          <p:nvPr/>
        </p:nvSpPr>
        <p:spPr bwMode="auto">
          <a:xfrm>
            <a:off x="1295400" y="1790700"/>
            <a:ext cx="7620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26" name="Group 58"/>
          <p:cNvGrpSpPr>
            <a:grpSpLocks/>
          </p:cNvGrpSpPr>
          <p:nvPr/>
        </p:nvGrpSpPr>
        <p:grpSpPr bwMode="auto">
          <a:xfrm>
            <a:off x="1447800" y="1333500"/>
            <a:ext cx="533400" cy="457200"/>
            <a:chOff x="864" y="1488"/>
            <a:chExt cx="336" cy="288"/>
          </a:xfrm>
        </p:grpSpPr>
        <p:sp>
          <p:nvSpPr>
            <p:cNvPr id="136" name="Rectangle 59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37" name="Line 60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grpSp>
        <p:nvGrpSpPr>
          <p:cNvPr id="27" name="Group 61"/>
          <p:cNvGrpSpPr>
            <a:grpSpLocks/>
          </p:cNvGrpSpPr>
          <p:nvPr/>
        </p:nvGrpSpPr>
        <p:grpSpPr bwMode="auto">
          <a:xfrm>
            <a:off x="4114800" y="1333500"/>
            <a:ext cx="533400" cy="457200"/>
            <a:chOff x="864" y="1488"/>
            <a:chExt cx="336" cy="288"/>
          </a:xfrm>
        </p:grpSpPr>
        <p:sp>
          <p:nvSpPr>
            <p:cNvPr id="139" name="Rectangle 62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40" name="Line 63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grpSp>
        <p:nvGrpSpPr>
          <p:cNvPr id="28" name="Group 64"/>
          <p:cNvGrpSpPr>
            <a:grpSpLocks/>
          </p:cNvGrpSpPr>
          <p:nvPr/>
        </p:nvGrpSpPr>
        <p:grpSpPr bwMode="auto">
          <a:xfrm>
            <a:off x="6781800" y="1333500"/>
            <a:ext cx="533400" cy="457200"/>
            <a:chOff x="864" y="1488"/>
            <a:chExt cx="336" cy="288"/>
          </a:xfrm>
        </p:grpSpPr>
        <p:sp>
          <p:nvSpPr>
            <p:cNvPr id="142" name="Rectangle 65"/>
            <p:cNvSpPr>
              <a:spLocks noChangeArrowheads="1"/>
            </p:cNvSpPr>
            <p:nvPr/>
          </p:nvSpPr>
          <p:spPr bwMode="auto">
            <a:xfrm>
              <a:off x="864" y="1488"/>
              <a:ext cx="336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43" name="Line 66"/>
            <p:cNvSpPr>
              <a:spLocks noChangeShapeType="1"/>
            </p:cNvSpPr>
            <p:nvPr/>
          </p:nvSpPr>
          <p:spPr bwMode="auto">
            <a:xfrm>
              <a:off x="864" y="1776"/>
              <a:ext cx="3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sp>
        <p:nvSpPr>
          <p:cNvPr id="144" name="Text Box 67"/>
          <p:cNvSpPr txBox="1">
            <a:spLocks noChangeArrowheads="1"/>
          </p:cNvSpPr>
          <p:nvPr/>
        </p:nvSpPr>
        <p:spPr bwMode="auto">
          <a:xfrm>
            <a:off x="1400175" y="1289050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sp>
        <p:nvSpPr>
          <p:cNvPr id="145" name="Text Box 68"/>
          <p:cNvSpPr txBox="1">
            <a:spLocks noChangeArrowheads="1"/>
          </p:cNvSpPr>
          <p:nvPr/>
        </p:nvSpPr>
        <p:spPr bwMode="auto">
          <a:xfrm>
            <a:off x="4067175" y="1317625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sp>
        <p:nvSpPr>
          <p:cNvPr id="146" name="Text Box 69"/>
          <p:cNvSpPr txBox="1">
            <a:spLocks noChangeArrowheads="1"/>
          </p:cNvSpPr>
          <p:nvPr/>
        </p:nvSpPr>
        <p:spPr bwMode="auto">
          <a:xfrm>
            <a:off x="6743700" y="1327150"/>
            <a:ext cx="609600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100</a:t>
            </a:r>
            <a:r>
              <a:rPr lang="en-US" sz="1200" b="1">
                <a:solidFill>
                  <a:srgbClr val="FF0000"/>
                </a:solidFill>
                <a:latin typeface="Arial" pitchFamily="1" charset="0"/>
                <a:ea typeface="Arial" pitchFamily="1" charset="0"/>
                <a:cs typeface="Arial" pitchFamily="1" charset="0"/>
                <a:sym typeface="Symbol" pitchFamily="1" charset="2"/>
              </a:rPr>
              <a:t>s</a:t>
            </a:r>
          </a:p>
        </p:txBody>
      </p:sp>
      <p:grpSp>
        <p:nvGrpSpPr>
          <p:cNvPr id="29" name="Group 70"/>
          <p:cNvGrpSpPr>
            <a:grpSpLocks/>
          </p:cNvGrpSpPr>
          <p:nvPr/>
        </p:nvGrpSpPr>
        <p:grpSpPr bwMode="auto">
          <a:xfrm>
            <a:off x="2019300" y="1219200"/>
            <a:ext cx="2057400" cy="311150"/>
            <a:chOff x="1224" y="1224"/>
            <a:chExt cx="1296" cy="196"/>
          </a:xfrm>
        </p:grpSpPr>
        <p:sp>
          <p:nvSpPr>
            <p:cNvPr id="148" name="Line 71"/>
            <p:cNvSpPr>
              <a:spLocks noChangeShapeType="1"/>
            </p:cNvSpPr>
            <p:nvPr/>
          </p:nvSpPr>
          <p:spPr bwMode="auto">
            <a:xfrm>
              <a:off x="1224" y="1392"/>
              <a:ext cx="129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49" name="Text Box 72"/>
            <p:cNvSpPr txBox="1">
              <a:spLocks noChangeArrowheads="1"/>
            </p:cNvSpPr>
            <p:nvPr/>
          </p:nvSpPr>
          <p:spPr bwMode="auto">
            <a:xfrm>
              <a:off x="1632" y="1224"/>
              <a:ext cx="384" cy="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spcAft>
                  <a:spcPct val="20000"/>
                </a:spcAft>
              </a:pP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400</a:t>
              </a: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Symbol" pitchFamily="1" charset="2"/>
                </a:rPr>
                <a:t>s</a:t>
              </a:r>
            </a:p>
          </p:txBody>
        </p:sp>
      </p:grpSp>
      <p:grpSp>
        <p:nvGrpSpPr>
          <p:cNvPr id="30" name="Group 73"/>
          <p:cNvGrpSpPr>
            <a:grpSpLocks/>
          </p:cNvGrpSpPr>
          <p:nvPr/>
        </p:nvGrpSpPr>
        <p:grpSpPr bwMode="auto">
          <a:xfrm>
            <a:off x="4667250" y="1219200"/>
            <a:ext cx="2057400" cy="311150"/>
            <a:chOff x="1224" y="1224"/>
            <a:chExt cx="1296" cy="196"/>
          </a:xfrm>
        </p:grpSpPr>
        <p:sp>
          <p:nvSpPr>
            <p:cNvPr id="151" name="Line 74"/>
            <p:cNvSpPr>
              <a:spLocks noChangeShapeType="1"/>
            </p:cNvSpPr>
            <p:nvPr/>
          </p:nvSpPr>
          <p:spPr bwMode="auto">
            <a:xfrm>
              <a:off x="1224" y="1392"/>
              <a:ext cx="129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52" name="Text Box 75"/>
            <p:cNvSpPr txBox="1">
              <a:spLocks noChangeArrowheads="1"/>
            </p:cNvSpPr>
            <p:nvPr/>
          </p:nvSpPr>
          <p:spPr bwMode="auto">
            <a:xfrm>
              <a:off x="1632" y="1224"/>
              <a:ext cx="384" cy="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spcAft>
                  <a:spcPct val="20000"/>
                </a:spcAft>
              </a:pP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400</a:t>
              </a:r>
              <a:r>
                <a:rPr lang="en-US" sz="1200" b="1">
                  <a:solidFill>
                    <a:srgbClr val="FF0000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Symbol" pitchFamily="1" charset="2"/>
                </a:rPr>
                <a:t>s</a:t>
              </a:r>
            </a:p>
          </p:txBody>
        </p:sp>
      </p:grpSp>
      <p:sp>
        <p:nvSpPr>
          <p:cNvPr id="153" name="Text Box 76"/>
          <p:cNvSpPr txBox="1">
            <a:spLocks noChangeArrowheads="1"/>
          </p:cNvSpPr>
          <p:nvPr/>
        </p:nvSpPr>
        <p:spPr bwMode="auto">
          <a:xfrm>
            <a:off x="3276600" y="1066800"/>
            <a:ext cx="862013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latin typeface="Arial" pitchFamily="1" charset="0"/>
                <a:ea typeface="Arial" pitchFamily="1" charset="0"/>
                <a:cs typeface="Arial" pitchFamily="1" charset="0"/>
              </a:rPr>
              <a:t>Beam Off</a:t>
            </a:r>
          </a:p>
        </p:txBody>
      </p:sp>
      <p:sp>
        <p:nvSpPr>
          <p:cNvPr id="154" name="Text Box 77"/>
          <p:cNvSpPr txBox="1">
            <a:spLocks noChangeArrowheads="1"/>
          </p:cNvSpPr>
          <p:nvPr/>
        </p:nvSpPr>
        <p:spPr bwMode="auto">
          <a:xfrm>
            <a:off x="5921375" y="1066800"/>
            <a:ext cx="862013" cy="311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en-US" sz="1200" b="1">
                <a:latin typeface="Arial" pitchFamily="1" charset="0"/>
                <a:ea typeface="Arial" pitchFamily="1" charset="0"/>
                <a:cs typeface="Arial" pitchFamily="1" charset="0"/>
              </a:rPr>
              <a:t>Beam Off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Neutrino </a:t>
            </a:r>
            <a:r>
              <a:rPr lang="de-DE" sz="3500" b="1" dirty="0" err="1" smtClean="0">
                <a:cs typeface="Arial Narrow"/>
              </a:rPr>
              <a:t>oscillometry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Bild 10" descr="Bildschirmfoto 2011-01-28 um 18.46.10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5587" y="504527"/>
            <a:ext cx="2552700" cy="5967351"/>
          </a:xfrm>
          <a:prstGeom prst="rect">
            <a:avLst/>
          </a:prstGeom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37284" y="1187797"/>
            <a:ext cx="5301516" cy="517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de-DE" sz="2000" b="1" dirty="0" err="1">
                <a:latin typeface="+mj-lt"/>
              </a:rPr>
              <a:t>Concept</a:t>
            </a:r>
            <a:r>
              <a:rPr lang="de-DE" sz="2000" b="1" dirty="0">
                <a:latin typeface="+mj-lt"/>
              </a:rPr>
              <a:t>: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Short-baseline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oscillation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experiments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using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neutrinos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from</a:t>
            </a:r>
            <a:r>
              <a:rPr lang="de-DE" sz="2000" dirty="0">
                <a:latin typeface="+mj-lt"/>
              </a:rPr>
              <a:t> </a:t>
            </a:r>
            <a:r>
              <a:rPr lang="de-DE" sz="2000" b="1" dirty="0" err="1">
                <a:solidFill>
                  <a:srgbClr val="C0504D"/>
                </a:solidFill>
                <a:latin typeface="+mj-lt"/>
              </a:rPr>
              <a:t>radioactive</a:t>
            </a:r>
            <a:r>
              <a:rPr lang="de-DE" sz="2000" b="1" dirty="0">
                <a:solidFill>
                  <a:srgbClr val="C0504D"/>
                </a:solidFill>
                <a:latin typeface="+mj-lt"/>
              </a:rPr>
              <a:t> </a:t>
            </a:r>
            <a:r>
              <a:rPr lang="de-DE" sz="2000" b="1" dirty="0" err="1">
                <a:solidFill>
                  <a:srgbClr val="C0504D"/>
                </a:solidFill>
                <a:latin typeface="+mj-lt"/>
              </a:rPr>
              <a:t>sources</a:t>
            </a:r>
            <a:r>
              <a:rPr lang="de-DE" sz="20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sz="2000" b="1" dirty="0" err="1">
                <a:latin typeface="+mj-lt"/>
              </a:rPr>
              <a:t>Radioactive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neutrino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sources</a:t>
            </a:r>
            <a:endParaRPr lang="de-DE" sz="2000" b="1" dirty="0" smtClean="0">
              <a:latin typeface="+mj-lt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smtClean="0">
                <a:latin typeface="+mj-lt"/>
              </a:rPr>
              <a:t>e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>
                <a:latin typeface="+mj-lt"/>
              </a:rPr>
              <a:t>(</a:t>
            </a:r>
            <a:r>
              <a:rPr lang="de-DE" sz="2000" dirty="0" err="1">
                <a:latin typeface="+mj-lt"/>
              </a:rPr>
              <a:t>monoenergetic</a:t>
            </a:r>
            <a:r>
              <a:rPr lang="de-DE" sz="2000" dirty="0">
                <a:latin typeface="+mj-lt"/>
              </a:rPr>
              <a:t>) </a:t>
            </a:r>
            <a:r>
              <a:rPr lang="de-DE" sz="2000" dirty="0" err="1" smtClean="0">
                <a:latin typeface="+mj-lt"/>
              </a:rPr>
              <a:t>from</a:t>
            </a:r>
            <a:r>
              <a:rPr lang="de-DE" sz="2000" dirty="0" smtClean="0">
                <a:latin typeface="+mj-lt"/>
              </a:rPr>
              <a:t/>
            </a:r>
            <a:br>
              <a:rPr lang="de-DE" sz="2000" dirty="0" smtClean="0">
                <a:latin typeface="+mj-lt"/>
              </a:rPr>
            </a:br>
            <a:r>
              <a:rPr lang="de-DE" sz="2000" dirty="0" err="1" smtClean="0">
                <a:latin typeface="+mj-lt"/>
              </a:rPr>
              <a:t>electron-capture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sources</a:t>
            </a:r>
            <a:r>
              <a:rPr lang="de-DE" sz="2000" dirty="0" smtClean="0">
                <a:latin typeface="+mj-lt"/>
              </a:rPr>
              <a:t>:	</a:t>
            </a:r>
            <a:r>
              <a:rPr lang="de-DE" sz="2000" baseline="30000" dirty="0" smtClean="0">
                <a:latin typeface="+mj-lt"/>
              </a:rPr>
              <a:t>51</a:t>
            </a:r>
            <a:r>
              <a:rPr lang="de-DE" sz="2000" dirty="0" smtClean="0">
                <a:latin typeface="+mj-lt"/>
              </a:rPr>
              <a:t>Cr</a:t>
            </a:r>
            <a:r>
              <a:rPr lang="de-DE" sz="2000" dirty="0">
                <a:latin typeface="+mj-lt"/>
              </a:rPr>
              <a:t>, </a:t>
            </a:r>
            <a:r>
              <a:rPr lang="de-DE" sz="2000" baseline="30000" dirty="0">
                <a:latin typeface="+mj-lt"/>
              </a:rPr>
              <a:t>37</a:t>
            </a:r>
            <a:r>
              <a:rPr lang="de-DE" sz="2000" dirty="0">
                <a:latin typeface="+mj-lt"/>
              </a:rPr>
              <a:t>Ar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b="1" dirty="0">
                <a:latin typeface="+mj-lt"/>
              </a:rPr>
              <a:t> </a:t>
            </a:r>
            <a:r>
              <a:rPr lang="de-DE" sz="2000" dirty="0">
                <a:latin typeface="Symbol" charset="2"/>
                <a:cs typeface="Symbol" charset="2"/>
              </a:rPr>
              <a:t>n</a:t>
            </a:r>
            <a:r>
              <a:rPr lang="de-DE" sz="2000" baseline="-25000" dirty="0"/>
              <a:t>e</a:t>
            </a:r>
            <a:r>
              <a:rPr lang="de-DE" sz="2000" dirty="0"/>
              <a:t> (</a:t>
            </a:r>
            <a:r>
              <a:rPr lang="de-DE" sz="2000" dirty="0" smtClean="0"/>
              <a:t>E &lt; 3 MeV</a:t>
            </a:r>
            <a:r>
              <a:rPr lang="de-DE" sz="2000" dirty="0"/>
              <a:t>) </a:t>
            </a:r>
            <a:r>
              <a:rPr lang="de-DE" sz="2000" dirty="0" err="1" smtClean="0"/>
              <a:t>from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long-lived</a:t>
            </a:r>
            <a:r>
              <a:rPr lang="de-DE" sz="2000" dirty="0" smtClean="0"/>
              <a:t> </a:t>
            </a:r>
            <a:r>
              <a:rPr lang="de-DE" sz="2000" dirty="0" err="1" smtClean="0"/>
              <a:t>fission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products</a:t>
            </a:r>
            <a:r>
              <a:rPr lang="de-DE" sz="2000" dirty="0" smtClean="0"/>
              <a:t>:	</a:t>
            </a:r>
            <a:r>
              <a:rPr lang="de-DE" sz="2000" baseline="30000" dirty="0" smtClean="0"/>
              <a:t>90</a:t>
            </a:r>
            <a:r>
              <a:rPr lang="de-DE" sz="2000" dirty="0" smtClean="0"/>
              <a:t>Sr, </a:t>
            </a:r>
            <a:r>
              <a:rPr lang="de-DE" sz="2000" baseline="30000" dirty="0"/>
              <a:t>144</a:t>
            </a:r>
            <a:r>
              <a:rPr lang="de-DE" sz="2000" dirty="0"/>
              <a:t>Ce</a:t>
            </a:r>
          </a:p>
          <a:p>
            <a:pPr marL="177800" indent="-177800">
              <a:spcAft>
                <a:spcPts val="1800"/>
              </a:spcAft>
              <a:buFont typeface="Wingdings" charset="2"/>
              <a:buChar char="§"/>
              <a:tabLst>
                <a:tab pos="177800" algn="l"/>
              </a:tabLst>
            </a:pPr>
            <a:r>
              <a:rPr lang="de-DE" sz="2000" dirty="0" smtClean="0"/>
              <a:t> </a:t>
            </a:r>
            <a:r>
              <a:rPr lang="de-DE" sz="2000" dirty="0" err="1" smtClean="0"/>
              <a:t>typical</a:t>
            </a:r>
            <a:r>
              <a:rPr lang="de-DE" sz="2000" dirty="0" smtClean="0"/>
              <a:t> </a:t>
            </a:r>
            <a:r>
              <a:rPr lang="de-DE" sz="2000" dirty="0" err="1" smtClean="0"/>
              <a:t>activities</a:t>
            </a:r>
            <a:r>
              <a:rPr lang="de-DE" sz="2000" dirty="0" smtClean="0"/>
              <a:t>:	5-10 </a:t>
            </a:r>
            <a:r>
              <a:rPr lang="de-DE" sz="2000" dirty="0" err="1" smtClean="0"/>
              <a:t>MCi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smtClean="0"/>
              <a:t>e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					100 </a:t>
            </a:r>
            <a:r>
              <a:rPr lang="de-DE" sz="2000" dirty="0" err="1" smtClean="0"/>
              <a:t>kCi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smtClean="0"/>
              <a:t>e</a:t>
            </a:r>
            <a:endParaRPr lang="de-DE" sz="2000" dirty="0" smtClean="0"/>
          </a:p>
          <a:p>
            <a:pPr>
              <a:spcAft>
                <a:spcPts val="600"/>
              </a:spcAft>
            </a:pPr>
            <a:r>
              <a:rPr lang="de-DE" sz="2000" b="1" dirty="0" err="1">
                <a:latin typeface="+mj-lt"/>
              </a:rPr>
              <a:t>Oscillation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baselines</a:t>
            </a:r>
            <a:r>
              <a:rPr lang="de-DE" sz="2000" b="1" dirty="0" smtClean="0">
                <a:latin typeface="+mj-lt"/>
              </a:rPr>
              <a:t> at </a:t>
            </a:r>
            <a:r>
              <a:rPr lang="de-DE" sz="2000" b="1" dirty="0" err="1" smtClean="0">
                <a:latin typeface="+mj-lt"/>
              </a:rPr>
              <a:t>source</a:t>
            </a:r>
            <a:r>
              <a:rPr lang="de-DE" sz="2000" b="1" dirty="0" smtClean="0">
                <a:latin typeface="+mj-lt"/>
              </a:rPr>
              <a:t> </a:t>
            </a:r>
            <a:r>
              <a:rPr lang="de-DE" sz="2000" b="1" dirty="0" err="1" smtClean="0">
                <a:latin typeface="+mj-lt"/>
              </a:rPr>
              <a:t>energies</a:t>
            </a:r>
            <a:r>
              <a:rPr lang="de-DE" sz="2000" b="1" dirty="0" smtClean="0">
                <a:latin typeface="+mj-lt"/>
              </a:rPr>
              <a:t> </a:t>
            </a:r>
            <a:endParaRPr lang="de-DE" sz="2000" dirty="0">
              <a:latin typeface="+mj-lt"/>
            </a:endParaRP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 dirty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for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err="1" smtClean="0">
                <a:latin typeface="+mj-lt"/>
              </a:rPr>
              <a:t>e</a:t>
            </a:r>
            <a:r>
              <a:rPr lang="de-DE" dirty="0" err="1" smtClean="0">
                <a:latin typeface="+mj-lt"/>
                <a:sym typeface="Wingdings"/>
              </a:rPr>
              <a:t></a:t>
            </a:r>
            <a:r>
              <a:rPr lang="de-DE" dirty="0" smtClean="0">
                <a:latin typeface="+mj-lt"/>
                <a:sym typeface="Wingdings"/>
              </a:rPr>
              <a:t> </a:t>
            </a:r>
            <a:r>
              <a:rPr lang="de-DE" sz="2000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000" baseline="-25000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de-DE" sz="2000" dirty="0" smtClean="0">
                <a:latin typeface="+mj-lt"/>
                <a:sym typeface="Wingdings"/>
              </a:rPr>
              <a:t> via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>
                <a:latin typeface="Symbol" charset="2"/>
                <a:cs typeface="Symbol" charset="2"/>
              </a:rPr>
              <a:t>D</a:t>
            </a:r>
            <a:r>
              <a:rPr lang="de-DE" sz="2000" dirty="0">
                <a:latin typeface="+mj-lt"/>
              </a:rPr>
              <a:t>m</a:t>
            </a:r>
            <a:r>
              <a:rPr lang="de-DE" sz="2000" baseline="30000" dirty="0">
                <a:latin typeface="+mj-lt"/>
              </a:rPr>
              <a:t>2</a:t>
            </a:r>
            <a:r>
              <a:rPr lang="de-DE" sz="2000" baseline="-25000" dirty="0">
                <a:latin typeface="+mj-lt"/>
              </a:rPr>
              <a:t>32 </a:t>
            </a:r>
            <a:r>
              <a:rPr lang="de-DE" sz="2000" dirty="0">
                <a:latin typeface="+mj-lt"/>
              </a:rPr>
              <a:t>(</a:t>
            </a:r>
            <a:r>
              <a:rPr lang="de-DE" sz="2000" dirty="0">
                <a:latin typeface="Symbol" charset="2"/>
                <a:cs typeface="Symbol" charset="2"/>
              </a:rPr>
              <a:t>q</a:t>
            </a:r>
            <a:r>
              <a:rPr lang="de-DE" sz="2000" baseline="-25000" dirty="0">
                <a:latin typeface="+mj-lt"/>
              </a:rPr>
              <a:t>13</a:t>
            </a:r>
            <a:r>
              <a:rPr lang="de-DE" sz="2000" dirty="0">
                <a:latin typeface="Calibri"/>
                <a:cs typeface="Calibri"/>
                <a:sym typeface="Wingdings"/>
              </a:rPr>
              <a:t>)</a:t>
            </a:r>
            <a:r>
              <a:rPr lang="de-DE" sz="2000" dirty="0">
                <a:latin typeface="+mj-lt"/>
              </a:rPr>
              <a:t>: </a:t>
            </a:r>
            <a:r>
              <a:rPr lang="de-DE" sz="2000" dirty="0" smtClean="0">
                <a:latin typeface="+mj-lt"/>
              </a:rPr>
              <a:t>	750m  </a:t>
            </a:r>
            <a:r>
              <a:rPr lang="de-DE" sz="2000" dirty="0" err="1">
                <a:latin typeface="+mj-lt"/>
              </a:rPr>
              <a:t>for</a:t>
            </a:r>
            <a:r>
              <a:rPr lang="de-DE" sz="2000" dirty="0">
                <a:latin typeface="+mj-lt"/>
              </a:rPr>
              <a:t> </a:t>
            </a:r>
            <a:r>
              <a:rPr lang="de-DE" sz="2000" baseline="30000" dirty="0" smtClean="0">
                <a:latin typeface="+mj-lt"/>
              </a:rPr>
              <a:t>51</a:t>
            </a:r>
            <a:r>
              <a:rPr lang="de-DE" sz="2000" dirty="0" smtClean="0">
                <a:latin typeface="+mj-lt"/>
              </a:rPr>
              <a:t>Cr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de-DE" sz="2000" dirty="0">
                <a:latin typeface="+mj-lt"/>
              </a:rPr>
              <a:t> </a:t>
            </a:r>
            <a:r>
              <a:rPr lang="de-DE" sz="2000" dirty="0" err="1"/>
              <a:t>for</a:t>
            </a:r>
            <a:r>
              <a:rPr lang="de-DE" sz="2000" dirty="0" smtClean="0"/>
              <a:t> </a:t>
            </a:r>
            <a:r>
              <a:rPr lang="de-DE" sz="2000" dirty="0" err="1" smtClean="0">
                <a:latin typeface="Symbol" charset="2"/>
                <a:cs typeface="Symbol" charset="2"/>
              </a:rPr>
              <a:t>n</a:t>
            </a:r>
            <a:r>
              <a:rPr lang="de-DE" sz="2000" baseline="-25000" dirty="0" err="1" smtClean="0"/>
              <a:t>e</a:t>
            </a:r>
            <a:r>
              <a:rPr lang="de-DE" dirty="0" err="1" smtClean="0">
                <a:sym typeface="Wingdings"/>
              </a:rPr>
              <a:t></a:t>
            </a:r>
            <a:r>
              <a:rPr lang="de-DE" dirty="0" smtClean="0">
                <a:sym typeface="Wingdings"/>
              </a:rPr>
              <a:t> </a:t>
            </a:r>
            <a:r>
              <a:rPr lang="de-DE" sz="20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000" baseline="-25000" dirty="0" smtClean="0">
                <a:latin typeface="Calibri"/>
                <a:cs typeface="Calibri"/>
                <a:sym typeface="Wingdings"/>
              </a:rPr>
              <a:t>s</a:t>
            </a:r>
            <a:r>
              <a:rPr lang="de-DE" sz="2000" dirty="0" smtClean="0">
                <a:sym typeface="Wingdings"/>
              </a:rPr>
              <a:t> via </a:t>
            </a:r>
            <a:r>
              <a:rPr lang="de-DE" sz="2000" dirty="0" smtClean="0">
                <a:latin typeface="Symbol" charset="2"/>
                <a:cs typeface="Symbol" charset="2"/>
              </a:rPr>
              <a:t>D</a:t>
            </a:r>
            <a:r>
              <a:rPr lang="de-DE" sz="2000" dirty="0" smtClean="0"/>
              <a:t>m</a:t>
            </a:r>
            <a:r>
              <a:rPr lang="de-DE" sz="2000" baseline="30000" dirty="0" smtClean="0"/>
              <a:t>2</a:t>
            </a:r>
            <a:r>
              <a:rPr lang="de-DE" sz="2000" baseline="-25000" dirty="0" smtClean="0"/>
              <a:t>41 </a:t>
            </a:r>
            <a:r>
              <a:rPr lang="de-DE" sz="2000" dirty="0" smtClean="0"/>
              <a:t>(</a:t>
            </a:r>
            <a:r>
              <a:rPr lang="de-DE" sz="2000" dirty="0" smtClean="0">
                <a:latin typeface="Symbol" charset="2"/>
                <a:cs typeface="Symbol" charset="2"/>
              </a:rPr>
              <a:t>q</a:t>
            </a:r>
            <a:r>
              <a:rPr lang="de-DE" sz="2000" baseline="-25000" dirty="0" smtClean="0"/>
              <a:t>14</a:t>
            </a:r>
            <a:r>
              <a:rPr lang="de-DE" sz="2000" dirty="0" smtClean="0">
                <a:cs typeface="Calibri"/>
                <a:sym typeface="Wingdings"/>
              </a:rPr>
              <a:t>)</a:t>
            </a:r>
            <a:r>
              <a:rPr lang="de-DE" sz="2000" dirty="0"/>
              <a:t>: </a:t>
            </a:r>
            <a:r>
              <a:rPr lang="de-DE" sz="2000" dirty="0" smtClean="0"/>
              <a:t>	~1m (~1 eV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)</a:t>
            </a:r>
            <a:endParaRPr lang="de-DE" sz="2000" b="1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de-DE" sz="2000" b="1" dirty="0" smtClean="0">
                <a:solidFill>
                  <a:srgbClr val="C0504D"/>
                </a:solidFill>
                <a:latin typeface="+mj-lt"/>
                <a:sym typeface="Wingdings"/>
              </a:rPr>
              <a:t> </a:t>
            </a:r>
            <a:r>
              <a:rPr lang="de-DE" sz="2000" b="1" dirty="0" err="1" smtClean="0">
                <a:solidFill>
                  <a:srgbClr val="C0504D"/>
                </a:solidFill>
                <a:latin typeface="+mj-lt"/>
                <a:sym typeface="Wingdings"/>
              </a:rPr>
              <a:t>very</a:t>
            </a:r>
            <a:r>
              <a:rPr lang="de-DE" sz="2000" b="1" dirty="0" smtClean="0">
                <a:solidFill>
                  <a:srgbClr val="C0504D"/>
                </a:solidFill>
                <a:latin typeface="+mj-lt"/>
                <a:sym typeface="Wingdings"/>
              </a:rPr>
              <a:t> sensitive sterile </a:t>
            </a:r>
            <a:r>
              <a:rPr lang="de-DE" sz="2000" b="1" dirty="0" err="1" smtClean="0">
                <a:solidFill>
                  <a:srgbClr val="C0504D"/>
                </a:solidFill>
                <a:latin typeface="+mj-lt"/>
                <a:sym typeface="Wingdings"/>
              </a:rPr>
              <a:t>neutrino</a:t>
            </a:r>
            <a:r>
              <a:rPr lang="de-DE" sz="2000" b="1" dirty="0" smtClean="0">
                <a:solidFill>
                  <a:srgbClr val="C0504D"/>
                </a:solidFill>
                <a:latin typeface="+mj-lt"/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C0504D"/>
                </a:solidFill>
                <a:latin typeface="+mj-lt"/>
                <a:sym typeface="Wingdings"/>
              </a:rPr>
              <a:t>search</a:t>
            </a:r>
            <a:r>
              <a:rPr lang="de-DE" sz="2000" b="1" dirty="0" smtClean="0">
                <a:solidFill>
                  <a:srgbClr val="C0504D"/>
                </a:solidFill>
                <a:latin typeface="+mj-lt"/>
                <a:sym typeface="Wingdings"/>
              </a:rPr>
              <a:t>!</a:t>
            </a:r>
            <a:endParaRPr lang="de-DE" sz="2000" dirty="0">
              <a:solidFill>
                <a:srgbClr val="C0504D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657600" y="38862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_</a:t>
            </a:r>
            <a:endParaRPr lang="de-DE" sz="2000" dirty="0"/>
          </a:p>
        </p:txBody>
      </p:sp>
      <p:sp>
        <p:nvSpPr>
          <p:cNvPr id="14" name="Textfeld 13"/>
          <p:cNvSpPr txBox="1"/>
          <p:nvPr/>
        </p:nvSpPr>
        <p:spPr>
          <a:xfrm>
            <a:off x="601494" y="28956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_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lena_2_steriles.png"/>
          <p:cNvPicPr>
            <a:picLocks noChangeAspect="1"/>
          </p:cNvPicPr>
          <p:nvPr/>
        </p:nvPicPr>
        <p:blipFill>
          <a:blip r:embed="rId2"/>
          <a:srcRect b="25292"/>
          <a:stretch>
            <a:fillRect/>
          </a:stretch>
        </p:blipFill>
        <p:spPr>
          <a:xfrm>
            <a:off x="324709" y="2819400"/>
            <a:ext cx="5314091" cy="3505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Sensitivity</a:t>
            </a:r>
            <a:r>
              <a:rPr lang="de-DE" sz="3500" b="1" dirty="0" smtClean="0">
                <a:cs typeface="Arial Narrow"/>
              </a:rPr>
              <a:t> to sterile </a:t>
            </a:r>
            <a:r>
              <a:rPr lang="de-DE" sz="3500" b="1" dirty="0" err="1" smtClean="0">
                <a:cs typeface="Arial Narrow"/>
              </a:rPr>
              <a:t>neutrinos</a:t>
            </a:r>
            <a:endParaRPr lang="de-DE" sz="3500" b="1" dirty="0">
              <a:cs typeface="Arial Narrow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01281" y="1103809"/>
            <a:ext cx="5237519" cy="132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5" rIns="91428" bIns="45715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If</a:t>
            </a:r>
            <a:r>
              <a:rPr lang="de-DE" sz="2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evidence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for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Symbol" charset="2"/>
                <a:ea typeface="ヒラギノ角ゴ Pro W3" charset="-128"/>
                <a:cs typeface="Symbol" charset="2"/>
              </a:rPr>
              <a:t>n</a:t>
            </a:r>
            <a:r>
              <a:rPr lang="de-DE" sz="2000" baseline="-25000" dirty="0" err="1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s</a:t>
            </a:r>
            <a:r>
              <a:rPr lang="de-DE" sz="2000" dirty="0" err="1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‘s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is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found</a:t>
            </a:r>
            <a:r>
              <a:rPr lang="de-DE" sz="2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in 1</a:t>
            </a:r>
            <a:r>
              <a:rPr lang="de-DE" sz="2000" baseline="30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st</a:t>
            </a:r>
            <a:r>
              <a:rPr lang="de-DE" sz="2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generation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experiments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, LENA 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offers</a:t>
            </a:r>
            <a:r>
              <a:rPr lang="de-DE" sz="2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the</a:t>
            </a:r>
            <a:r>
              <a:rPr lang="de-DE" sz="2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possibility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b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</a:b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to 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investigate</a:t>
            </a:r>
            <a:r>
              <a:rPr lang="de-DE" sz="2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scenarios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(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e.g</a:t>
            </a:r>
            <a:r>
              <a:rPr lang="de-DE" sz="2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. 3+1 vs. 3+2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)</a:t>
            </a:r>
            <a:b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</a:b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in 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high-statistics</a:t>
            </a:r>
            <a:r>
              <a:rPr lang="de-DE" sz="20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de-DE" sz="2000" dirty="0" err="1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measurements</a:t>
            </a:r>
            <a:r>
              <a:rPr lang="de-DE" sz="20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.</a:t>
            </a:r>
            <a:endParaRPr lang="de-DE" sz="2000" dirty="0">
              <a:latin typeface="Calibri"/>
              <a:ea typeface="ヒラギノ角ゴ Pro W3" charset="-128"/>
              <a:cs typeface="Calibri"/>
            </a:endParaRPr>
          </a:p>
        </p:txBody>
      </p:sp>
      <p:pic>
        <p:nvPicPr>
          <p:cNvPr id="11" name="Bild 10" descr="Bildschirmfoto 2011-01-28 um 18.46.1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5587" y="504527"/>
            <a:ext cx="2552700" cy="596735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... and </a:t>
            </a:r>
            <a:r>
              <a:rPr lang="de-DE" sz="3500" b="1" dirty="0" err="1" smtClean="0">
                <a:cs typeface="Arial Narrow"/>
              </a:rPr>
              <a:t>the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main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players</a:t>
            </a:r>
            <a:r>
              <a:rPr lang="de-DE" sz="3500" b="1" dirty="0" smtClean="0">
                <a:cs typeface="Arial Narrow"/>
              </a:rPr>
              <a:t> in </a:t>
            </a:r>
            <a:r>
              <a:rPr lang="de-DE" sz="3500" b="1" dirty="0" err="1" smtClean="0">
                <a:cs typeface="Arial Narrow"/>
              </a:rPr>
              <a:t>the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field</a:t>
            </a:r>
            <a:endParaRPr lang="de-DE" sz="3500" b="1" dirty="0">
              <a:cs typeface="Arial Narrow"/>
            </a:endParaRPr>
          </a:p>
        </p:txBody>
      </p:sp>
      <p:pic>
        <p:nvPicPr>
          <p:cNvPr id="19" name="Bild 18" descr="low_energy_neutrino_spctru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1761068"/>
            <a:ext cx="3937883" cy="418253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04799" y="1092550"/>
            <a:ext cx="4291719" cy="5381885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1172"/>
              </a:spcAft>
            </a:pPr>
            <a:r>
              <a:rPr lang="de-DE" sz="2200" b="1" dirty="0" err="1" smtClean="0">
                <a:solidFill>
                  <a:schemeClr val="tx2"/>
                </a:solidFill>
              </a:rPr>
              <a:t>Water-Cherenkov</a:t>
            </a:r>
            <a:r>
              <a:rPr lang="de-DE" sz="2200" b="1" dirty="0" smtClean="0">
                <a:solidFill>
                  <a:schemeClr val="tx2"/>
                </a:solidFill>
              </a:rPr>
              <a:t> </a:t>
            </a:r>
            <a:r>
              <a:rPr lang="de-DE" sz="2200" b="1" dirty="0" err="1" smtClean="0">
                <a:solidFill>
                  <a:schemeClr val="tx2"/>
                </a:solidFill>
              </a:rPr>
              <a:t>Detectors</a:t>
            </a:r>
            <a:endParaRPr lang="de-DE" sz="2200" b="1" dirty="0" smtClean="0">
              <a:solidFill>
                <a:schemeClr val="tx2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err="1" smtClean="0">
                <a:solidFill>
                  <a:prstClr val="black"/>
                </a:solidFill>
              </a:rPr>
              <a:t>Super-Kamiokande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mass</a:t>
            </a:r>
            <a:r>
              <a:rPr lang="de-DE" sz="2000" dirty="0" smtClean="0">
                <a:solidFill>
                  <a:prstClr val="black"/>
                </a:solidFill>
              </a:rPr>
              <a:t>: 50 </a:t>
            </a:r>
            <a:r>
              <a:rPr lang="de-DE" sz="2000" dirty="0" err="1" smtClean="0">
                <a:solidFill>
                  <a:prstClr val="black"/>
                </a:solidFill>
              </a:rPr>
              <a:t>kt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threshold</a:t>
            </a:r>
            <a:r>
              <a:rPr lang="de-DE" sz="2000" dirty="0" smtClean="0">
                <a:solidFill>
                  <a:prstClr val="black"/>
                </a:solidFill>
              </a:rPr>
              <a:t>: 5 MeV</a:t>
            </a: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prstClr val="black"/>
                </a:solidFill>
              </a:rPr>
              <a:t>Neutrino </a:t>
            </a:r>
            <a:r>
              <a:rPr lang="de-DE" sz="2000" b="1" dirty="0" err="1" smtClean="0">
                <a:solidFill>
                  <a:prstClr val="black"/>
                </a:solidFill>
              </a:rPr>
              <a:t>program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Solar </a:t>
            </a:r>
            <a:r>
              <a:rPr lang="de-DE" sz="2000" baseline="30000" dirty="0" smtClean="0">
                <a:solidFill>
                  <a:prstClr val="black"/>
                </a:solidFill>
              </a:rPr>
              <a:t>8</a:t>
            </a:r>
            <a:r>
              <a:rPr lang="de-DE" sz="2000" dirty="0" smtClean="0">
                <a:solidFill>
                  <a:prstClr val="black"/>
                </a:solidFill>
              </a:rPr>
              <a:t>B </a:t>
            </a:r>
            <a:r>
              <a:rPr lang="de-DE" sz="2000" dirty="0" err="1" smtClean="0">
                <a:solidFill>
                  <a:prstClr val="black"/>
                </a:solidFill>
              </a:rPr>
              <a:t>neutrinos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Supernova </a:t>
            </a:r>
            <a:r>
              <a:rPr lang="de-DE" sz="2000" dirty="0" err="1" smtClean="0">
                <a:solidFill>
                  <a:prstClr val="black"/>
                </a:solidFill>
              </a:rPr>
              <a:t>neutrinos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Diffuse SN </a:t>
            </a:r>
            <a:r>
              <a:rPr lang="de-DE" sz="2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background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prstClr val="black"/>
                </a:solidFill>
              </a:rPr>
              <a:t>Advantages: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Large </a:t>
            </a:r>
            <a:r>
              <a:rPr lang="de-DE" sz="2000" dirty="0" err="1" smtClean="0">
                <a:solidFill>
                  <a:prstClr val="black"/>
                </a:solidFill>
              </a:rPr>
              <a:t>mass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Directional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resolution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err="1" smtClean="0">
                <a:solidFill>
                  <a:prstClr val="black"/>
                </a:solidFill>
              </a:rPr>
              <a:t>Disadvantages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high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threshold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moderate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resolution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limited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channel</a:t>
            </a:r>
            <a:r>
              <a:rPr lang="de-DE" sz="2000" dirty="0" smtClean="0">
                <a:solidFill>
                  <a:prstClr val="black"/>
                </a:solidFill>
              </a:rPr>
              <a:t> and</a:t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</a:rPr>
              <a:t>background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discrimination</a:t>
            </a:r>
            <a:r>
              <a:rPr lang="de-DE" sz="2000" dirty="0" smtClean="0">
                <a:solidFill>
                  <a:prstClr val="black"/>
                </a:solidFill>
              </a:rPr>
              <a:t>    </a:t>
            </a:r>
            <a:endParaRPr lang="de-DE" sz="2000" dirty="0">
              <a:latin typeface="Calibri"/>
              <a:cs typeface="Calibri"/>
            </a:endParaRPr>
          </a:p>
        </p:txBody>
      </p:sp>
      <p:cxnSp>
        <p:nvCxnSpPr>
          <p:cNvPr id="9" name="Gerade Verbindung 8"/>
          <p:cNvCxnSpPr/>
          <p:nvPr/>
        </p:nvCxnSpPr>
        <p:spPr>
          <a:xfrm rot="5400000">
            <a:off x="4483200" y="3440806"/>
            <a:ext cx="4140000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rot="10800000">
            <a:off x="6629400" y="1676401"/>
            <a:ext cx="533400" cy="1588"/>
          </a:xfrm>
          <a:prstGeom prst="line">
            <a:avLst/>
          </a:prstGeom>
          <a:ln>
            <a:solidFill>
              <a:schemeClr val="tx2"/>
            </a:solidFill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6553200" y="1295400"/>
            <a:ext cx="652643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/>
                </a:solidFill>
              </a:rPr>
              <a:t>WCD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>
                <a:cs typeface="Arial Narrow"/>
              </a:rPr>
              <a:t>Sterile </a:t>
            </a:r>
            <a:r>
              <a:rPr lang="de-DE" sz="3500" b="1" dirty="0" err="1">
                <a:cs typeface="Arial Narrow"/>
              </a:rPr>
              <a:t>neutrinos</a:t>
            </a:r>
            <a:r>
              <a:rPr lang="de-DE" sz="3500" b="1" dirty="0">
                <a:cs typeface="Arial Narrow"/>
              </a:rPr>
              <a:t> </a:t>
            </a:r>
            <a:r>
              <a:rPr lang="de-DE" sz="3500" b="1" dirty="0" err="1">
                <a:cs typeface="Arial Narrow"/>
              </a:rPr>
              <a:t>with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piDAR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source</a:t>
            </a:r>
            <a:r>
              <a:rPr lang="de-DE" sz="3500" b="1" dirty="0" smtClean="0">
                <a:cs typeface="Arial Narrow"/>
              </a:rPr>
              <a:t> @ 20m</a:t>
            </a:r>
            <a:endParaRPr lang="de-DE" sz="3500" b="1" baseline="-25000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572001" y="1143000"/>
            <a:ext cx="4114801" cy="5917915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b="1" dirty="0">
                <a:sym typeface="Wingdings"/>
              </a:rPr>
              <a:t>Beam configuration</a:t>
            </a:r>
          </a:p>
          <a:p>
            <a:pPr indent="180943">
              <a:spcAft>
                <a:spcPts val="600"/>
              </a:spcAft>
              <a:buFont typeface="Wingdings" charset="2"/>
              <a:buChar char="§"/>
              <a:tabLst>
                <a:tab pos="180943" algn="l"/>
              </a:tabLst>
            </a:pPr>
            <a:r>
              <a:rPr lang="de-DE" sz="2400" dirty="0">
                <a:sym typeface="Wingdings"/>
              </a:rPr>
              <a:t>Proton beam:</a:t>
            </a:r>
            <a:br>
              <a:rPr lang="de-DE" sz="2400" dirty="0">
                <a:sym typeface="Wingdings"/>
              </a:rPr>
            </a:br>
            <a:r>
              <a:rPr lang="de-DE" sz="2400" dirty="0">
                <a:sym typeface="Wingdings"/>
              </a:rPr>
              <a:t>	E = 800 MeV, P = 100 kW </a:t>
            </a:r>
          </a:p>
          <a:p>
            <a:pPr indent="180943">
              <a:spcAft>
                <a:spcPts val="600"/>
              </a:spcAft>
              <a:buFont typeface="Wingdings" charset="2"/>
              <a:buChar char="§"/>
              <a:tabLst>
                <a:tab pos="180943" algn="l"/>
              </a:tabLst>
            </a:pPr>
            <a:r>
              <a:rPr lang="de-DE" sz="2400" dirty="0">
                <a:sym typeface="Wingdings"/>
              </a:rPr>
              <a:t>Neutrinos (per year):</a:t>
            </a:r>
            <a:br>
              <a:rPr lang="de-DE" sz="2400" dirty="0">
                <a:sym typeface="Wingdings"/>
              </a:rPr>
            </a:br>
            <a:r>
              <a:rPr lang="de-DE" sz="2400" dirty="0">
                <a:sym typeface="Wingdings"/>
              </a:rPr>
              <a:t>	   4x10</a:t>
            </a:r>
            <a:r>
              <a:rPr lang="de-DE" sz="2400" baseline="30000" dirty="0">
                <a:sym typeface="Wingdings"/>
              </a:rPr>
              <a:t>21</a:t>
            </a:r>
            <a:r>
              <a:rPr lang="de-DE" sz="2400" dirty="0">
                <a:sym typeface="Wingdings"/>
              </a:rPr>
              <a:t> in </a:t>
            </a:r>
            <a:r>
              <a:rPr lang="de-DE" sz="24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400" baseline="-25000" dirty="0">
                <a:sym typeface="Wingdings"/>
              </a:rPr>
              <a:t>e</a:t>
            </a:r>
            <a:r>
              <a:rPr lang="de-DE" sz="2400" dirty="0">
                <a:sym typeface="Wingdings"/>
              </a:rPr>
              <a:t>,</a:t>
            </a:r>
            <a:r>
              <a:rPr lang="de-DE" sz="24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400" baseline="-25000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de-DE" sz="2400" dirty="0">
                <a:sym typeface="Wingdings"/>
              </a:rPr>
              <a:t>,</a:t>
            </a:r>
            <a:r>
              <a:rPr lang="de-DE" sz="24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400" baseline="-25000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de-DE" sz="2400" dirty="0">
                <a:sym typeface="Wingdings"/>
              </a:rPr>
              <a:t/>
            </a:r>
            <a:br>
              <a:rPr lang="de-DE" sz="2400" dirty="0">
                <a:sym typeface="Wingdings"/>
              </a:rPr>
            </a:br>
            <a:r>
              <a:rPr lang="de-DE" sz="2400" dirty="0">
                <a:sym typeface="Wingdings"/>
              </a:rPr>
              <a:t>	1.6x10</a:t>
            </a:r>
            <a:r>
              <a:rPr lang="de-DE" sz="2400" baseline="30000" dirty="0">
                <a:sym typeface="Wingdings"/>
              </a:rPr>
              <a:t>18 </a:t>
            </a:r>
            <a:r>
              <a:rPr lang="de-DE" sz="2400" dirty="0">
                <a:sym typeface="Wingdings"/>
              </a:rPr>
              <a:t>in </a:t>
            </a:r>
            <a:r>
              <a:rPr lang="de-DE" sz="24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400" baseline="-25000" dirty="0">
                <a:sym typeface="Wingdings"/>
              </a:rPr>
              <a:t>e</a:t>
            </a:r>
            <a:endParaRPr lang="de-DE" sz="2400" dirty="0">
              <a:sym typeface="Wingdings"/>
            </a:endParaRPr>
          </a:p>
          <a:p>
            <a:pPr indent="180943">
              <a:spcAft>
                <a:spcPts val="2999"/>
              </a:spcAft>
              <a:buFont typeface="Wingdings" charset="2"/>
              <a:buChar char="§"/>
              <a:tabLst>
                <a:tab pos="180943" algn="l"/>
              </a:tabLst>
            </a:pPr>
            <a:r>
              <a:rPr lang="de-DE" sz="2400" dirty="0">
                <a:latin typeface="Calibri"/>
                <a:cs typeface="Calibri"/>
              </a:rPr>
              <a:t>Distance from LENA:	20m</a:t>
            </a:r>
          </a:p>
          <a:p>
            <a:pPr>
              <a:spcAft>
                <a:spcPts val="600"/>
              </a:spcAft>
              <a:tabLst>
                <a:tab pos="180943" algn="l"/>
              </a:tabLst>
            </a:pPr>
            <a:r>
              <a:rPr lang="de-DE" sz="2400" b="1" dirty="0">
                <a:latin typeface="Calibri"/>
                <a:cs typeface="Calibri"/>
              </a:rPr>
              <a:t>Sterile neutrino signal</a:t>
            </a:r>
          </a:p>
          <a:p>
            <a:pPr indent="180943">
              <a:spcAft>
                <a:spcPts val="600"/>
              </a:spcAft>
              <a:buFont typeface="Wingdings" charset="2"/>
              <a:buChar char="§"/>
              <a:tabLst>
                <a:tab pos="180943" algn="l"/>
              </a:tabLst>
            </a:pPr>
            <a:r>
              <a:rPr lang="de-DE" sz="2400" dirty="0">
                <a:latin typeface="Symbol" charset="2"/>
                <a:cs typeface="Symbol" charset="2"/>
              </a:rPr>
              <a:t>n</a:t>
            </a:r>
            <a:r>
              <a:rPr lang="de-DE" sz="2400" baseline="-25000" dirty="0">
                <a:latin typeface="Symbol" charset="2"/>
                <a:cs typeface="Symbol" charset="2"/>
              </a:rPr>
              <a:t>m</a:t>
            </a:r>
            <a:r>
              <a:rPr lang="de-DE" sz="2200" dirty="0">
                <a:latin typeface="Calibri"/>
                <a:cs typeface="Calibri"/>
                <a:sym typeface="Wingdings"/>
              </a:rPr>
              <a:t></a:t>
            </a:r>
            <a:r>
              <a:rPr lang="de-DE" sz="2400" dirty="0">
                <a:latin typeface="Symbol" charset="2"/>
                <a:cs typeface="Symbol" charset="2"/>
              </a:rPr>
              <a:t>n</a:t>
            </a:r>
            <a:r>
              <a:rPr lang="de-DE" sz="2400" baseline="-25000" dirty="0">
                <a:latin typeface="Calibri"/>
                <a:cs typeface="Calibri"/>
              </a:rPr>
              <a:t>e</a:t>
            </a:r>
            <a:r>
              <a:rPr lang="de-DE" sz="2400" dirty="0">
                <a:latin typeface="Calibri"/>
                <a:cs typeface="Calibri"/>
              </a:rPr>
              <a:t> appearance for 3+2:</a:t>
            </a:r>
            <a:br>
              <a:rPr lang="de-DE" sz="2400" dirty="0">
                <a:latin typeface="Calibri"/>
                <a:cs typeface="Calibri"/>
              </a:rPr>
            </a:br>
            <a:r>
              <a:rPr lang="de-DE" sz="2400" dirty="0">
                <a:latin typeface="Calibri"/>
                <a:cs typeface="Calibri"/>
              </a:rPr>
              <a:t>  &gt;10</a:t>
            </a:r>
            <a:r>
              <a:rPr lang="de-DE" sz="2400" baseline="30000" dirty="0">
                <a:latin typeface="Calibri"/>
                <a:cs typeface="Calibri"/>
              </a:rPr>
              <a:t>4</a:t>
            </a:r>
            <a:r>
              <a:rPr lang="de-DE" sz="2400" dirty="0">
                <a:latin typeface="Calibri"/>
                <a:cs typeface="Calibri"/>
              </a:rPr>
              <a:t> IBD events, S/B 10:1</a:t>
            </a:r>
          </a:p>
          <a:p>
            <a:pPr indent="180943">
              <a:spcAft>
                <a:spcPts val="1800"/>
              </a:spcAft>
              <a:buFont typeface="Wingdings" charset="2"/>
              <a:buChar char="§"/>
              <a:tabLst>
                <a:tab pos="180943" algn="l"/>
              </a:tabLst>
            </a:pP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>
                <a:latin typeface="Symbol" charset="2"/>
                <a:cs typeface="Symbol" charset="2"/>
              </a:rPr>
              <a:t>n</a:t>
            </a:r>
            <a:r>
              <a:rPr lang="de-DE" sz="2400" baseline="-25000" dirty="0">
                <a:latin typeface="Calibri"/>
                <a:cs typeface="Calibri"/>
              </a:rPr>
              <a:t>e</a:t>
            </a:r>
            <a:r>
              <a:rPr lang="de-DE" sz="2200" dirty="0">
                <a:cs typeface="Calibri"/>
                <a:sym typeface="Wingdings"/>
              </a:rPr>
              <a:t></a:t>
            </a:r>
            <a:r>
              <a:rPr lang="de-DE" sz="2400" dirty="0">
                <a:latin typeface="Symbol" charset="2"/>
                <a:cs typeface="Symbol" charset="2"/>
              </a:rPr>
              <a:t>n</a:t>
            </a:r>
            <a:r>
              <a:rPr lang="de-DE" sz="2400" baseline="-25000" dirty="0">
                <a:cs typeface="Calibri"/>
              </a:rPr>
              <a:t>s</a:t>
            </a:r>
            <a:r>
              <a:rPr lang="de-DE" sz="2400" dirty="0">
                <a:cs typeface="Calibri"/>
              </a:rPr>
              <a:t> disappearance:</a:t>
            </a:r>
            <a:br>
              <a:rPr lang="de-DE" sz="2400" dirty="0">
                <a:cs typeface="Calibri"/>
              </a:rPr>
            </a:br>
            <a:r>
              <a:rPr lang="de-DE" sz="2400" dirty="0">
                <a:cs typeface="Calibri"/>
              </a:rPr>
              <a:t>  ~2x10</a:t>
            </a:r>
            <a:r>
              <a:rPr lang="de-DE" sz="2400" baseline="30000" dirty="0">
                <a:cs typeface="Calibri"/>
              </a:rPr>
              <a:t>5</a:t>
            </a:r>
            <a:r>
              <a:rPr lang="de-DE" sz="2400" dirty="0">
                <a:cs typeface="Calibri"/>
              </a:rPr>
              <a:t> </a:t>
            </a:r>
            <a:r>
              <a:rPr lang="de-DE" sz="2400" dirty="0">
                <a:latin typeface="Symbol" charset="2"/>
                <a:cs typeface="Symbol" charset="2"/>
              </a:rPr>
              <a:t>n</a:t>
            </a:r>
            <a:r>
              <a:rPr lang="de-DE" sz="2400" baseline="-25000" dirty="0">
                <a:cs typeface="Calibri"/>
              </a:rPr>
              <a:t>e</a:t>
            </a:r>
            <a:r>
              <a:rPr lang="de-DE" sz="2400" baseline="30000" dirty="0">
                <a:cs typeface="Calibri"/>
              </a:rPr>
              <a:t>12</a:t>
            </a:r>
            <a:r>
              <a:rPr lang="de-DE" sz="2400" dirty="0">
                <a:cs typeface="Calibri"/>
              </a:rPr>
              <a:t>C CC events</a:t>
            </a:r>
          </a:p>
          <a:p>
            <a:pPr indent="180943">
              <a:spcAft>
                <a:spcPts val="1800"/>
              </a:spcAft>
              <a:buFont typeface="Wingdings" charset="2"/>
              <a:buChar char="§"/>
              <a:tabLst>
                <a:tab pos="180943" algn="l"/>
              </a:tabLst>
            </a:pPr>
            <a:endParaRPr lang="de-DE" sz="2400" baseline="-25000" dirty="0">
              <a:latin typeface="Calibri"/>
              <a:cs typeface="Calibri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6824247" y="2514602"/>
            <a:ext cx="338524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/>
              <a:t>_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6138447" y="2891137"/>
            <a:ext cx="338524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/>
              <a:t>_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4766847" y="4491337"/>
            <a:ext cx="338524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/>
              <a:t>_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34000" y="4495802"/>
            <a:ext cx="338524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/>
              <a:t>_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0998" y="5544721"/>
            <a:ext cx="4038600" cy="703667"/>
          </a:xfrm>
          <a:prstGeom prst="rect">
            <a:avLst/>
          </a:prstGeom>
          <a:noFill/>
        </p:spPr>
        <p:txBody>
          <a:bodyPr wrap="square" lIns="87261" tIns="43631" rIns="87261" bIns="43631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000" i="1" dirty="0">
                <a:latin typeface="Calibri"/>
                <a:cs typeface="Calibri"/>
              </a:rPr>
              <a:t>piDAR</a:t>
            </a:r>
            <a:r>
              <a:rPr lang="de-DE" sz="2000" i="1" dirty="0">
                <a:latin typeface="Calibri"/>
                <a:cs typeface="Calibri"/>
                <a:sym typeface="Wingdings"/>
              </a:rPr>
              <a:t>LENA</a:t>
            </a:r>
            <a:r>
              <a:rPr lang="de-DE" sz="2000" i="1" dirty="0">
                <a:latin typeface="Calibri"/>
                <a:cs typeface="Calibri"/>
              </a:rPr>
              <a:t> provides capability to distinguish 3+1 and 3+2 scenarios</a:t>
            </a:r>
          </a:p>
        </p:txBody>
      </p:sp>
      <p:pic>
        <p:nvPicPr>
          <p:cNvPr id="11" name="Bild 10" descr="Bildschirmfoto 2012-07-02 um 07.40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2" y="1600201"/>
            <a:ext cx="4152611" cy="397736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cs typeface="Arial Narrow"/>
              </a:rPr>
              <a:t>Sensitivity with piDAR beam</a:t>
            </a:r>
            <a:endParaRPr lang="de-DE" sz="3500" b="1" baseline="-2500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7287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Bild 11" descr="Bildschirmfoto 2012-07-02 um 09.56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2" y="1526402"/>
            <a:ext cx="3993000" cy="3960000"/>
          </a:xfrm>
          <a:prstGeom prst="rect">
            <a:avLst/>
          </a:prstGeom>
        </p:spPr>
      </p:pic>
      <p:pic>
        <p:nvPicPr>
          <p:cNvPr id="13" name="Bild 12" descr="Bildschirmfoto 2012-07-02 um 09.56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39" y="1526402"/>
            <a:ext cx="4183663" cy="3960000"/>
          </a:xfrm>
          <a:prstGeom prst="rect">
            <a:avLst/>
          </a:prstGeom>
        </p:spPr>
      </p:pic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1219201" y="5558137"/>
            <a:ext cx="2657769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ymbol" pitchFamily="1" charset="2"/>
                <a:ea typeface="Symbol" pitchFamily="1" charset="2"/>
                <a:cs typeface="Symbol" pitchFamily="1" charset="2"/>
              </a:rPr>
              <a:t>n</a:t>
            </a:r>
            <a:r>
              <a:rPr lang="en-US" sz="2400" baseline="-25000">
                <a:latin typeface="Symbol" pitchFamily="1" charset="2"/>
                <a:ea typeface="Symbol" pitchFamily="1" charset="2"/>
                <a:cs typeface="Symbol" pitchFamily="1" charset="2"/>
              </a:rPr>
              <a:t>m</a:t>
            </a:r>
            <a:r>
              <a:rPr lang="en-US" sz="2400">
                <a:latin typeface="Calibri"/>
                <a:ea typeface="Symbol" pitchFamily="1" charset="2"/>
                <a:cs typeface="Calibri"/>
              </a:rPr>
              <a:t> </a:t>
            </a:r>
            <a:r>
              <a:rPr lang="de-DE" sz="2000">
                <a:latin typeface="Calibri"/>
                <a:ea typeface="Wingdings" pitchFamily="1" charset="2"/>
                <a:cs typeface="Calibri"/>
                <a:sym typeface="Wingdings"/>
              </a:rPr>
              <a:t></a:t>
            </a:r>
            <a:r>
              <a:rPr lang="de-DE" sz="2400">
                <a:latin typeface="Calibri"/>
                <a:ea typeface="Wingdings" pitchFamily="1" charset="2"/>
                <a:cs typeface="Calibri"/>
                <a:sym typeface="Wingdings"/>
              </a:rPr>
              <a:t> </a:t>
            </a:r>
            <a:r>
              <a:rPr lang="en-US" sz="2400">
                <a:latin typeface="Symbol" pitchFamily="1" charset="2"/>
                <a:ea typeface="Symbol" pitchFamily="1" charset="2"/>
                <a:cs typeface="Symbol" pitchFamily="1" charset="2"/>
              </a:rPr>
              <a:t>n</a:t>
            </a:r>
            <a:r>
              <a:rPr lang="en-US" sz="2400" baseline="-25000">
                <a:ea typeface="Times" pitchFamily="1" charset="0"/>
                <a:cs typeface="Times" pitchFamily="1" charset="0"/>
              </a:rPr>
              <a:t>e</a:t>
            </a:r>
            <a:r>
              <a:rPr lang="en-US" sz="2400">
                <a:latin typeface="Symbol" pitchFamily="1" charset="2"/>
                <a:ea typeface="Symbol" pitchFamily="1" charset="2"/>
                <a:cs typeface="Symbol" pitchFamily="1" charset="2"/>
              </a:rPr>
              <a:t> </a:t>
            </a:r>
            <a:r>
              <a:rPr lang="en-US" sz="2400"/>
              <a:t>appearance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240029" y="5317859"/>
            <a:ext cx="997952" cy="461669"/>
            <a:chOff x="-1050329" y="5288340"/>
            <a:chExt cx="997571" cy="461744"/>
          </a:xfrm>
        </p:grpSpPr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-1050329" y="5288344"/>
              <a:ext cx="338425" cy="461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_</a:t>
              </a:r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>
              <a:off x="-391183" y="5288340"/>
              <a:ext cx="338425" cy="461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_</a:t>
              </a: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57802" y="5558137"/>
            <a:ext cx="3084969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/>
              <a:t> </a:t>
            </a:r>
            <a:r>
              <a:rPr lang="en-US" sz="2400">
                <a:latin typeface="Symbol" charset="2"/>
                <a:cs typeface="Symbol" charset="2"/>
              </a:rPr>
              <a:t>n</a:t>
            </a:r>
            <a:r>
              <a:rPr lang="en-US" sz="2400" baseline="-25000"/>
              <a:t>e</a:t>
            </a:r>
            <a:r>
              <a:rPr lang="en-US" sz="2400"/>
              <a:t> </a:t>
            </a:r>
            <a:r>
              <a:rPr lang="de-DE" sz="2400">
                <a:sym typeface="Wingdings"/>
              </a:rPr>
              <a:t> </a:t>
            </a:r>
            <a:r>
              <a:rPr lang="de-DE" sz="2400">
                <a:latin typeface="Symbol" charset="2"/>
                <a:cs typeface="Symbol" charset="2"/>
                <a:sym typeface="Wingdings"/>
              </a:rPr>
              <a:t>n</a:t>
            </a:r>
            <a:r>
              <a:rPr lang="de-DE" sz="2400" baseline="-25000">
                <a:sym typeface="Wingdings"/>
              </a:rPr>
              <a:t>s</a:t>
            </a:r>
            <a:r>
              <a:rPr lang="de-DE" sz="2400">
                <a:sym typeface="Wingdings"/>
              </a:rPr>
              <a:t> disappearance</a:t>
            </a:r>
            <a:endParaRPr lang="en-US" sz="2400"/>
          </a:p>
        </p:txBody>
      </p:sp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Precision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measurements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with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reactor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latin typeface="Symbol" charset="2"/>
                <a:cs typeface="Symbol" charset="2"/>
              </a:rPr>
              <a:t>n</a:t>
            </a:r>
            <a:r>
              <a:rPr lang="de-DE" sz="3500" b="1" dirty="0" err="1" smtClean="0">
                <a:cs typeface="Arial Narrow"/>
              </a:rPr>
              <a:t>‘s</a:t>
            </a:r>
            <a:endParaRPr lang="de-DE" sz="3500" b="1" dirty="0">
              <a:cs typeface="Arial Narrow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5167883"/>
            <a:ext cx="4167187" cy="115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5" rIns="91428" bIns="45715">
            <a:prstTxWarp prst="textNoShape">
              <a:avLst/>
            </a:prstTxWarp>
            <a:spAutoFit/>
          </a:bodyPr>
          <a:lstStyle/>
          <a:p>
            <a:pPr>
              <a:spcAft>
                <a:spcPts val="1126"/>
              </a:spcAft>
            </a:pPr>
            <a:r>
              <a:rPr lang="de-DE" sz="2000" b="1" dirty="0" smtClean="0">
                <a:solidFill>
                  <a:srgbClr val="C0504D"/>
                </a:solidFill>
                <a:latin typeface="+mj-lt"/>
              </a:rPr>
              <a:t>Solar </a:t>
            </a:r>
            <a:r>
              <a:rPr lang="de-DE" sz="2000" b="1" dirty="0" err="1" smtClean="0">
                <a:solidFill>
                  <a:srgbClr val="C0504D"/>
                </a:solidFill>
                <a:latin typeface="+mj-lt"/>
              </a:rPr>
              <a:t>oscillation</a:t>
            </a:r>
            <a:r>
              <a:rPr lang="de-DE" sz="2000" b="1" dirty="0" smtClean="0">
                <a:solidFill>
                  <a:srgbClr val="C0504D"/>
                </a:solidFill>
                <a:latin typeface="+mj-lt"/>
              </a:rPr>
              <a:t> </a:t>
            </a:r>
            <a:r>
              <a:rPr lang="de-DE" sz="2000" b="1" dirty="0" err="1" smtClean="0">
                <a:solidFill>
                  <a:srgbClr val="C0504D"/>
                </a:solidFill>
                <a:latin typeface="+mj-lt"/>
              </a:rPr>
              <a:t>parameters</a:t>
            </a:r>
            <a:endParaRPr lang="de-DE" sz="2000" b="1" dirty="0" smtClean="0">
              <a:solidFill>
                <a:srgbClr val="C0504D"/>
              </a:solidFill>
              <a:latin typeface="+mj-lt"/>
            </a:endParaRPr>
          </a:p>
          <a:p>
            <a:pPr>
              <a:spcAft>
                <a:spcPts val="526"/>
              </a:spcAft>
            </a:pPr>
            <a:r>
              <a:rPr lang="de-DE" sz="2000" b="1" dirty="0" smtClean="0">
                <a:latin typeface="+mj-lt"/>
              </a:rPr>
              <a:t>LENA @ </a:t>
            </a:r>
            <a:r>
              <a:rPr lang="de-DE" sz="2000" b="1" dirty="0" err="1">
                <a:latin typeface="+mj-lt"/>
              </a:rPr>
              <a:t>Fréjus</a:t>
            </a:r>
            <a:r>
              <a:rPr lang="de-DE" sz="2000" b="1" dirty="0">
                <a:latin typeface="+mj-lt"/>
              </a:rPr>
              <a:t>:	</a:t>
            </a:r>
            <a:r>
              <a:rPr lang="de-DE" sz="2000" dirty="0">
                <a:latin typeface="+mj-lt"/>
              </a:rPr>
              <a:t>sin</a:t>
            </a:r>
            <a:r>
              <a:rPr lang="de-DE" sz="2000" baseline="30000" dirty="0">
                <a:latin typeface="+mj-lt"/>
              </a:rPr>
              <a:t>2</a:t>
            </a:r>
            <a:r>
              <a:rPr lang="de-DE" sz="2000" dirty="0">
                <a:latin typeface="+mj-lt"/>
              </a:rPr>
              <a:t>2</a:t>
            </a:r>
            <a:r>
              <a:rPr lang="de-DE" sz="2000" dirty="0">
                <a:latin typeface="Symbol" charset="2"/>
                <a:cs typeface="Symbol" charset="2"/>
              </a:rPr>
              <a:t>q</a:t>
            </a:r>
            <a:r>
              <a:rPr lang="de-DE" sz="2000" baseline="-25000" dirty="0">
                <a:latin typeface="+mj-lt"/>
              </a:rPr>
              <a:t>12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smtClean="0">
                <a:latin typeface="+mj-lt"/>
              </a:rPr>
              <a:t>	~ </a:t>
            </a:r>
            <a:r>
              <a:rPr lang="de-DE" sz="2000" dirty="0">
                <a:latin typeface="+mj-lt"/>
              </a:rPr>
              <a:t>10% (3</a:t>
            </a:r>
            <a:r>
              <a:rPr lang="de-DE" sz="2000" dirty="0">
                <a:latin typeface="Symbol" charset="2"/>
                <a:cs typeface="Symbol" charset="2"/>
              </a:rPr>
              <a:t>s</a:t>
            </a:r>
            <a:r>
              <a:rPr lang="de-DE" sz="2000" dirty="0">
                <a:latin typeface="+mj-lt"/>
              </a:rPr>
              <a:t>)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		</a:t>
            </a:r>
            <a:r>
              <a:rPr lang="de-DE" sz="2000" dirty="0" smtClean="0">
                <a:latin typeface="+mj-lt"/>
              </a:rPr>
              <a:t>		</a:t>
            </a:r>
            <a:r>
              <a:rPr lang="de-DE" sz="2000" dirty="0" smtClean="0">
                <a:latin typeface="Symbol" charset="2"/>
                <a:cs typeface="Symbol" charset="2"/>
              </a:rPr>
              <a:t>D</a:t>
            </a:r>
            <a:r>
              <a:rPr lang="de-DE" sz="2000" dirty="0" smtClean="0">
                <a:latin typeface="+mj-lt"/>
              </a:rPr>
              <a:t>m</a:t>
            </a:r>
            <a:r>
              <a:rPr lang="de-DE" sz="2000" baseline="30000" dirty="0" smtClean="0">
                <a:latin typeface="+mj-lt"/>
              </a:rPr>
              <a:t>2</a:t>
            </a:r>
            <a:r>
              <a:rPr lang="de-DE" sz="2000" baseline="-25000" dirty="0" smtClean="0">
                <a:latin typeface="+mj-lt"/>
              </a:rPr>
              <a:t>12</a:t>
            </a:r>
            <a:r>
              <a:rPr lang="de-DE" sz="2000" dirty="0" smtClean="0">
                <a:latin typeface="+mj-lt"/>
              </a:rPr>
              <a:t>	~   </a:t>
            </a:r>
            <a:r>
              <a:rPr lang="de-DE" sz="2000" dirty="0">
                <a:latin typeface="+mj-lt"/>
              </a:rPr>
              <a:t>1%</a:t>
            </a:r>
            <a:r>
              <a:rPr lang="de-DE" sz="2000" dirty="0"/>
              <a:t> (3</a:t>
            </a:r>
            <a:r>
              <a:rPr lang="de-DE" sz="2000" dirty="0">
                <a:latin typeface="Symbol" charset="2"/>
                <a:cs typeface="Symbol" charset="2"/>
              </a:rPr>
              <a:t>s</a:t>
            </a:r>
            <a:r>
              <a:rPr lang="de-DE" sz="2000" dirty="0" smtClean="0"/>
              <a:t>)</a:t>
            </a:r>
            <a:endParaRPr lang="de-DE" sz="2000" baseline="-25000" dirty="0">
              <a:latin typeface="+mj-lt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337285" y="869854"/>
            <a:ext cx="8261633" cy="3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Bild 6" descr="frejus_1year_29N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2" y="868362"/>
            <a:ext cx="3970337" cy="3847432"/>
          </a:xfrm>
          <a:prstGeom prst="rect">
            <a:avLst/>
          </a:prstGeom>
        </p:spPr>
      </p:pic>
      <p:pic>
        <p:nvPicPr>
          <p:cNvPr id="8" name="Bild 7" descr="petcov12.png"/>
          <p:cNvPicPr>
            <a:picLocks noChangeAspect="1"/>
          </p:cNvPicPr>
          <p:nvPr/>
        </p:nvPicPr>
        <p:blipFill>
          <a:blip r:embed="rId3"/>
          <a:srcRect l="49613" b="58583"/>
          <a:stretch>
            <a:fillRect/>
          </a:stretch>
        </p:blipFill>
        <p:spPr>
          <a:xfrm>
            <a:off x="5334000" y="5181600"/>
            <a:ext cx="3048000" cy="1297885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4583682" y="1066800"/>
            <a:ext cx="4073118" cy="4110011"/>
            <a:chOff x="4583682" y="1066800"/>
            <a:chExt cx="4073118" cy="4110011"/>
          </a:xfrm>
        </p:grpSpPr>
        <p:pic>
          <p:nvPicPr>
            <p:cNvPr id="6" name="Bild 5" descr="petcov12.png"/>
            <p:cNvPicPr>
              <a:picLocks noChangeAspect="1"/>
            </p:cNvPicPr>
            <p:nvPr/>
          </p:nvPicPr>
          <p:blipFill>
            <a:blip r:embed="rId3"/>
            <a:srcRect r="48287"/>
            <a:stretch>
              <a:fillRect/>
            </a:stretch>
          </p:blipFill>
          <p:spPr>
            <a:xfrm>
              <a:off x="4583682" y="1219200"/>
              <a:ext cx="3950718" cy="3957611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8352000" y="1066800"/>
              <a:ext cx="304800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smtClean="0">
                <a:cs typeface="Arial Narrow"/>
              </a:rPr>
              <a:t>... and </a:t>
            </a:r>
            <a:r>
              <a:rPr lang="de-DE" sz="3500" b="1" dirty="0" err="1" smtClean="0">
                <a:cs typeface="Arial Narrow"/>
              </a:rPr>
              <a:t>the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main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players</a:t>
            </a:r>
            <a:r>
              <a:rPr lang="de-DE" sz="3500" b="1" dirty="0" smtClean="0">
                <a:cs typeface="Arial Narrow"/>
              </a:rPr>
              <a:t> in </a:t>
            </a:r>
            <a:r>
              <a:rPr lang="de-DE" sz="3500" b="1" dirty="0" err="1" smtClean="0">
                <a:cs typeface="Arial Narrow"/>
              </a:rPr>
              <a:t>the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field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" name="Gruppierung 9"/>
          <p:cNvGrpSpPr/>
          <p:nvPr/>
        </p:nvGrpSpPr>
        <p:grpSpPr>
          <a:xfrm>
            <a:off x="481717" y="1295400"/>
            <a:ext cx="3937883" cy="4648200"/>
            <a:chOff x="4343400" y="1295400"/>
            <a:chExt cx="3937883" cy="4648200"/>
          </a:xfrm>
        </p:grpSpPr>
        <p:pic>
          <p:nvPicPr>
            <p:cNvPr id="19" name="Bild 18" descr="low_energy_neutrino_spctrum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B3B3B3"/>
                </a:clrFrom>
                <a:clrTo>
                  <a:srgbClr val="B3B3B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43400" y="1761068"/>
              <a:ext cx="3937883" cy="418253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cxnSp>
          <p:nvCxnSpPr>
            <p:cNvPr id="9" name="Gerade Verbindung 8"/>
            <p:cNvCxnSpPr/>
            <p:nvPr/>
          </p:nvCxnSpPr>
          <p:spPr>
            <a:xfrm rot="5400000">
              <a:off x="4483200" y="3440806"/>
              <a:ext cx="4140000" cy="158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0800000">
              <a:off x="6629400" y="1676401"/>
              <a:ext cx="533400" cy="1588"/>
            </a:xfrm>
            <a:prstGeom prst="line">
              <a:avLst/>
            </a:prstGeom>
            <a:ln>
              <a:solidFill>
                <a:schemeClr val="tx2"/>
              </a:solidFill>
              <a:headEnd type="stealth" w="lg" len="me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6553200" y="1295400"/>
              <a:ext cx="652643" cy="369332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tx2"/>
                  </a:solidFill>
                </a:rPr>
                <a:t>WCD</a:t>
              </a:r>
              <a:endParaRPr lang="de-DE" b="1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11" name="Gerade Verbindung 10"/>
          <p:cNvCxnSpPr/>
          <p:nvPr/>
        </p:nvCxnSpPr>
        <p:spPr>
          <a:xfrm rot="5400000">
            <a:off x="-208043" y="3440806"/>
            <a:ext cx="4140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10800000">
            <a:off x="1938157" y="1676401"/>
            <a:ext cx="533400" cy="1588"/>
          </a:xfrm>
          <a:prstGeom prst="line">
            <a:avLst/>
          </a:prstGeom>
          <a:ln>
            <a:solidFill>
              <a:schemeClr val="accent2"/>
            </a:solidFill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861957" y="1295400"/>
            <a:ext cx="53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504D"/>
                </a:solidFill>
              </a:rPr>
              <a:t>LSD</a:t>
            </a:r>
            <a:endParaRPr lang="de-DE" b="1" dirty="0">
              <a:solidFill>
                <a:srgbClr val="C0504D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29198" y="1092550"/>
            <a:ext cx="3733802" cy="5428052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1172"/>
              </a:spcAft>
            </a:pPr>
            <a:r>
              <a:rPr lang="de-DE" sz="2200" b="1" dirty="0" err="1" smtClean="0">
                <a:solidFill>
                  <a:schemeClr val="accent2"/>
                </a:solidFill>
              </a:rPr>
              <a:t>Liquid-Scintillator</a:t>
            </a:r>
            <a:r>
              <a:rPr lang="de-DE" sz="2200" b="1" dirty="0" smtClean="0">
                <a:solidFill>
                  <a:schemeClr val="accent2"/>
                </a:solidFill>
              </a:rPr>
              <a:t> </a:t>
            </a:r>
            <a:r>
              <a:rPr lang="de-DE" sz="2200" b="1" dirty="0" err="1" smtClean="0">
                <a:solidFill>
                  <a:schemeClr val="accent2"/>
                </a:solidFill>
              </a:rPr>
              <a:t>Detectors</a:t>
            </a:r>
            <a:endParaRPr lang="de-DE" sz="2200" b="1" dirty="0" smtClean="0">
              <a:solidFill>
                <a:schemeClr val="accent2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err="1" smtClean="0">
                <a:solidFill>
                  <a:prstClr val="black"/>
                </a:solidFill>
              </a:rPr>
              <a:t>e.g</a:t>
            </a:r>
            <a:r>
              <a:rPr lang="de-DE" sz="2000" b="1" dirty="0" smtClean="0">
                <a:solidFill>
                  <a:prstClr val="black"/>
                </a:solidFill>
              </a:rPr>
              <a:t>. </a:t>
            </a:r>
            <a:r>
              <a:rPr lang="de-DE" sz="2000" b="1" dirty="0" err="1" smtClean="0">
                <a:solidFill>
                  <a:prstClr val="black"/>
                </a:solidFill>
              </a:rPr>
              <a:t>Borexino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mass</a:t>
            </a:r>
            <a:r>
              <a:rPr lang="de-DE" sz="2000" dirty="0" smtClean="0">
                <a:solidFill>
                  <a:prstClr val="black"/>
                </a:solidFill>
              </a:rPr>
              <a:t>: 300 t</a:t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threshold</a:t>
            </a:r>
            <a:r>
              <a:rPr lang="de-DE" sz="2000" dirty="0" smtClean="0">
                <a:solidFill>
                  <a:prstClr val="black"/>
                </a:solidFill>
              </a:rPr>
              <a:t>: ~200 </a:t>
            </a:r>
            <a:r>
              <a:rPr lang="de-DE" sz="2000" dirty="0" err="1" smtClean="0">
                <a:solidFill>
                  <a:prstClr val="black"/>
                </a:solidFill>
              </a:rPr>
              <a:t>keV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prstClr val="black"/>
                </a:solidFill>
              </a:rPr>
              <a:t>Neutrino </a:t>
            </a:r>
            <a:r>
              <a:rPr lang="de-DE" sz="2000" b="1" dirty="0" err="1" smtClean="0">
                <a:solidFill>
                  <a:prstClr val="black"/>
                </a:solidFill>
              </a:rPr>
              <a:t>program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Sub-MeV</a:t>
            </a:r>
            <a:r>
              <a:rPr lang="de-DE" sz="2000" dirty="0" smtClean="0">
                <a:solidFill>
                  <a:prstClr val="black"/>
                </a:solidFill>
              </a:rPr>
              <a:t> solar </a:t>
            </a:r>
            <a:r>
              <a:rPr lang="de-DE" sz="2000" dirty="0" err="1" smtClean="0">
                <a:solidFill>
                  <a:prstClr val="black"/>
                </a:solidFill>
              </a:rPr>
              <a:t>neutrinos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Geoneutrinos</a:t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Supernova </a:t>
            </a:r>
            <a:r>
              <a:rPr lang="de-DE" sz="2000" dirty="0" err="1" smtClean="0">
                <a:solidFill>
                  <a:prstClr val="black"/>
                </a:solidFill>
              </a:rPr>
              <a:t>neutrinos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prstClr val="black"/>
                </a:solidFill>
              </a:rPr>
              <a:t>Advantages: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low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threshold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high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resolution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excellent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channel</a:t>
            </a:r>
            <a:r>
              <a:rPr lang="de-DE" sz="2000" dirty="0" smtClean="0">
                <a:solidFill>
                  <a:prstClr val="black"/>
                </a:solidFill>
              </a:rPr>
              <a:t> and</a:t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</a:rPr>
              <a:t>background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discrimination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err="1" smtClean="0">
                <a:solidFill>
                  <a:prstClr val="black"/>
                </a:solidFill>
              </a:rPr>
              <a:t>Disadvantages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Small </a:t>
            </a:r>
            <a:r>
              <a:rPr lang="de-DE" sz="2000" dirty="0" err="1" smtClean="0">
                <a:solidFill>
                  <a:prstClr val="black"/>
                </a:solidFill>
              </a:rPr>
              <a:t>mass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No </a:t>
            </a:r>
            <a:r>
              <a:rPr lang="de-DE" sz="2000" dirty="0" err="1" smtClean="0">
                <a:solidFill>
                  <a:prstClr val="black"/>
                </a:solidFill>
              </a:rPr>
              <a:t>directional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resolution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>
                <a:cs typeface="Arial Narrow"/>
              </a:rPr>
              <a:t>How</a:t>
            </a:r>
            <a:r>
              <a:rPr lang="de-DE" sz="3500" b="1" dirty="0" smtClean="0">
                <a:cs typeface="Arial Narrow"/>
              </a:rPr>
              <a:t> to </a:t>
            </a:r>
            <a:r>
              <a:rPr lang="de-DE" sz="3500" b="1" dirty="0" err="1" smtClean="0">
                <a:cs typeface="Arial Narrow"/>
              </a:rPr>
              <a:t>get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the</a:t>
            </a:r>
            <a:r>
              <a:rPr lang="de-DE" sz="3500" b="1" dirty="0" smtClean="0">
                <a:cs typeface="Arial Narrow"/>
              </a:rPr>
              <a:t> best out of </a:t>
            </a:r>
            <a:r>
              <a:rPr lang="de-DE" sz="3500" b="1" dirty="0" err="1" smtClean="0">
                <a:cs typeface="Arial Narrow"/>
              </a:rPr>
              <a:t>two</a:t>
            </a:r>
            <a:r>
              <a:rPr lang="de-DE" sz="3500" b="1" dirty="0" smtClean="0">
                <a:cs typeface="Arial Narrow"/>
              </a:rPr>
              <a:t> </a:t>
            </a:r>
            <a:r>
              <a:rPr lang="de-DE" sz="3500" b="1" dirty="0" err="1" smtClean="0">
                <a:cs typeface="Arial Narrow"/>
              </a:rPr>
              <a:t>worlds</a:t>
            </a:r>
            <a:r>
              <a:rPr lang="de-DE" sz="3500" b="1" dirty="0" smtClean="0">
                <a:cs typeface="Arial Narrow"/>
              </a:rPr>
              <a:t>?</a:t>
            </a:r>
            <a:endParaRPr lang="de-DE" sz="3500" b="1" dirty="0">
              <a:cs typeface="Arial Narrow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029198" y="1092550"/>
            <a:ext cx="3733802" cy="5428052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1172"/>
              </a:spcAft>
            </a:pPr>
            <a:r>
              <a:rPr lang="de-DE" sz="2200" b="1" dirty="0" err="1" smtClean="0">
                <a:solidFill>
                  <a:schemeClr val="accent2"/>
                </a:solidFill>
              </a:rPr>
              <a:t>Liquid-Scintillator</a:t>
            </a:r>
            <a:r>
              <a:rPr lang="de-DE" sz="2200" b="1" dirty="0" smtClean="0">
                <a:solidFill>
                  <a:schemeClr val="accent2"/>
                </a:solidFill>
              </a:rPr>
              <a:t> </a:t>
            </a:r>
            <a:r>
              <a:rPr lang="de-DE" sz="2200" b="1" dirty="0" err="1" smtClean="0">
                <a:solidFill>
                  <a:schemeClr val="accent2"/>
                </a:solidFill>
              </a:rPr>
              <a:t>Detectors</a:t>
            </a:r>
            <a:endParaRPr lang="de-DE" sz="2200" b="1" dirty="0" smtClean="0">
              <a:solidFill>
                <a:schemeClr val="accent2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err="1" smtClean="0">
                <a:solidFill>
                  <a:prstClr val="black"/>
                </a:solidFill>
              </a:rPr>
              <a:t>e.g</a:t>
            </a:r>
            <a:r>
              <a:rPr lang="de-DE" sz="2000" b="1" dirty="0" smtClean="0">
                <a:solidFill>
                  <a:prstClr val="black"/>
                </a:solidFill>
              </a:rPr>
              <a:t>. </a:t>
            </a:r>
            <a:r>
              <a:rPr lang="de-DE" sz="2000" b="1" dirty="0" err="1" smtClean="0">
                <a:solidFill>
                  <a:prstClr val="black"/>
                </a:solidFill>
              </a:rPr>
              <a:t>Borexino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mass</a:t>
            </a:r>
            <a:r>
              <a:rPr lang="de-DE" sz="2000" dirty="0" smtClean="0">
                <a:solidFill>
                  <a:prstClr val="black"/>
                </a:solidFill>
              </a:rPr>
              <a:t>: 300 t</a:t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threshold</a:t>
            </a:r>
            <a:r>
              <a:rPr lang="de-DE" sz="2000" dirty="0" smtClean="0">
                <a:solidFill>
                  <a:prstClr val="black"/>
                </a:solidFill>
              </a:rPr>
              <a:t>: ~200 </a:t>
            </a:r>
            <a:r>
              <a:rPr lang="de-DE" sz="2000" dirty="0" err="1" smtClean="0">
                <a:solidFill>
                  <a:prstClr val="black"/>
                </a:solidFill>
              </a:rPr>
              <a:t>keV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prstClr val="black"/>
                </a:solidFill>
              </a:rPr>
              <a:t>Neutrino </a:t>
            </a:r>
            <a:r>
              <a:rPr lang="de-DE" sz="2000" b="1" dirty="0" err="1" smtClean="0">
                <a:solidFill>
                  <a:prstClr val="black"/>
                </a:solidFill>
              </a:rPr>
              <a:t>program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Sub-MeV</a:t>
            </a:r>
            <a:r>
              <a:rPr lang="de-DE" sz="2000" dirty="0" smtClean="0">
                <a:solidFill>
                  <a:prstClr val="black"/>
                </a:solidFill>
              </a:rPr>
              <a:t> solar </a:t>
            </a:r>
            <a:r>
              <a:rPr lang="de-DE" sz="2000" dirty="0" err="1" smtClean="0">
                <a:solidFill>
                  <a:prstClr val="black"/>
                </a:solidFill>
              </a:rPr>
              <a:t>neutrinos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Geoneutrinos</a:t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Supernova </a:t>
            </a:r>
            <a:r>
              <a:rPr lang="de-DE" sz="2000" dirty="0" err="1" smtClean="0">
                <a:solidFill>
                  <a:prstClr val="black"/>
                </a:solidFill>
              </a:rPr>
              <a:t>neutrinos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prstClr val="black"/>
                </a:solidFill>
              </a:rPr>
              <a:t>Advantages: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low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threshold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high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resolution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excellent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channel</a:t>
            </a:r>
            <a:r>
              <a:rPr lang="de-DE" sz="2000" dirty="0" smtClean="0">
                <a:solidFill>
                  <a:prstClr val="black"/>
                </a:solidFill>
              </a:rPr>
              <a:t> and</a:t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</a:rPr>
              <a:t>background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discrimination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err="1" smtClean="0">
                <a:solidFill>
                  <a:prstClr val="black"/>
                </a:solidFill>
              </a:rPr>
              <a:t>Disadvantages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Small </a:t>
            </a:r>
            <a:r>
              <a:rPr lang="de-DE" sz="2000" dirty="0" err="1" smtClean="0">
                <a:solidFill>
                  <a:prstClr val="black"/>
                </a:solidFill>
              </a:rPr>
              <a:t>mass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No </a:t>
            </a:r>
            <a:r>
              <a:rPr lang="de-DE" sz="2000" dirty="0" err="1" smtClean="0">
                <a:solidFill>
                  <a:prstClr val="black"/>
                </a:solidFill>
              </a:rPr>
              <a:t>directional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resolution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04799" y="1092550"/>
            <a:ext cx="4291719" cy="5381885"/>
          </a:xfrm>
          <a:prstGeom prst="rect">
            <a:avLst/>
          </a:prstGeom>
          <a:noFill/>
        </p:spPr>
        <p:txBody>
          <a:bodyPr wrap="square" lIns="87276" tIns="43638" rIns="87276" bIns="43638" rtlCol="0">
            <a:spAutoFit/>
          </a:bodyPr>
          <a:lstStyle/>
          <a:p>
            <a:pPr>
              <a:spcAft>
                <a:spcPts val="1172"/>
              </a:spcAft>
            </a:pPr>
            <a:r>
              <a:rPr lang="de-DE" sz="2200" b="1" dirty="0" err="1" smtClean="0">
                <a:solidFill>
                  <a:schemeClr val="tx2"/>
                </a:solidFill>
              </a:rPr>
              <a:t>Water-Cherenkov</a:t>
            </a:r>
            <a:r>
              <a:rPr lang="de-DE" sz="2200" b="1" dirty="0" smtClean="0">
                <a:solidFill>
                  <a:schemeClr val="tx2"/>
                </a:solidFill>
              </a:rPr>
              <a:t> </a:t>
            </a:r>
            <a:r>
              <a:rPr lang="de-DE" sz="2200" b="1" dirty="0" err="1" smtClean="0">
                <a:solidFill>
                  <a:schemeClr val="tx2"/>
                </a:solidFill>
              </a:rPr>
              <a:t>Detectors</a:t>
            </a:r>
            <a:endParaRPr lang="de-DE" sz="2200" b="1" dirty="0" smtClean="0">
              <a:solidFill>
                <a:schemeClr val="tx2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err="1" smtClean="0">
                <a:solidFill>
                  <a:prstClr val="black"/>
                </a:solidFill>
              </a:rPr>
              <a:t>Super-Kamiokande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mass</a:t>
            </a:r>
            <a:r>
              <a:rPr lang="de-DE" sz="2000" dirty="0" smtClean="0">
                <a:solidFill>
                  <a:prstClr val="black"/>
                </a:solidFill>
              </a:rPr>
              <a:t>: 50 </a:t>
            </a:r>
            <a:r>
              <a:rPr lang="de-DE" sz="2000" dirty="0" err="1" smtClean="0">
                <a:solidFill>
                  <a:prstClr val="black"/>
                </a:solidFill>
              </a:rPr>
              <a:t>kt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threshold</a:t>
            </a:r>
            <a:r>
              <a:rPr lang="de-DE" sz="2000" dirty="0" smtClean="0">
                <a:solidFill>
                  <a:prstClr val="black"/>
                </a:solidFill>
              </a:rPr>
              <a:t>: 5 MeV</a:t>
            </a: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prstClr val="black"/>
                </a:solidFill>
              </a:rPr>
              <a:t>Neutrino </a:t>
            </a:r>
            <a:r>
              <a:rPr lang="de-DE" sz="2000" b="1" dirty="0" err="1" smtClean="0">
                <a:solidFill>
                  <a:prstClr val="black"/>
                </a:solidFill>
              </a:rPr>
              <a:t>program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Solar </a:t>
            </a:r>
            <a:r>
              <a:rPr lang="de-DE" sz="2000" baseline="30000" dirty="0" smtClean="0">
                <a:solidFill>
                  <a:prstClr val="black"/>
                </a:solidFill>
              </a:rPr>
              <a:t>8</a:t>
            </a:r>
            <a:r>
              <a:rPr lang="de-DE" sz="2000" dirty="0" smtClean="0">
                <a:solidFill>
                  <a:prstClr val="black"/>
                </a:solidFill>
              </a:rPr>
              <a:t>B </a:t>
            </a:r>
            <a:r>
              <a:rPr lang="de-DE" sz="2000" dirty="0" err="1" smtClean="0">
                <a:solidFill>
                  <a:prstClr val="black"/>
                </a:solidFill>
              </a:rPr>
              <a:t>neutrinos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Supernova </a:t>
            </a:r>
            <a:r>
              <a:rPr lang="de-DE" sz="2000" dirty="0" err="1" smtClean="0">
                <a:solidFill>
                  <a:prstClr val="black"/>
                </a:solidFill>
              </a:rPr>
              <a:t>neutrinos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Diffuse SN </a:t>
            </a:r>
            <a:r>
              <a:rPr lang="de-DE" sz="2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background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smtClean="0">
                <a:solidFill>
                  <a:prstClr val="black"/>
                </a:solidFill>
              </a:rPr>
              <a:t>Advantages: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Large </a:t>
            </a:r>
            <a:r>
              <a:rPr lang="de-DE" sz="2000" dirty="0" err="1" smtClean="0">
                <a:solidFill>
                  <a:prstClr val="black"/>
                </a:solidFill>
              </a:rPr>
              <a:t>mass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Directional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resolution</a:t>
            </a:r>
            <a:endParaRPr lang="de-DE" sz="2000" dirty="0" smtClean="0">
              <a:solidFill>
                <a:prstClr val="black"/>
              </a:solidFill>
            </a:endParaRPr>
          </a:p>
          <a:p>
            <a:pPr marL="176213" indent="-176213">
              <a:spcAft>
                <a:spcPts val="572"/>
              </a:spcAft>
              <a:buFont typeface="Wingdings" charset="2"/>
              <a:buChar char="§"/>
              <a:tabLst>
                <a:tab pos="176213" algn="l"/>
              </a:tabLst>
            </a:pPr>
            <a:r>
              <a:rPr lang="de-DE" sz="2000" b="1" dirty="0" err="1" smtClean="0">
                <a:solidFill>
                  <a:prstClr val="black"/>
                </a:solidFill>
              </a:rPr>
              <a:t>Disadvantages</a:t>
            </a:r>
            <a:r>
              <a:rPr lang="de-DE" sz="2000" b="1" dirty="0" smtClean="0">
                <a:solidFill>
                  <a:prstClr val="black"/>
                </a:solidFill>
              </a:rPr>
              <a:t>: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high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threshold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moderate </a:t>
            </a:r>
            <a:r>
              <a:rPr lang="de-DE" sz="2000" dirty="0" err="1" smtClean="0">
                <a:solidFill>
                  <a:prstClr val="black"/>
                </a:solidFill>
              </a:rPr>
              <a:t>energy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resolution</a:t>
            </a:r>
            <a:r>
              <a:rPr lang="de-DE" sz="2000" dirty="0" smtClean="0">
                <a:solidFill>
                  <a:prstClr val="black"/>
                </a:solidFill>
              </a:rPr>
              <a:t/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– </a:t>
            </a:r>
            <a:r>
              <a:rPr lang="de-DE" sz="2000" dirty="0" err="1" smtClean="0">
                <a:solidFill>
                  <a:prstClr val="black"/>
                </a:solidFill>
              </a:rPr>
              <a:t>limited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channel</a:t>
            </a:r>
            <a:r>
              <a:rPr lang="de-DE" sz="2000" dirty="0" smtClean="0">
                <a:solidFill>
                  <a:prstClr val="black"/>
                </a:solidFill>
              </a:rPr>
              <a:t> and</a:t>
            </a:r>
            <a:br>
              <a:rPr lang="de-DE" sz="2000" dirty="0" smtClean="0">
                <a:solidFill>
                  <a:prstClr val="black"/>
                </a:solidFill>
              </a:rPr>
            </a:br>
            <a:r>
              <a:rPr lang="de-DE" sz="2000" dirty="0" smtClean="0">
                <a:solidFill>
                  <a:prstClr val="black"/>
                </a:solidFill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</a:rPr>
              <a:t>background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discrimination</a:t>
            </a:r>
            <a:r>
              <a:rPr lang="de-DE" sz="2000" dirty="0" smtClean="0">
                <a:solidFill>
                  <a:prstClr val="black"/>
                </a:solidFill>
              </a:rPr>
              <a:t>    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28600" y="1092550"/>
            <a:ext cx="8229600" cy="1498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de-DE" sz="2000" b="1" dirty="0" err="1" smtClean="0">
                <a:solidFill>
                  <a:schemeClr val="tx1"/>
                </a:solidFill>
              </a:rPr>
              <a:t>Large-volume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liquid-scintillator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detector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2000" dirty="0" smtClean="0">
                <a:solidFill>
                  <a:schemeClr val="tx1"/>
                </a:solidFill>
              </a:rPr>
              <a:t>– large </a:t>
            </a:r>
            <a:r>
              <a:rPr lang="de-DE" sz="2000" dirty="0" err="1" smtClean="0">
                <a:solidFill>
                  <a:schemeClr val="tx1"/>
                </a:solidFill>
              </a:rPr>
              <a:t>target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mass</a:t>
            </a:r>
            <a:r>
              <a:rPr lang="de-DE" sz="2000" dirty="0" smtClean="0">
                <a:solidFill>
                  <a:schemeClr val="tx1"/>
                </a:solidFill>
              </a:rPr>
              <a:t>: 50 kt</a:t>
            </a:r>
            <a:r>
              <a:rPr lang="de-DE" sz="2000" dirty="0" smtClean="0">
                <a:solidFill>
                  <a:schemeClr val="bg1"/>
                </a:solidFill>
              </a:rPr>
              <a:t>.</a:t>
            </a: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– </a:t>
            </a:r>
            <a:r>
              <a:rPr lang="de-DE" sz="2000" dirty="0" err="1" smtClean="0">
                <a:solidFill>
                  <a:schemeClr val="tx1"/>
                </a:solidFill>
              </a:rPr>
              <a:t>low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threshold</a:t>
            </a:r>
            <a:r>
              <a:rPr lang="de-DE" sz="2000" dirty="0" smtClean="0">
                <a:solidFill>
                  <a:schemeClr val="tx1"/>
                </a:solidFill>
              </a:rPr>
              <a:t>: ~200 </a:t>
            </a:r>
            <a:r>
              <a:rPr lang="de-DE" sz="2000" dirty="0" err="1" smtClean="0">
                <a:solidFill>
                  <a:schemeClr val="tx1"/>
                </a:solidFill>
              </a:rPr>
              <a:t>keV</a:t>
            </a:r>
            <a:endParaRPr lang="de-DE" sz="2000" dirty="0" smtClean="0">
              <a:solidFill>
                <a:schemeClr val="tx1"/>
              </a:solidFill>
            </a:endParaRPr>
          </a:p>
          <a:p>
            <a:pPr algn="ctr"/>
            <a:r>
              <a:rPr lang="de-DE" sz="2000" b="1" dirty="0" smtClean="0">
                <a:solidFill>
                  <a:schemeClr val="accent2"/>
                </a:solidFill>
                <a:sym typeface="Wingdings"/>
              </a:rPr>
              <a:t> LENA</a:t>
            </a:r>
            <a:endParaRPr lang="de-DE" sz="2000" b="1" dirty="0">
              <a:solidFill>
                <a:schemeClr val="accent2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533400" y="4722812"/>
            <a:ext cx="2520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533400" y="5408612"/>
            <a:ext cx="2520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533400" y="5713412"/>
            <a:ext cx="31242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533400" y="6018212"/>
            <a:ext cx="22860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762000" y="6323012"/>
            <a:ext cx="27432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5257800" y="6016624"/>
            <a:ext cx="1447800" cy="15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2133600" y="1092550"/>
            <a:ext cx="4572000" cy="149825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Michael Wurm	 (UHH)		 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                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Exploring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the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neutrino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 </a:t>
            </a:r>
            <a:r>
              <a:rPr lang="de-DE" sz="1000" dirty="0" err="1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sky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: LENA	</a:t>
            </a:r>
            <a:r>
              <a:rPr lang="de-DE" sz="1000" dirty="0">
                <a:solidFill>
                  <a:srgbClr val="FFFFFF">
                    <a:lumMod val="50000"/>
                  </a:srgbClr>
                </a:solidFill>
                <a:cs typeface="Calibri"/>
              </a:rPr>
              <a:t>	</a:t>
            </a:r>
            <a:r>
              <a:rPr lang="de-DE" sz="1000" dirty="0" smtClean="0">
                <a:solidFill>
                  <a:srgbClr val="FFFFFF">
                    <a:lumMod val="50000"/>
                  </a:srgbClr>
                </a:solidFill>
                <a:cs typeface="Calibri"/>
              </a:rPr>
              <a:t>		</a:t>
            </a:r>
            <a:fld id="{4031591C-1216-954B-9D04-232DACC57EFF}" type="slidenum">
              <a:rPr sz="1000" smtClean="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 sz="1000" dirty="0">
              <a:solidFill>
                <a:srgbClr val="7F7F7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9" descr="lena_201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5212" y="1079516"/>
            <a:ext cx="2993576" cy="57784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2" y="0"/>
            <a:ext cx="8381999" cy="868362"/>
          </a:xfrm>
        </p:spPr>
        <p:txBody>
          <a:bodyPr>
            <a:normAutofit/>
          </a:bodyPr>
          <a:lstStyle/>
          <a:p>
            <a:pPr algn="l"/>
            <a:r>
              <a:rPr lang="de-DE" sz="3500" b="1">
                <a:solidFill>
                  <a:schemeClr val="bg1"/>
                </a:solidFill>
                <a:cs typeface="Arial Narrow"/>
              </a:rPr>
              <a:t>LENA detector layout</a:t>
            </a:r>
          </a:p>
        </p:txBody>
      </p:sp>
      <p:cxnSp>
        <p:nvCxnSpPr>
          <p:cNvPr id="5" name="Gerade Verbindung 4"/>
          <p:cNvCxnSpPr/>
          <p:nvPr/>
        </p:nvCxnSpPr>
        <p:spPr>
          <a:xfrm>
            <a:off x="304800" y="870218"/>
            <a:ext cx="8531315" cy="15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228600" y="6581021"/>
            <a:ext cx="8640000" cy="246201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Calibri"/>
                <a:cs typeface="Calibri"/>
              </a:rPr>
              <a:t>Michael Wurm	 (UHH)		   						    </a:t>
            </a:r>
            <a:fld id="{4031591C-1216-954B-9D04-232DACC57EFF}" type="slidenum">
              <a:rPr sz="1000">
                <a:solidFill>
                  <a:srgbClr val="7F7F7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sz="10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819401" y="4169400"/>
            <a:ext cx="1066800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>
              <a:solidFill>
                <a:schemeClr val="bg1"/>
              </a:solidFill>
              <a:latin typeface="Calibri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7610" y="1285054"/>
            <a:ext cx="2942471" cy="488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05" tIns="49752" rIns="99505" bIns="49752">
            <a:prstTxWarp prst="textNoShape">
              <a:avLst/>
            </a:prstTxWarp>
            <a:spAutoFit/>
          </a:bodyPr>
          <a:lstStyle/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Liquid Scintillator</a:t>
            </a: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/>
            </a:r>
            <a:b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ca. 69kt LAB</a:t>
            </a:r>
          </a:p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Concrete Tank </a:t>
            </a:r>
            <a:r>
              <a:rPr lang="de-DE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/>
            </a:r>
            <a:br>
              <a:rPr lang="de-DE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r = 16m, h = 100m</a:t>
            </a:r>
            <a:endParaRPr lang="de-DE">
              <a:solidFill>
                <a:schemeClr val="bg1"/>
              </a:solidFill>
              <a:ea typeface="Arial Narrow" charset="0"/>
              <a:cs typeface="Arial Narrow" charset="0"/>
              <a:sym typeface="Symbol" charset="2"/>
            </a:endParaRPr>
          </a:p>
          <a:p>
            <a:pPr defTabSz="497527">
              <a:spcAft>
                <a:spcPts val="5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PMT support structure</a:t>
            </a:r>
            <a:br>
              <a:rPr lang="de-DE" b="1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radius: 14m</a:t>
            </a:r>
          </a:p>
          <a:p>
            <a:pPr defTabSz="497527">
              <a:spcAft>
                <a:spcPts val="1198"/>
              </a:spcAft>
            </a:pPr>
            <a:r>
              <a:rPr lang="de-DE" b="1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32,000 12‘‘-PMTs</a:t>
            </a:r>
            <a:br>
              <a:rPr lang="de-DE" b="1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Winston cones</a:t>
            </a:r>
            <a:br>
              <a:rPr lang="de-DE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optical coverage: 30%</a:t>
            </a:r>
            <a:endParaRPr lang="de-DE" b="1">
              <a:solidFill>
                <a:schemeClr val="bg1"/>
              </a:solidFill>
              <a:ea typeface="Arial Narrow" charset="0"/>
              <a:cs typeface="Arial Narrow" charset="0"/>
            </a:endParaRPr>
          </a:p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Optical shield</a:t>
            </a:r>
          </a:p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Active volume</a:t>
            </a: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/>
            </a:r>
            <a:b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ca. 50kt of LAB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506329" y="1295400"/>
            <a:ext cx="2942471" cy="524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05" tIns="49752" rIns="99505" bIns="49752">
            <a:prstTxWarp prst="textNoShape">
              <a:avLst/>
            </a:prstTxWarp>
            <a:spAutoFit/>
          </a:bodyPr>
          <a:lstStyle/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Electronics Hall</a:t>
            </a: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/>
            </a:r>
            <a:b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dome of 15m height</a:t>
            </a:r>
          </a:p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Top Muon Veto</a:t>
            </a:r>
            <a:br>
              <a:rPr lang="de-DE" b="1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gas/solid scint. panels</a:t>
            </a:r>
            <a:b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ヒラギノ角ゴ Pro W3" charset="-128"/>
                <a:cs typeface="ヒラギノ角ゴ Pro W3" charset="-128"/>
              </a:rPr>
              <a:t>vertical muon tracking</a:t>
            </a:r>
          </a:p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Water Cherenkov Veto</a:t>
            </a:r>
            <a: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/>
            </a:r>
            <a:b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2000 PMTs, </a:t>
            </a:r>
            <a:r>
              <a:rPr lang="de-DE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D</a:t>
            </a:r>
            <a: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r &gt; 2m</a:t>
            </a:r>
            <a:b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fast neutron shield</a:t>
            </a:r>
            <a:b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inclined muons </a:t>
            </a:r>
          </a:p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Egg-Shaped Cavern</a:t>
            </a:r>
            <a:br>
              <a:rPr lang="de-DE" b="1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about 10</a:t>
            </a:r>
            <a:r>
              <a:rPr lang="de-DE" baseline="30000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5</a:t>
            </a:r>
            <a: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 m</a:t>
            </a:r>
            <a:r>
              <a:rPr lang="de-DE" baseline="30000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3</a:t>
            </a:r>
            <a:endParaRPr lang="de-DE">
              <a:solidFill>
                <a:schemeClr val="bg1"/>
              </a:solidFill>
              <a:latin typeface="Calibri"/>
              <a:ea typeface="Arial Narrow" charset="0"/>
              <a:cs typeface="Arial Narrow" charset="0"/>
              <a:sym typeface="Symbol" charset="2"/>
            </a:endParaRPr>
          </a:p>
          <a:p>
            <a:pPr defTabSz="497527">
              <a:spcAft>
                <a:spcPts val="2998"/>
              </a:spcAft>
            </a:pPr>
            <a:r>
              <a:rPr lang="de-DE" b="1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Rock Overburden</a:t>
            </a:r>
            <a:br>
              <a:rPr lang="de-DE" b="1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</a:br>
            <a:r>
              <a:rPr lang="de-DE">
                <a:solidFill>
                  <a:schemeClr val="bg1"/>
                </a:solidFill>
                <a:latin typeface="Calibri"/>
                <a:ea typeface="Arial Narrow" charset="0"/>
                <a:cs typeface="Arial Narrow" charset="0"/>
                <a:sym typeface="Symbol" charset="2"/>
              </a:rPr>
              <a:t>at least 4000 mwe</a:t>
            </a:r>
            <a:endParaRPr lang="de-DE" b="1">
              <a:solidFill>
                <a:schemeClr val="bg1"/>
              </a:solidFill>
              <a:latin typeface="Calibri"/>
              <a:ea typeface="Arial Narrow" charset="0"/>
              <a:cs typeface="Arial Narrow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1905000" y="5638800"/>
            <a:ext cx="2667000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>
              <a:solidFill>
                <a:schemeClr val="bg1"/>
              </a:solidFill>
              <a:latin typeface="Calibri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4753728" y="1531417"/>
            <a:ext cx="1752596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>
              <a:solidFill>
                <a:schemeClr val="bg1"/>
              </a:solidFill>
              <a:latin typeface="Calibri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4572000" y="1930082"/>
            <a:ext cx="1935000" cy="508317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>
              <a:solidFill>
                <a:schemeClr val="bg1"/>
              </a:solidFill>
              <a:latin typeface="Calibri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 flipV="1">
            <a:off x="5486400" y="3657600"/>
            <a:ext cx="1019926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>
              <a:solidFill>
                <a:schemeClr val="bg1"/>
              </a:solidFill>
              <a:latin typeface="Calibri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 flipV="1">
            <a:off x="5715000" y="5105400"/>
            <a:ext cx="792000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>
              <a:solidFill>
                <a:schemeClr val="bg1"/>
              </a:solidFill>
              <a:latin typeface="Calibri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8" name="Geschweifte Klammer rechts 17"/>
          <p:cNvSpPr/>
          <p:nvPr/>
        </p:nvSpPr>
        <p:spPr>
          <a:xfrm>
            <a:off x="2641933" y="3233401"/>
            <a:ext cx="177467" cy="1871999"/>
          </a:xfrm>
          <a:prstGeom prst="rightBrace">
            <a:avLst/>
          </a:prstGeom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1905001" y="2438400"/>
            <a:ext cx="1905000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>
              <a:solidFill>
                <a:schemeClr val="bg1"/>
              </a:solidFill>
              <a:latin typeface="Calibri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4955</Words>
  <Application>Microsoft Macintosh PowerPoint</Application>
  <PresentationFormat>Bildschirmpräsentation (4:3)</PresentationFormat>
  <Paragraphs>552</Paragraphs>
  <Slides>62</Slides>
  <Notes>1</Notes>
  <HiddenSlides>0</HiddenSlides>
  <MMClips>0</MMClips>
  <ScaleCrop>false</ScaleCrop>
  <HeadingPairs>
    <vt:vector size="4" baseType="variant">
      <vt:variant>
        <vt:lpstr>Entwurfsvorlage</vt:lpstr>
      </vt:variant>
      <vt:variant>
        <vt:i4>3</vt:i4>
      </vt:variant>
      <vt:variant>
        <vt:lpstr>Folientitel</vt:lpstr>
      </vt:variant>
      <vt:variant>
        <vt:i4>62</vt:i4>
      </vt:variant>
    </vt:vector>
  </HeadingPairs>
  <TitlesOfParts>
    <vt:vector size="65" baseType="lpstr">
      <vt:lpstr>Office-Design</vt:lpstr>
      <vt:lpstr>2_Office-Design</vt:lpstr>
      <vt:lpstr>3_Office-Design</vt:lpstr>
      <vt:lpstr>The LENA Project</vt:lpstr>
      <vt:lpstr>Outline</vt:lpstr>
      <vt:lpstr>The Neutrino Sky</vt:lpstr>
      <vt:lpstr>The Neutrino Sky</vt:lpstr>
      <vt:lpstr>The low-energy neutrino spectrum ...</vt:lpstr>
      <vt:lpstr>... and the main players in the field</vt:lpstr>
      <vt:lpstr>... and the main players in the field</vt:lpstr>
      <vt:lpstr>How to get the best out of two worlds?</vt:lpstr>
      <vt:lpstr>LENA detector layout</vt:lpstr>
      <vt:lpstr>LAGUNA  LAGUNA-LBNO</vt:lpstr>
      <vt:lpstr>LAGUNA site study</vt:lpstr>
      <vt:lpstr>Pyhäsalmi mine</vt:lpstr>
      <vt:lpstr>Pyhäsalmi underground</vt:lpstr>
      <vt:lpstr>Detector cavern</vt:lpstr>
      <vt:lpstr>Detector tank</vt:lpstr>
      <vt:lpstr>Major challenge: The liquid scintillator</vt:lpstr>
      <vt:lpstr>LENA‘s scintillator mixture</vt:lpstr>
      <vt:lpstr>Optical modules (OMs)</vt:lpstr>
      <vt:lpstr>Support structure for optical modules</vt:lpstr>
      <vt:lpstr>Neutrino interactions in liquid scintillator</vt:lpstr>
      <vt:lpstr>Event reconstruction in LENA: Energy</vt:lpstr>
      <vt:lpstr>Event reconstruction in LENA: Position</vt:lpstr>
      <vt:lpstr>Event reconstruction in LENA: Particle ID</vt:lpstr>
      <vt:lpstr>Observation of astrophysical sources</vt:lpstr>
      <vt:lpstr>Neutrino physics with natural sources</vt:lpstr>
      <vt:lpstr>Neutrino physics with artificial sources</vt:lpstr>
      <vt:lpstr>Long-baseline oscillation experiments</vt:lpstr>
      <vt:lpstr>Baselines vs. sensitivities</vt:lpstr>
      <vt:lpstr>CN2PY with LENA</vt:lpstr>
      <vt:lpstr>Main requirements for the far detector</vt:lpstr>
      <vt:lpstr>Effect of detector response</vt:lpstr>
      <vt:lpstr>Multivariate analysis for pulse shape</vt:lpstr>
      <vt:lpstr>Expected sensitivity in LENA</vt:lpstr>
      <vt:lpstr>GeV particles in liquid scintillator</vt:lpstr>
      <vt:lpstr>Vertex reconstruction in liquid scintillator</vt:lpstr>
      <vt:lpstr>Alternative: p+ decay-at-rest source for dCP</vt:lpstr>
      <vt:lpstr>Pion Decay-at-Rest (piDAR) source</vt:lpstr>
      <vt:lpstr>Proton source: High-power cyclotrons</vt:lpstr>
      <vt:lpstr>How to measure dCP with antineutrinos only</vt:lpstr>
      <vt:lpstr>DEAdALUS‘ three-baseline design</vt:lpstr>
      <vt:lpstr>LENA as detector for DAEdALUS</vt:lpstr>
      <vt:lpstr>Projected sensitivity to dCP</vt:lpstr>
      <vt:lpstr>Complementarity to LBL options </vt:lpstr>
      <vt:lpstr>Proton decay</vt:lpstr>
      <vt:lpstr>Proton decay searches in large n detectors</vt:lpstr>
      <vt:lpstr>Signature of the K+n decay</vt:lpstr>
      <vt:lpstr>Proton decay into K+n</vt:lpstr>
      <vt:lpstr>Proton decay into K+n</vt:lpstr>
      <vt:lpstr>Conclusions</vt:lpstr>
      <vt:lpstr>How long to wait?</vt:lpstr>
      <vt:lpstr>Further reading</vt:lpstr>
      <vt:lpstr>Folie 52</vt:lpstr>
      <vt:lpstr>Folie 53</vt:lpstr>
      <vt:lpstr>LENA – a mulitpurpose neutrino observatory</vt:lpstr>
      <vt:lpstr>Extraction of oscillation signature</vt:lpstr>
      <vt:lpstr>LENA physics programme</vt:lpstr>
      <vt:lpstr>Pulsing of the beam source</vt:lpstr>
      <vt:lpstr>Neutrino oscillometry</vt:lpstr>
      <vt:lpstr>Sensitivity to sterile neutrinos</vt:lpstr>
      <vt:lpstr>Sterile neutrinos with piDAR source @ 20m</vt:lpstr>
      <vt:lpstr>Sensitivity with piDAR beam</vt:lpstr>
      <vt:lpstr>Precision measurements with reactor n‘s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LENA Scintillator Characterization</dc:title>
  <dc:creator>Michael Wurm</dc:creator>
  <cp:lastModifiedBy>Michael Wurm</cp:lastModifiedBy>
  <cp:revision>595</cp:revision>
  <cp:lastPrinted>2013-01-21T17:34:51Z</cp:lastPrinted>
  <dcterms:created xsi:type="dcterms:W3CDTF">2013-01-21T17:17:00Z</dcterms:created>
  <dcterms:modified xsi:type="dcterms:W3CDTF">2013-01-22T09:05:57Z</dcterms:modified>
</cp:coreProperties>
</file>