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5"/>
  </p:notesMasterIdLst>
  <p:sldIdLst>
    <p:sldId id="257" r:id="rId2"/>
    <p:sldId id="298" r:id="rId3"/>
    <p:sldId id="299" r:id="rId4"/>
    <p:sldId id="258" r:id="rId5"/>
    <p:sldId id="259" r:id="rId6"/>
    <p:sldId id="300" r:id="rId7"/>
    <p:sldId id="301" r:id="rId8"/>
    <p:sldId id="262" r:id="rId9"/>
    <p:sldId id="263" r:id="rId10"/>
    <p:sldId id="265" r:id="rId11"/>
    <p:sldId id="303" r:id="rId12"/>
    <p:sldId id="304" r:id="rId13"/>
    <p:sldId id="305" r:id="rId14"/>
    <p:sldId id="306" r:id="rId15"/>
    <p:sldId id="308" r:id="rId16"/>
    <p:sldId id="309" r:id="rId17"/>
    <p:sldId id="269" r:id="rId18"/>
    <p:sldId id="270" r:id="rId19"/>
    <p:sldId id="315" r:id="rId20"/>
    <p:sldId id="310" r:id="rId21"/>
    <p:sldId id="322" r:id="rId22"/>
    <p:sldId id="317" r:id="rId23"/>
    <p:sldId id="313" r:id="rId24"/>
    <p:sldId id="314" r:id="rId25"/>
    <p:sldId id="312" r:id="rId26"/>
    <p:sldId id="318" r:id="rId27"/>
    <p:sldId id="319" r:id="rId28"/>
    <p:sldId id="320" r:id="rId29"/>
    <p:sldId id="272" r:id="rId30"/>
    <p:sldId id="321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8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2CA36-2E40-A54F-91DC-E2B25AD7288F}" type="datetimeFigureOut">
              <a:rPr lang="en-US" smtClean="0"/>
              <a:t>13-03-19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9CDAB-A656-7A41-B069-B1E29400D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9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AB277-C5BF-A348-8AFC-CBBC4ED577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27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If we want to discuss averaged observables and observations we need to define the hyper-surfaces using meaningful physical quantities: </a:t>
            </a:r>
            <a:r>
              <a:rPr lang="en-CA" dirty="0" err="1" smtClean="0"/>
              <a:t>Redshift</a:t>
            </a:r>
            <a:r>
              <a:rPr lang="en-CA" dirty="0" smtClean="0"/>
              <a:t>, temperature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AB277-C5BF-A348-8AFC-CBBC4ED5779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7008F6A1-3FA5-154E-A81C-89E01AC2F744}" type="datetimeFigureOut">
              <a:rPr lang="en-US" smtClean="0"/>
              <a:t>13-03-19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10C5F7D0-64E1-254F-BA8B-2C985BCE38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F6A1-3FA5-154E-A81C-89E01AC2F744}" type="datetimeFigureOut">
              <a:rPr lang="en-US" smtClean="0"/>
              <a:t>13-03-19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F7D0-64E1-254F-BA8B-2C985BCE38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F6A1-3FA5-154E-A81C-89E01AC2F744}" type="datetimeFigureOut">
              <a:rPr lang="en-US" smtClean="0"/>
              <a:t>13-03-19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F7D0-64E1-254F-BA8B-2C985BCE38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F6A1-3FA5-154E-A81C-89E01AC2F744}" type="datetimeFigureOut">
              <a:rPr lang="en-US" smtClean="0"/>
              <a:t>13-03-19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F7D0-64E1-254F-BA8B-2C985BCE3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F6A1-3FA5-154E-A81C-89E01AC2F744}" type="datetimeFigureOut">
              <a:rPr lang="en-US" smtClean="0"/>
              <a:t>13-03-19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F7D0-64E1-254F-BA8B-2C985BCE3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F6A1-3FA5-154E-A81C-89E01AC2F744}" type="datetimeFigureOut">
              <a:rPr lang="en-US" smtClean="0"/>
              <a:t>13-03-19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F7D0-64E1-254F-BA8B-2C985BCE3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F6A1-3FA5-154E-A81C-89E01AC2F744}" type="datetimeFigureOut">
              <a:rPr lang="en-US" smtClean="0"/>
              <a:t>13-03-19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F7D0-64E1-254F-BA8B-2C985BCE382B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F6A1-3FA5-154E-A81C-89E01AC2F744}" type="datetimeFigureOut">
              <a:rPr lang="en-US" smtClean="0"/>
              <a:t>13-03-19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F7D0-64E1-254F-BA8B-2C985BCE3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F6A1-3FA5-154E-A81C-89E01AC2F744}" type="datetimeFigureOut">
              <a:rPr lang="en-US" smtClean="0"/>
              <a:t>13-03-19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F7D0-64E1-254F-BA8B-2C985BCE38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F6A1-3FA5-154E-A81C-89E01AC2F744}" type="datetimeFigureOut">
              <a:rPr lang="en-US" smtClean="0"/>
              <a:t>13-03-19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F7D0-64E1-254F-BA8B-2C985BCE3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F6A1-3FA5-154E-A81C-89E01AC2F744}" type="datetimeFigureOut">
              <a:rPr lang="en-US" smtClean="0"/>
              <a:t>13-03-19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F7D0-64E1-254F-BA8B-2C985BCE3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F6A1-3FA5-154E-A81C-89E01AC2F744}" type="datetimeFigureOut">
              <a:rPr lang="en-US" smtClean="0"/>
              <a:t>13-03-19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F7D0-64E1-254F-BA8B-2C985BCE3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F6A1-3FA5-154E-A81C-89E01AC2F744}" type="datetimeFigureOut">
              <a:rPr lang="en-US" smtClean="0"/>
              <a:t>13-03-19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F7D0-64E1-254F-BA8B-2C985BCE3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7008F6A1-3FA5-154E-A81C-89E01AC2F744}" type="datetimeFigureOut">
              <a:rPr lang="en-US" smtClean="0"/>
              <a:t>13-03-19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10C5F7D0-64E1-254F-BA8B-2C985BCE38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F6A1-3FA5-154E-A81C-89E01AC2F744}" type="datetimeFigureOut">
              <a:rPr lang="en-US" smtClean="0"/>
              <a:t>13-03-19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F7D0-64E1-254F-BA8B-2C985BCE38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F6A1-3FA5-154E-A81C-89E01AC2F744}" type="datetimeFigureOut">
              <a:rPr lang="en-US" smtClean="0"/>
              <a:t>13-03-19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F7D0-64E1-254F-BA8B-2C985BCE38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F6A1-3FA5-154E-A81C-89E01AC2F744}" type="datetimeFigureOut">
              <a:rPr lang="en-US" smtClean="0"/>
              <a:t>13-03-19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F7D0-64E1-254F-BA8B-2C985BCE3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F6A1-3FA5-154E-A81C-89E01AC2F744}" type="datetimeFigureOut">
              <a:rPr lang="en-US" smtClean="0"/>
              <a:t>13-03-19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F7D0-64E1-254F-BA8B-2C985BCE3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F6A1-3FA5-154E-A81C-89E01AC2F744}" type="datetimeFigureOut">
              <a:rPr lang="en-US" smtClean="0"/>
              <a:t>13-03-19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F7D0-64E1-254F-BA8B-2C985BCE382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F6A1-3FA5-154E-A81C-89E01AC2F744}" type="datetimeFigureOut">
              <a:rPr lang="en-US" smtClean="0"/>
              <a:t>13-03-19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F7D0-64E1-254F-BA8B-2C985BCE38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7008F6A1-3FA5-154E-A81C-89E01AC2F744}" type="datetimeFigureOut">
              <a:rPr lang="en-US" smtClean="0"/>
              <a:t>13-03-19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10C5F7D0-64E1-254F-BA8B-2C985BCE38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6.wmf"/><Relationship Id="rId5" Type="http://schemas.openxmlformats.org/officeDocument/2006/relationships/image" Target="../media/image2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3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3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oleObject" Target="../embeddings/oleObject6.bin"/><Relationship Id="rId5" Type="http://schemas.openxmlformats.org/officeDocument/2006/relationships/image" Target="../media/image3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37.emf"/><Relationship Id="rId5" Type="http://schemas.openxmlformats.org/officeDocument/2006/relationships/image" Target="../media/image22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oleObject" Target="../embeddings/oleObject8.bin"/><Relationship Id="rId5" Type="http://schemas.openxmlformats.org/officeDocument/2006/relationships/image" Target="../media/image3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43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4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5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oleObject" Target="../embeddings/oleObject11.bin"/><Relationship Id="rId5" Type="http://schemas.openxmlformats.org/officeDocument/2006/relationships/image" Target="../media/image5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oleObject" Target="../embeddings/oleObject12.bin"/><Relationship Id="rId6" Type="http://schemas.openxmlformats.org/officeDocument/2006/relationships/image" Target="../media/image56.emf"/><Relationship Id="rId7" Type="http://schemas.openxmlformats.org/officeDocument/2006/relationships/image" Target="../media/image59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oleObject" Target="../embeddings/oleObject13.bin"/><Relationship Id="rId8" Type="http://schemas.openxmlformats.org/officeDocument/2006/relationships/image" Target="../media/image6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oleObject" Target="../embeddings/oleObject14.bin"/><Relationship Id="rId8" Type="http://schemas.openxmlformats.org/officeDocument/2006/relationships/image" Target="../media/image69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belprize.org/nobel_prizes/physics/laureates/2011/perlmutter.html" TargetMode="External"/><Relationship Id="rId4" Type="http://schemas.openxmlformats.org/officeDocument/2006/relationships/hyperlink" Target="http://www.nobelprize.org/nobel_prizes/physics/laureates/2011/schmidt.html" TargetMode="External"/><Relationship Id="rId5" Type="http://schemas.openxmlformats.org/officeDocument/2006/relationships/hyperlink" Target="http://www.nobelprize.org/nobel_prizes/physics/laureates/2011/riess.html" TargetMode="External"/><Relationship Id="rId6" Type="http://schemas.openxmlformats.org/officeDocument/2006/relationships/image" Target="../media/image74.jpeg"/><Relationship Id="rId7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obelprize.org/nobel_prizes/physics/laureates/2011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oleObject" Target="../embeddings/oleObject15.bin"/><Relationship Id="rId8" Type="http://schemas.openxmlformats.org/officeDocument/2006/relationships/image" Target="../media/image7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60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11854"/>
            <a:ext cx="7772400" cy="1780108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/>
              <a:t>Light-Cone Averaging and Dispersion of the </a:t>
            </a:r>
            <a:br>
              <a:rPr lang="en-CA" dirty="0" smtClean="0"/>
            </a:br>
            <a:r>
              <a:rPr lang="en-CA" dirty="0" err="1" smtClean="0"/>
              <a:t>d</a:t>
            </a:r>
            <a:r>
              <a:rPr lang="en-CA" sz="3200" dirty="0" err="1" smtClean="0"/>
              <a:t>L</a:t>
            </a:r>
            <a:r>
              <a:rPr lang="en-CA" dirty="0" smtClean="0"/>
              <a:t> – z Relation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" y="3308154"/>
            <a:ext cx="7854696" cy="1752600"/>
          </a:xfrm>
        </p:spPr>
        <p:txBody>
          <a:bodyPr>
            <a:noAutofit/>
          </a:bodyPr>
          <a:lstStyle/>
          <a:p>
            <a:pPr algn="ctr"/>
            <a:r>
              <a:rPr lang="en-CA" sz="2800" dirty="0" err="1" smtClean="0"/>
              <a:t>Ido</a:t>
            </a:r>
            <a:r>
              <a:rPr lang="en-CA" sz="2800" dirty="0" smtClean="0"/>
              <a:t> Ben-Dayan</a:t>
            </a:r>
          </a:p>
          <a:p>
            <a:pPr algn="ctr"/>
            <a:r>
              <a:rPr lang="en-CA" sz="2800" dirty="0" smtClean="0"/>
              <a:t>DESY</a:t>
            </a:r>
          </a:p>
          <a:p>
            <a:pPr algn="ctr"/>
            <a:r>
              <a:rPr lang="en-CA" sz="2800" i="1" dirty="0" smtClean="0"/>
              <a:t>1202.1247</a:t>
            </a:r>
            <a:r>
              <a:rPr lang="en-CA" sz="2800" i="1" dirty="0"/>
              <a:t>, 1207.1286, </a:t>
            </a:r>
            <a:r>
              <a:rPr lang="en-CA" sz="2800" i="1" dirty="0" smtClean="0"/>
              <a:t>1209.4326, 1302.0740 </a:t>
            </a:r>
            <a:endParaRPr lang="en-CA" sz="2800" i="1" dirty="0" smtClean="0"/>
          </a:p>
          <a:p>
            <a:pPr algn="ctr"/>
            <a:r>
              <a:rPr lang="en-CA" sz="2800" i="1" dirty="0" smtClean="0"/>
              <a:t>+ </a:t>
            </a:r>
            <a:r>
              <a:rPr lang="en-CA" sz="2800" i="1" dirty="0" smtClean="0"/>
              <a:t>Work in Progress</a:t>
            </a:r>
          </a:p>
          <a:p>
            <a:pPr algn="ctr"/>
            <a:r>
              <a:rPr lang="en-CA" sz="2800" i="1" dirty="0" smtClean="0">
                <a:solidFill>
                  <a:srgbClr val="FF0000"/>
                </a:solidFill>
              </a:rPr>
              <a:t>IBD, </a:t>
            </a:r>
            <a:r>
              <a:rPr lang="en-CA" sz="2800" i="1" dirty="0" smtClean="0">
                <a:solidFill>
                  <a:srgbClr val="FF0000"/>
                </a:solidFill>
              </a:rPr>
              <a:t>M</a:t>
            </a:r>
            <a:r>
              <a:rPr lang="en-CA" sz="2800" i="1" dirty="0" smtClean="0">
                <a:solidFill>
                  <a:srgbClr val="FF0000"/>
                </a:solidFill>
              </a:rPr>
              <a:t>. </a:t>
            </a:r>
            <a:r>
              <a:rPr lang="en-CA" sz="2800" i="1" dirty="0" err="1" smtClean="0">
                <a:solidFill>
                  <a:srgbClr val="FF0000"/>
                </a:solidFill>
              </a:rPr>
              <a:t>Gasperini</a:t>
            </a:r>
            <a:r>
              <a:rPr lang="en-CA" sz="2800" i="1" dirty="0" smtClean="0">
                <a:solidFill>
                  <a:srgbClr val="FF0000"/>
                </a:solidFill>
              </a:rPr>
              <a:t>, G. </a:t>
            </a:r>
            <a:r>
              <a:rPr lang="en-CA" sz="2800" i="1" dirty="0" err="1" smtClean="0">
                <a:solidFill>
                  <a:srgbClr val="FF0000"/>
                </a:solidFill>
              </a:rPr>
              <a:t>Marozzi</a:t>
            </a:r>
            <a:r>
              <a:rPr lang="en-CA" sz="2800" i="1" dirty="0" smtClean="0">
                <a:solidFill>
                  <a:srgbClr val="FF0000"/>
                </a:solidFill>
              </a:rPr>
              <a:t>, F. </a:t>
            </a:r>
            <a:r>
              <a:rPr lang="en-CA" sz="2800" i="1" dirty="0" err="1" smtClean="0">
                <a:solidFill>
                  <a:srgbClr val="FF0000"/>
                </a:solidFill>
              </a:rPr>
              <a:t>Nugier</a:t>
            </a:r>
            <a:r>
              <a:rPr lang="en-CA" sz="2800" i="1" dirty="0" smtClean="0">
                <a:solidFill>
                  <a:srgbClr val="FF0000"/>
                </a:solidFill>
              </a:rPr>
              <a:t>, G. </a:t>
            </a:r>
            <a:r>
              <a:rPr lang="en-CA" sz="2800" i="1" dirty="0" err="1" smtClean="0">
                <a:solidFill>
                  <a:srgbClr val="FF0000"/>
                </a:solidFill>
              </a:rPr>
              <a:t>Veneziano</a:t>
            </a:r>
            <a:endParaRPr lang="en-CA" sz="2800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489" y="5955444"/>
            <a:ext cx="845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3366FF"/>
                </a:solidFill>
              </a:rPr>
              <a:t>Bad </a:t>
            </a:r>
            <a:r>
              <a:rPr lang="en-US" sz="3200" dirty="0" err="1" smtClean="0">
                <a:solidFill>
                  <a:srgbClr val="3366FF"/>
                </a:solidFill>
              </a:rPr>
              <a:t>Honnef</a:t>
            </a:r>
            <a:r>
              <a:rPr lang="en-US" sz="3200" dirty="0" smtClean="0">
                <a:solidFill>
                  <a:srgbClr val="3366FF"/>
                </a:solidFill>
              </a:rPr>
              <a:t> XXV Workshop</a:t>
            </a:r>
            <a:endParaRPr lang="en-US" sz="32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8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ctr"/>
            <a:r>
              <a:rPr lang="en-CA" dirty="0" smtClean="0"/>
              <a:t>GLC Metric and Averages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2895600"/>
            <a:ext cx="8579296" cy="16297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CA" dirty="0" smtClean="0"/>
              <a:t>Ideal Observational Cosmology – Ellis et al.</a:t>
            </a:r>
          </a:p>
          <a:p>
            <a:r>
              <a:rPr lang="en-CA" dirty="0" smtClean="0"/>
              <a:t>Evaluating scalars at a constant redshift for a geodetic observer.</a:t>
            </a:r>
          </a:p>
          <a:p>
            <a:pPr>
              <a:buNone/>
            </a:pPr>
            <a:endParaRPr lang="en-CA" dirty="0" smtClean="0"/>
          </a:p>
          <a:p>
            <a:endParaRPr lang="en-CA" dirty="0" smtClean="0"/>
          </a:p>
          <a:p>
            <a:pPr>
              <a:buNone/>
            </a:pPr>
            <a:endParaRPr lang="en-CA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981200" y="4343400"/>
          <a:ext cx="5351644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3" imgW="2730240" imgH="1206360" progId="Equation.3">
                  <p:embed/>
                </p:oleObj>
              </mc:Choice>
              <mc:Fallback>
                <p:oleObj name="Equation" r:id="rId3" imgW="273024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343400"/>
                        <a:ext cx="5351644" cy="2133600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106619"/>
            <a:ext cx="8424936" cy="84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632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7585" y="1371600"/>
            <a:ext cx="7452816" cy="5010123"/>
          </a:xfrm>
        </p:spPr>
        <p:txBody>
          <a:bodyPr>
            <a:noAutofit/>
          </a:bodyPr>
          <a:lstStyle/>
          <a:p>
            <a:r>
              <a:rPr lang="en-CA" dirty="0" smtClean="0"/>
              <a:t>FLRW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r>
              <a:rPr lang="el-GR" dirty="0" smtClean="0"/>
              <a:t>τ</a:t>
            </a:r>
            <a:r>
              <a:rPr lang="en-CA" dirty="0" smtClean="0"/>
              <a:t> can be identified as the time coordinate in the synchronous gauge of arbitrary space-time.</a:t>
            </a:r>
          </a:p>
          <a:p>
            <a:pPr>
              <a:buNone/>
            </a:pPr>
            <a:endParaRPr lang="en-CA" i="1" dirty="0" smtClean="0"/>
          </a:p>
          <a:p>
            <a:pPr>
              <a:buNone/>
            </a:pPr>
            <a:r>
              <a:rPr lang="en-CA" i="1" dirty="0" smtClean="0"/>
              <a:t>IBD et al. </a:t>
            </a:r>
            <a:r>
              <a:rPr lang="fr-FR" i="1" dirty="0" smtClean="0"/>
              <a:t>’</a:t>
            </a:r>
            <a:r>
              <a:rPr lang="en-CA" i="1" dirty="0" smtClean="0"/>
              <a:t>12</a:t>
            </a:r>
            <a:endParaRPr lang="en-CA" dirty="0" smtClean="0"/>
          </a:p>
          <a:p>
            <a:pPr>
              <a:buNone/>
            </a:pPr>
            <a:endParaRPr lang="en-CA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GLC Metric</a:t>
            </a:r>
            <a:endParaRPr lang="en-CA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4543"/>
            <a:ext cx="7581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121526"/>
            <a:ext cx="81629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1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865" r="900"/>
          <a:stretch/>
        </p:blipFill>
        <p:spPr bwMode="auto">
          <a:xfrm>
            <a:off x="694875" y="2283467"/>
            <a:ext cx="7825077" cy="34506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/>
              <a:t>Average </a:t>
            </a:r>
            <a:r>
              <a:rPr lang="en-CA" dirty="0" err="1" smtClean="0"/>
              <a:t>d</a:t>
            </a:r>
            <a:r>
              <a:rPr lang="en-CA" baseline="-25000" dirty="0" err="1" smtClean="0"/>
              <a:t>L</a:t>
            </a:r>
            <a:r>
              <a:rPr lang="en-CA" dirty="0" smtClean="0"/>
              <a:t> on the past LC at constant redshift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2465174" y="5856320"/>
            <a:ext cx="387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A= </a:t>
            </a:r>
            <a:r>
              <a:rPr lang="en-CA" dirty="0" err="1" smtClean="0"/>
              <a:t>redshift</a:t>
            </a:r>
            <a:r>
              <a:rPr lang="en-CA" dirty="0" smtClean="0"/>
              <a:t>, V= light-cone coordinate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206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CA" dirty="0" smtClean="0"/>
              <a:t>Averaged </a:t>
            </a:r>
            <a:r>
              <a:rPr lang="en-CA" dirty="0" err="1" smtClean="0"/>
              <a:t>d</a:t>
            </a:r>
            <a:r>
              <a:rPr lang="en-CA" sz="2700" dirty="0" err="1" smtClean="0"/>
              <a:t>L</a:t>
            </a:r>
            <a:r>
              <a:rPr lang="en-CA" dirty="0" smtClean="0"/>
              <a:t> at Constant </a:t>
            </a:r>
            <a:r>
              <a:rPr lang="en-CA" dirty="0" err="1" smtClean="0"/>
              <a:t>Redshift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4857" y="1589337"/>
            <a:ext cx="8475828" cy="4326888"/>
          </a:xfrm>
          <a:prstGeom prst="rect">
            <a:avLst/>
          </a:prstGeo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Novelty: In principle, exact treatment of the geodesic equations and the averaging hyper-surface for any </a:t>
            </a:r>
            <a:r>
              <a:rPr lang="en-US" dirty="0" err="1" smtClean="0"/>
              <a:t>spacetime</a:t>
            </a:r>
            <a:r>
              <a:rPr lang="en-US" dirty="0"/>
              <a:t> </a:t>
            </a:r>
            <a:r>
              <a:rPr lang="en-US" dirty="0" smtClean="0"/>
              <a:t>and any DE model, as long as the geodesic equation is unchanged.</a:t>
            </a:r>
          </a:p>
          <a:p>
            <a:pPr>
              <a:buClr>
                <a:srgbClr val="FFFF00"/>
              </a:buClr>
            </a:pPr>
            <a:r>
              <a:rPr lang="en-US" dirty="0" smtClean="0"/>
              <a:t>Previous attempts are limited to perturbations about FLRW and had to solve order by order: </a:t>
            </a:r>
            <a:r>
              <a:rPr lang="en-CA" dirty="0" err="1" smtClean="0">
                <a:solidFill>
                  <a:srgbClr val="FF0000"/>
                </a:solidFill>
              </a:rPr>
              <a:t>Vanderveld</a:t>
            </a:r>
            <a:r>
              <a:rPr lang="en-CA" dirty="0" smtClean="0">
                <a:solidFill>
                  <a:srgbClr val="FF0000"/>
                </a:solidFill>
              </a:rPr>
              <a:t> et al</a:t>
            </a:r>
            <a:r>
              <a:rPr lang="en-CA" dirty="0" smtClean="0">
                <a:solidFill>
                  <a:srgbClr val="FFFF00"/>
                </a:solidFill>
              </a:rPr>
              <a:t>. </a:t>
            </a:r>
            <a:r>
              <a:rPr lang="en-CA" dirty="0" smtClean="0"/>
              <a:t>– post Newtonian</a:t>
            </a:r>
            <a:r>
              <a:rPr lang="en-CA" dirty="0" smtClean="0">
                <a:solidFill>
                  <a:srgbClr val="FF0000"/>
                </a:solidFill>
              </a:rPr>
              <a:t>, </a:t>
            </a:r>
            <a:r>
              <a:rPr lang="en-CA" dirty="0" err="1" smtClean="0">
                <a:solidFill>
                  <a:srgbClr val="FF0000"/>
                </a:solidFill>
              </a:rPr>
              <a:t>Barausse</a:t>
            </a:r>
            <a:r>
              <a:rPr lang="en-CA" dirty="0" smtClean="0">
                <a:solidFill>
                  <a:srgbClr val="FF0000"/>
                </a:solidFill>
              </a:rPr>
              <a:t> et al. 2005</a:t>
            </a:r>
            <a:r>
              <a:rPr lang="en-CA" dirty="0">
                <a:solidFill>
                  <a:srgbClr val="FF0000"/>
                </a:solidFill>
              </a:rPr>
              <a:t>,</a:t>
            </a:r>
            <a:r>
              <a:rPr lang="en-CA" dirty="0" smtClean="0">
                <a:solidFill>
                  <a:srgbClr val="FFFF00"/>
                </a:solidFill>
              </a:rPr>
              <a:t> </a:t>
            </a:r>
            <a:r>
              <a:rPr lang="en-CA" dirty="0" smtClean="0">
                <a:solidFill>
                  <a:srgbClr val="FF0000"/>
                </a:solidFill>
              </a:rPr>
              <a:t>Kolb et al. 2006 </a:t>
            </a:r>
            <a:r>
              <a:rPr lang="en-CA" dirty="0" smtClean="0"/>
              <a:t>– SG </a:t>
            </a:r>
            <a:r>
              <a:rPr lang="en-CA" dirty="0" err="1" smtClean="0"/>
              <a:t>superhorizon</a:t>
            </a:r>
            <a:r>
              <a:rPr lang="en-CA" dirty="0" smtClean="0">
                <a:solidFill>
                  <a:srgbClr val="FF0000"/>
                </a:solidFill>
              </a:rPr>
              <a:t>, </a:t>
            </a:r>
            <a:r>
              <a:rPr lang="en-CA" dirty="0" err="1" smtClean="0">
                <a:solidFill>
                  <a:srgbClr val="FF0000"/>
                </a:solidFill>
              </a:rPr>
              <a:t>Pyne</a:t>
            </a:r>
            <a:r>
              <a:rPr lang="en-CA" dirty="0" smtClean="0">
                <a:solidFill>
                  <a:srgbClr val="FF0000"/>
                </a:solidFill>
              </a:rPr>
              <a:t> at al 2005</a:t>
            </a:r>
            <a:r>
              <a:rPr lang="en-CA" dirty="0" smtClean="0"/>
              <a:t>… </a:t>
            </a:r>
          </a:p>
          <a:p>
            <a:r>
              <a:rPr lang="en-CA" dirty="0" smtClean="0"/>
              <a:t>Rebuttal </a:t>
            </a:r>
            <a:r>
              <a:rPr lang="en-CA" dirty="0" smtClean="0">
                <a:solidFill>
                  <a:srgbClr val="FF0000"/>
                </a:solidFill>
              </a:rPr>
              <a:t>: Hirata et al., </a:t>
            </a:r>
            <a:r>
              <a:rPr lang="en-CA" dirty="0" err="1" smtClean="0">
                <a:solidFill>
                  <a:srgbClr val="FF0000"/>
                </a:solidFill>
              </a:rPr>
              <a:t>Geshnizjani</a:t>
            </a:r>
            <a:r>
              <a:rPr lang="en-CA" dirty="0" smtClean="0">
                <a:solidFill>
                  <a:srgbClr val="FF0000"/>
                </a:solidFill>
              </a:rPr>
              <a:t> et al.</a:t>
            </a:r>
          </a:p>
          <a:p>
            <a:r>
              <a:rPr lang="en-US" dirty="0" smtClean="0"/>
              <a:t>We work up to 2</a:t>
            </a:r>
            <a:r>
              <a:rPr lang="en-US" baseline="30000" dirty="0" smtClean="0"/>
              <a:t>nd</a:t>
            </a:r>
            <a:r>
              <a:rPr lang="en-US" dirty="0" smtClean="0"/>
              <a:t> order in perturbation theory in the Poisson Gauge.</a:t>
            </a:r>
          </a:p>
        </p:txBody>
      </p:sp>
    </p:spTree>
    <p:extLst>
      <p:ext uri="{BB962C8B-B14F-4D97-AF65-F5344CB8AC3E}">
        <p14:creationId xmlns:p14="http://schemas.microsoft.com/office/powerpoint/2010/main" val="75714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50656" y="2584441"/>
            <a:ext cx="7408333" cy="3523775"/>
          </a:xfrm>
        </p:spPr>
        <p:txBody>
          <a:bodyPr/>
          <a:lstStyle/>
          <a:p>
            <a:r>
              <a:rPr lang="en-CA" dirty="0" err="1" smtClean="0"/>
              <a:t>Ethrington’s</a:t>
            </a:r>
            <a:r>
              <a:rPr lang="en-CA" dirty="0" smtClean="0"/>
              <a:t> Reciprocity Law, for any </a:t>
            </a:r>
            <a:r>
              <a:rPr lang="en-CA" dirty="0" err="1" smtClean="0"/>
              <a:t>spacetime</a:t>
            </a:r>
            <a:r>
              <a:rPr lang="en-CA" dirty="0" smtClean="0"/>
              <a:t>:</a:t>
            </a:r>
          </a:p>
          <a:p>
            <a:pPr>
              <a:buNone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 smtClean="0"/>
              <a:t>Averaged </a:t>
            </a:r>
            <a:r>
              <a:rPr lang="en-CA" dirty="0" err="1" smtClean="0"/>
              <a:t>d</a:t>
            </a:r>
            <a:r>
              <a:rPr lang="en-CA" sz="2700" dirty="0" err="1" smtClean="0"/>
              <a:t>L</a:t>
            </a:r>
            <a:r>
              <a:rPr lang="en-CA" dirty="0" smtClean="0"/>
              <a:t> at Constant </a:t>
            </a:r>
            <a:r>
              <a:rPr lang="en-CA" dirty="0" err="1" smtClean="0"/>
              <a:t>Redshift</a:t>
            </a:r>
            <a:endParaRPr lang="en-CA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3556" y="4489390"/>
            <a:ext cx="8229600" cy="884641"/>
          </a:xfrm>
          <a:prstGeom prst="rect">
            <a:avLst/>
          </a:prstGeom>
        </p:spPr>
      </p:pic>
      <p:cxnSp>
        <p:nvCxnSpPr>
          <p:cNvPr id="13" name="Curved Connector 12"/>
          <p:cNvCxnSpPr/>
          <p:nvPr/>
        </p:nvCxnSpPr>
        <p:spPr>
          <a:xfrm rot="10800000" flipV="1">
            <a:off x="2438399" y="4809269"/>
            <a:ext cx="1295400" cy="838200"/>
          </a:xfrm>
          <a:prstGeom prst="curvedConnector3">
            <a:avLst>
              <a:gd name="adj1" fmla="val 50000"/>
            </a:avLst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5400000">
            <a:off x="6705600" y="5161072"/>
            <a:ext cx="990600" cy="685800"/>
          </a:xfrm>
          <a:prstGeom prst="curvedConnector3">
            <a:avLst>
              <a:gd name="adj1" fmla="val 50000"/>
            </a:avLst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8600" y="5374031"/>
            <a:ext cx="220979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Measure of Integration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86200" y="5785050"/>
            <a:ext cx="47369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Fluctuations in scalar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964889"/>
              </p:ext>
            </p:extLst>
          </p:nvPr>
        </p:nvGraphicFramePr>
        <p:xfrm>
          <a:off x="1665288" y="3159125"/>
          <a:ext cx="576262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Equation" r:id="rId4" imgW="3073400" imgH="469900" progId="Equation.3">
                  <p:embed/>
                </p:oleObj>
              </mc:Choice>
              <mc:Fallback>
                <p:oleObj name="Equation" r:id="rId4" imgW="30734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288" y="3159125"/>
                        <a:ext cx="5762625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581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82143"/>
            <a:ext cx="7408333" cy="3644020"/>
          </a:xfrm>
        </p:spPr>
        <p:txBody>
          <a:bodyPr/>
          <a:lstStyle/>
          <a:p>
            <a:r>
              <a:rPr lang="en-US" dirty="0" err="1" smtClean="0"/>
              <a:t>Overbars</a:t>
            </a:r>
            <a:r>
              <a:rPr lang="en-US" dirty="0" smtClean="0"/>
              <a:t> and {…} denote ensemble average, &lt;..&gt; denote LC average.</a:t>
            </a:r>
          </a:p>
          <a:p>
            <a:endParaRPr lang="en-US" dirty="0" smtClean="0"/>
          </a:p>
          <a:p>
            <a:r>
              <a:rPr lang="en-US" dirty="0" smtClean="0"/>
              <a:t>Averages of different functions of scalars receive different contributions.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029780"/>
              </p:ext>
            </p:extLst>
          </p:nvPr>
        </p:nvGraphicFramePr>
        <p:xfrm>
          <a:off x="1421979" y="4998186"/>
          <a:ext cx="61880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Equation" r:id="rId3" imgW="2057400" imgH="584200" progId="Equation.3">
                  <p:embed/>
                </p:oleObj>
              </mc:Choice>
              <mc:Fallback>
                <p:oleObj name="Equation" r:id="rId3" imgW="2057400" imgH="584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1979" y="4998186"/>
                        <a:ext cx="6188075" cy="10668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38100" cmpd="sng">
                        <a:solidFill>
                          <a:srgbClr val="33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105026"/>
              </p:ext>
            </p:extLst>
          </p:nvPr>
        </p:nvGraphicFramePr>
        <p:xfrm>
          <a:off x="3908068" y="3250079"/>
          <a:ext cx="2511018" cy="46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Equation" r:id="rId5" imgW="1181100" imgH="266700" progId="Equation.3">
                  <p:embed/>
                </p:oleObj>
              </mc:Choice>
              <mc:Fallback>
                <p:oleObj name="Equation" r:id="rId5" imgW="11811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08068" y="3250079"/>
                        <a:ext cx="2511018" cy="461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324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598232"/>
            <a:ext cx="7408333" cy="494029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LC average of flux for any space-time amounts to the area of the 2-sphere!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0000FF"/>
                </a:solidFill>
              </a:rPr>
              <a:t>Anisotropies always “mimic” acceleration!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Optimal Observable - Flux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64" y="2396944"/>
            <a:ext cx="7840879" cy="1621536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334197"/>
              </p:ext>
            </p:extLst>
          </p:nvPr>
        </p:nvGraphicFramePr>
        <p:xfrm>
          <a:off x="1970938" y="4124979"/>
          <a:ext cx="5140037" cy="1896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Equation" r:id="rId4" imgW="2857500" imgH="1054100" progId="Equation.3">
                  <p:embed/>
                </p:oleObj>
              </mc:Choice>
              <mc:Fallback>
                <p:oleObj name="Equation" r:id="rId4" imgW="2857500" imgH="1054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0938" y="4124979"/>
                        <a:ext cx="5140037" cy="1896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456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5980643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Perturbed Quantities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8" y="1379832"/>
            <a:ext cx="5565776" cy="4746331"/>
          </a:xfrm>
        </p:spPr>
        <p:txBody>
          <a:bodyPr>
            <a:normAutofit/>
          </a:bodyPr>
          <a:lstStyle/>
          <a:p>
            <a:r>
              <a:rPr lang="en-US" dirty="0"/>
              <a:t>We work up to 2</a:t>
            </a:r>
            <a:r>
              <a:rPr lang="en-US" baseline="30000" dirty="0"/>
              <a:t>nd</a:t>
            </a:r>
            <a:r>
              <a:rPr lang="en-US" dirty="0"/>
              <a:t> order in perturbation theory in the Poisson Gauge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Both the area distance and the measure of integration are expressed in terms of the gravitational potential and its derivatives</a:t>
            </a:r>
            <a:r>
              <a:rPr lang="en-US" dirty="0" smtClean="0"/>
              <a:t>. </a:t>
            </a:r>
            <a:r>
              <a:rPr lang="en-US" dirty="0"/>
              <a:t>V</a:t>
            </a:r>
            <a:r>
              <a:rPr lang="en-US" dirty="0" smtClean="0"/>
              <a:t>ector </a:t>
            </a:r>
            <a:r>
              <a:rPr lang="en-US" dirty="0" smtClean="0"/>
              <a:t>and tensor pert</a:t>
            </a:r>
            <a:r>
              <a:rPr lang="en-US" dirty="0" smtClean="0"/>
              <a:t>. </a:t>
            </a:r>
            <a:r>
              <a:rPr lang="en-US" dirty="0" smtClean="0"/>
              <a:t>do not contribute.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314372"/>
              </p:ext>
            </p:extLst>
          </p:nvPr>
        </p:nvGraphicFramePr>
        <p:xfrm>
          <a:off x="1061845" y="4790441"/>
          <a:ext cx="7184660" cy="1164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3" imgW="3289300" imgH="533400" progId="Equation.3">
                  <p:embed/>
                </p:oleObj>
              </mc:Choice>
              <mc:Fallback>
                <p:oleObj name="Equation" r:id="rId3" imgW="32893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1845" y="4790441"/>
                        <a:ext cx="7184660" cy="116417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38100" cmpd="sng">
                        <a:solidFill>
                          <a:srgbClr val="33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3023" y="994114"/>
            <a:ext cx="2394690" cy="291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0324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Statistical Properties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814126"/>
            <a:ext cx="7408333" cy="3450696"/>
          </a:xfrm>
        </p:spPr>
        <p:txBody>
          <a:bodyPr/>
          <a:lstStyle/>
          <a:p>
            <a:r>
              <a:rPr lang="en-CA" sz="2800" dirty="0" smtClean="0"/>
              <a:t>In principle, we can now calculate </a:t>
            </a:r>
            <a:r>
              <a:rPr lang="en-CA" dirty="0" smtClean="0"/>
              <a:t>&lt;</a:t>
            </a:r>
            <a:r>
              <a:rPr lang="en-CA" sz="2800" dirty="0" err="1" smtClean="0"/>
              <a:t>d</a:t>
            </a:r>
            <a:r>
              <a:rPr lang="en-CA" sz="1400" dirty="0" err="1" smtClean="0"/>
              <a:t>L</a:t>
            </a:r>
            <a:r>
              <a:rPr lang="en-CA" sz="2800" dirty="0" smtClean="0"/>
              <a:t>&gt;(z) to first order in the gravitational potential ~ void model.</a:t>
            </a:r>
          </a:p>
          <a:p>
            <a:r>
              <a:rPr lang="en-CA" sz="2800" dirty="0" smtClean="0"/>
              <a:t>In order not to resort to a specific realization we need </a:t>
            </a:r>
            <a:r>
              <a:rPr lang="en-CA" sz="2800" dirty="0" err="1" smtClean="0"/>
              <a:t>LC+statistical</a:t>
            </a:r>
            <a:r>
              <a:rPr lang="en-CA" sz="2800" dirty="0" smtClean="0"/>
              <a:t>/ensemble average. If perturbations come from primordial Gaussian </a:t>
            </a:r>
            <a:r>
              <a:rPr lang="en-CA" sz="2800" dirty="0" err="1" smtClean="0"/>
              <a:t>fluc</a:t>
            </a:r>
            <a:r>
              <a:rPr lang="en-CA" sz="2800" dirty="0" smtClean="0"/>
              <a:t>. (inflation) 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2914" y="2793069"/>
            <a:ext cx="2016224" cy="41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195039"/>
              </p:ext>
            </p:extLst>
          </p:nvPr>
        </p:nvGraphicFramePr>
        <p:xfrm>
          <a:off x="1851025" y="5162862"/>
          <a:ext cx="5632450" cy="135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4" imgW="2578100" imgH="774700" progId="Equation.3">
                  <p:embed/>
                </p:oleObj>
              </mc:Choice>
              <mc:Fallback>
                <p:oleObj name="Equation" r:id="rId4" imgW="2578100" imgH="774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51025" y="5162862"/>
                        <a:ext cx="5632450" cy="1354137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38100" cmpd="sng">
                        <a:solidFill>
                          <a:srgbClr val="33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034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465" r="-54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0509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n-CA" dirty="0" smtClean="0"/>
              <a:t>Main stream Cosmology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Assume FLRW = homogeneous and isotropic metric.</a:t>
            </a:r>
          </a:p>
          <a:p>
            <a:pPr>
              <a:buFont typeface="Symbol"/>
              <a:buChar char="Þ"/>
            </a:pPr>
            <a:r>
              <a:rPr lang="en-CA" dirty="0" smtClean="0"/>
              <a:t>Implicit averaging</a:t>
            </a:r>
          </a:p>
          <a:p>
            <a:r>
              <a:rPr lang="en-CA" dirty="0" smtClean="0"/>
              <a:t>Modeling the energy momentum tensor as a perfect fluid.</a:t>
            </a:r>
          </a:p>
          <a:p>
            <a:r>
              <a:rPr lang="en-CA" dirty="0" smtClean="0"/>
              <a:t>Pert. give rise to structure, highly non-linear at some scale. Background unchanged.</a:t>
            </a:r>
          </a:p>
          <a:p>
            <a:pPr>
              <a:buFont typeface="Symbol" charset="2"/>
              <a:buChar char=""/>
            </a:pPr>
            <a:r>
              <a:rPr lang="en-CA" dirty="0" smtClean="0"/>
              <a:t>Implicitly neglected the possibility of </a:t>
            </a:r>
            <a:r>
              <a:rPr lang="en-CA" dirty="0" err="1" smtClean="0"/>
              <a:t>backreaction</a:t>
            </a:r>
            <a:r>
              <a:rPr lang="en-CA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078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846" y="157104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 err="1" smtClean="0"/>
              <a:t>d</a:t>
            </a:r>
            <a:r>
              <a:rPr lang="en-US" baseline="-25000" dirty="0" err="1" smtClean="0"/>
              <a:t>L</a:t>
            </a:r>
            <a:r>
              <a:rPr lang="en-US" dirty="0" smtClean="0"/>
              <a:t> is a stochastic observable – mean, dispersion, </a:t>
            </a:r>
            <a:r>
              <a:rPr lang="en-US" dirty="0" err="1" smtClean="0"/>
              <a:t>skewness</a:t>
            </a:r>
            <a:r>
              <a:rPr lang="en-US" dirty="0" smtClean="0"/>
              <a:t>...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the flux - The dominant contribution are Doppler terms ~k</a:t>
            </a:r>
            <a:r>
              <a:rPr lang="en-US" baseline="30000" dirty="0" smtClean="0"/>
              <a:t>2</a:t>
            </a:r>
            <a:endParaRPr lang="en-US" dirty="0"/>
          </a:p>
          <a:p>
            <a:r>
              <a:rPr lang="en-US" dirty="0" smtClean="0"/>
              <a:t>Any other function of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L</a:t>
            </a:r>
            <a:r>
              <a:rPr lang="en-US" baseline="-25000" dirty="0" smtClean="0"/>
              <a:t>  </a:t>
            </a:r>
            <a:r>
              <a:rPr lang="en-US" dirty="0" smtClean="0"/>
              <a:t>gets also k</a:t>
            </a:r>
            <a:r>
              <a:rPr lang="en-US" baseline="30000" dirty="0" smtClean="0"/>
              <a:t>3 </a:t>
            </a:r>
            <a:r>
              <a:rPr lang="en-US" dirty="0" smtClean="0"/>
              <a:t>contributions – lensing contribution, dominates at large redshift, z&gt;0.3</a:t>
            </a:r>
          </a:p>
          <a:p>
            <a:r>
              <a:rPr lang="en-US" dirty="0" smtClean="0"/>
              <a:t>Linear treatment k</a:t>
            </a:r>
            <a:r>
              <a:rPr lang="en-US" dirty="0"/>
              <a:t>&lt;</a:t>
            </a:r>
            <a:r>
              <a:rPr lang="en-US" dirty="0" smtClean="0"/>
              <a:t>0.1-1 Mpc</a:t>
            </a:r>
            <a:r>
              <a:rPr lang="en-US" baseline="30000" dirty="0" smtClean="0"/>
              <a:t>-1</a:t>
            </a:r>
            <a:r>
              <a:rPr lang="en-US" dirty="0" smtClean="0"/>
              <a:t> and non-linear treatment k&lt;</a:t>
            </a:r>
            <a:r>
              <a:rPr lang="en-US" dirty="0"/>
              <a:t>21 Mpc</a:t>
            </a:r>
            <a:r>
              <a:rPr lang="en-US" baseline="30000" dirty="0"/>
              <a:t>-1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Interpretation &amp; Analysis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11526" y="5153535"/>
            <a:ext cx="54360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CFE2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 Divergences!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4CFE2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424" y="2046792"/>
            <a:ext cx="56769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1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016" r="-80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1104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371600"/>
            <a:ext cx="7408333" cy="3814465"/>
          </a:xfrm>
        </p:spPr>
        <p:txBody>
          <a:bodyPr/>
          <a:lstStyle/>
          <a:p>
            <a:r>
              <a:rPr lang="en-US" dirty="0" err="1" smtClean="0"/>
              <a:t>Superhorizon</a:t>
            </a:r>
            <a:r>
              <a:rPr lang="en-US" dirty="0" smtClean="0"/>
              <a:t> scales are subdominant.</a:t>
            </a:r>
          </a:p>
          <a:p>
            <a:r>
              <a:rPr lang="en-US" dirty="0" smtClean="0"/>
              <a:t>At </a:t>
            </a:r>
            <a:r>
              <a:rPr lang="en-US" dirty="0"/>
              <a:t>small enough scales, the transfer function wins.</a:t>
            </a:r>
          </a:p>
          <a:p>
            <a:r>
              <a:rPr lang="en-US" dirty="0"/>
              <a:t>At intermediate scales, the phase space factor competes with the initial small amplitude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the non-linear regime we use a fit from simulations.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&amp; Analysis</a:t>
            </a:r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587693"/>
              </p:ext>
            </p:extLst>
          </p:nvPr>
        </p:nvGraphicFramePr>
        <p:xfrm>
          <a:off x="1094353" y="4701074"/>
          <a:ext cx="2673350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Equation" r:id="rId3" imgW="1854200" imgH="787400" progId="Equation.3">
                  <p:embed/>
                </p:oleObj>
              </mc:Choice>
              <mc:Fallback>
                <p:oleObj name="Equation" r:id="rId3" imgW="1854200" imgH="787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4353" y="4701074"/>
                        <a:ext cx="2673350" cy="1135062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38100" cmpd="sng">
                        <a:solidFill>
                          <a:srgbClr val="33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5203286" y="4578685"/>
            <a:ext cx="2746648" cy="169164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910488"/>
              </p:ext>
            </p:extLst>
          </p:nvPr>
        </p:nvGraphicFramePr>
        <p:xfrm>
          <a:off x="5297354" y="4570315"/>
          <a:ext cx="2582862" cy="168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Equation" r:id="rId5" imgW="1714500" imgH="1117600" progId="Equation.3">
                  <p:embed/>
                </p:oleObj>
              </mc:Choice>
              <mc:Fallback>
                <p:oleObj name="Equation" r:id="rId5" imgW="1714500" imgH="1117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7354" y="4570315"/>
                        <a:ext cx="2582862" cy="16843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902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3823" r="-38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54984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8233" r="-8233"/>
          <a:stretch>
            <a:fillRect/>
          </a:stretch>
        </p:blipFill>
        <p:spPr/>
      </p:pic>
      <p:pic>
        <p:nvPicPr>
          <p:cNvPr id="6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rcRect t="-126667" b="-126667"/>
          <a:stretch>
            <a:fillRect/>
          </a:stretch>
        </p:blipFill>
        <p:spPr>
          <a:xfrm>
            <a:off x="1914263" y="-147626"/>
            <a:ext cx="5112568" cy="2448272"/>
          </a:xfrm>
        </p:spPr>
      </p:pic>
    </p:spTree>
    <p:extLst>
      <p:ext uri="{BB962C8B-B14F-4D97-AF65-F5344CB8AC3E}">
        <p14:creationId xmlns:p14="http://schemas.microsoft.com/office/powerpoint/2010/main" val="1025967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Lensing Dispersion</a:t>
            </a:r>
            <a:endParaRPr lang="en-US" dirty="0"/>
          </a:p>
        </p:txBody>
      </p:sp>
      <p:pic>
        <p:nvPicPr>
          <p:cNvPr id="7" name="Content Placeholder 6" descr="siglensTak320h.pdf"/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9" b="5939"/>
          <a:stretch>
            <a:fillRect/>
          </a:stretch>
        </p:blipFill>
        <p:spPr>
          <a:solidFill>
            <a:schemeClr val="bg1"/>
          </a:solidFill>
          <a:ln>
            <a:solidFill>
              <a:srgbClr val="31B6FD"/>
            </a:solidFill>
          </a:ln>
        </p:spPr>
      </p:pic>
    </p:spTree>
    <p:extLst>
      <p:ext uri="{BB962C8B-B14F-4D97-AF65-F5344CB8AC3E}">
        <p14:creationId xmlns:p14="http://schemas.microsoft.com/office/powerpoint/2010/main" val="2535530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423" y="1723041"/>
            <a:ext cx="7408333" cy="4141244"/>
          </a:xfrm>
        </p:spPr>
        <p:txBody>
          <a:bodyPr>
            <a:normAutofit fontScale="92500" lnSpcReduction="20000"/>
          </a:bodyPr>
          <a:lstStyle/>
          <a:p>
            <a:r>
              <a:rPr lang="en-CA" sz="2800" dirty="0" smtClean="0"/>
              <a:t>Unlike </a:t>
            </a:r>
            <a:r>
              <a:rPr lang="en-CA" sz="2800" dirty="0"/>
              <a:t>volume averages: No </a:t>
            </a:r>
            <a:r>
              <a:rPr lang="en-CA" sz="2800" dirty="0" smtClean="0"/>
              <a:t>divergences</a:t>
            </a:r>
          </a:p>
          <a:p>
            <a:r>
              <a:rPr lang="en-CA" sz="2800" dirty="0" smtClean="0"/>
              <a:t>The contribution from </a:t>
            </a:r>
            <a:r>
              <a:rPr lang="en-CA" sz="2800" dirty="0" err="1" smtClean="0"/>
              <a:t>inhomogeneities</a:t>
            </a:r>
            <a:r>
              <a:rPr lang="en-CA" sz="2800" dirty="0" smtClean="0"/>
              <a:t> is several orders of magnitude larger than the naïve expectations due to the large phase space factor.</a:t>
            </a:r>
            <a:endParaRPr lang="en-CA" sz="2800" dirty="0"/>
          </a:p>
          <a:p>
            <a:r>
              <a:rPr lang="en-CA" sz="2800" dirty="0" smtClean="0"/>
              <a:t>The size of the contribution (</a:t>
            </a:r>
            <a:r>
              <a:rPr lang="en-CA" sz="2800" dirty="0" err="1" smtClean="0"/>
              <a:t>f</a:t>
            </a:r>
            <a:r>
              <a:rPr lang="en-CA" sz="2800" baseline="-25000" dirty="0" err="1" smtClean="0"/>
              <a:t>d,</a:t>
            </a:r>
            <a:r>
              <a:rPr lang="en-CA" sz="2800" dirty="0" err="1" smtClean="0"/>
              <a:t>f</a:t>
            </a:r>
            <a:r>
              <a:rPr lang="en-CA" sz="2800" baseline="-25000" dirty="0" err="1" smtClean="0"/>
              <a:t>Φ</a:t>
            </a:r>
            <a:r>
              <a:rPr lang="en-CA" sz="2800" dirty="0" smtClean="0"/>
              <a:t>) is strongly dependent on the quantity whose average is considered. </a:t>
            </a:r>
          </a:p>
          <a:p>
            <a:r>
              <a:rPr lang="en-CA" sz="2800" dirty="0" smtClean="0"/>
              <a:t>Our approach is useful whenever dealing with information carried by light-like signals travelling along our past light-cone.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232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CA" dirty="0" smtClean="0"/>
              <a:t>Results and Lessons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167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614659"/>
            <a:ext cx="8229600" cy="4484825"/>
          </a:xfrm>
        </p:spPr>
        <p:txBody>
          <a:bodyPr>
            <a:noAutofit/>
          </a:bodyPr>
          <a:lstStyle/>
          <a:p>
            <a:r>
              <a:rPr lang="en-CA" sz="2600" dirty="0" smtClean="0"/>
              <a:t>Flux </a:t>
            </a:r>
            <a:r>
              <a:rPr lang="en-CA" sz="2600" dirty="0"/>
              <a:t>is the optimal </a:t>
            </a:r>
            <a:r>
              <a:rPr lang="en-CA" sz="2600" dirty="0" smtClean="0"/>
              <a:t>observable. </a:t>
            </a:r>
            <a:r>
              <a:rPr lang="en-CA" sz="2600" dirty="0"/>
              <a:t>D</a:t>
            </a:r>
            <a:r>
              <a:rPr lang="en-CA" sz="2600" dirty="0" smtClean="0"/>
              <a:t>ifferent bias or “</a:t>
            </a:r>
            <a:r>
              <a:rPr lang="en-CA" sz="2600" dirty="0"/>
              <a:t>subtraction” mechanisms, in order to extract cosmological parameters.</a:t>
            </a:r>
          </a:p>
          <a:p>
            <a:r>
              <a:rPr lang="en-CA" sz="2600" dirty="0" smtClean="0"/>
              <a:t>Irreducible </a:t>
            </a:r>
            <a:r>
              <a:rPr lang="en-CA" sz="2600" dirty="0"/>
              <a:t>Scatter - The dispersion is large ~ </a:t>
            </a:r>
            <a:r>
              <a:rPr lang="en-CA" sz="2600" dirty="0" smtClean="0"/>
              <a:t>2-10% ΛCDM, of </a:t>
            </a:r>
            <a:r>
              <a:rPr lang="en-CA" sz="2600" dirty="0"/>
              <a:t>the critical </a:t>
            </a:r>
            <a:r>
              <a:rPr lang="en-CA" sz="2600" dirty="0" smtClean="0"/>
              <a:t>density depending on the spectrum. </a:t>
            </a:r>
            <a:r>
              <a:rPr lang="en-CA" sz="2600" dirty="0"/>
              <a:t>Scatter is mostly from the LC average</a:t>
            </a:r>
            <a:r>
              <a:rPr lang="en-CA" sz="2600" dirty="0" smtClean="0"/>
              <a:t>.</a:t>
            </a:r>
            <a:r>
              <a:rPr lang="en-US" sz="2600" dirty="0"/>
              <a:t> </a:t>
            </a:r>
            <a:r>
              <a:rPr lang="en-US" sz="2600" dirty="0" smtClean="0"/>
              <a:t>It gives </a:t>
            </a:r>
            <a:r>
              <a:rPr lang="en-US" sz="2600" i="1" dirty="0"/>
              <a:t>theoretical</a:t>
            </a:r>
            <a:r>
              <a:rPr lang="en-US" sz="2600" dirty="0"/>
              <a:t> explanation to the intrinsic scatter of SN measurements.</a:t>
            </a:r>
          </a:p>
          <a:p>
            <a:r>
              <a:rPr lang="en-CA" sz="2800" dirty="0" smtClean="0">
                <a:solidFill>
                  <a:srgbClr val="008000"/>
                </a:solidFill>
              </a:rPr>
              <a:t>The </a:t>
            </a:r>
            <a:r>
              <a:rPr lang="en-CA" sz="2800" dirty="0">
                <a:solidFill>
                  <a:srgbClr val="008000"/>
                </a:solidFill>
              </a:rPr>
              <a:t>effect is too SMALL AND has the WRONG  z dependence to </a:t>
            </a:r>
            <a:r>
              <a:rPr lang="en-CA" sz="2800" dirty="0" smtClean="0">
                <a:solidFill>
                  <a:srgbClr val="008000"/>
                </a:solidFill>
              </a:rPr>
              <a:t>simulate observable CC!</a:t>
            </a:r>
            <a:endParaRPr lang="en-CA" sz="2800" dirty="0">
              <a:solidFill>
                <a:srgbClr val="008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6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041"/>
            <a:ext cx="8229600" cy="352713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Using the lensing dispersion to constrain the power spectrum.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Matching the effect to other probes: CMB, LSS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Applying LC averaging to cosmic shear, BAO, </a:t>
            </a:r>
            <a:r>
              <a:rPr lang="en-CA" dirty="0" err="1" smtClean="0"/>
              <a:t>kSZ</a:t>
            </a:r>
            <a:r>
              <a:rPr lang="en-CA" dirty="0" smtClean="0"/>
              <a:t>, strong lensing etc.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Other applications, averaging of EFE ….Many open theoretical and </a:t>
            </a:r>
            <a:r>
              <a:rPr lang="en-CA" dirty="0" err="1" smtClean="0"/>
              <a:t>pheno</a:t>
            </a:r>
            <a:r>
              <a:rPr lang="en-CA" dirty="0" smtClean="0"/>
              <a:t>. problems.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CA" dirty="0" smtClean="0"/>
              <a:t>Open Issues/Future Prospects</a:t>
            </a:r>
            <a:endParaRPr lang="en-CA" dirty="0"/>
          </a:p>
        </p:txBody>
      </p:sp>
      <p:pic>
        <p:nvPicPr>
          <p:cNvPr id="7" name="Picture 6" descr="220px-Crab_Nebul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934" y="4344478"/>
            <a:ext cx="2866434" cy="228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8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/>
              <a:t>k</a:t>
            </a:r>
            <a:r>
              <a:rPr lang="en-US" baseline="-25000" dirty="0" err="1" smtClean="0"/>
              <a:t>max</a:t>
            </a:r>
            <a:r>
              <a:rPr lang="en-US" dirty="0" smtClean="0"/>
              <a:t>=0.1 Mpc</a:t>
            </a:r>
            <a:r>
              <a:rPr lang="en-US" baseline="30000" dirty="0" smtClean="0"/>
              <a:t>-</a:t>
            </a:r>
            <a:r>
              <a:rPr lang="en-US" baseline="30000" dirty="0" smtClean="0"/>
              <a:t>1</a:t>
            </a:r>
            <a:r>
              <a:rPr lang="en-US" dirty="0" smtClean="0"/>
              <a:t>, CDM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t="-126667" b="-126667"/>
          <a:stretch>
            <a:fillRect/>
          </a:stretch>
        </p:blipFill>
        <p:spPr>
          <a:xfrm>
            <a:off x="3779912" y="620688"/>
            <a:ext cx="5112568" cy="2448272"/>
          </a:xfrm>
        </p:spPr>
      </p:pic>
      <p:pic>
        <p:nvPicPr>
          <p:cNvPr id="11" name="Picture 10" descr="PlotOfDataForGiovannisTalkbi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32856"/>
            <a:ext cx="8875588" cy="460851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634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324" y="404664"/>
            <a:ext cx="880516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648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dirty="0" smtClean="0"/>
              <a:t>Prescription Properties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630711"/>
            <a:ext cx="8075240" cy="473989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CA" dirty="0" smtClean="0"/>
              <a:t>Dynamical properties: Generalization of </a:t>
            </a:r>
            <a:r>
              <a:rPr lang="en-CA" dirty="0" err="1" smtClean="0"/>
              <a:t>Buchert</a:t>
            </a:r>
            <a:r>
              <a:rPr lang="en-CA" dirty="0" smtClean="0"/>
              <a:t>-Ehlers commutation rule: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For actual physical calculations, use  EFE/ energy momentum tensor for evaluation. Example: which gravitational potential to use in evaluating the </a:t>
            </a:r>
            <a:r>
              <a:rPr lang="en-CA" dirty="0" err="1" smtClean="0"/>
              <a:t>d</a:t>
            </a:r>
            <a:r>
              <a:rPr lang="en-CA" sz="1600" dirty="0" err="1" smtClean="0"/>
              <a:t>L</a:t>
            </a:r>
            <a:r>
              <a:rPr lang="en-CA" dirty="0" smtClean="0"/>
              <a:t>-z relation.</a:t>
            </a:r>
          </a:p>
          <a:p>
            <a:r>
              <a:rPr lang="en-CA" dirty="0" smtClean="0"/>
              <a:t>Averages of different functions give different outcome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40" y="2395320"/>
            <a:ext cx="8316416" cy="89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979769"/>
              </p:ext>
            </p:extLst>
          </p:nvPr>
        </p:nvGraphicFramePr>
        <p:xfrm>
          <a:off x="3371850" y="5162550"/>
          <a:ext cx="1998663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Equation" r:id="rId4" imgW="939800" imgH="279400" progId="Equation.3">
                  <p:embed/>
                </p:oleObj>
              </mc:Choice>
              <mc:Fallback>
                <p:oleObj name="Equation" r:id="rId4" imgW="9398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71850" y="5162550"/>
                        <a:ext cx="1998663" cy="484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264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/>
              <a:t>k</a:t>
            </a:r>
            <a:r>
              <a:rPr lang="en-US" baseline="-25000" dirty="0" err="1" smtClean="0"/>
              <a:t>max</a:t>
            </a:r>
            <a:r>
              <a:rPr lang="en-US" dirty="0" smtClean="0"/>
              <a:t>=1 Mpc</a:t>
            </a:r>
            <a:r>
              <a:rPr lang="en-US" baseline="30000" dirty="0" smtClean="0"/>
              <a:t>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1"/>
            <a:ext cx="8229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1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CA" dirty="0" smtClean="0"/>
              <a:t>Results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792003"/>
          </a:xfrm>
        </p:spPr>
        <p:txBody>
          <a:bodyPr>
            <a:normAutofit fontScale="77500" lnSpcReduction="20000"/>
          </a:bodyPr>
          <a:lstStyle/>
          <a:p>
            <a:r>
              <a:rPr lang="en-CA" sz="2800" dirty="0" smtClean="0"/>
              <a:t>From z=0.03 correlated term gives a contribution of 1 part in 10000 to the mean of </a:t>
            </a:r>
            <a:r>
              <a:rPr lang="en-CA" sz="2800" dirty="0" err="1" smtClean="0"/>
              <a:t>d</a:t>
            </a:r>
            <a:r>
              <a:rPr lang="en-CA" sz="2800" baseline="-25000" dirty="0" err="1" smtClean="0"/>
              <a:t>L</a:t>
            </a:r>
            <a:r>
              <a:rPr lang="en-CA" sz="2800" dirty="0" smtClean="0"/>
              <a:t> </a:t>
            </a:r>
          </a:p>
          <a:p>
            <a:pPr>
              <a:buNone/>
            </a:pPr>
            <a:r>
              <a:rPr lang="en-CA" sz="2800" b="1" u="sng" dirty="0" smtClean="0"/>
              <a:t>However</a:t>
            </a:r>
            <a:r>
              <a:rPr lang="en-CA" sz="2800" dirty="0" smtClean="0"/>
              <a:t> it is still 6 orders of magnitude bigger than the naive expectation.</a:t>
            </a:r>
          </a:p>
          <a:p>
            <a:r>
              <a:rPr lang="en-CA" sz="2800" dirty="0" smtClean="0"/>
              <a:t>The dispersion is very large~ 10% of the critical density. Scatter is mostly from angular average.</a:t>
            </a:r>
          </a:p>
          <a:p>
            <a:r>
              <a:rPr lang="en-CA" sz="2800" dirty="0" smtClean="0"/>
              <a:t>The lensing term squared also appears in the 2</a:t>
            </a:r>
            <a:r>
              <a:rPr lang="en-CA" sz="2800" baseline="30000" dirty="0" smtClean="0"/>
              <a:t>nd</a:t>
            </a:r>
            <a:r>
              <a:rPr lang="en-CA" sz="2800" dirty="0" smtClean="0"/>
              <a:t> order term of the mean, the term exists independently of the averaging prescription. Barring cancellations, this term will dominate over the correlated contribution  </a:t>
            </a:r>
            <a:r>
              <a:rPr lang="en-CA" sz="2800" dirty="0" err="1" smtClean="0"/>
              <a:t>d</a:t>
            </a:r>
            <a:r>
              <a:rPr lang="en-CA" sz="2800" baseline="-25000" dirty="0" err="1" smtClean="0"/>
              <a:t>L</a:t>
            </a:r>
            <a:r>
              <a:rPr lang="en-CA" sz="2800" baseline="30000" dirty="0" smtClean="0"/>
              <a:t>(2)</a:t>
            </a:r>
            <a:r>
              <a:rPr lang="en-CA" sz="2800" dirty="0" smtClean="0"/>
              <a:t>, </a:t>
            </a:r>
            <a:r>
              <a:rPr lang="en-CA" sz="2800" dirty="0"/>
              <a:t>(</a:t>
            </a:r>
            <a:r>
              <a:rPr lang="en-CA" sz="2800" dirty="0" err="1" smtClean="0"/>
              <a:t>d</a:t>
            </a:r>
            <a:r>
              <a:rPr lang="en-CA" sz="2800" baseline="-25000" dirty="0" err="1" smtClean="0"/>
              <a:t>L</a:t>
            </a:r>
            <a:r>
              <a:rPr lang="en-CA" sz="2800" baseline="30000" dirty="0" smtClean="0"/>
              <a:t>(1)</a:t>
            </a:r>
            <a:r>
              <a:rPr lang="en-CA" sz="2800" dirty="0" smtClean="0"/>
              <a:t>)</a:t>
            </a:r>
            <a:r>
              <a:rPr lang="en-CA" sz="2800" baseline="30000" dirty="0" smtClean="0"/>
              <a:t>2</a:t>
            </a:r>
            <a:r>
              <a:rPr lang="en-CA" sz="2800" dirty="0" smtClean="0"/>
              <a:t>? </a:t>
            </a:r>
          </a:p>
          <a:p>
            <a:pPr>
              <a:buNone/>
            </a:pPr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107675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Progress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Calculation of the averaged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L</a:t>
            </a:r>
            <a:r>
              <a:rPr lang="en-US" dirty="0" smtClean="0"/>
              <a:t> and variance to second order in perturbation theory – LCDM+ tensors and vectors</a:t>
            </a:r>
          </a:p>
          <a:p>
            <a:r>
              <a:rPr lang="en-US" dirty="0" smtClean="0"/>
              <a:t>Actually measuring flux!  </a:t>
            </a:r>
            <a:r>
              <a:rPr lang="en-US" dirty="0" smtClean="0">
                <a:solidFill>
                  <a:srgbClr val="FF0000"/>
                </a:solidFill>
              </a:rPr>
              <a:t>The area distance is factored out! Unique!</a:t>
            </a:r>
            <a:r>
              <a:rPr lang="en-US" dirty="0" smtClean="0"/>
              <a:t> Any other power of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L</a:t>
            </a:r>
            <a:r>
              <a:rPr lang="en-US" dirty="0" smtClean="0"/>
              <a:t> will have significant deviations.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avg. hyper-surface doesn’t see the convergence, only the variance does =&gt; Similar results!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985" y="4466018"/>
            <a:ext cx="53594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38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CA" dirty="0" smtClean="0"/>
              <a:t>Summary &amp; Conclusions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7371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Application of light cone averaging formalism to the </a:t>
            </a:r>
            <a:r>
              <a:rPr lang="en-CA" dirty="0" err="1" smtClean="0"/>
              <a:t>d</a:t>
            </a:r>
            <a:r>
              <a:rPr lang="en-CA" baseline="-25000" dirty="0" err="1" smtClean="0"/>
              <a:t>L</a:t>
            </a:r>
            <a:r>
              <a:rPr lang="en-CA" dirty="0" smtClean="0"/>
              <a:t>-z relation.</a:t>
            </a:r>
          </a:p>
          <a:p>
            <a:r>
              <a:rPr lang="en-CA" sz="3500" dirty="0" smtClean="0">
                <a:solidFill>
                  <a:schemeClr val="accent5">
                    <a:lumMod val="75000"/>
                  </a:schemeClr>
                </a:solidFill>
              </a:rPr>
              <a:t>INHOMOGENEITIES CANNOT FAKE DARK ENERGY AT THE OBSERVABLE LEVEL!</a:t>
            </a:r>
          </a:p>
          <a:p>
            <a:r>
              <a:rPr lang="en-US" dirty="0"/>
              <a:t>The effect of averaging can, in principle, be distinguished from the homogeneous contribution of CC/</a:t>
            </a:r>
            <a:r>
              <a:rPr lang="en-US" dirty="0" smtClean="0"/>
              <a:t>DE.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Variance gives </a:t>
            </a:r>
            <a:r>
              <a:rPr lang="en-US" i="1" dirty="0" smtClean="0"/>
              <a:t>theoretical</a:t>
            </a:r>
            <a:r>
              <a:rPr lang="en-US" dirty="0" smtClean="0"/>
              <a:t> explanation to the intrinsic scatter of SN measurements.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796" y="4886720"/>
            <a:ext cx="68326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8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CA" dirty="0" smtClean="0"/>
              <a:t>Open Issues/Future Prospects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Estimates of the non-linear regime, especially 0.1 Mpc</a:t>
            </a:r>
            <a:r>
              <a:rPr lang="en-CA" baseline="30000" dirty="0" smtClean="0"/>
              <a:t>-1</a:t>
            </a:r>
            <a:r>
              <a:rPr lang="en-CA" dirty="0" smtClean="0"/>
              <a:t>&lt;k&lt; 1 Mpc</a:t>
            </a:r>
            <a:r>
              <a:rPr lang="en-CA" baseline="30000" dirty="0" smtClean="0"/>
              <a:t>-1</a:t>
            </a:r>
            <a:r>
              <a:rPr lang="en-CA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Cosmological parameter analysis.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Matching the effect to other probes: CMB, LSS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Applying LC averaging to BAO, </a:t>
            </a:r>
            <a:r>
              <a:rPr lang="en-CA" dirty="0" err="1" smtClean="0"/>
              <a:t>kSZ</a:t>
            </a:r>
            <a:r>
              <a:rPr lang="en-CA" dirty="0" smtClean="0"/>
              <a:t> and many more.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Other applications, averaging of EFE ….Many open theoretical and </a:t>
            </a:r>
            <a:r>
              <a:rPr lang="en-CA" dirty="0" err="1" smtClean="0"/>
              <a:t>pheno</a:t>
            </a:r>
            <a:r>
              <a:rPr lang="en-CA" dirty="0" smtClean="0"/>
              <a:t>. problems.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4266672"/>
            <a:ext cx="8686800" cy="22860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49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GLC Metric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 smtClean="0"/>
              <a:t>FLRW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l-GR" dirty="0" smtClean="0"/>
              <a:t>τ</a:t>
            </a:r>
            <a:r>
              <a:rPr lang="en-CA" dirty="0" smtClean="0"/>
              <a:t> can be identified as the time coordinate in the synchronous gauge of arbitrary space-time.</a:t>
            </a:r>
          </a:p>
          <a:p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sz="2800" i="1" dirty="0" smtClean="0"/>
              <a:t>IBD et al. ‘12</a:t>
            </a:r>
            <a:endParaRPr lang="en-CA" sz="2800" i="1" dirty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64904"/>
            <a:ext cx="7581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857750"/>
            <a:ext cx="81629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373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38200" y="5181600"/>
            <a:ext cx="5791200" cy="12192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GLC to FLRW NG 1</a:t>
            </a:r>
            <a:r>
              <a:rPr lang="en-CA" baseline="30000" dirty="0" smtClean="0"/>
              <a:t>st</a:t>
            </a:r>
            <a:r>
              <a:rPr lang="en-CA" dirty="0" smtClean="0"/>
              <a:t> Order</a:t>
            </a:r>
            <a:endParaRPr lang="en-CA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5257800"/>
            <a:ext cx="1390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667000"/>
            <a:ext cx="7251700" cy="238760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07428"/>
              </p:ext>
            </p:extLst>
          </p:nvPr>
        </p:nvGraphicFramePr>
        <p:xfrm>
          <a:off x="1000125" y="5286375"/>
          <a:ext cx="561975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5" imgW="2997200" imgH="495300" progId="Equation.3">
                  <p:embed/>
                </p:oleObj>
              </mc:Choice>
              <mc:Fallback>
                <p:oleObj name="Equation" r:id="rId5" imgW="29972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5286375"/>
                        <a:ext cx="5619750" cy="928688"/>
                      </a:xfrm>
                      <a:prstGeom prst="rect">
                        <a:avLst/>
                      </a:prstGeom>
                      <a:solidFill>
                        <a:srgbClr val="91FDFA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5600" y="1981200"/>
            <a:ext cx="59944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LC Calculation and LCDM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21" y="2675467"/>
            <a:ext cx="8208879" cy="3450696"/>
          </a:xfrm>
        </p:spPr>
        <p:txBody>
          <a:bodyPr>
            <a:normAutofit lnSpcReduction="10000"/>
          </a:bodyPr>
          <a:lstStyle/>
          <a:p>
            <a:r>
              <a:rPr lang="en-CA" sz="2400" dirty="0" smtClean="0"/>
              <a:t>Pure FLRW:</a:t>
            </a:r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r>
              <a:rPr lang="en-CA" dirty="0" smtClean="0"/>
              <a:t>Transform from the GLC metric to the longitudinal gauge</a:t>
            </a:r>
            <a:endParaRPr lang="en-CA" sz="2400" dirty="0" smtClean="0"/>
          </a:p>
          <a:p>
            <a:r>
              <a:rPr lang="en-CA" sz="2400" dirty="0" smtClean="0"/>
              <a:t>Perturbed:</a:t>
            </a:r>
          </a:p>
          <a:p>
            <a:endParaRPr lang="en-CA" sz="2400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5384" y="2630209"/>
            <a:ext cx="6516216" cy="17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964747"/>
            <a:ext cx="87630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5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Measure of Integration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CA" dirty="0" smtClean="0"/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The deviation from the unperturbed measure:</a:t>
            </a:r>
          </a:p>
          <a:p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For future reference:</a:t>
            </a:r>
          </a:p>
          <a:p>
            <a:r>
              <a:rPr lang="en-CA" dirty="0" err="1" smtClean="0"/>
              <a:t>Subhorizon</a:t>
            </a:r>
            <a:r>
              <a:rPr lang="en-CA" dirty="0" smtClean="0"/>
              <a:t> </a:t>
            </a:r>
            <a:r>
              <a:rPr lang="en-CA" dirty="0" err="1"/>
              <a:t>fluc</a:t>
            </a:r>
            <a:r>
              <a:rPr lang="en-CA" dirty="0"/>
              <a:t>. H</a:t>
            </a:r>
            <a:r>
              <a:rPr lang="en-CA" baseline="-25000" dirty="0"/>
              <a:t>0</a:t>
            </a:r>
            <a:r>
              <a:rPr lang="en-CA" dirty="0"/>
              <a:t>&lt;k. </a:t>
            </a:r>
            <a:r>
              <a:rPr lang="en-CA" dirty="0" err="1"/>
              <a:t>Superhorizon</a:t>
            </a:r>
            <a:r>
              <a:rPr lang="en-CA" dirty="0"/>
              <a:t> </a:t>
            </a:r>
            <a:r>
              <a:rPr lang="en-CA" dirty="0" err="1"/>
              <a:t>fluc</a:t>
            </a:r>
            <a:r>
              <a:rPr lang="en-CA" dirty="0"/>
              <a:t>. are subdominant.</a:t>
            </a:r>
          </a:p>
          <a:p>
            <a:r>
              <a:rPr lang="en-CA" dirty="0"/>
              <a:t>No UV (k</a:t>
            </a:r>
            <a:r>
              <a:rPr lang="en-CA" dirty="0"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latin typeface="Wingdings"/>
                <a:ea typeface="Wingdings"/>
                <a:cs typeface="Wingdings"/>
              </a:rPr>
              <a:t></a:t>
            </a:r>
            <a:r>
              <a:rPr lang="en-CA" dirty="0">
                <a:latin typeface="ＭＳ ゴシック"/>
                <a:ea typeface="ＭＳ ゴシック"/>
                <a:cs typeface="ＭＳ ゴシック"/>
              </a:rPr>
              <a:t>∞</a:t>
            </a:r>
            <a:r>
              <a:rPr lang="en-CA" dirty="0"/>
              <a:t>) or IR (z </a:t>
            </a:r>
            <a:r>
              <a:rPr lang="en-CA" dirty="0"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latin typeface="Wingdings"/>
                <a:ea typeface="Wingdings"/>
                <a:cs typeface="Wingdings"/>
              </a:rPr>
              <a:t></a:t>
            </a:r>
            <a:r>
              <a:rPr lang="en-CA" dirty="0"/>
              <a:t>0, k </a:t>
            </a:r>
            <a:r>
              <a:rPr lang="en-CA" dirty="0"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latin typeface="Wingdings"/>
                <a:ea typeface="Wingdings"/>
                <a:cs typeface="Wingdings"/>
              </a:rPr>
              <a:t></a:t>
            </a:r>
            <a:r>
              <a:rPr lang="en-CA" dirty="0"/>
              <a:t> 0) divergences</a:t>
            </a:r>
            <a:r>
              <a:rPr lang="en-CA" dirty="0" smtClean="0"/>
              <a:t>.</a:t>
            </a:r>
            <a:endParaRPr lang="en-CA" dirty="0"/>
          </a:p>
          <a:p>
            <a:pPr>
              <a:buNone/>
            </a:pPr>
            <a:endParaRPr lang="en-C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23728" y="2571813"/>
            <a:ext cx="43910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580" y="3783077"/>
            <a:ext cx="53467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3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Prelude</a:t>
            </a:r>
            <a:endParaRPr lang="en-US" dirty="0"/>
          </a:p>
        </p:txBody>
      </p:sp>
      <p:pic>
        <p:nvPicPr>
          <p:cNvPr id="4" name="Content Placeholder 3" descr="CMB_I_217-al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559" r="-1559"/>
          <a:stretch>
            <a:fillRect/>
          </a:stretch>
        </p:blipFill>
        <p:spPr>
          <a:xfrm>
            <a:off x="228600" y="990600"/>
            <a:ext cx="3810000" cy="2636520"/>
          </a:xfrm>
        </p:spPr>
      </p:pic>
      <p:pic>
        <p:nvPicPr>
          <p:cNvPr id="6" name="Content Placeholder 3" descr="CMB_I_217-all.jpg"/>
          <p:cNvPicPr>
            <a:picLocks noChangeAspect="1"/>
          </p:cNvPicPr>
          <p:nvPr/>
        </p:nvPicPr>
        <p:blipFill>
          <a:blip r:embed="rId2"/>
          <a:srcRect l="-1559" r="-1559"/>
          <a:stretch>
            <a:fillRect/>
          </a:stretch>
        </p:blipFill>
        <p:spPr>
          <a:xfrm>
            <a:off x="5029200" y="990600"/>
            <a:ext cx="3810000" cy="263652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105400" y="1021960"/>
            <a:ext cx="3657600" cy="2362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1828800"/>
            <a:ext cx="1371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2.73 K</a:t>
            </a:r>
            <a:endParaRPr lang="en-US" sz="3200" dirty="0"/>
          </a:p>
        </p:txBody>
      </p:sp>
      <p:pic>
        <p:nvPicPr>
          <p:cNvPr id="9" name="Picture 8" descr="2172.MilkyWayGalax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" y="4763578"/>
            <a:ext cx="2698750" cy="1789622"/>
          </a:xfrm>
          <a:prstGeom prst="rect">
            <a:avLst/>
          </a:prstGeom>
        </p:spPr>
      </p:pic>
      <p:pic>
        <p:nvPicPr>
          <p:cNvPr id="10" name="Picture 9" descr="horsehe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925" y="4724400"/>
            <a:ext cx="2757075" cy="1828800"/>
          </a:xfrm>
          <a:prstGeom prst="rect">
            <a:avLst/>
          </a:prstGeom>
        </p:spPr>
      </p:pic>
      <p:pic>
        <p:nvPicPr>
          <p:cNvPr id="11" name="Picture 10" descr="proxima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4724400"/>
            <a:ext cx="2590800" cy="1828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755183">
            <a:off x="3867933" y="1397302"/>
            <a:ext cx="1598288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WMAP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3821668"/>
            <a:ext cx="160020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SDSS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2412777"/>
            <a:ext cx="2209800" cy="215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9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Statistical Properties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529477"/>
            <a:ext cx="7408333" cy="3450696"/>
          </a:xfrm>
        </p:spPr>
        <p:txBody>
          <a:bodyPr/>
          <a:lstStyle/>
          <a:p>
            <a:r>
              <a:rPr lang="en-CA" sz="2800" dirty="0" smtClean="0"/>
              <a:t>In principle, we can now calculate </a:t>
            </a:r>
            <a:r>
              <a:rPr lang="en-CA" dirty="0" smtClean="0"/>
              <a:t>&lt;</a:t>
            </a:r>
            <a:r>
              <a:rPr lang="en-CA" sz="2800" dirty="0" err="1" smtClean="0"/>
              <a:t>d</a:t>
            </a:r>
            <a:r>
              <a:rPr lang="en-CA" sz="1400" dirty="0" err="1" smtClean="0"/>
              <a:t>L</a:t>
            </a:r>
            <a:r>
              <a:rPr lang="en-CA" sz="2800" dirty="0" smtClean="0"/>
              <a:t>&gt;(z) to first order in the gravitational potential ~ void model.</a:t>
            </a:r>
          </a:p>
          <a:p>
            <a:r>
              <a:rPr lang="en-CA" sz="2800" dirty="0" smtClean="0"/>
              <a:t>In order not to resort to a specific realization we need </a:t>
            </a:r>
            <a:r>
              <a:rPr lang="en-CA" sz="2800" dirty="0" err="1" smtClean="0"/>
              <a:t>LC+statistical</a:t>
            </a:r>
            <a:r>
              <a:rPr lang="en-CA" sz="2800" dirty="0" smtClean="0"/>
              <a:t>/ensemble average. If perturbations come from primordial Gaussian </a:t>
            </a:r>
            <a:r>
              <a:rPr lang="en-CA" sz="2800" dirty="0" err="1" smtClean="0"/>
              <a:t>fluc</a:t>
            </a:r>
            <a:r>
              <a:rPr lang="en-CA" sz="2800" dirty="0" smtClean="0"/>
              <a:t>. (inflation) 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493821"/>
            <a:ext cx="2016224" cy="41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175" y="5832694"/>
            <a:ext cx="2028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3760" y="6012187"/>
            <a:ext cx="541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24275" y="5325963"/>
            <a:ext cx="36671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2049"/>
              </p:ext>
            </p:extLst>
          </p:nvPr>
        </p:nvGraphicFramePr>
        <p:xfrm>
          <a:off x="1758950" y="1808752"/>
          <a:ext cx="56324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7" imgW="2578100" imgH="330200" progId="Equation.3">
                  <p:embed/>
                </p:oleObj>
              </mc:Choice>
              <mc:Fallback>
                <p:oleObj name="Equation" r:id="rId7" imgW="25781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58950" y="1808752"/>
                        <a:ext cx="5632450" cy="72072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38100" cmpd="sng">
                        <a:solidFill>
                          <a:srgbClr val="33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790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CA" dirty="0" smtClean="0"/>
              <a:t>BR of Statistical and LC Averaging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The mean of a scalar:</a:t>
            </a:r>
          </a:p>
          <a:p>
            <a:pPr>
              <a:buNone/>
            </a:pP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=&gt; Effects are second order, but we have the full backreaction of the </a:t>
            </a:r>
            <a:r>
              <a:rPr lang="en-CA" dirty="0" err="1" smtClean="0"/>
              <a:t>inhomogeneities</a:t>
            </a:r>
            <a:r>
              <a:rPr lang="en-CA" dirty="0" smtClean="0"/>
              <a:t> of the metric at this order!</a:t>
            </a:r>
          </a:p>
          <a:p>
            <a:r>
              <a:rPr lang="en-CA" dirty="0" smtClean="0"/>
              <a:t>The variance to leading order: </a:t>
            </a:r>
            <a:endParaRPr lang="en-CA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7505" y="5097618"/>
            <a:ext cx="23336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400" y="1766519"/>
            <a:ext cx="8280400" cy="1539043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92948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09600" y="3276600"/>
            <a:ext cx="2819400" cy="6096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en-CA" dirty="0" smtClean="0"/>
              <a:t>Dominant Terms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CA" sz="2800" dirty="0" smtClean="0"/>
          </a:p>
          <a:p>
            <a:endParaRPr lang="en-CA" dirty="0" smtClean="0"/>
          </a:p>
          <a:p>
            <a:endParaRPr lang="en-CA" dirty="0" smtClean="0"/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Doppler effect due to the perturbation of the geodesic.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The </a:t>
            </a:r>
            <a:r>
              <a:rPr lang="en-CA" dirty="0" err="1" smtClean="0"/>
              <a:t>Lensing</a:t>
            </a:r>
            <a:r>
              <a:rPr lang="en-CA" dirty="0" smtClean="0"/>
              <a:t> Term:</a:t>
            </a:r>
          </a:p>
          <a:p>
            <a:endParaRPr lang="en-CA" dirty="0" smtClean="0"/>
          </a:p>
          <a:p>
            <a:endParaRPr lang="en-CA" dirty="0" smtClean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44824"/>
            <a:ext cx="756084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916832"/>
            <a:ext cx="133164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5897621"/>
            <a:ext cx="8686800" cy="774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5400" y="3200400"/>
            <a:ext cx="4470400" cy="768350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47700" y="3276600"/>
          <a:ext cx="2705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7" imgW="901700" imgH="177800" progId="Equation.3">
                  <p:embed/>
                </p:oleObj>
              </mc:Choice>
              <mc:Fallback>
                <p:oleObj name="Equation" r:id="rId7" imgW="9017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3276600"/>
                        <a:ext cx="27051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515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r>
              <a:rPr lang="en-US" dirty="0" smtClean="0"/>
              <a:t>GR + Standard Pert. Theory + Averaging challenge the concordance model.</a:t>
            </a:r>
          </a:p>
          <a:p>
            <a:r>
              <a:rPr lang="en-US" dirty="0" smtClean="0"/>
              <a:t>Perturbations cannot be discarded as negligible. Any explanation of the cosmic acceleration will have to take them into account.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259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  <a:noFill/>
        </p:spPr>
        <p:txBody>
          <a:bodyPr>
            <a:normAutofit/>
          </a:bodyPr>
          <a:lstStyle/>
          <a:p>
            <a:pPr algn="ctr"/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2011 Nobel Prize in Physics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sz="4000" dirty="0" smtClean="0">
                <a:latin typeface="Edwardian Script ITC" pitchFamily="66" charset="0"/>
              </a:rPr>
              <a:t>The </a:t>
            </a:r>
            <a:r>
              <a:rPr lang="en-CA" sz="4000" dirty="0" smtClean="0">
                <a:latin typeface="Edwardian Script ITC" pitchFamily="66" charset="0"/>
                <a:hlinkClick r:id="rId2" action="ppaction://hlinkfile"/>
              </a:rPr>
              <a:t>2011 Nobel Prize in Physics</a:t>
            </a:r>
            <a:r>
              <a:rPr lang="en-CA" sz="4000" dirty="0" smtClean="0">
                <a:latin typeface="Edwardian Script ITC" pitchFamily="66" charset="0"/>
              </a:rPr>
              <a:t> is awarded "for the discovery of the accelerating expansion of the Universe through observations of distant supernovae" with one half to </a:t>
            </a:r>
            <a:r>
              <a:rPr lang="en-CA" sz="4000" dirty="0" smtClean="0">
                <a:latin typeface="Edwardian Script ITC" pitchFamily="66" charset="0"/>
                <a:hlinkClick r:id="rId3" action="ppaction://hlinkfile"/>
              </a:rPr>
              <a:t>Saul </a:t>
            </a:r>
            <a:r>
              <a:rPr lang="en-CA" sz="4000" dirty="0" err="1" smtClean="0">
                <a:latin typeface="Edwardian Script ITC" pitchFamily="66" charset="0"/>
                <a:hlinkClick r:id="rId3" action="ppaction://hlinkfile"/>
              </a:rPr>
              <a:t>Perlmutter</a:t>
            </a:r>
            <a:r>
              <a:rPr lang="en-CA" sz="4000" dirty="0" smtClean="0">
                <a:latin typeface="Edwardian Script ITC" pitchFamily="66" charset="0"/>
              </a:rPr>
              <a:t> and the other half jointly to </a:t>
            </a:r>
            <a:r>
              <a:rPr lang="en-CA" sz="4000" dirty="0" smtClean="0">
                <a:latin typeface="Edwardian Script ITC" pitchFamily="66" charset="0"/>
                <a:hlinkClick r:id="rId4" action="ppaction://hlinkfile"/>
              </a:rPr>
              <a:t>Brian P. Schmidt</a:t>
            </a:r>
            <a:r>
              <a:rPr lang="en-CA" sz="4000" dirty="0" smtClean="0">
                <a:latin typeface="Edwardian Script ITC" pitchFamily="66" charset="0"/>
              </a:rPr>
              <a:t> and </a:t>
            </a:r>
            <a:r>
              <a:rPr lang="en-CA" sz="4000" dirty="0" smtClean="0">
                <a:latin typeface="Edwardian Script ITC" pitchFamily="66" charset="0"/>
                <a:hlinkClick r:id="rId5" action="ppaction://hlinkfile"/>
              </a:rPr>
              <a:t>Adam G. </a:t>
            </a:r>
            <a:r>
              <a:rPr lang="en-CA" sz="4000" dirty="0" err="1" smtClean="0">
                <a:latin typeface="Edwardian Script ITC" pitchFamily="66" charset="0"/>
                <a:hlinkClick r:id="rId5" action="ppaction://hlinkfile"/>
              </a:rPr>
              <a:t>Riess</a:t>
            </a:r>
            <a:endParaRPr lang="en-CA" sz="4000" dirty="0" smtClean="0">
              <a:latin typeface="Edwardian Script ITC" pitchFamily="66" charset="0"/>
            </a:endParaRPr>
          </a:p>
          <a:p>
            <a:pPr>
              <a:buNone/>
            </a:pPr>
            <a:endParaRPr lang="en-CA" dirty="0"/>
          </a:p>
        </p:txBody>
      </p:sp>
      <p:pic>
        <p:nvPicPr>
          <p:cNvPr id="5" name="Picture 4" descr="165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4200" y="4800600"/>
            <a:ext cx="1958280" cy="1940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perlmutter_riess_schmidt_16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5085184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6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7000"/>
            <a:ext cx="8407400" cy="93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1143000"/>
            <a:ext cx="8648700" cy="106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2286000"/>
            <a:ext cx="6400800" cy="4343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2400" y="2286000"/>
            <a:ext cx="2489200" cy="2565400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861175" y="5029200"/>
          <a:ext cx="1927225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7" imgW="596900" imgH="546100" progId="Equation.3">
                  <p:embed/>
                </p:oleObj>
              </mc:Choice>
              <mc:Fallback>
                <p:oleObj name="Equation" r:id="rId7" imgW="5969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1175" y="5029200"/>
                        <a:ext cx="1927225" cy="153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112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CC/ Dark Energy/ Modified Gravity/ Voids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280"/>
            <a:ext cx="8229600" cy="4998720"/>
          </a:xfrm>
        </p:spPr>
        <p:txBody>
          <a:bodyPr>
            <a:normAutofit/>
          </a:bodyPr>
          <a:lstStyle/>
          <a:p>
            <a:r>
              <a:rPr lang="en-CA" b="1" dirty="0" smtClean="0">
                <a:ln w="10541" cmpd="sng">
                  <a:noFill/>
                  <a:prstDash val="solid"/>
                </a:ln>
              </a:rPr>
              <a:t>(Averaging  of) perturbations in a consistent way. Does it have any effects?</a:t>
            </a:r>
          </a:p>
          <a:p>
            <a:r>
              <a:rPr lang="en-CA" b="1" dirty="0" smtClean="0">
                <a:ln w="10541" cmpd="sng">
                  <a:noFill/>
                  <a:prstDash val="solid"/>
                </a:ln>
              </a:rPr>
              <a:t>In this work, we are NOT</a:t>
            </a:r>
            <a:r>
              <a:rPr lang="en-CA" b="1" dirty="0">
                <a:ln w="10541" cmpd="sng">
                  <a:noFill/>
                  <a:prstDash val="solid"/>
                </a:ln>
              </a:rPr>
              <a:t>:</a:t>
            </a:r>
            <a:r>
              <a:rPr lang="en-CA" b="1" dirty="0" smtClean="0">
                <a:ln w="10541" cmpd="sng">
                  <a:noFill/>
                  <a:prstDash val="solid"/>
                </a:ln>
              </a:rPr>
              <a:t> </a:t>
            </a:r>
            <a:r>
              <a:rPr lang="en-CA" b="1" dirty="0">
                <a:ln w="10541" cmpd="sng">
                  <a:noFill/>
                  <a:prstDash val="solid"/>
                </a:ln>
              </a:rPr>
              <a:t>a</a:t>
            </a:r>
            <a:r>
              <a:rPr lang="en-CA" b="1" dirty="0" smtClean="0">
                <a:ln w="10541" cmpd="sng">
                  <a:noFill/>
                  <a:prstDash val="solid"/>
                </a:ln>
              </a:rPr>
              <a:t>ssuming voids,</a:t>
            </a:r>
            <a:r>
              <a:rPr lang="en-CA" b="1" dirty="0">
                <a:ln w="10541" cmpd="sng">
                  <a:noFill/>
                  <a:prstDash val="solid"/>
                </a:ln>
              </a:rPr>
              <a:t> m</a:t>
            </a:r>
            <a:r>
              <a:rPr lang="en-CA" b="1" dirty="0" smtClean="0">
                <a:ln w="10541" cmpd="sng">
                  <a:noFill/>
                  <a:prstDash val="solid"/>
                </a:ln>
              </a:rPr>
              <a:t>odifying GR, adding scalar fields, having a CC….</a:t>
            </a:r>
            <a:r>
              <a:rPr lang="en-CA" b="1" dirty="0" err="1" smtClean="0">
                <a:ln w="10541" cmpd="sng">
                  <a:noFill/>
                  <a:prstDash val="solid"/>
                </a:ln>
              </a:rPr>
              <a:t>Doh</a:t>
            </a:r>
            <a:r>
              <a:rPr lang="en-CA" b="1" dirty="0" smtClean="0">
                <a:ln w="10541" cmpd="sng">
                  <a:noFill/>
                  <a:prstDash val="solid"/>
                </a:ln>
              </a:rPr>
              <a:t>!</a:t>
            </a:r>
          </a:p>
          <a:p>
            <a:pPr marL="514350" indent="-514350"/>
            <a:r>
              <a:rPr lang="en-CA" b="1" dirty="0" smtClean="0">
                <a:ln w="10541" cmpd="sng">
                  <a:noFill/>
                  <a:prstDash val="solid"/>
                </a:ln>
              </a:rPr>
              <a:t>Application:  FLRW + pert. , pure CDM, properly averaged  and calculate the </a:t>
            </a:r>
            <a:r>
              <a:rPr lang="en-CA" b="1" dirty="0" err="1" smtClean="0">
                <a:ln w="10541" cmpd="sng">
                  <a:noFill/>
                  <a:prstDash val="solid"/>
                </a:ln>
              </a:rPr>
              <a:t>d</a:t>
            </a:r>
            <a:r>
              <a:rPr lang="en-CA" b="1" baseline="-25000" dirty="0" err="1" smtClean="0">
                <a:ln w="10541" cmpd="sng">
                  <a:noFill/>
                  <a:prstDash val="solid"/>
                </a:ln>
              </a:rPr>
              <a:t>L</a:t>
            </a:r>
            <a:r>
              <a:rPr lang="en-CA" b="1" dirty="0" smtClean="0">
                <a:ln w="10541" cmpd="sng">
                  <a:noFill/>
                  <a:prstDash val="solid"/>
                </a:ln>
              </a:rPr>
              <a:t>-z relation. </a:t>
            </a:r>
          </a:p>
          <a:p>
            <a:pPr marL="514350" indent="-514350">
              <a:buNone/>
            </a:pPr>
            <a:r>
              <a:rPr lang="en-CA" b="1" dirty="0" smtClean="0">
                <a:ln w="10541" cmpd="sng">
                  <a:solidFill>
                    <a:schemeClr val="accent1">
                      <a:shade val="88000"/>
                      <a:satMod val="110000"/>
                      <a:alpha val="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=&gt;</a:t>
            </a:r>
            <a:r>
              <a:rPr lang="en-CA" b="1" dirty="0" smtClean="0">
                <a:ln w="10541" cmpd="sng">
                  <a:solidFill>
                    <a:schemeClr val="accent1">
                      <a:shade val="88000"/>
                      <a:satMod val="110000"/>
                      <a:alpha val="0"/>
                    </a:schemeClr>
                  </a:solidFill>
                  <a:prstDash val="solid"/>
                </a:ln>
                <a:solidFill>
                  <a:srgbClr val="262626"/>
                </a:solidFill>
              </a:rPr>
              <a:t> </a:t>
            </a:r>
            <a:r>
              <a:rPr lang="en-CA" b="1" dirty="0" smtClean="0">
                <a:ln w="10541" cmpd="sng">
                  <a:solidFill>
                    <a:schemeClr val="accent1">
                      <a:shade val="88000"/>
                      <a:satMod val="110000"/>
                      <a:alpha val="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Strong evidence that perturbations induce changes in the estimated cosmological parameters </a:t>
            </a:r>
          </a:p>
          <a:p>
            <a:endParaRPr lang="en-US" dirty="0">
              <a:solidFill>
                <a:srgbClr val="E739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62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GLC to FLRW NG 1</a:t>
            </a:r>
            <a:r>
              <a:rPr lang="en-CA" baseline="30000" dirty="0" smtClean="0"/>
              <a:t>st</a:t>
            </a:r>
            <a:r>
              <a:rPr lang="en-CA" dirty="0" smtClean="0"/>
              <a:t> Order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362200"/>
            <a:ext cx="8382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9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LC Calculation and LCDM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sz="2400" dirty="0" smtClean="0"/>
              <a:t>Pure FLRW:</a:t>
            </a:r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r>
              <a:rPr lang="en-CA" sz="2400" dirty="0" smtClean="0"/>
              <a:t>Perturbed:</a:t>
            </a:r>
          </a:p>
          <a:p>
            <a:endParaRPr lang="en-CA" sz="2400" dirty="0" smtClean="0"/>
          </a:p>
          <a:p>
            <a:endParaRPr lang="en-CA" sz="2400" dirty="0" smtClean="0"/>
          </a:p>
          <a:p>
            <a:r>
              <a:rPr lang="en-CA" sz="2400" dirty="0" smtClean="0"/>
              <a:t>Comparing by defining an effective </a:t>
            </a:r>
            <a:r>
              <a:rPr lang="en-CA" sz="2400" dirty="0" err="1" smtClean="0"/>
              <a:t>redshift</a:t>
            </a:r>
            <a:r>
              <a:rPr lang="en-CA" sz="2400" dirty="0" smtClean="0"/>
              <a:t> and averaging at constant </a:t>
            </a:r>
            <a:r>
              <a:rPr lang="en-CA" sz="2400" dirty="0" err="1" smtClean="0"/>
              <a:t>redshift</a:t>
            </a:r>
            <a:r>
              <a:rPr lang="en-CA" sz="2400" dirty="0" smtClean="0"/>
              <a:t> and w=w</a:t>
            </a:r>
            <a:r>
              <a:rPr lang="en-CA" sz="1400" dirty="0" smtClean="0"/>
              <a:t>0</a:t>
            </a:r>
            <a:r>
              <a:rPr lang="en-CA" sz="2400" dirty="0" smtClean="0"/>
              <a:t>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5384" y="2060848"/>
            <a:ext cx="6516216" cy="17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754960"/>
            <a:ext cx="22017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191000"/>
            <a:ext cx="8763000" cy="78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5867400"/>
            <a:ext cx="3124200" cy="571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5778500"/>
            <a:ext cx="32766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CA" dirty="0" smtClean="0"/>
              <a:t>Power Spectrum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We use the WMAP7 best fit value and the transfer function of Eisenstein &amp; </a:t>
            </a:r>
            <a:r>
              <a:rPr lang="en-CA" dirty="0" err="1" smtClean="0"/>
              <a:t>Hu</a:t>
            </a:r>
            <a:r>
              <a:rPr lang="en-CA" dirty="0" smtClean="0"/>
              <a:t> 1997 for CDM.</a:t>
            </a:r>
          </a:p>
          <a:p>
            <a:r>
              <a:rPr lang="en-CA" dirty="0" smtClean="0"/>
              <a:t>We are interested in the overall magnitude so we neglect the baryonic oscillations.</a:t>
            </a:r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Only </a:t>
            </a:r>
            <a:r>
              <a:rPr lang="en-CA" dirty="0" err="1" smtClean="0"/>
              <a:t>subhorizon</a:t>
            </a:r>
            <a:r>
              <a:rPr lang="en-CA" dirty="0" smtClean="0"/>
              <a:t> </a:t>
            </a:r>
            <a:r>
              <a:rPr lang="en-CA" dirty="0" err="1" smtClean="0"/>
              <a:t>fluc</a:t>
            </a:r>
            <a:r>
              <a:rPr lang="en-CA" dirty="0" smtClean="0"/>
              <a:t>. H</a:t>
            </a:r>
            <a:r>
              <a:rPr lang="en-CA" baseline="-25000" dirty="0" smtClean="0"/>
              <a:t>0</a:t>
            </a:r>
            <a:r>
              <a:rPr lang="en-CA" dirty="0" smtClean="0"/>
              <a:t>&lt;</a:t>
            </a:r>
            <a:r>
              <a:rPr lang="en-CA" dirty="0" err="1" smtClean="0"/>
              <a:t>k</a:t>
            </a:r>
            <a:r>
              <a:rPr lang="en-CA" dirty="0" smtClean="0"/>
              <a:t>. </a:t>
            </a:r>
            <a:r>
              <a:rPr lang="en-CA" dirty="0" err="1" smtClean="0"/>
              <a:t>Superhorizon</a:t>
            </a:r>
            <a:r>
              <a:rPr lang="en-CA" dirty="0" smtClean="0"/>
              <a:t> </a:t>
            </a:r>
            <a:r>
              <a:rPr lang="en-CA" dirty="0" err="1" smtClean="0"/>
              <a:t>fluc</a:t>
            </a:r>
            <a:r>
              <a:rPr lang="en-CA" dirty="0" smtClean="0"/>
              <a:t>. are subdominant.</a:t>
            </a:r>
          </a:p>
          <a:p>
            <a:r>
              <a:rPr lang="en-CA" dirty="0" smtClean="0"/>
              <a:t>No UV (</a:t>
            </a:r>
            <a:r>
              <a:rPr lang="en-CA" dirty="0" err="1" smtClean="0"/>
              <a:t>k</a:t>
            </a:r>
            <a:r>
              <a:rPr lang="en-CA" dirty="0" err="1" smtClean="0"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latin typeface="Wingdings"/>
                <a:ea typeface="Wingdings"/>
                <a:cs typeface="Wingdings"/>
              </a:rPr>
              <a:t></a:t>
            </a:r>
            <a:r>
              <a:rPr lang="en-CA" dirty="0" smtClean="0">
                <a:latin typeface="ＭＳ ゴシック"/>
                <a:ea typeface="ＭＳ ゴシック"/>
                <a:cs typeface="ＭＳ ゴシック"/>
              </a:rPr>
              <a:t>∞</a:t>
            </a:r>
            <a:r>
              <a:rPr lang="en-CA" dirty="0" smtClean="0"/>
              <a:t>) or IR (</a:t>
            </a:r>
            <a:r>
              <a:rPr lang="en-CA" dirty="0" err="1" smtClean="0"/>
              <a:t>z</a:t>
            </a:r>
            <a:r>
              <a:rPr lang="en-CA" dirty="0" smtClean="0"/>
              <a:t> </a:t>
            </a:r>
            <a:r>
              <a:rPr lang="en-CA" dirty="0" smtClean="0"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latin typeface="Wingdings"/>
                <a:ea typeface="Wingdings"/>
                <a:cs typeface="Wingdings"/>
              </a:rPr>
              <a:t></a:t>
            </a:r>
            <a:r>
              <a:rPr lang="en-CA" dirty="0" smtClean="0"/>
              <a:t>0, </a:t>
            </a:r>
            <a:r>
              <a:rPr lang="en-CA" dirty="0" err="1" smtClean="0"/>
              <a:t>k</a:t>
            </a:r>
            <a:r>
              <a:rPr lang="en-CA" dirty="0" smtClean="0"/>
              <a:t> </a:t>
            </a:r>
            <a:r>
              <a:rPr lang="en-CA" dirty="0" err="1" smtClean="0"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latin typeface="Wingdings"/>
                <a:ea typeface="Wingdings"/>
                <a:cs typeface="Wingdings"/>
              </a:rPr>
              <a:t></a:t>
            </a:r>
            <a:r>
              <a:rPr lang="en-CA" dirty="0" smtClean="0"/>
              <a:t> 0) divergences.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277992"/>
            <a:ext cx="69913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524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Perturbations at Low </a:t>
            </a:r>
            <a:r>
              <a:rPr lang="en-US" dirty="0" err="1" smtClean="0"/>
              <a:t>Redshift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541520"/>
          </a:xfrm>
        </p:spPr>
        <p:txBody>
          <a:bodyPr/>
          <a:lstStyle/>
          <a:p>
            <a:r>
              <a:rPr lang="en-US" dirty="0" smtClean="0"/>
              <a:t>Measurements of </a:t>
            </a:r>
            <a:r>
              <a:rPr lang="en-US" dirty="0" err="1" smtClean="0"/>
              <a:t>SNIa</a:t>
            </a:r>
            <a:r>
              <a:rPr lang="en-US" dirty="0" smtClean="0"/>
              <a:t>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Mostly neglected, naively argued as irrelevant ~10</a:t>
            </a:r>
            <a:r>
              <a:rPr lang="en-US" baseline="30000" dirty="0" smtClean="0"/>
              <a:t>-10</a:t>
            </a:r>
            <a:endParaRPr lang="en-US" dirty="0" smtClean="0"/>
          </a:p>
          <a:p>
            <a:r>
              <a:rPr lang="en-US" dirty="0" smtClean="0"/>
              <a:t>The concordance model of cosmology:</a:t>
            </a:r>
          </a:p>
          <a:p>
            <a:pPr marL="514350" indent="-514350">
              <a:buNone/>
            </a:pPr>
            <a:r>
              <a:rPr lang="en-US" dirty="0" smtClean="0"/>
              <a:t>~73% of the critical energy density is not accounted for by known matter, dark matter or curvature.</a:t>
            </a:r>
          </a:p>
          <a:p>
            <a:pPr marL="514350" indent="-51435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39264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2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“Doppler</a:t>
            </a:r>
            <a:r>
              <a:rPr lang="en-US" baseline="30000" dirty="0" smtClean="0"/>
              <a:t>2</a:t>
            </a:r>
            <a:r>
              <a:rPr lang="en-US" dirty="0" smtClean="0"/>
              <a:t>” term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76655" y="2679192"/>
            <a:ext cx="3822192" cy="34472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52600"/>
            <a:ext cx="7696200" cy="47783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52600" y="2057401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∞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3810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 Mpc</a:t>
            </a:r>
            <a:r>
              <a:rPr lang="en-US" baseline="30000" dirty="0" smtClean="0">
                <a:solidFill>
                  <a:schemeClr val="bg1"/>
                </a:solidFill>
              </a:rPr>
              <a:t>-1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76400" y="55258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0.1 Mpc</a:t>
            </a:r>
            <a:r>
              <a:rPr lang="en-US" baseline="30000" dirty="0" smtClean="0">
                <a:solidFill>
                  <a:schemeClr val="bg1"/>
                </a:solidFill>
              </a:rPr>
              <a:t>-1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cxnSp>
        <p:nvCxnSpPr>
          <p:cNvPr id="16" name="Elbow Connector 15"/>
          <p:cNvCxnSpPr/>
          <p:nvPr/>
        </p:nvCxnSpPr>
        <p:spPr>
          <a:xfrm rot="10800000" flipV="1">
            <a:off x="2209800" y="4191000"/>
            <a:ext cx="457200" cy="228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29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Lensing</a:t>
            </a:r>
            <a:r>
              <a:rPr lang="en-US" baseline="30000" dirty="0" smtClean="0"/>
              <a:t>2</a:t>
            </a:r>
            <a:r>
              <a:rPr lang="en-US" dirty="0" smtClean="0"/>
              <a:t> Term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Lucida Grande"/>
                <a:ea typeface="Lucida Grande"/>
                <a:cs typeface="Lucida Grande"/>
              </a:rPr>
              <a:t>↵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1"/>
            <a:ext cx="8610600" cy="457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20170" y="1828800"/>
            <a:ext cx="385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∞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72400" y="354466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 Mpc</a:t>
            </a:r>
            <a:r>
              <a:rPr lang="en-US" baseline="30000" dirty="0" smtClean="0">
                <a:solidFill>
                  <a:schemeClr val="bg1"/>
                </a:solidFill>
              </a:rPr>
              <a:t>-1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43800" y="48400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0.1 Mpc</a:t>
            </a:r>
            <a:r>
              <a:rPr lang="en-US" baseline="30000" dirty="0" smtClean="0">
                <a:solidFill>
                  <a:schemeClr val="bg1"/>
                </a:solidFill>
              </a:rPr>
              <a:t>-1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76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en-CA" dirty="0" smtClean="0"/>
              <a:t>Averaging in Physics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/>
          </a:bodyPr>
          <a:lstStyle/>
          <a:p>
            <a:r>
              <a:rPr lang="en-CA" dirty="0" smtClean="0"/>
              <a:t>Electromagnetism:  Maxwell’s equations are linear. Averaging and solving commute. Microscopic E&amp;M is smoothly averaged to Macroscopic E&amp;M.</a:t>
            </a:r>
          </a:p>
          <a:p>
            <a:r>
              <a:rPr lang="en-CA" dirty="0" smtClean="0"/>
              <a:t>Fluid Mechanics/Turbulence: </a:t>
            </a:r>
            <a:r>
              <a:rPr lang="en-CA" dirty="0" err="1" smtClean="0"/>
              <a:t>Navier</a:t>
            </a:r>
            <a:r>
              <a:rPr lang="en-CA" dirty="0" smtClean="0"/>
              <a:t>-Stokes equation is non-linear. Averaging and solving do not commute – many open problems.</a:t>
            </a:r>
          </a:p>
          <a:p>
            <a:r>
              <a:rPr lang="en-CA" dirty="0" smtClean="0"/>
              <a:t>GR is non-linear. Averaging and solving do not commute. </a:t>
            </a:r>
          </a:p>
          <a:p>
            <a:pPr>
              <a:buNone/>
            </a:pPr>
            <a:r>
              <a:rPr lang="en-CA" dirty="0" smtClean="0"/>
              <a:t>(Newtonian Cosmology treated by Ellis, amounts to a boundary term =&gt; simulations don’t help much)</a:t>
            </a:r>
          </a:p>
        </p:txBody>
      </p:sp>
    </p:spTree>
    <p:extLst>
      <p:ext uri="{BB962C8B-B14F-4D97-AF65-F5344CB8AC3E}">
        <p14:creationId xmlns:p14="http://schemas.microsoft.com/office/powerpoint/2010/main" val="352818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Non-Trivial Averages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CA" dirty="0" smtClean="0"/>
              <a:t>Off-Center LTB</a:t>
            </a:r>
          </a:p>
          <a:p>
            <a:r>
              <a:rPr lang="en-CA" dirty="0" smtClean="0"/>
              <a:t>Anisotropic Models (Except </a:t>
            </a:r>
            <a:r>
              <a:rPr lang="en-CA" dirty="0" err="1" smtClean="0"/>
              <a:t>Kantowski</a:t>
            </a:r>
            <a:r>
              <a:rPr lang="en-CA" dirty="0" smtClean="0"/>
              <a:t>-Sachs)</a:t>
            </a:r>
          </a:p>
          <a:p>
            <a:r>
              <a:rPr lang="en-CA" dirty="0" smtClean="0"/>
              <a:t>More general metrics.</a:t>
            </a:r>
          </a:p>
          <a:p>
            <a:r>
              <a:rPr lang="en-CA" dirty="0" smtClean="0"/>
              <a:t>Perturbed FLRW</a:t>
            </a:r>
          </a:p>
          <a:p>
            <a:pPr algn="ctr">
              <a:buNone/>
            </a:pPr>
            <a:endParaRPr lang="en-CA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CA" dirty="0" smtClean="0">
                <a:solidFill>
                  <a:srgbClr val="FFFF00"/>
                </a:solidFill>
              </a:rPr>
              <a:t>Application: calculating the averaged luminosity – distance </a:t>
            </a:r>
            <a:r>
              <a:rPr lang="en-CA" dirty="0" err="1" smtClean="0">
                <a:solidFill>
                  <a:srgbClr val="FFFF00"/>
                </a:solidFill>
              </a:rPr>
              <a:t>redshift</a:t>
            </a:r>
            <a:r>
              <a:rPr lang="en-CA" dirty="0" smtClean="0">
                <a:solidFill>
                  <a:srgbClr val="FFFF00"/>
                </a:solidFill>
              </a:rPr>
              <a:t> relation</a:t>
            </a:r>
          </a:p>
          <a:p>
            <a:pPr algn="ctr">
              <a:buNone/>
            </a:pPr>
            <a:endParaRPr lang="en-CA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CA" dirty="0" smtClean="0"/>
              <a:t>Past attempts: </a:t>
            </a:r>
            <a:r>
              <a:rPr lang="en-CA" dirty="0" err="1" smtClean="0"/>
              <a:t>Vanderveld</a:t>
            </a:r>
            <a:r>
              <a:rPr lang="en-CA" dirty="0" smtClean="0"/>
              <a:t> et al. – post Newtonian, </a:t>
            </a:r>
            <a:r>
              <a:rPr lang="en-CA" dirty="0" err="1" smtClean="0"/>
              <a:t>Barausse</a:t>
            </a:r>
            <a:r>
              <a:rPr lang="en-CA" dirty="0" smtClean="0"/>
              <a:t> et al., Kolb et al. – SG </a:t>
            </a:r>
            <a:r>
              <a:rPr lang="en-CA" dirty="0" err="1" smtClean="0"/>
              <a:t>superhorizon</a:t>
            </a:r>
            <a:r>
              <a:rPr lang="en-CA" dirty="0" smtClean="0"/>
              <a:t>, </a:t>
            </a:r>
            <a:r>
              <a:rPr lang="en-CA" dirty="0" err="1" smtClean="0"/>
              <a:t>Pyne</a:t>
            </a:r>
            <a:r>
              <a:rPr lang="en-CA" dirty="0" smtClean="0"/>
              <a:t> at al., 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60" y="4005064"/>
            <a:ext cx="7920880" cy="936104"/>
          </a:xfrm>
          <a:prstGeom prst="rect">
            <a:avLst/>
          </a:prstGeom>
          <a:noFill/>
          <a:ln>
            <a:solidFill>
              <a:srgbClr val="FD23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966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2608871"/>
            <a:ext cx="7408333" cy="3157747"/>
          </a:xfrm>
        </p:spPr>
        <p:txBody>
          <a:bodyPr/>
          <a:lstStyle/>
          <a:p>
            <a:r>
              <a:rPr lang="en-US" dirty="0" smtClean="0"/>
              <a:t>CC/DE becomes relevant only at z~1, Coincidence Problem?</a:t>
            </a:r>
          </a:p>
          <a:p>
            <a:r>
              <a:rPr lang="en-US" dirty="0" smtClean="0"/>
              <a:t>Based on CMB, LSS and </a:t>
            </a:r>
            <a:r>
              <a:rPr lang="en-US" dirty="0" err="1" smtClean="0"/>
              <a:t>SNIa</a:t>
            </a:r>
            <a:r>
              <a:rPr lang="en-US" dirty="0" smtClean="0"/>
              <a:t> observations.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Universe Composition Today</a:t>
            </a:r>
            <a:endParaRPr lang="en-US" dirty="0"/>
          </a:p>
        </p:txBody>
      </p:sp>
      <p:pic>
        <p:nvPicPr>
          <p:cNvPr id="6" name="Content Placeholder 3" descr="WMAPPieChart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99" r="-23799"/>
          <a:stretch/>
        </p:blipFill>
        <p:spPr>
          <a:xfrm>
            <a:off x="1285570" y="3937292"/>
            <a:ext cx="6020224" cy="3127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548210"/>
              </p:ext>
            </p:extLst>
          </p:nvPr>
        </p:nvGraphicFramePr>
        <p:xfrm>
          <a:off x="1028700" y="1636713"/>
          <a:ext cx="6561138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4" imgW="3797300" imgH="444500" progId="Equation.3">
                  <p:embed/>
                </p:oleObj>
              </mc:Choice>
              <mc:Fallback>
                <p:oleObj name="Equation" r:id="rId4" imgW="37973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8700" y="1636713"/>
                        <a:ext cx="6561138" cy="768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557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5772"/>
            <a:ext cx="8229600" cy="4257047"/>
          </a:xfrm>
        </p:spPr>
        <p:txBody>
          <a:bodyPr>
            <a:normAutofit/>
          </a:bodyPr>
          <a:lstStyle/>
          <a:p>
            <a:endParaRPr lang="en-CA" dirty="0" smtClean="0"/>
          </a:p>
          <a:p>
            <a:r>
              <a:rPr lang="en-CA" dirty="0"/>
              <a:t>Gauge invariant light-cone (LC) averaging </a:t>
            </a:r>
            <a:r>
              <a:rPr lang="en-CA" dirty="0" smtClean="0"/>
              <a:t>formalism</a:t>
            </a:r>
            <a:endParaRPr lang="en-CA" dirty="0"/>
          </a:p>
          <a:p>
            <a:r>
              <a:rPr lang="en-CA" dirty="0" smtClean="0"/>
              <a:t>Application: luminosity-distance (</a:t>
            </a:r>
            <a:r>
              <a:rPr lang="en-CA" dirty="0" err="1" smtClean="0"/>
              <a:t>d</a:t>
            </a:r>
            <a:r>
              <a:rPr lang="en-CA" baseline="-25000" dirty="0" err="1" smtClean="0"/>
              <a:t>L</a:t>
            </a:r>
            <a:r>
              <a:rPr lang="en-CA" dirty="0" smtClean="0"/>
              <a:t>) redshift (z) relation for a perturbed FLRW Universe.</a:t>
            </a:r>
          </a:p>
          <a:p>
            <a:r>
              <a:rPr lang="en-CA" dirty="0" smtClean="0">
                <a:ln w="10541" cmpd="sng">
                  <a:noFill/>
                  <a:prstDash val="solid"/>
                </a:ln>
              </a:rPr>
              <a:t>Ingredients: </a:t>
            </a:r>
            <a:r>
              <a:rPr lang="en-CA" dirty="0">
                <a:ln w="10541" cmpd="sng">
                  <a:noFill/>
                  <a:prstDash val="solid"/>
                </a:ln>
              </a:rPr>
              <a:t>FLRW </a:t>
            </a:r>
            <a:r>
              <a:rPr lang="en-CA" dirty="0" smtClean="0">
                <a:ln w="10541" cmpd="sng">
                  <a:noFill/>
                  <a:prstDash val="solid"/>
                </a:ln>
              </a:rPr>
              <a:t>+ </a:t>
            </a:r>
            <a:r>
              <a:rPr lang="en-CA" dirty="0" err="1" smtClean="0">
                <a:ln w="10541" cmpd="sng">
                  <a:noFill/>
                  <a:prstDash val="solid"/>
                </a:ln>
              </a:rPr>
              <a:t>subhorizon</a:t>
            </a:r>
            <a:r>
              <a:rPr lang="en-CA" dirty="0" smtClean="0">
                <a:ln w="10541" cmpd="sng">
                  <a:noFill/>
                  <a:prstDash val="solid"/>
                </a:ln>
              </a:rPr>
              <a:t> </a:t>
            </a:r>
            <a:r>
              <a:rPr lang="en-CA" dirty="0">
                <a:ln w="10541" cmpd="sng">
                  <a:noFill/>
                  <a:prstDash val="solid"/>
                </a:ln>
              </a:rPr>
              <a:t>pert</a:t>
            </a:r>
            <a:r>
              <a:rPr lang="en-CA" dirty="0" smtClean="0">
                <a:ln w="10541" cmpd="sng">
                  <a:noFill/>
                  <a:prstDash val="solid"/>
                </a:ln>
              </a:rPr>
              <a:t>., </a:t>
            </a:r>
            <a:r>
              <a:rPr lang="en-CA" dirty="0">
                <a:ln w="10541" cmpd="sng">
                  <a:noFill/>
                  <a:prstDash val="solid"/>
                </a:ln>
              </a:rPr>
              <a:t>properly </a:t>
            </a:r>
            <a:r>
              <a:rPr lang="en-CA" dirty="0" smtClean="0">
                <a:ln w="10541" cmpd="sng">
                  <a:noFill/>
                  <a:prstDash val="solid"/>
                </a:ln>
              </a:rPr>
              <a:t>averaged </a:t>
            </a:r>
            <a:r>
              <a:rPr lang="en-CA" dirty="0">
                <a:ln w="10541" cmpd="sng">
                  <a:noFill/>
                  <a:prstDash val="solid"/>
                </a:ln>
              </a:rPr>
              <a:t>and calculate the </a:t>
            </a:r>
            <a:r>
              <a:rPr lang="en-CA" dirty="0" err="1">
                <a:ln w="10541" cmpd="sng">
                  <a:noFill/>
                  <a:prstDash val="solid"/>
                </a:ln>
              </a:rPr>
              <a:t>d</a:t>
            </a:r>
            <a:r>
              <a:rPr lang="en-CA" baseline="-25000" dirty="0" err="1">
                <a:ln w="10541" cmpd="sng">
                  <a:noFill/>
                  <a:prstDash val="solid"/>
                </a:ln>
              </a:rPr>
              <a:t>L</a:t>
            </a:r>
            <a:r>
              <a:rPr lang="en-CA" dirty="0">
                <a:ln w="10541" cmpd="sng">
                  <a:noFill/>
                  <a:prstDash val="solid"/>
                </a:ln>
              </a:rPr>
              <a:t>-z </a:t>
            </a:r>
            <a:r>
              <a:rPr lang="en-CA" dirty="0" smtClean="0">
                <a:ln w="10541" cmpd="sng">
                  <a:noFill/>
                  <a:prstDash val="solid"/>
                </a:ln>
              </a:rPr>
              <a:t>relation</a:t>
            </a:r>
            <a:r>
              <a:rPr lang="en-CA" dirty="0">
                <a:ln w="10541" cmpd="sng">
                  <a:noFill/>
                  <a:prstDash val="solid"/>
                </a:ln>
              </a:rPr>
              <a:t> </a:t>
            </a:r>
            <a:r>
              <a:rPr lang="en-CA" dirty="0" smtClean="0">
                <a:ln w="10541" cmpd="sng">
                  <a:noFill/>
                  <a:prstDash val="solid"/>
                </a:ln>
              </a:rPr>
              <a:t>in CDM, LCDM and for different functions of </a:t>
            </a:r>
            <a:r>
              <a:rPr lang="en-CA" dirty="0" err="1" smtClean="0">
                <a:ln w="10541" cmpd="sng">
                  <a:noFill/>
                  <a:prstDash val="solid"/>
                </a:ln>
              </a:rPr>
              <a:t>d</a:t>
            </a:r>
            <a:r>
              <a:rPr lang="en-CA" baseline="-25000" dirty="0" err="1" smtClean="0">
                <a:ln w="10541" cmpd="sng">
                  <a:noFill/>
                  <a:prstDash val="solid"/>
                </a:ln>
              </a:rPr>
              <a:t>L</a:t>
            </a:r>
            <a:r>
              <a:rPr lang="en-CA" dirty="0" smtClean="0">
                <a:ln w="10541" cmpd="sng">
                  <a:noFill/>
                  <a:prstDash val="solid"/>
                </a:ln>
              </a:rPr>
              <a:t> </a:t>
            </a:r>
            <a:endParaRPr lang="en-CA" dirty="0">
              <a:ln w="10541" cmpd="sng">
                <a:noFill/>
                <a:prstDash val="solid"/>
              </a:ln>
            </a:endParaRPr>
          </a:p>
          <a:p>
            <a:pPr marL="0" indent="0"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pPr algn="ctr"/>
            <a:r>
              <a:rPr lang="en-CA" dirty="0" smtClean="0"/>
              <a:t>Outline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650" y="4917823"/>
            <a:ext cx="6516216" cy="140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19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LC Averaging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618856" cy="4661872"/>
          </a:xfrm>
        </p:spPr>
        <p:txBody>
          <a:bodyPr>
            <a:normAutofit/>
          </a:bodyPr>
          <a:lstStyle/>
          <a:p>
            <a:r>
              <a:rPr lang="en-CA" dirty="0" smtClean="0"/>
              <a:t>Hyper-surfaces using meaningful physical quantities: </a:t>
            </a:r>
            <a:r>
              <a:rPr lang="en-CA" dirty="0" err="1" smtClean="0"/>
              <a:t>Redshift</a:t>
            </a:r>
            <a:r>
              <a:rPr lang="en-CA" dirty="0" smtClean="0"/>
              <a:t>, temperature etc.</a:t>
            </a:r>
          </a:p>
          <a:p>
            <a:r>
              <a:rPr lang="en-CA" dirty="0" smtClean="0"/>
              <a:t>Observations are made on the light-cone.</a:t>
            </a:r>
          </a:p>
          <a:p>
            <a:r>
              <a:rPr lang="en-CA" dirty="0" smtClean="0"/>
              <a:t>Light travels </a:t>
            </a:r>
            <a:r>
              <a:rPr lang="en-CA" dirty="0"/>
              <a:t>on geodesics</a:t>
            </a:r>
            <a:r>
              <a:rPr lang="en-CA" dirty="0" smtClean="0"/>
              <a:t>.</a:t>
            </a:r>
          </a:p>
          <a:p>
            <a:r>
              <a:rPr lang="en-CA" dirty="0"/>
              <a:t>Past attempts: Coley 0905.2442; </a:t>
            </a:r>
            <a:r>
              <a:rPr lang="en-CA" dirty="0" err="1"/>
              <a:t>Rasanen</a:t>
            </a:r>
            <a:r>
              <a:rPr lang="en-CA" dirty="0"/>
              <a:t> 1107.1176, 0912.3370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132856"/>
            <a:ext cx="349567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905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dirty="0" smtClean="0"/>
              <a:t>Light Cone Averaging </a:t>
            </a:r>
            <a:r>
              <a:rPr lang="en-CA" sz="2000" dirty="0" smtClean="0"/>
              <a:t>1104.1167</a:t>
            </a:r>
            <a:endParaRPr lang="en-C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32590"/>
            <a:ext cx="8219256" cy="44348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CA" sz="2400" dirty="0" smtClean="0"/>
              <a:t>A-priori - the averaging is a geometric procedure, does not assume a specific energy momentum tensor.</a:t>
            </a:r>
          </a:p>
          <a:p>
            <a:pPr>
              <a:buNone/>
            </a:pPr>
            <a:endParaRPr lang="en-CA" sz="2400" dirty="0" smtClean="0"/>
          </a:p>
          <a:p>
            <a:pPr>
              <a:buNone/>
            </a:pPr>
            <a:endParaRPr lang="en-CA" sz="2400" dirty="0" smtClean="0"/>
          </a:p>
          <a:p>
            <a:pPr>
              <a:buNone/>
            </a:pPr>
            <a:endParaRPr lang="en-CA" sz="2400" dirty="0"/>
          </a:p>
          <a:p>
            <a:pPr>
              <a:buNone/>
            </a:pPr>
            <a:r>
              <a:rPr lang="en-CA" sz="2400" dirty="0" smtClean="0"/>
              <a:t>The prescription is gauge inv., {field </a:t>
            </a:r>
            <a:r>
              <a:rPr lang="en-CA" sz="2400" dirty="0" err="1" smtClean="0"/>
              <a:t>reparam</a:t>
            </a:r>
            <a:r>
              <a:rPr lang="en-CA" sz="2400" dirty="0" smtClean="0"/>
              <a:t>. A-&gt;A’(A), V-&gt;V’(V)} and invariant under general coordinate transformation. A(x) is a time-like scalar, V(x) is null.</a:t>
            </a:r>
          </a:p>
          <a:p>
            <a:pPr>
              <a:buNone/>
            </a:pPr>
            <a:r>
              <a:rPr lang="en-CA" sz="2400" dirty="0" smtClean="0"/>
              <a:t>This gives a procedure for general space-times. </a:t>
            </a:r>
          </a:p>
          <a:p>
            <a:pPr>
              <a:buNone/>
            </a:pPr>
            <a:endParaRPr lang="en-CA" sz="2400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57440"/>
            <a:ext cx="8136904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409224"/>
            <a:ext cx="273630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427800"/>
            <a:ext cx="14573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569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1037</TotalTime>
  <Words>2079</Words>
  <Application>Microsoft Macintosh PowerPoint</Application>
  <PresentationFormat>On-screen Show (4:3)</PresentationFormat>
  <Paragraphs>243</Paragraphs>
  <Slides>53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Inkwell</vt:lpstr>
      <vt:lpstr>Equation</vt:lpstr>
      <vt:lpstr>Light-Cone Averaging and Dispersion of the  dL – z Relation</vt:lpstr>
      <vt:lpstr>Main stream Cosmology</vt:lpstr>
      <vt:lpstr>PowerPoint Presentation</vt:lpstr>
      <vt:lpstr>Prelude</vt:lpstr>
      <vt:lpstr>Perturbations at Low Redshift</vt:lpstr>
      <vt:lpstr>Universe Composition Today</vt:lpstr>
      <vt:lpstr>Outline</vt:lpstr>
      <vt:lpstr>LC Averaging</vt:lpstr>
      <vt:lpstr>Light Cone Averaging 1104.1167</vt:lpstr>
      <vt:lpstr>GLC Metric and Averages</vt:lpstr>
      <vt:lpstr>GLC Metric</vt:lpstr>
      <vt:lpstr>Average dL on the past LC at constant redshift</vt:lpstr>
      <vt:lpstr>Averaged dL at Constant Redshift</vt:lpstr>
      <vt:lpstr>Averaged dL at Constant Redshift</vt:lpstr>
      <vt:lpstr>Functions of dL</vt:lpstr>
      <vt:lpstr>The Optimal Observable - Flux</vt:lpstr>
      <vt:lpstr>The Perturbed Quantities</vt:lpstr>
      <vt:lpstr>Statistical Properties</vt:lpstr>
      <vt:lpstr>PowerPoint Presentation</vt:lpstr>
      <vt:lpstr>Interpretation &amp; Analysis</vt:lpstr>
      <vt:lpstr>PowerPoint Presentation</vt:lpstr>
      <vt:lpstr>Interpretation &amp; Analysis</vt:lpstr>
      <vt:lpstr>PowerPoint Presentation</vt:lpstr>
      <vt:lpstr>PowerPoint Presentation</vt:lpstr>
      <vt:lpstr>Lensing Dispersion</vt:lpstr>
      <vt:lpstr>Results and Lessons</vt:lpstr>
      <vt:lpstr>Conclusions</vt:lpstr>
      <vt:lpstr>Open Issues/Future Prospects</vt:lpstr>
      <vt:lpstr>kmax=0.1 Mpc-1, CDM</vt:lpstr>
      <vt:lpstr>Prescription Properties</vt:lpstr>
      <vt:lpstr>kmax=1 Mpc-1</vt:lpstr>
      <vt:lpstr>Results</vt:lpstr>
      <vt:lpstr>Work In Progress</vt:lpstr>
      <vt:lpstr>Summary &amp; Conclusions</vt:lpstr>
      <vt:lpstr>Open Issues/Future Prospects</vt:lpstr>
      <vt:lpstr>GLC Metric</vt:lpstr>
      <vt:lpstr>GLC to FLRW NG 1st Order</vt:lpstr>
      <vt:lpstr>LC Calculation and LCDM</vt:lpstr>
      <vt:lpstr>Measure of Integration</vt:lpstr>
      <vt:lpstr>Statistical Properties</vt:lpstr>
      <vt:lpstr>BR of Statistical and LC Averaging</vt:lpstr>
      <vt:lpstr>Dominant Terms</vt:lpstr>
      <vt:lpstr>Conclusions</vt:lpstr>
      <vt:lpstr>2011 Nobel Prize in Physics</vt:lpstr>
      <vt:lpstr>PowerPoint Presentation</vt:lpstr>
      <vt:lpstr>CC/ Dark Energy/ Modified Gravity/ Voids</vt:lpstr>
      <vt:lpstr>GLC to FLRW NG 1st Order</vt:lpstr>
      <vt:lpstr>LC Calculation and LCDM</vt:lpstr>
      <vt:lpstr>Power Spectrum</vt:lpstr>
      <vt:lpstr>“Doppler2” term</vt:lpstr>
      <vt:lpstr>Lensing2 Term</vt:lpstr>
      <vt:lpstr>Averaging in Physics</vt:lpstr>
      <vt:lpstr>Non-Trivial Averages</vt:lpstr>
    </vt:vector>
  </TitlesOfParts>
  <Company>CITA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Light-Cone Averaging and Dispersion of the  dL – z Relation</dc:title>
  <dc:creator>Ido Ben-Dayan</dc:creator>
  <cp:lastModifiedBy>Ido Ben-Dayan</cp:lastModifiedBy>
  <cp:revision>24</cp:revision>
  <dcterms:created xsi:type="dcterms:W3CDTF">2013-03-18T20:15:29Z</dcterms:created>
  <dcterms:modified xsi:type="dcterms:W3CDTF">2013-03-19T20:54:56Z</dcterms:modified>
</cp:coreProperties>
</file>