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90" r:id="rId4"/>
    <p:sldId id="280" r:id="rId5"/>
    <p:sldId id="284" r:id="rId6"/>
    <p:sldId id="281" r:id="rId7"/>
    <p:sldId id="282" r:id="rId8"/>
    <p:sldId id="260" r:id="rId9"/>
    <p:sldId id="299" r:id="rId10"/>
    <p:sldId id="273" r:id="rId11"/>
    <p:sldId id="302" r:id="rId12"/>
    <p:sldId id="301" r:id="rId13"/>
    <p:sldId id="296" r:id="rId14"/>
    <p:sldId id="295" r:id="rId15"/>
    <p:sldId id="263" r:id="rId16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04B30"/>
    <a:srgbClr val="F12F0F"/>
    <a:srgbClr val="FF5D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81" autoAdjust="0"/>
    <p:restoredTop sz="94660"/>
  </p:normalViewPr>
  <p:slideViewPr>
    <p:cSldViewPr>
      <p:cViewPr varScale="1">
        <p:scale>
          <a:sx n="69" d="100"/>
          <a:sy n="69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image" Target="../media/image13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image" Target="../media/image1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image" Target="../media/image4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CA707D-8CBD-484C-850B-A942F203475C}" type="datetimeFigureOut">
              <a:rPr lang="zh-CN" altLang="en-US" smtClean="0"/>
              <a:t>2012/12/13</a:t>
            </a:fld>
            <a:endParaRPr lang="zh-CN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7D9B94-F732-4DBA-9C88-F99EDB60244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07766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 smtClean="0"/>
              <a:t>Click to edit Master subtitle style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F268C-4EA5-46A2-979D-8571A2FFC1AD}" type="datetime1">
              <a:rPr lang="de-DE" altLang="zh-CN" smtClean="0"/>
              <a:t>13.12.2012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Setting-up and signal analysis of a 143km free-space quantum teleportation experiment</a:t>
            </a: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23BB6-D6E2-4AA2-BCCF-D8B8E7BC196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72890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FDA86-CA1F-4A08-BEA4-F4DB01921E9A}" type="datetime1">
              <a:rPr lang="de-DE" altLang="zh-CN" smtClean="0"/>
              <a:t>13.12.2012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Setting-up and signal analysis of a 143km free-space quantum teleportation experiment</a:t>
            </a: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23BB6-D6E2-4AA2-BCCF-D8B8E7BC196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3263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BCB6A-5251-44B1-9CB6-43F2F29108FE}" type="datetime1">
              <a:rPr lang="de-DE" altLang="zh-CN" smtClean="0"/>
              <a:t>13.12.2012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Setting-up and signal analysis of a 143km free-space quantum teleportation experiment</a:t>
            </a: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23BB6-D6E2-4AA2-BCCF-D8B8E7BC196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3247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C2847-4BB0-4BE3-B0B5-ED6E61230021}" type="datetime1">
              <a:rPr lang="de-DE" altLang="zh-CN" smtClean="0"/>
              <a:t>13.12.2012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Setting-up and signal analysis of a 143km free-space quantum teleportation experiment</a:t>
            </a: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23BB6-D6E2-4AA2-BCCF-D8B8E7BC196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29206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CD28F-E9CB-48C5-B095-0299C5F290F8}" type="datetime1">
              <a:rPr lang="de-DE" altLang="zh-CN" smtClean="0"/>
              <a:t>13.12.2012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Setting-up and signal analysis of a 143km free-space quantum teleportation experiment</a:t>
            </a: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23BB6-D6E2-4AA2-BCCF-D8B8E7BC196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43311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B296B-57D7-4144-AB11-310A40902C2F}" type="datetime1">
              <a:rPr lang="de-DE" altLang="zh-CN" smtClean="0"/>
              <a:t>13.12.2012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Setting-up and signal analysis of a 143km free-space quantum teleportation experiment</a:t>
            </a: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23BB6-D6E2-4AA2-BCCF-D8B8E7BC196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9398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2118F-5C1C-4BDE-83E2-21F914E1D791}" type="datetime1">
              <a:rPr lang="de-DE" altLang="zh-CN" smtClean="0"/>
              <a:t>13.12.2012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Setting-up and signal analysis of a 143km free-space quantum teleportation experiment</a:t>
            </a:r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23BB6-D6E2-4AA2-BCCF-D8B8E7BC196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97121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99A8F-3AF4-45C1-97BA-93AE2876ABC5}" type="datetime1">
              <a:rPr lang="de-DE" altLang="zh-CN" smtClean="0"/>
              <a:t>13.12.2012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Setting-up and signal analysis of a 143km free-space quantum teleportation experiment</a:t>
            </a:r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23BB6-D6E2-4AA2-BCCF-D8B8E7BC196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04133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BA4A7-2EA8-4774-A504-C37C6271494A}" type="datetime1">
              <a:rPr lang="de-DE" altLang="zh-CN" smtClean="0"/>
              <a:t>13.12.2012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Setting-up and signal analysis of a 143km free-space quantum teleportation experiment</a:t>
            </a:r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23BB6-D6E2-4AA2-BCCF-D8B8E7BC196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87566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E8151-BFB0-44F3-9559-3C5EE023A784}" type="datetime1">
              <a:rPr lang="de-DE" altLang="zh-CN" smtClean="0"/>
              <a:t>13.12.2012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Setting-up and signal analysis of a 143km free-space quantum teleportation experiment</a:t>
            </a: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23BB6-D6E2-4AA2-BCCF-D8B8E7BC196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93842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BC095-8E21-45AC-8C77-39BD8C6F68EC}" type="datetime1">
              <a:rPr lang="de-DE" altLang="zh-CN" smtClean="0"/>
              <a:t>13.12.2012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Setting-up and signal analysis of a 143km free-space quantum teleportation experiment</a:t>
            </a: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23BB6-D6E2-4AA2-BCCF-D8B8E7BC196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1421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482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22F1DD-9E0D-43B2-B087-A7D59BF33D87}" type="datetime1">
              <a:rPr lang="de-DE" altLang="zh-CN" smtClean="0"/>
              <a:t>13.12.2012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19672" y="6448251"/>
            <a:ext cx="61206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CN" dirty="0" smtClean="0"/>
              <a:t>Setting-up and signal analysis of a 143km free-space quantum teleportation experiment</a:t>
            </a:r>
            <a:endParaRPr lang="zh-CN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4482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D23BB6-D6E2-4AA2-BCCF-D8B8E7BC196B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27307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5.png"/><Relationship Id="rId5" Type="http://schemas.openxmlformats.org/officeDocument/2006/relationships/image" Target="../media/image26.emf"/><Relationship Id="rId4" Type="http://schemas.openxmlformats.org/officeDocument/2006/relationships/oleObject" Target="../embeddings/oleObject8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1.jpeg"/><Relationship Id="rId7" Type="http://schemas.openxmlformats.org/officeDocument/2006/relationships/image" Target="../media/image36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10" Type="http://schemas.openxmlformats.org/officeDocument/2006/relationships/image" Target="../media/image39.jpeg"/><Relationship Id="rId4" Type="http://schemas.openxmlformats.org/officeDocument/2006/relationships/image" Target="../media/image32.png"/><Relationship Id="rId9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oleObject" Target="../embeddings/oleObject9.bin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41.e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40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3" Type="http://schemas.openxmlformats.org/officeDocument/2006/relationships/image" Target="../media/image47.png"/><Relationship Id="rId7" Type="http://schemas.openxmlformats.org/officeDocument/2006/relationships/image" Target="../media/image51.jpeg"/><Relationship Id="rId12" Type="http://schemas.openxmlformats.org/officeDocument/2006/relationships/image" Target="../media/image56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jpeg"/><Relationship Id="rId11" Type="http://schemas.openxmlformats.org/officeDocument/2006/relationships/image" Target="../media/image55.jpeg"/><Relationship Id="rId5" Type="http://schemas.openxmlformats.org/officeDocument/2006/relationships/image" Target="../media/image49.png"/><Relationship Id="rId10" Type="http://schemas.openxmlformats.org/officeDocument/2006/relationships/image" Target="../media/image54.jpeg"/><Relationship Id="rId4" Type="http://schemas.openxmlformats.org/officeDocument/2006/relationships/image" Target="../media/image48.png"/><Relationship Id="rId9" Type="http://schemas.openxmlformats.org/officeDocument/2006/relationships/image" Target="../media/image5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oleObject" Target="../embeddings/oleObject1.bin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5.png"/><Relationship Id="rId5" Type="http://schemas.openxmlformats.org/officeDocument/2006/relationships/image" Target="../media/image13.emf"/><Relationship Id="rId4" Type="http://schemas.openxmlformats.org/officeDocument/2006/relationships/oleObject" Target="../embeddings/oleObject2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7" Type="http://schemas.openxmlformats.org/officeDocument/2006/relationships/image" Target="../media/image16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5.e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13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image" Target="../media/image20.png"/><Relationship Id="rId7" Type="http://schemas.openxmlformats.org/officeDocument/2006/relationships/image" Target="../media/image18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17.emf"/><Relationship Id="rId10" Type="http://schemas.openxmlformats.org/officeDocument/2006/relationships/image" Target="../media/image33.png"/><Relationship Id="rId4" Type="http://schemas.openxmlformats.org/officeDocument/2006/relationships/oleObject" Target="../embeddings/oleObject5.bin"/><Relationship Id="rId9" Type="http://schemas.openxmlformats.org/officeDocument/2006/relationships/image" Target="../media/image19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2066052" y="3818658"/>
            <a:ext cx="5026228" cy="16463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altLang="zh-CN" sz="1500" dirty="0" smtClean="0">
                <a:latin typeface="+mn-lt"/>
                <a:cs typeface="Adobe Arabic" pitchFamily="18" charset="-78"/>
              </a:rPr>
              <a:t>Institute for Quantum Optics and Quantum Information</a:t>
            </a:r>
          </a:p>
          <a:p>
            <a:r>
              <a:rPr lang="de-DE" altLang="zh-CN" sz="1500" dirty="0" smtClean="0">
                <a:latin typeface="+mn-lt"/>
                <a:cs typeface="Adobe Arabic" pitchFamily="18" charset="-78"/>
              </a:rPr>
              <a:t>Austrian Academy of Sciences</a:t>
            </a:r>
          </a:p>
          <a:p>
            <a:pPr>
              <a:lnSpc>
                <a:spcPct val="150000"/>
              </a:lnSpc>
            </a:pPr>
            <a:endParaRPr lang="de-DE" altLang="zh-CN" sz="1500" dirty="0" smtClean="0">
              <a:latin typeface="+mn-lt"/>
              <a:cs typeface="Adobe Arabic" pitchFamily="18" charset="-78"/>
            </a:endParaRPr>
          </a:p>
          <a:p>
            <a:r>
              <a:rPr lang="de-DE" altLang="zh-CN" sz="1500" dirty="0" smtClean="0">
                <a:cs typeface="Adobe Arabic" pitchFamily="18" charset="-78"/>
              </a:rPr>
              <a:t>daqing.wang@univie.ac.at</a:t>
            </a:r>
          </a:p>
          <a:p>
            <a:r>
              <a:rPr lang="en-US" altLang="zh-CN" sz="1500" dirty="0" smtClean="0">
                <a:cs typeface="Adobe Arabic" pitchFamily="18" charset="-78"/>
              </a:rPr>
              <a:t>13</a:t>
            </a:r>
            <a:r>
              <a:rPr lang="de-DE" altLang="zh-CN" sz="1500" dirty="0" smtClean="0">
                <a:cs typeface="Adobe Arabic" pitchFamily="18" charset="-78"/>
              </a:rPr>
              <a:t>.12.2012</a:t>
            </a:r>
            <a:endParaRPr lang="en-US" altLang="zh-CN" sz="1500" dirty="0" smtClean="0">
              <a:latin typeface="+mn-lt"/>
              <a:cs typeface="Adobe Arabic" pitchFamily="18" charset="-7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08520" y="476672"/>
            <a:ext cx="9433048" cy="1470025"/>
          </a:xfrm>
        </p:spPr>
        <p:txBody>
          <a:bodyPr>
            <a:noAutofit/>
          </a:bodyPr>
          <a:lstStyle/>
          <a:p>
            <a:r>
              <a:rPr lang="en-US" altLang="zh-CN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Free-space quantum teleportation over 143 kilometers</a:t>
            </a:r>
            <a:endParaRPr lang="zh-CN" altLang="en-US" sz="3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783305" y="3284984"/>
            <a:ext cx="1451424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500" dirty="0">
                <a:cs typeface="Adobe Arabic" pitchFamily="18" charset="-78"/>
              </a:rPr>
              <a:t>by Daqing </a:t>
            </a:r>
            <a:r>
              <a:rPr lang="en-US" altLang="zh-CN" sz="1500" dirty="0" smtClean="0">
                <a:cs typeface="Adobe Arabic" pitchFamily="18" charset="-78"/>
              </a:rPr>
              <a:t>Wang</a:t>
            </a:r>
          </a:p>
        </p:txBody>
      </p:sp>
      <p:pic>
        <p:nvPicPr>
          <p:cNvPr id="28674" name="Picture 2" descr="Z:\work\homepage_neu\iqoqi-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5" y="5562756"/>
            <a:ext cx="1439145" cy="926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80" name="Picture 8" descr="http://t2.gstatic.com/images?q=tbn:ANd9GcQsrbWKWOuRI-DOCYwKrxiRpNwMj-noC7-2zZ1THItJE6ZRJ_mqB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9" y="5354978"/>
            <a:ext cx="1368151" cy="1314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395536" y="1340768"/>
            <a:ext cx="8352928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altLang="zh-CN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——    Photon collection and </a:t>
            </a:r>
            <a:r>
              <a:rPr lang="en-US" altLang="zh-CN" sz="20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denoising</a:t>
            </a:r>
            <a:endParaRPr lang="zh-CN" altLang="en-US" sz="20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211198"/>
            <a:ext cx="1296144" cy="1458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6265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548678"/>
            <a:ext cx="7128792" cy="3530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5" name="Rounded Rectangle 94"/>
          <p:cNvSpPr/>
          <p:nvPr/>
        </p:nvSpPr>
        <p:spPr>
          <a:xfrm>
            <a:off x="760265" y="935222"/>
            <a:ext cx="2448272" cy="1485666"/>
          </a:xfrm>
          <a:prstGeom prst="round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6" name="Rounded Rectangle 95"/>
          <p:cNvSpPr/>
          <p:nvPr/>
        </p:nvSpPr>
        <p:spPr>
          <a:xfrm>
            <a:off x="3239852" y="764705"/>
            <a:ext cx="1188132" cy="1728192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7" name="Rounded Rectangle 96"/>
          <p:cNvSpPr/>
          <p:nvPr/>
        </p:nvSpPr>
        <p:spPr>
          <a:xfrm>
            <a:off x="760265" y="2564904"/>
            <a:ext cx="2448272" cy="1584176"/>
          </a:xfrm>
          <a:prstGeom prst="round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8" name="Group 97"/>
          <p:cNvGrpSpPr/>
          <p:nvPr/>
        </p:nvGrpSpPr>
        <p:grpSpPr>
          <a:xfrm>
            <a:off x="832273" y="1052736"/>
            <a:ext cx="263214" cy="276999"/>
            <a:chOff x="276338" y="1022248"/>
            <a:chExt cx="263214" cy="276999"/>
          </a:xfrm>
        </p:grpSpPr>
        <p:sp>
          <p:nvSpPr>
            <p:cNvPr id="99" name="Flowchart: Connector 98"/>
            <p:cNvSpPr/>
            <p:nvPr/>
          </p:nvSpPr>
          <p:spPr>
            <a:xfrm>
              <a:off x="299933" y="1052736"/>
              <a:ext cx="216024" cy="216024"/>
            </a:xfrm>
            <a:prstGeom prst="flowChartConnector">
              <a:avLst/>
            </a:prstGeom>
            <a:noFill/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276338" y="1022248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200" dirty="0" smtClean="0">
                  <a:solidFill>
                    <a:schemeClr val="accent3">
                      <a:lumMod val="50000"/>
                    </a:schemeClr>
                  </a:solidFill>
                </a:rPr>
                <a:t>1</a:t>
              </a:r>
              <a:endParaRPr lang="zh-CN" altLang="en-US" sz="1200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</p:grpSp>
      <p:sp>
        <p:nvSpPr>
          <p:cNvPr id="101" name="Flowchart: Connector 100"/>
          <p:cNvSpPr/>
          <p:nvPr/>
        </p:nvSpPr>
        <p:spPr>
          <a:xfrm>
            <a:off x="3342271" y="848971"/>
            <a:ext cx="216024" cy="216024"/>
          </a:xfrm>
          <a:prstGeom prst="flowChartConnector">
            <a:avLst/>
          </a:prstGeom>
          <a:noFill/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3318676" y="806225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 smtClean="0">
                <a:solidFill>
                  <a:schemeClr val="accent6">
                    <a:lumMod val="50000"/>
                  </a:schemeClr>
                </a:solidFill>
              </a:rPr>
              <a:t>2</a:t>
            </a:r>
            <a:endParaRPr lang="zh-CN" altLang="en-US" sz="1200" dirty="0">
              <a:solidFill>
                <a:schemeClr val="accent6">
                  <a:lumMod val="50000"/>
                </a:schemeClr>
              </a:solidFill>
            </a:endParaRPr>
          </a:p>
        </p:txBody>
      </p:sp>
      <p:cxnSp>
        <p:nvCxnSpPr>
          <p:cNvPr id="103" name="Straight Connector 102"/>
          <p:cNvCxnSpPr/>
          <p:nvPr/>
        </p:nvCxnSpPr>
        <p:spPr>
          <a:xfrm>
            <a:off x="323528" y="4221088"/>
            <a:ext cx="7992888" cy="0"/>
          </a:xfrm>
          <a:prstGeom prst="line">
            <a:avLst/>
          </a:prstGeom>
          <a:ln w="317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4" name="Group 103"/>
          <p:cNvGrpSpPr/>
          <p:nvPr/>
        </p:nvGrpSpPr>
        <p:grpSpPr>
          <a:xfrm>
            <a:off x="852402" y="2636912"/>
            <a:ext cx="263214" cy="276999"/>
            <a:chOff x="6514331" y="4620370"/>
            <a:chExt cx="263214" cy="276999"/>
          </a:xfrm>
        </p:grpSpPr>
        <p:sp>
          <p:nvSpPr>
            <p:cNvPr id="105" name="Flowchart: Connector 104"/>
            <p:cNvSpPr/>
            <p:nvPr/>
          </p:nvSpPr>
          <p:spPr>
            <a:xfrm>
              <a:off x="6537926" y="4651810"/>
              <a:ext cx="216024" cy="216024"/>
            </a:xfrm>
            <a:prstGeom prst="flowChartConnector">
              <a:avLst/>
            </a:prstGeom>
            <a:noFill/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2060"/>
                </a:solidFill>
              </a:endParaRPr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6514331" y="4620370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200" dirty="0" smtClean="0">
                  <a:solidFill>
                    <a:schemeClr val="accent5">
                      <a:lumMod val="50000"/>
                    </a:schemeClr>
                  </a:solidFill>
                </a:rPr>
                <a:t>3</a:t>
              </a:r>
              <a:endParaRPr lang="zh-CN" altLang="en-US" sz="1200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23BB6-D6E2-4AA2-BCCF-D8B8E7BC196B}" type="slidenum">
              <a:rPr lang="zh-CN" altLang="en-US" smtClean="0"/>
              <a:t>10</a:t>
            </a:fld>
            <a:endParaRPr lang="zh-CN" altLang="en-US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2" name="Rectangle 11"/>
          <p:cNvSpPr/>
          <p:nvPr/>
        </p:nvSpPr>
        <p:spPr>
          <a:xfrm>
            <a:off x="323529" y="260648"/>
            <a:ext cx="5544616" cy="4104456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5194920" cy="706090"/>
          </a:xfrm>
        </p:spPr>
        <p:txBody>
          <a:bodyPr>
            <a:normAutofit/>
          </a:bodyPr>
          <a:lstStyle/>
          <a:p>
            <a:pPr algn="l"/>
            <a:r>
              <a:rPr lang="en-US" altLang="zh-CN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Setting-up</a:t>
            </a:r>
            <a:r>
              <a:rPr lang="en-US" altLang="zh-CN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receiver</a:t>
            </a:r>
            <a:endParaRPr lang="zh-CN" altLang="en-US" sz="16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283968" y="2334339"/>
            <a:ext cx="4032448" cy="2736304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6537789"/>
              </p:ext>
            </p:extLst>
          </p:nvPr>
        </p:nvGraphicFramePr>
        <p:xfrm>
          <a:off x="371534" y="3356992"/>
          <a:ext cx="6720746" cy="28803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55" name="Visio" r:id="rId4" imgW="5698925" imgH="2438683" progId="Visio.Drawing.11">
                  <p:embed/>
                </p:oleObj>
              </mc:Choice>
              <mc:Fallback>
                <p:oleObj name="Visio" r:id="rId4" imgW="5698925" imgH="2438683" progId="Visio.Drawing.11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1534" y="3356992"/>
                        <a:ext cx="6720746" cy="288032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5" name="Straight Connector 14"/>
          <p:cNvCxnSpPr/>
          <p:nvPr/>
        </p:nvCxnSpPr>
        <p:spPr>
          <a:xfrm>
            <a:off x="467544" y="2996952"/>
            <a:ext cx="7992888" cy="0"/>
          </a:xfrm>
          <a:prstGeom prst="line">
            <a:avLst/>
          </a:prstGeom>
          <a:ln w="317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1523662" y="3645024"/>
            <a:ext cx="0" cy="2376264"/>
          </a:xfrm>
          <a:prstGeom prst="line">
            <a:avLst/>
          </a:prstGeom>
          <a:ln w="317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875590" y="3645022"/>
            <a:ext cx="648072" cy="720082"/>
          </a:xfrm>
          <a:prstGeom prst="line">
            <a:avLst/>
          </a:prstGeom>
          <a:ln w="317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1451654" y="4581128"/>
            <a:ext cx="0" cy="1440160"/>
          </a:xfrm>
          <a:prstGeom prst="line">
            <a:avLst/>
          </a:prstGeom>
          <a:ln w="317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>
            <a:off x="1451654" y="4581128"/>
            <a:ext cx="1440160" cy="0"/>
          </a:xfrm>
          <a:prstGeom prst="line">
            <a:avLst/>
          </a:prstGeom>
          <a:ln w="317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V="1">
            <a:off x="1595670" y="5445224"/>
            <a:ext cx="0" cy="576064"/>
          </a:xfrm>
          <a:prstGeom prst="line">
            <a:avLst/>
          </a:prstGeom>
          <a:ln w="317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H="1">
            <a:off x="1595670" y="5445224"/>
            <a:ext cx="360040" cy="0"/>
          </a:xfrm>
          <a:prstGeom prst="line">
            <a:avLst/>
          </a:prstGeom>
          <a:ln w="317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V="1">
            <a:off x="1955710" y="5070643"/>
            <a:ext cx="0" cy="374581"/>
          </a:xfrm>
          <a:prstGeom prst="line">
            <a:avLst/>
          </a:prstGeom>
          <a:ln w="317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H="1">
            <a:off x="1955710" y="5085184"/>
            <a:ext cx="4536504" cy="0"/>
          </a:xfrm>
          <a:prstGeom prst="line">
            <a:avLst/>
          </a:prstGeom>
          <a:ln w="317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V="1">
            <a:off x="5484102" y="4005064"/>
            <a:ext cx="0" cy="1080121"/>
          </a:xfrm>
          <a:prstGeom prst="line">
            <a:avLst/>
          </a:prstGeom>
          <a:ln w="317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ounded Rectangle 55"/>
          <p:cNvSpPr/>
          <p:nvPr/>
        </p:nvSpPr>
        <p:spPr>
          <a:xfrm>
            <a:off x="5436096" y="476672"/>
            <a:ext cx="2664296" cy="1944216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6384" name="Group 16383"/>
          <p:cNvGrpSpPr/>
          <p:nvPr/>
        </p:nvGrpSpPr>
        <p:grpSpPr>
          <a:xfrm>
            <a:off x="5508104" y="620688"/>
            <a:ext cx="263214" cy="276999"/>
            <a:chOff x="5508104" y="620688"/>
            <a:chExt cx="263214" cy="276999"/>
          </a:xfrm>
        </p:grpSpPr>
        <p:sp>
          <p:nvSpPr>
            <p:cNvPr id="58" name="Flowchart: Connector 57"/>
            <p:cNvSpPr/>
            <p:nvPr/>
          </p:nvSpPr>
          <p:spPr>
            <a:xfrm>
              <a:off x="5528029" y="651176"/>
              <a:ext cx="216024" cy="216024"/>
            </a:xfrm>
            <a:prstGeom prst="flowChartConnector">
              <a:avLst/>
            </a:pr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5508104" y="620688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200" dirty="0" smtClean="0">
                  <a:solidFill>
                    <a:schemeClr val="accent1"/>
                  </a:solidFill>
                </a:rPr>
                <a:t>4</a:t>
              </a:r>
              <a:endParaRPr lang="zh-CN" altLang="en-US" sz="1200" dirty="0">
                <a:solidFill>
                  <a:schemeClr val="accent1"/>
                </a:solidFill>
              </a:endParaRPr>
            </a:p>
          </p:txBody>
        </p:sp>
      </p:grpSp>
      <p:sp>
        <p:nvSpPr>
          <p:cNvPr id="60" name="Rounded Rectangle 59"/>
          <p:cNvSpPr/>
          <p:nvPr/>
        </p:nvSpPr>
        <p:spPr>
          <a:xfrm>
            <a:off x="323528" y="3140968"/>
            <a:ext cx="8424936" cy="3168351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6385" name="Group 16384"/>
          <p:cNvGrpSpPr/>
          <p:nvPr/>
        </p:nvGrpSpPr>
        <p:grpSpPr>
          <a:xfrm>
            <a:off x="470030" y="3371864"/>
            <a:ext cx="263214" cy="276999"/>
            <a:chOff x="470030" y="3371864"/>
            <a:chExt cx="263214" cy="276999"/>
          </a:xfrm>
        </p:grpSpPr>
        <p:sp>
          <p:nvSpPr>
            <p:cNvPr id="61" name="Flowchart: Connector 60"/>
            <p:cNvSpPr/>
            <p:nvPr/>
          </p:nvSpPr>
          <p:spPr>
            <a:xfrm>
              <a:off x="491883" y="3410939"/>
              <a:ext cx="216024" cy="216024"/>
            </a:xfrm>
            <a:prstGeom prst="flowChartConnector">
              <a:avLst/>
            </a:pr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470030" y="3371864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200" dirty="0" smtClean="0">
                  <a:solidFill>
                    <a:schemeClr val="accent1"/>
                  </a:solidFill>
                </a:rPr>
                <a:t>4</a:t>
              </a:r>
              <a:endParaRPr lang="zh-CN" altLang="en-US" sz="1200" dirty="0">
                <a:solidFill>
                  <a:schemeClr val="accent1"/>
                </a:solidFill>
              </a:endParaRPr>
            </a:p>
          </p:txBody>
        </p:sp>
      </p:grpSp>
      <p:cxnSp>
        <p:nvCxnSpPr>
          <p:cNvPr id="63" name="Straight Connector 62"/>
          <p:cNvCxnSpPr/>
          <p:nvPr/>
        </p:nvCxnSpPr>
        <p:spPr>
          <a:xfrm>
            <a:off x="7092280" y="5159078"/>
            <a:ext cx="360040" cy="0"/>
          </a:xfrm>
          <a:prstGeom prst="line">
            <a:avLst/>
          </a:prstGeom>
          <a:ln w="317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flipH="1">
            <a:off x="7092280" y="5447110"/>
            <a:ext cx="360040" cy="0"/>
          </a:xfrm>
          <a:prstGeom prst="line">
            <a:avLst/>
          </a:prstGeom>
          <a:ln w="317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flipH="1">
            <a:off x="7092280" y="5735142"/>
            <a:ext cx="360040" cy="0"/>
          </a:xfrm>
          <a:prstGeom prst="line">
            <a:avLst/>
          </a:prstGeom>
          <a:ln w="317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Content Placeholder 2"/>
          <p:cNvSpPr txBox="1">
            <a:spLocks/>
          </p:cNvSpPr>
          <p:nvPr/>
        </p:nvSpPr>
        <p:spPr>
          <a:xfrm>
            <a:off x="7403132" y="5069081"/>
            <a:ext cx="1296144" cy="2880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1000" dirty="0" smtClean="0"/>
              <a:t>532nm tracking laser</a:t>
            </a:r>
            <a:endParaRPr lang="zh-CN" altLang="en-US" sz="1000" dirty="0"/>
          </a:p>
        </p:txBody>
      </p:sp>
      <p:sp>
        <p:nvSpPr>
          <p:cNvPr id="79" name="Content Placeholder 2"/>
          <p:cNvSpPr txBox="1">
            <a:spLocks/>
          </p:cNvSpPr>
          <p:nvPr/>
        </p:nvSpPr>
        <p:spPr>
          <a:xfrm>
            <a:off x="7403132" y="5316934"/>
            <a:ext cx="1512168" cy="3581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1000" dirty="0" smtClean="0"/>
              <a:t>808nm quantum signal</a:t>
            </a:r>
            <a:endParaRPr lang="zh-CN" altLang="en-US" sz="1000" dirty="0"/>
          </a:p>
        </p:txBody>
      </p:sp>
      <p:sp>
        <p:nvSpPr>
          <p:cNvPr id="80" name="Content Placeholder 2"/>
          <p:cNvSpPr txBox="1">
            <a:spLocks/>
          </p:cNvSpPr>
          <p:nvPr/>
        </p:nvSpPr>
        <p:spPr>
          <a:xfrm>
            <a:off x="7403132" y="5591126"/>
            <a:ext cx="1512168" cy="3581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1000" dirty="0" smtClean="0"/>
              <a:t>1064nm classical signal</a:t>
            </a:r>
            <a:endParaRPr lang="zh-CN" altLang="en-US" sz="1000" dirty="0"/>
          </a:p>
        </p:txBody>
      </p:sp>
      <p:pic>
        <p:nvPicPr>
          <p:cNvPr id="16390" name="Picture 6" descr="F:\Masterarbeit\Thesis\Tex\Graphs\tenerife_lab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705" y="898559"/>
            <a:ext cx="2838215" cy="1882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8708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56" grpId="0" animBg="1"/>
      <p:bldP spid="60" grpId="0" animBg="1"/>
      <p:bldP spid="78" grpId="0"/>
      <p:bldP spid="79" grpId="0"/>
      <p:bldP spid="8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23BB6-D6E2-4AA2-BCCF-D8B8E7BC196B}" type="slidenum">
              <a:rPr lang="zh-CN" altLang="en-US" smtClean="0"/>
              <a:t>11</a:t>
            </a:fld>
            <a:endParaRPr lang="zh-CN" alt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44624"/>
            <a:ext cx="5194920" cy="7060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Setting-up</a:t>
            </a:r>
            <a:r>
              <a:rPr lang="en-US" altLang="zh-CN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factors </a:t>
            </a:r>
            <a:r>
              <a:rPr lang="en-US" altLang="zh-CN" sz="1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on the spot </a:t>
            </a:r>
            <a:r>
              <a:rPr lang="en-US" altLang="zh-CN" sz="18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size</a:t>
            </a:r>
            <a:endParaRPr lang="zh-CN" altLang="en-US" sz="18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717032"/>
            <a:ext cx="2521226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95536" y="1209526"/>
            <a:ext cx="44240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zh-CN" sz="1200" dirty="0" smtClean="0"/>
              <a:t>Fast </a:t>
            </a:r>
            <a:r>
              <a:rPr lang="en-US" altLang="zh-CN" sz="1200" dirty="0" err="1" smtClean="0"/>
              <a:t>atmospherical</a:t>
            </a:r>
            <a:r>
              <a:rPr lang="en-US" altLang="zh-CN" sz="1200" dirty="0" smtClean="0"/>
              <a:t> variations </a:t>
            </a:r>
            <a:r>
              <a:rPr lang="en-US" altLang="zh-CN" sz="1200" dirty="0" smtClean="0">
                <a:sym typeface="Wingdings" pitchFamily="2" charset="2"/>
              </a:rPr>
              <a:t> </a:t>
            </a:r>
            <a:r>
              <a:rPr lang="en-US" altLang="zh-CN" sz="1200" dirty="0" err="1" smtClean="0">
                <a:sym typeface="Wingdings" pitchFamily="2" charset="2"/>
              </a:rPr>
              <a:t>wavefront</a:t>
            </a:r>
            <a:r>
              <a:rPr lang="en-US" altLang="zh-CN" sz="1200" dirty="0" smtClean="0">
                <a:sym typeface="Wingdings" pitchFamily="2" charset="2"/>
              </a:rPr>
              <a:t> distortions</a:t>
            </a:r>
          </a:p>
          <a:p>
            <a:pPr marL="171450" indent="-171450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zh-CN" sz="1200" dirty="0" smtClean="0">
                <a:sym typeface="Wingdings" pitchFamily="2" charset="2"/>
              </a:rPr>
              <a:t>Characterized by seeing</a:t>
            </a:r>
          </a:p>
          <a:p>
            <a:pPr marL="171450" indent="-171450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zh-CN" sz="1200" dirty="0" smtClean="0">
                <a:sym typeface="Wingdings" pitchFamily="2" charset="2"/>
              </a:rPr>
              <a:t>3.731 </a:t>
            </a:r>
            <a:r>
              <a:rPr lang="en-US" altLang="zh-CN" sz="1200" dirty="0" err="1" smtClean="0">
                <a:sym typeface="Wingdings" pitchFamily="2" charset="2"/>
              </a:rPr>
              <a:t>arcsec</a:t>
            </a:r>
            <a:r>
              <a:rPr lang="en-US" altLang="zh-CN" sz="1200" dirty="0" smtClean="0">
                <a:sym typeface="Wingdings" pitchFamily="2" charset="2"/>
              </a:rPr>
              <a:t>.  </a:t>
            </a:r>
            <a:r>
              <a:rPr lang="en-US" altLang="zh-CN" sz="1200" dirty="0"/>
              <a:t>300 </a:t>
            </a:r>
            <a:r>
              <a:rPr lang="de-DE" altLang="zh-CN" sz="1200" dirty="0" smtClean="0"/>
              <a:t>µm diameter spot</a:t>
            </a:r>
          </a:p>
          <a:p>
            <a:pPr marL="171450" indent="-171450">
              <a:lnSpc>
                <a:spcPct val="150000"/>
              </a:lnSpc>
              <a:buFont typeface="Arial" pitchFamily="34" charset="0"/>
              <a:buChar char="•"/>
            </a:pPr>
            <a:r>
              <a:rPr lang="de-DE" altLang="zh-CN" sz="1200" dirty="0" smtClean="0"/>
              <a:t>Adaptive optical elements </a:t>
            </a:r>
            <a:r>
              <a:rPr lang="en-US" altLang="zh-CN" sz="1200" dirty="0" smtClean="0"/>
              <a:t>(not applied in final experiment)</a:t>
            </a:r>
            <a:endParaRPr lang="en-US" altLang="zh-CN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6156176" y="5950678"/>
            <a:ext cx="29523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 smtClean="0"/>
              <a:t>Tracking spot at Tenerife over 2 hours (4.5um</a:t>
            </a:r>
            <a:r>
              <a:rPr lang="de-DE" altLang="zh-CN" sz="1000" dirty="0" smtClean="0"/>
              <a:t>/pixel</a:t>
            </a:r>
            <a:r>
              <a:rPr lang="en-US" altLang="zh-CN" sz="1000" dirty="0" smtClean="0"/>
              <a:t>)</a:t>
            </a:r>
            <a:endParaRPr lang="en-US" altLang="zh-CN" sz="10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990090"/>
            <a:ext cx="5508104" cy="1960588"/>
          </a:xfrm>
          <a:prstGeom prst="rect">
            <a:avLst/>
          </a:prstGeom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085730"/>
            <a:ext cx="4392488" cy="1983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395536" y="2926685"/>
            <a:ext cx="44240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zh-CN" sz="1200" dirty="0" smtClean="0"/>
              <a:t>Slow variations mechanical instabilities </a:t>
            </a:r>
            <a:r>
              <a:rPr lang="en-US" altLang="zh-CN" sz="1200" dirty="0" smtClean="0">
                <a:sym typeface="Wingdings" pitchFamily="2" charset="2"/>
              </a:rPr>
              <a:t> beam wandering</a:t>
            </a:r>
          </a:p>
          <a:p>
            <a:pPr marL="171450" indent="-171450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zh-CN" sz="1200" dirty="0"/>
              <a:t>Bi-directional closed-loop tracking</a:t>
            </a:r>
          </a:p>
        </p:txBody>
      </p:sp>
    </p:spTree>
    <p:extLst>
      <p:ext uri="{BB962C8B-B14F-4D97-AF65-F5344CB8AC3E}">
        <p14:creationId xmlns:p14="http://schemas.microsoft.com/office/powerpoint/2010/main" val="142272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853" y="2453903"/>
            <a:ext cx="3041540" cy="248252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2" name="Picture 2" descr="F:\Masterarbeit\Thesis\Tex\Graphs\PerkinElme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7255" y="4581128"/>
            <a:ext cx="1167414" cy="1751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内容占位符 3" descr="SAP5002Dscan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57907" y="4509120"/>
            <a:ext cx="3376077" cy="2148659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23BB6-D6E2-4AA2-BCCF-D8B8E7BC196B}" type="slidenum">
              <a:rPr lang="zh-CN" altLang="en-US" smtClean="0"/>
              <a:t>12</a:t>
            </a:fld>
            <a:endParaRPr lang="zh-CN" alt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57241" y="892417"/>
            <a:ext cx="1928644" cy="1168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64088" y="71575"/>
            <a:ext cx="3851920" cy="2293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直接箭头连接符 8"/>
          <p:cNvCxnSpPr/>
          <p:nvPr/>
        </p:nvCxnSpPr>
        <p:spPr>
          <a:xfrm>
            <a:off x="6418495" y="1181934"/>
            <a:ext cx="391540" cy="621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737011" y="428057"/>
            <a:ext cx="845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altLang="zh-CN" sz="1200" dirty="0" smtClean="0">
                <a:solidFill>
                  <a:srgbClr val="FF0000"/>
                </a:solidFill>
              </a:rPr>
              <a:t>FWHM:</a:t>
            </a:r>
          </a:p>
          <a:p>
            <a:pPr>
              <a:buNone/>
            </a:pPr>
            <a:r>
              <a:rPr lang="en-US" altLang="zh-CN" sz="1200" dirty="0" smtClean="0">
                <a:solidFill>
                  <a:srgbClr val="FF0000"/>
                </a:solidFill>
              </a:rPr>
              <a:t>130 </a:t>
            </a:r>
            <a:r>
              <a:rPr lang="el-GR" altLang="zh-CN" sz="1200" i="1" dirty="0" smtClean="0">
                <a:solidFill>
                  <a:srgbClr val="FF0000"/>
                </a:solidFill>
              </a:rPr>
              <a:t>μ</a:t>
            </a:r>
            <a:r>
              <a:rPr lang="en-US" altLang="zh-CN" sz="1200" i="1" dirty="0" smtClean="0">
                <a:solidFill>
                  <a:srgbClr val="FF0000"/>
                </a:solidFill>
              </a:rPr>
              <a:t>m</a:t>
            </a:r>
            <a:endParaRPr lang="zh-CN" altLang="en-US" sz="1200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7" cstate="print"/>
          <a:srcRect l="8122"/>
          <a:stretch>
            <a:fillRect/>
          </a:stretch>
        </p:blipFill>
        <p:spPr bwMode="auto">
          <a:xfrm>
            <a:off x="5615928" y="71575"/>
            <a:ext cx="1080120" cy="1023429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cxnSp>
        <p:nvCxnSpPr>
          <p:cNvPr id="18" name="直接箭头连接符 8"/>
          <p:cNvCxnSpPr/>
          <p:nvPr/>
        </p:nvCxnSpPr>
        <p:spPr>
          <a:xfrm flipH="1">
            <a:off x="7818147" y="1182555"/>
            <a:ext cx="432048" cy="1242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859488" y="2491701"/>
            <a:ext cx="1384606" cy="1487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内容占位符 3" descr="SAP5002Dscan.png"/>
          <p:cNvPicPr>
            <a:picLocks noGrp="1" noChangeAspect="1"/>
          </p:cNvPicPr>
          <p:nvPr>
            <p:ph idx="1"/>
          </p:nvPr>
        </p:nvPicPr>
        <p:blipFill>
          <a:blip r:embed="rId9" cstate="print"/>
          <a:stretch>
            <a:fillRect/>
          </a:stretch>
        </p:blipFill>
        <p:spPr>
          <a:xfrm>
            <a:off x="5617506" y="2352455"/>
            <a:ext cx="3598501" cy="2300681"/>
          </a:xfrm>
        </p:spPr>
      </p:pic>
      <p:cxnSp>
        <p:nvCxnSpPr>
          <p:cNvPr id="23" name="直接箭头连接符 6"/>
          <p:cNvCxnSpPr/>
          <p:nvPr/>
        </p:nvCxnSpPr>
        <p:spPr>
          <a:xfrm flipH="1" flipV="1">
            <a:off x="8372526" y="3430595"/>
            <a:ext cx="371102" cy="1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8197434" y="2813670"/>
            <a:ext cx="8390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altLang="zh-CN" sz="1200" dirty="0" smtClean="0">
                <a:solidFill>
                  <a:srgbClr val="FF0000"/>
                </a:solidFill>
              </a:rPr>
              <a:t>FWHM:</a:t>
            </a:r>
          </a:p>
          <a:p>
            <a:pPr>
              <a:buNone/>
            </a:pPr>
            <a:r>
              <a:rPr lang="en-US" altLang="zh-CN" sz="1200" dirty="0" smtClean="0">
                <a:solidFill>
                  <a:srgbClr val="FF0000"/>
                </a:solidFill>
              </a:rPr>
              <a:t>510 </a:t>
            </a:r>
            <a:r>
              <a:rPr lang="el-GR" altLang="zh-CN" sz="1200" i="1" dirty="0" smtClean="0">
                <a:solidFill>
                  <a:srgbClr val="FF0000"/>
                </a:solidFill>
              </a:rPr>
              <a:t>μ</a:t>
            </a:r>
            <a:r>
              <a:rPr lang="en-US" altLang="zh-CN" sz="1200" i="1" dirty="0" smtClean="0">
                <a:solidFill>
                  <a:srgbClr val="FF0000"/>
                </a:solidFill>
              </a:rPr>
              <a:t>m</a:t>
            </a:r>
            <a:endParaRPr lang="zh-CN" altLang="en-US" sz="1200" dirty="0"/>
          </a:p>
        </p:txBody>
      </p:sp>
      <p:cxnSp>
        <p:nvCxnSpPr>
          <p:cNvPr id="25" name="直接箭头连接符 8"/>
          <p:cNvCxnSpPr/>
          <p:nvPr/>
        </p:nvCxnSpPr>
        <p:spPr>
          <a:xfrm>
            <a:off x="6307368" y="3460164"/>
            <a:ext cx="430659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7826508" y="4839543"/>
            <a:ext cx="8155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altLang="zh-CN" sz="1200" dirty="0" smtClean="0">
                <a:solidFill>
                  <a:srgbClr val="FF0000"/>
                </a:solidFill>
              </a:rPr>
              <a:t>FWHM:</a:t>
            </a:r>
          </a:p>
          <a:p>
            <a:pPr>
              <a:buNone/>
            </a:pPr>
            <a:r>
              <a:rPr lang="en-US" altLang="zh-CN" sz="1200" dirty="0" smtClean="0">
                <a:solidFill>
                  <a:srgbClr val="FF0000"/>
                </a:solidFill>
              </a:rPr>
              <a:t>510 </a:t>
            </a:r>
            <a:r>
              <a:rPr lang="el-GR" altLang="zh-CN" sz="1200" i="1" dirty="0" smtClean="0">
                <a:solidFill>
                  <a:srgbClr val="FF0000"/>
                </a:solidFill>
              </a:rPr>
              <a:t>μ</a:t>
            </a:r>
            <a:r>
              <a:rPr lang="en-US" altLang="zh-CN" sz="1200" i="1" dirty="0" smtClean="0">
                <a:solidFill>
                  <a:srgbClr val="FF0000"/>
                </a:solidFill>
              </a:rPr>
              <a:t>m</a:t>
            </a:r>
            <a:endParaRPr lang="zh-CN" altLang="en-US" sz="1200" dirty="0"/>
          </a:p>
        </p:txBody>
      </p:sp>
      <p:cxnSp>
        <p:nvCxnSpPr>
          <p:cNvPr id="33" name="直接箭头连接符 8"/>
          <p:cNvCxnSpPr/>
          <p:nvPr/>
        </p:nvCxnSpPr>
        <p:spPr>
          <a:xfrm>
            <a:off x="6155988" y="5588395"/>
            <a:ext cx="438023" cy="845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接箭头连接符 6"/>
          <p:cNvCxnSpPr/>
          <p:nvPr/>
        </p:nvCxnSpPr>
        <p:spPr>
          <a:xfrm flipH="1" flipV="1">
            <a:off x="8178187" y="5589239"/>
            <a:ext cx="371102" cy="1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>
          <a:xfrm>
            <a:off x="467544" y="1071027"/>
            <a:ext cx="2627642" cy="10618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 smtClean="0"/>
              <a:t>Demanding on the detectors:</a:t>
            </a:r>
          </a:p>
          <a:p>
            <a:pPr marL="171450" indent="-171450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zh-CN" sz="1400" dirty="0" smtClean="0"/>
              <a:t>Large sensitive area (&gt;300 </a:t>
            </a:r>
            <a:r>
              <a:rPr lang="el-GR" altLang="zh-CN" sz="1400" i="1" dirty="0" smtClean="0"/>
              <a:t>μ</a:t>
            </a:r>
            <a:r>
              <a:rPr lang="en-US" altLang="zh-CN" sz="1400" dirty="0" smtClean="0"/>
              <a:t>m)</a:t>
            </a:r>
          </a:p>
          <a:p>
            <a:pPr marL="171450" indent="-171450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zh-CN" sz="1400" dirty="0" smtClean="0"/>
              <a:t>Low dark count rate (&lt;1kHz)</a:t>
            </a:r>
            <a:endParaRPr lang="zh-CN" altLang="en-US" sz="1400" dirty="0"/>
          </a:p>
        </p:txBody>
      </p:sp>
      <p:sp>
        <p:nvSpPr>
          <p:cNvPr id="49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5194920" cy="706090"/>
          </a:xfrm>
        </p:spPr>
        <p:txBody>
          <a:bodyPr>
            <a:normAutofit/>
          </a:bodyPr>
          <a:lstStyle/>
          <a:p>
            <a:pPr algn="l"/>
            <a:r>
              <a:rPr lang="en-US" altLang="zh-CN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Setting-up </a:t>
            </a:r>
            <a:r>
              <a:rPr lang="en-US" altLang="zh-CN" sz="18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single-photon detectors</a:t>
            </a:r>
            <a:endParaRPr lang="zh-CN" altLang="en-US" sz="28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509191" y="5446444"/>
            <a:ext cx="2118593" cy="11717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1450" indent="-171450">
              <a:lnSpc>
                <a:spcPct val="150000"/>
              </a:lnSpc>
              <a:buFont typeface="Arial" pitchFamily="34" charset="0"/>
              <a:buChar char="•"/>
            </a:pPr>
            <a:r>
              <a:rPr lang="de-DE" altLang="zh-CN" sz="1200" dirty="0" smtClean="0"/>
              <a:t>Cooled </a:t>
            </a:r>
            <a:r>
              <a:rPr lang="de-DE" altLang="zh-CN" sz="1200" dirty="0"/>
              <a:t>down to </a:t>
            </a:r>
            <a:r>
              <a:rPr lang="en-US" altLang="zh-CN" sz="1200" dirty="0"/>
              <a:t>-70 </a:t>
            </a:r>
            <a:r>
              <a:rPr lang="en-US" altLang="zh-CN" sz="1200" dirty="0" smtClean="0"/>
              <a:t>degrees</a:t>
            </a:r>
          </a:p>
          <a:p>
            <a:pPr marL="171450" indent="-171450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zh-CN" sz="1200" dirty="0" smtClean="0"/>
              <a:t>4-stage TEC</a:t>
            </a:r>
          </a:p>
          <a:p>
            <a:pPr marL="171450" indent="-171450">
              <a:lnSpc>
                <a:spcPct val="150000"/>
              </a:lnSpc>
              <a:buFont typeface="Arial" pitchFamily="34" charset="0"/>
              <a:buChar char="•"/>
            </a:pPr>
            <a:r>
              <a:rPr lang="de-DE" altLang="zh-CN" sz="1200" dirty="0" smtClean="0"/>
              <a:t>Dark count rate &lt; 20 Hz</a:t>
            </a:r>
          </a:p>
          <a:p>
            <a:pPr marL="171450" indent="-171450">
              <a:lnSpc>
                <a:spcPct val="150000"/>
              </a:lnSpc>
              <a:buFont typeface="Arial" pitchFamily="34" charset="0"/>
              <a:buChar char="•"/>
            </a:pPr>
            <a:r>
              <a:rPr lang="de-DE" altLang="zh-CN" sz="1200" dirty="0" smtClean="0"/>
              <a:t>QE at 808nm</a:t>
            </a:r>
            <a:r>
              <a:rPr lang="en-US" altLang="zh-CN" sz="1200" dirty="0" smtClean="0"/>
              <a:t>:</a:t>
            </a:r>
            <a:r>
              <a:rPr lang="de-DE" altLang="zh-CN" sz="1200" dirty="0" smtClean="0"/>
              <a:t> 40</a:t>
            </a:r>
            <a:r>
              <a:rPr lang="en-US" altLang="zh-CN" sz="1200" dirty="0" smtClean="0"/>
              <a:t>%</a:t>
            </a:r>
            <a:endParaRPr lang="de-DE" altLang="zh-CN" sz="1200" dirty="0" smtClean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573016"/>
            <a:ext cx="2790981" cy="1860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3662536" y="2161515"/>
            <a:ext cx="1917576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300" dirty="0"/>
              <a:t>Laser Components SPCM </a:t>
            </a:r>
            <a:endParaRPr lang="zh-CN" altLang="en-US" sz="1300" dirty="0"/>
          </a:p>
        </p:txBody>
      </p:sp>
      <p:sp>
        <p:nvSpPr>
          <p:cNvPr id="3" name="Rectangle 2"/>
          <p:cNvSpPr/>
          <p:nvPr/>
        </p:nvSpPr>
        <p:spPr>
          <a:xfrm>
            <a:off x="3491880" y="4080709"/>
            <a:ext cx="2113527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300" dirty="0"/>
              <a:t>Laser Components SAP 500 </a:t>
            </a:r>
            <a:endParaRPr lang="zh-CN" altLang="en-US" sz="1300" dirty="0"/>
          </a:p>
        </p:txBody>
      </p:sp>
      <p:sp>
        <p:nvSpPr>
          <p:cNvPr id="4" name="Rectangle 3"/>
          <p:cNvSpPr/>
          <p:nvPr/>
        </p:nvSpPr>
        <p:spPr>
          <a:xfrm>
            <a:off x="3621304" y="6453336"/>
            <a:ext cx="1814792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300" dirty="0"/>
              <a:t>Perkin Elmer C30902SH </a:t>
            </a:r>
            <a:endParaRPr lang="zh-CN" altLang="en-US" sz="1300" dirty="0"/>
          </a:p>
        </p:txBody>
      </p:sp>
    </p:spTree>
    <p:extLst>
      <p:ext uri="{BB962C8B-B14F-4D97-AF65-F5344CB8AC3E}">
        <p14:creationId xmlns:p14="http://schemas.microsoft.com/office/powerpoint/2010/main" val="3691786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4" grpId="0"/>
      <p:bldP spid="32" grpId="0"/>
      <p:bldP spid="42" grpId="0"/>
      <p:bldP spid="50" grpId="0"/>
      <p:bldP spid="2" grpId="0"/>
      <p:bldP spid="3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23BB6-D6E2-4AA2-BCCF-D8B8E7BC196B}" type="slidenum">
              <a:rPr lang="zh-CN" altLang="en-US" smtClean="0"/>
              <a:t>13</a:t>
            </a:fld>
            <a:endParaRPr lang="zh-CN" altLang="en-US"/>
          </a:p>
        </p:txBody>
      </p:sp>
      <p:sp>
        <p:nvSpPr>
          <p:cNvPr id="5" name="Rectangle 4"/>
          <p:cNvSpPr/>
          <p:nvPr/>
        </p:nvSpPr>
        <p:spPr>
          <a:xfrm>
            <a:off x="7236296" y="766955"/>
            <a:ext cx="216024" cy="201622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Rectangle 5"/>
          <p:cNvSpPr/>
          <p:nvPr/>
        </p:nvSpPr>
        <p:spPr>
          <a:xfrm>
            <a:off x="6948264" y="2423139"/>
            <a:ext cx="237241" cy="36004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Rectangle 6"/>
          <p:cNvSpPr/>
          <p:nvPr/>
        </p:nvSpPr>
        <p:spPr>
          <a:xfrm>
            <a:off x="6660232" y="2711171"/>
            <a:ext cx="237241" cy="7200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Rectangle 8"/>
          <p:cNvSpPr/>
          <p:nvPr/>
        </p:nvSpPr>
        <p:spPr>
          <a:xfrm rot="5400000">
            <a:off x="6884534" y="3262775"/>
            <a:ext cx="91954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200" dirty="0" smtClean="0"/>
              <a:t>Background</a:t>
            </a:r>
            <a:endParaRPr lang="zh-CN" altLang="en-US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6857603" y="2803270"/>
            <a:ext cx="38183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" dirty="0" smtClean="0"/>
              <a:t>200</a:t>
            </a:r>
            <a:endParaRPr lang="zh-CN" altLang="en-US" sz="1000" dirty="0"/>
          </a:p>
        </p:txBody>
      </p:sp>
      <p:sp>
        <p:nvSpPr>
          <p:cNvPr id="11" name="TextBox 10"/>
          <p:cNvSpPr txBox="1"/>
          <p:nvPr/>
        </p:nvSpPr>
        <p:spPr>
          <a:xfrm>
            <a:off x="6600092" y="2803270"/>
            <a:ext cx="34817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" dirty="0" smtClean="0"/>
              <a:t>0.2</a:t>
            </a:r>
            <a:endParaRPr lang="zh-CN" altLang="en-US" sz="1000" dirty="0"/>
          </a:p>
        </p:txBody>
      </p:sp>
      <p:sp>
        <p:nvSpPr>
          <p:cNvPr id="12" name="Rectangle 11"/>
          <p:cNvSpPr/>
          <p:nvPr/>
        </p:nvSpPr>
        <p:spPr>
          <a:xfrm rot="5400000">
            <a:off x="6801160" y="3074070"/>
            <a:ext cx="55175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200" dirty="0" smtClean="0"/>
              <a:t>Signal</a:t>
            </a:r>
            <a:endParaRPr lang="zh-CN" altLang="en-US" sz="1200" dirty="0"/>
          </a:p>
        </p:txBody>
      </p:sp>
      <p:sp>
        <p:nvSpPr>
          <p:cNvPr id="13" name="Rectangle 12"/>
          <p:cNvSpPr/>
          <p:nvPr/>
        </p:nvSpPr>
        <p:spPr>
          <a:xfrm rot="5400000">
            <a:off x="6352469" y="3225489"/>
            <a:ext cx="85702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200" dirty="0" smtClean="0"/>
              <a:t>Teleported</a:t>
            </a:r>
            <a:endParaRPr lang="zh-CN" altLang="en-US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7148778" y="2803270"/>
            <a:ext cx="44755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" dirty="0" smtClean="0"/>
              <a:t>1000</a:t>
            </a:r>
            <a:endParaRPr lang="zh-CN" altLang="en-US" sz="1000" dirty="0"/>
          </a:p>
        </p:txBody>
      </p:sp>
      <p:sp>
        <p:nvSpPr>
          <p:cNvPr id="13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5194920" cy="706090"/>
          </a:xfrm>
        </p:spPr>
        <p:txBody>
          <a:bodyPr>
            <a:normAutofit/>
          </a:bodyPr>
          <a:lstStyle/>
          <a:p>
            <a:pPr algn="l"/>
            <a:r>
              <a:rPr lang="en-US" altLang="zh-CN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Setting-up </a:t>
            </a:r>
            <a:r>
              <a:rPr lang="en-US" altLang="zh-CN" sz="18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temporal filtering</a:t>
            </a:r>
            <a:endParaRPr lang="zh-CN" altLang="en-US" sz="18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4" name="TextBox 133"/>
          <p:cNvSpPr txBox="1"/>
          <p:nvPr/>
        </p:nvSpPr>
        <p:spPr>
          <a:xfrm>
            <a:off x="662743" y="1196752"/>
            <a:ext cx="35601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zh-CN" sz="1600" dirty="0" smtClean="0"/>
              <a:t>Detector </a:t>
            </a:r>
            <a:r>
              <a:rPr lang="en-US" altLang="zh-CN" sz="1600" dirty="0"/>
              <a:t>dark counts: 35Hz</a:t>
            </a:r>
          </a:p>
          <a:p>
            <a:pPr marL="171450" indent="-171450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zh-CN" sz="1600" dirty="0" smtClean="0"/>
              <a:t>8nm </a:t>
            </a:r>
            <a:r>
              <a:rPr lang="en-US" altLang="zh-CN" sz="1600" dirty="0"/>
              <a:t>wavelength filtering</a:t>
            </a:r>
          </a:p>
          <a:p>
            <a:pPr marL="171450" indent="-171450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zh-CN" sz="1600" dirty="0"/>
              <a:t>Background counts: 1.5kHz - </a:t>
            </a:r>
            <a:r>
              <a:rPr lang="en-US" altLang="zh-CN" sz="1600" dirty="0" smtClean="0"/>
              <a:t>2.0kHz</a:t>
            </a:r>
            <a:endParaRPr lang="en-US" altLang="zh-CN" sz="1600" dirty="0"/>
          </a:p>
        </p:txBody>
      </p:sp>
      <p:grpSp>
        <p:nvGrpSpPr>
          <p:cNvPr id="137" name="Group 136"/>
          <p:cNvGrpSpPr/>
          <p:nvPr/>
        </p:nvGrpSpPr>
        <p:grpSpPr>
          <a:xfrm>
            <a:off x="5220072" y="3938335"/>
            <a:ext cx="3600400" cy="2442993"/>
            <a:chOff x="523453" y="3053078"/>
            <a:chExt cx="5041896" cy="3220238"/>
          </a:xfrm>
        </p:grpSpPr>
        <p:graphicFrame>
          <p:nvGraphicFramePr>
            <p:cNvPr id="138" name="Object 13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06661972"/>
                </p:ext>
              </p:extLst>
            </p:nvPr>
          </p:nvGraphicFramePr>
          <p:xfrm>
            <a:off x="725129" y="3311483"/>
            <a:ext cx="4423394" cy="19177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702" name="Visio" r:id="rId3" imgW="3006109" imgH="1308001" progId="Visio.Drawing.11">
                    <p:embed/>
                  </p:oleObj>
                </mc:Choice>
                <mc:Fallback>
                  <p:oleObj name="Visio" r:id="rId3" imgW="3006109" imgH="1308001" progId="Visio.Drawing.11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25129" y="3311483"/>
                          <a:ext cx="4423394" cy="1917738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9" name="Object 13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0958175"/>
                </p:ext>
              </p:extLst>
            </p:nvPr>
          </p:nvGraphicFramePr>
          <p:xfrm>
            <a:off x="523453" y="3053078"/>
            <a:ext cx="276226" cy="317182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703" name="Visio" r:id="rId5" imgW="104701" imgH="1258806" progId="Visio.Drawing.11">
                    <p:embed/>
                  </p:oleObj>
                </mc:Choice>
                <mc:Fallback>
                  <p:oleObj name="Visio" r:id="rId5" imgW="104701" imgH="1258806" progId="Visio.Drawing.11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3453" y="3053078"/>
                          <a:ext cx="276226" cy="3171823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0" name="Object 13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67863876"/>
                </p:ext>
              </p:extLst>
            </p:nvPr>
          </p:nvGraphicFramePr>
          <p:xfrm>
            <a:off x="5289124" y="3101491"/>
            <a:ext cx="276225" cy="31718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704" name="Visio" r:id="rId7" imgW="104701" imgH="1258806" progId="Visio.Drawing.11">
                    <p:embed/>
                  </p:oleObj>
                </mc:Choice>
                <mc:Fallback>
                  <p:oleObj name="Visio" r:id="rId7" imgW="104701" imgH="1258806" progId="Visio.Drawing.11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89124" y="3101491"/>
                          <a:ext cx="276225" cy="31718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1" name="Rectangle 140"/>
            <p:cNvSpPr/>
            <p:nvPr/>
          </p:nvSpPr>
          <p:spPr>
            <a:xfrm>
              <a:off x="5307874" y="3533539"/>
              <a:ext cx="181719" cy="108012"/>
            </a:xfrm>
            <a:prstGeom prst="rect">
              <a:avLst/>
            </a:prstGeom>
            <a:solidFill>
              <a:srgbClr val="FF0000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2" name="Rectangle 141"/>
            <p:cNvSpPr/>
            <p:nvPr/>
          </p:nvSpPr>
          <p:spPr>
            <a:xfrm>
              <a:off x="5307874" y="4109603"/>
              <a:ext cx="181719" cy="108012"/>
            </a:xfrm>
            <a:prstGeom prst="rect">
              <a:avLst/>
            </a:prstGeom>
            <a:solidFill>
              <a:srgbClr val="FF0000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" name="Rectangle 142"/>
            <p:cNvSpPr/>
            <p:nvPr/>
          </p:nvSpPr>
          <p:spPr>
            <a:xfrm>
              <a:off x="5307874" y="4662478"/>
              <a:ext cx="181719" cy="108012"/>
            </a:xfrm>
            <a:prstGeom prst="rect">
              <a:avLst/>
            </a:prstGeom>
            <a:solidFill>
              <a:srgbClr val="FF0000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4" name="Rectangle 143"/>
            <p:cNvSpPr/>
            <p:nvPr/>
          </p:nvSpPr>
          <p:spPr>
            <a:xfrm>
              <a:off x="5307874" y="5238542"/>
              <a:ext cx="181719" cy="108012"/>
            </a:xfrm>
            <a:prstGeom prst="rect">
              <a:avLst/>
            </a:prstGeom>
            <a:solidFill>
              <a:srgbClr val="FF0000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5" name="Rectangle 144"/>
            <p:cNvSpPr/>
            <p:nvPr/>
          </p:nvSpPr>
          <p:spPr>
            <a:xfrm>
              <a:off x="5307874" y="5837795"/>
              <a:ext cx="181719" cy="108012"/>
            </a:xfrm>
            <a:prstGeom prst="rect">
              <a:avLst/>
            </a:prstGeom>
            <a:solidFill>
              <a:srgbClr val="FF0000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46" name="Group 145"/>
          <p:cNvGrpSpPr/>
          <p:nvPr/>
        </p:nvGrpSpPr>
        <p:grpSpPr>
          <a:xfrm>
            <a:off x="179512" y="4645701"/>
            <a:ext cx="4883681" cy="1519603"/>
            <a:chOff x="251520" y="548680"/>
            <a:chExt cx="6197491" cy="1636485"/>
          </a:xfrm>
        </p:grpSpPr>
        <p:sp>
          <p:nvSpPr>
            <p:cNvPr id="147" name="TextBox 146"/>
            <p:cNvSpPr txBox="1"/>
            <p:nvPr/>
          </p:nvSpPr>
          <p:spPr>
            <a:xfrm>
              <a:off x="6144305" y="1950117"/>
              <a:ext cx="244356" cy="2181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200" i="1" dirty="0" err="1" smtClean="0"/>
                <a:t>t</a:t>
              </a:r>
              <a:r>
                <a:rPr lang="en-US" altLang="zh-CN" sz="1200" i="1" baseline="-25000" dirty="0" err="1" smtClean="0"/>
                <a:t>B</a:t>
              </a:r>
              <a:endParaRPr lang="zh-CN" altLang="en-US" sz="1200" i="1" baseline="-25000" dirty="0"/>
            </a:p>
          </p:txBody>
        </p:sp>
        <p:grpSp>
          <p:nvGrpSpPr>
            <p:cNvPr id="148" name="Group 147"/>
            <p:cNvGrpSpPr/>
            <p:nvPr/>
          </p:nvGrpSpPr>
          <p:grpSpPr>
            <a:xfrm>
              <a:off x="1328212" y="1494066"/>
              <a:ext cx="5120799" cy="522796"/>
              <a:chOff x="2699792" y="1596217"/>
              <a:chExt cx="6293723" cy="678434"/>
            </a:xfrm>
          </p:grpSpPr>
          <p:grpSp>
            <p:nvGrpSpPr>
              <p:cNvPr id="217" name="Group 216"/>
              <p:cNvGrpSpPr/>
              <p:nvPr/>
            </p:nvGrpSpPr>
            <p:grpSpPr>
              <a:xfrm>
                <a:off x="2699792" y="1596218"/>
                <a:ext cx="6293723" cy="678433"/>
                <a:chOff x="249160" y="399420"/>
                <a:chExt cx="6437739" cy="678464"/>
              </a:xfrm>
            </p:grpSpPr>
            <p:grpSp>
              <p:nvGrpSpPr>
                <p:cNvPr id="220" name="Group 219"/>
                <p:cNvGrpSpPr/>
                <p:nvPr/>
              </p:nvGrpSpPr>
              <p:grpSpPr>
                <a:xfrm>
                  <a:off x="780796" y="914647"/>
                  <a:ext cx="5469691" cy="39893"/>
                  <a:chOff x="1770381" y="1287627"/>
                  <a:chExt cx="5995650" cy="48180"/>
                </a:xfrm>
                <a:pattFill prst="pct25">
                  <a:fgClr>
                    <a:srgbClr val="FF0000"/>
                  </a:fgClr>
                  <a:bgClr>
                    <a:schemeClr val="bg1"/>
                  </a:bgClr>
                </a:pattFill>
              </p:grpSpPr>
              <p:cxnSp>
                <p:nvCxnSpPr>
                  <p:cNvPr id="249" name="Straight Connector 248"/>
                  <p:cNvCxnSpPr/>
                  <p:nvPr/>
                </p:nvCxnSpPr>
                <p:spPr>
                  <a:xfrm flipV="1">
                    <a:off x="1770381" y="1287627"/>
                    <a:ext cx="281340" cy="0"/>
                  </a:xfrm>
                  <a:prstGeom prst="line">
                    <a:avLst/>
                  </a:prstGeom>
                  <a:grpFill/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0" name="Straight Connector 249"/>
                  <p:cNvCxnSpPr/>
                  <p:nvPr/>
                </p:nvCxnSpPr>
                <p:spPr>
                  <a:xfrm>
                    <a:off x="2913243" y="1287627"/>
                    <a:ext cx="281340" cy="0"/>
                  </a:xfrm>
                  <a:prstGeom prst="line">
                    <a:avLst/>
                  </a:prstGeom>
                  <a:grpFill/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1" name="Straight Connector 250"/>
                  <p:cNvCxnSpPr/>
                  <p:nvPr/>
                </p:nvCxnSpPr>
                <p:spPr>
                  <a:xfrm>
                    <a:off x="4056105" y="1287627"/>
                    <a:ext cx="281340" cy="0"/>
                  </a:xfrm>
                  <a:prstGeom prst="line">
                    <a:avLst/>
                  </a:prstGeom>
                  <a:grpFill/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2" name="Straight Connector 251"/>
                  <p:cNvCxnSpPr/>
                  <p:nvPr/>
                </p:nvCxnSpPr>
                <p:spPr>
                  <a:xfrm>
                    <a:off x="5198968" y="1287627"/>
                    <a:ext cx="281340" cy="0"/>
                  </a:xfrm>
                  <a:prstGeom prst="line">
                    <a:avLst/>
                  </a:prstGeom>
                  <a:grpFill/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3" name="Straight Connector 252"/>
                  <p:cNvCxnSpPr/>
                  <p:nvPr/>
                </p:nvCxnSpPr>
                <p:spPr>
                  <a:xfrm>
                    <a:off x="6341831" y="1335807"/>
                    <a:ext cx="281340" cy="0"/>
                  </a:xfrm>
                  <a:prstGeom prst="line">
                    <a:avLst/>
                  </a:prstGeom>
                  <a:grpFill/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4" name="Straight Connector 253"/>
                  <p:cNvCxnSpPr/>
                  <p:nvPr/>
                </p:nvCxnSpPr>
                <p:spPr>
                  <a:xfrm flipV="1">
                    <a:off x="7484691" y="1287627"/>
                    <a:ext cx="281340" cy="0"/>
                  </a:xfrm>
                  <a:prstGeom prst="line">
                    <a:avLst/>
                  </a:prstGeom>
                  <a:grpFill/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221" name="Straight Connector 220"/>
                <p:cNvCxnSpPr/>
                <p:nvPr/>
              </p:nvCxnSpPr>
              <p:spPr>
                <a:xfrm>
                  <a:off x="249160" y="1077884"/>
                  <a:ext cx="6437739" cy="0"/>
                </a:xfrm>
                <a:prstGeom prst="line">
                  <a:avLst/>
                </a:prstGeom>
                <a:ln w="25400">
                  <a:solidFill>
                    <a:schemeClr val="accent3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222" name="Group 221"/>
                <p:cNvGrpSpPr/>
                <p:nvPr/>
              </p:nvGrpSpPr>
              <p:grpSpPr>
                <a:xfrm>
                  <a:off x="470126" y="720185"/>
                  <a:ext cx="65690" cy="357699"/>
                  <a:chOff x="1429840" y="1052737"/>
                  <a:chExt cx="72007" cy="432007"/>
                </a:xfrm>
                <a:solidFill>
                  <a:srgbClr val="002060"/>
                </a:solidFill>
              </p:grpSpPr>
              <p:cxnSp>
                <p:nvCxnSpPr>
                  <p:cNvPr id="247" name="Straight Connector 246"/>
                  <p:cNvCxnSpPr/>
                  <p:nvPr/>
                </p:nvCxnSpPr>
                <p:spPr>
                  <a:xfrm flipV="1">
                    <a:off x="1465843" y="1124744"/>
                    <a:ext cx="0" cy="360000"/>
                  </a:xfrm>
                  <a:prstGeom prst="line">
                    <a:avLst/>
                  </a:prstGeom>
                  <a:grpFill/>
                  <a:ln w="25400">
                    <a:solidFill>
                      <a:schemeClr val="tx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48" name="Oval 247"/>
                  <p:cNvSpPr/>
                  <p:nvPr/>
                </p:nvSpPr>
                <p:spPr>
                  <a:xfrm>
                    <a:off x="1429840" y="1052737"/>
                    <a:ext cx="72007" cy="71968"/>
                  </a:xfrm>
                  <a:prstGeom prst="ellipse">
                    <a:avLst/>
                  </a:prstGeom>
                  <a:grpFill/>
                  <a:ln w="25400">
                    <a:solidFill>
                      <a:schemeClr val="tx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200"/>
                  </a:p>
                </p:txBody>
              </p:sp>
            </p:grpSp>
            <p:grpSp>
              <p:nvGrpSpPr>
                <p:cNvPr id="223" name="Group 222"/>
                <p:cNvGrpSpPr/>
                <p:nvPr/>
              </p:nvGrpSpPr>
              <p:grpSpPr>
                <a:xfrm>
                  <a:off x="1353995" y="720151"/>
                  <a:ext cx="65690" cy="357699"/>
                  <a:chOff x="1486355" y="1052737"/>
                  <a:chExt cx="72007" cy="432007"/>
                </a:xfrm>
                <a:solidFill>
                  <a:srgbClr val="002060"/>
                </a:solidFill>
              </p:grpSpPr>
              <p:cxnSp>
                <p:nvCxnSpPr>
                  <p:cNvPr id="245" name="Straight Connector 244"/>
                  <p:cNvCxnSpPr/>
                  <p:nvPr/>
                </p:nvCxnSpPr>
                <p:spPr>
                  <a:xfrm flipV="1">
                    <a:off x="1522358" y="1124744"/>
                    <a:ext cx="0" cy="360000"/>
                  </a:xfrm>
                  <a:prstGeom prst="line">
                    <a:avLst/>
                  </a:prstGeom>
                  <a:grpFill/>
                  <a:ln w="25400">
                    <a:solidFill>
                      <a:schemeClr val="tx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46" name="Oval 245"/>
                  <p:cNvSpPr/>
                  <p:nvPr/>
                </p:nvSpPr>
                <p:spPr>
                  <a:xfrm>
                    <a:off x="1486355" y="1052737"/>
                    <a:ext cx="72007" cy="71968"/>
                  </a:xfrm>
                  <a:prstGeom prst="ellipse">
                    <a:avLst/>
                  </a:prstGeom>
                  <a:grpFill/>
                  <a:ln w="25400">
                    <a:solidFill>
                      <a:schemeClr val="tx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200"/>
                  </a:p>
                </p:txBody>
              </p:sp>
            </p:grpSp>
            <p:grpSp>
              <p:nvGrpSpPr>
                <p:cNvPr id="224" name="Group 223"/>
                <p:cNvGrpSpPr/>
                <p:nvPr/>
              </p:nvGrpSpPr>
              <p:grpSpPr>
                <a:xfrm>
                  <a:off x="2319486" y="720151"/>
                  <a:ext cx="65691" cy="357699"/>
                  <a:chOff x="1716593" y="1052737"/>
                  <a:chExt cx="72008" cy="432007"/>
                </a:xfrm>
                <a:solidFill>
                  <a:srgbClr val="002060"/>
                </a:solidFill>
              </p:grpSpPr>
              <p:cxnSp>
                <p:nvCxnSpPr>
                  <p:cNvPr id="243" name="Straight Connector 242"/>
                  <p:cNvCxnSpPr/>
                  <p:nvPr/>
                </p:nvCxnSpPr>
                <p:spPr>
                  <a:xfrm flipV="1">
                    <a:off x="1752596" y="1124744"/>
                    <a:ext cx="0" cy="360000"/>
                  </a:xfrm>
                  <a:prstGeom prst="line">
                    <a:avLst/>
                  </a:prstGeom>
                  <a:grpFill/>
                  <a:ln w="25400">
                    <a:solidFill>
                      <a:schemeClr val="tx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44" name="Oval 243"/>
                  <p:cNvSpPr/>
                  <p:nvPr/>
                </p:nvSpPr>
                <p:spPr>
                  <a:xfrm>
                    <a:off x="1716593" y="1052737"/>
                    <a:ext cx="72008" cy="71968"/>
                  </a:xfrm>
                  <a:prstGeom prst="ellipse">
                    <a:avLst/>
                  </a:prstGeom>
                  <a:grpFill/>
                  <a:ln w="25400">
                    <a:solidFill>
                      <a:schemeClr val="tx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200"/>
                  </a:p>
                </p:txBody>
              </p:sp>
            </p:grpSp>
            <p:grpSp>
              <p:nvGrpSpPr>
                <p:cNvPr id="225" name="Group 224"/>
                <p:cNvGrpSpPr/>
                <p:nvPr/>
              </p:nvGrpSpPr>
              <p:grpSpPr>
                <a:xfrm>
                  <a:off x="2819980" y="720151"/>
                  <a:ext cx="65691" cy="357699"/>
                  <a:chOff x="1319394" y="1052737"/>
                  <a:chExt cx="72008" cy="432007"/>
                </a:xfrm>
                <a:solidFill>
                  <a:srgbClr val="002060"/>
                </a:solidFill>
              </p:grpSpPr>
              <p:cxnSp>
                <p:nvCxnSpPr>
                  <p:cNvPr id="241" name="Straight Connector 240"/>
                  <p:cNvCxnSpPr/>
                  <p:nvPr/>
                </p:nvCxnSpPr>
                <p:spPr>
                  <a:xfrm flipV="1">
                    <a:off x="1355398" y="1124744"/>
                    <a:ext cx="0" cy="360000"/>
                  </a:xfrm>
                  <a:prstGeom prst="line">
                    <a:avLst/>
                  </a:prstGeom>
                  <a:grpFill/>
                  <a:ln w="25400">
                    <a:solidFill>
                      <a:schemeClr val="tx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42" name="Oval 241"/>
                  <p:cNvSpPr/>
                  <p:nvPr/>
                </p:nvSpPr>
                <p:spPr>
                  <a:xfrm>
                    <a:off x="1319394" y="1052737"/>
                    <a:ext cx="72008" cy="71968"/>
                  </a:xfrm>
                  <a:prstGeom prst="ellipse">
                    <a:avLst/>
                  </a:prstGeom>
                  <a:grpFill/>
                  <a:ln w="25400">
                    <a:solidFill>
                      <a:schemeClr val="tx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200"/>
                  </a:p>
                </p:txBody>
              </p:sp>
            </p:grpSp>
            <p:grpSp>
              <p:nvGrpSpPr>
                <p:cNvPr id="226" name="Group 225"/>
                <p:cNvGrpSpPr/>
                <p:nvPr/>
              </p:nvGrpSpPr>
              <p:grpSpPr>
                <a:xfrm>
                  <a:off x="4521193" y="720151"/>
                  <a:ext cx="65691" cy="357699"/>
                  <a:chOff x="1177684" y="1052737"/>
                  <a:chExt cx="72008" cy="432007"/>
                </a:xfrm>
                <a:solidFill>
                  <a:srgbClr val="002060"/>
                </a:solidFill>
              </p:grpSpPr>
              <p:cxnSp>
                <p:nvCxnSpPr>
                  <p:cNvPr id="239" name="Straight Connector 238"/>
                  <p:cNvCxnSpPr/>
                  <p:nvPr/>
                </p:nvCxnSpPr>
                <p:spPr>
                  <a:xfrm flipV="1">
                    <a:off x="1213687" y="1124744"/>
                    <a:ext cx="0" cy="360000"/>
                  </a:xfrm>
                  <a:prstGeom prst="line">
                    <a:avLst/>
                  </a:prstGeom>
                  <a:grpFill/>
                  <a:ln w="25400">
                    <a:solidFill>
                      <a:schemeClr val="tx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40" name="Oval 239"/>
                  <p:cNvSpPr/>
                  <p:nvPr/>
                </p:nvSpPr>
                <p:spPr>
                  <a:xfrm>
                    <a:off x="1177684" y="1052737"/>
                    <a:ext cx="72008" cy="71968"/>
                  </a:xfrm>
                  <a:prstGeom prst="ellipse">
                    <a:avLst/>
                  </a:prstGeom>
                  <a:grpFill/>
                  <a:ln w="25400">
                    <a:solidFill>
                      <a:schemeClr val="tx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200"/>
                  </a:p>
                </p:txBody>
              </p:sp>
            </p:grpSp>
            <p:grpSp>
              <p:nvGrpSpPr>
                <p:cNvPr id="227" name="Group 226"/>
                <p:cNvGrpSpPr/>
                <p:nvPr/>
              </p:nvGrpSpPr>
              <p:grpSpPr>
                <a:xfrm>
                  <a:off x="5931450" y="720151"/>
                  <a:ext cx="65691" cy="357699"/>
                  <a:chOff x="1319394" y="1052737"/>
                  <a:chExt cx="72008" cy="432007"/>
                </a:xfrm>
                <a:solidFill>
                  <a:srgbClr val="002060"/>
                </a:solidFill>
              </p:grpSpPr>
              <p:cxnSp>
                <p:nvCxnSpPr>
                  <p:cNvPr id="237" name="Straight Connector 236"/>
                  <p:cNvCxnSpPr/>
                  <p:nvPr/>
                </p:nvCxnSpPr>
                <p:spPr>
                  <a:xfrm flipV="1">
                    <a:off x="1355398" y="1124744"/>
                    <a:ext cx="0" cy="360000"/>
                  </a:xfrm>
                  <a:prstGeom prst="line">
                    <a:avLst/>
                  </a:prstGeom>
                  <a:grpFill/>
                  <a:ln w="25400">
                    <a:solidFill>
                      <a:schemeClr val="tx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38" name="Oval 237"/>
                  <p:cNvSpPr/>
                  <p:nvPr/>
                </p:nvSpPr>
                <p:spPr>
                  <a:xfrm>
                    <a:off x="1319394" y="1052737"/>
                    <a:ext cx="72008" cy="71968"/>
                  </a:xfrm>
                  <a:prstGeom prst="ellipse">
                    <a:avLst/>
                  </a:prstGeom>
                  <a:grpFill/>
                  <a:ln w="25400">
                    <a:solidFill>
                      <a:schemeClr val="tx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200"/>
                  </a:p>
                </p:txBody>
              </p:sp>
            </p:grpSp>
            <p:grpSp>
              <p:nvGrpSpPr>
                <p:cNvPr id="228" name="Group 227"/>
                <p:cNvGrpSpPr/>
                <p:nvPr/>
              </p:nvGrpSpPr>
              <p:grpSpPr>
                <a:xfrm>
                  <a:off x="1878054" y="399420"/>
                  <a:ext cx="65690" cy="670676"/>
                  <a:chOff x="2937154" y="1978427"/>
                  <a:chExt cx="72007" cy="900001"/>
                </a:xfrm>
                <a:solidFill>
                  <a:srgbClr val="FF0000"/>
                </a:solidFill>
              </p:grpSpPr>
              <p:cxnSp>
                <p:nvCxnSpPr>
                  <p:cNvPr id="235" name="Straight Connector 234"/>
                  <p:cNvCxnSpPr/>
                  <p:nvPr/>
                </p:nvCxnSpPr>
                <p:spPr>
                  <a:xfrm flipV="1">
                    <a:off x="2973166" y="2050396"/>
                    <a:ext cx="0" cy="828032"/>
                  </a:xfrm>
                  <a:prstGeom prst="line">
                    <a:avLst/>
                  </a:prstGeom>
                  <a:grpFill/>
                  <a:ln w="2540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36" name="Oval 235"/>
                  <p:cNvSpPr/>
                  <p:nvPr/>
                </p:nvSpPr>
                <p:spPr>
                  <a:xfrm>
                    <a:off x="2937154" y="1978427"/>
                    <a:ext cx="72007" cy="71968"/>
                  </a:xfrm>
                  <a:prstGeom prst="ellipse">
                    <a:avLst/>
                  </a:prstGeom>
                  <a:grpFill/>
                  <a:ln w="2540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200">
                      <a:solidFill>
                        <a:srgbClr val="FF0000"/>
                      </a:solidFill>
                    </a:endParaRPr>
                  </a:p>
                </p:txBody>
              </p:sp>
            </p:grpSp>
            <p:grpSp>
              <p:nvGrpSpPr>
                <p:cNvPr id="229" name="Group 228"/>
                <p:cNvGrpSpPr/>
                <p:nvPr/>
              </p:nvGrpSpPr>
              <p:grpSpPr>
                <a:xfrm>
                  <a:off x="4059250" y="407209"/>
                  <a:ext cx="65691" cy="670675"/>
                  <a:chOff x="1781188" y="1988880"/>
                  <a:chExt cx="72008" cy="900000"/>
                </a:xfrm>
                <a:solidFill>
                  <a:srgbClr val="FF0000"/>
                </a:solidFill>
              </p:grpSpPr>
              <p:cxnSp>
                <p:nvCxnSpPr>
                  <p:cNvPr id="233" name="Straight Connector 232"/>
                  <p:cNvCxnSpPr/>
                  <p:nvPr/>
                </p:nvCxnSpPr>
                <p:spPr>
                  <a:xfrm flipV="1">
                    <a:off x="1817192" y="2060848"/>
                    <a:ext cx="0" cy="828032"/>
                  </a:xfrm>
                  <a:prstGeom prst="line">
                    <a:avLst/>
                  </a:prstGeom>
                  <a:grpFill/>
                  <a:ln w="2540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34" name="Oval 233"/>
                  <p:cNvSpPr/>
                  <p:nvPr/>
                </p:nvSpPr>
                <p:spPr>
                  <a:xfrm>
                    <a:off x="1781188" y="1988880"/>
                    <a:ext cx="72008" cy="71968"/>
                  </a:xfrm>
                  <a:prstGeom prst="ellipse">
                    <a:avLst/>
                  </a:prstGeom>
                  <a:grpFill/>
                  <a:ln w="2540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200">
                      <a:solidFill>
                        <a:srgbClr val="FF0000"/>
                      </a:solidFill>
                    </a:endParaRPr>
                  </a:p>
                </p:txBody>
              </p:sp>
            </p:grpSp>
            <p:grpSp>
              <p:nvGrpSpPr>
                <p:cNvPr id="230" name="Group 229"/>
                <p:cNvGrpSpPr/>
                <p:nvPr/>
              </p:nvGrpSpPr>
              <p:grpSpPr>
                <a:xfrm>
                  <a:off x="5044619" y="407209"/>
                  <a:ext cx="65691" cy="670675"/>
                  <a:chOff x="1781188" y="1988880"/>
                  <a:chExt cx="72008" cy="900000"/>
                </a:xfrm>
                <a:solidFill>
                  <a:srgbClr val="FF0000"/>
                </a:solidFill>
              </p:grpSpPr>
              <p:cxnSp>
                <p:nvCxnSpPr>
                  <p:cNvPr id="231" name="Straight Connector 230"/>
                  <p:cNvCxnSpPr/>
                  <p:nvPr/>
                </p:nvCxnSpPr>
                <p:spPr>
                  <a:xfrm flipV="1">
                    <a:off x="1817192" y="2060848"/>
                    <a:ext cx="0" cy="828032"/>
                  </a:xfrm>
                  <a:prstGeom prst="line">
                    <a:avLst/>
                  </a:prstGeom>
                  <a:grpFill/>
                  <a:ln w="2540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32" name="Oval 231"/>
                  <p:cNvSpPr/>
                  <p:nvPr/>
                </p:nvSpPr>
                <p:spPr>
                  <a:xfrm>
                    <a:off x="1781188" y="1988880"/>
                    <a:ext cx="72008" cy="71968"/>
                  </a:xfrm>
                  <a:prstGeom prst="ellipse">
                    <a:avLst/>
                  </a:prstGeom>
                  <a:grpFill/>
                  <a:ln w="2540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200">
                      <a:solidFill>
                        <a:srgbClr val="FF0000"/>
                      </a:solidFill>
                    </a:endParaRPr>
                  </a:p>
                </p:txBody>
              </p:sp>
            </p:grpSp>
          </p:grpSp>
          <p:cxnSp>
            <p:nvCxnSpPr>
              <p:cNvPr id="218" name="Straight Connector 217"/>
              <p:cNvCxnSpPr/>
              <p:nvPr/>
            </p:nvCxnSpPr>
            <p:spPr>
              <a:xfrm flipV="1">
                <a:off x="3298155" y="1649845"/>
                <a:ext cx="0" cy="617017"/>
              </a:xfrm>
              <a:prstGeom prst="line">
                <a:avLst/>
              </a:prstGeom>
              <a:solidFill>
                <a:srgbClr val="FF0000"/>
              </a:solidFill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9" name="Oval 218"/>
              <p:cNvSpPr/>
              <p:nvPr/>
            </p:nvSpPr>
            <p:spPr>
              <a:xfrm>
                <a:off x="3266037" y="1596217"/>
                <a:ext cx="64220" cy="53628"/>
              </a:xfrm>
              <a:prstGeom prst="ellipse">
                <a:avLst/>
              </a:prstGeom>
              <a:solidFill>
                <a:srgbClr val="FF0000"/>
              </a:solidFill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149" name="Group 148"/>
            <p:cNvGrpSpPr/>
            <p:nvPr/>
          </p:nvGrpSpPr>
          <p:grpSpPr>
            <a:xfrm>
              <a:off x="251520" y="548680"/>
              <a:ext cx="5663369" cy="1636485"/>
              <a:chOff x="251520" y="548680"/>
              <a:chExt cx="5663369" cy="1636485"/>
            </a:xfrm>
          </p:grpSpPr>
          <p:grpSp>
            <p:nvGrpSpPr>
              <p:cNvPr id="150" name="Group 149"/>
              <p:cNvGrpSpPr/>
              <p:nvPr/>
            </p:nvGrpSpPr>
            <p:grpSpPr>
              <a:xfrm>
                <a:off x="743140" y="941652"/>
                <a:ext cx="4350781" cy="30739"/>
                <a:chOff x="1770381" y="1287627"/>
                <a:chExt cx="5995650" cy="48180"/>
              </a:xfrm>
              <a:pattFill prst="pct25">
                <a:fgClr>
                  <a:srgbClr val="FF0000"/>
                </a:fgClr>
                <a:bgClr>
                  <a:schemeClr val="bg1"/>
                </a:bgClr>
              </a:pattFill>
            </p:grpSpPr>
            <p:cxnSp>
              <p:nvCxnSpPr>
                <p:cNvPr id="211" name="Straight Connector 210"/>
                <p:cNvCxnSpPr/>
                <p:nvPr/>
              </p:nvCxnSpPr>
              <p:spPr>
                <a:xfrm flipV="1">
                  <a:off x="1770381" y="1287627"/>
                  <a:ext cx="281340" cy="0"/>
                </a:xfrm>
                <a:prstGeom prst="lin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2" name="Straight Connector 211"/>
                <p:cNvCxnSpPr/>
                <p:nvPr/>
              </p:nvCxnSpPr>
              <p:spPr>
                <a:xfrm>
                  <a:off x="2913243" y="1287627"/>
                  <a:ext cx="281340" cy="0"/>
                </a:xfrm>
                <a:prstGeom prst="lin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3" name="Straight Connector 212"/>
                <p:cNvCxnSpPr/>
                <p:nvPr/>
              </p:nvCxnSpPr>
              <p:spPr>
                <a:xfrm>
                  <a:off x="4056105" y="1287627"/>
                  <a:ext cx="281340" cy="0"/>
                </a:xfrm>
                <a:prstGeom prst="lin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4" name="Straight Connector 213"/>
                <p:cNvCxnSpPr/>
                <p:nvPr/>
              </p:nvCxnSpPr>
              <p:spPr>
                <a:xfrm>
                  <a:off x="5198968" y="1287627"/>
                  <a:ext cx="281340" cy="0"/>
                </a:xfrm>
                <a:prstGeom prst="lin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5" name="Straight Connector 214"/>
                <p:cNvCxnSpPr/>
                <p:nvPr/>
              </p:nvCxnSpPr>
              <p:spPr>
                <a:xfrm>
                  <a:off x="6341831" y="1335807"/>
                  <a:ext cx="281340" cy="0"/>
                </a:xfrm>
                <a:prstGeom prst="lin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6" name="Straight Connector 215"/>
                <p:cNvCxnSpPr/>
                <p:nvPr/>
              </p:nvCxnSpPr>
              <p:spPr>
                <a:xfrm flipV="1">
                  <a:off x="7484691" y="1287627"/>
                  <a:ext cx="281340" cy="0"/>
                </a:xfrm>
                <a:prstGeom prst="lin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51" name="Group 150"/>
              <p:cNvGrpSpPr/>
              <p:nvPr/>
            </p:nvGrpSpPr>
            <p:grpSpPr>
              <a:xfrm>
                <a:off x="415879" y="791808"/>
                <a:ext cx="52253" cy="275627"/>
                <a:chOff x="1319394" y="1052737"/>
                <a:chExt cx="72008" cy="432007"/>
              </a:xfrm>
              <a:solidFill>
                <a:srgbClr val="002060"/>
              </a:solidFill>
            </p:grpSpPr>
            <p:cxnSp>
              <p:nvCxnSpPr>
                <p:cNvPr id="209" name="Straight Connector 208"/>
                <p:cNvCxnSpPr/>
                <p:nvPr/>
              </p:nvCxnSpPr>
              <p:spPr>
                <a:xfrm flipV="1">
                  <a:off x="1355398" y="1124744"/>
                  <a:ext cx="0" cy="360000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10" name="Oval 209"/>
                <p:cNvSpPr/>
                <p:nvPr/>
              </p:nvSpPr>
              <p:spPr>
                <a:xfrm>
                  <a:off x="1319394" y="1052737"/>
                  <a:ext cx="72008" cy="71968"/>
                </a:xfrm>
                <a:prstGeom prst="ellipse">
                  <a:avLst/>
                </a:prstGeom>
                <a:grpFill/>
                <a:ln w="25400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/>
                </a:p>
              </p:txBody>
            </p:sp>
          </p:grpSp>
          <p:grpSp>
            <p:nvGrpSpPr>
              <p:cNvPr id="152" name="Group 151"/>
              <p:cNvGrpSpPr/>
              <p:nvPr/>
            </p:nvGrpSpPr>
            <p:grpSpPr>
              <a:xfrm>
                <a:off x="607651" y="791781"/>
                <a:ext cx="52253" cy="275627"/>
                <a:chOff x="1319394" y="1052737"/>
                <a:chExt cx="72008" cy="432007"/>
              </a:xfrm>
              <a:solidFill>
                <a:srgbClr val="002060"/>
              </a:solidFill>
            </p:grpSpPr>
            <p:cxnSp>
              <p:nvCxnSpPr>
                <p:cNvPr id="207" name="Straight Connector 206"/>
                <p:cNvCxnSpPr/>
                <p:nvPr/>
              </p:nvCxnSpPr>
              <p:spPr>
                <a:xfrm flipV="1">
                  <a:off x="1355398" y="1124744"/>
                  <a:ext cx="0" cy="360000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08" name="Oval 207"/>
                <p:cNvSpPr/>
                <p:nvPr/>
              </p:nvSpPr>
              <p:spPr>
                <a:xfrm>
                  <a:off x="1319394" y="1052737"/>
                  <a:ext cx="72008" cy="71968"/>
                </a:xfrm>
                <a:prstGeom prst="ellipse">
                  <a:avLst/>
                </a:prstGeom>
                <a:grpFill/>
                <a:ln w="25400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/>
                </a:p>
              </p:txBody>
            </p:sp>
          </p:grpSp>
          <p:grpSp>
            <p:nvGrpSpPr>
              <p:cNvPr id="153" name="Group 152"/>
              <p:cNvGrpSpPr/>
              <p:nvPr/>
            </p:nvGrpSpPr>
            <p:grpSpPr>
              <a:xfrm>
                <a:off x="1077929" y="791781"/>
                <a:ext cx="52253" cy="275627"/>
                <a:chOff x="1319394" y="1052737"/>
                <a:chExt cx="72008" cy="432007"/>
              </a:xfrm>
              <a:solidFill>
                <a:srgbClr val="002060"/>
              </a:solidFill>
            </p:grpSpPr>
            <p:cxnSp>
              <p:nvCxnSpPr>
                <p:cNvPr id="205" name="Straight Connector 204"/>
                <p:cNvCxnSpPr/>
                <p:nvPr/>
              </p:nvCxnSpPr>
              <p:spPr>
                <a:xfrm flipV="1">
                  <a:off x="1355398" y="1124744"/>
                  <a:ext cx="0" cy="360000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06" name="Oval 205"/>
                <p:cNvSpPr/>
                <p:nvPr/>
              </p:nvSpPr>
              <p:spPr>
                <a:xfrm>
                  <a:off x="1319394" y="1052737"/>
                  <a:ext cx="72008" cy="71968"/>
                </a:xfrm>
                <a:prstGeom prst="ellipse">
                  <a:avLst/>
                </a:prstGeom>
                <a:grpFill/>
                <a:ln w="25400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/>
                </a:p>
              </p:txBody>
            </p:sp>
          </p:grpSp>
          <p:grpSp>
            <p:nvGrpSpPr>
              <p:cNvPr id="154" name="Group 153"/>
              <p:cNvGrpSpPr/>
              <p:nvPr/>
            </p:nvGrpSpPr>
            <p:grpSpPr>
              <a:xfrm>
                <a:off x="1678839" y="791781"/>
                <a:ext cx="52253" cy="275627"/>
                <a:chOff x="1319394" y="1052737"/>
                <a:chExt cx="72008" cy="432007"/>
              </a:xfrm>
              <a:solidFill>
                <a:srgbClr val="002060"/>
              </a:solidFill>
            </p:grpSpPr>
            <p:cxnSp>
              <p:nvCxnSpPr>
                <p:cNvPr id="203" name="Straight Connector 202"/>
                <p:cNvCxnSpPr/>
                <p:nvPr/>
              </p:nvCxnSpPr>
              <p:spPr>
                <a:xfrm flipV="1">
                  <a:off x="1355398" y="1124744"/>
                  <a:ext cx="0" cy="360000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04" name="Oval 203"/>
                <p:cNvSpPr/>
                <p:nvPr/>
              </p:nvSpPr>
              <p:spPr>
                <a:xfrm>
                  <a:off x="1319394" y="1052737"/>
                  <a:ext cx="72008" cy="71968"/>
                </a:xfrm>
                <a:prstGeom prst="ellipse">
                  <a:avLst/>
                </a:prstGeom>
                <a:grpFill/>
                <a:ln w="25400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/>
                </a:p>
              </p:txBody>
            </p:sp>
          </p:grpSp>
          <p:grpSp>
            <p:nvGrpSpPr>
              <p:cNvPr id="155" name="Group 154"/>
              <p:cNvGrpSpPr/>
              <p:nvPr/>
            </p:nvGrpSpPr>
            <p:grpSpPr>
              <a:xfrm>
                <a:off x="2365178" y="791781"/>
                <a:ext cx="52253" cy="275627"/>
                <a:chOff x="1319394" y="1052737"/>
                <a:chExt cx="72008" cy="432007"/>
              </a:xfrm>
              <a:solidFill>
                <a:srgbClr val="002060"/>
              </a:solidFill>
            </p:grpSpPr>
            <p:cxnSp>
              <p:nvCxnSpPr>
                <p:cNvPr id="201" name="Straight Connector 200"/>
                <p:cNvCxnSpPr/>
                <p:nvPr/>
              </p:nvCxnSpPr>
              <p:spPr>
                <a:xfrm flipV="1">
                  <a:off x="1355398" y="1124744"/>
                  <a:ext cx="0" cy="360000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02" name="Oval 201"/>
                <p:cNvSpPr/>
                <p:nvPr/>
              </p:nvSpPr>
              <p:spPr>
                <a:xfrm>
                  <a:off x="1319394" y="1052737"/>
                  <a:ext cx="72008" cy="71968"/>
                </a:xfrm>
                <a:prstGeom prst="ellipse">
                  <a:avLst/>
                </a:prstGeom>
                <a:grpFill/>
                <a:ln w="25400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/>
                </a:p>
              </p:txBody>
            </p:sp>
          </p:grpSp>
          <p:grpSp>
            <p:nvGrpSpPr>
              <p:cNvPr id="156" name="Group 155"/>
              <p:cNvGrpSpPr/>
              <p:nvPr/>
            </p:nvGrpSpPr>
            <p:grpSpPr>
              <a:xfrm>
                <a:off x="2598571" y="791781"/>
                <a:ext cx="52253" cy="275627"/>
                <a:chOff x="1319394" y="1052737"/>
                <a:chExt cx="72008" cy="432007"/>
              </a:xfrm>
              <a:solidFill>
                <a:srgbClr val="002060"/>
              </a:solidFill>
            </p:grpSpPr>
            <p:cxnSp>
              <p:nvCxnSpPr>
                <p:cNvPr id="199" name="Straight Connector 198"/>
                <p:cNvCxnSpPr/>
                <p:nvPr/>
              </p:nvCxnSpPr>
              <p:spPr>
                <a:xfrm flipV="1">
                  <a:off x="1355398" y="1124744"/>
                  <a:ext cx="0" cy="360000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00" name="Oval 199"/>
                <p:cNvSpPr/>
                <p:nvPr/>
              </p:nvSpPr>
              <p:spPr>
                <a:xfrm>
                  <a:off x="1319394" y="1052737"/>
                  <a:ext cx="72008" cy="71968"/>
                </a:xfrm>
                <a:prstGeom prst="ellipse">
                  <a:avLst/>
                </a:prstGeom>
                <a:grpFill/>
                <a:ln w="25400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/>
                </a:p>
              </p:txBody>
            </p:sp>
          </p:grpSp>
          <p:grpSp>
            <p:nvGrpSpPr>
              <p:cNvPr id="157" name="Group 156"/>
              <p:cNvGrpSpPr/>
              <p:nvPr/>
            </p:nvGrpSpPr>
            <p:grpSpPr>
              <a:xfrm>
                <a:off x="3089670" y="791781"/>
                <a:ext cx="52253" cy="275627"/>
                <a:chOff x="1319394" y="1052737"/>
                <a:chExt cx="72008" cy="432007"/>
              </a:xfrm>
              <a:solidFill>
                <a:srgbClr val="002060"/>
              </a:solidFill>
            </p:grpSpPr>
            <p:cxnSp>
              <p:nvCxnSpPr>
                <p:cNvPr id="197" name="Straight Connector 196"/>
                <p:cNvCxnSpPr/>
                <p:nvPr/>
              </p:nvCxnSpPr>
              <p:spPr>
                <a:xfrm flipV="1">
                  <a:off x="1355398" y="1124744"/>
                  <a:ext cx="0" cy="360000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98" name="Oval 197"/>
                <p:cNvSpPr/>
                <p:nvPr/>
              </p:nvSpPr>
              <p:spPr>
                <a:xfrm>
                  <a:off x="1319394" y="1052737"/>
                  <a:ext cx="72008" cy="71968"/>
                </a:xfrm>
                <a:prstGeom prst="ellipse">
                  <a:avLst/>
                </a:prstGeom>
                <a:grpFill/>
                <a:ln w="25400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/>
                </a:p>
              </p:txBody>
            </p:sp>
          </p:grpSp>
          <p:grpSp>
            <p:nvGrpSpPr>
              <p:cNvPr id="158" name="Group 157"/>
              <p:cNvGrpSpPr/>
              <p:nvPr/>
            </p:nvGrpSpPr>
            <p:grpSpPr>
              <a:xfrm>
                <a:off x="3487695" y="791781"/>
                <a:ext cx="52253" cy="275627"/>
                <a:chOff x="1319394" y="1052737"/>
                <a:chExt cx="72008" cy="432007"/>
              </a:xfrm>
              <a:solidFill>
                <a:srgbClr val="002060"/>
              </a:solidFill>
            </p:grpSpPr>
            <p:cxnSp>
              <p:nvCxnSpPr>
                <p:cNvPr id="195" name="Straight Connector 194"/>
                <p:cNvCxnSpPr/>
                <p:nvPr/>
              </p:nvCxnSpPr>
              <p:spPr>
                <a:xfrm flipV="1">
                  <a:off x="1355398" y="1124744"/>
                  <a:ext cx="0" cy="360000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96" name="Oval 195"/>
                <p:cNvSpPr/>
                <p:nvPr/>
              </p:nvSpPr>
              <p:spPr>
                <a:xfrm>
                  <a:off x="1319394" y="1052737"/>
                  <a:ext cx="72008" cy="71968"/>
                </a:xfrm>
                <a:prstGeom prst="ellipse">
                  <a:avLst/>
                </a:prstGeom>
                <a:grpFill/>
                <a:ln w="25400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/>
                </a:p>
              </p:txBody>
            </p:sp>
          </p:grpSp>
          <p:grpSp>
            <p:nvGrpSpPr>
              <p:cNvPr id="159" name="Group 158"/>
              <p:cNvGrpSpPr/>
              <p:nvPr/>
            </p:nvGrpSpPr>
            <p:grpSpPr>
              <a:xfrm>
                <a:off x="4820127" y="791781"/>
                <a:ext cx="52253" cy="275627"/>
                <a:chOff x="1458896" y="1052737"/>
                <a:chExt cx="72008" cy="432007"/>
              </a:xfrm>
              <a:solidFill>
                <a:srgbClr val="002060"/>
              </a:solidFill>
            </p:grpSpPr>
            <p:cxnSp>
              <p:nvCxnSpPr>
                <p:cNvPr id="193" name="Straight Connector 192"/>
                <p:cNvCxnSpPr/>
                <p:nvPr/>
              </p:nvCxnSpPr>
              <p:spPr>
                <a:xfrm flipV="1">
                  <a:off x="1494901" y="1124744"/>
                  <a:ext cx="0" cy="360000"/>
                </a:xfrm>
                <a:prstGeom prst="line">
                  <a:avLst/>
                </a:prstGeom>
                <a:grpFill/>
                <a:ln w="25400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94" name="Oval 193"/>
                <p:cNvSpPr/>
                <p:nvPr/>
              </p:nvSpPr>
              <p:spPr>
                <a:xfrm>
                  <a:off x="1458896" y="1052737"/>
                  <a:ext cx="72008" cy="71967"/>
                </a:xfrm>
                <a:prstGeom prst="ellipse">
                  <a:avLst/>
                </a:prstGeom>
                <a:grpFill/>
                <a:ln w="25400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/>
                </a:p>
              </p:txBody>
            </p:sp>
          </p:grpSp>
          <p:grpSp>
            <p:nvGrpSpPr>
              <p:cNvPr id="160" name="Group 159"/>
              <p:cNvGrpSpPr/>
              <p:nvPr/>
            </p:nvGrpSpPr>
            <p:grpSpPr>
              <a:xfrm>
                <a:off x="777109" y="550642"/>
                <a:ext cx="52253" cy="516793"/>
                <a:chOff x="1781188" y="1988880"/>
                <a:chExt cx="72008" cy="900000"/>
              </a:xfrm>
              <a:solidFill>
                <a:srgbClr val="FF0000"/>
              </a:solidFill>
            </p:grpSpPr>
            <p:cxnSp>
              <p:nvCxnSpPr>
                <p:cNvPr id="191" name="Straight Connector 190"/>
                <p:cNvCxnSpPr/>
                <p:nvPr/>
              </p:nvCxnSpPr>
              <p:spPr>
                <a:xfrm flipV="1">
                  <a:off x="1817192" y="2060848"/>
                  <a:ext cx="0" cy="828032"/>
                </a:xfrm>
                <a:prstGeom prst="line">
                  <a:avLst/>
                </a:prstGeom>
                <a:grpFill/>
                <a:ln w="254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92" name="Oval 191"/>
                <p:cNvSpPr/>
                <p:nvPr/>
              </p:nvSpPr>
              <p:spPr>
                <a:xfrm>
                  <a:off x="1781188" y="1988880"/>
                  <a:ext cx="72008" cy="71968"/>
                </a:xfrm>
                <a:prstGeom prst="ellipse">
                  <a:avLst/>
                </a:prstGeom>
                <a:grpFill/>
                <a:ln w="254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>
                    <a:solidFill>
                      <a:srgbClr val="FF0000"/>
                    </a:solidFill>
                  </a:endParaRPr>
                </a:p>
              </p:txBody>
            </p:sp>
          </p:grpSp>
          <p:grpSp>
            <p:nvGrpSpPr>
              <p:cNvPr id="161" name="Group 160"/>
              <p:cNvGrpSpPr/>
              <p:nvPr/>
            </p:nvGrpSpPr>
            <p:grpSpPr>
              <a:xfrm>
                <a:off x="4134732" y="548680"/>
                <a:ext cx="52253" cy="516793"/>
                <a:chOff x="1781188" y="1988880"/>
                <a:chExt cx="72008" cy="900000"/>
              </a:xfrm>
              <a:solidFill>
                <a:srgbClr val="FF0000"/>
              </a:solidFill>
            </p:grpSpPr>
            <p:cxnSp>
              <p:nvCxnSpPr>
                <p:cNvPr id="189" name="Straight Connector 188"/>
                <p:cNvCxnSpPr/>
                <p:nvPr/>
              </p:nvCxnSpPr>
              <p:spPr>
                <a:xfrm flipV="1">
                  <a:off x="1817192" y="2060848"/>
                  <a:ext cx="0" cy="828032"/>
                </a:xfrm>
                <a:prstGeom prst="line">
                  <a:avLst/>
                </a:prstGeom>
                <a:grpFill/>
                <a:ln w="254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90" name="Oval 189"/>
                <p:cNvSpPr/>
                <p:nvPr/>
              </p:nvSpPr>
              <p:spPr>
                <a:xfrm>
                  <a:off x="1781188" y="1988880"/>
                  <a:ext cx="72008" cy="71968"/>
                </a:xfrm>
                <a:prstGeom prst="ellipse">
                  <a:avLst/>
                </a:prstGeom>
                <a:grpFill/>
                <a:ln w="254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>
                    <a:solidFill>
                      <a:srgbClr val="FF0000"/>
                    </a:solidFill>
                  </a:endParaRPr>
                </a:p>
              </p:txBody>
            </p:sp>
          </p:grpSp>
          <p:cxnSp>
            <p:nvCxnSpPr>
              <p:cNvPr id="162" name="Straight Connector 161"/>
              <p:cNvCxnSpPr/>
              <p:nvPr/>
            </p:nvCxnSpPr>
            <p:spPr>
              <a:xfrm>
                <a:off x="320259" y="1067435"/>
                <a:ext cx="5120799" cy="0"/>
              </a:xfrm>
              <a:prstGeom prst="line">
                <a:avLst/>
              </a:prstGeom>
              <a:ln w="25400">
                <a:solidFill>
                  <a:schemeClr val="accent3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Straight Connector 162"/>
              <p:cNvCxnSpPr/>
              <p:nvPr/>
            </p:nvCxnSpPr>
            <p:spPr>
              <a:xfrm flipV="1">
                <a:off x="5002895" y="591965"/>
                <a:ext cx="0" cy="475469"/>
              </a:xfrm>
              <a:prstGeom prst="line">
                <a:avLst/>
              </a:prstGeom>
              <a:solidFill>
                <a:srgbClr val="FF0000"/>
              </a:solidFill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4" name="Oval 163"/>
              <p:cNvSpPr/>
              <p:nvPr/>
            </p:nvSpPr>
            <p:spPr>
              <a:xfrm>
                <a:off x="4976768" y="550641"/>
                <a:ext cx="52253" cy="41325"/>
              </a:xfrm>
              <a:prstGeom prst="ellipse">
                <a:avLst/>
              </a:prstGeom>
              <a:solidFill>
                <a:srgbClr val="FF0000"/>
              </a:solidFill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165" name="Straight Connector 164"/>
              <p:cNvCxnSpPr/>
              <p:nvPr/>
            </p:nvCxnSpPr>
            <p:spPr>
              <a:xfrm flipV="1">
                <a:off x="2467536" y="590005"/>
                <a:ext cx="0" cy="475469"/>
              </a:xfrm>
              <a:prstGeom prst="line">
                <a:avLst/>
              </a:prstGeom>
              <a:solidFill>
                <a:srgbClr val="FF0000"/>
              </a:solidFill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6" name="Oval 165"/>
              <p:cNvSpPr/>
              <p:nvPr/>
            </p:nvSpPr>
            <p:spPr>
              <a:xfrm>
                <a:off x="2441409" y="548680"/>
                <a:ext cx="52253" cy="41325"/>
              </a:xfrm>
              <a:prstGeom prst="ellipse">
                <a:avLst/>
              </a:prstGeom>
              <a:solidFill>
                <a:srgbClr val="FF0000"/>
              </a:solidFill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>
                  <a:solidFill>
                    <a:srgbClr val="FF0000"/>
                  </a:solidFill>
                </a:endParaRPr>
              </a:p>
            </p:txBody>
          </p:sp>
          <p:sp>
            <p:nvSpPr>
              <p:cNvPr id="167" name="TextBox 166"/>
              <p:cNvSpPr txBox="1"/>
              <p:nvPr/>
            </p:nvSpPr>
            <p:spPr>
              <a:xfrm>
                <a:off x="390461" y="1229274"/>
                <a:ext cx="485275" cy="265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200" i="1" dirty="0" smtClean="0"/>
                  <a:t>t</a:t>
                </a:r>
                <a:r>
                  <a:rPr lang="en-US" altLang="zh-CN" sz="1200" i="1" baseline="-25000" dirty="0" smtClean="0"/>
                  <a:t>A0</a:t>
                </a:r>
                <a:endParaRPr lang="zh-CN" altLang="en-US" sz="1200" i="1" baseline="-25000" dirty="0"/>
              </a:p>
            </p:txBody>
          </p:sp>
          <p:sp>
            <p:nvSpPr>
              <p:cNvPr id="168" name="TextBox 167"/>
              <p:cNvSpPr txBox="1"/>
              <p:nvPr/>
            </p:nvSpPr>
            <p:spPr>
              <a:xfrm>
                <a:off x="5367863" y="1133042"/>
                <a:ext cx="413449" cy="265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200" i="1" dirty="0" err="1" smtClean="0"/>
                  <a:t>t</a:t>
                </a:r>
                <a:r>
                  <a:rPr lang="en-US" altLang="zh-CN" sz="1200" i="1" baseline="-25000" dirty="0" err="1" smtClean="0"/>
                  <a:t>A</a:t>
                </a:r>
                <a:endParaRPr lang="zh-CN" altLang="en-US" sz="1200" i="1" baseline="-25000" dirty="0"/>
              </a:p>
            </p:txBody>
          </p:sp>
          <p:sp>
            <p:nvSpPr>
              <p:cNvPr id="169" name="Oval 168"/>
              <p:cNvSpPr/>
              <p:nvPr/>
            </p:nvSpPr>
            <p:spPr>
              <a:xfrm>
                <a:off x="251520" y="1014349"/>
                <a:ext cx="120490" cy="106171"/>
              </a:xfrm>
              <a:prstGeom prst="ellipse">
                <a:avLst/>
              </a:prstGeom>
              <a:no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/>
              </a:p>
            </p:txBody>
          </p:sp>
          <p:sp>
            <p:nvSpPr>
              <p:cNvPr id="170" name="Rectangle 169"/>
              <p:cNvSpPr/>
              <p:nvPr/>
            </p:nvSpPr>
            <p:spPr>
              <a:xfrm>
                <a:off x="1465136" y="593261"/>
                <a:ext cx="133577" cy="1417598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/>
              </a:p>
            </p:txBody>
          </p:sp>
          <p:sp>
            <p:nvSpPr>
              <p:cNvPr id="171" name="TextBox 170"/>
              <p:cNvSpPr txBox="1"/>
              <p:nvPr/>
            </p:nvSpPr>
            <p:spPr>
              <a:xfrm>
                <a:off x="1356269" y="1967037"/>
                <a:ext cx="287272" cy="2181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200" i="1" dirty="0" smtClean="0"/>
                  <a:t>t</a:t>
                </a:r>
                <a:r>
                  <a:rPr lang="en-US" altLang="zh-CN" sz="1200" i="1" baseline="-25000" dirty="0" smtClean="0"/>
                  <a:t>B0</a:t>
                </a:r>
                <a:endParaRPr lang="zh-CN" altLang="en-US" sz="1200" i="1" baseline="-25000" dirty="0"/>
              </a:p>
            </p:txBody>
          </p:sp>
          <p:sp>
            <p:nvSpPr>
              <p:cNvPr id="172" name="Oval 171"/>
              <p:cNvSpPr/>
              <p:nvPr/>
            </p:nvSpPr>
            <p:spPr>
              <a:xfrm>
                <a:off x="1267966" y="1963776"/>
                <a:ext cx="120490" cy="106171"/>
              </a:xfrm>
              <a:prstGeom prst="ellipse">
                <a:avLst/>
              </a:prstGeom>
              <a:no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/>
              </a:p>
            </p:txBody>
          </p:sp>
          <p:sp>
            <p:nvSpPr>
              <p:cNvPr id="173" name="Rectangle 172"/>
              <p:cNvSpPr/>
              <p:nvPr/>
            </p:nvSpPr>
            <p:spPr>
              <a:xfrm>
                <a:off x="1751434" y="599263"/>
                <a:ext cx="133577" cy="1417598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/>
              </a:p>
            </p:txBody>
          </p:sp>
          <p:sp>
            <p:nvSpPr>
              <p:cNvPr id="174" name="Rectangle 173"/>
              <p:cNvSpPr/>
              <p:nvPr/>
            </p:nvSpPr>
            <p:spPr>
              <a:xfrm>
                <a:off x="2166373" y="599263"/>
                <a:ext cx="133577" cy="1417598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/>
              </a:p>
            </p:txBody>
          </p:sp>
          <p:sp>
            <p:nvSpPr>
              <p:cNvPr id="175" name="Rectangle 174"/>
              <p:cNvSpPr/>
              <p:nvPr/>
            </p:nvSpPr>
            <p:spPr>
              <a:xfrm>
                <a:off x="2569085" y="599263"/>
                <a:ext cx="133577" cy="1417598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/>
              </a:p>
            </p:txBody>
          </p:sp>
          <p:sp>
            <p:nvSpPr>
              <p:cNvPr id="176" name="Rectangle 175"/>
              <p:cNvSpPr/>
              <p:nvPr/>
            </p:nvSpPr>
            <p:spPr>
              <a:xfrm>
                <a:off x="2918580" y="599263"/>
                <a:ext cx="133577" cy="1417598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/>
              </a:p>
            </p:txBody>
          </p:sp>
          <p:sp>
            <p:nvSpPr>
              <p:cNvPr id="177" name="Rectangle 176"/>
              <p:cNvSpPr/>
              <p:nvPr/>
            </p:nvSpPr>
            <p:spPr>
              <a:xfrm>
                <a:off x="3306341" y="599263"/>
                <a:ext cx="133577" cy="1417598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/>
              </a:p>
            </p:txBody>
          </p:sp>
          <p:sp>
            <p:nvSpPr>
              <p:cNvPr id="178" name="Rectangle 177"/>
              <p:cNvSpPr/>
              <p:nvPr/>
            </p:nvSpPr>
            <p:spPr>
              <a:xfrm>
                <a:off x="4309645" y="599263"/>
                <a:ext cx="133577" cy="1417598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/>
              </a:p>
            </p:txBody>
          </p:sp>
          <p:sp>
            <p:nvSpPr>
              <p:cNvPr id="179" name="Rectangle 178"/>
              <p:cNvSpPr/>
              <p:nvPr/>
            </p:nvSpPr>
            <p:spPr>
              <a:xfrm>
                <a:off x="4685671" y="599263"/>
                <a:ext cx="133577" cy="1417598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/>
              </a:p>
            </p:txBody>
          </p:sp>
          <p:sp>
            <p:nvSpPr>
              <p:cNvPr id="180" name="Rectangle 179"/>
              <p:cNvSpPr/>
              <p:nvPr/>
            </p:nvSpPr>
            <p:spPr>
              <a:xfrm>
                <a:off x="5094203" y="593261"/>
                <a:ext cx="133577" cy="1417598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/>
              </a:p>
            </p:txBody>
          </p:sp>
          <p:sp>
            <p:nvSpPr>
              <p:cNvPr id="181" name="Rectangle 180"/>
              <p:cNvSpPr/>
              <p:nvPr/>
            </p:nvSpPr>
            <p:spPr>
              <a:xfrm>
                <a:off x="5781312" y="599263"/>
                <a:ext cx="133577" cy="1417598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/>
              </a:p>
            </p:txBody>
          </p:sp>
          <p:sp>
            <p:nvSpPr>
              <p:cNvPr id="182" name="Rectangle 181"/>
              <p:cNvSpPr/>
              <p:nvPr/>
            </p:nvSpPr>
            <p:spPr>
              <a:xfrm>
                <a:off x="4469367" y="599263"/>
                <a:ext cx="133577" cy="1417598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/>
              </a:p>
            </p:txBody>
          </p:sp>
          <p:grpSp>
            <p:nvGrpSpPr>
              <p:cNvPr id="183" name="Group 182"/>
              <p:cNvGrpSpPr/>
              <p:nvPr/>
            </p:nvGrpSpPr>
            <p:grpSpPr>
              <a:xfrm>
                <a:off x="4510028" y="1494066"/>
                <a:ext cx="52253" cy="516793"/>
                <a:chOff x="1781188" y="1988880"/>
                <a:chExt cx="72008" cy="900000"/>
              </a:xfrm>
              <a:solidFill>
                <a:srgbClr val="FF0000"/>
              </a:solidFill>
            </p:grpSpPr>
            <p:cxnSp>
              <p:nvCxnSpPr>
                <p:cNvPr id="187" name="Straight Connector 186"/>
                <p:cNvCxnSpPr/>
                <p:nvPr/>
              </p:nvCxnSpPr>
              <p:spPr>
                <a:xfrm flipV="1">
                  <a:off x="1817192" y="2060848"/>
                  <a:ext cx="0" cy="828032"/>
                </a:xfrm>
                <a:prstGeom prst="line">
                  <a:avLst/>
                </a:prstGeom>
                <a:grpFill/>
                <a:ln w="254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88" name="Oval 187"/>
                <p:cNvSpPr/>
                <p:nvPr/>
              </p:nvSpPr>
              <p:spPr>
                <a:xfrm>
                  <a:off x="1781188" y="1988880"/>
                  <a:ext cx="72008" cy="71968"/>
                </a:xfrm>
                <a:prstGeom prst="ellipse">
                  <a:avLst/>
                </a:prstGeom>
                <a:grpFill/>
                <a:ln w="254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>
                    <a:solidFill>
                      <a:srgbClr val="FF0000"/>
                    </a:solidFill>
                  </a:endParaRPr>
                </a:p>
              </p:txBody>
            </p:sp>
          </p:grpSp>
          <p:grpSp>
            <p:nvGrpSpPr>
              <p:cNvPr id="184" name="Group 183"/>
              <p:cNvGrpSpPr/>
              <p:nvPr/>
            </p:nvGrpSpPr>
            <p:grpSpPr>
              <a:xfrm>
                <a:off x="4289369" y="548680"/>
                <a:ext cx="52253" cy="516793"/>
                <a:chOff x="1781188" y="1988880"/>
                <a:chExt cx="72008" cy="900000"/>
              </a:xfrm>
              <a:solidFill>
                <a:srgbClr val="FF0000"/>
              </a:solidFill>
            </p:grpSpPr>
            <p:cxnSp>
              <p:nvCxnSpPr>
                <p:cNvPr id="185" name="Straight Connector 184"/>
                <p:cNvCxnSpPr/>
                <p:nvPr/>
              </p:nvCxnSpPr>
              <p:spPr>
                <a:xfrm flipV="1">
                  <a:off x="1817192" y="2060848"/>
                  <a:ext cx="0" cy="828032"/>
                </a:xfrm>
                <a:prstGeom prst="line">
                  <a:avLst/>
                </a:prstGeom>
                <a:grpFill/>
                <a:ln w="254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86" name="Oval 185"/>
                <p:cNvSpPr/>
                <p:nvPr/>
              </p:nvSpPr>
              <p:spPr>
                <a:xfrm>
                  <a:off x="1781188" y="1988880"/>
                  <a:ext cx="72008" cy="71968"/>
                </a:xfrm>
                <a:prstGeom prst="ellipse">
                  <a:avLst/>
                </a:prstGeom>
                <a:grpFill/>
                <a:ln w="254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>
                    <a:solidFill>
                      <a:srgbClr val="FF0000"/>
                    </a:solidFill>
                  </a:endParaRPr>
                </a:p>
              </p:txBody>
            </p:sp>
          </p:grpSp>
        </p:grpSp>
      </p:grpSp>
      <p:pic>
        <p:nvPicPr>
          <p:cNvPr id="255" name="Picture 25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4085160"/>
            <a:ext cx="3143427" cy="219431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57" name="TextBox 256"/>
          <p:cNvSpPr txBox="1"/>
          <p:nvPr/>
        </p:nvSpPr>
        <p:spPr>
          <a:xfrm>
            <a:off x="611560" y="3358733"/>
            <a:ext cx="39652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zh-CN" sz="1600" dirty="0" smtClean="0"/>
              <a:t>Coincidence searching </a:t>
            </a:r>
            <a:r>
              <a:rPr lang="en-US" altLang="zh-CN" sz="1600" dirty="0" smtClean="0">
                <a:sym typeface="Wingdings" pitchFamily="2" charset="2"/>
              </a:rPr>
              <a:t> temporal filtering</a:t>
            </a:r>
          </a:p>
          <a:p>
            <a:pPr marL="171450" indent="-171450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zh-CN" sz="1600" dirty="0"/>
              <a:t>Coincidence window size: </a:t>
            </a:r>
            <a:r>
              <a:rPr lang="en-US" altLang="zh-CN" sz="1600" dirty="0" smtClean="0"/>
              <a:t>2ns</a:t>
            </a:r>
            <a:endParaRPr lang="en-US" altLang="zh-CN" sz="1600" dirty="0"/>
          </a:p>
        </p:txBody>
      </p:sp>
    </p:spTree>
    <p:extLst>
      <p:ext uri="{BB962C8B-B14F-4D97-AF65-F5344CB8AC3E}">
        <p14:creationId xmlns:p14="http://schemas.microsoft.com/office/powerpoint/2010/main" val="355234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/>
      <p:bldP spid="10" grpId="0"/>
      <p:bldP spid="11" grpId="0"/>
      <p:bldP spid="12" grpId="0"/>
      <p:bldP spid="13" grpId="0"/>
      <p:bldP spid="8" grpId="0"/>
      <p:bldP spid="134" grpId="0"/>
      <p:bldP spid="25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57A19-8B0E-48E5-B1EC-0D2AC9A8A4B5}" type="datetime1">
              <a:rPr lang="de-DE" altLang="zh-CN" smtClean="0"/>
              <a:t>13.12.2012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Setting-up and signal analysis of a 143km free-space quantum teleportation experiment</a:t>
            </a: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23BB6-D6E2-4AA2-BCCF-D8B8E7BC196B}" type="slidenum">
              <a:rPr lang="zh-CN" altLang="en-US" smtClean="0"/>
              <a:t>14</a:t>
            </a:fld>
            <a:endParaRPr lang="zh-CN" alt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44624"/>
            <a:ext cx="5194920" cy="7060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Results</a:t>
            </a:r>
            <a:endParaRPr lang="zh-CN" altLang="en-US" sz="28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284" y="1556792"/>
            <a:ext cx="2904588" cy="2432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067500"/>
            <a:ext cx="5040560" cy="2505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0283" y="4203725"/>
            <a:ext cx="4994205" cy="181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683568" y="4194954"/>
            <a:ext cx="248690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altLang="zh-CN" i="1" dirty="0" smtClean="0">
                <a:latin typeface="Adobe Arabic" pitchFamily="18" charset="-78"/>
                <a:cs typeface="Adobe Arabic" pitchFamily="18" charset="-78"/>
              </a:rPr>
              <a:t>H </a:t>
            </a:r>
            <a:r>
              <a:rPr lang="en-US" altLang="zh-CN" dirty="0" smtClean="0">
                <a:latin typeface="Adobe Arabic" pitchFamily="18" charset="-78"/>
                <a:cs typeface="Adobe Arabic" pitchFamily="18" charset="-78"/>
              </a:rPr>
              <a:t>with</a:t>
            </a:r>
            <a:r>
              <a:rPr lang="en-US" altLang="zh-CN" i="1" dirty="0" smtClean="0">
                <a:latin typeface="Adobe Arabic" pitchFamily="18" charset="-78"/>
                <a:cs typeface="Adobe Arabic" pitchFamily="18" charset="-78"/>
              </a:rPr>
              <a:t> f = 0.890(42)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altLang="zh-CN" i="1" dirty="0" smtClean="0">
                <a:latin typeface="Adobe Arabic" pitchFamily="18" charset="-78"/>
                <a:cs typeface="Adobe Arabic" pitchFamily="18" charset="-78"/>
              </a:rPr>
              <a:t>V </a:t>
            </a:r>
            <a:r>
              <a:rPr lang="en-US" altLang="zh-CN" dirty="0" smtClean="0">
                <a:latin typeface="Adobe Arabic" pitchFamily="18" charset="-78"/>
                <a:cs typeface="Adobe Arabic" pitchFamily="18" charset="-78"/>
              </a:rPr>
              <a:t>with</a:t>
            </a:r>
            <a:r>
              <a:rPr lang="en-US" altLang="zh-CN" i="1" dirty="0" smtClean="0">
                <a:latin typeface="Adobe Arabic" pitchFamily="18" charset="-78"/>
                <a:cs typeface="Adobe Arabic" pitchFamily="18" charset="-78"/>
              </a:rPr>
              <a:t> f = 0.865(46)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altLang="zh-CN" i="1" dirty="0" smtClean="0">
                <a:latin typeface="Adobe Arabic" pitchFamily="18" charset="-78"/>
                <a:cs typeface="Adobe Arabic" pitchFamily="18" charset="-78"/>
              </a:rPr>
              <a:t>P=H+V </a:t>
            </a:r>
            <a:r>
              <a:rPr lang="en-US" altLang="zh-CN" dirty="0" smtClean="0">
                <a:latin typeface="Adobe Arabic" pitchFamily="18" charset="-78"/>
                <a:cs typeface="Adobe Arabic" pitchFamily="18" charset="-78"/>
              </a:rPr>
              <a:t>with</a:t>
            </a:r>
            <a:r>
              <a:rPr lang="en-US" altLang="zh-CN" i="1" dirty="0" smtClean="0">
                <a:latin typeface="Adobe Arabic" pitchFamily="18" charset="-78"/>
                <a:cs typeface="Adobe Arabic" pitchFamily="18" charset="-78"/>
              </a:rPr>
              <a:t> f = 0.845(27)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altLang="zh-CN" i="1" dirty="0" smtClean="0">
                <a:latin typeface="Adobe Arabic" pitchFamily="18" charset="-78"/>
                <a:cs typeface="Adobe Arabic" pitchFamily="18" charset="-78"/>
              </a:rPr>
              <a:t>L=H-</a:t>
            </a:r>
            <a:r>
              <a:rPr lang="en-US" altLang="zh-CN" i="1" dirty="0" err="1" smtClean="0">
                <a:latin typeface="Adobe Arabic" pitchFamily="18" charset="-78"/>
                <a:cs typeface="Adobe Arabic" pitchFamily="18" charset="-78"/>
              </a:rPr>
              <a:t>iV</a:t>
            </a:r>
            <a:r>
              <a:rPr lang="en-US" altLang="zh-CN" i="1" dirty="0" smtClean="0">
                <a:latin typeface="Adobe Arabic" pitchFamily="18" charset="-78"/>
                <a:cs typeface="Adobe Arabic" pitchFamily="18" charset="-78"/>
              </a:rPr>
              <a:t> </a:t>
            </a:r>
            <a:r>
              <a:rPr lang="en-US" altLang="zh-CN" dirty="0" smtClean="0">
                <a:latin typeface="Adobe Arabic" pitchFamily="18" charset="-78"/>
                <a:cs typeface="Adobe Arabic" pitchFamily="18" charset="-78"/>
              </a:rPr>
              <a:t>with</a:t>
            </a:r>
            <a:r>
              <a:rPr lang="en-US" altLang="zh-CN" i="1" dirty="0" smtClean="0">
                <a:latin typeface="Adobe Arabic" pitchFamily="18" charset="-78"/>
                <a:cs typeface="Adobe Arabic" pitchFamily="18" charset="-78"/>
              </a:rPr>
              <a:t> f = 0.852(37)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altLang="zh-CN" i="1" dirty="0" smtClean="0">
                <a:latin typeface="Adobe Arabic" pitchFamily="18" charset="-78"/>
                <a:cs typeface="Adobe Arabic" pitchFamily="18" charset="-78"/>
              </a:rPr>
              <a:t>P</a:t>
            </a:r>
            <a:r>
              <a:rPr lang="en-US" altLang="zh-CN" i="1" baseline="-25000" dirty="0" smtClean="0">
                <a:latin typeface="Adobe Arabic" pitchFamily="18" charset="-78"/>
                <a:cs typeface="Adobe Arabic" pitchFamily="18" charset="-78"/>
              </a:rPr>
              <a:t>f</a:t>
            </a:r>
            <a:r>
              <a:rPr lang="en-US" altLang="zh-CN" i="1" dirty="0" smtClean="0">
                <a:latin typeface="Adobe Arabic" pitchFamily="18" charset="-78"/>
                <a:cs typeface="Adobe Arabic" pitchFamily="18" charset="-78"/>
              </a:rPr>
              <a:t>=H+V </a:t>
            </a:r>
            <a:r>
              <a:rPr lang="en-US" altLang="zh-CN" dirty="0" smtClean="0">
                <a:latin typeface="Adobe Arabic" pitchFamily="18" charset="-78"/>
                <a:cs typeface="Adobe Arabic" pitchFamily="18" charset="-78"/>
              </a:rPr>
              <a:t>with</a:t>
            </a:r>
            <a:r>
              <a:rPr lang="en-US" altLang="zh-CN" i="1" dirty="0" smtClean="0">
                <a:latin typeface="Adobe Arabic" pitchFamily="18" charset="-78"/>
                <a:cs typeface="Adobe Arabic" pitchFamily="18" charset="-78"/>
              </a:rPr>
              <a:t> f = 0.760(50)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altLang="zh-CN" i="1" dirty="0" err="1" smtClean="0">
                <a:latin typeface="Adobe Arabic" pitchFamily="18" charset="-78"/>
                <a:cs typeface="Adobe Arabic" pitchFamily="18" charset="-78"/>
              </a:rPr>
              <a:t>R</a:t>
            </a:r>
            <a:r>
              <a:rPr lang="en-US" altLang="zh-CN" i="1" baseline="-25000" dirty="0" err="1" smtClean="0">
                <a:latin typeface="Adobe Arabic" pitchFamily="18" charset="-78"/>
                <a:cs typeface="Adobe Arabic" pitchFamily="18" charset="-78"/>
              </a:rPr>
              <a:t>f</a:t>
            </a:r>
            <a:r>
              <a:rPr lang="en-US" altLang="zh-CN" i="1" dirty="0" smtClean="0">
                <a:latin typeface="Adobe Arabic" pitchFamily="18" charset="-78"/>
                <a:cs typeface="Adobe Arabic" pitchFamily="18" charset="-78"/>
              </a:rPr>
              <a:t>=</a:t>
            </a:r>
            <a:r>
              <a:rPr lang="en-US" altLang="zh-CN" i="1" dirty="0" err="1" smtClean="0">
                <a:latin typeface="Adobe Arabic" pitchFamily="18" charset="-78"/>
                <a:cs typeface="Adobe Arabic" pitchFamily="18" charset="-78"/>
              </a:rPr>
              <a:t>H+iV</a:t>
            </a:r>
            <a:r>
              <a:rPr lang="en-US" altLang="zh-CN" i="1" dirty="0" smtClean="0">
                <a:latin typeface="Adobe Arabic" pitchFamily="18" charset="-78"/>
                <a:cs typeface="Adobe Arabic" pitchFamily="18" charset="-78"/>
              </a:rPr>
              <a:t> </a:t>
            </a:r>
            <a:r>
              <a:rPr lang="en-US" altLang="zh-CN" dirty="0" smtClean="0">
                <a:latin typeface="Adobe Arabic" pitchFamily="18" charset="-78"/>
                <a:cs typeface="Adobe Arabic" pitchFamily="18" charset="-78"/>
              </a:rPr>
              <a:t>with</a:t>
            </a:r>
            <a:r>
              <a:rPr lang="en-US" altLang="zh-CN" i="1" dirty="0" smtClean="0">
                <a:latin typeface="Adobe Arabic" pitchFamily="18" charset="-78"/>
                <a:cs typeface="Adobe Arabic" pitchFamily="18" charset="-78"/>
              </a:rPr>
              <a:t> f = 0.800(37)</a:t>
            </a:r>
            <a:endParaRPr lang="zh-CN" altLang="en-US" i="1" dirty="0"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796136" y="5867980"/>
            <a:ext cx="13756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altLang="zh-CN" i="1" dirty="0">
                <a:latin typeface="Adobe Arabic" pitchFamily="18" charset="-78"/>
                <a:cs typeface="Adobe Arabic" pitchFamily="18" charset="-78"/>
              </a:rPr>
              <a:t>f</a:t>
            </a:r>
            <a:r>
              <a:rPr lang="de-DE" altLang="zh-CN" i="1" baseline="-25000" dirty="0">
                <a:latin typeface="Adobe Arabic" pitchFamily="18" charset="-78"/>
                <a:cs typeface="Adobe Arabic" pitchFamily="18" charset="-78"/>
              </a:rPr>
              <a:t>process</a:t>
            </a:r>
            <a:r>
              <a:rPr lang="de-DE" altLang="zh-CN" dirty="0" smtClean="0"/>
              <a:t> </a:t>
            </a:r>
            <a:r>
              <a:rPr lang="de-DE" altLang="zh-CN" i="1" dirty="0">
                <a:latin typeface="Adobe Arabic" pitchFamily="18" charset="-78"/>
                <a:cs typeface="Adobe Arabic" pitchFamily="18" charset="-78"/>
              </a:rPr>
              <a:t>= 0.710(42)</a:t>
            </a:r>
            <a:endParaRPr lang="zh-CN" altLang="en-US" i="1" dirty="0"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55576" y="1115452"/>
            <a:ext cx="8451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 smtClean="0"/>
              <a:t>Fidelity:</a:t>
            </a:r>
            <a:endParaRPr lang="zh-CN" altLang="en-US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3970283" y="683404"/>
            <a:ext cx="17261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 smtClean="0"/>
              <a:t>State tomography:</a:t>
            </a:r>
            <a:endParaRPr lang="zh-CN" altLang="en-US" sz="1600" dirty="0"/>
          </a:p>
        </p:txBody>
      </p:sp>
      <p:sp>
        <p:nvSpPr>
          <p:cNvPr id="15" name="TextBox 14"/>
          <p:cNvSpPr txBox="1"/>
          <p:nvPr/>
        </p:nvSpPr>
        <p:spPr>
          <a:xfrm>
            <a:off x="3900218" y="3738518"/>
            <a:ext cx="19330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 smtClean="0"/>
              <a:t>Process tomography:</a:t>
            </a:r>
            <a:endParaRPr lang="zh-CN" altLang="en-US" sz="1600" dirty="0"/>
          </a:p>
        </p:txBody>
      </p:sp>
    </p:spTree>
    <p:extLst>
      <p:ext uri="{BB962C8B-B14F-4D97-AF65-F5344CB8AC3E}">
        <p14:creationId xmlns:p14="http://schemas.microsoft.com/office/powerpoint/2010/main" val="1547869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2" grpId="0"/>
      <p:bldP spid="13" grpId="0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23BB6-D6E2-4AA2-BCCF-D8B8E7BC196B}" type="slidenum">
              <a:rPr lang="zh-CN" altLang="en-US" smtClean="0"/>
              <a:t>15</a:t>
            </a:fld>
            <a:endParaRPr lang="zh-CN" altLang="en-US"/>
          </a:p>
        </p:txBody>
      </p:sp>
      <p:pic>
        <p:nvPicPr>
          <p:cNvPr id="5122" name="Picture 2" descr="http://www.vad1.com/photo/stock/201203-Anisimova-Makarov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9231" y="3384376"/>
            <a:ext cx="3199283" cy="2132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60648"/>
            <a:ext cx="1909071" cy="2693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6903" y="260649"/>
            <a:ext cx="2001649" cy="2693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5135" y="260649"/>
            <a:ext cx="1977350" cy="2693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0" name="Picture 10" descr="http://www.quantum.at/uploads/tx_xmlperso/Sebastian_Kropatschek.bmp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401386"/>
            <a:ext cx="1002046" cy="1323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http://www.quantum.at/uploads/tx_xmlperso/alexandra-mech-006-2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3" y="4829240"/>
            <a:ext cx="1002047" cy="133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 descr="Kofler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401386"/>
            <a:ext cx="1396288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6" name="Picture 16" descr="http://www.quantum.at/uploads/tx_xmlperso/26312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525" y="3376960"/>
            <a:ext cx="956191" cy="1274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8" name="Picture 18" descr="http://online.univie.ac.at/images/13075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838341"/>
            <a:ext cx="956191" cy="1274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40" name="Picture 20" descr="http://t2.gstatic.com/images?q=tbn:ANd9GcTiEGtlEB1eWENGQ4bDpe4m3wSh2-4wlZt_sYC-wydDHHil04xd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5436" y="260648"/>
            <a:ext cx="894036" cy="1080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843395" y="836712"/>
            <a:ext cx="708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smtClean="0">
                <a:solidFill>
                  <a:srgbClr val="002060"/>
                </a:solidFill>
              </a:rPr>
              <a:t>William Naylor</a:t>
            </a:r>
            <a:endParaRPr lang="zh-CN" altLang="en-US" sz="1200" dirty="0" smtClean="0">
              <a:solidFill>
                <a:srgbClr val="002060"/>
              </a:solidFill>
            </a:endParaRPr>
          </a:p>
        </p:txBody>
      </p:sp>
      <p:pic>
        <p:nvPicPr>
          <p:cNvPr id="23" name="Picture 20" descr="http://t2.gstatic.com/images?q=tbn:ANd9GcTiEGtlEB1eWENGQ4bDpe4m3wSh2-4wlZt_sYC-wydDHHil04xd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3487" y="260649"/>
            <a:ext cx="894036" cy="1080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7845495" y="836712"/>
            <a:ext cx="8580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smtClean="0">
                <a:solidFill>
                  <a:srgbClr val="002060"/>
                </a:solidFill>
              </a:rPr>
              <a:t>Bernhard </a:t>
            </a:r>
            <a:r>
              <a:rPr lang="en-US" altLang="zh-CN" sz="1200" dirty="0" err="1" smtClean="0">
                <a:solidFill>
                  <a:srgbClr val="002060"/>
                </a:solidFill>
              </a:rPr>
              <a:t>Wittmann</a:t>
            </a:r>
            <a:endParaRPr lang="zh-CN" altLang="en-US" sz="1200" dirty="0" smtClean="0">
              <a:solidFill>
                <a:srgbClr val="002060"/>
              </a:solidFill>
            </a:endParaRPr>
          </a:p>
        </p:txBody>
      </p:sp>
      <p:pic>
        <p:nvPicPr>
          <p:cNvPr id="5141" name="Picture 21" descr="F:\Photos\WP_001048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3252" y="1519399"/>
            <a:ext cx="1915261" cy="143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0" descr="http://t2.gstatic.com/images?q=tbn:ANd9GcTiEGtlEB1eWENGQ4bDpe4m3wSh2-4wlZt_sYC-wydDHHil04xd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9231" y="5661248"/>
            <a:ext cx="3199283" cy="504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6477343" y="5877272"/>
            <a:ext cx="137999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200" dirty="0" smtClean="0">
                <a:solidFill>
                  <a:srgbClr val="002060"/>
                </a:solidFill>
              </a:rPr>
              <a:t>Thomas </a:t>
            </a:r>
            <a:r>
              <a:rPr lang="en-US" altLang="zh-CN" sz="1200" dirty="0" err="1" smtClean="0">
                <a:solidFill>
                  <a:srgbClr val="002060"/>
                </a:solidFill>
              </a:rPr>
              <a:t>Jennewein</a:t>
            </a:r>
            <a:endParaRPr lang="zh-CN" altLang="en-US" sz="1200" dirty="0">
              <a:solidFill>
                <a:srgbClr val="00206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67544" y="6237312"/>
            <a:ext cx="547260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altLang="zh-CN" sz="1200" dirty="0" smtClean="0"/>
              <a:t>X. Ma</a:t>
            </a:r>
            <a:r>
              <a:rPr lang="en-US" altLang="zh-CN" sz="1200" dirty="0" smtClean="0"/>
              <a:t>, </a:t>
            </a:r>
            <a:r>
              <a:rPr lang="de-DE" altLang="zh-CN" sz="1200" i="1" dirty="0" smtClean="0"/>
              <a:t>et al</a:t>
            </a:r>
            <a:r>
              <a:rPr lang="en-US" altLang="zh-CN" sz="1200" i="1" dirty="0" smtClean="0"/>
              <a:t>., Quantum teleportation over 143 </a:t>
            </a:r>
            <a:r>
              <a:rPr lang="en-US" altLang="zh-CN" sz="1200" i="1" dirty="0" err="1" smtClean="0"/>
              <a:t>kilometres</a:t>
            </a:r>
            <a:r>
              <a:rPr lang="en-US" altLang="zh-CN" sz="1200" i="1" dirty="0" smtClean="0"/>
              <a:t> using active feed-forward </a:t>
            </a:r>
            <a:r>
              <a:rPr lang="de-DE" altLang="zh-CN" sz="1200" dirty="0" smtClean="0"/>
              <a:t>Nature </a:t>
            </a:r>
            <a:r>
              <a:rPr lang="de-DE" altLang="zh-CN" sz="1200" b="1" dirty="0" smtClean="0"/>
              <a:t>489</a:t>
            </a:r>
            <a:r>
              <a:rPr lang="de-DE" altLang="zh-CN" sz="1200" dirty="0" smtClean="0"/>
              <a:t>, 269-273 SEP (2012) </a:t>
            </a:r>
            <a:r>
              <a:rPr lang="en-US" altLang="zh-CN" sz="1200" dirty="0" smtClean="0"/>
              <a:t>.</a:t>
            </a:r>
            <a:endParaRPr lang="zh-CN" altLang="en-US" sz="1200" dirty="0"/>
          </a:p>
        </p:txBody>
      </p:sp>
      <p:sp>
        <p:nvSpPr>
          <p:cNvPr id="21" name="TextBox 20"/>
          <p:cNvSpPr txBox="1"/>
          <p:nvPr/>
        </p:nvSpPr>
        <p:spPr>
          <a:xfrm>
            <a:off x="5473214" y="5240233"/>
            <a:ext cx="15103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>
                <a:solidFill>
                  <a:schemeClr val="bg1"/>
                </a:solidFill>
              </a:rPr>
              <a:t>t</a:t>
            </a:r>
            <a:r>
              <a:rPr lang="en-US" altLang="zh-CN" sz="1200" dirty="0" smtClean="0">
                <a:solidFill>
                  <a:schemeClr val="bg1"/>
                </a:solidFill>
              </a:rPr>
              <a:t>aken from vad1.com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0396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CN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Outlines</a:t>
            </a:r>
            <a:endParaRPr lang="zh-CN" altLang="en-US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196752"/>
            <a:ext cx="7488832" cy="4421087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60000"/>
              </a:lnSpc>
            </a:pPr>
            <a:r>
              <a:rPr lang="en-US" altLang="zh-CN" sz="2400" dirty="0" smtClean="0">
                <a:latin typeface="+mj-lt"/>
                <a:ea typeface="Segoe UI" pitchFamily="34" charset="0"/>
                <a:cs typeface="Adobe Hebrew" pitchFamily="18" charset="-79"/>
              </a:rPr>
              <a:t>Introduction</a:t>
            </a:r>
          </a:p>
          <a:p>
            <a:pPr>
              <a:lnSpc>
                <a:spcPct val="160000"/>
              </a:lnSpc>
            </a:pPr>
            <a:r>
              <a:rPr lang="en-US" altLang="zh-CN" sz="2400" dirty="0" smtClean="0">
                <a:latin typeface="+mj-lt"/>
                <a:ea typeface="Segoe UI" pitchFamily="34" charset="0"/>
                <a:cs typeface="Adobe Hebrew" pitchFamily="18" charset="-79"/>
              </a:rPr>
              <a:t>Setting-up</a:t>
            </a:r>
          </a:p>
          <a:p>
            <a:pPr lvl="1">
              <a:lnSpc>
                <a:spcPct val="160000"/>
              </a:lnSpc>
            </a:pPr>
            <a:r>
              <a:rPr lang="en-US" altLang="zh-CN" sz="2000" dirty="0" smtClean="0">
                <a:latin typeface="+mj-lt"/>
                <a:ea typeface="Segoe UI" pitchFamily="34" charset="0"/>
                <a:cs typeface="Adobe Hebrew" pitchFamily="18" charset="-79"/>
              </a:rPr>
              <a:t>Entangled photon source</a:t>
            </a:r>
          </a:p>
          <a:p>
            <a:pPr lvl="1">
              <a:lnSpc>
                <a:spcPct val="160000"/>
              </a:lnSpc>
            </a:pPr>
            <a:r>
              <a:rPr lang="en-US" altLang="zh-CN" sz="2000" dirty="0" smtClean="0">
                <a:latin typeface="+mj-lt"/>
                <a:ea typeface="Segoe UI" pitchFamily="34" charset="0"/>
                <a:cs typeface="Adobe Hebrew" pitchFamily="18" charset="-79"/>
              </a:rPr>
              <a:t>Complete optical setup</a:t>
            </a:r>
          </a:p>
          <a:p>
            <a:pPr lvl="1">
              <a:lnSpc>
                <a:spcPct val="160000"/>
              </a:lnSpc>
            </a:pPr>
            <a:r>
              <a:rPr lang="en-US" altLang="zh-CN" sz="2000" dirty="0" smtClean="0">
                <a:latin typeface="+mj-lt"/>
                <a:ea typeface="Segoe UI" pitchFamily="34" charset="0"/>
                <a:cs typeface="Adobe Hebrew" pitchFamily="18" charset="-79"/>
              </a:rPr>
              <a:t>Factors on spot size</a:t>
            </a:r>
          </a:p>
          <a:p>
            <a:pPr lvl="1">
              <a:lnSpc>
                <a:spcPct val="160000"/>
              </a:lnSpc>
            </a:pPr>
            <a:r>
              <a:rPr lang="en-US" altLang="zh-CN" sz="2000" dirty="0" smtClean="0">
                <a:ea typeface="Segoe UI" pitchFamily="34" charset="0"/>
                <a:cs typeface="Adobe Hebrew" pitchFamily="18" charset="-79"/>
              </a:rPr>
              <a:t>Single-photon </a:t>
            </a:r>
            <a:r>
              <a:rPr lang="en-US" altLang="zh-CN" sz="2000" dirty="0">
                <a:ea typeface="Segoe UI" pitchFamily="34" charset="0"/>
                <a:cs typeface="Adobe Hebrew" pitchFamily="18" charset="-79"/>
              </a:rPr>
              <a:t>detectors</a:t>
            </a:r>
          </a:p>
          <a:p>
            <a:pPr lvl="1">
              <a:lnSpc>
                <a:spcPct val="160000"/>
              </a:lnSpc>
            </a:pPr>
            <a:r>
              <a:rPr lang="en-US" altLang="zh-CN" sz="2000" dirty="0" smtClean="0">
                <a:latin typeface="+mj-lt"/>
                <a:ea typeface="Segoe UI" pitchFamily="34" charset="0"/>
                <a:cs typeface="Adobe Hebrew" pitchFamily="18" charset="-79"/>
              </a:rPr>
              <a:t>Temporal </a:t>
            </a:r>
            <a:r>
              <a:rPr lang="en-US" altLang="zh-CN" sz="2000" dirty="0" smtClean="0">
                <a:latin typeface="+mj-lt"/>
                <a:ea typeface="Segoe UI" pitchFamily="34" charset="0"/>
                <a:cs typeface="Adobe Hebrew" pitchFamily="18" charset="-79"/>
              </a:rPr>
              <a:t>filtering</a:t>
            </a:r>
          </a:p>
          <a:p>
            <a:pPr>
              <a:lnSpc>
                <a:spcPct val="160000"/>
              </a:lnSpc>
            </a:pPr>
            <a:r>
              <a:rPr lang="en-US" altLang="zh-CN" sz="2400" dirty="0" smtClean="0">
                <a:latin typeface="+mj-lt"/>
                <a:ea typeface="Segoe UI" pitchFamily="34" charset="0"/>
                <a:cs typeface="Adobe Hebrew" pitchFamily="18" charset="-79"/>
              </a:rPr>
              <a:t>Results</a:t>
            </a:r>
            <a:endParaRPr lang="en-US" altLang="zh-CN" sz="2400" dirty="0" smtClean="0">
              <a:latin typeface="+mj-lt"/>
              <a:ea typeface="Segoe UI" pitchFamily="34" charset="0"/>
              <a:cs typeface="Adobe Hebrew" pitchFamily="18" charset="-79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23BB6-D6E2-4AA2-BCCF-D8B8E7BC196B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6137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23BB6-D6E2-4AA2-BCCF-D8B8E7BC196B}" type="slidenum">
              <a:rPr lang="zh-CN" altLang="en-US" smtClean="0"/>
              <a:t>3</a:t>
            </a:fld>
            <a:endParaRPr lang="zh-CN" alt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7211144" cy="706090"/>
          </a:xfrm>
        </p:spPr>
        <p:txBody>
          <a:bodyPr>
            <a:normAutofit/>
          </a:bodyPr>
          <a:lstStyle/>
          <a:p>
            <a:pPr algn="l"/>
            <a:r>
              <a:rPr lang="en-US" altLang="zh-CN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Introduction</a:t>
            </a:r>
            <a:r>
              <a:rPr lang="en-US" altLang="zh-CN" sz="3600" dirty="0" smtClean="0">
                <a:solidFill>
                  <a:srgbClr val="002060"/>
                </a:solidFill>
                <a:latin typeface="Adobe Arabic" pitchFamily="18" charset="-78"/>
                <a:cs typeface="Adobe Arabic" pitchFamily="18" charset="-78"/>
              </a:rPr>
              <a:t>   </a:t>
            </a:r>
            <a:r>
              <a:rPr lang="en-US" altLang="zh-CN" sz="18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 idea of quantum teleportation</a:t>
            </a:r>
            <a:endParaRPr lang="zh-CN" altLang="en-US" sz="18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64088" y="5363924"/>
            <a:ext cx="2664296" cy="369332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solidFill>
                  <a:schemeClr val="bg1"/>
                </a:solidFill>
              </a:rPr>
              <a:t>Quantum </a:t>
            </a:r>
            <a:r>
              <a:rPr lang="en-US" altLang="zh-CN" b="1" dirty="0" smtClean="0">
                <a:solidFill>
                  <a:schemeClr val="bg1"/>
                </a:solidFill>
              </a:rPr>
              <a:t>State</a:t>
            </a:r>
            <a:r>
              <a:rPr lang="en-US" altLang="zh-CN" sz="1600" dirty="0" smtClean="0">
                <a:solidFill>
                  <a:schemeClr val="bg1"/>
                </a:solidFill>
              </a:rPr>
              <a:t> Teleportation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  <p:pic>
        <p:nvPicPr>
          <p:cNvPr id="25602" name="Picture 2" descr="http://dailynewsdig.com/wp-content/uploads/2012/10/Captains-of-Star-Trek2-600x3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421" y="1988840"/>
            <a:ext cx="5715000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2333682" y="2106415"/>
            <a:ext cx="195091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altLang="zh-CN" sz="1600" b="1" dirty="0">
                <a:solidFill>
                  <a:schemeClr val="bg1"/>
                </a:solidFill>
              </a:rPr>
              <a:t>Beam me up, </a:t>
            </a:r>
            <a:r>
              <a:rPr lang="de-DE" altLang="zh-CN" sz="1600" b="1" dirty="0" smtClean="0">
                <a:solidFill>
                  <a:schemeClr val="bg1"/>
                </a:solidFill>
              </a:rPr>
              <a:t>Scotty</a:t>
            </a:r>
            <a:r>
              <a:rPr lang="en-US" altLang="zh-CN" sz="1600" b="1" dirty="0" smtClean="0">
                <a:solidFill>
                  <a:schemeClr val="bg1"/>
                </a:solidFill>
              </a:rPr>
              <a:t>!</a:t>
            </a:r>
            <a:endParaRPr lang="zh-CN" altLang="en-US" sz="1600" b="1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90726" y="1052736"/>
            <a:ext cx="681757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 smtClean="0"/>
              <a:t>“To </a:t>
            </a:r>
            <a:r>
              <a:rPr lang="en-US" altLang="zh-CN" sz="1400" dirty="0"/>
              <a:t>make a person or object disappear while an exact replica appears somewhere </a:t>
            </a:r>
            <a:r>
              <a:rPr lang="en-US" altLang="zh-CN" sz="1400" dirty="0" smtClean="0"/>
              <a:t>else.”</a:t>
            </a:r>
          </a:p>
          <a:p>
            <a:pPr algn="r">
              <a:lnSpc>
                <a:spcPct val="150000"/>
              </a:lnSpc>
            </a:pPr>
            <a:r>
              <a:rPr lang="en-US" altLang="zh-CN" sz="1400" dirty="0" smtClean="0"/>
              <a:t>----Bennett </a:t>
            </a:r>
            <a:r>
              <a:rPr lang="en-US" altLang="zh-CN" sz="1400" i="1" dirty="0" smtClean="0"/>
              <a:t>et al. </a:t>
            </a:r>
            <a:r>
              <a:rPr lang="en-US" altLang="zh-CN" sz="1400" dirty="0" smtClean="0"/>
              <a:t>1993</a:t>
            </a:r>
            <a:endParaRPr lang="zh-CN" altLang="en-US" sz="1400" dirty="0"/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064" y="2622871"/>
            <a:ext cx="7200800" cy="2453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" name="Straight Connector 9"/>
          <p:cNvCxnSpPr/>
          <p:nvPr/>
        </p:nvCxnSpPr>
        <p:spPr>
          <a:xfrm>
            <a:off x="4076328" y="4283804"/>
            <a:ext cx="128776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6900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23BB6-D6E2-4AA2-BCCF-D8B8E7BC196B}" type="slidenum">
              <a:rPr lang="zh-CN" altLang="en-US" smtClean="0"/>
              <a:t>4</a:t>
            </a:fld>
            <a:endParaRPr lang="zh-CN" alt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90459020"/>
              </p:ext>
            </p:extLst>
          </p:nvPr>
        </p:nvGraphicFramePr>
        <p:xfrm>
          <a:off x="1403648" y="1342493"/>
          <a:ext cx="6416181" cy="27345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77" name="Visio" r:id="rId3" imgW="5158958" imgH="2200005" progId="Visio.Drawing.11">
                  <p:embed/>
                </p:oleObj>
              </mc:Choice>
              <mc:Fallback>
                <p:oleObj name="Visio" r:id="rId3" imgW="5158958" imgH="2200005" progId="Visio.Drawing.11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648" y="1342493"/>
                        <a:ext cx="6416181" cy="27345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220942" y="4973699"/>
                <a:ext cx="3608432" cy="47378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zh-CN" altLang="zh-CN" sz="120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zh-CN" altLang="zh-CN" sz="1200" i="1">
                                  <a:latin typeface="Cambria Math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"/>
                                  <m:endChr m:val="〉"/>
                                  <m:ctrlPr>
                                    <a:rPr lang="zh-CN" altLang="zh-CN" sz="12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1200" i="1">
                                      <a:latin typeface="Cambria Math"/>
                                    </a:rPr>
                                    <m:t>𝛼</m:t>
                                  </m:r>
                                  <m:r>
                                    <a:rPr lang="en-US" altLang="zh-CN" sz="1200" i="1">
                                      <a:latin typeface="Cambria Math"/>
                                    </a:rPr>
                                    <m:t>|</m:t>
                                  </m:r>
                                  <m:r>
                                    <a:rPr lang="en-US" altLang="zh-CN" sz="1200" b="0" i="1" smtClean="0">
                                      <a:latin typeface="Cambria Math"/>
                                    </a:rPr>
                                    <m:t>𝐻</m:t>
                                  </m:r>
                                </m:e>
                              </m:d>
                            </m:e>
                            <m:sub>
                              <m:r>
                                <a:rPr lang="en-US" altLang="zh-CN" sz="1200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CN" sz="1200" i="1">
                              <a:latin typeface="Cambria Math"/>
                            </a:rPr>
                            <m:t>+</m:t>
                          </m:r>
                          <m:r>
                            <a:rPr lang="en-US" altLang="zh-CN" sz="1200" i="1">
                              <a:latin typeface="Cambria Math"/>
                            </a:rPr>
                            <m:t>𝛽</m:t>
                          </m:r>
                          <m:sSub>
                            <m:sSubPr>
                              <m:ctrlPr>
                                <a:rPr lang="zh-CN" altLang="zh-CN" sz="1200" i="1">
                                  <a:latin typeface="Cambria Math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"/>
                                  <m:endChr m:val="〉"/>
                                  <m:ctrlPr>
                                    <a:rPr lang="zh-CN" altLang="zh-CN" sz="12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1200" i="1">
                                      <a:latin typeface="Cambria Math"/>
                                    </a:rPr>
                                    <m:t>|</m:t>
                                  </m:r>
                                  <m:r>
                                    <a:rPr lang="en-US" altLang="zh-CN" sz="1200" b="0" i="1" smtClean="0">
                                      <a:latin typeface="Cambria Math"/>
                                    </a:rPr>
                                    <m:t>𝑉</m:t>
                                  </m:r>
                                </m:e>
                              </m:d>
                            </m:e>
                            <m:sub>
                              <m:r>
                                <a:rPr lang="en-US" altLang="zh-CN" sz="1200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altLang="zh-CN" sz="1200" i="1">
                          <a:latin typeface="Cambria Math"/>
                        </a:rPr>
                        <m:t> ⨂ </m:t>
                      </m:r>
                      <m:f>
                        <m:fPr>
                          <m:ctrlPr>
                            <a:rPr lang="zh-CN" altLang="zh-CN" sz="12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zh-CN" sz="1200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zh-CN" altLang="zh-CN" sz="1200" i="1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CN" sz="1200" i="1">
                                  <a:latin typeface="Cambria Math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d>
                        <m:dPr>
                          <m:ctrlPr>
                            <a:rPr lang="zh-CN" altLang="zh-CN" sz="1200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zh-CN" altLang="zh-CN" sz="1200" i="1">
                                  <a:latin typeface="Cambria Math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"/>
                                  <m:endChr m:val="〉"/>
                                  <m:ctrlPr>
                                    <a:rPr lang="zh-CN" altLang="zh-CN" sz="12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1200" i="1">
                                      <a:latin typeface="Cambria Math"/>
                                    </a:rPr>
                                    <m:t>|</m:t>
                                  </m:r>
                                  <m:r>
                                    <a:rPr lang="en-US" altLang="zh-CN" sz="1200" b="0" i="1" smtClean="0">
                                      <a:latin typeface="Cambria Math"/>
                                    </a:rPr>
                                    <m:t>𝐻</m:t>
                                  </m:r>
                                </m:e>
                              </m:d>
                            </m:e>
                            <m:sub>
                              <m:r>
                                <a:rPr lang="en-US" altLang="zh-CN" sz="1200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zh-CN" altLang="zh-CN" sz="1200" i="1">
                                  <a:latin typeface="Cambria Math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"/>
                                  <m:endChr m:val="〉"/>
                                  <m:ctrlPr>
                                    <a:rPr lang="zh-CN" altLang="zh-CN" sz="12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1200" i="1">
                                      <a:latin typeface="Cambria Math"/>
                                    </a:rPr>
                                    <m:t>|</m:t>
                                  </m:r>
                                  <m:r>
                                    <a:rPr lang="en-US" altLang="zh-CN" sz="1200" b="0" i="1" smtClean="0">
                                      <a:latin typeface="Cambria Math"/>
                                    </a:rPr>
                                    <m:t>𝑉</m:t>
                                  </m:r>
                                </m:e>
                              </m:d>
                            </m:e>
                            <m:sub>
                              <m:r>
                                <a:rPr lang="en-US" altLang="zh-CN" sz="1200" i="1"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altLang="zh-CN" sz="1200" i="1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zh-CN" altLang="zh-CN" sz="1200" i="1">
                                  <a:latin typeface="Cambria Math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"/>
                                  <m:endChr m:val="〉"/>
                                  <m:ctrlPr>
                                    <a:rPr lang="zh-CN" altLang="zh-CN" sz="12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1200" i="1">
                                      <a:latin typeface="Cambria Math"/>
                                    </a:rPr>
                                    <m:t>|</m:t>
                                  </m:r>
                                  <m:r>
                                    <a:rPr lang="en-US" altLang="zh-CN" sz="1200" b="0" i="1" smtClean="0">
                                      <a:latin typeface="Cambria Math"/>
                                    </a:rPr>
                                    <m:t>𝑉</m:t>
                                  </m:r>
                                </m:e>
                              </m:d>
                            </m:e>
                            <m:sub>
                              <m:r>
                                <a:rPr lang="en-US" altLang="zh-CN" sz="1200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zh-CN" altLang="zh-CN" sz="1200" i="1">
                                  <a:latin typeface="Cambria Math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"/>
                                  <m:endChr m:val="〉"/>
                                  <m:ctrlPr>
                                    <a:rPr lang="zh-CN" altLang="zh-CN" sz="12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1200" i="1">
                                      <a:latin typeface="Cambria Math"/>
                                    </a:rPr>
                                    <m:t>|</m:t>
                                  </m:r>
                                  <m:r>
                                    <a:rPr lang="en-US" altLang="zh-CN" sz="1200" b="0" i="1" smtClean="0">
                                      <a:latin typeface="Cambria Math"/>
                                    </a:rPr>
                                    <m:t>𝐻</m:t>
                                  </m:r>
                                </m:e>
                              </m:d>
                            </m:e>
                            <m:sub>
                              <m:r>
                                <a:rPr lang="en-US" altLang="zh-CN" sz="1200" i="1"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zh-CN" altLang="zh-CN" sz="1200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942" y="4973699"/>
                <a:ext cx="3608432" cy="473784"/>
              </a:xfrm>
              <a:prstGeom prst="rect">
                <a:avLst/>
              </a:prstGeom>
              <a:blipFill rotWithShape="1">
                <a:blip r:embed="rId5"/>
                <a:stretch>
                  <a:fillRect t="-37179" b="-7051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511634" y="5692807"/>
                <a:ext cx="4780446" cy="7605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altLang="zh-CN" sz="1200" i="1" smtClean="0"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zh-CN" altLang="zh-CN" sz="12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CN" sz="12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altLang="zh-CN" sz="1200" i="1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altLang="zh-CN" sz="1200" i="1">
                        <a:latin typeface="Cambria Math"/>
                      </a:rPr>
                      <m:t> [</m:t>
                    </m:r>
                    <m:sSub>
                      <m:sSubPr>
                        <m:ctrlPr>
                          <a:rPr lang="zh-CN" altLang="zh-CN" sz="1200" i="1"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〉"/>
                            <m:ctrlPr>
                              <a:rPr lang="zh-CN" altLang="zh-CN" sz="12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zh-CN" sz="1200" i="1">
                                <a:latin typeface="Cambria Math"/>
                              </a:rPr>
                              <m:t>|</m:t>
                            </m:r>
                            <m:sSup>
                              <m:sSupPr>
                                <m:ctrlPr>
                                  <a:rPr lang="zh-CN" altLang="zh-CN" sz="12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1200" i="1">
                                    <a:latin typeface="Cambria Math"/>
                                  </a:rPr>
                                  <m:t>𝜓</m:t>
                                </m:r>
                              </m:e>
                              <m:sup>
                                <m:r>
                                  <a:rPr lang="en-US" altLang="zh-CN" sz="1200" i="1">
                                    <a:latin typeface="Cambria Math"/>
                                  </a:rPr>
                                  <m:t>−</m:t>
                                </m:r>
                              </m:sup>
                            </m:sSup>
                          </m:e>
                        </m:d>
                      </m:e>
                      <m:sub>
                        <m:r>
                          <a:rPr lang="en-US" altLang="zh-CN" sz="1200" i="1">
                            <a:latin typeface="Cambria Math"/>
                          </a:rPr>
                          <m:t>12</m:t>
                        </m:r>
                      </m:sub>
                    </m:sSub>
                    <m:r>
                      <a:rPr lang="en-US" altLang="zh-CN" sz="1200" i="1">
                        <a:latin typeface="Cambria Math"/>
                      </a:rPr>
                      <m:t> ⨂ (</m:t>
                    </m:r>
                    <m:sSub>
                      <m:sSubPr>
                        <m:ctrlPr>
                          <a:rPr lang="zh-CN" altLang="zh-CN" sz="1200" i="1"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〉"/>
                            <m:ctrlPr>
                              <a:rPr lang="zh-CN" altLang="zh-CN" sz="12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zh-CN" sz="1200" i="1">
                                <a:latin typeface="Cambria Math"/>
                              </a:rPr>
                              <m:t>−</m:t>
                            </m:r>
                            <m:r>
                              <a:rPr lang="en-US" altLang="zh-CN" sz="1200" i="1">
                                <a:latin typeface="Cambria Math"/>
                              </a:rPr>
                              <m:t>𝛼</m:t>
                            </m:r>
                            <m:r>
                              <a:rPr lang="en-US" altLang="zh-CN" sz="1200" i="1">
                                <a:latin typeface="Cambria Math"/>
                              </a:rPr>
                              <m:t>|</m:t>
                            </m:r>
                            <m:r>
                              <a:rPr lang="en-US" altLang="zh-CN" sz="1200" i="1">
                                <a:latin typeface="Cambria Math"/>
                              </a:rPr>
                              <m:t>𝐻</m:t>
                            </m:r>
                          </m:e>
                        </m:d>
                      </m:e>
                      <m:sub>
                        <m:r>
                          <a:rPr lang="en-US" altLang="zh-CN" sz="1200" b="0" i="1" smtClean="0"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en-US" altLang="zh-CN" sz="1200" i="1">
                        <a:latin typeface="Cambria Math"/>
                      </a:rPr>
                      <m:t>−</m:t>
                    </m:r>
                    <m:r>
                      <a:rPr lang="en-US" altLang="zh-CN" sz="1200" i="1">
                        <a:latin typeface="Cambria Math"/>
                      </a:rPr>
                      <m:t>𝛽</m:t>
                    </m:r>
                    <m:sSub>
                      <m:sSubPr>
                        <m:ctrlPr>
                          <a:rPr lang="zh-CN" altLang="zh-CN" sz="1200" i="1"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〉"/>
                            <m:ctrlPr>
                              <a:rPr lang="zh-CN" altLang="zh-CN" sz="12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zh-CN" sz="1200" i="1">
                                <a:latin typeface="Cambria Math"/>
                              </a:rPr>
                              <m:t>|</m:t>
                            </m:r>
                            <m:r>
                              <a:rPr lang="en-US" altLang="zh-CN" sz="1200" i="1">
                                <a:latin typeface="Cambria Math"/>
                              </a:rPr>
                              <m:t>𝑉</m:t>
                            </m:r>
                          </m:e>
                        </m:d>
                      </m:e>
                      <m:sub>
                        <m:r>
                          <a:rPr lang="en-US" altLang="zh-CN" sz="1200" b="0" i="1" smtClean="0"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en-US" altLang="zh-CN" sz="1200" i="1">
                        <a:latin typeface="Cambria Math"/>
                      </a:rPr>
                      <m:t>)</m:t>
                    </m:r>
                  </m:oMath>
                </a14:m>
                <a:r>
                  <a:rPr lang="en-US" altLang="zh-CN" sz="1200" dirty="0" smtClean="0"/>
                  <a:t> </a:t>
                </a:r>
                <a14:m>
                  <m:oMath xmlns:m="http://schemas.openxmlformats.org/officeDocument/2006/math">
                    <m:r>
                      <a:rPr lang="en-US" altLang="zh-CN" sz="1200" i="1">
                        <a:latin typeface="Cambria Math"/>
                      </a:rPr>
                      <m:t>+ </m:t>
                    </m:r>
                    <m:sSub>
                      <m:sSubPr>
                        <m:ctrlPr>
                          <a:rPr lang="zh-CN" altLang="zh-CN" sz="1200" i="1"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〉"/>
                            <m:ctrlPr>
                              <a:rPr lang="zh-CN" altLang="zh-CN" sz="12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zh-CN" sz="1200" i="1">
                                <a:latin typeface="Cambria Math"/>
                              </a:rPr>
                              <m:t>|</m:t>
                            </m:r>
                            <m:sSup>
                              <m:sSupPr>
                                <m:ctrlPr>
                                  <a:rPr lang="zh-CN" altLang="zh-CN" sz="12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1200" i="1">
                                    <a:latin typeface="Cambria Math"/>
                                  </a:rPr>
                                  <m:t>𝜓</m:t>
                                </m:r>
                              </m:e>
                              <m:sup>
                                <m:r>
                                  <a:rPr lang="en-US" altLang="zh-CN" sz="1200" i="1">
                                    <a:latin typeface="Cambria Math"/>
                                  </a:rPr>
                                  <m:t>+</m:t>
                                </m:r>
                              </m:sup>
                            </m:sSup>
                          </m:e>
                        </m:d>
                      </m:e>
                      <m:sub>
                        <m:r>
                          <a:rPr lang="en-US" altLang="zh-CN" sz="1200" i="1">
                            <a:latin typeface="Cambria Math"/>
                          </a:rPr>
                          <m:t>12</m:t>
                        </m:r>
                      </m:sub>
                    </m:sSub>
                    <m:r>
                      <a:rPr lang="en-US" altLang="zh-CN" sz="1200" b="0" i="1" smtClean="0">
                        <a:latin typeface="Cambria Math"/>
                      </a:rPr>
                      <m:t>   </m:t>
                    </m:r>
                    <m:r>
                      <a:rPr lang="en-US" altLang="zh-CN" sz="1200" i="1">
                        <a:latin typeface="Cambria Math"/>
                      </a:rPr>
                      <m:t>⨂</m:t>
                    </m:r>
                    <m:d>
                      <m:dPr>
                        <m:ctrlPr>
                          <a:rPr lang="zh-CN" altLang="zh-CN" sz="12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CN" sz="1200" i="1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zh-CN" altLang="zh-CN" sz="1200" i="1">
                                <a:latin typeface="Cambria Math"/>
                              </a:rPr>
                            </m:ctrlPr>
                          </m:sSubPr>
                          <m:e>
                            <m:d>
                              <m:dPr>
                                <m:begChr m:val=""/>
                                <m:endChr m:val="〉"/>
                                <m:ctrlPr>
                                  <a:rPr lang="zh-CN" altLang="zh-CN" sz="1200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altLang="zh-CN" sz="1200" i="1">
                                    <a:latin typeface="Cambria Math"/>
                                  </a:rPr>
                                  <m:t>𝛼</m:t>
                                </m:r>
                                <m:r>
                                  <a:rPr lang="en-US" altLang="zh-CN" sz="1200" i="1">
                                    <a:latin typeface="Cambria Math"/>
                                  </a:rPr>
                                  <m:t>|</m:t>
                                </m:r>
                                <m:r>
                                  <a:rPr lang="en-US" altLang="zh-CN" sz="1200" i="1">
                                    <a:latin typeface="Cambria Math"/>
                                  </a:rPr>
                                  <m:t>𝐻</m:t>
                                </m:r>
                              </m:e>
                            </m:d>
                          </m:e>
                          <m:sub>
                            <m:r>
                              <a:rPr lang="en-US" altLang="zh-CN" sz="1200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  <m:r>
                          <a:rPr lang="en-US" altLang="zh-CN" sz="1200" i="1">
                            <a:latin typeface="Cambria Math"/>
                          </a:rPr>
                          <m:t>+</m:t>
                        </m:r>
                        <m:r>
                          <a:rPr lang="en-US" altLang="zh-CN" sz="1200" i="1">
                            <a:latin typeface="Cambria Math"/>
                          </a:rPr>
                          <m:t>𝛽</m:t>
                        </m:r>
                        <m:sSub>
                          <m:sSubPr>
                            <m:ctrlPr>
                              <a:rPr lang="zh-CN" altLang="zh-CN" sz="1200" i="1">
                                <a:latin typeface="Cambria Math"/>
                              </a:rPr>
                            </m:ctrlPr>
                          </m:sSubPr>
                          <m:e>
                            <m:d>
                              <m:dPr>
                                <m:begChr m:val=""/>
                                <m:endChr m:val="〉"/>
                                <m:ctrlPr>
                                  <a:rPr lang="zh-CN" altLang="zh-CN" sz="1200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altLang="zh-CN" sz="1200" i="1">
                                    <a:latin typeface="Cambria Math"/>
                                  </a:rPr>
                                  <m:t>|</m:t>
                                </m:r>
                                <m:r>
                                  <a:rPr lang="en-US" altLang="zh-CN" sz="1200" i="1">
                                    <a:latin typeface="Cambria Math"/>
                                  </a:rPr>
                                  <m:t>𝑉</m:t>
                                </m:r>
                              </m:e>
                            </m:d>
                          </m:e>
                          <m:sub>
                            <m:r>
                              <a:rPr lang="en-US" altLang="zh-CN" sz="1200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CN" sz="1200" dirty="0" smtClean="0"/>
                  <a:t>                            </a:t>
                </a:r>
                <a14:m>
                  <m:oMath xmlns:m="http://schemas.openxmlformats.org/officeDocument/2006/math">
                    <m:r>
                      <a:rPr lang="en-US" altLang="zh-CN" sz="1200" b="0" i="0" smtClean="0">
                        <a:latin typeface="Cambria Math"/>
                      </a:rPr>
                      <m:t>         </m:t>
                    </m:r>
                    <m:r>
                      <a:rPr lang="en-US" altLang="zh-CN" sz="1200" i="1">
                        <a:latin typeface="Cambria Math"/>
                      </a:rPr>
                      <m:t>+ </m:t>
                    </m:r>
                    <m:sSub>
                      <m:sSubPr>
                        <m:ctrlPr>
                          <a:rPr lang="zh-CN" altLang="zh-CN" sz="1200" i="1"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〉"/>
                            <m:ctrlPr>
                              <a:rPr lang="zh-CN" altLang="zh-CN" sz="12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zh-CN" sz="1200" i="1">
                                <a:latin typeface="Cambria Math"/>
                              </a:rPr>
                              <m:t>|</m:t>
                            </m:r>
                            <m:sSup>
                              <m:sSupPr>
                                <m:ctrlPr>
                                  <a:rPr lang="zh-CN" altLang="zh-CN" sz="12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1200" i="1">
                                    <a:latin typeface="Cambria Math"/>
                                  </a:rPr>
                                  <m:t>𝜙</m:t>
                                </m:r>
                              </m:e>
                              <m:sup>
                                <m:r>
                                  <a:rPr lang="en-US" altLang="zh-CN" sz="1200" i="1">
                                    <a:latin typeface="Cambria Math"/>
                                  </a:rPr>
                                  <m:t>−</m:t>
                                </m:r>
                              </m:sup>
                            </m:sSup>
                          </m:e>
                        </m:d>
                      </m:e>
                      <m:sub>
                        <m:r>
                          <a:rPr lang="en-US" altLang="zh-CN" sz="1200" i="1">
                            <a:latin typeface="Cambria Math"/>
                          </a:rPr>
                          <m:t>12</m:t>
                        </m:r>
                      </m:sub>
                    </m:sSub>
                    <m:r>
                      <a:rPr lang="en-US" altLang="zh-CN" sz="1200" b="0" i="1" smtClean="0">
                        <a:latin typeface="Cambria Math"/>
                      </a:rPr>
                      <m:t>   </m:t>
                    </m:r>
                    <m:r>
                      <a:rPr lang="en-US" altLang="zh-CN" sz="1200" i="1">
                        <a:latin typeface="Cambria Math"/>
                      </a:rPr>
                      <m:t>⨂</m:t>
                    </m:r>
                    <m:d>
                      <m:dPr>
                        <m:ctrlPr>
                          <a:rPr lang="zh-CN" altLang="zh-CN" sz="12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zh-CN" altLang="zh-CN" sz="1200" i="1">
                                <a:latin typeface="Cambria Math"/>
                              </a:rPr>
                            </m:ctrlPr>
                          </m:sSubPr>
                          <m:e>
                            <m:d>
                              <m:dPr>
                                <m:begChr m:val=""/>
                                <m:endChr m:val="〉"/>
                                <m:ctrlPr>
                                  <a:rPr lang="zh-CN" altLang="zh-CN" sz="1200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altLang="zh-CN" sz="1200" i="1">
                                    <a:latin typeface="Cambria Math"/>
                                  </a:rPr>
                                  <m:t>𝛼</m:t>
                                </m:r>
                                <m:r>
                                  <a:rPr lang="en-US" altLang="zh-CN" sz="1200" i="1">
                                    <a:latin typeface="Cambria Math"/>
                                  </a:rPr>
                                  <m:t>|</m:t>
                                </m:r>
                                <m:r>
                                  <a:rPr lang="en-US" altLang="zh-CN" sz="1200" b="0" i="1" smtClean="0">
                                    <a:latin typeface="Cambria Math"/>
                                  </a:rPr>
                                  <m:t>𝑉</m:t>
                                </m:r>
                              </m:e>
                            </m:d>
                          </m:e>
                          <m:sub>
                            <m:r>
                              <a:rPr lang="en-US" altLang="zh-CN" sz="1200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  <m:r>
                          <a:rPr lang="en-US" altLang="zh-CN" sz="1200" i="1">
                            <a:latin typeface="Cambria Math"/>
                          </a:rPr>
                          <m:t>+</m:t>
                        </m:r>
                        <m:r>
                          <a:rPr lang="en-US" altLang="zh-CN" sz="1200" i="1">
                            <a:latin typeface="Cambria Math"/>
                          </a:rPr>
                          <m:t>𝛽</m:t>
                        </m:r>
                        <m:sSub>
                          <m:sSubPr>
                            <m:ctrlPr>
                              <a:rPr lang="zh-CN" altLang="zh-CN" sz="1200" i="1">
                                <a:latin typeface="Cambria Math"/>
                              </a:rPr>
                            </m:ctrlPr>
                          </m:sSubPr>
                          <m:e>
                            <m:d>
                              <m:dPr>
                                <m:begChr m:val=""/>
                                <m:endChr m:val="〉"/>
                                <m:ctrlPr>
                                  <a:rPr lang="zh-CN" altLang="zh-CN" sz="1200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altLang="zh-CN" sz="1200" i="1">
                                    <a:latin typeface="Cambria Math"/>
                                  </a:rPr>
                                  <m:t>|</m:t>
                                </m:r>
                                <m:r>
                                  <a:rPr lang="en-US" altLang="zh-CN" sz="1200" b="0" i="1" smtClean="0">
                                    <a:latin typeface="Cambria Math"/>
                                  </a:rPr>
                                  <m:t>𝐻</m:t>
                                </m:r>
                              </m:e>
                            </m:d>
                          </m:e>
                          <m:sub>
                            <m:r>
                              <a:rPr lang="en-US" altLang="zh-CN" sz="1200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e>
                    </m:d>
                    <m:r>
                      <a:rPr lang="en-US" altLang="zh-CN" sz="1200" i="1">
                        <a:latin typeface="Cambria Math"/>
                      </a:rPr>
                      <m:t>+ </m:t>
                    </m:r>
                    <m:sSub>
                      <m:sSubPr>
                        <m:ctrlPr>
                          <a:rPr lang="zh-CN" altLang="zh-CN" sz="1200" i="1"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〉"/>
                            <m:ctrlPr>
                              <a:rPr lang="zh-CN" altLang="zh-CN" sz="12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zh-CN" sz="1200" i="1">
                                <a:latin typeface="Cambria Math"/>
                              </a:rPr>
                              <m:t>|</m:t>
                            </m:r>
                            <m:sSup>
                              <m:sSupPr>
                                <m:ctrlPr>
                                  <a:rPr lang="zh-CN" altLang="zh-CN" sz="12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1200" i="1">
                                    <a:latin typeface="Cambria Math"/>
                                  </a:rPr>
                                  <m:t>𝜙</m:t>
                                </m:r>
                              </m:e>
                              <m:sup>
                                <m:r>
                                  <a:rPr lang="en-US" altLang="zh-CN" sz="1200" i="1">
                                    <a:latin typeface="Cambria Math"/>
                                  </a:rPr>
                                  <m:t>+</m:t>
                                </m:r>
                              </m:sup>
                            </m:sSup>
                          </m:e>
                        </m:d>
                      </m:e>
                      <m:sub>
                        <m:r>
                          <a:rPr lang="en-US" altLang="zh-CN" sz="1200" i="1">
                            <a:latin typeface="Cambria Math"/>
                          </a:rPr>
                          <m:t>12</m:t>
                        </m:r>
                      </m:sub>
                    </m:sSub>
                    <m:r>
                      <a:rPr lang="en-US" altLang="zh-CN" sz="1200" i="1">
                        <a:latin typeface="Cambria Math"/>
                      </a:rPr>
                      <m:t> </m:t>
                    </m:r>
                    <m:r>
                      <a:rPr lang="en-US" altLang="zh-CN" sz="1200" b="0" i="1" smtClean="0">
                        <a:latin typeface="Cambria Math"/>
                      </a:rPr>
                      <m:t>  </m:t>
                    </m:r>
                    <m:r>
                      <a:rPr lang="en-US" altLang="zh-CN" sz="1200" i="1">
                        <a:latin typeface="Cambria Math"/>
                      </a:rPr>
                      <m:t>⨂ (</m:t>
                    </m:r>
                    <m:sSub>
                      <m:sSubPr>
                        <m:ctrlPr>
                          <a:rPr lang="zh-CN" altLang="zh-CN" sz="1200" i="1"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〉"/>
                            <m:ctrlPr>
                              <a:rPr lang="zh-CN" altLang="zh-CN" sz="12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zh-CN" sz="1200" i="1">
                                <a:latin typeface="Cambria Math"/>
                              </a:rPr>
                              <m:t>𝛼</m:t>
                            </m:r>
                            <m:r>
                              <a:rPr lang="en-US" altLang="zh-CN" sz="1200" i="1">
                                <a:latin typeface="Cambria Math"/>
                              </a:rPr>
                              <m:t>|</m:t>
                            </m:r>
                            <m:r>
                              <a:rPr lang="en-US" altLang="zh-CN" sz="1200" i="1">
                                <a:latin typeface="Cambria Math"/>
                              </a:rPr>
                              <m:t>𝑉</m:t>
                            </m:r>
                          </m:e>
                        </m:d>
                      </m:e>
                      <m:sub>
                        <m:r>
                          <a:rPr lang="en-US" altLang="zh-CN" sz="1200" b="0" i="1" smtClean="0"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en-US" altLang="zh-CN" sz="1200" i="1">
                        <a:latin typeface="Cambria Math"/>
                      </a:rPr>
                      <m:t>−</m:t>
                    </m:r>
                    <m:r>
                      <a:rPr lang="en-US" altLang="zh-CN" sz="1200" i="1">
                        <a:latin typeface="Cambria Math"/>
                      </a:rPr>
                      <m:t>𝛽</m:t>
                    </m:r>
                    <m:sSub>
                      <m:sSubPr>
                        <m:ctrlPr>
                          <a:rPr lang="zh-CN" altLang="zh-CN" sz="1200" i="1"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〉"/>
                            <m:ctrlPr>
                              <a:rPr lang="zh-CN" altLang="zh-CN" sz="12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zh-CN" sz="1200" i="1">
                                <a:latin typeface="Cambria Math"/>
                              </a:rPr>
                              <m:t>|</m:t>
                            </m:r>
                            <m:r>
                              <a:rPr lang="en-US" altLang="zh-CN" sz="1200" i="1">
                                <a:latin typeface="Cambria Math"/>
                              </a:rPr>
                              <m:t>𝐻</m:t>
                            </m:r>
                          </m:e>
                        </m:d>
                      </m:e>
                      <m:sub>
                        <m:r>
                          <a:rPr lang="en-US" altLang="zh-CN" sz="1200" b="0" i="1" smtClean="0"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en-US" altLang="zh-CN" sz="1200" i="1">
                        <a:latin typeface="Cambria Math"/>
                      </a:rPr>
                      <m:t>)</m:t>
                    </m:r>
                  </m:oMath>
                </a14:m>
                <a:endParaRPr lang="en-US" altLang="zh-CN" sz="1200" i="1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634" y="5692807"/>
                <a:ext cx="4780446" cy="760529"/>
              </a:xfrm>
              <a:prstGeom prst="rect">
                <a:avLst/>
              </a:prstGeom>
              <a:blipFill rotWithShape="1">
                <a:blip r:embed="rId6"/>
                <a:stretch>
                  <a:fillRect t="-17600" b="-528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5589320" y="5060250"/>
                <a:ext cx="2511072" cy="47378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CN" altLang="zh-CN" sz="1200" i="1" smtClean="0">
                              <a:latin typeface="Cambria Math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〉"/>
                              <m:ctrlPr>
                                <a:rPr lang="zh-CN" altLang="zh-CN" sz="12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zh-CN" sz="1200" i="1">
                                  <a:latin typeface="Cambria Math"/>
                                </a:rPr>
                                <m:t>|</m:t>
                              </m:r>
                              <m:sSup>
                                <m:sSupPr>
                                  <m:ctrlPr>
                                    <a:rPr lang="zh-CN" altLang="zh-CN" sz="12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1200" i="1">
                                      <a:latin typeface="Cambria Math"/>
                                    </a:rPr>
                                    <m:t>𝜓</m:t>
                                  </m:r>
                                </m:e>
                                <m:sup>
                                  <m:r>
                                    <a:rPr lang="en-US" altLang="zh-CN" sz="1200" i="1">
                                      <a:latin typeface="Cambria Math"/>
                                    </a:rPr>
                                    <m:t>±</m:t>
                                  </m:r>
                                </m:sup>
                              </m:sSup>
                            </m:e>
                          </m:d>
                        </m:e>
                        <m:sub>
                          <m:r>
                            <a:rPr lang="en-US" altLang="zh-CN" sz="1200" b="0" i="1" smtClean="0">
                              <a:latin typeface="Cambria Math"/>
                            </a:rPr>
                            <m:t>12</m:t>
                          </m:r>
                        </m:sub>
                      </m:sSub>
                      <m:r>
                        <a:rPr lang="en-US" altLang="zh-CN" sz="12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zh-CN" altLang="zh-CN" sz="12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zh-CN" sz="1200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zh-CN" altLang="zh-CN" sz="1200" i="1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CN" sz="1200" i="1">
                                  <a:latin typeface="Cambria Math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d>
                        <m:dPr>
                          <m:ctrlPr>
                            <a:rPr lang="zh-CN" altLang="zh-CN" sz="1200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zh-CN" altLang="zh-CN" sz="12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"/>
                                  <m:endChr m:val="〉"/>
                                  <m:ctrlPr>
                                    <a:rPr lang="zh-CN" altLang="zh-CN" sz="12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1200" i="1">
                                      <a:latin typeface="Cambria Math"/>
                                    </a:rPr>
                                    <m:t>|</m:t>
                                  </m:r>
                                  <m:r>
                                    <a:rPr lang="en-US" altLang="zh-CN" sz="1200" b="0" i="1" smtClean="0">
                                      <a:latin typeface="Cambria Math"/>
                                    </a:rPr>
                                    <m:t>𝐻</m:t>
                                  </m:r>
                                </m:e>
                              </m:d>
                            </m:e>
                            <m:sub>
                              <m:r>
                                <a:rPr lang="en-US" altLang="zh-CN" sz="12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zh-CN" altLang="zh-CN" sz="1200" i="1">
                                  <a:latin typeface="Cambria Math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"/>
                                  <m:endChr m:val="〉"/>
                                  <m:ctrlPr>
                                    <a:rPr lang="zh-CN" altLang="zh-CN" sz="12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1200" i="1">
                                      <a:latin typeface="Cambria Math"/>
                                    </a:rPr>
                                    <m:t>|</m:t>
                                  </m:r>
                                  <m:r>
                                    <a:rPr lang="en-US" altLang="zh-CN" sz="1200" b="0" i="1" smtClean="0">
                                      <a:latin typeface="Cambria Math"/>
                                    </a:rPr>
                                    <m:t>𝑉</m:t>
                                  </m:r>
                                </m:e>
                              </m:d>
                            </m:e>
                            <m:sub>
                              <m:r>
                                <a:rPr lang="en-US" altLang="zh-CN" sz="12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zh-CN" sz="1200" i="1">
                              <a:latin typeface="Cambria Math"/>
                            </a:rPr>
                            <m:t>±</m:t>
                          </m:r>
                          <m:sSub>
                            <m:sSubPr>
                              <m:ctrlPr>
                                <a:rPr lang="zh-CN" altLang="zh-CN" sz="1200" i="1">
                                  <a:latin typeface="Cambria Math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"/>
                                  <m:endChr m:val="〉"/>
                                  <m:ctrlPr>
                                    <a:rPr lang="zh-CN" altLang="zh-CN" sz="12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1200" i="1">
                                      <a:latin typeface="Cambria Math"/>
                                    </a:rPr>
                                    <m:t>|</m:t>
                                  </m:r>
                                  <m:r>
                                    <a:rPr lang="en-US" altLang="zh-CN" sz="1200" b="0" i="1" smtClean="0">
                                      <a:latin typeface="Cambria Math"/>
                                    </a:rPr>
                                    <m:t>𝑉</m:t>
                                  </m:r>
                                </m:e>
                              </m:d>
                            </m:e>
                            <m:sub>
                              <m:r>
                                <a:rPr lang="en-US" altLang="zh-CN" sz="12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zh-CN" altLang="zh-CN" sz="1200" i="1">
                                  <a:latin typeface="Cambria Math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"/>
                                  <m:endChr m:val="〉"/>
                                  <m:ctrlPr>
                                    <a:rPr lang="zh-CN" altLang="zh-CN" sz="12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1200" i="1">
                                      <a:latin typeface="Cambria Math"/>
                                    </a:rPr>
                                    <m:t>|</m:t>
                                  </m:r>
                                  <m:r>
                                    <a:rPr lang="en-US" altLang="zh-CN" sz="1200" b="0" i="1" smtClean="0">
                                      <a:latin typeface="Cambria Math"/>
                                    </a:rPr>
                                    <m:t>𝐻</m:t>
                                  </m:r>
                                </m:e>
                              </m:d>
                            </m:e>
                            <m:sub>
                              <m:r>
                                <a:rPr lang="en-US" altLang="zh-CN" sz="12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zh-CN" altLang="en-US" sz="1200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9320" y="5060250"/>
                <a:ext cx="2511072" cy="473784"/>
              </a:xfrm>
              <a:prstGeom prst="rect">
                <a:avLst/>
              </a:prstGeom>
              <a:blipFill rotWithShape="1">
                <a:blip r:embed="rId7"/>
                <a:stretch>
                  <a:fillRect t="-37179" r="-5825" b="-7051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5580112" y="5636314"/>
                <a:ext cx="2506264" cy="47378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CN" altLang="zh-CN" sz="1200" i="1" smtClean="0">
                              <a:latin typeface="Cambria Math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〉"/>
                              <m:ctrlPr>
                                <a:rPr lang="zh-CN" altLang="zh-CN" sz="12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zh-CN" sz="1200" i="1">
                                  <a:latin typeface="Cambria Math"/>
                                </a:rPr>
                                <m:t>|</m:t>
                              </m:r>
                              <m:sSup>
                                <m:sSupPr>
                                  <m:ctrlPr>
                                    <a:rPr lang="zh-CN" altLang="zh-CN" sz="12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1200" i="1">
                                      <a:latin typeface="Cambria Math"/>
                                    </a:rPr>
                                    <m:t>𝜑</m:t>
                                  </m:r>
                                </m:e>
                                <m:sup>
                                  <m:r>
                                    <a:rPr lang="en-US" altLang="zh-CN" sz="1200" i="1">
                                      <a:latin typeface="Cambria Math"/>
                                    </a:rPr>
                                    <m:t>±</m:t>
                                  </m:r>
                                </m:sup>
                              </m:sSup>
                            </m:e>
                          </m:d>
                        </m:e>
                        <m:sub>
                          <m:r>
                            <a:rPr lang="en-US" altLang="zh-CN" sz="1200" b="0" i="1" smtClean="0">
                              <a:latin typeface="Cambria Math"/>
                            </a:rPr>
                            <m:t>12</m:t>
                          </m:r>
                        </m:sub>
                      </m:sSub>
                      <m:r>
                        <a:rPr lang="en-US" altLang="zh-CN" sz="12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zh-CN" altLang="zh-CN" sz="12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zh-CN" sz="1200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zh-CN" altLang="zh-CN" sz="1200" i="1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CN" sz="1200" i="1">
                                  <a:latin typeface="Cambria Math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d>
                        <m:dPr>
                          <m:ctrlPr>
                            <a:rPr lang="zh-CN" altLang="zh-CN" sz="1200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zh-CN" altLang="zh-CN" sz="1200" i="1">
                                  <a:latin typeface="Cambria Math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"/>
                                  <m:endChr m:val="〉"/>
                                  <m:ctrlPr>
                                    <a:rPr lang="zh-CN" altLang="zh-CN" sz="12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1200" i="1">
                                      <a:latin typeface="Cambria Math"/>
                                    </a:rPr>
                                    <m:t>|</m:t>
                                  </m:r>
                                  <m:r>
                                    <a:rPr lang="en-US" altLang="zh-CN" sz="1200" b="0" i="1" smtClean="0">
                                      <a:latin typeface="Cambria Math"/>
                                    </a:rPr>
                                    <m:t>𝐻</m:t>
                                  </m:r>
                                </m:e>
                              </m:d>
                            </m:e>
                            <m:sub>
                              <m:r>
                                <a:rPr lang="en-US" altLang="zh-CN" sz="12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zh-CN" altLang="zh-CN" sz="1200" i="1">
                                  <a:latin typeface="Cambria Math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"/>
                                  <m:endChr m:val="〉"/>
                                  <m:ctrlPr>
                                    <a:rPr lang="zh-CN" altLang="zh-CN" sz="12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1200" i="1">
                                      <a:latin typeface="Cambria Math"/>
                                    </a:rPr>
                                    <m:t>|</m:t>
                                  </m:r>
                                  <m:r>
                                    <a:rPr lang="en-US" altLang="zh-CN" sz="1200" b="0" i="1" smtClean="0">
                                      <a:latin typeface="Cambria Math"/>
                                    </a:rPr>
                                    <m:t>𝐻</m:t>
                                  </m:r>
                                </m:e>
                              </m:d>
                            </m:e>
                            <m:sub>
                              <m:r>
                                <a:rPr lang="en-US" altLang="zh-CN" sz="12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zh-CN" sz="1200" i="1">
                              <a:latin typeface="Cambria Math"/>
                            </a:rPr>
                            <m:t>±</m:t>
                          </m:r>
                          <m:sSub>
                            <m:sSubPr>
                              <m:ctrlPr>
                                <a:rPr lang="zh-CN" altLang="zh-CN" sz="12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"/>
                                  <m:endChr m:val="〉"/>
                                  <m:ctrlPr>
                                    <a:rPr lang="zh-CN" altLang="zh-CN" sz="12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1200" i="1">
                                      <a:latin typeface="Cambria Math"/>
                                    </a:rPr>
                                    <m:t>|</m:t>
                                  </m:r>
                                  <m:r>
                                    <a:rPr lang="en-US" altLang="zh-CN" sz="1200" b="0" i="1" smtClean="0">
                                      <a:latin typeface="Cambria Math"/>
                                    </a:rPr>
                                    <m:t>𝑉</m:t>
                                  </m:r>
                                </m:e>
                              </m:d>
                            </m:e>
                            <m:sub>
                              <m:r>
                                <a:rPr lang="en-US" altLang="zh-CN" sz="12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zh-CN" altLang="zh-CN" sz="1200" i="1">
                                  <a:latin typeface="Cambria Math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"/>
                                  <m:endChr m:val="〉"/>
                                  <m:ctrlPr>
                                    <a:rPr lang="zh-CN" altLang="zh-CN" sz="12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1200" i="1">
                                      <a:latin typeface="Cambria Math"/>
                                    </a:rPr>
                                    <m:t>|</m:t>
                                  </m:r>
                                  <m:r>
                                    <a:rPr lang="en-US" altLang="zh-CN" sz="1200" b="0" i="1" smtClean="0">
                                      <a:latin typeface="Cambria Math"/>
                                    </a:rPr>
                                    <m:t>𝑉</m:t>
                                  </m:r>
                                </m:e>
                              </m:d>
                            </m:e>
                            <m:sub>
                              <m:r>
                                <a:rPr lang="en-US" altLang="zh-CN" sz="12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zh-CN" altLang="en-US" sz="1200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0112" y="5636314"/>
                <a:ext cx="2506264" cy="473784"/>
              </a:xfrm>
              <a:prstGeom prst="rect">
                <a:avLst/>
              </a:prstGeom>
              <a:blipFill rotWithShape="1">
                <a:blip r:embed="rId8"/>
                <a:stretch>
                  <a:fillRect t="-37662" r="-5825" b="-7272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5364088" y="4705399"/>
            <a:ext cx="15113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 smtClean="0"/>
              <a:t>Four “Bell-states”:</a:t>
            </a:r>
            <a:endParaRPr lang="zh-CN" altLang="en-US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539552" y="4655395"/>
            <a:ext cx="20719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 smtClean="0"/>
              <a:t>1 &amp; 2,3 in a product state:</a:t>
            </a:r>
            <a:endParaRPr lang="zh-CN" altLang="en-US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604952" y="5424269"/>
            <a:ext cx="25078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/>
              <a:t>p</a:t>
            </a:r>
            <a:r>
              <a:rPr lang="en-US" altLang="zh-CN" sz="1400" dirty="0" smtClean="0"/>
              <a:t>roject 1 and 2 onto Bell-states:</a:t>
            </a:r>
            <a:endParaRPr lang="zh-CN" altLang="en-US" sz="1400" dirty="0"/>
          </a:p>
        </p:txBody>
      </p:sp>
      <p:sp>
        <p:nvSpPr>
          <p:cNvPr id="17" name="TextBox 16"/>
          <p:cNvSpPr txBox="1"/>
          <p:nvPr/>
        </p:nvSpPr>
        <p:spPr>
          <a:xfrm>
            <a:off x="3707905" y="3068960"/>
            <a:ext cx="1411808" cy="33855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solidFill>
                  <a:schemeClr val="bg1"/>
                </a:solidFill>
              </a:rPr>
              <a:t>Feed-forward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148064" y="4509120"/>
            <a:ext cx="3456384" cy="2016224"/>
          </a:xfrm>
          <a:prstGeom prst="round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Rounded Rectangle 18"/>
          <p:cNvSpPr/>
          <p:nvPr/>
        </p:nvSpPr>
        <p:spPr>
          <a:xfrm>
            <a:off x="348658" y="4509120"/>
            <a:ext cx="4583382" cy="2016224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1" name="Straight Connector 20"/>
          <p:cNvCxnSpPr/>
          <p:nvPr/>
        </p:nvCxnSpPr>
        <p:spPr>
          <a:xfrm>
            <a:off x="323528" y="4221088"/>
            <a:ext cx="7992888" cy="0"/>
          </a:xfrm>
          <a:prstGeom prst="line">
            <a:avLst/>
          </a:prstGeom>
          <a:ln w="317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467544" y="4293096"/>
            <a:ext cx="7992888" cy="0"/>
          </a:xfrm>
          <a:prstGeom prst="line">
            <a:avLst/>
          </a:prstGeom>
          <a:ln w="317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ontent Placeholder 2"/>
          <p:cNvSpPr>
            <a:spLocks noGrp="1"/>
          </p:cNvSpPr>
          <p:nvPr>
            <p:ph idx="1"/>
          </p:nvPr>
        </p:nvSpPr>
        <p:spPr>
          <a:xfrm>
            <a:off x="419360" y="1124744"/>
            <a:ext cx="2890664" cy="288032"/>
          </a:xfrm>
        </p:spPr>
        <p:txBody>
          <a:bodyPr>
            <a:normAutofit/>
          </a:bodyPr>
          <a:lstStyle/>
          <a:p>
            <a:r>
              <a:rPr lang="en-US" altLang="zh-CN" sz="1200" dirty="0" smtClean="0"/>
              <a:t>Proposal in Bennett </a:t>
            </a:r>
            <a:r>
              <a:rPr lang="en-US" altLang="zh-CN" sz="1200" i="1" dirty="0" smtClean="0"/>
              <a:t>et al.</a:t>
            </a:r>
            <a:r>
              <a:rPr lang="en-US" altLang="zh-CN" sz="1200" dirty="0" smtClean="0"/>
              <a:t> 1993</a:t>
            </a:r>
            <a:endParaRPr lang="zh-CN" altLang="en-US" sz="1200" dirty="0"/>
          </a:p>
        </p:txBody>
      </p:sp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7211144" cy="706090"/>
          </a:xfrm>
        </p:spPr>
        <p:txBody>
          <a:bodyPr>
            <a:normAutofit/>
          </a:bodyPr>
          <a:lstStyle/>
          <a:p>
            <a:pPr algn="l"/>
            <a:r>
              <a:rPr lang="en-US" altLang="zh-CN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Introduction</a:t>
            </a:r>
            <a:r>
              <a:rPr lang="en-US" altLang="zh-CN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18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 idea of quantum teleportation</a:t>
            </a:r>
            <a:endParaRPr lang="zh-CN" altLang="en-US" sz="16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3898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7" grpId="0" animBg="1"/>
      <p:bldP spid="18" grpId="0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23BB6-D6E2-4AA2-BCCF-D8B8E7BC196B}" type="slidenum">
              <a:rPr lang="zh-CN" altLang="en-US" smtClean="0"/>
              <a:t>5</a:t>
            </a:fld>
            <a:endParaRPr lang="zh-CN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267" y="553610"/>
            <a:ext cx="7848872" cy="3155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5194920" cy="706090"/>
          </a:xfrm>
        </p:spPr>
        <p:txBody>
          <a:bodyPr>
            <a:normAutofit/>
          </a:bodyPr>
          <a:lstStyle/>
          <a:p>
            <a:pPr algn="l"/>
            <a:r>
              <a:rPr lang="en-US" altLang="zh-CN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Setting-up </a:t>
            </a:r>
            <a:r>
              <a:rPr lang="en-US" altLang="zh-CN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 blueprint</a:t>
            </a:r>
            <a:endParaRPr lang="zh-CN" altLang="en-US" sz="18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Isosceles Triangle 13"/>
          <p:cNvSpPr/>
          <p:nvPr/>
        </p:nvSpPr>
        <p:spPr>
          <a:xfrm rot="21007861">
            <a:off x="6862096" y="2280818"/>
            <a:ext cx="1039896" cy="2445309"/>
          </a:xfrm>
          <a:prstGeom prst="triangle">
            <a:avLst/>
          </a:prstGeom>
          <a:gradFill>
            <a:gsLst>
              <a:gs pos="0">
                <a:srgbClr val="5E9EFF">
                  <a:alpha val="50000"/>
                </a:srgb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</a:gra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054" name="Picture 6" descr="Image of  the OG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437112"/>
            <a:ext cx="2190750" cy="166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Isosceles Triangle 19"/>
          <p:cNvSpPr/>
          <p:nvPr/>
        </p:nvSpPr>
        <p:spPr>
          <a:xfrm rot="954603">
            <a:off x="898084" y="2511277"/>
            <a:ext cx="1040214" cy="1387658"/>
          </a:xfrm>
          <a:prstGeom prst="triangle">
            <a:avLst>
              <a:gd name="adj" fmla="val 53179"/>
            </a:avLst>
          </a:prstGeom>
          <a:gradFill flip="none" rotWithShape="1">
            <a:gsLst>
              <a:gs pos="0">
                <a:srgbClr val="5E9EFF">
                  <a:alpha val="50000"/>
                </a:srgb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  <a:tileRect/>
          </a:gra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96" y="3717032"/>
            <a:ext cx="2442592" cy="1627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Content Placeholder 2"/>
          <p:cNvSpPr txBox="1">
            <a:spLocks/>
          </p:cNvSpPr>
          <p:nvPr/>
        </p:nvSpPr>
        <p:spPr>
          <a:xfrm>
            <a:off x="162115" y="5517232"/>
            <a:ext cx="2465527" cy="28803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altLang="zh-CN" sz="1600" dirty="0" smtClean="0"/>
              <a:t>Jacobus Kapteyn Telescope</a:t>
            </a:r>
            <a:endParaRPr lang="zh-CN" altLang="en-US" sz="1600" dirty="0"/>
          </a:p>
        </p:txBody>
      </p:sp>
      <p:sp>
        <p:nvSpPr>
          <p:cNvPr id="22" name="Content Placeholder 2"/>
          <p:cNvSpPr txBox="1">
            <a:spLocks/>
          </p:cNvSpPr>
          <p:nvPr/>
        </p:nvSpPr>
        <p:spPr>
          <a:xfrm>
            <a:off x="6817503" y="6165304"/>
            <a:ext cx="2363009" cy="28803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altLang="zh-CN" sz="1600" dirty="0" smtClean="0"/>
              <a:t>ESA Optical Ground Station</a:t>
            </a:r>
            <a:endParaRPr lang="zh-CN" altLang="en-US" sz="1600" dirty="0"/>
          </a:p>
        </p:txBody>
      </p:sp>
      <p:sp>
        <p:nvSpPr>
          <p:cNvPr id="3" name="TextBox 2"/>
          <p:cNvSpPr txBox="1"/>
          <p:nvPr/>
        </p:nvSpPr>
        <p:spPr>
          <a:xfrm>
            <a:off x="3059832" y="3429000"/>
            <a:ext cx="223516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zh-CN" sz="1200" dirty="0"/>
              <a:t>Single photon </a:t>
            </a:r>
            <a:r>
              <a:rPr lang="en-US" altLang="zh-CN" sz="1200" dirty="0" smtClean="0"/>
              <a:t>source</a:t>
            </a:r>
          </a:p>
          <a:p>
            <a:pPr marL="171450" indent="-171450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zh-CN" sz="1200" dirty="0" smtClean="0"/>
              <a:t>Entangled-photon source</a:t>
            </a:r>
          </a:p>
          <a:p>
            <a:pPr marL="171450" indent="-171450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zh-CN" sz="1200" dirty="0" smtClean="0"/>
              <a:t>Bell-state measurement setup</a:t>
            </a:r>
            <a:endParaRPr lang="zh-CN" altLang="en-US" sz="1200" dirty="0"/>
          </a:p>
        </p:txBody>
      </p:sp>
      <p:sp>
        <p:nvSpPr>
          <p:cNvPr id="17" name="TextBox 16"/>
          <p:cNvSpPr txBox="1"/>
          <p:nvPr/>
        </p:nvSpPr>
        <p:spPr>
          <a:xfrm>
            <a:off x="3506443" y="5385990"/>
            <a:ext cx="283090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altLang="zh-CN" sz="1200" dirty="0" smtClean="0"/>
              <a:t>Polarization measurement module </a:t>
            </a:r>
          </a:p>
          <a:p>
            <a:pPr algn="r">
              <a:lnSpc>
                <a:spcPct val="150000"/>
              </a:lnSpc>
            </a:pPr>
            <a:r>
              <a:rPr lang="en-US" altLang="zh-CN" sz="1200" dirty="0" smtClean="0"/>
              <a:t>Single photon detectors </a:t>
            </a:r>
          </a:p>
          <a:p>
            <a:pPr algn="r">
              <a:lnSpc>
                <a:spcPct val="150000"/>
              </a:lnSpc>
            </a:pPr>
            <a:r>
              <a:rPr lang="en-US" altLang="zh-CN" sz="1200" dirty="0" smtClean="0"/>
              <a:t>Polarization transformation (</a:t>
            </a:r>
            <a:r>
              <a:rPr lang="en-US" altLang="zh-CN" sz="1200" dirty="0" err="1" smtClean="0"/>
              <a:t>Pockels</a:t>
            </a:r>
            <a:r>
              <a:rPr lang="en-US" altLang="zh-CN" sz="1200" dirty="0" smtClean="0"/>
              <a:t>-cells) </a:t>
            </a:r>
            <a:endParaRPr lang="zh-CN" altLang="en-US" sz="1200" dirty="0"/>
          </a:p>
        </p:txBody>
      </p:sp>
      <p:sp>
        <p:nvSpPr>
          <p:cNvPr id="18" name="TextBox 17"/>
          <p:cNvSpPr txBox="1"/>
          <p:nvPr/>
        </p:nvSpPr>
        <p:spPr>
          <a:xfrm>
            <a:off x="3910557" y="4653136"/>
            <a:ext cx="15531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200" dirty="0" smtClean="0"/>
              <a:t>Feed-forward channel</a:t>
            </a:r>
          </a:p>
          <a:p>
            <a:pPr algn="ctr"/>
            <a:r>
              <a:rPr lang="en-US" altLang="zh-CN" sz="1200" dirty="0" smtClean="0"/>
              <a:t>Tracking</a:t>
            </a:r>
            <a:endParaRPr lang="en-US" altLang="zh-CN" sz="1200" dirty="0"/>
          </a:p>
        </p:txBody>
      </p:sp>
      <p:sp>
        <p:nvSpPr>
          <p:cNvPr id="2" name="Right Arrow 1"/>
          <p:cNvSpPr/>
          <p:nvPr/>
        </p:nvSpPr>
        <p:spPr>
          <a:xfrm>
            <a:off x="2731820" y="3687662"/>
            <a:ext cx="328427" cy="27302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Right Arrow 15"/>
          <p:cNvSpPr/>
          <p:nvPr/>
        </p:nvSpPr>
        <p:spPr>
          <a:xfrm rot="10800000">
            <a:off x="6457508" y="5604251"/>
            <a:ext cx="328427" cy="27302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TextBox 18"/>
          <p:cNvSpPr txBox="1"/>
          <p:nvPr/>
        </p:nvSpPr>
        <p:spPr>
          <a:xfrm>
            <a:off x="6206945" y="5383523"/>
            <a:ext cx="39305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zh-CN" sz="1200" dirty="0" smtClean="0"/>
              <a:t> </a:t>
            </a:r>
          </a:p>
          <a:p>
            <a:pPr marL="171450" indent="-171450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zh-CN" sz="1200" dirty="0" smtClean="0"/>
              <a:t> </a:t>
            </a:r>
          </a:p>
          <a:p>
            <a:pPr marL="171450" indent="-171450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zh-CN" sz="1200" dirty="0" smtClean="0"/>
              <a:t> </a:t>
            </a:r>
            <a:endParaRPr lang="zh-CN" altLang="en-US" sz="1200" dirty="0"/>
          </a:p>
        </p:txBody>
      </p:sp>
      <p:sp>
        <p:nvSpPr>
          <p:cNvPr id="4" name="Right Arrow 3"/>
          <p:cNvSpPr/>
          <p:nvPr/>
        </p:nvSpPr>
        <p:spPr>
          <a:xfrm>
            <a:off x="5594385" y="4774738"/>
            <a:ext cx="273759" cy="230833"/>
          </a:xfrm>
          <a:prstGeom prst="rightArrow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Right Arrow 22"/>
          <p:cNvSpPr/>
          <p:nvPr/>
        </p:nvSpPr>
        <p:spPr>
          <a:xfrm flipH="1">
            <a:off x="3427298" y="4774738"/>
            <a:ext cx="280606" cy="230833"/>
          </a:xfrm>
          <a:prstGeom prst="rightArrow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4192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0" grpId="0" animBg="1"/>
      <p:bldP spid="21" grpId="0"/>
      <p:bldP spid="22" grpId="0"/>
      <p:bldP spid="3" grpId="0"/>
      <p:bldP spid="17" grpId="0"/>
      <p:bldP spid="18" grpId="0"/>
      <p:bldP spid="2" grpId="0" animBg="1"/>
      <p:bldP spid="16" grpId="0" animBg="1"/>
      <p:bldP spid="19" grpId="0"/>
      <p:bldP spid="4" grpId="0" animBg="1"/>
      <p:bldP spid="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File:SPDC figur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63879"/>
            <a:ext cx="2643498" cy="3405281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23BB6-D6E2-4AA2-BCCF-D8B8E7BC196B}" type="slidenum">
              <a:rPr lang="zh-CN" altLang="en-US" smtClean="0"/>
              <a:t>6</a:t>
            </a:fld>
            <a:endParaRPr lang="zh-CN" altLang="en-US"/>
          </a:p>
        </p:txBody>
      </p:sp>
      <p:sp>
        <p:nvSpPr>
          <p:cNvPr id="7" name="TextBox 6"/>
          <p:cNvSpPr txBox="1"/>
          <p:nvPr/>
        </p:nvSpPr>
        <p:spPr>
          <a:xfrm>
            <a:off x="4342830" y="5487615"/>
            <a:ext cx="4347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en-US" altLang="zh-CN" sz="1200" dirty="0" smtClean="0"/>
              <a:t>A bright (2 million pairs/second *) entangled photon source can be built up, with continuous pumping.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4584156"/>
              </p:ext>
            </p:extLst>
          </p:nvPr>
        </p:nvGraphicFramePr>
        <p:xfrm>
          <a:off x="4362799" y="2780928"/>
          <a:ext cx="4035115" cy="12241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03" name="Visio" r:id="rId4" imgW="2299356" imgH="695889" progId="Visio.Drawing.11">
                  <p:embed/>
                </p:oleObj>
              </mc:Choice>
              <mc:Fallback>
                <p:oleObj name="Visio" r:id="rId4" imgW="2299356" imgH="695889" progId="Visio.Drawing.11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2799" y="2780928"/>
                        <a:ext cx="4035115" cy="122413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5194920" cy="706090"/>
          </a:xfrm>
        </p:spPr>
        <p:txBody>
          <a:bodyPr>
            <a:normAutofit/>
          </a:bodyPr>
          <a:lstStyle/>
          <a:p>
            <a:pPr algn="l"/>
            <a:r>
              <a:rPr lang="en-US" altLang="zh-CN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Setting-up</a:t>
            </a:r>
            <a:r>
              <a:rPr lang="en-US" altLang="zh-CN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8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entangle photons via SPDC</a:t>
            </a:r>
            <a:endParaRPr lang="zh-CN" altLang="en-US" sz="28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83568" y="4535777"/>
            <a:ext cx="128432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" dirty="0" smtClean="0"/>
              <a:t>from </a:t>
            </a:r>
            <a:r>
              <a:rPr lang="en-US" altLang="zh-CN" sz="1000" dirty="0" err="1" smtClean="0"/>
              <a:t>wikipedia</a:t>
            </a:r>
            <a:r>
              <a:rPr lang="en-US" altLang="zh-CN" sz="1000" dirty="0" smtClean="0"/>
              <a:t>/SPDC</a:t>
            </a:r>
            <a:endParaRPr lang="zh-CN" altLang="en-US" sz="1000" dirty="0"/>
          </a:p>
        </p:txBody>
      </p:sp>
      <p:sp>
        <p:nvSpPr>
          <p:cNvPr id="14" name="Rectangle 13"/>
          <p:cNvSpPr/>
          <p:nvPr/>
        </p:nvSpPr>
        <p:spPr>
          <a:xfrm>
            <a:off x="347093" y="6335533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sz="1000" dirty="0" smtClean="0"/>
              <a:t>* J.B</a:t>
            </a:r>
            <a:r>
              <a:rPr lang="en-US" altLang="zh-CN" sz="1000" dirty="0"/>
              <a:t>. </a:t>
            </a:r>
            <a:r>
              <a:rPr lang="en-US" altLang="zh-CN" sz="1000" dirty="0" err="1"/>
              <a:t>Altepeter</a:t>
            </a:r>
            <a:r>
              <a:rPr lang="en-US" altLang="zh-CN" sz="1000" dirty="0"/>
              <a:t>, E. </a:t>
            </a:r>
            <a:r>
              <a:rPr lang="en-US" altLang="zh-CN" sz="1000" dirty="0" err="1"/>
              <a:t>Jeffey</a:t>
            </a:r>
            <a:r>
              <a:rPr lang="en-US" altLang="zh-CN" sz="1000" dirty="0"/>
              <a:t> and P.G. </a:t>
            </a:r>
            <a:r>
              <a:rPr lang="en-US" altLang="zh-CN" sz="1000" dirty="0" err="1"/>
              <a:t>Kwiat</a:t>
            </a:r>
            <a:r>
              <a:rPr lang="en-US" altLang="zh-CN" sz="1000" dirty="0" smtClean="0"/>
              <a:t>. </a:t>
            </a:r>
            <a:r>
              <a:rPr lang="en-US" altLang="zh-CN" sz="1000" dirty="0"/>
              <a:t>Opt. Exp. 13, 8951-8959, </a:t>
            </a:r>
            <a:r>
              <a:rPr lang="en-US" altLang="zh-CN" sz="1000" dirty="0" smtClean="0"/>
              <a:t>2005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95536" y="5103475"/>
            <a:ext cx="4572235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zh-CN" sz="1400" dirty="0"/>
              <a:t>Type </a:t>
            </a:r>
            <a:r>
              <a:rPr lang="en-US" altLang="zh-CN" sz="1400" dirty="0" smtClean="0"/>
              <a:t>II: anti-correlated in polarization</a:t>
            </a:r>
          </a:p>
          <a:p>
            <a:pPr marL="171450" indent="-171450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zh-CN" sz="1400" dirty="0" smtClean="0"/>
              <a:t>Indistinguishable from their path and frequency</a:t>
            </a:r>
          </a:p>
          <a:p>
            <a:pPr>
              <a:lnSpc>
                <a:spcPct val="150000"/>
              </a:lnSpc>
            </a:pPr>
            <a:r>
              <a:rPr lang="en-US" altLang="zh-CN" sz="1400" dirty="0">
                <a:sym typeface="Wingdings" pitchFamily="2" charset="2"/>
              </a:rPr>
              <a:t> </a:t>
            </a:r>
            <a:r>
              <a:rPr lang="en-US" altLang="zh-CN" sz="1400" dirty="0" smtClean="0">
                <a:sym typeface="Wingdings" pitchFamily="2" charset="2"/>
              </a:rPr>
              <a:t>   </a:t>
            </a:r>
            <a:r>
              <a:rPr lang="en-US" altLang="zh-CN" sz="1400" dirty="0" smtClean="0"/>
              <a:t>Polarization entangled</a:t>
            </a:r>
          </a:p>
        </p:txBody>
      </p:sp>
      <p:sp>
        <p:nvSpPr>
          <p:cNvPr id="22" name="Rectangle 21"/>
          <p:cNvSpPr/>
          <p:nvPr/>
        </p:nvSpPr>
        <p:spPr>
          <a:xfrm>
            <a:off x="8159254" y="3038763"/>
            <a:ext cx="65755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altLang="zh-CN" sz="1000" dirty="0" smtClean="0"/>
              <a:t>Photon 1</a:t>
            </a:r>
            <a:endParaRPr lang="zh-CN" altLang="en-US" sz="1000" dirty="0"/>
          </a:p>
        </p:txBody>
      </p:sp>
      <p:sp>
        <p:nvSpPr>
          <p:cNvPr id="23" name="Rectangle 22"/>
          <p:cNvSpPr/>
          <p:nvPr/>
        </p:nvSpPr>
        <p:spPr>
          <a:xfrm>
            <a:off x="8221782" y="3614827"/>
            <a:ext cx="65755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altLang="zh-CN" sz="1000" dirty="0" smtClean="0"/>
              <a:t>Photon 2</a:t>
            </a:r>
            <a:endParaRPr lang="zh-CN" altLang="en-US" sz="1000" dirty="0"/>
          </a:p>
        </p:txBody>
      </p:sp>
      <p:sp>
        <p:nvSpPr>
          <p:cNvPr id="27" name="TextBox 26"/>
          <p:cNvSpPr txBox="1"/>
          <p:nvPr/>
        </p:nvSpPr>
        <p:spPr>
          <a:xfrm>
            <a:off x="4342830" y="4149080"/>
            <a:ext cx="46440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en-US" altLang="zh-CN" sz="1200" dirty="0" smtClean="0"/>
              <a:t>Any of the four Bell-states can be prepared </a:t>
            </a:r>
            <a:r>
              <a:rPr lang="en-US" altLang="zh-CN" sz="1200" dirty="0"/>
              <a:t>with</a:t>
            </a:r>
            <a:r>
              <a:rPr lang="en-US" altLang="zh-CN" sz="1200" dirty="0" smtClean="0"/>
              <a:t> a set of HWP+QWP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4657497" y="4543318"/>
                <a:ext cx="2124812" cy="4103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CN" altLang="zh-CN" sz="1000" i="1" smtClean="0">
                              <a:latin typeface="Cambria Math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〉"/>
                              <m:ctrlPr>
                                <a:rPr lang="zh-CN" altLang="zh-CN" sz="10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zh-CN" sz="1000" i="1">
                                  <a:latin typeface="Cambria Math"/>
                                </a:rPr>
                                <m:t>|</m:t>
                              </m:r>
                              <m:sSup>
                                <m:sSupPr>
                                  <m:ctrlPr>
                                    <a:rPr lang="zh-CN" altLang="zh-CN" sz="10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1000" i="1">
                                      <a:latin typeface="Cambria Math"/>
                                    </a:rPr>
                                    <m:t>𝜓</m:t>
                                  </m:r>
                                </m:e>
                                <m:sup>
                                  <m:r>
                                    <a:rPr lang="en-US" altLang="zh-CN" sz="1000" i="1">
                                      <a:latin typeface="Cambria Math"/>
                                    </a:rPr>
                                    <m:t>±</m:t>
                                  </m:r>
                                </m:sup>
                              </m:sSup>
                            </m:e>
                          </m:d>
                        </m:e>
                        <m:sub>
                          <m:r>
                            <a:rPr lang="en-US" altLang="zh-CN" sz="1000" b="0" i="1" smtClean="0">
                              <a:latin typeface="Cambria Math"/>
                            </a:rPr>
                            <m:t>12</m:t>
                          </m:r>
                        </m:sub>
                      </m:sSub>
                      <m:r>
                        <a:rPr lang="en-US" altLang="zh-CN" sz="10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zh-CN" altLang="zh-CN" sz="10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zh-CN" sz="1000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zh-CN" altLang="zh-CN" sz="1000" i="1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CN" sz="1000" i="1">
                                  <a:latin typeface="Cambria Math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d>
                        <m:dPr>
                          <m:ctrlPr>
                            <a:rPr lang="zh-CN" altLang="zh-CN" sz="1000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zh-CN" altLang="zh-CN" sz="10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"/>
                                  <m:endChr m:val="〉"/>
                                  <m:ctrlPr>
                                    <a:rPr lang="zh-CN" altLang="zh-CN" sz="10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1000" i="1">
                                      <a:latin typeface="Cambria Math"/>
                                    </a:rPr>
                                    <m:t>|</m:t>
                                  </m:r>
                                  <m:r>
                                    <a:rPr lang="en-US" altLang="zh-CN" sz="1000" b="0" i="1" smtClean="0">
                                      <a:latin typeface="Cambria Math"/>
                                    </a:rPr>
                                    <m:t>𝐻</m:t>
                                  </m:r>
                                </m:e>
                              </m:d>
                            </m:e>
                            <m:sub>
                              <m:r>
                                <a:rPr lang="en-US" altLang="zh-CN" sz="10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zh-CN" altLang="zh-CN" sz="1000" i="1">
                                  <a:latin typeface="Cambria Math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"/>
                                  <m:endChr m:val="〉"/>
                                  <m:ctrlPr>
                                    <a:rPr lang="zh-CN" altLang="zh-CN" sz="10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1000" i="1">
                                      <a:latin typeface="Cambria Math"/>
                                    </a:rPr>
                                    <m:t>|</m:t>
                                  </m:r>
                                  <m:r>
                                    <a:rPr lang="en-US" altLang="zh-CN" sz="1000" b="0" i="1" smtClean="0">
                                      <a:latin typeface="Cambria Math"/>
                                    </a:rPr>
                                    <m:t>𝑉</m:t>
                                  </m:r>
                                </m:e>
                              </m:d>
                            </m:e>
                            <m:sub>
                              <m:r>
                                <a:rPr lang="en-US" altLang="zh-CN" sz="10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zh-CN" sz="1000" i="1">
                              <a:latin typeface="Cambria Math"/>
                            </a:rPr>
                            <m:t>±</m:t>
                          </m:r>
                          <m:sSub>
                            <m:sSubPr>
                              <m:ctrlPr>
                                <a:rPr lang="zh-CN" altLang="zh-CN" sz="1000" i="1">
                                  <a:latin typeface="Cambria Math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"/>
                                  <m:endChr m:val="〉"/>
                                  <m:ctrlPr>
                                    <a:rPr lang="zh-CN" altLang="zh-CN" sz="10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1000" i="1">
                                      <a:latin typeface="Cambria Math"/>
                                    </a:rPr>
                                    <m:t>|</m:t>
                                  </m:r>
                                  <m:r>
                                    <a:rPr lang="en-US" altLang="zh-CN" sz="1000" b="0" i="1" smtClean="0">
                                      <a:latin typeface="Cambria Math"/>
                                    </a:rPr>
                                    <m:t>𝑉</m:t>
                                  </m:r>
                                </m:e>
                              </m:d>
                            </m:e>
                            <m:sub>
                              <m:r>
                                <a:rPr lang="en-US" altLang="zh-CN" sz="10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zh-CN" altLang="zh-CN" sz="1000" i="1">
                                  <a:latin typeface="Cambria Math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"/>
                                  <m:endChr m:val="〉"/>
                                  <m:ctrlPr>
                                    <a:rPr lang="zh-CN" altLang="zh-CN" sz="10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1000" i="1">
                                      <a:latin typeface="Cambria Math"/>
                                    </a:rPr>
                                    <m:t>|</m:t>
                                  </m:r>
                                  <m:r>
                                    <a:rPr lang="en-US" altLang="zh-CN" sz="1000" b="0" i="1" smtClean="0">
                                      <a:latin typeface="Cambria Math"/>
                                    </a:rPr>
                                    <m:t>𝐻</m:t>
                                  </m:r>
                                </m:e>
                              </m:d>
                            </m:e>
                            <m:sub>
                              <m:r>
                                <a:rPr lang="en-US" altLang="zh-CN" sz="10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zh-CN" altLang="en-US" sz="1000" dirty="0"/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7497" y="4543318"/>
                <a:ext cx="2124812" cy="410305"/>
              </a:xfrm>
              <a:prstGeom prst="rect">
                <a:avLst/>
              </a:prstGeom>
              <a:blipFill rotWithShape="1">
                <a:blip r:embed="rId6"/>
                <a:stretch>
                  <a:fillRect t="-32353" r="-5444" b="-6470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4657497" y="4890903"/>
                <a:ext cx="2120645" cy="4103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CN" altLang="zh-CN" sz="1000" i="1" smtClean="0">
                              <a:latin typeface="Cambria Math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〉"/>
                              <m:ctrlPr>
                                <a:rPr lang="zh-CN" altLang="zh-CN" sz="10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zh-CN" sz="1000" i="1">
                                  <a:latin typeface="Cambria Math"/>
                                </a:rPr>
                                <m:t>|</m:t>
                              </m:r>
                              <m:sSup>
                                <m:sSupPr>
                                  <m:ctrlPr>
                                    <a:rPr lang="zh-CN" altLang="zh-CN" sz="10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1000" i="1">
                                      <a:latin typeface="Cambria Math"/>
                                    </a:rPr>
                                    <m:t>𝜑</m:t>
                                  </m:r>
                                </m:e>
                                <m:sup>
                                  <m:r>
                                    <a:rPr lang="en-US" altLang="zh-CN" sz="1000" i="1">
                                      <a:latin typeface="Cambria Math"/>
                                    </a:rPr>
                                    <m:t>±</m:t>
                                  </m:r>
                                </m:sup>
                              </m:sSup>
                            </m:e>
                          </m:d>
                        </m:e>
                        <m:sub>
                          <m:r>
                            <a:rPr lang="en-US" altLang="zh-CN" sz="1000" b="0" i="1" smtClean="0">
                              <a:latin typeface="Cambria Math"/>
                            </a:rPr>
                            <m:t>12</m:t>
                          </m:r>
                        </m:sub>
                      </m:sSub>
                      <m:r>
                        <a:rPr lang="en-US" altLang="zh-CN" sz="10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zh-CN" altLang="zh-CN" sz="10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zh-CN" sz="1000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zh-CN" altLang="zh-CN" sz="1000" i="1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CN" sz="1000" i="1">
                                  <a:latin typeface="Cambria Math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d>
                        <m:dPr>
                          <m:ctrlPr>
                            <a:rPr lang="zh-CN" altLang="zh-CN" sz="1000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zh-CN" altLang="zh-CN" sz="1000" i="1">
                                  <a:latin typeface="Cambria Math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"/>
                                  <m:endChr m:val="〉"/>
                                  <m:ctrlPr>
                                    <a:rPr lang="zh-CN" altLang="zh-CN" sz="10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1000" i="1">
                                      <a:latin typeface="Cambria Math"/>
                                    </a:rPr>
                                    <m:t>|</m:t>
                                  </m:r>
                                  <m:r>
                                    <a:rPr lang="en-US" altLang="zh-CN" sz="1000" b="0" i="1" smtClean="0">
                                      <a:latin typeface="Cambria Math"/>
                                    </a:rPr>
                                    <m:t>𝐻</m:t>
                                  </m:r>
                                </m:e>
                              </m:d>
                            </m:e>
                            <m:sub>
                              <m:r>
                                <a:rPr lang="en-US" altLang="zh-CN" sz="10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zh-CN" altLang="zh-CN" sz="1000" i="1">
                                  <a:latin typeface="Cambria Math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"/>
                                  <m:endChr m:val="〉"/>
                                  <m:ctrlPr>
                                    <a:rPr lang="zh-CN" altLang="zh-CN" sz="10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1000" i="1">
                                      <a:latin typeface="Cambria Math"/>
                                    </a:rPr>
                                    <m:t>|</m:t>
                                  </m:r>
                                  <m:r>
                                    <a:rPr lang="en-US" altLang="zh-CN" sz="1000" b="0" i="1" smtClean="0">
                                      <a:latin typeface="Cambria Math"/>
                                    </a:rPr>
                                    <m:t>𝐻</m:t>
                                  </m:r>
                                </m:e>
                              </m:d>
                            </m:e>
                            <m:sub>
                              <m:r>
                                <a:rPr lang="en-US" altLang="zh-CN" sz="10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zh-CN" sz="1000" i="1">
                              <a:latin typeface="Cambria Math"/>
                            </a:rPr>
                            <m:t>±</m:t>
                          </m:r>
                          <m:sSub>
                            <m:sSubPr>
                              <m:ctrlPr>
                                <a:rPr lang="zh-CN" altLang="zh-CN" sz="10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"/>
                                  <m:endChr m:val="〉"/>
                                  <m:ctrlPr>
                                    <a:rPr lang="zh-CN" altLang="zh-CN" sz="10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1000" i="1">
                                      <a:latin typeface="Cambria Math"/>
                                    </a:rPr>
                                    <m:t>|</m:t>
                                  </m:r>
                                  <m:r>
                                    <a:rPr lang="en-US" altLang="zh-CN" sz="1000" b="0" i="1" smtClean="0">
                                      <a:latin typeface="Cambria Math"/>
                                    </a:rPr>
                                    <m:t>𝑉</m:t>
                                  </m:r>
                                </m:e>
                              </m:d>
                            </m:e>
                            <m:sub>
                              <m:r>
                                <a:rPr lang="en-US" altLang="zh-CN" sz="10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zh-CN" altLang="zh-CN" sz="1000" i="1">
                                  <a:latin typeface="Cambria Math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"/>
                                  <m:endChr m:val="〉"/>
                                  <m:ctrlPr>
                                    <a:rPr lang="zh-CN" altLang="zh-CN" sz="10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1000" i="1">
                                      <a:latin typeface="Cambria Math"/>
                                    </a:rPr>
                                    <m:t>|</m:t>
                                  </m:r>
                                  <m:r>
                                    <a:rPr lang="en-US" altLang="zh-CN" sz="1000" b="0" i="1" smtClean="0">
                                      <a:latin typeface="Cambria Math"/>
                                    </a:rPr>
                                    <m:t>𝑉</m:t>
                                  </m:r>
                                </m:e>
                              </m:d>
                            </m:e>
                            <m:sub>
                              <m:r>
                                <a:rPr lang="en-US" altLang="zh-CN" sz="10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zh-CN" altLang="en-US" sz="1000" dirty="0"/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7497" y="4890903"/>
                <a:ext cx="2120645" cy="410305"/>
              </a:xfrm>
              <a:prstGeom prst="rect">
                <a:avLst/>
              </a:prstGeom>
              <a:blipFill rotWithShape="1">
                <a:blip r:embed="rId7"/>
                <a:stretch>
                  <a:fillRect t="-32353" r="-5460" b="-6470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Rounded Rectangle 29"/>
          <p:cNvSpPr/>
          <p:nvPr/>
        </p:nvSpPr>
        <p:spPr>
          <a:xfrm>
            <a:off x="4283968" y="2492896"/>
            <a:ext cx="4595366" cy="3888432"/>
          </a:xfrm>
          <a:prstGeom prst="round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TextBox 2"/>
          <p:cNvSpPr txBox="1"/>
          <p:nvPr/>
        </p:nvSpPr>
        <p:spPr>
          <a:xfrm>
            <a:off x="496906" y="1001061"/>
            <a:ext cx="37890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 smtClean="0"/>
              <a:t>Spontaneous parametric down conversion (SPDC)</a:t>
            </a:r>
            <a:endParaRPr lang="zh-CN" altLang="en-US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5395762" y="1333214"/>
                <a:ext cx="1912542" cy="7996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71450" indent="-171450">
                  <a:lnSpc>
                    <a:spcPct val="150000"/>
                  </a:lnSpc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500" b="0" i="1" smtClean="0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altLang="zh-CN" sz="150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altLang="zh-CN" sz="1500" b="0" i="1" smtClean="0">
                                <a:latin typeface="Cambria Math"/>
                              </a:rPr>
                              <m:t>𝑘</m:t>
                            </m:r>
                          </m:e>
                        </m:acc>
                      </m:e>
                      <m:sub>
                        <m:r>
                          <a:rPr lang="en-US" altLang="zh-CN" sz="15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altLang="zh-CN" sz="1500" b="0" i="1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altLang="zh-CN" sz="1500" i="1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altLang="zh-CN" sz="15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altLang="zh-CN" sz="1500" i="1">
                                <a:latin typeface="Cambria Math"/>
                              </a:rPr>
                              <m:t>𝑘</m:t>
                            </m:r>
                          </m:e>
                        </m:acc>
                      </m:e>
                      <m:sub>
                        <m:r>
                          <a:rPr lang="en-US" altLang="zh-CN" sz="1500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altLang="zh-CN" sz="1500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altLang="zh-CN" sz="1500" i="1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altLang="zh-CN" sz="15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altLang="zh-CN" sz="1500" i="1">
                                <a:latin typeface="Cambria Math"/>
                              </a:rPr>
                              <m:t>𝑘</m:t>
                            </m:r>
                          </m:e>
                        </m:acc>
                      </m:e>
                      <m:sub>
                        <m:r>
                          <a:rPr lang="en-US" altLang="zh-CN" sz="1500" b="0" i="1" smtClean="0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endParaRPr lang="en-US" altLang="zh-CN" sz="1500" dirty="0" smtClean="0"/>
              </a:p>
              <a:p>
                <a:pPr marL="171450" indent="-171450">
                  <a:lnSpc>
                    <a:spcPct val="150000"/>
                  </a:lnSpc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500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1500" i="1" dirty="0" smtClean="0">
                            <a:latin typeface="Cambria Math"/>
                          </a:rPr>
                          <m:t>𝜔</m:t>
                        </m:r>
                      </m:e>
                      <m:sub>
                        <m:r>
                          <a:rPr lang="en-US" altLang="zh-CN" sz="1500" b="0" i="1" dirty="0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altLang="zh-CN" sz="1500" b="0" i="1" dirty="0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altLang="zh-CN" sz="15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1500" i="1" dirty="0">
                            <a:latin typeface="Cambria Math"/>
                          </a:rPr>
                          <m:t>𝜔</m:t>
                        </m:r>
                      </m:e>
                      <m:sub>
                        <m:r>
                          <a:rPr lang="en-US" altLang="zh-CN" sz="1500" b="0" i="1" dirty="0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altLang="zh-CN" sz="1500" b="0" i="1" dirty="0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altLang="zh-CN" sz="15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1500" i="1" dirty="0">
                            <a:latin typeface="Cambria Math"/>
                          </a:rPr>
                          <m:t>𝜔</m:t>
                        </m:r>
                      </m:e>
                      <m:sub>
                        <m:r>
                          <a:rPr lang="en-US" altLang="zh-CN" sz="1500" b="0" i="1" dirty="0" smtClean="0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endParaRPr lang="en-US" altLang="zh-CN" sz="1500" dirty="0" smtClean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762" y="1333214"/>
                <a:ext cx="1912542" cy="799642"/>
              </a:xfrm>
              <a:prstGeom prst="rect">
                <a:avLst/>
              </a:prstGeom>
              <a:blipFill rotWithShape="1">
                <a:blip r:embed="rId8"/>
                <a:stretch>
                  <a:fillRect l="-637" b="-610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4661502" y="933796"/>
            <a:ext cx="3057055" cy="3820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1450" indent="-171450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zh-CN" sz="1400" dirty="0"/>
              <a:t>Energy and momentum conservation</a:t>
            </a:r>
          </a:p>
        </p:txBody>
      </p:sp>
    </p:spTree>
    <p:extLst>
      <p:ext uri="{BB962C8B-B14F-4D97-AF65-F5344CB8AC3E}">
        <p14:creationId xmlns:p14="http://schemas.microsoft.com/office/powerpoint/2010/main" val="2511891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  <p:bldP spid="14" grpId="0"/>
      <p:bldP spid="12" grpId="0"/>
      <p:bldP spid="22" grpId="0"/>
      <p:bldP spid="23" grpId="0"/>
      <p:bldP spid="27" grpId="0"/>
      <p:bldP spid="28" grpId="0"/>
      <p:bldP spid="29" grpId="0"/>
      <p:bldP spid="30" grpId="0" animBg="1"/>
      <p:bldP spid="3" grpId="0"/>
      <p:bldP spid="31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extBox 54"/>
          <p:cNvSpPr txBox="1"/>
          <p:nvPr/>
        </p:nvSpPr>
        <p:spPr>
          <a:xfrm>
            <a:off x="5868109" y="1844824"/>
            <a:ext cx="2985967" cy="7039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 smtClean="0"/>
              <a:t>Using narrow band filters (2-3 nm)</a:t>
            </a:r>
          </a:p>
          <a:p>
            <a:pPr>
              <a:lnSpc>
                <a:spcPct val="150000"/>
              </a:lnSpc>
            </a:pPr>
            <a:r>
              <a:rPr lang="en-US" altLang="zh-CN" sz="1400" dirty="0" smtClean="0">
                <a:sym typeface="Wingdings" pitchFamily="2" charset="2"/>
              </a:rPr>
              <a:t> Strong loss of photons</a:t>
            </a:r>
            <a:endParaRPr lang="en-US" altLang="zh-CN" sz="1400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23BB6-D6E2-4AA2-BCCF-D8B8E7BC196B}" type="slidenum">
              <a:rPr lang="zh-CN" altLang="en-US" smtClean="0"/>
              <a:t>7</a:t>
            </a:fld>
            <a:endParaRPr lang="zh-CN" alt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8837340"/>
              </p:ext>
            </p:extLst>
          </p:nvPr>
        </p:nvGraphicFramePr>
        <p:xfrm>
          <a:off x="172715" y="1884052"/>
          <a:ext cx="3535189" cy="10731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26" name="Visio" r:id="rId3" imgW="2299356" imgH="695889" progId="Visio.Drawing.11">
                  <p:embed/>
                </p:oleObj>
              </mc:Choice>
              <mc:Fallback>
                <p:oleObj name="Visio" r:id="rId3" imgW="2299356" imgH="695889" progId="Visio.Drawing.11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2715" y="1884052"/>
                        <a:ext cx="3535189" cy="107311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4184321"/>
              </p:ext>
            </p:extLst>
          </p:nvPr>
        </p:nvGraphicFramePr>
        <p:xfrm>
          <a:off x="326174" y="4114895"/>
          <a:ext cx="2877674" cy="19784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27" name="Visio" r:id="rId5" imgW="2212975" imgH="1519996" progId="Visio.Drawing.11">
                  <p:embed/>
                </p:oleObj>
              </mc:Choice>
              <mc:Fallback>
                <p:oleObj name="Visio" r:id="rId5" imgW="2212975" imgH="1519996" progId="Visio.Drawing.11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6174" y="4114895"/>
                        <a:ext cx="2877674" cy="197840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6663378" cy="706090"/>
          </a:xfrm>
        </p:spPr>
        <p:txBody>
          <a:bodyPr>
            <a:normAutofit/>
          </a:bodyPr>
          <a:lstStyle/>
          <a:p>
            <a:pPr algn="l"/>
            <a:r>
              <a:rPr lang="en-US" altLang="zh-CN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Setting-up  </a:t>
            </a:r>
            <a:r>
              <a:rPr lang="en-US" altLang="zh-CN" sz="3600" dirty="0" smtClean="0">
                <a:solidFill>
                  <a:srgbClr val="002060"/>
                </a:solidFill>
                <a:latin typeface="Adobe Arabic" pitchFamily="18" charset="-78"/>
                <a:cs typeface="Adobe Arabic" pitchFamily="18" charset="-78"/>
              </a:rPr>
              <a:t> </a:t>
            </a:r>
            <a:r>
              <a:rPr lang="en-US" altLang="zh-CN" sz="18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frequency-uncorrelated SPDC source</a:t>
            </a:r>
            <a:endParaRPr lang="zh-CN" altLang="en-US" sz="18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Freeform 23"/>
          <p:cNvSpPr/>
          <p:nvPr/>
        </p:nvSpPr>
        <p:spPr>
          <a:xfrm>
            <a:off x="5382640" y="2564904"/>
            <a:ext cx="307758" cy="247641"/>
          </a:xfrm>
          <a:custGeom>
            <a:avLst/>
            <a:gdLst>
              <a:gd name="connsiteX0" fmla="*/ 0 w 1634836"/>
              <a:gd name="connsiteY0" fmla="*/ 874782 h 874782"/>
              <a:gd name="connsiteX1" fmla="*/ 374073 w 1634836"/>
              <a:gd name="connsiteY1" fmla="*/ 722382 h 874782"/>
              <a:gd name="connsiteX2" fmla="*/ 581891 w 1634836"/>
              <a:gd name="connsiteY2" fmla="*/ 182055 h 874782"/>
              <a:gd name="connsiteX3" fmla="*/ 817418 w 1634836"/>
              <a:gd name="connsiteY3" fmla="*/ 1946 h 874782"/>
              <a:gd name="connsiteX4" fmla="*/ 1094509 w 1634836"/>
              <a:gd name="connsiteY4" fmla="*/ 126636 h 874782"/>
              <a:gd name="connsiteX5" fmla="*/ 1302327 w 1634836"/>
              <a:gd name="connsiteY5" fmla="*/ 680818 h 874782"/>
              <a:gd name="connsiteX6" fmla="*/ 1634836 w 1634836"/>
              <a:gd name="connsiteY6" fmla="*/ 860927 h 874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34836" h="874782">
                <a:moveTo>
                  <a:pt x="0" y="874782"/>
                </a:moveTo>
                <a:cubicBezTo>
                  <a:pt x="138545" y="856309"/>
                  <a:pt x="277091" y="837836"/>
                  <a:pt x="374073" y="722382"/>
                </a:cubicBezTo>
                <a:cubicBezTo>
                  <a:pt x="471055" y="606927"/>
                  <a:pt x="508000" y="302128"/>
                  <a:pt x="581891" y="182055"/>
                </a:cubicBezTo>
                <a:cubicBezTo>
                  <a:pt x="655782" y="61982"/>
                  <a:pt x="731982" y="11182"/>
                  <a:pt x="817418" y="1946"/>
                </a:cubicBezTo>
                <a:cubicBezTo>
                  <a:pt x="902854" y="-7290"/>
                  <a:pt x="1013691" y="13491"/>
                  <a:pt x="1094509" y="126636"/>
                </a:cubicBezTo>
                <a:cubicBezTo>
                  <a:pt x="1175327" y="239781"/>
                  <a:pt x="1212273" y="558436"/>
                  <a:pt x="1302327" y="680818"/>
                </a:cubicBezTo>
                <a:cubicBezTo>
                  <a:pt x="1392382" y="803200"/>
                  <a:pt x="1526309" y="784727"/>
                  <a:pt x="1634836" y="860927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25" name="Freeform 24"/>
          <p:cNvSpPr/>
          <p:nvPr/>
        </p:nvSpPr>
        <p:spPr>
          <a:xfrm>
            <a:off x="5431548" y="2060848"/>
            <a:ext cx="220572" cy="276999"/>
          </a:xfrm>
          <a:custGeom>
            <a:avLst/>
            <a:gdLst>
              <a:gd name="connsiteX0" fmla="*/ 0 w 1634836"/>
              <a:gd name="connsiteY0" fmla="*/ 874782 h 874782"/>
              <a:gd name="connsiteX1" fmla="*/ 374073 w 1634836"/>
              <a:gd name="connsiteY1" fmla="*/ 722382 h 874782"/>
              <a:gd name="connsiteX2" fmla="*/ 581891 w 1634836"/>
              <a:gd name="connsiteY2" fmla="*/ 182055 h 874782"/>
              <a:gd name="connsiteX3" fmla="*/ 817418 w 1634836"/>
              <a:gd name="connsiteY3" fmla="*/ 1946 h 874782"/>
              <a:gd name="connsiteX4" fmla="*/ 1094509 w 1634836"/>
              <a:gd name="connsiteY4" fmla="*/ 126636 h 874782"/>
              <a:gd name="connsiteX5" fmla="*/ 1302327 w 1634836"/>
              <a:gd name="connsiteY5" fmla="*/ 680818 h 874782"/>
              <a:gd name="connsiteX6" fmla="*/ 1634836 w 1634836"/>
              <a:gd name="connsiteY6" fmla="*/ 860927 h 874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34836" h="874782">
                <a:moveTo>
                  <a:pt x="0" y="874782"/>
                </a:moveTo>
                <a:cubicBezTo>
                  <a:pt x="138545" y="856309"/>
                  <a:pt x="277091" y="837836"/>
                  <a:pt x="374073" y="722382"/>
                </a:cubicBezTo>
                <a:cubicBezTo>
                  <a:pt x="471055" y="606927"/>
                  <a:pt x="508000" y="302128"/>
                  <a:pt x="581891" y="182055"/>
                </a:cubicBezTo>
                <a:cubicBezTo>
                  <a:pt x="655782" y="61982"/>
                  <a:pt x="731982" y="11182"/>
                  <a:pt x="817418" y="1946"/>
                </a:cubicBezTo>
                <a:cubicBezTo>
                  <a:pt x="902854" y="-7290"/>
                  <a:pt x="1013691" y="13491"/>
                  <a:pt x="1094509" y="126636"/>
                </a:cubicBezTo>
                <a:cubicBezTo>
                  <a:pt x="1175327" y="239781"/>
                  <a:pt x="1212273" y="558436"/>
                  <a:pt x="1302327" y="680818"/>
                </a:cubicBezTo>
                <a:cubicBezTo>
                  <a:pt x="1392382" y="803200"/>
                  <a:pt x="1526309" y="784727"/>
                  <a:pt x="1634836" y="860927"/>
                </a:cubicBezTo>
              </a:path>
            </a:pathLst>
          </a:cu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493423" y="5020381"/>
            <a:ext cx="223224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en-US" altLang="zh-CN" sz="1300" dirty="0" smtClean="0"/>
              <a:t>Erase the distinguishability without strong filtering</a:t>
            </a:r>
          </a:p>
        </p:txBody>
      </p:sp>
      <p:sp>
        <p:nvSpPr>
          <p:cNvPr id="3" name="Rectangle 2"/>
          <p:cNvSpPr/>
          <p:nvPr/>
        </p:nvSpPr>
        <p:spPr>
          <a:xfrm>
            <a:off x="102323" y="6381328"/>
            <a:ext cx="706714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000" dirty="0" smtClean="0"/>
              <a:t>*</a:t>
            </a:r>
            <a:r>
              <a:rPr lang="en-US" altLang="zh-CN" sz="1000" dirty="0"/>
              <a:t>W.P. Grice and I.A. </a:t>
            </a:r>
            <a:r>
              <a:rPr lang="en-US" altLang="zh-CN" sz="1000" dirty="0" err="1"/>
              <a:t>Walmsley</a:t>
            </a:r>
            <a:r>
              <a:rPr lang="en-US" altLang="zh-CN" sz="1000" dirty="0"/>
              <a:t>. Phys. Rev. A 56, 1627-1634, 1997.</a:t>
            </a:r>
            <a:endParaRPr lang="zh-CN" altLang="en-US" sz="1000" dirty="0"/>
          </a:p>
          <a:p>
            <a:r>
              <a:rPr lang="zh-CN" altLang="en-US" sz="1000" dirty="0" smtClean="0"/>
              <a:t>** </a:t>
            </a:r>
            <a:r>
              <a:rPr lang="de-DE" altLang="zh-CN" sz="1000" dirty="0" smtClean="0"/>
              <a:t>H</a:t>
            </a:r>
            <a:r>
              <a:rPr lang="de-DE" altLang="zh-CN" sz="1000" dirty="0"/>
              <a:t>.-S. Poh, J. Lim, I. Marcikic, A. Lamas-Linares and C. </a:t>
            </a:r>
            <a:r>
              <a:rPr lang="de-DE" altLang="zh-CN" sz="1000" dirty="0" smtClean="0"/>
              <a:t>Kurtsiefer. </a:t>
            </a:r>
            <a:r>
              <a:rPr lang="de-DE" altLang="zh-CN" sz="1000" dirty="0"/>
              <a:t>Phys. Rev. </a:t>
            </a:r>
            <a:r>
              <a:rPr lang="de-DE" altLang="zh-CN" sz="1000" dirty="0" smtClean="0"/>
              <a:t>A 80</a:t>
            </a:r>
            <a:r>
              <a:rPr lang="de-DE" altLang="zh-CN" sz="1000" dirty="0"/>
              <a:t>, 043815, 2009.</a:t>
            </a:r>
            <a:endParaRPr lang="zh-CN" altLang="en-US" sz="1000" dirty="0"/>
          </a:p>
        </p:txBody>
      </p:sp>
      <p:sp>
        <p:nvSpPr>
          <p:cNvPr id="35" name="TextBox 34"/>
          <p:cNvSpPr txBox="1"/>
          <p:nvPr/>
        </p:nvSpPr>
        <p:spPr>
          <a:xfrm>
            <a:off x="431834" y="903917"/>
            <a:ext cx="6688744" cy="7039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zh-CN" sz="1400" dirty="0" smtClean="0"/>
              <a:t>In multi-photon experiment, interference required </a:t>
            </a:r>
            <a:r>
              <a:rPr lang="en-US" altLang="zh-CN" sz="1400" dirty="0" smtClean="0">
                <a:sym typeface="Wingdings" pitchFamily="2" charset="2"/>
              </a:rPr>
              <a:t> timing property</a:t>
            </a:r>
          </a:p>
          <a:p>
            <a:pPr marL="171450" indent="-171450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zh-CN" sz="1400" dirty="0" smtClean="0">
                <a:sym typeface="Wingdings" pitchFamily="2" charset="2"/>
              </a:rPr>
              <a:t>Pump with ultrafast laser pulses (broad band pumping)  spectral distinguishability</a:t>
            </a:r>
            <a:endParaRPr lang="en-US" altLang="zh-CN" sz="1400" dirty="0" smtClean="0"/>
          </a:p>
        </p:txBody>
      </p:sp>
      <p:pic>
        <p:nvPicPr>
          <p:cNvPr id="22551" name="Picture 23" descr="F:\Photos\来自 NOKIA Lumia 800\相机胶卷\WP_000257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3364" y="1658369"/>
            <a:ext cx="2913994" cy="388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563888" y="2078637"/>
            <a:ext cx="17690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 smtClean="0"/>
              <a:t>H-polarized: </a:t>
            </a:r>
            <a:r>
              <a:rPr lang="en-US" altLang="zh-CN" sz="1400" i="1" dirty="0"/>
              <a:t>e</a:t>
            </a:r>
            <a:r>
              <a:rPr lang="en-US" altLang="zh-CN" sz="1400" dirty="0" smtClean="0"/>
              <a:t> photon</a:t>
            </a:r>
            <a:endParaRPr lang="zh-CN" altLang="en-US" sz="1400" dirty="0"/>
          </a:p>
        </p:txBody>
      </p:sp>
      <p:sp>
        <p:nvSpPr>
          <p:cNvPr id="36" name="TextBox 35"/>
          <p:cNvSpPr txBox="1"/>
          <p:nvPr/>
        </p:nvSpPr>
        <p:spPr>
          <a:xfrm>
            <a:off x="3563888" y="2582693"/>
            <a:ext cx="17658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 smtClean="0"/>
              <a:t>V-polarized: </a:t>
            </a:r>
            <a:r>
              <a:rPr lang="en-US" altLang="zh-CN" sz="1400" i="1" dirty="0"/>
              <a:t>o</a:t>
            </a:r>
            <a:r>
              <a:rPr lang="en-US" altLang="zh-CN" sz="1400" dirty="0" smtClean="0"/>
              <a:t> photon</a:t>
            </a:r>
            <a:endParaRPr lang="zh-CN" altLang="en-US" sz="1400" dirty="0"/>
          </a:p>
        </p:txBody>
      </p:sp>
      <p:sp>
        <p:nvSpPr>
          <p:cNvPr id="39" name="Freeform 38"/>
          <p:cNvSpPr/>
          <p:nvPr/>
        </p:nvSpPr>
        <p:spPr>
          <a:xfrm>
            <a:off x="2983276" y="5528265"/>
            <a:ext cx="220572" cy="276999"/>
          </a:xfrm>
          <a:custGeom>
            <a:avLst/>
            <a:gdLst>
              <a:gd name="connsiteX0" fmla="*/ 0 w 1634836"/>
              <a:gd name="connsiteY0" fmla="*/ 874782 h 874782"/>
              <a:gd name="connsiteX1" fmla="*/ 374073 w 1634836"/>
              <a:gd name="connsiteY1" fmla="*/ 722382 h 874782"/>
              <a:gd name="connsiteX2" fmla="*/ 581891 w 1634836"/>
              <a:gd name="connsiteY2" fmla="*/ 182055 h 874782"/>
              <a:gd name="connsiteX3" fmla="*/ 817418 w 1634836"/>
              <a:gd name="connsiteY3" fmla="*/ 1946 h 874782"/>
              <a:gd name="connsiteX4" fmla="*/ 1094509 w 1634836"/>
              <a:gd name="connsiteY4" fmla="*/ 126636 h 874782"/>
              <a:gd name="connsiteX5" fmla="*/ 1302327 w 1634836"/>
              <a:gd name="connsiteY5" fmla="*/ 680818 h 874782"/>
              <a:gd name="connsiteX6" fmla="*/ 1634836 w 1634836"/>
              <a:gd name="connsiteY6" fmla="*/ 860927 h 874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34836" h="874782">
                <a:moveTo>
                  <a:pt x="0" y="874782"/>
                </a:moveTo>
                <a:cubicBezTo>
                  <a:pt x="138545" y="856309"/>
                  <a:pt x="277091" y="837836"/>
                  <a:pt x="374073" y="722382"/>
                </a:cubicBezTo>
                <a:cubicBezTo>
                  <a:pt x="471055" y="606927"/>
                  <a:pt x="508000" y="302128"/>
                  <a:pt x="581891" y="182055"/>
                </a:cubicBezTo>
                <a:cubicBezTo>
                  <a:pt x="655782" y="61982"/>
                  <a:pt x="731982" y="11182"/>
                  <a:pt x="817418" y="1946"/>
                </a:cubicBezTo>
                <a:cubicBezTo>
                  <a:pt x="902854" y="-7290"/>
                  <a:pt x="1013691" y="13491"/>
                  <a:pt x="1094509" y="126636"/>
                </a:cubicBezTo>
                <a:cubicBezTo>
                  <a:pt x="1175327" y="239781"/>
                  <a:pt x="1212273" y="558436"/>
                  <a:pt x="1302327" y="680818"/>
                </a:cubicBezTo>
                <a:cubicBezTo>
                  <a:pt x="1392382" y="803200"/>
                  <a:pt x="1526309" y="784727"/>
                  <a:pt x="1634836" y="860927"/>
                </a:cubicBezTo>
              </a:path>
            </a:pathLst>
          </a:cu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40" name="Freeform 39"/>
          <p:cNvSpPr/>
          <p:nvPr/>
        </p:nvSpPr>
        <p:spPr>
          <a:xfrm>
            <a:off x="394801" y="5514336"/>
            <a:ext cx="220572" cy="276999"/>
          </a:xfrm>
          <a:custGeom>
            <a:avLst/>
            <a:gdLst>
              <a:gd name="connsiteX0" fmla="*/ 0 w 1634836"/>
              <a:gd name="connsiteY0" fmla="*/ 874782 h 874782"/>
              <a:gd name="connsiteX1" fmla="*/ 374073 w 1634836"/>
              <a:gd name="connsiteY1" fmla="*/ 722382 h 874782"/>
              <a:gd name="connsiteX2" fmla="*/ 581891 w 1634836"/>
              <a:gd name="connsiteY2" fmla="*/ 182055 h 874782"/>
              <a:gd name="connsiteX3" fmla="*/ 817418 w 1634836"/>
              <a:gd name="connsiteY3" fmla="*/ 1946 h 874782"/>
              <a:gd name="connsiteX4" fmla="*/ 1094509 w 1634836"/>
              <a:gd name="connsiteY4" fmla="*/ 126636 h 874782"/>
              <a:gd name="connsiteX5" fmla="*/ 1302327 w 1634836"/>
              <a:gd name="connsiteY5" fmla="*/ 680818 h 874782"/>
              <a:gd name="connsiteX6" fmla="*/ 1634836 w 1634836"/>
              <a:gd name="connsiteY6" fmla="*/ 860927 h 874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34836" h="874782">
                <a:moveTo>
                  <a:pt x="0" y="874782"/>
                </a:moveTo>
                <a:cubicBezTo>
                  <a:pt x="138545" y="856309"/>
                  <a:pt x="277091" y="837836"/>
                  <a:pt x="374073" y="722382"/>
                </a:cubicBezTo>
                <a:cubicBezTo>
                  <a:pt x="471055" y="606927"/>
                  <a:pt x="508000" y="302128"/>
                  <a:pt x="581891" y="182055"/>
                </a:cubicBezTo>
                <a:cubicBezTo>
                  <a:pt x="655782" y="61982"/>
                  <a:pt x="731982" y="11182"/>
                  <a:pt x="817418" y="1946"/>
                </a:cubicBezTo>
                <a:cubicBezTo>
                  <a:pt x="902854" y="-7290"/>
                  <a:pt x="1013691" y="13491"/>
                  <a:pt x="1094509" y="126636"/>
                </a:cubicBezTo>
                <a:cubicBezTo>
                  <a:pt x="1175327" y="239781"/>
                  <a:pt x="1212273" y="558436"/>
                  <a:pt x="1302327" y="680818"/>
                </a:cubicBezTo>
                <a:cubicBezTo>
                  <a:pt x="1392382" y="803200"/>
                  <a:pt x="1526309" y="784727"/>
                  <a:pt x="1634836" y="860927"/>
                </a:cubicBezTo>
              </a:path>
            </a:pathLst>
          </a:cu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41" name="Freeform 40"/>
          <p:cNvSpPr/>
          <p:nvPr/>
        </p:nvSpPr>
        <p:spPr>
          <a:xfrm>
            <a:off x="1291807" y="5542943"/>
            <a:ext cx="307758" cy="247641"/>
          </a:xfrm>
          <a:custGeom>
            <a:avLst/>
            <a:gdLst>
              <a:gd name="connsiteX0" fmla="*/ 0 w 1634836"/>
              <a:gd name="connsiteY0" fmla="*/ 874782 h 874782"/>
              <a:gd name="connsiteX1" fmla="*/ 374073 w 1634836"/>
              <a:gd name="connsiteY1" fmla="*/ 722382 h 874782"/>
              <a:gd name="connsiteX2" fmla="*/ 581891 w 1634836"/>
              <a:gd name="connsiteY2" fmla="*/ 182055 h 874782"/>
              <a:gd name="connsiteX3" fmla="*/ 817418 w 1634836"/>
              <a:gd name="connsiteY3" fmla="*/ 1946 h 874782"/>
              <a:gd name="connsiteX4" fmla="*/ 1094509 w 1634836"/>
              <a:gd name="connsiteY4" fmla="*/ 126636 h 874782"/>
              <a:gd name="connsiteX5" fmla="*/ 1302327 w 1634836"/>
              <a:gd name="connsiteY5" fmla="*/ 680818 h 874782"/>
              <a:gd name="connsiteX6" fmla="*/ 1634836 w 1634836"/>
              <a:gd name="connsiteY6" fmla="*/ 860927 h 874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34836" h="874782">
                <a:moveTo>
                  <a:pt x="0" y="874782"/>
                </a:moveTo>
                <a:cubicBezTo>
                  <a:pt x="138545" y="856309"/>
                  <a:pt x="277091" y="837836"/>
                  <a:pt x="374073" y="722382"/>
                </a:cubicBezTo>
                <a:cubicBezTo>
                  <a:pt x="471055" y="606927"/>
                  <a:pt x="508000" y="302128"/>
                  <a:pt x="581891" y="182055"/>
                </a:cubicBezTo>
                <a:cubicBezTo>
                  <a:pt x="655782" y="61982"/>
                  <a:pt x="731982" y="11182"/>
                  <a:pt x="817418" y="1946"/>
                </a:cubicBezTo>
                <a:cubicBezTo>
                  <a:pt x="902854" y="-7290"/>
                  <a:pt x="1013691" y="13491"/>
                  <a:pt x="1094509" y="126636"/>
                </a:cubicBezTo>
                <a:cubicBezTo>
                  <a:pt x="1175327" y="239781"/>
                  <a:pt x="1212273" y="558436"/>
                  <a:pt x="1302327" y="680818"/>
                </a:cubicBezTo>
                <a:cubicBezTo>
                  <a:pt x="1392382" y="803200"/>
                  <a:pt x="1526309" y="784727"/>
                  <a:pt x="1634836" y="860927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42" name="Freeform 41"/>
          <p:cNvSpPr/>
          <p:nvPr/>
        </p:nvSpPr>
        <p:spPr>
          <a:xfrm>
            <a:off x="1907704" y="5543694"/>
            <a:ext cx="307758" cy="247641"/>
          </a:xfrm>
          <a:custGeom>
            <a:avLst/>
            <a:gdLst>
              <a:gd name="connsiteX0" fmla="*/ 0 w 1634836"/>
              <a:gd name="connsiteY0" fmla="*/ 874782 h 874782"/>
              <a:gd name="connsiteX1" fmla="*/ 374073 w 1634836"/>
              <a:gd name="connsiteY1" fmla="*/ 722382 h 874782"/>
              <a:gd name="connsiteX2" fmla="*/ 581891 w 1634836"/>
              <a:gd name="connsiteY2" fmla="*/ 182055 h 874782"/>
              <a:gd name="connsiteX3" fmla="*/ 817418 w 1634836"/>
              <a:gd name="connsiteY3" fmla="*/ 1946 h 874782"/>
              <a:gd name="connsiteX4" fmla="*/ 1094509 w 1634836"/>
              <a:gd name="connsiteY4" fmla="*/ 126636 h 874782"/>
              <a:gd name="connsiteX5" fmla="*/ 1302327 w 1634836"/>
              <a:gd name="connsiteY5" fmla="*/ 680818 h 874782"/>
              <a:gd name="connsiteX6" fmla="*/ 1634836 w 1634836"/>
              <a:gd name="connsiteY6" fmla="*/ 860927 h 874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34836" h="874782">
                <a:moveTo>
                  <a:pt x="0" y="874782"/>
                </a:moveTo>
                <a:cubicBezTo>
                  <a:pt x="138545" y="856309"/>
                  <a:pt x="277091" y="837836"/>
                  <a:pt x="374073" y="722382"/>
                </a:cubicBezTo>
                <a:cubicBezTo>
                  <a:pt x="471055" y="606927"/>
                  <a:pt x="508000" y="302128"/>
                  <a:pt x="581891" y="182055"/>
                </a:cubicBezTo>
                <a:cubicBezTo>
                  <a:pt x="655782" y="61982"/>
                  <a:pt x="731982" y="11182"/>
                  <a:pt x="817418" y="1946"/>
                </a:cubicBezTo>
                <a:cubicBezTo>
                  <a:pt x="902854" y="-7290"/>
                  <a:pt x="1013691" y="13491"/>
                  <a:pt x="1094509" y="126636"/>
                </a:cubicBezTo>
                <a:cubicBezTo>
                  <a:pt x="1175327" y="239781"/>
                  <a:pt x="1212273" y="558436"/>
                  <a:pt x="1302327" y="680818"/>
                </a:cubicBezTo>
                <a:cubicBezTo>
                  <a:pt x="1392382" y="803200"/>
                  <a:pt x="1526309" y="784727"/>
                  <a:pt x="1634836" y="860927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43" name="Freeform 42"/>
          <p:cNvSpPr/>
          <p:nvPr/>
        </p:nvSpPr>
        <p:spPr>
          <a:xfrm>
            <a:off x="395536" y="3782365"/>
            <a:ext cx="220572" cy="276999"/>
          </a:xfrm>
          <a:custGeom>
            <a:avLst/>
            <a:gdLst>
              <a:gd name="connsiteX0" fmla="*/ 0 w 1634836"/>
              <a:gd name="connsiteY0" fmla="*/ 874782 h 874782"/>
              <a:gd name="connsiteX1" fmla="*/ 374073 w 1634836"/>
              <a:gd name="connsiteY1" fmla="*/ 722382 h 874782"/>
              <a:gd name="connsiteX2" fmla="*/ 581891 w 1634836"/>
              <a:gd name="connsiteY2" fmla="*/ 182055 h 874782"/>
              <a:gd name="connsiteX3" fmla="*/ 817418 w 1634836"/>
              <a:gd name="connsiteY3" fmla="*/ 1946 h 874782"/>
              <a:gd name="connsiteX4" fmla="*/ 1094509 w 1634836"/>
              <a:gd name="connsiteY4" fmla="*/ 126636 h 874782"/>
              <a:gd name="connsiteX5" fmla="*/ 1302327 w 1634836"/>
              <a:gd name="connsiteY5" fmla="*/ 680818 h 874782"/>
              <a:gd name="connsiteX6" fmla="*/ 1634836 w 1634836"/>
              <a:gd name="connsiteY6" fmla="*/ 860927 h 874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34836" h="874782">
                <a:moveTo>
                  <a:pt x="0" y="874782"/>
                </a:moveTo>
                <a:cubicBezTo>
                  <a:pt x="138545" y="856309"/>
                  <a:pt x="277091" y="837836"/>
                  <a:pt x="374073" y="722382"/>
                </a:cubicBezTo>
                <a:cubicBezTo>
                  <a:pt x="471055" y="606927"/>
                  <a:pt x="508000" y="302128"/>
                  <a:pt x="581891" y="182055"/>
                </a:cubicBezTo>
                <a:cubicBezTo>
                  <a:pt x="655782" y="61982"/>
                  <a:pt x="731982" y="11182"/>
                  <a:pt x="817418" y="1946"/>
                </a:cubicBezTo>
                <a:cubicBezTo>
                  <a:pt x="902854" y="-7290"/>
                  <a:pt x="1013691" y="13491"/>
                  <a:pt x="1094509" y="126636"/>
                </a:cubicBezTo>
                <a:cubicBezTo>
                  <a:pt x="1175327" y="239781"/>
                  <a:pt x="1212273" y="558436"/>
                  <a:pt x="1302327" y="680818"/>
                </a:cubicBezTo>
                <a:cubicBezTo>
                  <a:pt x="1392382" y="803200"/>
                  <a:pt x="1526309" y="784727"/>
                  <a:pt x="1634836" y="860927"/>
                </a:cubicBezTo>
              </a:path>
            </a:pathLst>
          </a:cu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44" name="Freeform 43"/>
          <p:cNvSpPr/>
          <p:nvPr/>
        </p:nvSpPr>
        <p:spPr>
          <a:xfrm>
            <a:off x="1311914" y="3829431"/>
            <a:ext cx="307758" cy="247641"/>
          </a:xfrm>
          <a:custGeom>
            <a:avLst/>
            <a:gdLst>
              <a:gd name="connsiteX0" fmla="*/ 0 w 1634836"/>
              <a:gd name="connsiteY0" fmla="*/ 874782 h 874782"/>
              <a:gd name="connsiteX1" fmla="*/ 374073 w 1634836"/>
              <a:gd name="connsiteY1" fmla="*/ 722382 h 874782"/>
              <a:gd name="connsiteX2" fmla="*/ 581891 w 1634836"/>
              <a:gd name="connsiteY2" fmla="*/ 182055 h 874782"/>
              <a:gd name="connsiteX3" fmla="*/ 817418 w 1634836"/>
              <a:gd name="connsiteY3" fmla="*/ 1946 h 874782"/>
              <a:gd name="connsiteX4" fmla="*/ 1094509 w 1634836"/>
              <a:gd name="connsiteY4" fmla="*/ 126636 h 874782"/>
              <a:gd name="connsiteX5" fmla="*/ 1302327 w 1634836"/>
              <a:gd name="connsiteY5" fmla="*/ 680818 h 874782"/>
              <a:gd name="connsiteX6" fmla="*/ 1634836 w 1634836"/>
              <a:gd name="connsiteY6" fmla="*/ 860927 h 874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34836" h="874782">
                <a:moveTo>
                  <a:pt x="0" y="874782"/>
                </a:moveTo>
                <a:cubicBezTo>
                  <a:pt x="138545" y="856309"/>
                  <a:pt x="277091" y="837836"/>
                  <a:pt x="374073" y="722382"/>
                </a:cubicBezTo>
                <a:cubicBezTo>
                  <a:pt x="471055" y="606927"/>
                  <a:pt x="508000" y="302128"/>
                  <a:pt x="581891" y="182055"/>
                </a:cubicBezTo>
                <a:cubicBezTo>
                  <a:pt x="655782" y="61982"/>
                  <a:pt x="731982" y="11182"/>
                  <a:pt x="817418" y="1946"/>
                </a:cubicBezTo>
                <a:cubicBezTo>
                  <a:pt x="902854" y="-7290"/>
                  <a:pt x="1013691" y="13491"/>
                  <a:pt x="1094509" y="126636"/>
                </a:cubicBezTo>
                <a:cubicBezTo>
                  <a:pt x="1175327" y="239781"/>
                  <a:pt x="1212273" y="558436"/>
                  <a:pt x="1302327" y="680818"/>
                </a:cubicBezTo>
                <a:cubicBezTo>
                  <a:pt x="1392382" y="803200"/>
                  <a:pt x="1526309" y="784727"/>
                  <a:pt x="1634836" y="860927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45" name="Freeform 44"/>
          <p:cNvSpPr/>
          <p:nvPr/>
        </p:nvSpPr>
        <p:spPr>
          <a:xfrm>
            <a:off x="1939575" y="3775304"/>
            <a:ext cx="220572" cy="276999"/>
          </a:xfrm>
          <a:custGeom>
            <a:avLst/>
            <a:gdLst>
              <a:gd name="connsiteX0" fmla="*/ 0 w 1634836"/>
              <a:gd name="connsiteY0" fmla="*/ 874782 h 874782"/>
              <a:gd name="connsiteX1" fmla="*/ 374073 w 1634836"/>
              <a:gd name="connsiteY1" fmla="*/ 722382 h 874782"/>
              <a:gd name="connsiteX2" fmla="*/ 581891 w 1634836"/>
              <a:gd name="connsiteY2" fmla="*/ 182055 h 874782"/>
              <a:gd name="connsiteX3" fmla="*/ 817418 w 1634836"/>
              <a:gd name="connsiteY3" fmla="*/ 1946 h 874782"/>
              <a:gd name="connsiteX4" fmla="*/ 1094509 w 1634836"/>
              <a:gd name="connsiteY4" fmla="*/ 126636 h 874782"/>
              <a:gd name="connsiteX5" fmla="*/ 1302327 w 1634836"/>
              <a:gd name="connsiteY5" fmla="*/ 680818 h 874782"/>
              <a:gd name="connsiteX6" fmla="*/ 1634836 w 1634836"/>
              <a:gd name="connsiteY6" fmla="*/ 860927 h 874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34836" h="874782">
                <a:moveTo>
                  <a:pt x="0" y="874782"/>
                </a:moveTo>
                <a:cubicBezTo>
                  <a:pt x="138545" y="856309"/>
                  <a:pt x="277091" y="837836"/>
                  <a:pt x="374073" y="722382"/>
                </a:cubicBezTo>
                <a:cubicBezTo>
                  <a:pt x="471055" y="606927"/>
                  <a:pt x="508000" y="302128"/>
                  <a:pt x="581891" y="182055"/>
                </a:cubicBezTo>
                <a:cubicBezTo>
                  <a:pt x="655782" y="61982"/>
                  <a:pt x="731982" y="11182"/>
                  <a:pt x="817418" y="1946"/>
                </a:cubicBezTo>
                <a:cubicBezTo>
                  <a:pt x="902854" y="-7290"/>
                  <a:pt x="1013691" y="13491"/>
                  <a:pt x="1094509" y="126636"/>
                </a:cubicBezTo>
                <a:cubicBezTo>
                  <a:pt x="1175327" y="239781"/>
                  <a:pt x="1212273" y="558436"/>
                  <a:pt x="1302327" y="680818"/>
                </a:cubicBezTo>
                <a:cubicBezTo>
                  <a:pt x="1392382" y="803200"/>
                  <a:pt x="1526309" y="784727"/>
                  <a:pt x="1634836" y="860927"/>
                </a:cubicBezTo>
              </a:path>
            </a:pathLst>
          </a:cu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46" name="Freeform 45"/>
          <p:cNvSpPr/>
          <p:nvPr/>
        </p:nvSpPr>
        <p:spPr>
          <a:xfrm>
            <a:off x="2794543" y="3775304"/>
            <a:ext cx="307758" cy="247641"/>
          </a:xfrm>
          <a:custGeom>
            <a:avLst/>
            <a:gdLst>
              <a:gd name="connsiteX0" fmla="*/ 0 w 1634836"/>
              <a:gd name="connsiteY0" fmla="*/ 874782 h 874782"/>
              <a:gd name="connsiteX1" fmla="*/ 374073 w 1634836"/>
              <a:gd name="connsiteY1" fmla="*/ 722382 h 874782"/>
              <a:gd name="connsiteX2" fmla="*/ 581891 w 1634836"/>
              <a:gd name="connsiteY2" fmla="*/ 182055 h 874782"/>
              <a:gd name="connsiteX3" fmla="*/ 817418 w 1634836"/>
              <a:gd name="connsiteY3" fmla="*/ 1946 h 874782"/>
              <a:gd name="connsiteX4" fmla="*/ 1094509 w 1634836"/>
              <a:gd name="connsiteY4" fmla="*/ 126636 h 874782"/>
              <a:gd name="connsiteX5" fmla="*/ 1302327 w 1634836"/>
              <a:gd name="connsiteY5" fmla="*/ 680818 h 874782"/>
              <a:gd name="connsiteX6" fmla="*/ 1634836 w 1634836"/>
              <a:gd name="connsiteY6" fmla="*/ 860927 h 874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34836" h="874782">
                <a:moveTo>
                  <a:pt x="0" y="874782"/>
                </a:moveTo>
                <a:cubicBezTo>
                  <a:pt x="138545" y="856309"/>
                  <a:pt x="277091" y="837836"/>
                  <a:pt x="374073" y="722382"/>
                </a:cubicBezTo>
                <a:cubicBezTo>
                  <a:pt x="471055" y="606927"/>
                  <a:pt x="508000" y="302128"/>
                  <a:pt x="581891" y="182055"/>
                </a:cubicBezTo>
                <a:cubicBezTo>
                  <a:pt x="655782" y="61982"/>
                  <a:pt x="731982" y="11182"/>
                  <a:pt x="817418" y="1946"/>
                </a:cubicBezTo>
                <a:cubicBezTo>
                  <a:pt x="902854" y="-7290"/>
                  <a:pt x="1013691" y="13491"/>
                  <a:pt x="1094509" y="126636"/>
                </a:cubicBezTo>
                <a:cubicBezTo>
                  <a:pt x="1175327" y="239781"/>
                  <a:pt x="1212273" y="558436"/>
                  <a:pt x="1302327" y="680818"/>
                </a:cubicBezTo>
                <a:cubicBezTo>
                  <a:pt x="1392382" y="803200"/>
                  <a:pt x="1526309" y="784727"/>
                  <a:pt x="1634836" y="860927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47" name="Freeform 46"/>
          <p:cNvSpPr/>
          <p:nvPr/>
        </p:nvSpPr>
        <p:spPr>
          <a:xfrm>
            <a:off x="4618105" y="3921741"/>
            <a:ext cx="307758" cy="247641"/>
          </a:xfrm>
          <a:custGeom>
            <a:avLst/>
            <a:gdLst>
              <a:gd name="connsiteX0" fmla="*/ 0 w 1634836"/>
              <a:gd name="connsiteY0" fmla="*/ 874782 h 874782"/>
              <a:gd name="connsiteX1" fmla="*/ 374073 w 1634836"/>
              <a:gd name="connsiteY1" fmla="*/ 722382 h 874782"/>
              <a:gd name="connsiteX2" fmla="*/ 581891 w 1634836"/>
              <a:gd name="connsiteY2" fmla="*/ 182055 h 874782"/>
              <a:gd name="connsiteX3" fmla="*/ 817418 w 1634836"/>
              <a:gd name="connsiteY3" fmla="*/ 1946 h 874782"/>
              <a:gd name="connsiteX4" fmla="*/ 1094509 w 1634836"/>
              <a:gd name="connsiteY4" fmla="*/ 126636 h 874782"/>
              <a:gd name="connsiteX5" fmla="*/ 1302327 w 1634836"/>
              <a:gd name="connsiteY5" fmla="*/ 680818 h 874782"/>
              <a:gd name="connsiteX6" fmla="*/ 1634836 w 1634836"/>
              <a:gd name="connsiteY6" fmla="*/ 860927 h 874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34836" h="874782">
                <a:moveTo>
                  <a:pt x="0" y="874782"/>
                </a:moveTo>
                <a:cubicBezTo>
                  <a:pt x="138545" y="856309"/>
                  <a:pt x="277091" y="837836"/>
                  <a:pt x="374073" y="722382"/>
                </a:cubicBezTo>
                <a:cubicBezTo>
                  <a:pt x="471055" y="606927"/>
                  <a:pt x="508000" y="302128"/>
                  <a:pt x="581891" y="182055"/>
                </a:cubicBezTo>
                <a:cubicBezTo>
                  <a:pt x="655782" y="61982"/>
                  <a:pt x="731982" y="11182"/>
                  <a:pt x="817418" y="1946"/>
                </a:cubicBezTo>
                <a:cubicBezTo>
                  <a:pt x="902854" y="-7290"/>
                  <a:pt x="1013691" y="13491"/>
                  <a:pt x="1094509" y="126636"/>
                </a:cubicBezTo>
                <a:cubicBezTo>
                  <a:pt x="1175327" y="239781"/>
                  <a:pt x="1212273" y="558436"/>
                  <a:pt x="1302327" y="680818"/>
                </a:cubicBezTo>
                <a:cubicBezTo>
                  <a:pt x="1392382" y="803200"/>
                  <a:pt x="1526309" y="784727"/>
                  <a:pt x="1634836" y="860927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48" name="Freeform 47"/>
          <p:cNvSpPr/>
          <p:nvPr/>
        </p:nvSpPr>
        <p:spPr>
          <a:xfrm>
            <a:off x="5350114" y="3921146"/>
            <a:ext cx="220572" cy="276999"/>
          </a:xfrm>
          <a:custGeom>
            <a:avLst/>
            <a:gdLst>
              <a:gd name="connsiteX0" fmla="*/ 0 w 1634836"/>
              <a:gd name="connsiteY0" fmla="*/ 874782 h 874782"/>
              <a:gd name="connsiteX1" fmla="*/ 374073 w 1634836"/>
              <a:gd name="connsiteY1" fmla="*/ 722382 h 874782"/>
              <a:gd name="connsiteX2" fmla="*/ 581891 w 1634836"/>
              <a:gd name="connsiteY2" fmla="*/ 182055 h 874782"/>
              <a:gd name="connsiteX3" fmla="*/ 817418 w 1634836"/>
              <a:gd name="connsiteY3" fmla="*/ 1946 h 874782"/>
              <a:gd name="connsiteX4" fmla="*/ 1094509 w 1634836"/>
              <a:gd name="connsiteY4" fmla="*/ 126636 h 874782"/>
              <a:gd name="connsiteX5" fmla="*/ 1302327 w 1634836"/>
              <a:gd name="connsiteY5" fmla="*/ 680818 h 874782"/>
              <a:gd name="connsiteX6" fmla="*/ 1634836 w 1634836"/>
              <a:gd name="connsiteY6" fmla="*/ 860927 h 874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34836" h="874782">
                <a:moveTo>
                  <a:pt x="0" y="874782"/>
                </a:moveTo>
                <a:cubicBezTo>
                  <a:pt x="138545" y="856309"/>
                  <a:pt x="277091" y="837836"/>
                  <a:pt x="374073" y="722382"/>
                </a:cubicBezTo>
                <a:cubicBezTo>
                  <a:pt x="471055" y="606927"/>
                  <a:pt x="508000" y="302128"/>
                  <a:pt x="581891" y="182055"/>
                </a:cubicBezTo>
                <a:cubicBezTo>
                  <a:pt x="655782" y="61982"/>
                  <a:pt x="731982" y="11182"/>
                  <a:pt x="817418" y="1946"/>
                </a:cubicBezTo>
                <a:cubicBezTo>
                  <a:pt x="902854" y="-7290"/>
                  <a:pt x="1013691" y="13491"/>
                  <a:pt x="1094509" y="126636"/>
                </a:cubicBezTo>
                <a:cubicBezTo>
                  <a:pt x="1175327" y="239781"/>
                  <a:pt x="1212273" y="558436"/>
                  <a:pt x="1302327" y="680818"/>
                </a:cubicBezTo>
                <a:cubicBezTo>
                  <a:pt x="1392382" y="803200"/>
                  <a:pt x="1526309" y="784727"/>
                  <a:pt x="1634836" y="860927"/>
                </a:cubicBezTo>
              </a:path>
            </a:pathLst>
          </a:cu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3635896" y="3907063"/>
            <a:ext cx="9426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 smtClean="0"/>
              <a:t>H-polarized:</a:t>
            </a:r>
            <a:endParaRPr lang="zh-CN" altLang="en-US" sz="1200" dirty="0"/>
          </a:p>
        </p:txBody>
      </p:sp>
      <p:sp>
        <p:nvSpPr>
          <p:cNvPr id="50" name="TextBox 49"/>
          <p:cNvSpPr txBox="1"/>
          <p:nvPr/>
        </p:nvSpPr>
        <p:spPr>
          <a:xfrm>
            <a:off x="3635896" y="4411119"/>
            <a:ext cx="9330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 smtClean="0"/>
              <a:t>V-polarized:</a:t>
            </a:r>
            <a:endParaRPr lang="zh-CN" altLang="en-US" sz="1200" dirty="0"/>
          </a:p>
        </p:txBody>
      </p:sp>
      <p:sp>
        <p:nvSpPr>
          <p:cNvPr id="51" name="TextBox 50"/>
          <p:cNvSpPr txBox="1"/>
          <p:nvPr/>
        </p:nvSpPr>
        <p:spPr>
          <a:xfrm>
            <a:off x="5018784" y="3892383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/>
              <a:t>+</a:t>
            </a:r>
            <a:endParaRPr lang="zh-CN" altLang="en-US" sz="1400" dirty="0"/>
          </a:p>
        </p:txBody>
      </p:sp>
      <p:sp>
        <p:nvSpPr>
          <p:cNvPr id="52" name="Freeform 51"/>
          <p:cNvSpPr/>
          <p:nvPr/>
        </p:nvSpPr>
        <p:spPr>
          <a:xfrm>
            <a:off x="5306521" y="4441433"/>
            <a:ext cx="307758" cy="247641"/>
          </a:xfrm>
          <a:custGeom>
            <a:avLst/>
            <a:gdLst>
              <a:gd name="connsiteX0" fmla="*/ 0 w 1634836"/>
              <a:gd name="connsiteY0" fmla="*/ 874782 h 874782"/>
              <a:gd name="connsiteX1" fmla="*/ 374073 w 1634836"/>
              <a:gd name="connsiteY1" fmla="*/ 722382 h 874782"/>
              <a:gd name="connsiteX2" fmla="*/ 581891 w 1634836"/>
              <a:gd name="connsiteY2" fmla="*/ 182055 h 874782"/>
              <a:gd name="connsiteX3" fmla="*/ 817418 w 1634836"/>
              <a:gd name="connsiteY3" fmla="*/ 1946 h 874782"/>
              <a:gd name="connsiteX4" fmla="*/ 1094509 w 1634836"/>
              <a:gd name="connsiteY4" fmla="*/ 126636 h 874782"/>
              <a:gd name="connsiteX5" fmla="*/ 1302327 w 1634836"/>
              <a:gd name="connsiteY5" fmla="*/ 680818 h 874782"/>
              <a:gd name="connsiteX6" fmla="*/ 1634836 w 1634836"/>
              <a:gd name="connsiteY6" fmla="*/ 860927 h 874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34836" h="874782">
                <a:moveTo>
                  <a:pt x="0" y="874782"/>
                </a:moveTo>
                <a:cubicBezTo>
                  <a:pt x="138545" y="856309"/>
                  <a:pt x="277091" y="837836"/>
                  <a:pt x="374073" y="722382"/>
                </a:cubicBezTo>
                <a:cubicBezTo>
                  <a:pt x="471055" y="606927"/>
                  <a:pt x="508000" y="302128"/>
                  <a:pt x="581891" y="182055"/>
                </a:cubicBezTo>
                <a:cubicBezTo>
                  <a:pt x="655782" y="61982"/>
                  <a:pt x="731982" y="11182"/>
                  <a:pt x="817418" y="1946"/>
                </a:cubicBezTo>
                <a:cubicBezTo>
                  <a:pt x="902854" y="-7290"/>
                  <a:pt x="1013691" y="13491"/>
                  <a:pt x="1094509" y="126636"/>
                </a:cubicBezTo>
                <a:cubicBezTo>
                  <a:pt x="1175327" y="239781"/>
                  <a:pt x="1212273" y="558436"/>
                  <a:pt x="1302327" y="680818"/>
                </a:cubicBezTo>
                <a:cubicBezTo>
                  <a:pt x="1392382" y="803200"/>
                  <a:pt x="1526309" y="784727"/>
                  <a:pt x="1634836" y="860927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53" name="Freeform 52"/>
          <p:cNvSpPr/>
          <p:nvPr/>
        </p:nvSpPr>
        <p:spPr>
          <a:xfrm>
            <a:off x="4661698" y="4442853"/>
            <a:ext cx="220572" cy="276999"/>
          </a:xfrm>
          <a:custGeom>
            <a:avLst/>
            <a:gdLst>
              <a:gd name="connsiteX0" fmla="*/ 0 w 1634836"/>
              <a:gd name="connsiteY0" fmla="*/ 874782 h 874782"/>
              <a:gd name="connsiteX1" fmla="*/ 374073 w 1634836"/>
              <a:gd name="connsiteY1" fmla="*/ 722382 h 874782"/>
              <a:gd name="connsiteX2" fmla="*/ 581891 w 1634836"/>
              <a:gd name="connsiteY2" fmla="*/ 182055 h 874782"/>
              <a:gd name="connsiteX3" fmla="*/ 817418 w 1634836"/>
              <a:gd name="connsiteY3" fmla="*/ 1946 h 874782"/>
              <a:gd name="connsiteX4" fmla="*/ 1094509 w 1634836"/>
              <a:gd name="connsiteY4" fmla="*/ 126636 h 874782"/>
              <a:gd name="connsiteX5" fmla="*/ 1302327 w 1634836"/>
              <a:gd name="connsiteY5" fmla="*/ 680818 h 874782"/>
              <a:gd name="connsiteX6" fmla="*/ 1634836 w 1634836"/>
              <a:gd name="connsiteY6" fmla="*/ 860927 h 874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34836" h="874782">
                <a:moveTo>
                  <a:pt x="0" y="874782"/>
                </a:moveTo>
                <a:cubicBezTo>
                  <a:pt x="138545" y="856309"/>
                  <a:pt x="277091" y="837836"/>
                  <a:pt x="374073" y="722382"/>
                </a:cubicBezTo>
                <a:cubicBezTo>
                  <a:pt x="471055" y="606927"/>
                  <a:pt x="508000" y="302128"/>
                  <a:pt x="581891" y="182055"/>
                </a:cubicBezTo>
                <a:cubicBezTo>
                  <a:pt x="655782" y="61982"/>
                  <a:pt x="731982" y="11182"/>
                  <a:pt x="817418" y="1946"/>
                </a:cubicBezTo>
                <a:cubicBezTo>
                  <a:pt x="902854" y="-7290"/>
                  <a:pt x="1013691" y="13491"/>
                  <a:pt x="1094509" y="126636"/>
                </a:cubicBezTo>
                <a:cubicBezTo>
                  <a:pt x="1175327" y="239781"/>
                  <a:pt x="1212273" y="558436"/>
                  <a:pt x="1302327" y="680818"/>
                </a:cubicBezTo>
                <a:cubicBezTo>
                  <a:pt x="1392382" y="803200"/>
                  <a:pt x="1526309" y="784727"/>
                  <a:pt x="1634836" y="860927"/>
                </a:cubicBezTo>
              </a:path>
            </a:pathLst>
          </a:cu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5018784" y="4412075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/>
              <a:t>+</a:t>
            </a:r>
            <a:endParaRPr lang="zh-CN" altLang="en-US" sz="1400" dirty="0"/>
          </a:p>
        </p:txBody>
      </p:sp>
      <p:sp>
        <p:nvSpPr>
          <p:cNvPr id="56" name="Rectangle 55"/>
          <p:cNvSpPr/>
          <p:nvPr/>
        </p:nvSpPr>
        <p:spPr>
          <a:xfrm>
            <a:off x="5315947" y="2021063"/>
            <a:ext cx="179935" cy="928542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" name="Rectangle 58"/>
          <p:cNvSpPr/>
          <p:nvPr/>
        </p:nvSpPr>
        <p:spPr>
          <a:xfrm>
            <a:off x="5616201" y="2021063"/>
            <a:ext cx="179935" cy="928542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Rounded Rectangle 59"/>
          <p:cNvSpPr/>
          <p:nvPr/>
        </p:nvSpPr>
        <p:spPr>
          <a:xfrm>
            <a:off x="225378" y="3636388"/>
            <a:ext cx="3122485" cy="2371163"/>
          </a:xfrm>
          <a:prstGeom prst="round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7" name="Straight Connector 36"/>
          <p:cNvCxnSpPr/>
          <p:nvPr/>
        </p:nvCxnSpPr>
        <p:spPr>
          <a:xfrm>
            <a:off x="179512" y="3284984"/>
            <a:ext cx="5170602" cy="0"/>
          </a:xfrm>
          <a:prstGeom prst="line">
            <a:avLst/>
          </a:prstGeom>
          <a:ln w="317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260946" y="3356992"/>
            <a:ext cx="5170602" cy="0"/>
          </a:xfrm>
          <a:prstGeom prst="line">
            <a:avLst/>
          </a:prstGeom>
          <a:ln w="317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5946149" y="5805264"/>
            <a:ext cx="26212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/>
              <a:t>Pair</a:t>
            </a:r>
            <a:r>
              <a:rPr lang="en-US" altLang="zh-CN" sz="1600" dirty="0" smtClean="0"/>
              <a:t> rate = 180 kHz</a:t>
            </a:r>
          </a:p>
          <a:p>
            <a:r>
              <a:rPr lang="en-US" altLang="zh-CN" sz="1600" dirty="0" smtClean="0"/>
              <a:t>Entanglement visibility = 88%</a:t>
            </a:r>
            <a:endParaRPr lang="zh-CN" altLang="en-US" sz="1600" dirty="0"/>
          </a:p>
        </p:txBody>
      </p:sp>
    </p:spTree>
    <p:extLst>
      <p:ext uri="{BB962C8B-B14F-4D97-AF65-F5344CB8AC3E}">
        <p14:creationId xmlns:p14="http://schemas.microsoft.com/office/powerpoint/2010/main" val="3559299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24" grpId="0" animBg="1"/>
      <p:bldP spid="25" grpId="0" animBg="1"/>
      <p:bldP spid="2" grpId="0"/>
      <p:bldP spid="3" grpId="0"/>
      <p:bldP spid="35" grpId="0"/>
      <p:bldP spid="10" grpId="0"/>
      <p:bldP spid="36" grpId="0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/>
      <p:bldP spid="50" grpId="0"/>
      <p:bldP spid="51" grpId="0"/>
      <p:bldP spid="52" grpId="0" animBg="1"/>
      <p:bldP spid="53" grpId="0" animBg="1"/>
      <p:bldP spid="54" grpId="0"/>
      <p:bldP spid="56" grpId="0" animBg="1"/>
      <p:bldP spid="59" grpId="0" animBg="1"/>
      <p:bldP spid="60" grpId="0" animBg="1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548678"/>
            <a:ext cx="7128792" cy="3530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23BB6-D6E2-4AA2-BCCF-D8B8E7BC196B}" type="slidenum">
              <a:rPr lang="zh-CN" altLang="en-US" smtClean="0"/>
              <a:t>8</a:t>
            </a:fld>
            <a:endParaRPr lang="zh-CN" alt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5194920" cy="706090"/>
          </a:xfrm>
        </p:spPr>
        <p:txBody>
          <a:bodyPr>
            <a:normAutofit/>
          </a:bodyPr>
          <a:lstStyle/>
          <a:p>
            <a:pPr algn="l"/>
            <a:r>
              <a:rPr lang="en-US" altLang="zh-CN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Setting-up</a:t>
            </a:r>
            <a:r>
              <a:rPr lang="en-US" altLang="zh-CN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sender</a:t>
            </a:r>
            <a:endParaRPr lang="zh-CN" altLang="en-US" sz="18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2810335"/>
              </p:ext>
            </p:extLst>
          </p:nvPr>
        </p:nvGraphicFramePr>
        <p:xfrm>
          <a:off x="3285231" y="5085183"/>
          <a:ext cx="2928831" cy="1008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57" name="Visio" r:id="rId4" imgW="2629401" imgH="907140" progId="Visio.Drawing.11">
                  <p:embed/>
                </p:oleObj>
              </mc:Choice>
              <mc:Fallback>
                <p:oleObj name="Visio" r:id="rId4" imgW="2629401" imgH="907140" progId="Visio.Drawing.11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85231" y="5085183"/>
                        <a:ext cx="2928831" cy="10081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2785575"/>
              </p:ext>
            </p:extLst>
          </p:nvPr>
        </p:nvGraphicFramePr>
        <p:xfrm>
          <a:off x="6713165" y="4509120"/>
          <a:ext cx="1819275" cy="166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58" name="Visio" r:id="rId6" imgW="1817158" imgH="1666154" progId="Visio.Drawing.11">
                  <p:embed/>
                </p:oleObj>
              </mc:Choice>
              <mc:Fallback>
                <p:oleObj name="Visio" r:id="rId6" imgW="1817158" imgH="1666154" progId="Visio.Drawing.11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13165" y="4509120"/>
                        <a:ext cx="1819275" cy="1666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ounded Rectangle 13"/>
          <p:cNvSpPr/>
          <p:nvPr/>
        </p:nvSpPr>
        <p:spPr>
          <a:xfrm>
            <a:off x="760265" y="935222"/>
            <a:ext cx="2448272" cy="1485666"/>
          </a:xfrm>
          <a:prstGeom prst="round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Rounded Rectangle 17"/>
          <p:cNvSpPr/>
          <p:nvPr/>
        </p:nvSpPr>
        <p:spPr>
          <a:xfrm>
            <a:off x="3239852" y="764705"/>
            <a:ext cx="1188132" cy="1728192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Rounded Rectangle 18"/>
          <p:cNvSpPr/>
          <p:nvPr/>
        </p:nvSpPr>
        <p:spPr>
          <a:xfrm>
            <a:off x="3275856" y="4801992"/>
            <a:ext cx="2889695" cy="1651344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Rounded Rectangle 19"/>
          <p:cNvSpPr/>
          <p:nvPr/>
        </p:nvSpPr>
        <p:spPr>
          <a:xfrm>
            <a:off x="760265" y="2564904"/>
            <a:ext cx="2448272" cy="1584176"/>
          </a:xfrm>
          <a:prstGeom prst="round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Rounded Rectangle 20"/>
          <p:cNvSpPr/>
          <p:nvPr/>
        </p:nvSpPr>
        <p:spPr>
          <a:xfrm>
            <a:off x="6372200" y="4509120"/>
            <a:ext cx="2141165" cy="1944216"/>
          </a:xfrm>
          <a:prstGeom prst="round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7" name="Group 26"/>
          <p:cNvGrpSpPr/>
          <p:nvPr/>
        </p:nvGrpSpPr>
        <p:grpSpPr>
          <a:xfrm>
            <a:off x="832273" y="1052736"/>
            <a:ext cx="263214" cy="276999"/>
            <a:chOff x="276338" y="1022248"/>
            <a:chExt cx="263214" cy="276999"/>
          </a:xfrm>
        </p:grpSpPr>
        <p:sp>
          <p:nvSpPr>
            <p:cNvPr id="24" name="Flowchart: Connector 23"/>
            <p:cNvSpPr/>
            <p:nvPr/>
          </p:nvSpPr>
          <p:spPr>
            <a:xfrm>
              <a:off x="299933" y="1052736"/>
              <a:ext cx="216024" cy="216024"/>
            </a:xfrm>
            <a:prstGeom prst="flowChartConnector">
              <a:avLst/>
            </a:prstGeom>
            <a:noFill/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76338" y="1022248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200" dirty="0" smtClean="0">
                  <a:solidFill>
                    <a:schemeClr val="accent3">
                      <a:lumMod val="50000"/>
                    </a:schemeClr>
                  </a:solidFill>
                </a:rPr>
                <a:t>1</a:t>
              </a:r>
              <a:endParaRPr lang="zh-CN" altLang="en-US" sz="1200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3318676" y="806225"/>
            <a:ext cx="263214" cy="276999"/>
            <a:chOff x="3318676" y="806225"/>
            <a:chExt cx="263214" cy="276999"/>
          </a:xfrm>
        </p:grpSpPr>
        <p:sp>
          <p:nvSpPr>
            <p:cNvPr id="31" name="Flowchart: Connector 30"/>
            <p:cNvSpPr/>
            <p:nvPr/>
          </p:nvSpPr>
          <p:spPr>
            <a:xfrm>
              <a:off x="3342271" y="848971"/>
              <a:ext cx="216024" cy="216024"/>
            </a:xfrm>
            <a:prstGeom prst="flowChartConnector">
              <a:avLst/>
            </a:prstGeom>
            <a:noFill/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3318676" y="806225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200" dirty="0" smtClean="0">
                  <a:solidFill>
                    <a:schemeClr val="accent6">
                      <a:lumMod val="50000"/>
                    </a:schemeClr>
                  </a:solidFill>
                </a:rPr>
                <a:t>2</a:t>
              </a:r>
              <a:endParaRPr lang="zh-CN" altLang="en-US" sz="1200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6514331" y="4692378"/>
            <a:ext cx="263214" cy="276999"/>
            <a:chOff x="6514331" y="4620370"/>
            <a:chExt cx="263214" cy="276999"/>
          </a:xfrm>
        </p:grpSpPr>
        <p:sp>
          <p:nvSpPr>
            <p:cNvPr id="45" name="Flowchart: Connector 44"/>
            <p:cNvSpPr/>
            <p:nvPr/>
          </p:nvSpPr>
          <p:spPr>
            <a:xfrm>
              <a:off x="6537926" y="4651810"/>
              <a:ext cx="216024" cy="216024"/>
            </a:xfrm>
            <a:prstGeom prst="flowChartConnector">
              <a:avLst/>
            </a:prstGeom>
            <a:noFill/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2060"/>
                </a:solidFill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6514331" y="4620370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200" dirty="0" smtClean="0">
                  <a:solidFill>
                    <a:schemeClr val="accent5">
                      <a:lumMod val="50000"/>
                    </a:schemeClr>
                  </a:solidFill>
                </a:rPr>
                <a:t>3</a:t>
              </a:r>
              <a:endParaRPr lang="zh-CN" altLang="en-US" sz="1200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</p:grpSp>
      <p:cxnSp>
        <p:nvCxnSpPr>
          <p:cNvPr id="49" name="Straight Connector 48"/>
          <p:cNvCxnSpPr/>
          <p:nvPr/>
        </p:nvCxnSpPr>
        <p:spPr>
          <a:xfrm>
            <a:off x="467544" y="4365104"/>
            <a:ext cx="7992888" cy="0"/>
          </a:xfrm>
          <a:prstGeom prst="line">
            <a:avLst/>
          </a:prstGeom>
          <a:ln w="317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Content Placeholder 2"/>
          <p:cNvSpPr txBox="1">
            <a:spLocks/>
          </p:cNvSpPr>
          <p:nvPr/>
        </p:nvSpPr>
        <p:spPr>
          <a:xfrm>
            <a:off x="3703963" y="6165304"/>
            <a:ext cx="2020165" cy="28803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altLang="zh-CN" sz="1600" dirty="0" smtClean="0"/>
              <a:t>Heralded single photon</a:t>
            </a:r>
            <a:endParaRPr lang="zh-CN" altLang="en-US" sz="1600" dirty="0"/>
          </a:p>
        </p:txBody>
      </p:sp>
      <p:sp>
        <p:nvSpPr>
          <p:cNvPr id="54" name="Content Placeholder 2"/>
          <p:cNvSpPr txBox="1">
            <a:spLocks/>
          </p:cNvSpPr>
          <p:nvPr/>
        </p:nvSpPr>
        <p:spPr>
          <a:xfrm>
            <a:off x="6444208" y="6159641"/>
            <a:ext cx="2164181" cy="28803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altLang="zh-CN" sz="1600" dirty="0" smtClean="0"/>
              <a:t>Bell</a:t>
            </a:r>
            <a:r>
              <a:rPr lang="en-US" altLang="zh-CN" sz="1600" dirty="0" smtClean="0"/>
              <a:t>-state measurement</a:t>
            </a:r>
            <a:endParaRPr lang="zh-CN" altLang="en-US" sz="1600" dirty="0"/>
          </a:p>
        </p:txBody>
      </p:sp>
      <p:grpSp>
        <p:nvGrpSpPr>
          <p:cNvPr id="57" name="Group 56"/>
          <p:cNvGrpSpPr/>
          <p:nvPr/>
        </p:nvGrpSpPr>
        <p:grpSpPr>
          <a:xfrm>
            <a:off x="852402" y="2636912"/>
            <a:ext cx="263214" cy="276999"/>
            <a:chOff x="6514331" y="4620370"/>
            <a:chExt cx="263214" cy="276999"/>
          </a:xfrm>
        </p:grpSpPr>
        <p:sp>
          <p:nvSpPr>
            <p:cNvPr id="58" name="Flowchart: Connector 57"/>
            <p:cNvSpPr/>
            <p:nvPr/>
          </p:nvSpPr>
          <p:spPr>
            <a:xfrm>
              <a:off x="6537926" y="4651810"/>
              <a:ext cx="216024" cy="216024"/>
            </a:xfrm>
            <a:prstGeom prst="flowChartConnector">
              <a:avLst/>
            </a:prstGeom>
            <a:noFill/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2060"/>
                </a:solidFill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6514331" y="4620370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200" dirty="0" smtClean="0">
                  <a:solidFill>
                    <a:schemeClr val="accent5">
                      <a:lumMod val="50000"/>
                    </a:schemeClr>
                  </a:solidFill>
                </a:rPr>
                <a:t>3</a:t>
              </a:r>
              <a:endParaRPr lang="zh-CN" altLang="en-US" sz="1200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3426688" y="4897745"/>
            <a:ext cx="263214" cy="276999"/>
            <a:chOff x="3426688" y="4825737"/>
            <a:chExt cx="263214" cy="276999"/>
          </a:xfrm>
        </p:grpSpPr>
        <p:sp>
          <p:nvSpPr>
            <p:cNvPr id="60" name="Flowchart: Connector 59"/>
            <p:cNvSpPr/>
            <p:nvPr/>
          </p:nvSpPr>
          <p:spPr>
            <a:xfrm>
              <a:off x="3450283" y="4868483"/>
              <a:ext cx="216024" cy="216024"/>
            </a:xfrm>
            <a:prstGeom prst="flowChartConnector">
              <a:avLst/>
            </a:prstGeom>
            <a:noFill/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3426688" y="4825737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200" dirty="0" smtClean="0">
                  <a:solidFill>
                    <a:schemeClr val="accent6">
                      <a:lumMod val="50000"/>
                    </a:schemeClr>
                  </a:solidFill>
                </a:rPr>
                <a:t>2</a:t>
              </a:r>
              <a:endParaRPr lang="zh-CN" altLang="en-US" sz="1200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</p:grpSp>
      <p:sp>
        <p:nvSpPr>
          <p:cNvPr id="62" name="Rectangle 61"/>
          <p:cNvSpPr/>
          <p:nvPr/>
        </p:nvSpPr>
        <p:spPr>
          <a:xfrm>
            <a:off x="5868144" y="261895"/>
            <a:ext cx="3168352" cy="2514469"/>
          </a:xfrm>
          <a:prstGeom prst="rect">
            <a:avLst/>
          </a:prstGeom>
          <a:solidFill>
            <a:schemeClr val="bg1">
              <a:alpha val="9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3" name="Rectangle 62"/>
          <p:cNvSpPr/>
          <p:nvPr/>
        </p:nvSpPr>
        <p:spPr>
          <a:xfrm>
            <a:off x="4680012" y="2775411"/>
            <a:ext cx="4032448" cy="1373669"/>
          </a:xfrm>
          <a:prstGeom prst="rect">
            <a:avLst/>
          </a:prstGeom>
          <a:solidFill>
            <a:schemeClr val="bg1">
              <a:alpha val="9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9967794"/>
              </p:ext>
            </p:extLst>
          </p:nvPr>
        </p:nvGraphicFramePr>
        <p:xfrm>
          <a:off x="755576" y="4653136"/>
          <a:ext cx="2401467" cy="16561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59" name="Visio" r:id="rId8" imgW="2213025" imgH="1519920" progId="Visio.Drawing.11">
                  <p:embed/>
                </p:oleObj>
              </mc:Choice>
              <mc:Fallback>
                <p:oleObj name="Visio" r:id="rId8" imgW="2213025" imgH="1519920" progId="Visio.Drawing.11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576" y="4653136"/>
                        <a:ext cx="2401467" cy="165618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ounded Rectangle 16"/>
          <p:cNvSpPr/>
          <p:nvPr/>
        </p:nvSpPr>
        <p:spPr>
          <a:xfrm>
            <a:off x="467544" y="4509120"/>
            <a:ext cx="2664296" cy="1944216"/>
          </a:xfrm>
          <a:prstGeom prst="round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8" name="Group 37"/>
          <p:cNvGrpSpPr/>
          <p:nvPr/>
        </p:nvGrpSpPr>
        <p:grpSpPr>
          <a:xfrm>
            <a:off x="539552" y="4663492"/>
            <a:ext cx="263214" cy="276999"/>
            <a:chOff x="276338" y="1022248"/>
            <a:chExt cx="263214" cy="276999"/>
          </a:xfrm>
        </p:grpSpPr>
        <p:sp>
          <p:nvSpPr>
            <p:cNvPr id="39" name="Flowchart: Connector 38"/>
            <p:cNvSpPr/>
            <p:nvPr/>
          </p:nvSpPr>
          <p:spPr>
            <a:xfrm>
              <a:off x="299933" y="1052736"/>
              <a:ext cx="216024" cy="216024"/>
            </a:xfrm>
            <a:prstGeom prst="flowChartConnector">
              <a:avLst/>
            </a:prstGeom>
            <a:noFill/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276338" y="1022248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200" dirty="0" smtClean="0">
                  <a:solidFill>
                    <a:schemeClr val="accent3">
                      <a:lumMod val="50000"/>
                    </a:schemeClr>
                  </a:solidFill>
                </a:rPr>
                <a:t>1</a:t>
              </a:r>
              <a:endParaRPr lang="zh-CN" altLang="en-US" sz="1200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</p:grpSp>
      <p:sp>
        <p:nvSpPr>
          <p:cNvPr id="50" name="Content Placeholder 2"/>
          <p:cNvSpPr txBox="1">
            <a:spLocks/>
          </p:cNvSpPr>
          <p:nvPr/>
        </p:nvSpPr>
        <p:spPr>
          <a:xfrm>
            <a:off x="566928" y="6165304"/>
            <a:ext cx="2465527" cy="28803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altLang="zh-CN" sz="1600" dirty="0" smtClean="0"/>
              <a:t>Frequency uncorrelated EPR</a:t>
            </a:r>
            <a:endParaRPr lang="zh-CN" altLang="en-US" sz="1600" dirty="0"/>
          </a:p>
        </p:txBody>
      </p:sp>
      <p:sp>
        <p:nvSpPr>
          <p:cNvPr id="42" name="Rectangle 41"/>
          <p:cNvSpPr/>
          <p:nvPr/>
        </p:nvSpPr>
        <p:spPr>
          <a:xfrm>
            <a:off x="4495439" y="1764344"/>
            <a:ext cx="3168352" cy="728553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Content Placeholder 2"/>
              <p:cNvSpPr txBox="1">
                <a:spLocks/>
              </p:cNvSpPr>
              <p:nvPr/>
            </p:nvSpPr>
            <p:spPr>
              <a:xfrm>
                <a:off x="4677833" y="1750063"/>
                <a:ext cx="4214647" cy="268704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lnSpcReduction="100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70000"/>
                  </a:lnSpc>
                  <a:buNone/>
                </a:pPr>
                <a:r>
                  <a:rPr lang="de-DE" altLang="zh-CN" sz="1400" dirty="0" smtClean="0"/>
                  <a:t>Heralded single photon</a:t>
                </a:r>
              </a:p>
              <a:p>
                <a:pPr marL="171450" indent="-171450">
                  <a:lnSpc>
                    <a:spcPct val="150000"/>
                  </a:lnSpc>
                </a:pPr>
                <a:r>
                  <a:rPr lang="de-DE" altLang="zh-CN" sz="1400" i="1" dirty="0"/>
                  <a:t>Sub</a:t>
                </a:r>
                <a:r>
                  <a:rPr lang="en-US" altLang="zh-CN" sz="1400" i="1" dirty="0"/>
                  <a:t>-</a:t>
                </a:r>
                <a:r>
                  <a:rPr lang="en-US" altLang="zh-CN" sz="1400" i="1" dirty="0" err="1"/>
                  <a:t>poissonian</a:t>
                </a:r>
                <a:r>
                  <a:rPr lang="en-US" altLang="zh-CN" sz="1400" i="1" dirty="0"/>
                  <a:t> statistics only with the trigger photon</a:t>
                </a:r>
              </a:p>
              <a:p>
                <a:pPr marL="0" indent="0">
                  <a:lnSpc>
                    <a:spcPct val="170000"/>
                  </a:lnSpc>
                  <a:buNone/>
                </a:pPr>
                <a:r>
                  <a:rPr lang="en-US" altLang="zh-CN" sz="1400" dirty="0" smtClean="0"/>
                  <a:t>Bell-state measurement:</a:t>
                </a:r>
              </a:p>
              <a:p>
                <a:pPr marL="171450" indent="-171450">
                  <a:lnSpc>
                    <a:spcPct val="150000"/>
                  </a:lnSpc>
                </a:pPr>
                <a:r>
                  <a:rPr lang="de-DE" altLang="zh-CN" sz="1400" i="1" dirty="0"/>
                  <a:t>Hong</a:t>
                </a:r>
                <a:r>
                  <a:rPr lang="en-US" altLang="zh-CN" sz="1400" i="1" dirty="0"/>
                  <a:t>-</a:t>
                </a:r>
                <a:r>
                  <a:rPr lang="en-US" altLang="zh-CN" sz="1400" i="1" dirty="0" err="1"/>
                  <a:t>Ou</a:t>
                </a:r>
                <a:r>
                  <a:rPr lang="en-US" altLang="zh-CN" sz="1400" i="1" dirty="0"/>
                  <a:t>-Mandel interference + polarization </a:t>
                </a:r>
                <a:r>
                  <a:rPr lang="en-US" altLang="zh-CN" sz="1400" i="1" dirty="0" smtClean="0"/>
                  <a:t>analyze</a:t>
                </a:r>
              </a:p>
              <a:p>
                <a:pPr marL="171450" indent="-171450"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1400" i="1"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〉"/>
                            <m:ctrlPr>
                              <a:rPr lang="zh-CN" altLang="zh-CN" sz="14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zh-CN" sz="1400" i="1">
                                <a:latin typeface="Cambria Math"/>
                              </a:rPr>
                              <m:t>|</m:t>
                            </m:r>
                            <m:sSup>
                              <m:sSupPr>
                                <m:ctrlPr>
                                  <a:rPr lang="zh-CN" altLang="zh-CN" sz="14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1400" i="1">
                                    <a:latin typeface="Cambria Math"/>
                                  </a:rPr>
                                  <m:t>𝜓</m:t>
                                </m:r>
                              </m:e>
                              <m:sup>
                                <m:r>
                                  <a:rPr lang="en-US" altLang="zh-CN" sz="1400" b="0" i="1" smtClean="0">
                                    <a:latin typeface="Cambria Math"/>
                                  </a:rPr>
                                  <m:t>−</m:t>
                                </m:r>
                              </m:sup>
                            </m:sSup>
                          </m:e>
                        </m:d>
                      </m:e>
                      <m:sub>
                        <m:r>
                          <a:rPr lang="en-US" altLang="zh-CN" sz="1400" i="1">
                            <a:latin typeface="Cambria Math"/>
                          </a:rPr>
                          <m:t>12</m:t>
                        </m:r>
                      </m:sub>
                    </m:sSub>
                  </m:oMath>
                </a14:m>
                <a:r>
                  <a:rPr lang="de-DE" altLang="zh-CN" sz="1400" i="1" dirty="0" smtClean="0"/>
                  <a:t> </a:t>
                </a:r>
                <a:r>
                  <a:rPr lang="en-US" altLang="zh-CN" sz="1400" i="1" dirty="0" smtClean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400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1400" b="0" i="1" dirty="0" smtClean="0"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en-US" altLang="zh-CN" sz="1400" b="0" i="1" dirty="0" smtClean="0">
                            <a:latin typeface="Cambria Math"/>
                          </a:rPr>
                          <m:t>𝑎</m:t>
                        </m:r>
                      </m:sub>
                    </m:sSub>
                    <m:r>
                      <a:rPr lang="en-US" altLang="zh-CN" sz="1400" b="0" i="1" dirty="0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altLang="zh-CN" sz="1400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1400" b="0" i="1" dirty="0" smtClean="0"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en-US" altLang="zh-CN" sz="1400" b="0" i="1" dirty="0" smtClean="0">
                            <a:latin typeface="Cambria Math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altLang="zh-CN" sz="1400" i="1" dirty="0" smtClean="0"/>
                  <a:t> 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4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1400" i="1" dirty="0"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en-US" altLang="zh-CN" sz="1400" b="0" i="1" dirty="0" smtClean="0">
                            <a:latin typeface="Cambria Math"/>
                          </a:rPr>
                          <m:t>𝑏</m:t>
                        </m:r>
                      </m:sub>
                    </m:sSub>
                    <m:r>
                      <a:rPr lang="en-US" altLang="zh-CN" sz="1400" i="1" dirty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altLang="zh-CN" sz="14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1400" i="1" dirty="0"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en-US" altLang="zh-CN" sz="1400" b="0" i="1" dirty="0" smtClean="0">
                            <a:latin typeface="Cambria Math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n-US" altLang="zh-CN" sz="1400" i="1" dirty="0" smtClean="0"/>
                  <a:t>)</a:t>
                </a:r>
              </a:p>
              <a:p>
                <a:pPr marL="171450" indent="-171450"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1400" i="1"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〉"/>
                            <m:ctrlPr>
                              <a:rPr lang="zh-CN" altLang="zh-CN" sz="14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zh-CN" sz="1400" i="1">
                                <a:latin typeface="Cambria Math"/>
                              </a:rPr>
                              <m:t>|</m:t>
                            </m:r>
                            <m:sSup>
                              <m:sSupPr>
                                <m:ctrlPr>
                                  <a:rPr lang="zh-CN" altLang="zh-CN" sz="14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1400" i="1">
                                    <a:latin typeface="Cambria Math"/>
                                  </a:rPr>
                                  <m:t>𝜓</m:t>
                                </m:r>
                              </m:e>
                              <m:sup>
                                <m:r>
                                  <a:rPr lang="en-US" altLang="zh-CN" sz="1400" b="0" i="1" smtClean="0">
                                    <a:latin typeface="Cambria Math"/>
                                  </a:rPr>
                                  <m:t>+</m:t>
                                </m:r>
                              </m:sup>
                            </m:sSup>
                          </m:e>
                        </m:d>
                      </m:e>
                      <m:sub>
                        <m:r>
                          <a:rPr lang="en-US" altLang="zh-CN" sz="1400" i="1">
                            <a:latin typeface="Cambria Math"/>
                          </a:rPr>
                          <m:t>12</m:t>
                        </m:r>
                      </m:sub>
                    </m:sSub>
                  </m:oMath>
                </a14:m>
                <a:r>
                  <a:rPr lang="de-DE" altLang="zh-CN" sz="1400" i="1" dirty="0"/>
                  <a:t> </a:t>
                </a:r>
                <a:r>
                  <a:rPr lang="en-US" altLang="zh-CN" sz="1400" i="1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4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1400" i="1" dirty="0"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en-US" altLang="zh-CN" sz="1400" i="1" dirty="0">
                            <a:latin typeface="Cambria Math"/>
                          </a:rPr>
                          <m:t>𝑎</m:t>
                        </m:r>
                      </m:sub>
                    </m:sSub>
                    <m:r>
                      <a:rPr lang="en-US" altLang="zh-CN" sz="1400" i="1" dirty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altLang="zh-CN" sz="14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1400" i="1" dirty="0"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en-US" altLang="zh-CN" sz="1400" b="0" i="1" dirty="0" smtClean="0">
                            <a:latin typeface="Cambria Math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n-US" altLang="zh-CN" sz="1400" i="1" dirty="0"/>
                  <a:t> 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4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1400" i="1" dirty="0"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en-US" altLang="zh-CN" sz="1400" i="1" dirty="0">
                            <a:latin typeface="Cambria Math"/>
                          </a:rPr>
                          <m:t>𝑏</m:t>
                        </m:r>
                      </m:sub>
                    </m:sSub>
                    <m:r>
                      <a:rPr lang="en-US" altLang="zh-CN" sz="1400" i="1" dirty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altLang="zh-CN" sz="14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1400" i="1" dirty="0"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en-US" altLang="zh-CN" sz="1400" b="0" i="1" dirty="0" smtClean="0">
                            <a:latin typeface="Cambria Math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altLang="zh-CN" sz="1400" i="1" dirty="0"/>
                  <a:t>)</a:t>
                </a:r>
                <a:endParaRPr lang="de-DE" altLang="zh-CN" sz="1400" i="1" dirty="0"/>
              </a:p>
              <a:p>
                <a:pPr marL="0" indent="0">
                  <a:lnSpc>
                    <a:spcPct val="170000"/>
                  </a:lnSpc>
                  <a:buNone/>
                </a:pPr>
                <a:r>
                  <a:rPr lang="de-DE" altLang="zh-CN" sz="1400" dirty="0" smtClean="0"/>
                  <a:t>Teleportation </a:t>
                </a:r>
                <a:r>
                  <a:rPr lang="de-DE" altLang="zh-CN" sz="1400" dirty="0"/>
                  <a:t>event </a:t>
                </a:r>
                <a:r>
                  <a:rPr lang="en-US" altLang="zh-CN" sz="1400" dirty="0"/>
                  <a:t>= </a:t>
                </a:r>
                <a:r>
                  <a:rPr lang="de-DE" altLang="zh-CN" sz="1400" dirty="0"/>
                  <a:t> 4-photon coincidence event</a:t>
                </a:r>
                <a:endParaRPr lang="en-US" altLang="zh-CN" sz="1400" dirty="0"/>
              </a:p>
            </p:txBody>
          </p:sp>
        </mc:Choice>
        <mc:Fallback xmlns="">
          <p:sp>
            <p:nvSpPr>
              <p:cNvPr id="68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7833" y="1750063"/>
                <a:ext cx="4214647" cy="2687049"/>
              </a:xfrm>
              <a:prstGeom prst="rect">
                <a:avLst/>
              </a:prstGeom>
              <a:blipFill rotWithShape="1">
                <a:blip r:embed="rId10"/>
                <a:stretch>
                  <a:fillRect l="-28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88778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8" grpId="0" animBg="1"/>
      <p:bldP spid="19" grpId="0" animBg="1"/>
      <p:bldP spid="20" grpId="0" animBg="1"/>
      <p:bldP spid="21" grpId="0" animBg="1"/>
      <p:bldP spid="51" grpId="0"/>
      <p:bldP spid="54" grpId="0"/>
      <p:bldP spid="62" grpId="0" animBg="1"/>
      <p:bldP spid="63" grpId="0" animBg="1"/>
      <p:bldP spid="17" grpId="0" animBg="1"/>
      <p:bldP spid="50" grpId="0"/>
      <p:bldP spid="42" grpId="0" animBg="1"/>
      <p:bldP spid="6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23BB6-D6E2-4AA2-BCCF-D8B8E7BC196B}" type="slidenum">
              <a:rPr lang="zh-CN" altLang="en-US" smtClean="0"/>
              <a:t>9</a:t>
            </a:fld>
            <a:endParaRPr lang="zh-CN" altLang="en-US"/>
          </a:p>
        </p:txBody>
      </p:sp>
      <p:sp>
        <p:nvSpPr>
          <p:cNvPr id="11" name="Ellipse 6"/>
          <p:cNvSpPr/>
          <p:nvPr/>
        </p:nvSpPr>
        <p:spPr>
          <a:xfrm>
            <a:off x="6000750" y="4357389"/>
            <a:ext cx="428625" cy="28575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2" name="Picture 6" descr="ogs_bld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23850" y="920452"/>
            <a:ext cx="8497888" cy="5559425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13" name="Picture 7" descr="ogs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00125" y="1142702"/>
            <a:ext cx="4364038" cy="5454650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14" name="Text Box 8"/>
          <p:cNvSpPr txBox="1">
            <a:spLocks noChangeArrowheads="1"/>
          </p:cNvSpPr>
          <p:nvPr/>
        </p:nvSpPr>
        <p:spPr>
          <a:xfrm>
            <a:off x="4935538" y="5428952"/>
            <a:ext cx="3922712" cy="1089025"/>
          </a:xfrm>
          <a:prstGeom prst="rect">
            <a:avLst/>
          </a:prstGeom>
          <a:solidFill>
            <a:schemeClr val="bg1">
              <a:alpha val="70195"/>
            </a:schemeClr>
          </a:solidFill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buFontTx/>
              <a:buChar char="•"/>
            </a:pPr>
            <a:r>
              <a:rPr lang="de-DE" sz="1800" b="0">
                <a:latin typeface="Calibri" pitchFamily="34" charset="0"/>
              </a:rPr>
              <a:t> </a:t>
            </a:r>
            <a:r>
              <a:rPr lang="de-DE" sz="1800" b="0">
                <a:latin typeface="Arial Rounded MT Bold" pitchFamily="34" charset="0"/>
              </a:rPr>
              <a:t>European Space Agency (ESA)</a:t>
            </a:r>
            <a:r>
              <a:rPr lang="de-DE" sz="1800" b="0">
                <a:latin typeface="Calibri" pitchFamily="34" charset="0"/>
              </a:rPr>
              <a:t> </a:t>
            </a:r>
          </a:p>
          <a:p>
            <a:pPr>
              <a:lnSpc>
                <a:spcPct val="120000"/>
              </a:lnSpc>
              <a:buFontTx/>
              <a:buChar char="•"/>
            </a:pPr>
            <a:r>
              <a:rPr lang="de-DE" sz="1800" b="0">
                <a:latin typeface="Arial Rounded MT Bold" pitchFamily="34" charset="0"/>
              </a:rPr>
              <a:t>1m Ritchey-Chrétien telescope</a:t>
            </a:r>
          </a:p>
          <a:p>
            <a:pPr>
              <a:lnSpc>
                <a:spcPct val="120000"/>
              </a:lnSpc>
              <a:buFontTx/>
              <a:buChar char="•"/>
            </a:pPr>
            <a:r>
              <a:rPr lang="de-DE" sz="1800" b="0">
                <a:latin typeface="Arial Rounded MT Bold" pitchFamily="34" charset="0"/>
              </a:rPr>
              <a:t> Horizon pointing</a:t>
            </a:r>
          </a:p>
        </p:txBody>
      </p:sp>
      <p:grpSp>
        <p:nvGrpSpPr>
          <p:cNvPr id="31" name="Gruppieren 32"/>
          <p:cNvGrpSpPr/>
          <p:nvPr/>
        </p:nvGrpSpPr>
        <p:grpSpPr>
          <a:xfrm>
            <a:off x="3127375" y="3717032"/>
            <a:ext cx="1801813" cy="2592288"/>
            <a:chOff x="3127919" y="3643314"/>
            <a:chExt cx="1801271" cy="3000396"/>
          </a:xfrm>
        </p:grpSpPr>
        <p:sp>
          <p:nvSpPr>
            <p:cNvPr id="32" name="Oval 12"/>
            <p:cNvSpPr>
              <a:spLocks noChangeArrowheads="1"/>
            </p:cNvSpPr>
            <p:nvPr/>
          </p:nvSpPr>
          <p:spPr>
            <a:xfrm rot="-990928">
              <a:off x="3127919" y="4185339"/>
              <a:ext cx="530707" cy="471835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cxnSp>
          <p:nvCxnSpPr>
            <p:cNvPr id="33" name="Gerade Verbindung 48"/>
            <p:cNvCxnSpPr>
              <a:cxnSpLocks noChangeShapeType="1"/>
              <a:stCxn id="32" idx="3"/>
            </p:cNvCxnSpPr>
            <p:nvPr/>
          </p:nvCxnSpPr>
          <p:spPr>
            <a:xfrm rot="16200000" flipH="1">
              <a:off x="3090406" y="4804928"/>
              <a:ext cx="2009178" cy="1668386"/>
            </a:xfrm>
            <a:prstGeom prst="line">
              <a:avLst/>
            </a:prstGeom>
            <a:noFill/>
            <a:ln w="38100" algn="ctr">
              <a:solidFill>
                <a:srgbClr val="FF0000"/>
              </a:solidFill>
              <a:round/>
            </a:ln>
          </p:spPr>
        </p:cxnSp>
        <p:cxnSp>
          <p:nvCxnSpPr>
            <p:cNvPr id="34" name="Gerade Verbindung 49"/>
            <p:cNvCxnSpPr>
              <a:cxnSpLocks noChangeShapeType="1"/>
              <a:stCxn id="32" idx="0"/>
            </p:cNvCxnSpPr>
            <p:nvPr/>
          </p:nvCxnSpPr>
          <p:spPr>
            <a:xfrm rot="5400000" flipH="1" flipV="1">
              <a:off x="3851820" y="3117702"/>
              <a:ext cx="551758" cy="1602982"/>
            </a:xfrm>
            <a:prstGeom prst="line">
              <a:avLst/>
            </a:prstGeom>
            <a:noFill/>
            <a:ln w="38100" algn="ctr">
              <a:solidFill>
                <a:srgbClr val="FF0000"/>
              </a:solidFill>
              <a:round/>
            </a:ln>
          </p:spPr>
        </p:cxnSp>
      </p:grpSp>
      <p:grpSp>
        <p:nvGrpSpPr>
          <p:cNvPr id="35" name="Gruppieren 48"/>
          <p:cNvGrpSpPr/>
          <p:nvPr/>
        </p:nvGrpSpPr>
        <p:grpSpPr>
          <a:xfrm>
            <a:off x="2294698" y="1063330"/>
            <a:ext cx="6349240" cy="2239959"/>
            <a:chOff x="2294698" y="1000110"/>
            <a:chExt cx="6349240" cy="2239959"/>
          </a:xfrm>
        </p:grpSpPr>
        <p:pic>
          <p:nvPicPr>
            <p:cNvPr id="36" name="Picture 2"/>
            <p:cNvPicPr>
              <a:picLocks noChangeAspect="1" noChangeArrowheads="1"/>
            </p:cNvPicPr>
            <p:nvPr/>
          </p:nvPicPr>
          <p:blipFill>
            <a:blip r:embed="rId4"/>
            <a:srcRect l="24902"/>
            <a:stretch>
              <a:fillRect/>
            </a:stretch>
          </p:blipFill>
          <p:spPr>
            <a:xfrm>
              <a:off x="5214938" y="1008044"/>
              <a:ext cx="3429000" cy="2232025"/>
            </a:xfrm>
            <a:prstGeom prst="rect">
              <a:avLst/>
            </a:prstGeom>
            <a:noFill/>
            <a:ln w="9525">
              <a:noFill/>
              <a:miter lim="800000"/>
            </a:ln>
          </p:spPr>
        </p:pic>
        <p:sp>
          <p:nvSpPr>
            <p:cNvPr id="37" name="Oval 12"/>
            <p:cNvSpPr>
              <a:spLocks noChangeArrowheads="1"/>
            </p:cNvSpPr>
            <p:nvPr/>
          </p:nvSpPr>
          <p:spPr>
            <a:xfrm rot="1450266">
              <a:off x="2294698" y="2248154"/>
              <a:ext cx="1744324" cy="861493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cxnSp>
          <p:nvCxnSpPr>
            <p:cNvPr id="38" name="Gerade Verbindung 48"/>
            <p:cNvCxnSpPr>
              <a:cxnSpLocks noChangeShapeType="1"/>
              <a:stCxn id="37" idx="5"/>
            </p:cNvCxnSpPr>
            <p:nvPr/>
          </p:nvCxnSpPr>
          <p:spPr>
            <a:xfrm rot="16200000" flipH="1">
              <a:off x="4407172" y="2406913"/>
              <a:ext cx="5384" cy="1610157"/>
            </a:xfrm>
            <a:prstGeom prst="line">
              <a:avLst/>
            </a:prstGeom>
            <a:noFill/>
            <a:ln w="38100" algn="ctr">
              <a:solidFill>
                <a:srgbClr val="FF0000"/>
              </a:solidFill>
              <a:round/>
            </a:ln>
          </p:spPr>
        </p:cxnSp>
        <p:cxnSp>
          <p:nvCxnSpPr>
            <p:cNvPr id="39" name="Gerade Verbindung 49"/>
            <p:cNvCxnSpPr>
              <a:cxnSpLocks noChangeShapeType="1"/>
              <a:stCxn id="37" idx="1"/>
            </p:cNvCxnSpPr>
            <p:nvPr/>
          </p:nvCxnSpPr>
          <p:spPr>
            <a:xfrm rot="5400000" flipH="1" flipV="1">
              <a:off x="3397742" y="331301"/>
              <a:ext cx="1148392" cy="2486009"/>
            </a:xfrm>
            <a:prstGeom prst="line">
              <a:avLst/>
            </a:prstGeom>
            <a:noFill/>
            <a:ln w="38100" algn="ctr">
              <a:solidFill>
                <a:srgbClr val="FF0000"/>
              </a:solidFill>
              <a:round/>
            </a:ln>
          </p:spPr>
        </p:cxnSp>
      </p:grpSp>
      <p:sp>
        <p:nvSpPr>
          <p:cNvPr id="40" name="Rechteck 49"/>
          <p:cNvSpPr/>
          <p:nvPr/>
        </p:nvSpPr>
        <p:spPr>
          <a:xfrm>
            <a:off x="357158" y="952384"/>
            <a:ext cx="1000132" cy="39669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" descr="Esa_c16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357158" y="952384"/>
            <a:ext cx="967374" cy="387353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42" name="Picture 6" descr="F:\Masterarbeit\Thesis\Tex\Graphs\tenerife_lab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2549" y="3700164"/>
            <a:ext cx="3979189" cy="2639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5194920" cy="706090"/>
          </a:xfrm>
        </p:spPr>
        <p:txBody>
          <a:bodyPr>
            <a:normAutofit/>
          </a:bodyPr>
          <a:lstStyle/>
          <a:p>
            <a:pPr algn="l"/>
            <a:r>
              <a:rPr lang="en-US" altLang="zh-CN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Setting-up</a:t>
            </a:r>
            <a:r>
              <a:rPr lang="en-US" altLang="zh-CN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receiving telescope</a:t>
            </a:r>
            <a:endParaRPr lang="zh-CN" altLang="en-US" sz="18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516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3669</TotalTime>
  <Words>1090</Words>
  <Application>Microsoft Office PowerPoint</Application>
  <PresentationFormat>On-screen Show (4:3)</PresentationFormat>
  <Paragraphs>181</Paragraphs>
  <Slides>15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Office Theme</vt:lpstr>
      <vt:lpstr>Visio</vt:lpstr>
      <vt:lpstr>Free-space quantum teleportation over 143 kilometers</vt:lpstr>
      <vt:lpstr>Outlines</vt:lpstr>
      <vt:lpstr>Introduction   the idea of quantum teleportation</vt:lpstr>
      <vt:lpstr>Introduction   the idea of quantum teleportation</vt:lpstr>
      <vt:lpstr>Setting-up  a blueprint</vt:lpstr>
      <vt:lpstr>Setting-up  entangle photons via SPDC</vt:lpstr>
      <vt:lpstr>Setting-up   frequency-uncorrelated SPDC source</vt:lpstr>
      <vt:lpstr>Setting-up sender</vt:lpstr>
      <vt:lpstr>Setting-up receiving telescope</vt:lpstr>
      <vt:lpstr>Setting-up receiver</vt:lpstr>
      <vt:lpstr>PowerPoint Presentation</vt:lpstr>
      <vt:lpstr>Setting-up single-photon detectors</vt:lpstr>
      <vt:lpstr>Setting-up temporal filtering</vt:lpstr>
      <vt:lpstr>PowerPoint Presentation</vt:lpstr>
      <vt:lpstr>PowerPoint Presentation</vt:lpstr>
    </vt:vector>
  </TitlesOfParts>
  <Company>Austrian Academy Of Sciences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Setting-up and signal analysis of a 143km free-space quantum teleportation experiment</dc:title>
  <dc:creator>Daqing WANG</dc:creator>
  <cp:lastModifiedBy>Daqing WANG</cp:lastModifiedBy>
  <cp:revision>291</cp:revision>
  <dcterms:created xsi:type="dcterms:W3CDTF">2012-10-15T08:53:49Z</dcterms:created>
  <dcterms:modified xsi:type="dcterms:W3CDTF">2012-12-13T07:12:47Z</dcterms:modified>
</cp:coreProperties>
</file>