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8" r:id="rId2"/>
    <p:sldId id="305" r:id="rId3"/>
    <p:sldId id="286" r:id="rId4"/>
    <p:sldId id="296" r:id="rId5"/>
    <p:sldId id="287" r:id="rId6"/>
    <p:sldId id="282" r:id="rId7"/>
    <p:sldId id="283" r:id="rId8"/>
    <p:sldId id="285" r:id="rId9"/>
    <p:sldId id="288" r:id="rId10"/>
    <p:sldId id="270" r:id="rId11"/>
    <p:sldId id="289" r:id="rId12"/>
    <p:sldId id="290" r:id="rId13"/>
    <p:sldId id="297" r:id="rId14"/>
    <p:sldId id="298" r:id="rId15"/>
    <p:sldId id="299" r:id="rId16"/>
    <p:sldId id="300" r:id="rId17"/>
    <p:sldId id="303" r:id="rId18"/>
    <p:sldId id="302" r:id="rId19"/>
    <p:sldId id="301" r:id="rId20"/>
    <p:sldId id="304" r:id="rId2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B0"/>
    <a:srgbClr val="ECECEC"/>
    <a:srgbClr val="FDCE0C"/>
    <a:srgbClr val="E4E4E4"/>
    <a:srgbClr val="DAD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86" autoAdjust="0"/>
    <p:restoredTop sz="94660"/>
  </p:normalViewPr>
  <p:slideViewPr>
    <p:cSldViewPr snapToGrid="0">
      <p:cViewPr>
        <p:scale>
          <a:sx n="80" d="100"/>
          <a:sy n="80" d="100"/>
        </p:scale>
        <p:origin x="-112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C6F283-FAF2-4099-B863-C4C85D4EB66C}" type="doc">
      <dgm:prSet loTypeId="urn:microsoft.com/office/officeart/2005/8/layout/target3" loCatId="relationship" qsTypeId="urn:microsoft.com/office/officeart/2005/8/quickstyle/simple2" qsCatId="simple" csTypeId="urn:microsoft.com/office/officeart/2005/8/colors/accent1_3" csCatId="accent1" phldr="1"/>
      <dgm:spPr/>
      <dgm:t>
        <a:bodyPr/>
        <a:lstStyle/>
        <a:p>
          <a:endParaRPr lang="de-DE"/>
        </a:p>
      </dgm:t>
    </dgm:pt>
    <dgm:pt modelId="{30C5BD10-5DC1-41F0-B9C0-AF114E686045}">
      <dgm:prSet phldrT="[Text]"/>
      <dgm:spPr/>
      <dgm:t>
        <a:bodyPr/>
        <a:lstStyle/>
        <a:p>
          <a:r>
            <a:rPr lang="de-DE" dirty="0" err="1" smtClean="0"/>
            <a:t>Profiles</a:t>
          </a:r>
          <a:endParaRPr lang="de-DE" dirty="0"/>
        </a:p>
      </dgm:t>
    </dgm:pt>
    <dgm:pt modelId="{76306934-91A6-46CF-858E-2A1D7AD0962A}" type="parTrans" cxnId="{364F546E-A4BF-4220-B135-7639B9ABF0B8}">
      <dgm:prSet/>
      <dgm:spPr/>
      <dgm:t>
        <a:bodyPr/>
        <a:lstStyle/>
        <a:p>
          <a:endParaRPr lang="de-DE"/>
        </a:p>
      </dgm:t>
    </dgm:pt>
    <dgm:pt modelId="{2CE01A5C-1907-4EED-BC4C-E865EB59829F}" type="sibTrans" cxnId="{364F546E-A4BF-4220-B135-7639B9ABF0B8}">
      <dgm:prSet/>
      <dgm:spPr/>
      <dgm:t>
        <a:bodyPr/>
        <a:lstStyle/>
        <a:p>
          <a:endParaRPr lang="de-DE"/>
        </a:p>
      </dgm:t>
    </dgm:pt>
    <dgm:pt modelId="{50C4B955-500C-46C6-BC4A-2C41783BBCE2}">
      <dgm:prSet phldrT="[Text]"/>
      <dgm:spPr/>
      <dgm:t>
        <a:bodyPr/>
        <a:lstStyle/>
        <a:p>
          <a:r>
            <a:rPr lang="de-DE" dirty="0" smtClean="0"/>
            <a:t>Mit der Kombination aus </a:t>
          </a:r>
          <a:r>
            <a:rPr lang="de-DE" dirty="0" err="1" smtClean="0"/>
            <a:t>Assertions</a:t>
          </a:r>
          <a:r>
            <a:rPr lang="de-DE" dirty="0" smtClean="0"/>
            <a:t>, </a:t>
          </a:r>
          <a:r>
            <a:rPr lang="de-DE" dirty="0" err="1" smtClean="0"/>
            <a:t>Protocols</a:t>
          </a:r>
          <a:r>
            <a:rPr lang="de-DE" dirty="0" smtClean="0"/>
            <a:t> und </a:t>
          </a:r>
          <a:r>
            <a:rPr lang="de-DE" dirty="0" err="1" smtClean="0"/>
            <a:t>Bindings</a:t>
          </a:r>
          <a:r>
            <a:rPr lang="de-DE" dirty="0" smtClean="0"/>
            <a:t> wird ein „</a:t>
          </a:r>
          <a:r>
            <a:rPr lang="de-DE" dirty="0" err="1" smtClean="0"/>
            <a:t>Use-case</a:t>
          </a:r>
          <a:r>
            <a:rPr lang="de-DE" dirty="0" smtClean="0"/>
            <a:t>“ definiert</a:t>
          </a:r>
          <a:endParaRPr lang="de-DE" dirty="0"/>
        </a:p>
      </dgm:t>
    </dgm:pt>
    <dgm:pt modelId="{F1FD4D88-B520-46ED-A016-4CD10DBFA189}" type="parTrans" cxnId="{19316330-BF2A-4E85-BC8E-F60D6ED33EAC}">
      <dgm:prSet/>
      <dgm:spPr/>
      <dgm:t>
        <a:bodyPr/>
        <a:lstStyle/>
        <a:p>
          <a:endParaRPr lang="de-DE"/>
        </a:p>
      </dgm:t>
    </dgm:pt>
    <dgm:pt modelId="{0CECB2F3-F47E-42CC-840E-4544AA3F3EBA}" type="sibTrans" cxnId="{19316330-BF2A-4E85-BC8E-F60D6ED33EAC}">
      <dgm:prSet/>
      <dgm:spPr/>
      <dgm:t>
        <a:bodyPr/>
        <a:lstStyle/>
        <a:p>
          <a:endParaRPr lang="de-DE"/>
        </a:p>
      </dgm:t>
    </dgm:pt>
    <dgm:pt modelId="{2D6173A1-F26A-40F1-BA15-87F98E1A8CE4}">
      <dgm:prSet phldrT="[Text]"/>
      <dgm:spPr/>
      <dgm:t>
        <a:bodyPr/>
        <a:lstStyle/>
        <a:p>
          <a:r>
            <a:rPr lang="de-DE" dirty="0" err="1" smtClean="0"/>
            <a:t>Bindings</a:t>
          </a:r>
          <a:endParaRPr lang="de-DE" dirty="0"/>
        </a:p>
      </dgm:t>
    </dgm:pt>
    <dgm:pt modelId="{00E893E7-444C-43AB-BB57-5029050C6C65}" type="parTrans" cxnId="{A14EBFBC-DDEC-4DE7-8E23-2D173DD9FC38}">
      <dgm:prSet/>
      <dgm:spPr/>
      <dgm:t>
        <a:bodyPr/>
        <a:lstStyle/>
        <a:p>
          <a:endParaRPr lang="de-DE"/>
        </a:p>
      </dgm:t>
    </dgm:pt>
    <dgm:pt modelId="{296DB3EC-BCDD-4D95-9457-6E1B86FDB33D}" type="sibTrans" cxnId="{A14EBFBC-DDEC-4DE7-8E23-2D173DD9FC38}">
      <dgm:prSet/>
      <dgm:spPr/>
      <dgm:t>
        <a:bodyPr/>
        <a:lstStyle/>
        <a:p>
          <a:endParaRPr lang="de-DE"/>
        </a:p>
      </dgm:t>
    </dgm:pt>
    <dgm:pt modelId="{2F9AEBD3-6790-4E47-B653-D38F2520FFF3}">
      <dgm:prSet phldrT="[Text]"/>
      <dgm:spPr/>
      <dgm:t>
        <a:bodyPr/>
        <a:lstStyle/>
        <a:p>
          <a:r>
            <a:rPr lang="de-DE" dirty="0" smtClean="0"/>
            <a:t>Bildet das SAML Protokoll auf Nachrichten- und Kommunikationsprotokolle ab</a:t>
          </a:r>
          <a:endParaRPr lang="de-DE" dirty="0"/>
        </a:p>
      </dgm:t>
    </dgm:pt>
    <dgm:pt modelId="{9EEEF10C-32FD-4D5E-B2A7-B3AB8D55D308}" type="parTrans" cxnId="{39A13601-F491-4445-9004-D47C27FDCB3A}">
      <dgm:prSet/>
      <dgm:spPr/>
      <dgm:t>
        <a:bodyPr/>
        <a:lstStyle/>
        <a:p>
          <a:endParaRPr lang="de-DE"/>
        </a:p>
      </dgm:t>
    </dgm:pt>
    <dgm:pt modelId="{D1B10DF4-280D-41D3-9093-2BFF49F64F2D}" type="sibTrans" cxnId="{39A13601-F491-4445-9004-D47C27FDCB3A}">
      <dgm:prSet/>
      <dgm:spPr/>
      <dgm:t>
        <a:bodyPr/>
        <a:lstStyle/>
        <a:p>
          <a:endParaRPr lang="de-DE"/>
        </a:p>
      </dgm:t>
    </dgm:pt>
    <dgm:pt modelId="{993DB767-043A-4B27-9D7D-791CD98F4006}">
      <dgm:prSet phldrT="[Text]"/>
      <dgm:spPr/>
      <dgm:t>
        <a:bodyPr/>
        <a:lstStyle/>
        <a:p>
          <a:r>
            <a:rPr lang="de-DE" dirty="0" err="1" smtClean="0"/>
            <a:t>Protocols</a:t>
          </a:r>
          <a:endParaRPr lang="de-DE" dirty="0"/>
        </a:p>
      </dgm:t>
    </dgm:pt>
    <dgm:pt modelId="{FDC812B0-73F1-4293-A855-BD024FF34942}" type="parTrans" cxnId="{7051A1B3-A587-4F8A-AA28-10AC67F2D786}">
      <dgm:prSet/>
      <dgm:spPr/>
      <dgm:t>
        <a:bodyPr/>
        <a:lstStyle/>
        <a:p>
          <a:endParaRPr lang="de-DE"/>
        </a:p>
      </dgm:t>
    </dgm:pt>
    <dgm:pt modelId="{66E548AF-F061-46F0-BD31-DB68B28F808B}" type="sibTrans" cxnId="{7051A1B3-A587-4F8A-AA28-10AC67F2D786}">
      <dgm:prSet/>
      <dgm:spPr/>
      <dgm:t>
        <a:bodyPr/>
        <a:lstStyle/>
        <a:p>
          <a:endParaRPr lang="de-DE"/>
        </a:p>
      </dgm:t>
    </dgm:pt>
    <dgm:pt modelId="{6FD87732-7CD3-48BC-A9CB-71F1B2D16B98}">
      <dgm:prSet phldrT="[Text]"/>
      <dgm:spPr/>
      <dgm:t>
        <a:bodyPr/>
        <a:lstStyle/>
        <a:p>
          <a:r>
            <a:rPr lang="de-DE" dirty="0" smtClean="0"/>
            <a:t>Authentisierungsinformation, Attribute und </a:t>
          </a:r>
          <a:r>
            <a:rPr lang="de-DE" dirty="0" err="1" smtClean="0"/>
            <a:t>Entitlements</a:t>
          </a:r>
          <a:endParaRPr lang="de-DE" dirty="0"/>
        </a:p>
      </dgm:t>
    </dgm:pt>
    <dgm:pt modelId="{03AD3605-47C2-4587-B148-4B82784C46EA}" type="parTrans" cxnId="{B4A04248-1FB2-4826-B17E-18353DC8BC1D}">
      <dgm:prSet/>
      <dgm:spPr/>
      <dgm:t>
        <a:bodyPr/>
        <a:lstStyle/>
        <a:p>
          <a:endParaRPr lang="de-DE"/>
        </a:p>
      </dgm:t>
    </dgm:pt>
    <dgm:pt modelId="{B6EC3540-80A2-444A-80D1-F073ED836EF3}" type="sibTrans" cxnId="{B4A04248-1FB2-4826-B17E-18353DC8BC1D}">
      <dgm:prSet/>
      <dgm:spPr/>
      <dgm:t>
        <a:bodyPr/>
        <a:lstStyle/>
        <a:p>
          <a:endParaRPr lang="de-DE"/>
        </a:p>
      </dgm:t>
    </dgm:pt>
    <dgm:pt modelId="{E86EA1E7-29F7-49CF-AC05-44C85DDFC0B6}">
      <dgm:prSet phldrT="[Text]"/>
      <dgm:spPr/>
      <dgm:t>
        <a:bodyPr/>
        <a:lstStyle/>
        <a:p>
          <a:r>
            <a:rPr lang="de-DE" dirty="0" err="1" smtClean="0"/>
            <a:t>Assertions</a:t>
          </a:r>
          <a:endParaRPr lang="de-DE" dirty="0"/>
        </a:p>
      </dgm:t>
    </dgm:pt>
    <dgm:pt modelId="{6C4329D0-7331-4C7B-A64D-C6FAD805E310}" type="parTrans" cxnId="{411DC022-3143-4367-AFAF-CD35F565DF7F}">
      <dgm:prSet/>
      <dgm:spPr/>
      <dgm:t>
        <a:bodyPr/>
        <a:lstStyle/>
        <a:p>
          <a:endParaRPr lang="de-DE"/>
        </a:p>
      </dgm:t>
    </dgm:pt>
    <dgm:pt modelId="{9449E233-AF45-4421-B6CD-0D90ABE6605F}" type="sibTrans" cxnId="{411DC022-3143-4367-AFAF-CD35F565DF7F}">
      <dgm:prSet/>
      <dgm:spPr/>
      <dgm:t>
        <a:bodyPr/>
        <a:lstStyle/>
        <a:p>
          <a:endParaRPr lang="de-DE"/>
        </a:p>
      </dgm:t>
    </dgm:pt>
    <dgm:pt modelId="{B5783884-C056-47F3-A3BA-270814F5D2C1}">
      <dgm:prSet phldrT="[Text]"/>
      <dgm:spPr/>
      <dgm:t>
        <a:bodyPr/>
        <a:lstStyle/>
        <a:p>
          <a:r>
            <a:rPr lang="de-DE" dirty="0" smtClean="0"/>
            <a:t>Anfrage und Antwort Protokolle für </a:t>
          </a:r>
          <a:r>
            <a:rPr lang="de-DE" dirty="0" err="1" smtClean="0"/>
            <a:t>Assertions</a:t>
          </a:r>
          <a:endParaRPr lang="de-DE" dirty="0"/>
        </a:p>
      </dgm:t>
    </dgm:pt>
    <dgm:pt modelId="{4182860C-AC4F-49ED-9429-6F5DF244C967}" type="parTrans" cxnId="{2C3B7F86-672B-48CF-B58F-D207B697DD24}">
      <dgm:prSet/>
      <dgm:spPr/>
      <dgm:t>
        <a:bodyPr/>
        <a:lstStyle/>
        <a:p>
          <a:endParaRPr lang="de-DE"/>
        </a:p>
      </dgm:t>
    </dgm:pt>
    <dgm:pt modelId="{60C62AB3-C3C6-474C-98FE-9790EA3D3975}" type="sibTrans" cxnId="{2C3B7F86-672B-48CF-B58F-D207B697DD24}">
      <dgm:prSet/>
      <dgm:spPr/>
      <dgm:t>
        <a:bodyPr/>
        <a:lstStyle/>
        <a:p>
          <a:endParaRPr lang="de-DE"/>
        </a:p>
      </dgm:t>
    </dgm:pt>
    <dgm:pt modelId="{2E5EB492-471B-4CCD-A12C-C16E5D1E4853}" type="pres">
      <dgm:prSet presAssocID="{85C6F283-FAF2-4099-B863-C4C85D4EB66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62339A2-D06A-4169-86C8-CE4B98D86F96}" type="pres">
      <dgm:prSet presAssocID="{30C5BD10-5DC1-41F0-B9C0-AF114E686045}" presName="circle1" presStyleLbl="node1" presStyleIdx="0" presStyleCnt="4"/>
      <dgm:spPr/>
    </dgm:pt>
    <dgm:pt modelId="{C5B6E76D-071C-480D-BBA2-065F6D9325E6}" type="pres">
      <dgm:prSet presAssocID="{30C5BD10-5DC1-41F0-B9C0-AF114E686045}" presName="space" presStyleCnt="0"/>
      <dgm:spPr/>
    </dgm:pt>
    <dgm:pt modelId="{424E38CD-14BF-4E88-94A2-4C12DFF9EBBE}" type="pres">
      <dgm:prSet presAssocID="{30C5BD10-5DC1-41F0-B9C0-AF114E686045}" presName="rect1" presStyleLbl="alignAcc1" presStyleIdx="0" presStyleCnt="4" custScaleY="100000"/>
      <dgm:spPr/>
      <dgm:t>
        <a:bodyPr/>
        <a:lstStyle/>
        <a:p>
          <a:endParaRPr lang="de-DE"/>
        </a:p>
      </dgm:t>
    </dgm:pt>
    <dgm:pt modelId="{0441E62F-35DE-4D9E-9C5B-348BA3D9D06C}" type="pres">
      <dgm:prSet presAssocID="{2D6173A1-F26A-40F1-BA15-87F98E1A8CE4}" presName="vertSpace2" presStyleLbl="node1" presStyleIdx="0" presStyleCnt="4"/>
      <dgm:spPr/>
    </dgm:pt>
    <dgm:pt modelId="{EA970466-760B-4FAD-99E8-F8C0EF3FF03A}" type="pres">
      <dgm:prSet presAssocID="{2D6173A1-F26A-40F1-BA15-87F98E1A8CE4}" presName="circle2" presStyleLbl="node1" presStyleIdx="1" presStyleCnt="4"/>
      <dgm:spPr/>
    </dgm:pt>
    <dgm:pt modelId="{2AD3ED1A-D583-4F5C-A96D-ACA12320A35B}" type="pres">
      <dgm:prSet presAssocID="{2D6173A1-F26A-40F1-BA15-87F98E1A8CE4}" presName="rect2" presStyleLbl="alignAcc1" presStyleIdx="1" presStyleCnt="4"/>
      <dgm:spPr/>
      <dgm:t>
        <a:bodyPr/>
        <a:lstStyle/>
        <a:p>
          <a:endParaRPr lang="de-DE"/>
        </a:p>
      </dgm:t>
    </dgm:pt>
    <dgm:pt modelId="{4CD8A4D6-8755-4C6F-A332-FAC6C9DDB855}" type="pres">
      <dgm:prSet presAssocID="{993DB767-043A-4B27-9D7D-791CD98F4006}" presName="vertSpace3" presStyleLbl="node1" presStyleIdx="1" presStyleCnt="4"/>
      <dgm:spPr/>
    </dgm:pt>
    <dgm:pt modelId="{748F6F8C-4FD3-4E93-8C1F-077711922AB5}" type="pres">
      <dgm:prSet presAssocID="{993DB767-043A-4B27-9D7D-791CD98F4006}" presName="circle3" presStyleLbl="node1" presStyleIdx="2" presStyleCnt="4"/>
      <dgm:spPr/>
    </dgm:pt>
    <dgm:pt modelId="{D3EC7FFF-C623-4719-93C9-4000179B6F6D}" type="pres">
      <dgm:prSet presAssocID="{993DB767-043A-4B27-9D7D-791CD98F4006}" presName="rect3" presStyleLbl="alignAcc1" presStyleIdx="2" presStyleCnt="4"/>
      <dgm:spPr/>
      <dgm:t>
        <a:bodyPr/>
        <a:lstStyle/>
        <a:p>
          <a:endParaRPr lang="de-DE"/>
        </a:p>
      </dgm:t>
    </dgm:pt>
    <dgm:pt modelId="{E7F1AF90-C20E-404E-A1ED-5A1E02B27E75}" type="pres">
      <dgm:prSet presAssocID="{E86EA1E7-29F7-49CF-AC05-44C85DDFC0B6}" presName="vertSpace4" presStyleLbl="node1" presStyleIdx="2" presStyleCnt="4"/>
      <dgm:spPr/>
    </dgm:pt>
    <dgm:pt modelId="{3E8255C1-5DA4-43FD-8E02-7834B89A7A17}" type="pres">
      <dgm:prSet presAssocID="{E86EA1E7-29F7-49CF-AC05-44C85DDFC0B6}" presName="circle4" presStyleLbl="node1" presStyleIdx="3" presStyleCnt="4"/>
      <dgm:spPr/>
    </dgm:pt>
    <dgm:pt modelId="{37B5A7B1-2923-4ABE-82FC-308A8072D023}" type="pres">
      <dgm:prSet presAssocID="{E86EA1E7-29F7-49CF-AC05-44C85DDFC0B6}" presName="rect4" presStyleLbl="alignAcc1" presStyleIdx="3" presStyleCnt="4"/>
      <dgm:spPr/>
      <dgm:t>
        <a:bodyPr/>
        <a:lstStyle/>
        <a:p>
          <a:endParaRPr lang="de-DE"/>
        </a:p>
      </dgm:t>
    </dgm:pt>
    <dgm:pt modelId="{E26B2598-2A5F-4F5A-920A-A83EC5F55EAC}" type="pres">
      <dgm:prSet presAssocID="{30C5BD10-5DC1-41F0-B9C0-AF114E686045}" presName="rect1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A596719-75F8-48FA-BF95-804553FC8AE5}" type="pres">
      <dgm:prSet presAssocID="{30C5BD10-5DC1-41F0-B9C0-AF114E686045}" presName="rect1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6073A6B-EFA2-4432-B020-2CAD1F6B919A}" type="pres">
      <dgm:prSet presAssocID="{2D6173A1-F26A-40F1-BA15-87F98E1A8CE4}" presName="rect2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2D0183D-8920-4979-B735-77CB30DD3D59}" type="pres">
      <dgm:prSet presAssocID="{2D6173A1-F26A-40F1-BA15-87F98E1A8CE4}" presName="rect2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4F02264-F1E3-45F2-BB80-A7EFEED122F0}" type="pres">
      <dgm:prSet presAssocID="{993DB767-043A-4B27-9D7D-791CD98F4006}" presName="rect3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94C298C-DEDA-4B53-A17F-52BC55794B07}" type="pres">
      <dgm:prSet presAssocID="{993DB767-043A-4B27-9D7D-791CD98F4006}" presName="rect3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56934C6-DBAB-4DBD-8374-39FE63B8FCD5}" type="pres">
      <dgm:prSet presAssocID="{E86EA1E7-29F7-49CF-AC05-44C85DDFC0B6}" presName="rect4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EC41D73-19A1-4FFB-AEAD-19037C3B1D9C}" type="pres">
      <dgm:prSet presAssocID="{E86EA1E7-29F7-49CF-AC05-44C85DDFC0B6}" presName="rect4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B4A04248-1FB2-4826-B17E-18353DC8BC1D}" srcId="{E86EA1E7-29F7-49CF-AC05-44C85DDFC0B6}" destId="{6FD87732-7CD3-48BC-A9CB-71F1B2D16B98}" srcOrd="0" destOrd="0" parTransId="{03AD3605-47C2-4587-B148-4B82784C46EA}" sibTransId="{B6EC3540-80A2-444A-80D1-F073ED836EF3}"/>
    <dgm:cxn modelId="{3AA5D15F-7919-4E50-9F05-4117C151E5EB}" type="presOf" srcId="{2D6173A1-F26A-40F1-BA15-87F98E1A8CE4}" destId="{2AD3ED1A-D583-4F5C-A96D-ACA12320A35B}" srcOrd="0" destOrd="0" presId="urn:microsoft.com/office/officeart/2005/8/layout/target3"/>
    <dgm:cxn modelId="{9AFF8767-A005-4A26-AF4B-9D53103D028E}" type="presOf" srcId="{B5783884-C056-47F3-A3BA-270814F5D2C1}" destId="{D94C298C-DEDA-4B53-A17F-52BC55794B07}" srcOrd="0" destOrd="0" presId="urn:microsoft.com/office/officeart/2005/8/layout/target3"/>
    <dgm:cxn modelId="{46CBE581-181A-4B45-8C53-114B46610EF0}" type="presOf" srcId="{E86EA1E7-29F7-49CF-AC05-44C85DDFC0B6}" destId="{F56934C6-DBAB-4DBD-8374-39FE63B8FCD5}" srcOrd="1" destOrd="0" presId="urn:microsoft.com/office/officeart/2005/8/layout/target3"/>
    <dgm:cxn modelId="{1B1C3D96-99DD-449F-A507-A8A9D693AF2E}" type="presOf" srcId="{30C5BD10-5DC1-41F0-B9C0-AF114E686045}" destId="{424E38CD-14BF-4E88-94A2-4C12DFF9EBBE}" srcOrd="0" destOrd="0" presId="urn:microsoft.com/office/officeart/2005/8/layout/target3"/>
    <dgm:cxn modelId="{7235CFE3-FF13-477B-8642-7A41FE927E13}" type="presOf" srcId="{993DB767-043A-4B27-9D7D-791CD98F4006}" destId="{04F02264-F1E3-45F2-BB80-A7EFEED122F0}" srcOrd="1" destOrd="0" presId="urn:microsoft.com/office/officeart/2005/8/layout/target3"/>
    <dgm:cxn modelId="{BC765FA3-6B65-4DFB-BD59-D8F3AB2BFE9C}" type="presOf" srcId="{993DB767-043A-4B27-9D7D-791CD98F4006}" destId="{D3EC7FFF-C623-4719-93C9-4000179B6F6D}" srcOrd="0" destOrd="0" presId="urn:microsoft.com/office/officeart/2005/8/layout/target3"/>
    <dgm:cxn modelId="{7051A1B3-A587-4F8A-AA28-10AC67F2D786}" srcId="{85C6F283-FAF2-4099-B863-C4C85D4EB66C}" destId="{993DB767-043A-4B27-9D7D-791CD98F4006}" srcOrd="2" destOrd="0" parTransId="{FDC812B0-73F1-4293-A855-BD024FF34942}" sibTransId="{66E548AF-F061-46F0-BD31-DB68B28F808B}"/>
    <dgm:cxn modelId="{19316330-BF2A-4E85-BC8E-F60D6ED33EAC}" srcId="{30C5BD10-5DC1-41F0-B9C0-AF114E686045}" destId="{50C4B955-500C-46C6-BC4A-2C41783BBCE2}" srcOrd="0" destOrd="0" parTransId="{F1FD4D88-B520-46ED-A016-4CD10DBFA189}" sibTransId="{0CECB2F3-F47E-42CC-840E-4544AA3F3EBA}"/>
    <dgm:cxn modelId="{F2D90BA4-97C5-4E06-A7EC-DFDBF8C510EB}" type="presOf" srcId="{E86EA1E7-29F7-49CF-AC05-44C85DDFC0B6}" destId="{37B5A7B1-2923-4ABE-82FC-308A8072D023}" srcOrd="0" destOrd="0" presId="urn:microsoft.com/office/officeart/2005/8/layout/target3"/>
    <dgm:cxn modelId="{411DC022-3143-4367-AFAF-CD35F565DF7F}" srcId="{85C6F283-FAF2-4099-B863-C4C85D4EB66C}" destId="{E86EA1E7-29F7-49CF-AC05-44C85DDFC0B6}" srcOrd="3" destOrd="0" parTransId="{6C4329D0-7331-4C7B-A64D-C6FAD805E310}" sibTransId="{9449E233-AF45-4421-B6CD-0D90ABE6605F}"/>
    <dgm:cxn modelId="{3AFC2090-BACB-4BED-8445-4796B7902FA5}" type="presOf" srcId="{30C5BD10-5DC1-41F0-B9C0-AF114E686045}" destId="{E26B2598-2A5F-4F5A-920A-A83EC5F55EAC}" srcOrd="1" destOrd="0" presId="urn:microsoft.com/office/officeart/2005/8/layout/target3"/>
    <dgm:cxn modelId="{2C3B7F86-672B-48CF-B58F-D207B697DD24}" srcId="{993DB767-043A-4B27-9D7D-791CD98F4006}" destId="{B5783884-C056-47F3-A3BA-270814F5D2C1}" srcOrd="0" destOrd="0" parTransId="{4182860C-AC4F-49ED-9429-6F5DF244C967}" sibTransId="{60C62AB3-C3C6-474C-98FE-9790EA3D3975}"/>
    <dgm:cxn modelId="{0BE75EC0-4A55-48E5-89AE-4DF21C4041AA}" type="presOf" srcId="{6FD87732-7CD3-48BC-A9CB-71F1B2D16B98}" destId="{7EC41D73-19A1-4FFB-AEAD-19037C3B1D9C}" srcOrd="0" destOrd="0" presId="urn:microsoft.com/office/officeart/2005/8/layout/target3"/>
    <dgm:cxn modelId="{3AEF05E9-278F-41EF-9F47-F67707709896}" type="presOf" srcId="{50C4B955-500C-46C6-BC4A-2C41783BBCE2}" destId="{0A596719-75F8-48FA-BF95-804553FC8AE5}" srcOrd="0" destOrd="0" presId="urn:microsoft.com/office/officeart/2005/8/layout/target3"/>
    <dgm:cxn modelId="{37A20888-54D5-43EB-9EFD-0B5465B1D8CA}" type="presOf" srcId="{2F9AEBD3-6790-4E47-B653-D38F2520FFF3}" destId="{32D0183D-8920-4979-B735-77CB30DD3D59}" srcOrd="0" destOrd="0" presId="urn:microsoft.com/office/officeart/2005/8/layout/target3"/>
    <dgm:cxn modelId="{16CB557C-EADB-443A-997B-9FC2A6FC4562}" type="presOf" srcId="{2D6173A1-F26A-40F1-BA15-87F98E1A8CE4}" destId="{16073A6B-EFA2-4432-B020-2CAD1F6B919A}" srcOrd="1" destOrd="0" presId="urn:microsoft.com/office/officeart/2005/8/layout/target3"/>
    <dgm:cxn modelId="{A14EBFBC-DDEC-4DE7-8E23-2D173DD9FC38}" srcId="{85C6F283-FAF2-4099-B863-C4C85D4EB66C}" destId="{2D6173A1-F26A-40F1-BA15-87F98E1A8CE4}" srcOrd="1" destOrd="0" parTransId="{00E893E7-444C-43AB-BB57-5029050C6C65}" sibTransId="{296DB3EC-BCDD-4D95-9457-6E1B86FDB33D}"/>
    <dgm:cxn modelId="{398122D9-F1BC-4CBA-8680-6178BBF64BA5}" type="presOf" srcId="{85C6F283-FAF2-4099-B863-C4C85D4EB66C}" destId="{2E5EB492-471B-4CCD-A12C-C16E5D1E4853}" srcOrd="0" destOrd="0" presId="urn:microsoft.com/office/officeart/2005/8/layout/target3"/>
    <dgm:cxn modelId="{39A13601-F491-4445-9004-D47C27FDCB3A}" srcId="{2D6173A1-F26A-40F1-BA15-87F98E1A8CE4}" destId="{2F9AEBD3-6790-4E47-B653-D38F2520FFF3}" srcOrd="0" destOrd="0" parTransId="{9EEEF10C-32FD-4D5E-B2A7-B3AB8D55D308}" sibTransId="{D1B10DF4-280D-41D3-9093-2BFF49F64F2D}"/>
    <dgm:cxn modelId="{364F546E-A4BF-4220-B135-7639B9ABF0B8}" srcId="{85C6F283-FAF2-4099-B863-C4C85D4EB66C}" destId="{30C5BD10-5DC1-41F0-B9C0-AF114E686045}" srcOrd="0" destOrd="0" parTransId="{76306934-91A6-46CF-858E-2A1D7AD0962A}" sibTransId="{2CE01A5C-1907-4EED-BC4C-E865EB59829F}"/>
    <dgm:cxn modelId="{19985C37-7A2E-4D5F-A5AF-2647552AB485}" type="presParOf" srcId="{2E5EB492-471B-4CCD-A12C-C16E5D1E4853}" destId="{562339A2-D06A-4169-86C8-CE4B98D86F96}" srcOrd="0" destOrd="0" presId="urn:microsoft.com/office/officeart/2005/8/layout/target3"/>
    <dgm:cxn modelId="{FBE1E503-DC06-4E4A-B8FB-DA4D00A333E6}" type="presParOf" srcId="{2E5EB492-471B-4CCD-A12C-C16E5D1E4853}" destId="{C5B6E76D-071C-480D-BBA2-065F6D9325E6}" srcOrd="1" destOrd="0" presId="urn:microsoft.com/office/officeart/2005/8/layout/target3"/>
    <dgm:cxn modelId="{E6382070-E1BE-4F72-A5CE-4FEBEDC553E8}" type="presParOf" srcId="{2E5EB492-471B-4CCD-A12C-C16E5D1E4853}" destId="{424E38CD-14BF-4E88-94A2-4C12DFF9EBBE}" srcOrd="2" destOrd="0" presId="urn:microsoft.com/office/officeart/2005/8/layout/target3"/>
    <dgm:cxn modelId="{60700574-AD48-4925-ABDE-28D9DCCF5BE5}" type="presParOf" srcId="{2E5EB492-471B-4CCD-A12C-C16E5D1E4853}" destId="{0441E62F-35DE-4D9E-9C5B-348BA3D9D06C}" srcOrd="3" destOrd="0" presId="urn:microsoft.com/office/officeart/2005/8/layout/target3"/>
    <dgm:cxn modelId="{4A1975F0-E12C-47E5-89E1-13CC6D3BAECE}" type="presParOf" srcId="{2E5EB492-471B-4CCD-A12C-C16E5D1E4853}" destId="{EA970466-760B-4FAD-99E8-F8C0EF3FF03A}" srcOrd="4" destOrd="0" presId="urn:microsoft.com/office/officeart/2005/8/layout/target3"/>
    <dgm:cxn modelId="{ECC92343-6198-42E1-A8CF-FBC02BFB96F5}" type="presParOf" srcId="{2E5EB492-471B-4CCD-A12C-C16E5D1E4853}" destId="{2AD3ED1A-D583-4F5C-A96D-ACA12320A35B}" srcOrd="5" destOrd="0" presId="urn:microsoft.com/office/officeart/2005/8/layout/target3"/>
    <dgm:cxn modelId="{AB8C3DCA-E9D8-4B0E-93C3-218874CF7552}" type="presParOf" srcId="{2E5EB492-471B-4CCD-A12C-C16E5D1E4853}" destId="{4CD8A4D6-8755-4C6F-A332-FAC6C9DDB855}" srcOrd="6" destOrd="0" presId="urn:microsoft.com/office/officeart/2005/8/layout/target3"/>
    <dgm:cxn modelId="{A7A48849-3EC1-4604-A6F4-EB5152BCDAE4}" type="presParOf" srcId="{2E5EB492-471B-4CCD-A12C-C16E5D1E4853}" destId="{748F6F8C-4FD3-4E93-8C1F-077711922AB5}" srcOrd="7" destOrd="0" presId="urn:microsoft.com/office/officeart/2005/8/layout/target3"/>
    <dgm:cxn modelId="{F4261623-49CD-456D-9E94-BB4B174F6085}" type="presParOf" srcId="{2E5EB492-471B-4CCD-A12C-C16E5D1E4853}" destId="{D3EC7FFF-C623-4719-93C9-4000179B6F6D}" srcOrd="8" destOrd="0" presId="urn:microsoft.com/office/officeart/2005/8/layout/target3"/>
    <dgm:cxn modelId="{040468BD-46B0-4A82-8EAC-B3FE0649493C}" type="presParOf" srcId="{2E5EB492-471B-4CCD-A12C-C16E5D1E4853}" destId="{E7F1AF90-C20E-404E-A1ED-5A1E02B27E75}" srcOrd="9" destOrd="0" presId="urn:microsoft.com/office/officeart/2005/8/layout/target3"/>
    <dgm:cxn modelId="{4F4019EE-120A-4F63-82A9-AB3C912EF6E3}" type="presParOf" srcId="{2E5EB492-471B-4CCD-A12C-C16E5D1E4853}" destId="{3E8255C1-5DA4-43FD-8E02-7834B89A7A17}" srcOrd="10" destOrd="0" presId="urn:microsoft.com/office/officeart/2005/8/layout/target3"/>
    <dgm:cxn modelId="{5B5BDDEA-4356-4F21-AA77-28AD9F3AA354}" type="presParOf" srcId="{2E5EB492-471B-4CCD-A12C-C16E5D1E4853}" destId="{37B5A7B1-2923-4ABE-82FC-308A8072D023}" srcOrd="11" destOrd="0" presId="urn:microsoft.com/office/officeart/2005/8/layout/target3"/>
    <dgm:cxn modelId="{967B3C07-92C4-43CB-8688-0052E5902809}" type="presParOf" srcId="{2E5EB492-471B-4CCD-A12C-C16E5D1E4853}" destId="{E26B2598-2A5F-4F5A-920A-A83EC5F55EAC}" srcOrd="12" destOrd="0" presId="urn:microsoft.com/office/officeart/2005/8/layout/target3"/>
    <dgm:cxn modelId="{8F02D5D9-7CDA-4050-81E3-D79A3DEEE154}" type="presParOf" srcId="{2E5EB492-471B-4CCD-A12C-C16E5D1E4853}" destId="{0A596719-75F8-48FA-BF95-804553FC8AE5}" srcOrd="13" destOrd="0" presId="urn:microsoft.com/office/officeart/2005/8/layout/target3"/>
    <dgm:cxn modelId="{02C91A7B-4D9E-4995-ADF8-A674052271B6}" type="presParOf" srcId="{2E5EB492-471B-4CCD-A12C-C16E5D1E4853}" destId="{16073A6B-EFA2-4432-B020-2CAD1F6B919A}" srcOrd="14" destOrd="0" presId="urn:microsoft.com/office/officeart/2005/8/layout/target3"/>
    <dgm:cxn modelId="{C0235E34-3A34-4FA2-A1A7-0175E67FDDF8}" type="presParOf" srcId="{2E5EB492-471B-4CCD-A12C-C16E5D1E4853}" destId="{32D0183D-8920-4979-B735-77CB30DD3D59}" srcOrd="15" destOrd="0" presId="urn:microsoft.com/office/officeart/2005/8/layout/target3"/>
    <dgm:cxn modelId="{3CA9D7CB-D50C-4A2D-B9E3-BC99E757F221}" type="presParOf" srcId="{2E5EB492-471B-4CCD-A12C-C16E5D1E4853}" destId="{04F02264-F1E3-45F2-BB80-A7EFEED122F0}" srcOrd="16" destOrd="0" presId="urn:microsoft.com/office/officeart/2005/8/layout/target3"/>
    <dgm:cxn modelId="{1590D7F6-DAAC-4FF6-A75C-6F31C916A396}" type="presParOf" srcId="{2E5EB492-471B-4CCD-A12C-C16E5D1E4853}" destId="{D94C298C-DEDA-4B53-A17F-52BC55794B07}" srcOrd="17" destOrd="0" presId="urn:microsoft.com/office/officeart/2005/8/layout/target3"/>
    <dgm:cxn modelId="{462D8FE9-951B-4A8A-A97A-1C45D898C992}" type="presParOf" srcId="{2E5EB492-471B-4CCD-A12C-C16E5D1E4853}" destId="{F56934C6-DBAB-4DBD-8374-39FE63B8FCD5}" srcOrd="18" destOrd="0" presId="urn:microsoft.com/office/officeart/2005/8/layout/target3"/>
    <dgm:cxn modelId="{F58F04D7-3DD1-4066-9FF3-D0ED37830590}" type="presParOf" srcId="{2E5EB492-471B-4CCD-A12C-C16E5D1E4853}" destId="{7EC41D73-19A1-4FFB-AEAD-19037C3B1D9C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F060E5-C835-4A6B-AD94-F72A2FB3691A}" type="doc">
      <dgm:prSet loTypeId="urn:microsoft.com/office/officeart/2005/8/layout/hList1" loCatId="list" qsTypeId="urn:microsoft.com/office/officeart/2005/8/quickstyle/simple2" qsCatId="simple" csTypeId="urn:microsoft.com/office/officeart/2005/8/colors/accent3_3" csCatId="accent3" phldr="1"/>
      <dgm:spPr/>
      <dgm:t>
        <a:bodyPr/>
        <a:lstStyle/>
        <a:p>
          <a:endParaRPr lang="de-DE"/>
        </a:p>
      </dgm:t>
    </dgm:pt>
    <dgm:pt modelId="{6F9F29E2-DFDB-406B-A361-7591F2C70545}">
      <dgm:prSet phldrT="[Text]"/>
      <dgm:spPr/>
      <dgm:t>
        <a:bodyPr/>
        <a:lstStyle/>
        <a:p>
          <a:r>
            <a:rPr lang="de-DE" dirty="0" smtClean="0"/>
            <a:t>Authentication </a:t>
          </a:r>
          <a:r>
            <a:rPr lang="de-DE" dirty="0" err="1" smtClean="0"/>
            <a:t>Context</a:t>
          </a:r>
          <a:endParaRPr lang="de-DE" dirty="0"/>
        </a:p>
      </dgm:t>
    </dgm:pt>
    <dgm:pt modelId="{7700AACD-D422-44D5-BA99-FD3FF6069C17}" type="parTrans" cxnId="{FD18792E-82A8-4B33-86A1-F614AFB652A2}">
      <dgm:prSet/>
      <dgm:spPr/>
      <dgm:t>
        <a:bodyPr/>
        <a:lstStyle/>
        <a:p>
          <a:endParaRPr lang="de-DE"/>
        </a:p>
      </dgm:t>
    </dgm:pt>
    <dgm:pt modelId="{2C8002C7-7BCE-4304-8CF9-9240FC7FB8B6}" type="sibTrans" cxnId="{FD18792E-82A8-4B33-86A1-F614AFB652A2}">
      <dgm:prSet/>
      <dgm:spPr/>
      <dgm:t>
        <a:bodyPr/>
        <a:lstStyle/>
        <a:p>
          <a:endParaRPr lang="de-DE"/>
        </a:p>
      </dgm:t>
    </dgm:pt>
    <dgm:pt modelId="{6FA461B5-DD27-4247-B5FA-AA736CD137E1}">
      <dgm:prSet phldrT="[Text]"/>
      <dgm:spPr/>
      <dgm:t>
        <a:bodyPr/>
        <a:lstStyle/>
        <a:p>
          <a:r>
            <a:rPr lang="de-DE" dirty="0" smtClean="0"/>
            <a:t>Definiert Art und Weise der Authentifizierung</a:t>
          </a:r>
          <a:endParaRPr lang="de-DE" dirty="0"/>
        </a:p>
      </dgm:t>
    </dgm:pt>
    <dgm:pt modelId="{6B1B23D1-5549-4E4D-A6E6-722AE90A4AC1}" type="parTrans" cxnId="{619F1A24-97D3-4BE4-A6AA-81B253472F70}">
      <dgm:prSet/>
      <dgm:spPr/>
      <dgm:t>
        <a:bodyPr/>
        <a:lstStyle/>
        <a:p>
          <a:endParaRPr lang="de-DE"/>
        </a:p>
      </dgm:t>
    </dgm:pt>
    <dgm:pt modelId="{2934643C-2AE4-489B-9B1A-F9FC12270C79}" type="sibTrans" cxnId="{619F1A24-97D3-4BE4-A6AA-81B253472F70}">
      <dgm:prSet/>
      <dgm:spPr/>
      <dgm:t>
        <a:bodyPr/>
        <a:lstStyle/>
        <a:p>
          <a:endParaRPr lang="de-DE"/>
        </a:p>
      </dgm:t>
    </dgm:pt>
    <dgm:pt modelId="{8CC8718F-EC49-4D98-8C4A-A14533D9251C}">
      <dgm:prSet phldrT="[Text]"/>
      <dgm:spPr/>
      <dgm:t>
        <a:bodyPr/>
        <a:lstStyle/>
        <a:p>
          <a:r>
            <a:rPr lang="de-DE" dirty="0" err="1" smtClean="0"/>
            <a:t>Metadata</a:t>
          </a:r>
          <a:endParaRPr lang="de-DE" dirty="0"/>
        </a:p>
      </dgm:t>
    </dgm:pt>
    <dgm:pt modelId="{903DD111-D256-4CEC-82DE-1132AE7495A6}" type="parTrans" cxnId="{F2651DD7-A7DA-4155-935A-7142CC4E4703}">
      <dgm:prSet/>
      <dgm:spPr/>
      <dgm:t>
        <a:bodyPr/>
        <a:lstStyle/>
        <a:p>
          <a:endParaRPr lang="de-DE"/>
        </a:p>
      </dgm:t>
    </dgm:pt>
    <dgm:pt modelId="{43AC99D6-C205-4087-9734-986942A50506}" type="sibTrans" cxnId="{F2651DD7-A7DA-4155-935A-7142CC4E4703}">
      <dgm:prSet/>
      <dgm:spPr/>
      <dgm:t>
        <a:bodyPr/>
        <a:lstStyle/>
        <a:p>
          <a:endParaRPr lang="de-DE"/>
        </a:p>
      </dgm:t>
    </dgm:pt>
    <dgm:pt modelId="{C23E3B70-8925-4B35-9E45-42F7E7F87285}">
      <dgm:prSet phldrT="[Text]"/>
      <dgm:spPr/>
      <dgm:t>
        <a:bodyPr/>
        <a:lstStyle/>
        <a:p>
          <a:r>
            <a:rPr lang="de-DE" dirty="0" smtClean="0"/>
            <a:t>Konfigurationsdaten für Service- und </a:t>
          </a:r>
          <a:r>
            <a:rPr lang="de-DE" dirty="0" err="1" smtClean="0"/>
            <a:t>Identityprovider</a:t>
          </a:r>
          <a:endParaRPr lang="de-DE" dirty="0"/>
        </a:p>
      </dgm:t>
    </dgm:pt>
    <dgm:pt modelId="{95DF4F46-06C3-486C-A91F-7D21D9F218B8}" type="parTrans" cxnId="{1FF58254-BC0C-4B18-989B-F57DF637244B}">
      <dgm:prSet/>
      <dgm:spPr/>
      <dgm:t>
        <a:bodyPr/>
        <a:lstStyle/>
        <a:p>
          <a:endParaRPr lang="de-DE"/>
        </a:p>
      </dgm:t>
    </dgm:pt>
    <dgm:pt modelId="{534EA94F-EC29-4E6A-8ED8-F02EF94742B0}" type="sibTrans" cxnId="{1FF58254-BC0C-4B18-989B-F57DF637244B}">
      <dgm:prSet/>
      <dgm:spPr/>
      <dgm:t>
        <a:bodyPr/>
        <a:lstStyle/>
        <a:p>
          <a:endParaRPr lang="de-DE"/>
        </a:p>
      </dgm:t>
    </dgm:pt>
    <dgm:pt modelId="{AAA4EF5C-82A5-43EF-A9A7-BEAF30E1129D}" type="pres">
      <dgm:prSet presAssocID="{DEF060E5-C835-4A6B-AD94-F72A2FB3691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31FAE2A-51E0-41FF-9EC8-B5D315088552}" type="pres">
      <dgm:prSet presAssocID="{6F9F29E2-DFDB-406B-A361-7591F2C70545}" presName="composite" presStyleCnt="0"/>
      <dgm:spPr/>
    </dgm:pt>
    <dgm:pt modelId="{30E9B24B-1312-4BA7-94AD-42153A76DCA6}" type="pres">
      <dgm:prSet presAssocID="{6F9F29E2-DFDB-406B-A361-7591F2C70545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FEB4066-B887-40F1-BB99-24C3C768461A}" type="pres">
      <dgm:prSet presAssocID="{6F9F29E2-DFDB-406B-A361-7591F2C70545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CAC13B0-D23E-48D7-9955-C705118B5F51}" type="pres">
      <dgm:prSet presAssocID="{2C8002C7-7BCE-4304-8CF9-9240FC7FB8B6}" presName="space" presStyleCnt="0"/>
      <dgm:spPr/>
    </dgm:pt>
    <dgm:pt modelId="{641C828B-CE1E-4138-B379-9AF4BCD12B72}" type="pres">
      <dgm:prSet presAssocID="{8CC8718F-EC49-4D98-8C4A-A14533D9251C}" presName="composite" presStyleCnt="0"/>
      <dgm:spPr/>
    </dgm:pt>
    <dgm:pt modelId="{14139BB4-7842-435A-BA64-003562D58273}" type="pres">
      <dgm:prSet presAssocID="{8CC8718F-EC49-4D98-8C4A-A14533D9251C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09AEEFE-BAA0-44A5-AE46-19059B4D6590}" type="pres">
      <dgm:prSet presAssocID="{8CC8718F-EC49-4D98-8C4A-A14533D9251C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DEE3D7D3-2225-4AC4-9913-060100E75303}" type="presOf" srcId="{6FA461B5-DD27-4247-B5FA-AA736CD137E1}" destId="{4FEB4066-B887-40F1-BB99-24C3C768461A}" srcOrd="0" destOrd="0" presId="urn:microsoft.com/office/officeart/2005/8/layout/hList1"/>
    <dgm:cxn modelId="{336E87D4-0724-4048-B2D3-EAEE9E632B93}" type="presOf" srcId="{8CC8718F-EC49-4D98-8C4A-A14533D9251C}" destId="{14139BB4-7842-435A-BA64-003562D58273}" srcOrd="0" destOrd="0" presId="urn:microsoft.com/office/officeart/2005/8/layout/hList1"/>
    <dgm:cxn modelId="{1FF58254-BC0C-4B18-989B-F57DF637244B}" srcId="{8CC8718F-EC49-4D98-8C4A-A14533D9251C}" destId="{C23E3B70-8925-4B35-9E45-42F7E7F87285}" srcOrd="0" destOrd="0" parTransId="{95DF4F46-06C3-486C-A91F-7D21D9F218B8}" sibTransId="{534EA94F-EC29-4E6A-8ED8-F02EF94742B0}"/>
    <dgm:cxn modelId="{F2651DD7-A7DA-4155-935A-7142CC4E4703}" srcId="{DEF060E5-C835-4A6B-AD94-F72A2FB3691A}" destId="{8CC8718F-EC49-4D98-8C4A-A14533D9251C}" srcOrd="1" destOrd="0" parTransId="{903DD111-D256-4CEC-82DE-1132AE7495A6}" sibTransId="{43AC99D6-C205-4087-9734-986942A50506}"/>
    <dgm:cxn modelId="{7FFCA0BB-633F-4B94-8FC9-C9D4BF5A4D2C}" type="presOf" srcId="{DEF060E5-C835-4A6B-AD94-F72A2FB3691A}" destId="{AAA4EF5C-82A5-43EF-A9A7-BEAF30E1129D}" srcOrd="0" destOrd="0" presId="urn:microsoft.com/office/officeart/2005/8/layout/hList1"/>
    <dgm:cxn modelId="{619F1A24-97D3-4BE4-A6AA-81B253472F70}" srcId="{6F9F29E2-DFDB-406B-A361-7591F2C70545}" destId="{6FA461B5-DD27-4247-B5FA-AA736CD137E1}" srcOrd="0" destOrd="0" parTransId="{6B1B23D1-5549-4E4D-A6E6-722AE90A4AC1}" sibTransId="{2934643C-2AE4-489B-9B1A-F9FC12270C79}"/>
    <dgm:cxn modelId="{18F29234-3339-4E06-BFD9-A48C90CE15A2}" type="presOf" srcId="{C23E3B70-8925-4B35-9E45-42F7E7F87285}" destId="{109AEEFE-BAA0-44A5-AE46-19059B4D6590}" srcOrd="0" destOrd="0" presId="urn:microsoft.com/office/officeart/2005/8/layout/hList1"/>
    <dgm:cxn modelId="{BA5EE6EC-D955-4DDC-BCDB-D7F739A82521}" type="presOf" srcId="{6F9F29E2-DFDB-406B-A361-7591F2C70545}" destId="{30E9B24B-1312-4BA7-94AD-42153A76DCA6}" srcOrd="0" destOrd="0" presId="urn:microsoft.com/office/officeart/2005/8/layout/hList1"/>
    <dgm:cxn modelId="{FD18792E-82A8-4B33-86A1-F614AFB652A2}" srcId="{DEF060E5-C835-4A6B-AD94-F72A2FB3691A}" destId="{6F9F29E2-DFDB-406B-A361-7591F2C70545}" srcOrd="0" destOrd="0" parTransId="{7700AACD-D422-44D5-BA99-FD3FF6069C17}" sibTransId="{2C8002C7-7BCE-4304-8CF9-9240FC7FB8B6}"/>
    <dgm:cxn modelId="{2BFF5F02-382F-48BE-B924-AED7D607BE9D}" type="presParOf" srcId="{AAA4EF5C-82A5-43EF-A9A7-BEAF30E1129D}" destId="{531FAE2A-51E0-41FF-9EC8-B5D315088552}" srcOrd="0" destOrd="0" presId="urn:microsoft.com/office/officeart/2005/8/layout/hList1"/>
    <dgm:cxn modelId="{6033CBD0-5B75-4D34-AC88-5BD29125758E}" type="presParOf" srcId="{531FAE2A-51E0-41FF-9EC8-B5D315088552}" destId="{30E9B24B-1312-4BA7-94AD-42153A76DCA6}" srcOrd="0" destOrd="0" presId="urn:microsoft.com/office/officeart/2005/8/layout/hList1"/>
    <dgm:cxn modelId="{856D0AC1-8402-4A40-A91A-E48D2047BB6E}" type="presParOf" srcId="{531FAE2A-51E0-41FF-9EC8-B5D315088552}" destId="{4FEB4066-B887-40F1-BB99-24C3C768461A}" srcOrd="1" destOrd="0" presId="urn:microsoft.com/office/officeart/2005/8/layout/hList1"/>
    <dgm:cxn modelId="{8289037D-4E8E-4837-BF3E-0AF8253794EC}" type="presParOf" srcId="{AAA4EF5C-82A5-43EF-A9A7-BEAF30E1129D}" destId="{2CAC13B0-D23E-48D7-9955-C705118B5F51}" srcOrd="1" destOrd="0" presId="urn:microsoft.com/office/officeart/2005/8/layout/hList1"/>
    <dgm:cxn modelId="{3964B8BF-8CB3-422E-B59F-73AFC0989093}" type="presParOf" srcId="{AAA4EF5C-82A5-43EF-A9A7-BEAF30E1129D}" destId="{641C828B-CE1E-4138-B379-9AF4BCD12B72}" srcOrd="2" destOrd="0" presId="urn:microsoft.com/office/officeart/2005/8/layout/hList1"/>
    <dgm:cxn modelId="{64AD0925-5469-4049-9457-667BD7BD8F39}" type="presParOf" srcId="{641C828B-CE1E-4138-B379-9AF4BCD12B72}" destId="{14139BB4-7842-435A-BA64-003562D58273}" srcOrd="0" destOrd="0" presId="urn:microsoft.com/office/officeart/2005/8/layout/hList1"/>
    <dgm:cxn modelId="{482F4E2B-AEA6-44E5-B252-84FCF7782BF3}" type="presParOf" srcId="{641C828B-CE1E-4138-B379-9AF4BCD12B72}" destId="{109AEEFE-BAA0-44A5-AE46-19059B4D659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2339A2-D06A-4169-86C8-CE4B98D86F96}">
      <dsp:nvSpPr>
        <dsp:cNvPr id="0" name=""/>
        <dsp:cNvSpPr/>
      </dsp:nvSpPr>
      <dsp:spPr>
        <a:xfrm>
          <a:off x="0" y="0"/>
          <a:ext cx="3168351" cy="316835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24E38CD-14BF-4E88-94A2-4C12DFF9EBBE}">
      <dsp:nvSpPr>
        <dsp:cNvPr id="0" name=""/>
        <dsp:cNvSpPr/>
      </dsp:nvSpPr>
      <dsp:spPr>
        <a:xfrm>
          <a:off x="1584175" y="0"/>
          <a:ext cx="6645424" cy="31683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100" kern="1200" dirty="0" err="1" smtClean="0"/>
            <a:t>Profiles</a:t>
          </a:r>
          <a:endParaRPr lang="de-DE" sz="3100" kern="1200" dirty="0"/>
        </a:p>
      </dsp:txBody>
      <dsp:txXfrm>
        <a:off x="1584175" y="0"/>
        <a:ext cx="3322712" cy="673274"/>
      </dsp:txXfrm>
    </dsp:sp>
    <dsp:sp modelId="{EA970466-760B-4FAD-99E8-F8C0EF3FF03A}">
      <dsp:nvSpPr>
        <dsp:cNvPr id="0" name=""/>
        <dsp:cNvSpPr/>
      </dsp:nvSpPr>
      <dsp:spPr>
        <a:xfrm>
          <a:off x="415846" y="673274"/>
          <a:ext cx="2336659" cy="233665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shade val="80000"/>
            <a:hueOff val="102082"/>
            <a:satOff val="-1464"/>
            <a:lumOff val="853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AD3ED1A-D583-4F5C-A96D-ACA12320A35B}">
      <dsp:nvSpPr>
        <dsp:cNvPr id="0" name=""/>
        <dsp:cNvSpPr/>
      </dsp:nvSpPr>
      <dsp:spPr>
        <a:xfrm>
          <a:off x="1584175" y="673274"/>
          <a:ext cx="6645424" cy="233665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102082"/>
              <a:satOff val="-1464"/>
              <a:lumOff val="853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100" kern="1200" dirty="0" err="1" smtClean="0"/>
            <a:t>Bindings</a:t>
          </a:r>
          <a:endParaRPr lang="de-DE" sz="3100" kern="1200" dirty="0"/>
        </a:p>
      </dsp:txBody>
      <dsp:txXfrm>
        <a:off x="1584175" y="673274"/>
        <a:ext cx="3322712" cy="673274"/>
      </dsp:txXfrm>
    </dsp:sp>
    <dsp:sp modelId="{748F6F8C-4FD3-4E93-8C1F-077711922AB5}">
      <dsp:nvSpPr>
        <dsp:cNvPr id="0" name=""/>
        <dsp:cNvSpPr/>
      </dsp:nvSpPr>
      <dsp:spPr>
        <a:xfrm>
          <a:off x="831692" y="1346549"/>
          <a:ext cx="1504967" cy="150496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shade val="80000"/>
            <a:hueOff val="204164"/>
            <a:satOff val="-2928"/>
            <a:lumOff val="1707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3EC7FFF-C623-4719-93C9-4000179B6F6D}">
      <dsp:nvSpPr>
        <dsp:cNvPr id="0" name=""/>
        <dsp:cNvSpPr/>
      </dsp:nvSpPr>
      <dsp:spPr>
        <a:xfrm>
          <a:off x="1584175" y="1346549"/>
          <a:ext cx="6645424" cy="15049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204164"/>
              <a:satOff val="-2928"/>
              <a:lumOff val="170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100" kern="1200" dirty="0" err="1" smtClean="0"/>
            <a:t>Protocols</a:t>
          </a:r>
          <a:endParaRPr lang="de-DE" sz="3100" kern="1200" dirty="0"/>
        </a:p>
      </dsp:txBody>
      <dsp:txXfrm>
        <a:off x="1584175" y="1346549"/>
        <a:ext cx="3322712" cy="673274"/>
      </dsp:txXfrm>
    </dsp:sp>
    <dsp:sp modelId="{3E8255C1-5DA4-43FD-8E02-7834B89A7A17}">
      <dsp:nvSpPr>
        <dsp:cNvPr id="0" name=""/>
        <dsp:cNvSpPr/>
      </dsp:nvSpPr>
      <dsp:spPr>
        <a:xfrm>
          <a:off x="1247538" y="2019824"/>
          <a:ext cx="673274" cy="67327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7B5A7B1-2923-4ABE-82FC-308A8072D023}">
      <dsp:nvSpPr>
        <dsp:cNvPr id="0" name=""/>
        <dsp:cNvSpPr/>
      </dsp:nvSpPr>
      <dsp:spPr>
        <a:xfrm>
          <a:off x="1584175" y="2019824"/>
          <a:ext cx="6645424" cy="6732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306246"/>
              <a:satOff val="-4392"/>
              <a:lumOff val="256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100" kern="1200" dirty="0" err="1" smtClean="0"/>
            <a:t>Assertions</a:t>
          </a:r>
          <a:endParaRPr lang="de-DE" sz="3100" kern="1200" dirty="0"/>
        </a:p>
      </dsp:txBody>
      <dsp:txXfrm>
        <a:off x="1584175" y="2019824"/>
        <a:ext cx="3322712" cy="673274"/>
      </dsp:txXfrm>
    </dsp:sp>
    <dsp:sp modelId="{0A596719-75F8-48FA-BF95-804553FC8AE5}">
      <dsp:nvSpPr>
        <dsp:cNvPr id="0" name=""/>
        <dsp:cNvSpPr/>
      </dsp:nvSpPr>
      <dsp:spPr>
        <a:xfrm>
          <a:off x="4906888" y="0"/>
          <a:ext cx="3322712" cy="67327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300" kern="1200" dirty="0" smtClean="0"/>
            <a:t>Mit der Kombination aus </a:t>
          </a:r>
          <a:r>
            <a:rPr lang="de-DE" sz="1300" kern="1200" dirty="0" err="1" smtClean="0"/>
            <a:t>Assertions</a:t>
          </a:r>
          <a:r>
            <a:rPr lang="de-DE" sz="1300" kern="1200" dirty="0" smtClean="0"/>
            <a:t>, </a:t>
          </a:r>
          <a:r>
            <a:rPr lang="de-DE" sz="1300" kern="1200" dirty="0" err="1" smtClean="0"/>
            <a:t>Protocols</a:t>
          </a:r>
          <a:r>
            <a:rPr lang="de-DE" sz="1300" kern="1200" dirty="0" smtClean="0"/>
            <a:t> und </a:t>
          </a:r>
          <a:r>
            <a:rPr lang="de-DE" sz="1300" kern="1200" dirty="0" err="1" smtClean="0"/>
            <a:t>Bindings</a:t>
          </a:r>
          <a:r>
            <a:rPr lang="de-DE" sz="1300" kern="1200" dirty="0" smtClean="0"/>
            <a:t> wird ein „</a:t>
          </a:r>
          <a:r>
            <a:rPr lang="de-DE" sz="1300" kern="1200" dirty="0" err="1" smtClean="0"/>
            <a:t>Use-case</a:t>
          </a:r>
          <a:r>
            <a:rPr lang="de-DE" sz="1300" kern="1200" dirty="0" smtClean="0"/>
            <a:t>“ definiert</a:t>
          </a:r>
          <a:endParaRPr lang="de-DE" sz="1300" kern="1200" dirty="0"/>
        </a:p>
      </dsp:txBody>
      <dsp:txXfrm>
        <a:off x="4906888" y="0"/>
        <a:ext cx="3322712" cy="673274"/>
      </dsp:txXfrm>
    </dsp:sp>
    <dsp:sp modelId="{32D0183D-8920-4979-B735-77CB30DD3D59}">
      <dsp:nvSpPr>
        <dsp:cNvPr id="0" name=""/>
        <dsp:cNvSpPr/>
      </dsp:nvSpPr>
      <dsp:spPr>
        <a:xfrm>
          <a:off x="4906888" y="673274"/>
          <a:ext cx="3322712" cy="67327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300" kern="1200" dirty="0" smtClean="0"/>
            <a:t>Bildet das SAML Protokoll auf Nachrichten- und Kommunikationsprotokolle ab</a:t>
          </a:r>
          <a:endParaRPr lang="de-DE" sz="1300" kern="1200" dirty="0"/>
        </a:p>
      </dsp:txBody>
      <dsp:txXfrm>
        <a:off x="4906888" y="673274"/>
        <a:ext cx="3322712" cy="673274"/>
      </dsp:txXfrm>
    </dsp:sp>
    <dsp:sp modelId="{D94C298C-DEDA-4B53-A17F-52BC55794B07}">
      <dsp:nvSpPr>
        <dsp:cNvPr id="0" name=""/>
        <dsp:cNvSpPr/>
      </dsp:nvSpPr>
      <dsp:spPr>
        <a:xfrm>
          <a:off x="4906888" y="1346549"/>
          <a:ext cx="3322712" cy="67327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300" kern="1200" dirty="0" smtClean="0"/>
            <a:t>Anfrage und Antwort Protokolle für </a:t>
          </a:r>
          <a:r>
            <a:rPr lang="de-DE" sz="1300" kern="1200" dirty="0" err="1" smtClean="0"/>
            <a:t>Assertions</a:t>
          </a:r>
          <a:endParaRPr lang="de-DE" sz="1300" kern="1200" dirty="0"/>
        </a:p>
      </dsp:txBody>
      <dsp:txXfrm>
        <a:off x="4906888" y="1346549"/>
        <a:ext cx="3322712" cy="673274"/>
      </dsp:txXfrm>
    </dsp:sp>
    <dsp:sp modelId="{7EC41D73-19A1-4FFB-AEAD-19037C3B1D9C}">
      <dsp:nvSpPr>
        <dsp:cNvPr id="0" name=""/>
        <dsp:cNvSpPr/>
      </dsp:nvSpPr>
      <dsp:spPr>
        <a:xfrm>
          <a:off x="4906888" y="2019824"/>
          <a:ext cx="3322712" cy="67327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300" kern="1200" dirty="0" smtClean="0"/>
            <a:t>Authentisierungsinformation, Attribute und </a:t>
          </a:r>
          <a:r>
            <a:rPr lang="de-DE" sz="1300" kern="1200" dirty="0" err="1" smtClean="0"/>
            <a:t>Entitlements</a:t>
          </a:r>
          <a:endParaRPr lang="de-DE" sz="1300" kern="1200" dirty="0"/>
        </a:p>
      </dsp:txBody>
      <dsp:txXfrm>
        <a:off x="4906888" y="2019824"/>
        <a:ext cx="3322712" cy="6732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E9B24B-1312-4BA7-94AD-42153A76DCA6}">
      <dsp:nvSpPr>
        <dsp:cNvPr id="0" name=""/>
        <dsp:cNvSpPr/>
      </dsp:nvSpPr>
      <dsp:spPr>
        <a:xfrm>
          <a:off x="29" y="102316"/>
          <a:ext cx="2848570" cy="460800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Authentication </a:t>
          </a:r>
          <a:r>
            <a:rPr lang="de-DE" sz="1600" kern="1200" dirty="0" err="1" smtClean="0"/>
            <a:t>Context</a:t>
          </a:r>
          <a:endParaRPr lang="de-DE" sz="1600" kern="1200" dirty="0"/>
        </a:p>
      </dsp:txBody>
      <dsp:txXfrm>
        <a:off x="29" y="102316"/>
        <a:ext cx="2848570" cy="460800"/>
      </dsp:txXfrm>
    </dsp:sp>
    <dsp:sp modelId="{4FEB4066-B887-40F1-BB99-24C3C768461A}">
      <dsp:nvSpPr>
        <dsp:cNvPr id="0" name=""/>
        <dsp:cNvSpPr/>
      </dsp:nvSpPr>
      <dsp:spPr>
        <a:xfrm>
          <a:off x="29" y="563116"/>
          <a:ext cx="2848570" cy="70272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/>
            <a:t>Definiert Art und Weise der Authentifizierung</a:t>
          </a:r>
          <a:endParaRPr lang="de-DE" sz="1600" kern="1200" dirty="0"/>
        </a:p>
      </dsp:txBody>
      <dsp:txXfrm>
        <a:off x="29" y="563116"/>
        <a:ext cx="2848570" cy="702720"/>
      </dsp:txXfrm>
    </dsp:sp>
    <dsp:sp modelId="{14139BB4-7842-435A-BA64-003562D58273}">
      <dsp:nvSpPr>
        <dsp:cNvPr id="0" name=""/>
        <dsp:cNvSpPr/>
      </dsp:nvSpPr>
      <dsp:spPr>
        <a:xfrm>
          <a:off x="3247399" y="102316"/>
          <a:ext cx="2848570" cy="460800"/>
        </a:xfrm>
        <a:prstGeom prst="rect">
          <a:avLst/>
        </a:prstGeom>
        <a:solidFill>
          <a:schemeClr val="accent3">
            <a:shade val="80000"/>
            <a:hueOff val="218909"/>
            <a:satOff val="-1431"/>
            <a:lumOff val="24554"/>
            <a:alphaOff val="0"/>
          </a:schemeClr>
        </a:solidFill>
        <a:ln w="25400" cap="flat" cmpd="sng" algn="ctr">
          <a:solidFill>
            <a:schemeClr val="accent3">
              <a:shade val="80000"/>
              <a:hueOff val="218909"/>
              <a:satOff val="-1431"/>
              <a:lumOff val="24554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err="1" smtClean="0"/>
            <a:t>Metadata</a:t>
          </a:r>
          <a:endParaRPr lang="de-DE" sz="1600" kern="1200" dirty="0"/>
        </a:p>
      </dsp:txBody>
      <dsp:txXfrm>
        <a:off x="3247399" y="102316"/>
        <a:ext cx="2848570" cy="460800"/>
      </dsp:txXfrm>
    </dsp:sp>
    <dsp:sp modelId="{109AEEFE-BAA0-44A5-AE46-19059B4D6590}">
      <dsp:nvSpPr>
        <dsp:cNvPr id="0" name=""/>
        <dsp:cNvSpPr/>
      </dsp:nvSpPr>
      <dsp:spPr>
        <a:xfrm>
          <a:off x="3247399" y="563116"/>
          <a:ext cx="2848570" cy="70272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/>
            <a:t>Konfigurationsdaten für Service- und </a:t>
          </a:r>
          <a:r>
            <a:rPr lang="de-DE" sz="1600" kern="1200" dirty="0" err="1" smtClean="0"/>
            <a:t>Identityprovider</a:t>
          </a:r>
          <a:endParaRPr lang="de-DE" sz="1600" kern="1200" dirty="0"/>
        </a:p>
      </dsp:txBody>
      <dsp:txXfrm>
        <a:off x="3247399" y="563116"/>
        <a:ext cx="2848570" cy="702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1EEA9-6B8A-4AA3-B567-528B36DD51EC}" type="datetimeFigureOut">
              <a:rPr lang="de-DE" smtClean="0"/>
              <a:pPr/>
              <a:t>11.03.2013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BB9BB-EFCF-4767-9A51-55B419AE5A2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5436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04.03.2013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Projekt bwIdm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5856-72C9-4A26-999A-E6F24076DD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04.03.2013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Projekt bwIdm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5856-72C9-4A26-999A-E6F24076DD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04.03.2013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Projekt bwIdm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5856-72C9-4A26-999A-E6F24076DD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Projekt bwIdm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5856-72C9-4A26-999A-E6F24076DD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04.03.2013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Projekt bwIdm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5856-72C9-4A26-999A-E6F24076DD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04.03.2013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Projekt bwIdm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5856-72C9-4A26-999A-E6F24076DD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04.03.2013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Projekt bwIdm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5856-72C9-4A26-999A-E6F24076DD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04.03.2013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Projekt bwIdm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5856-72C9-4A26-999A-E6F24076DD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04.03.2013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Projekt bwIdm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5856-72C9-4A26-999A-E6F24076DD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04.03.2013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Projekt bwIdm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5856-72C9-4A26-999A-E6F24076DD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04.03.2013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Projekt bwIdm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5856-72C9-4A26-999A-E6F24076DD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hteck 38"/>
          <p:cNvSpPr/>
          <p:nvPr/>
        </p:nvSpPr>
        <p:spPr>
          <a:xfrm>
            <a:off x="8160" y="0"/>
            <a:ext cx="9144000" cy="260648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2000" b="0" i="1" dirty="0" smtClean="0">
              <a:solidFill>
                <a:schemeClr val="tx1"/>
              </a:solidFill>
            </a:endParaRPr>
          </a:p>
        </p:txBody>
      </p:sp>
      <p:sp>
        <p:nvSpPr>
          <p:cNvPr id="35" name="Rechteck 34"/>
          <p:cNvSpPr/>
          <p:nvPr userDrawn="1"/>
        </p:nvSpPr>
        <p:spPr>
          <a:xfrm>
            <a:off x="0" y="1276349"/>
            <a:ext cx="9144000" cy="4848226"/>
          </a:xfrm>
          <a:prstGeom prst="rect">
            <a:avLst/>
          </a:prstGeom>
          <a:gradFill flip="none" rotWithShape="1">
            <a:gsLst>
              <a:gs pos="100000">
                <a:srgbClr val="ECECEC"/>
              </a:gs>
              <a:gs pos="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hteck 41"/>
          <p:cNvSpPr/>
          <p:nvPr/>
        </p:nvSpPr>
        <p:spPr>
          <a:xfrm rot="16200000" flipV="1">
            <a:off x="4261657" y="1975657"/>
            <a:ext cx="620686" cy="9144000"/>
          </a:xfrm>
          <a:prstGeom prst="rect">
            <a:avLst/>
          </a:prstGeom>
          <a:solidFill>
            <a:srgbClr val="FFFF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800" b="0" i="1" dirty="0" smtClean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 userDrawn="1"/>
        </p:nvSpPr>
        <p:spPr>
          <a:xfrm rot="10800000" flipV="1">
            <a:off x="-4" y="6257925"/>
            <a:ext cx="742951" cy="600075"/>
          </a:xfrm>
          <a:prstGeom prst="rect">
            <a:avLst/>
          </a:prstGeom>
          <a:solidFill>
            <a:srgbClr val="FDCE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800" b="0" i="1" dirty="0" smtClean="0">
              <a:solidFill>
                <a:schemeClr val="tx1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428750"/>
            <a:ext cx="8229600" cy="4697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923925" y="6327775"/>
            <a:ext cx="1095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04.03.2013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247900" y="63182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Projekt bwIdm</a:t>
            </a:r>
            <a:endParaRPr lang="de-DE" dirty="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8" name="Rechteck 37"/>
          <p:cNvSpPr/>
          <p:nvPr/>
        </p:nvSpPr>
        <p:spPr>
          <a:xfrm>
            <a:off x="0" y="0"/>
            <a:ext cx="8316416" cy="2606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400" b="0" i="1" dirty="0" smtClean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736" y="6312928"/>
            <a:ext cx="395471" cy="490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Gerade Verbindung 13"/>
          <p:cNvCxnSpPr/>
          <p:nvPr userDrawn="1"/>
        </p:nvCxnSpPr>
        <p:spPr>
          <a:xfrm flipH="1">
            <a:off x="161926" y="95688"/>
            <a:ext cx="8220074" cy="0"/>
          </a:xfrm>
          <a:prstGeom prst="line">
            <a:avLst/>
          </a:prstGeom>
          <a:ln w="19050" cap="rnd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/>
          <p:nvPr userDrawn="1"/>
        </p:nvCxnSpPr>
        <p:spPr>
          <a:xfrm flipH="1">
            <a:off x="628650" y="6696513"/>
            <a:ext cx="8334375" cy="0"/>
          </a:xfrm>
          <a:prstGeom prst="line">
            <a:avLst/>
          </a:prstGeom>
          <a:ln w="190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8048625" y="6327775"/>
            <a:ext cx="742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00A5856-72C9-4A26-999A-E6F24076DD2D}" type="slidenum">
              <a:rPr lang="de-DE" smtClean="0"/>
              <a:pPr/>
              <a:t>‹Nr.›</a:t>
            </a:fld>
            <a:endParaRPr lang="de-DE" dirty="0"/>
          </a:p>
        </p:txBody>
      </p:sp>
      <p:grpSp>
        <p:nvGrpSpPr>
          <p:cNvPr id="22" name="Gruppieren 21"/>
          <p:cNvGrpSpPr/>
          <p:nvPr userDrawn="1"/>
        </p:nvGrpSpPr>
        <p:grpSpPr>
          <a:xfrm>
            <a:off x="8107985" y="27342"/>
            <a:ext cx="874407" cy="369332"/>
            <a:chOff x="8107985" y="36867"/>
            <a:chExt cx="874407" cy="369332"/>
          </a:xfrm>
        </p:grpSpPr>
        <p:sp>
          <p:nvSpPr>
            <p:cNvPr id="40" name="Parallelogramm 39"/>
            <p:cNvSpPr/>
            <p:nvPr userDrawn="1"/>
          </p:nvSpPr>
          <p:spPr>
            <a:xfrm>
              <a:off x="8124825" y="92825"/>
              <a:ext cx="847725" cy="257175"/>
            </a:xfrm>
            <a:prstGeom prst="parallelogram">
              <a:avLst>
                <a:gd name="adj" fmla="val 17593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hteck 15"/>
            <p:cNvSpPr/>
            <p:nvPr userDrawn="1"/>
          </p:nvSpPr>
          <p:spPr>
            <a:xfrm>
              <a:off x="8107985" y="36867"/>
              <a:ext cx="87440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800" b="1" i="1" dirty="0" err="1" smtClean="0">
                  <a:solidFill>
                    <a:srgbClr val="ECECEC"/>
                  </a:solidFill>
                </a:rPr>
                <a:t>bw</a:t>
              </a:r>
              <a:r>
                <a:rPr lang="de-DE" sz="1800" b="0" i="1" dirty="0" err="1" smtClean="0">
                  <a:solidFill>
                    <a:srgbClr val="ECECEC"/>
                  </a:solidFill>
                </a:rPr>
                <a:t>IDM</a:t>
              </a:r>
              <a:endParaRPr lang="de-DE" sz="1800" b="0" i="1" dirty="0" smtClean="0">
                <a:solidFill>
                  <a:srgbClr val="ECECEC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ts val="44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el.simon@kit.edu" TargetMode="External"/><Relationship Id="rId2" Type="http://schemas.openxmlformats.org/officeDocument/2006/relationships/hyperlink" Target="mailto:martin.nussbaumer@kit.edu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Project </a:t>
            </a:r>
            <a:r>
              <a:rPr lang="de-DE" dirty="0" err="1" smtClean="0"/>
              <a:t>bwIdm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Simple Access </a:t>
            </a:r>
            <a:r>
              <a:rPr lang="de-DE" dirty="0" err="1" smtClean="0"/>
              <a:t>to</a:t>
            </a:r>
            <a:r>
              <a:rPr lang="de-DE" dirty="0" smtClean="0"/>
              <a:t> State </a:t>
            </a:r>
            <a:r>
              <a:rPr lang="de-DE" dirty="0"/>
              <a:t>S</a:t>
            </a:r>
            <a:r>
              <a:rPr lang="de-DE" dirty="0" smtClean="0"/>
              <a:t>ervices</a:t>
            </a:r>
            <a:endParaRPr lang="de-DE" dirty="0"/>
          </a:p>
        </p:txBody>
      </p:sp>
      <p:sp>
        <p:nvSpPr>
          <p:cNvPr id="4" name="Untertitel 2"/>
          <p:cNvSpPr txBox="1">
            <a:spLocks/>
          </p:cNvSpPr>
          <p:nvPr/>
        </p:nvSpPr>
        <p:spPr>
          <a:xfrm>
            <a:off x="1524000" y="4038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800" smtClean="0"/>
              <a:t>Vortragender: Michael Simon (KIT)</a:t>
            </a:r>
          </a:p>
          <a:p>
            <a:r>
              <a:rPr lang="de-DE" sz="2800" smtClean="0"/>
              <a:t>Projektleiter: Martin Nußbaumer (KIT)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3173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SAML Profile - </a:t>
            </a:r>
            <a:r>
              <a:rPr lang="de-DE" dirty="0" smtClean="0"/>
              <a:t>ECP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Enhanced Client </a:t>
            </a:r>
            <a:r>
              <a:rPr lang="de-DE" dirty="0" err="1" smtClean="0"/>
              <a:t>or</a:t>
            </a:r>
            <a:r>
              <a:rPr lang="de-DE" dirty="0" smtClean="0"/>
              <a:t> Proxy Profile</a:t>
            </a:r>
          </a:p>
          <a:p>
            <a:r>
              <a:rPr lang="de-DE" dirty="0" smtClean="0"/>
              <a:t>An </a:t>
            </a:r>
            <a:r>
              <a:rPr lang="de-DE" dirty="0" err="1" smtClean="0"/>
              <a:t>enhanced</a:t>
            </a:r>
            <a:r>
              <a:rPr lang="de-DE" dirty="0" smtClean="0"/>
              <a:t> </a:t>
            </a:r>
            <a:r>
              <a:rPr lang="de-DE" dirty="0" err="1" smtClean="0"/>
              <a:t>client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client</a:t>
            </a:r>
            <a:r>
              <a:rPr lang="de-DE" dirty="0" smtClean="0"/>
              <a:t>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supports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ECP </a:t>
            </a:r>
            <a:r>
              <a:rPr lang="de-DE" dirty="0" err="1" smtClean="0"/>
              <a:t>profile</a:t>
            </a:r>
            <a:r>
              <a:rPr lang="de-DE" dirty="0" smtClean="0"/>
              <a:t> </a:t>
            </a:r>
            <a:r>
              <a:rPr lang="de-DE" dirty="0" err="1" smtClean="0"/>
              <a:t>natively</a:t>
            </a:r>
            <a:endParaRPr lang="de-DE" dirty="0" smtClean="0"/>
          </a:p>
          <a:p>
            <a:r>
              <a:rPr lang="de-DE" dirty="0" smtClean="0"/>
              <a:t>An </a:t>
            </a:r>
            <a:r>
              <a:rPr lang="de-DE" dirty="0" err="1" smtClean="0"/>
              <a:t>enhanced</a:t>
            </a:r>
            <a:r>
              <a:rPr lang="de-DE" dirty="0" smtClean="0"/>
              <a:t> </a:t>
            </a:r>
            <a:r>
              <a:rPr lang="de-DE" dirty="0" err="1" smtClean="0"/>
              <a:t>proxy</a:t>
            </a:r>
            <a:r>
              <a:rPr lang="de-DE" dirty="0" smtClean="0"/>
              <a:t> </a:t>
            </a:r>
            <a:r>
              <a:rPr lang="de-DE" dirty="0" err="1" smtClean="0"/>
              <a:t>simulates</a:t>
            </a:r>
            <a:r>
              <a:rPr lang="de-DE" dirty="0" smtClean="0"/>
              <a:t> an </a:t>
            </a:r>
            <a:r>
              <a:rPr lang="de-DE" dirty="0" err="1" smtClean="0"/>
              <a:t>enhanced</a:t>
            </a:r>
            <a:r>
              <a:rPr lang="de-DE" dirty="0" smtClean="0"/>
              <a:t> </a:t>
            </a:r>
            <a:r>
              <a:rPr lang="de-DE" dirty="0" err="1" smtClean="0"/>
              <a:t>client</a:t>
            </a:r>
            <a:r>
              <a:rPr lang="de-DE" dirty="0" smtClean="0"/>
              <a:t>, </a:t>
            </a:r>
            <a:r>
              <a:rPr lang="de-DE" dirty="0" err="1" smtClean="0"/>
              <a:t>for</a:t>
            </a:r>
            <a:r>
              <a:rPr lang="de-DE" dirty="0" smtClean="0"/>
              <a:t> user-</a:t>
            </a:r>
            <a:r>
              <a:rPr lang="de-DE" dirty="0" err="1" smtClean="0"/>
              <a:t>agents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don‘t</a:t>
            </a:r>
            <a:r>
              <a:rPr lang="de-DE" dirty="0" smtClean="0"/>
              <a:t> </a:t>
            </a:r>
            <a:r>
              <a:rPr lang="de-DE" dirty="0" err="1" smtClean="0"/>
              <a:t>support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ECP </a:t>
            </a:r>
            <a:r>
              <a:rPr lang="de-DE" dirty="0" err="1" smtClean="0"/>
              <a:t>profile</a:t>
            </a:r>
            <a:endParaRPr lang="de-DE" dirty="0" smtClean="0"/>
          </a:p>
          <a:p>
            <a:r>
              <a:rPr lang="de-DE" dirty="0"/>
              <a:t>The ECP </a:t>
            </a:r>
            <a:r>
              <a:rPr lang="de-DE" dirty="0" err="1"/>
              <a:t>profile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 smtClean="0"/>
              <a:t>applications</a:t>
            </a:r>
            <a:r>
              <a:rPr lang="de-DE" dirty="0" smtClean="0"/>
              <a:t>,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not </a:t>
            </a:r>
            <a:r>
              <a:rPr lang="de-DE" dirty="0" err="1" smtClean="0"/>
              <a:t>browser</a:t>
            </a:r>
            <a:r>
              <a:rPr lang="de-DE" dirty="0" smtClean="0"/>
              <a:t> </a:t>
            </a:r>
            <a:r>
              <a:rPr lang="de-DE" dirty="0" err="1" smtClean="0"/>
              <a:t>based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cannot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WebSSO</a:t>
            </a:r>
            <a:r>
              <a:rPr lang="de-DE" dirty="0" smtClean="0"/>
              <a:t> </a:t>
            </a:r>
            <a:r>
              <a:rPr lang="de-DE" dirty="0" err="1" smtClean="0"/>
              <a:t>profile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Projekt bwIdm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5856-72C9-4A26-999A-E6F24076DD2D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953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/>
          <p:cNvSpPr txBox="1"/>
          <p:nvPr/>
        </p:nvSpPr>
        <p:spPr>
          <a:xfrm>
            <a:off x="1466384" y="2791613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PAOS Antwort vom SP</a:t>
            </a:r>
            <a:endParaRPr lang="de-DE" sz="1200" dirty="0"/>
          </a:p>
        </p:txBody>
      </p:sp>
      <p:sp>
        <p:nvSpPr>
          <p:cNvPr id="17" name="Textfeld 16"/>
          <p:cNvSpPr txBox="1"/>
          <p:nvPr/>
        </p:nvSpPr>
        <p:spPr>
          <a:xfrm>
            <a:off x="1475299" y="2122983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Ruft geschützte </a:t>
            </a:r>
            <a:r>
              <a:rPr lang="de-DE" sz="1200" dirty="0" err="1" smtClean="0"/>
              <a:t>Resource</a:t>
            </a:r>
            <a:r>
              <a:rPr lang="de-DE" sz="1200" dirty="0" smtClean="0"/>
              <a:t> auf, mit Infos im Header, dass die Anfrage von einem ECP kommt</a:t>
            </a:r>
            <a:endParaRPr lang="de-DE" sz="12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ECP: Ablauf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601216" y="1340768"/>
            <a:ext cx="172819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Enhanced Client </a:t>
            </a:r>
            <a:r>
              <a:rPr lang="de-DE" dirty="0" err="1" smtClean="0"/>
              <a:t>or</a:t>
            </a:r>
            <a:r>
              <a:rPr lang="de-DE" dirty="0" smtClean="0"/>
              <a:t> Proxy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3841576" y="1340768"/>
            <a:ext cx="172819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Service Provider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7009928" y="1346960"/>
            <a:ext cx="172819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Identity Provider</a:t>
            </a:r>
            <a:endParaRPr lang="de-DE" dirty="0"/>
          </a:p>
        </p:txBody>
      </p:sp>
      <p:cxnSp>
        <p:nvCxnSpPr>
          <p:cNvPr id="10" name="Gerade Verbindung 9"/>
          <p:cNvCxnSpPr>
            <a:stCxn id="6" idx="2"/>
          </p:cNvCxnSpPr>
          <p:nvPr/>
        </p:nvCxnSpPr>
        <p:spPr>
          <a:xfrm>
            <a:off x="1465312" y="2060848"/>
            <a:ext cx="0" cy="40324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>
            <a:stCxn id="7" idx="2"/>
          </p:cNvCxnSpPr>
          <p:nvPr/>
        </p:nvCxnSpPr>
        <p:spPr>
          <a:xfrm>
            <a:off x="4705672" y="2060848"/>
            <a:ext cx="0" cy="40319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>
            <a:stCxn id="8" idx="2"/>
          </p:cNvCxnSpPr>
          <p:nvPr/>
        </p:nvCxnSpPr>
        <p:spPr>
          <a:xfrm>
            <a:off x="7874024" y="2067040"/>
            <a:ext cx="0" cy="40262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/>
          <p:nvPr/>
        </p:nvCxnSpPr>
        <p:spPr>
          <a:xfrm flipH="1">
            <a:off x="1465312" y="4114436"/>
            <a:ext cx="640871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/>
          <p:nvPr/>
        </p:nvCxnSpPr>
        <p:spPr>
          <a:xfrm>
            <a:off x="1475299" y="3501008"/>
            <a:ext cx="64087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feld 34"/>
          <p:cNvSpPr txBox="1"/>
          <p:nvPr/>
        </p:nvSpPr>
        <p:spPr>
          <a:xfrm>
            <a:off x="4715659" y="3872081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err="1" smtClean="0"/>
              <a:t>IdP</a:t>
            </a:r>
            <a:r>
              <a:rPr lang="de-DE" sz="1200" dirty="0" smtClean="0"/>
              <a:t> identifiziert </a:t>
            </a:r>
            <a:r>
              <a:rPr lang="de-DE" sz="1200" dirty="0" err="1" smtClean="0"/>
              <a:t>Principal</a:t>
            </a:r>
            <a:endParaRPr lang="de-DE" sz="1200" dirty="0"/>
          </a:p>
        </p:txBody>
      </p:sp>
      <p:cxnSp>
        <p:nvCxnSpPr>
          <p:cNvPr id="41" name="Gerade Verbindung mit Pfeil 40"/>
          <p:cNvCxnSpPr/>
          <p:nvPr/>
        </p:nvCxnSpPr>
        <p:spPr>
          <a:xfrm flipH="1">
            <a:off x="1465312" y="5949280"/>
            <a:ext cx="32503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feld 41"/>
          <p:cNvSpPr txBox="1"/>
          <p:nvPr/>
        </p:nvSpPr>
        <p:spPr>
          <a:xfrm>
            <a:off x="1480540" y="5498068"/>
            <a:ext cx="3189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SP prüft Attribute und</a:t>
            </a:r>
            <a:br>
              <a:rPr lang="de-DE" sz="1200" dirty="0" smtClean="0"/>
            </a:br>
            <a:r>
              <a:rPr lang="de-DE" sz="1200" dirty="0" smtClean="0"/>
              <a:t>trifft Autorisierungsentscheidung</a:t>
            </a:r>
          </a:p>
        </p:txBody>
      </p:sp>
      <p:sp>
        <p:nvSpPr>
          <p:cNvPr id="50" name="Textfeld 49"/>
          <p:cNvSpPr txBox="1"/>
          <p:nvPr/>
        </p:nvSpPr>
        <p:spPr>
          <a:xfrm>
            <a:off x="4734719" y="4570095"/>
            <a:ext cx="31583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50" dirty="0" smtClean="0">
                <a:latin typeface="Lucida Console" pitchFamily="49" charset="0"/>
                <a:cs typeface="Courier New" pitchFamily="49" charset="0"/>
              </a:rPr>
              <a:t>&lt;</a:t>
            </a:r>
            <a:r>
              <a:rPr lang="de-DE" sz="1050" dirty="0" err="1" smtClean="0">
                <a:latin typeface="Lucida Console" pitchFamily="49" charset="0"/>
                <a:cs typeface="Courier New" pitchFamily="49" charset="0"/>
              </a:rPr>
              <a:t>samlp:Response</a:t>
            </a:r>
            <a:r>
              <a:rPr lang="de-DE" sz="1050" dirty="0" smtClean="0">
                <a:latin typeface="Lucida Console" pitchFamily="49" charset="0"/>
                <a:cs typeface="Courier New" pitchFamily="49" charset="0"/>
              </a:rPr>
              <a:t>/&gt;</a:t>
            </a:r>
            <a:endParaRPr lang="de-DE" sz="1050" dirty="0">
              <a:latin typeface="Lucida Console" pitchFamily="49" charset="0"/>
              <a:cs typeface="Courier New" pitchFamily="49" charset="0"/>
            </a:endParaRPr>
          </a:p>
        </p:txBody>
      </p:sp>
      <p:cxnSp>
        <p:nvCxnSpPr>
          <p:cNvPr id="16" name="Gerade Verbindung 15"/>
          <p:cNvCxnSpPr/>
          <p:nvPr/>
        </p:nvCxnSpPr>
        <p:spPr>
          <a:xfrm>
            <a:off x="1465312" y="2564904"/>
            <a:ext cx="3240360" cy="0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feld 53"/>
          <p:cNvSpPr txBox="1"/>
          <p:nvPr/>
        </p:nvSpPr>
        <p:spPr>
          <a:xfrm>
            <a:off x="1691520" y="2543638"/>
            <a:ext cx="28184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 smtClean="0">
                <a:latin typeface="Lucida Console" pitchFamily="49" charset="0"/>
              </a:rPr>
              <a:t>https://www.resource.edu/secure</a:t>
            </a:r>
            <a:endParaRPr lang="de-DE" sz="1050" dirty="0">
              <a:latin typeface="Lucida Console" pitchFamily="49" charset="0"/>
            </a:endParaRPr>
          </a:p>
        </p:txBody>
      </p:sp>
      <p:cxnSp>
        <p:nvCxnSpPr>
          <p:cNvPr id="25" name="Gerade Verbindung 24"/>
          <p:cNvCxnSpPr/>
          <p:nvPr/>
        </p:nvCxnSpPr>
        <p:spPr>
          <a:xfrm>
            <a:off x="1465312" y="2996952"/>
            <a:ext cx="3240360" cy="0"/>
          </a:xfrm>
          <a:prstGeom prst="line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hteckige Legende 3"/>
          <p:cNvSpPr/>
          <p:nvPr/>
        </p:nvSpPr>
        <p:spPr>
          <a:xfrm>
            <a:off x="107504" y="2662179"/>
            <a:ext cx="1152128" cy="570897"/>
          </a:xfrm>
          <a:prstGeom prst="wedgeRectCallout">
            <a:avLst>
              <a:gd name="adj1" fmla="val 68991"/>
              <a:gd name="adj2" fmla="val 4076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050" dirty="0" smtClean="0"/>
              <a:t>ECP bringt den zuständigen </a:t>
            </a:r>
            <a:r>
              <a:rPr lang="de-DE" sz="1050" dirty="0" err="1" smtClean="0"/>
              <a:t>IdP</a:t>
            </a:r>
            <a:r>
              <a:rPr lang="de-DE" sz="1050" dirty="0" smtClean="0"/>
              <a:t> in Erfahrung</a:t>
            </a:r>
            <a:endParaRPr lang="de-DE" sz="1050" dirty="0"/>
          </a:p>
        </p:txBody>
      </p:sp>
      <p:sp>
        <p:nvSpPr>
          <p:cNvPr id="28" name="Textfeld 27"/>
          <p:cNvSpPr txBox="1"/>
          <p:nvPr/>
        </p:nvSpPr>
        <p:spPr>
          <a:xfrm>
            <a:off x="4715660" y="3238355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Via SOAP Binding</a:t>
            </a:r>
            <a:endParaRPr lang="de-DE" sz="1200" dirty="0"/>
          </a:p>
        </p:txBody>
      </p:sp>
      <p:sp>
        <p:nvSpPr>
          <p:cNvPr id="31" name="Textfeld 30"/>
          <p:cNvSpPr txBox="1"/>
          <p:nvPr/>
        </p:nvSpPr>
        <p:spPr>
          <a:xfrm>
            <a:off x="4706744" y="3515354"/>
            <a:ext cx="31772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50" dirty="0" smtClean="0">
                <a:latin typeface="Lucida Console" pitchFamily="49" charset="0"/>
                <a:cs typeface="Courier New" pitchFamily="49" charset="0"/>
              </a:rPr>
              <a:t>&lt;</a:t>
            </a:r>
            <a:r>
              <a:rPr lang="de-DE" sz="1050" dirty="0" err="1" smtClean="0">
                <a:latin typeface="Lucida Console" pitchFamily="49" charset="0"/>
                <a:cs typeface="Courier New" pitchFamily="49" charset="0"/>
              </a:rPr>
              <a:t>samlp:AuthnRequest</a:t>
            </a:r>
            <a:r>
              <a:rPr lang="de-DE" sz="1050" dirty="0" smtClean="0">
                <a:latin typeface="Lucida Console" pitchFamily="49" charset="0"/>
                <a:cs typeface="Courier New" pitchFamily="49" charset="0"/>
              </a:rPr>
              <a:t>/&gt;</a:t>
            </a:r>
            <a:endParaRPr lang="de-DE" sz="1050" dirty="0">
              <a:latin typeface="Lucida Console" pitchFamily="49" charset="0"/>
              <a:cs typeface="Courier New" pitchFamily="49" charset="0"/>
            </a:endParaRPr>
          </a:p>
        </p:txBody>
      </p:sp>
      <p:cxnSp>
        <p:nvCxnSpPr>
          <p:cNvPr id="38" name="Gerade Verbindung mit Pfeil 37"/>
          <p:cNvCxnSpPr/>
          <p:nvPr/>
        </p:nvCxnSpPr>
        <p:spPr>
          <a:xfrm>
            <a:off x="1475300" y="4570095"/>
            <a:ext cx="6408712" cy="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feld 39"/>
          <p:cNvSpPr txBox="1"/>
          <p:nvPr/>
        </p:nvSpPr>
        <p:spPr>
          <a:xfrm>
            <a:off x="4715660" y="4293096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Via SOAP Binding</a:t>
            </a:r>
            <a:endParaRPr lang="de-DE" sz="1200" dirty="0"/>
          </a:p>
        </p:txBody>
      </p:sp>
      <p:cxnSp>
        <p:nvCxnSpPr>
          <p:cNvPr id="44" name="Gerade Verbindung 43"/>
          <p:cNvCxnSpPr/>
          <p:nvPr/>
        </p:nvCxnSpPr>
        <p:spPr>
          <a:xfrm>
            <a:off x="1480540" y="5373216"/>
            <a:ext cx="3240360" cy="0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/>
          <p:cNvSpPr txBox="1"/>
          <p:nvPr/>
        </p:nvSpPr>
        <p:spPr>
          <a:xfrm>
            <a:off x="1455485" y="4911551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Transportiert die SAML </a:t>
            </a:r>
            <a:r>
              <a:rPr lang="de-DE" sz="1200" dirty="0" err="1" smtClean="0"/>
              <a:t>Repsonse</a:t>
            </a:r>
            <a:r>
              <a:rPr lang="de-DE" sz="1200" dirty="0" smtClean="0"/>
              <a:t> per PAOS Binding an den SP weiter</a:t>
            </a:r>
            <a:endParaRPr lang="de-DE" sz="120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Projekt bwIdm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5856-72C9-4A26-999A-E6F24076DD2D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8287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7" grpId="0"/>
      <p:bldP spid="35" grpId="0"/>
      <p:bldP spid="42" grpId="0"/>
      <p:bldP spid="50" grpId="0"/>
      <p:bldP spid="54" grpId="0"/>
      <p:bldP spid="4" grpId="0" animBg="1"/>
      <p:bldP spid="28" grpId="0"/>
      <p:bldP spid="31" grpId="0"/>
      <p:bldP spid="40" grpId="0"/>
      <p:bldP spid="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Serviceregistration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necessary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State </a:t>
            </a:r>
            <a:r>
              <a:rPr lang="de-DE" dirty="0" err="1" smtClean="0"/>
              <a:t>institutions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different </a:t>
            </a:r>
            <a:r>
              <a:rPr lang="de-DE" dirty="0" err="1" smtClean="0"/>
              <a:t>user</a:t>
            </a:r>
            <a:r>
              <a:rPr lang="de-DE" dirty="0" smtClean="0"/>
              <a:t> </a:t>
            </a:r>
            <a:r>
              <a:rPr lang="de-DE" dirty="0" err="1" smtClean="0"/>
              <a:t>policies</a:t>
            </a:r>
            <a:r>
              <a:rPr lang="de-DE" dirty="0" smtClean="0"/>
              <a:t>, </a:t>
            </a:r>
            <a:r>
              <a:rPr lang="de-DE" dirty="0" err="1" smtClean="0"/>
              <a:t>harmonization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not </a:t>
            </a:r>
            <a:r>
              <a:rPr lang="de-DE" dirty="0" err="1" smtClean="0"/>
              <a:t>planned</a:t>
            </a:r>
            <a:r>
              <a:rPr lang="de-DE" dirty="0" smtClean="0"/>
              <a:t> </a:t>
            </a:r>
          </a:p>
          <a:p>
            <a:r>
              <a:rPr lang="de-DE" dirty="0" smtClean="0"/>
              <a:t>State </a:t>
            </a:r>
            <a:r>
              <a:rPr lang="de-DE" dirty="0" err="1" smtClean="0"/>
              <a:t>services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requirements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its</a:t>
            </a:r>
            <a:r>
              <a:rPr lang="de-DE" dirty="0" smtClean="0"/>
              <a:t> </a:t>
            </a:r>
            <a:r>
              <a:rPr lang="de-DE" dirty="0" err="1" smtClean="0"/>
              <a:t>users</a:t>
            </a:r>
            <a:r>
              <a:rPr lang="de-DE" dirty="0" smtClean="0"/>
              <a:t>,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accepted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aknowledged</a:t>
            </a:r>
            <a:r>
              <a:rPr lang="de-DE" dirty="0" smtClean="0"/>
              <a:t> (</a:t>
            </a:r>
            <a:r>
              <a:rPr lang="de-DE" dirty="0" err="1" smtClean="0"/>
              <a:t>service</a:t>
            </a:r>
            <a:r>
              <a:rPr lang="de-DE" dirty="0" smtClean="0"/>
              <a:t> </a:t>
            </a:r>
            <a:r>
              <a:rPr lang="de-DE" dirty="0" err="1" smtClean="0"/>
              <a:t>acceptable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policy</a:t>
            </a:r>
            <a:r>
              <a:rPr lang="de-DE" dirty="0" smtClean="0"/>
              <a:t>)</a:t>
            </a:r>
          </a:p>
          <a:p>
            <a:r>
              <a:rPr lang="de-DE" dirty="0" smtClean="0"/>
              <a:t>Users </a:t>
            </a:r>
            <a:r>
              <a:rPr lang="de-DE" dirty="0" err="1" smtClean="0"/>
              <a:t>could</a:t>
            </a:r>
            <a:r>
              <a:rPr lang="de-DE" dirty="0" smtClean="0"/>
              <a:t> </a:t>
            </a:r>
            <a:r>
              <a:rPr lang="de-DE" dirty="0" err="1" smtClean="0"/>
              <a:t>register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first</a:t>
            </a:r>
            <a:r>
              <a:rPr lang="de-DE" dirty="0" smtClean="0"/>
              <a:t> time </a:t>
            </a:r>
            <a:r>
              <a:rPr lang="de-DE" dirty="0" err="1" smtClean="0"/>
              <a:t>usage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service</a:t>
            </a:r>
            <a:endParaRPr lang="de-DE" dirty="0" smtClean="0"/>
          </a:p>
          <a:p>
            <a:pPr lvl="1"/>
            <a:r>
              <a:rPr lang="de-DE" dirty="0" smtClean="0"/>
              <a:t>Not </a:t>
            </a:r>
            <a:r>
              <a:rPr lang="de-DE" dirty="0" err="1" smtClean="0"/>
              <a:t>possible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all </a:t>
            </a:r>
            <a:r>
              <a:rPr lang="de-DE" dirty="0" err="1" smtClean="0"/>
              <a:t>services</a:t>
            </a:r>
            <a:endParaRPr lang="de-DE" dirty="0" smtClean="0"/>
          </a:p>
          <a:p>
            <a:r>
              <a:rPr lang="de-DE" dirty="0" smtClean="0"/>
              <a:t>Registration on a </a:t>
            </a:r>
            <a:r>
              <a:rPr lang="de-DE" dirty="0" err="1" smtClean="0"/>
              <a:t>webpage</a:t>
            </a:r>
            <a:r>
              <a:rPr lang="de-DE" dirty="0" smtClean="0"/>
              <a:t> </a:t>
            </a:r>
            <a:r>
              <a:rPr lang="de-DE" dirty="0" err="1" smtClean="0"/>
              <a:t>before</a:t>
            </a:r>
            <a:r>
              <a:rPr lang="de-DE" dirty="0" smtClean="0"/>
              <a:t> </a:t>
            </a:r>
            <a:r>
              <a:rPr lang="de-DE" dirty="0" err="1" smtClean="0"/>
              <a:t>usage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service</a:t>
            </a:r>
            <a:endParaRPr lang="de-DE" dirty="0" smtClean="0"/>
          </a:p>
          <a:p>
            <a:pPr lvl="1"/>
            <a:r>
              <a:rPr lang="de-DE" dirty="0" err="1" smtClean="0"/>
              <a:t>Improved</a:t>
            </a:r>
            <a:r>
              <a:rPr lang="de-DE" dirty="0" smtClean="0"/>
              <a:t> </a:t>
            </a:r>
            <a:r>
              <a:rPr lang="de-DE" dirty="0" err="1" smtClean="0"/>
              <a:t>user</a:t>
            </a:r>
            <a:r>
              <a:rPr lang="de-DE" dirty="0" smtClean="0"/>
              <a:t> </a:t>
            </a:r>
            <a:r>
              <a:rPr lang="de-DE" dirty="0" err="1" smtClean="0"/>
              <a:t>experience</a:t>
            </a:r>
            <a:endParaRPr lang="de-DE" dirty="0" smtClean="0"/>
          </a:p>
          <a:p>
            <a:pPr lvl="1"/>
            <a:r>
              <a:rPr lang="de-DE" dirty="0" smtClean="0"/>
              <a:t>More </a:t>
            </a:r>
            <a:r>
              <a:rPr lang="de-DE" dirty="0" err="1" smtClean="0"/>
              <a:t>than</a:t>
            </a:r>
            <a:r>
              <a:rPr lang="de-DE" dirty="0" smtClean="0"/>
              <a:t> on </a:t>
            </a:r>
            <a:r>
              <a:rPr lang="de-DE" dirty="0" err="1" smtClean="0"/>
              <a:t>service</a:t>
            </a:r>
            <a:r>
              <a:rPr lang="de-DE" dirty="0" smtClean="0"/>
              <a:t> </a:t>
            </a:r>
            <a:r>
              <a:rPr lang="de-DE" dirty="0" err="1" smtClean="0"/>
              <a:t>could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offered</a:t>
            </a:r>
            <a:r>
              <a:rPr lang="de-DE" dirty="0" smtClean="0"/>
              <a:t> on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webpage</a:t>
            </a:r>
            <a:endParaRPr lang="de-DE" dirty="0" smtClean="0"/>
          </a:p>
          <a:p>
            <a:pPr lvl="1"/>
            <a:r>
              <a:rPr lang="de-DE" dirty="0" smtClean="0"/>
              <a:t>Privacy </a:t>
            </a:r>
            <a:r>
              <a:rPr lang="de-DE" dirty="0" err="1" smtClean="0"/>
              <a:t>protection</a:t>
            </a:r>
            <a:r>
              <a:rPr lang="de-DE" dirty="0" smtClean="0"/>
              <a:t> </a:t>
            </a:r>
            <a:r>
              <a:rPr lang="de-DE" dirty="0" err="1" smtClean="0"/>
              <a:t>conformance</a:t>
            </a:r>
            <a:r>
              <a:rPr lang="de-DE" dirty="0" smtClean="0"/>
              <a:t>, ECP </a:t>
            </a:r>
            <a:r>
              <a:rPr lang="de-DE" dirty="0" err="1" smtClean="0"/>
              <a:t>offers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possibility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dedicated</a:t>
            </a:r>
            <a:r>
              <a:rPr lang="de-DE" dirty="0" smtClean="0"/>
              <a:t> </a:t>
            </a:r>
            <a:r>
              <a:rPr lang="de-DE" dirty="0" err="1" smtClean="0"/>
              <a:t>user</a:t>
            </a:r>
            <a:r>
              <a:rPr lang="de-DE" dirty="0" smtClean="0"/>
              <a:t> </a:t>
            </a:r>
            <a:r>
              <a:rPr lang="de-DE" dirty="0" err="1" smtClean="0"/>
              <a:t>approvals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personal </a:t>
            </a:r>
            <a:r>
              <a:rPr lang="de-DE" dirty="0" err="1" smtClean="0"/>
              <a:t>data</a:t>
            </a: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Projekt bwIdm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5856-72C9-4A26-999A-E6F24076DD2D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228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First </a:t>
            </a:r>
            <a:r>
              <a:rPr lang="de-DE" dirty="0" err="1"/>
              <a:t>p</a:t>
            </a:r>
            <a:r>
              <a:rPr lang="de-DE" dirty="0" err="1" smtClean="0"/>
              <a:t>roof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Concept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Access via </a:t>
            </a:r>
            <a:r>
              <a:rPr lang="de-DE" dirty="0" smtClean="0"/>
              <a:t>SSH </a:t>
            </a:r>
            <a:r>
              <a:rPr lang="de-DE" dirty="0" smtClean="0"/>
              <a:t>on a </a:t>
            </a:r>
            <a:r>
              <a:rPr lang="de-DE" dirty="0" err="1"/>
              <a:t>l</a:t>
            </a:r>
            <a:r>
              <a:rPr lang="de-DE" dirty="0" err="1" smtClean="0"/>
              <a:t>inux</a:t>
            </a:r>
            <a:r>
              <a:rPr lang="de-DE" dirty="0" smtClean="0"/>
              <a:t> </a:t>
            </a:r>
            <a:r>
              <a:rPr lang="de-DE" dirty="0" err="1" smtClean="0"/>
              <a:t>node</a:t>
            </a:r>
            <a:endParaRPr lang="de-DE" dirty="0" smtClean="0"/>
          </a:p>
          <a:p>
            <a:r>
              <a:rPr lang="de-DE" dirty="0" err="1" smtClean="0"/>
              <a:t>Registrationapplication</a:t>
            </a:r>
            <a:r>
              <a:rPr lang="de-DE" dirty="0" smtClean="0"/>
              <a:t> </a:t>
            </a:r>
            <a:r>
              <a:rPr lang="de-DE" dirty="0" smtClean="0"/>
              <a:t>in PHP</a:t>
            </a:r>
          </a:p>
          <a:p>
            <a:r>
              <a:rPr lang="de-DE" dirty="0" smtClean="0"/>
              <a:t>NSS-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smtClean="0"/>
              <a:t>in </a:t>
            </a:r>
            <a:r>
              <a:rPr lang="de-DE" dirty="0"/>
              <a:t>a</a:t>
            </a:r>
            <a:r>
              <a:rPr lang="de-DE" dirty="0" smtClean="0"/>
              <a:t> </a:t>
            </a:r>
            <a:r>
              <a:rPr lang="de-DE" dirty="0" err="1" smtClean="0"/>
              <a:t>PostgreSQL</a:t>
            </a:r>
            <a:r>
              <a:rPr lang="de-DE" dirty="0" smtClean="0"/>
              <a:t> </a:t>
            </a:r>
            <a:r>
              <a:rPr lang="de-DE" dirty="0" err="1" smtClean="0"/>
              <a:t>database</a:t>
            </a:r>
            <a:endParaRPr lang="de-DE" dirty="0" smtClean="0"/>
          </a:p>
          <a:p>
            <a:r>
              <a:rPr lang="de-DE" dirty="0" smtClean="0"/>
              <a:t>Authentication </a:t>
            </a:r>
            <a:r>
              <a:rPr lang="de-DE" dirty="0" err="1" smtClean="0"/>
              <a:t>with</a:t>
            </a:r>
            <a:r>
              <a:rPr lang="de-DE" dirty="0" smtClean="0"/>
              <a:t> a </a:t>
            </a:r>
            <a:r>
              <a:rPr lang="de-DE" dirty="0" err="1" smtClean="0"/>
              <a:t>modules</a:t>
            </a:r>
            <a:r>
              <a:rPr lang="de-DE" dirty="0" smtClean="0"/>
              <a:t> </a:t>
            </a:r>
            <a:r>
              <a:rPr lang="de-DE" dirty="0" err="1" smtClean="0"/>
              <a:t>realized</a:t>
            </a:r>
            <a:r>
              <a:rPr lang="de-DE" dirty="0" smtClean="0"/>
              <a:t> in </a:t>
            </a:r>
            <a:r>
              <a:rPr lang="de-DE" dirty="0" err="1" smtClean="0"/>
              <a:t>python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r>
              <a:rPr lang="de-DE" dirty="0" smtClean="0"/>
              <a:t> </a:t>
            </a:r>
            <a:r>
              <a:rPr lang="de-DE" dirty="0" err="1" smtClean="0"/>
              <a:t>through</a:t>
            </a:r>
            <a:r>
              <a:rPr lang="de-DE" dirty="0" smtClean="0"/>
              <a:t> </a:t>
            </a:r>
            <a:r>
              <a:rPr lang="de-DE" dirty="0" err="1" smtClean="0"/>
              <a:t>pam_python</a:t>
            </a:r>
            <a:endParaRPr lang="de-DE" dirty="0" smtClean="0"/>
          </a:p>
          <a:p>
            <a:r>
              <a:rPr lang="de-DE" dirty="0" err="1" smtClean="0"/>
              <a:t>Proof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/>
              <a:t>c</a:t>
            </a:r>
            <a:r>
              <a:rPr lang="de-DE" dirty="0" err="1" smtClean="0"/>
              <a:t>oncept</a:t>
            </a:r>
            <a:r>
              <a:rPr lang="de-DE" dirty="0" smtClean="0"/>
              <a:t> </a:t>
            </a:r>
            <a:r>
              <a:rPr lang="de-DE" dirty="0" err="1" smtClean="0"/>
              <a:t>works</a:t>
            </a:r>
            <a:r>
              <a:rPr lang="de-DE" dirty="0" smtClean="0"/>
              <a:t>, but </a:t>
            </a:r>
            <a:r>
              <a:rPr lang="de-DE" dirty="0" err="1" smtClean="0"/>
              <a:t>problems</a:t>
            </a:r>
            <a:r>
              <a:rPr lang="de-DE" dirty="0" smtClean="0"/>
              <a:t> </a:t>
            </a:r>
            <a:r>
              <a:rPr lang="de-DE" dirty="0" err="1" smtClean="0"/>
              <a:t>occured</a:t>
            </a:r>
            <a:r>
              <a:rPr lang="de-DE" dirty="0" smtClean="0"/>
              <a:t>:</a:t>
            </a:r>
            <a:endParaRPr lang="de-DE" dirty="0" smtClean="0"/>
          </a:p>
          <a:p>
            <a:pPr lvl="1"/>
            <a:r>
              <a:rPr lang="de-DE" dirty="0" err="1" smtClean="0"/>
              <a:t>Pam_python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nearly</a:t>
            </a:r>
            <a:r>
              <a:rPr lang="de-DE" dirty="0" smtClean="0"/>
              <a:t> </a:t>
            </a:r>
            <a:r>
              <a:rPr lang="de-DE" dirty="0" err="1" smtClean="0"/>
              <a:t>undeployable</a:t>
            </a:r>
            <a:r>
              <a:rPr lang="de-DE" dirty="0" smtClean="0"/>
              <a:t> on </a:t>
            </a:r>
            <a:r>
              <a:rPr lang="de-DE" dirty="0" err="1" smtClean="0"/>
              <a:t>scientific</a:t>
            </a:r>
            <a:r>
              <a:rPr lang="de-DE" dirty="0" smtClean="0"/>
              <a:t> </a:t>
            </a:r>
            <a:r>
              <a:rPr lang="de-DE" dirty="0" err="1" smtClean="0"/>
              <a:t>linux</a:t>
            </a:r>
            <a:r>
              <a:rPr lang="de-DE" dirty="0" smtClean="0"/>
              <a:t> 5.5 </a:t>
            </a:r>
            <a:r>
              <a:rPr lang="de-DE" dirty="0" err="1" smtClean="0"/>
              <a:t>and</a:t>
            </a:r>
            <a:r>
              <a:rPr lang="de-DE" dirty="0" smtClean="0"/>
              <a:t> 6</a:t>
            </a:r>
          </a:p>
          <a:p>
            <a:pPr lvl="1"/>
            <a:r>
              <a:rPr lang="de-DE" dirty="0" err="1" smtClean="0"/>
              <a:t>PostgreSQL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NSS backend also not </a:t>
            </a:r>
            <a:r>
              <a:rPr lang="de-DE" dirty="0" err="1" smtClean="0"/>
              <a:t>widely</a:t>
            </a:r>
            <a:r>
              <a:rPr lang="de-DE" dirty="0" smtClean="0"/>
              <a:t> </a:t>
            </a:r>
            <a:r>
              <a:rPr lang="de-DE" dirty="0" err="1" smtClean="0"/>
              <a:t>available</a:t>
            </a: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Projekt bwIdm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5856-72C9-4A26-999A-E6F24076DD2D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24942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Solution LDAP-</a:t>
            </a:r>
            <a:r>
              <a:rPr lang="de-DE" dirty="0" err="1" smtClean="0"/>
              <a:t>Facade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LDAP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widely</a:t>
            </a:r>
            <a:r>
              <a:rPr lang="de-DE" dirty="0" smtClean="0"/>
              <a:t> </a:t>
            </a:r>
            <a:r>
              <a:rPr lang="de-DE" dirty="0" err="1" smtClean="0"/>
              <a:t>accepted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supported</a:t>
            </a:r>
            <a:r>
              <a:rPr lang="de-DE" dirty="0" smtClean="0"/>
              <a:t> </a:t>
            </a:r>
            <a:r>
              <a:rPr lang="de-DE" dirty="0" err="1" smtClean="0"/>
              <a:t>standard</a:t>
            </a:r>
            <a:endParaRPr lang="de-DE" dirty="0" smtClean="0"/>
          </a:p>
          <a:p>
            <a:r>
              <a:rPr lang="de-DE" dirty="0" smtClean="0"/>
              <a:t>Modular </a:t>
            </a:r>
            <a:r>
              <a:rPr lang="de-DE" dirty="0" err="1" smtClean="0"/>
              <a:t>structure</a:t>
            </a:r>
            <a:r>
              <a:rPr lang="de-DE" dirty="0" smtClean="0"/>
              <a:t>: Authentication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operations</a:t>
            </a:r>
            <a:r>
              <a:rPr lang="de-DE" dirty="0" smtClean="0"/>
              <a:t> </a:t>
            </a:r>
            <a:r>
              <a:rPr lang="de-DE" dirty="0" err="1" smtClean="0"/>
              <a:t>allow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separation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concerns</a:t>
            </a:r>
            <a:r>
              <a:rPr lang="de-DE" dirty="0"/>
              <a:t> (</a:t>
            </a:r>
            <a:r>
              <a:rPr lang="de-DE" dirty="0" err="1"/>
              <a:t>Authbind</a:t>
            </a:r>
            <a:r>
              <a:rPr lang="de-DE" dirty="0"/>
              <a:t> &lt;-&gt; Lookup, Search)</a:t>
            </a:r>
            <a:endParaRPr lang="de-DE" dirty="0" smtClean="0"/>
          </a:p>
          <a:p>
            <a:r>
              <a:rPr lang="de-DE" dirty="0" smtClean="0"/>
              <a:t>Can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PAM </a:t>
            </a:r>
            <a:r>
              <a:rPr lang="de-DE" dirty="0" err="1" smtClean="0"/>
              <a:t>and</a:t>
            </a:r>
            <a:r>
              <a:rPr lang="de-DE" dirty="0" smtClean="0"/>
              <a:t> NSS </a:t>
            </a:r>
            <a:r>
              <a:rPr lang="de-DE" dirty="0" err="1" smtClean="0"/>
              <a:t>mechanisms</a:t>
            </a:r>
            <a:endParaRPr lang="de-DE" dirty="0" smtClean="0"/>
          </a:p>
          <a:p>
            <a:r>
              <a:rPr lang="de-DE" dirty="0" smtClean="0"/>
              <a:t>Also </a:t>
            </a:r>
            <a:r>
              <a:rPr lang="de-DE" dirty="0" err="1" smtClean="0"/>
              <a:t>usable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non </a:t>
            </a:r>
            <a:r>
              <a:rPr lang="de-DE" dirty="0" err="1" smtClean="0"/>
              <a:t>unixbased</a:t>
            </a:r>
            <a:r>
              <a:rPr lang="de-DE" dirty="0" smtClean="0"/>
              <a:t> </a:t>
            </a:r>
            <a:r>
              <a:rPr lang="de-DE" dirty="0" err="1" smtClean="0"/>
              <a:t>ssh</a:t>
            </a:r>
            <a:r>
              <a:rPr lang="de-DE" dirty="0" smtClean="0"/>
              <a:t> </a:t>
            </a:r>
            <a:r>
              <a:rPr lang="de-DE" dirty="0" err="1" smtClean="0"/>
              <a:t>services</a:t>
            </a:r>
            <a:r>
              <a:rPr lang="de-DE" dirty="0" smtClean="0"/>
              <a:t>, </a:t>
            </a:r>
            <a:r>
              <a:rPr lang="de-DE" dirty="0" err="1" smtClean="0"/>
              <a:t>like</a:t>
            </a:r>
            <a:r>
              <a:rPr lang="de-DE" dirty="0"/>
              <a:t> </a:t>
            </a:r>
            <a:r>
              <a:rPr lang="de-DE" dirty="0" err="1" smtClean="0"/>
              <a:t>bwLSDF</a:t>
            </a:r>
            <a:r>
              <a:rPr lang="de-DE" dirty="0" smtClean="0"/>
              <a:t> </a:t>
            </a:r>
            <a:r>
              <a:rPr lang="de-DE" dirty="0" err="1" smtClean="0"/>
              <a:t>project</a:t>
            </a:r>
            <a:r>
              <a:rPr lang="de-DE" dirty="0" smtClean="0"/>
              <a:t> (Large </a:t>
            </a:r>
            <a:r>
              <a:rPr lang="de-DE" dirty="0" err="1" smtClean="0"/>
              <a:t>scale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facility</a:t>
            </a:r>
            <a:r>
              <a:rPr lang="de-DE" dirty="0" smtClean="0"/>
              <a:t> BW)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Projekt bwIdm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5856-72C9-4A26-999A-E6F24076DD2D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7562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hteck 35"/>
          <p:cNvSpPr/>
          <p:nvPr/>
        </p:nvSpPr>
        <p:spPr>
          <a:xfrm>
            <a:off x="7686398" y="1210904"/>
            <a:ext cx="1104522" cy="45720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5" name="Rechteck 34"/>
          <p:cNvSpPr/>
          <p:nvPr/>
        </p:nvSpPr>
        <p:spPr>
          <a:xfrm>
            <a:off x="7604916" y="1283342"/>
            <a:ext cx="1104522" cy="45720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181069" y="1801640"/>
            <a:ext cx="2136618" cy="23176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dirty="0" smtClean="0"/>
              <a:t>Login </a:t>
            </a:r>
            <a:r>
              <a:rPr lang="de-DE" dirty="0" err="1" smtClean="0"/>
              <a:t>node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Example</a:t>
            </a:r>
            <a:r>
              <a:rPr lang="de-DE" dirty="0" smtClean="0"/>
              <a:t>: </a:t>
            </a:r>
            <a:r>
              <a:rPr lang="de-DE" dirty="0" smtClean="0"/>
              <a:t>PAM </a:t>
            </a:r>
            <a:r>
              <a:rPr lang="de-DE" dirty="0" err="1" smtClean="0"/>
              <a:t>and</a:t>
            </a:r>
            <a:r>
              <a:rPr lang="de-DE" dirty="0" smtClean="0"/>
              <a:t> NSS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smtClean="0"/>
              <a:t>LDAP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Projekt bwIdm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5856-72C9-4A26-999A-E6F24076DD2D}" type="slidenum">
              <a:rPr lang="de-DE" smtClean="0"/>
              <a:pPr/>
              <a:t>15</a:t>
            </a:fld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639494" y="1575300"/>
            <a:ext cx="3186819" cy="41012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dirty="0" smtClean="0"/>
              <a:t>LDAP-</a:t>
            </a:r>
            <a:r>
              <a:rPr lang="de-DE" dirty="0" err="1" smtClean="0"/>
              <a:t>Facade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1041148" y="2412748"/>
            <a:ext cx="1140737" cy="5884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PAM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1041147" y="3331674"/>
            <a:ext cx="1140737" cy="5884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NSS</a:t>
            </a:r>
            <a:endParaRPr lang="de-DE" dirty="0"/>
          </a:p>
        </p:txBody>
      </p:sp>
      <p:sp>
        <p:nvSpPr>
          <p:cNvPr id="11" name="Flussdiagramm: Magnetplattenspeicher 10"/>
          <p:cNvSpPr/>
          <p:nvPr/>
        </p:nvSpPr>
        <p:spPr>
          <a:xfrm>
            <a:off x="4888871" y="3911093"/>
            <a:ext cx="1548142" cy="1557195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LDAP </a:t>
            </a:r>
            <a:r>
              <a:rPr lang="de-DE" dirty="0" err="1" smtClean="0"/>
              <a:t>data</a:t>
            </a:r>
            <a:endParaRPr lang="de-DE" dirty="0"/>
          </a:p>
        </p:txBody>
      </p:sp>
      <p:sp>
        <p:nvSpPr>
          <p:cNvPr id="14" name="Flussdiagramm: Verzweigung 13"/>
          <p:cNvSpPr/>
          <p:nvPr/>
        </p:nvSpPr>
        <p:spPr>
          <a:xfrm>
            <a:off x="3730027" y="2249785"/>
            <a:ext cx="1584356" cy="9144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err="1" smtClean="0"/>
              <a:t>Authenticator</a:t>
            </a:r>
            <a:endParaRPr lang="de-DE" sz="1600" dirty="0"/>
          </a:p>
        </p:txBody>
      </p:sp>
      <p:sp>
        <p:nvSpPr>
          <p:cNvPr id="15" name="Flussdiagramm: Prozess 14"/>
          <p:cNvSpPr/>
          <p:nvPr/>
        </p:nvSpPr>
        <p:spPr>
          <a:xfrm>
            <a:off x="5540721" y="1792591"/>
            <a:ext cx="1158843" cy="52962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1400" dirty="0" smtClean="0"/>
              <a:t>ECP </a:t>
            </a:r>
            <a:r>
              <a:rPr lang="de-DE" sz="1400" dirty="0" err="1" smtClean="0"/>
              <a:t>Auth</a:t>
            </a:r>
            <a:r>
              <a:rPr lang="de-DE" sz="1400" dirty="0" smtClean="0"/>
              <a:t/>
            </a:r>
            <a:br>
              <a:rPr lang="de-DE" sz="1400" dirty="0" smtClean="0"/>
            </a:br>
            <a:r>
              <a:rPr lang="de-DE" sz="800" dirty="0" smtClean="0">
                <a:solidFill>
                  <a:prstClr val="white"/>
                </a:solidFill>
              </a:rPr>
              <a:t>(</a:t>
            </a:r>
            <a:r>
              <a:rPr lang="de-DE" sz="800" dirty="0" err="1" smtClean="0">
                <a:solidFill>
                  <a:prstClr val="white"/>
                </a:solidFill>
              </a:rPr>
              <a:t>for</a:t>
            </a:r>
            <a:r>
              <a:rPr lang="de-DE" sz="800" dirty="0" smtClean="0">
                <a:solidFill>
                  <a:prstClr val="white"/>
                </a:solidFill>
              </a:rPr>
              <a:t> </a:t>
            </a:r>
            <a:r>
              <a:rPr lang="de-DE" sz="800" dirty="0" err="1" smtClean="0">
                <a:solidFill>
                  <a:prstClr val="white"/>
                </a:solidFill>
              </a:rPr>
              <a:t>home</a:t>
            </a:r>
            <a:r>
              <a:rPr lang="de-DE" sz="800" dirty="0" smtClean="0">
                <a:solidFill>
                  <a:prstClr val="white"/>
                </a:solidFill>
              </a:rPr>
              <a:t> </a:t>
            </a:r>
            <a:r>
              <a:rPr lang="de-DE" sz="800" dirty="0" err="1" smtClean="0">
                <a:solidFill>
                  <a:prstClr val="white"/>
                </a:solidFill>
              </a:rPr>
              <a:t>credentials</a:t>
            </a:r>
            <a:r>
              <a:rPr lang="de-DE" sz="800" dirty="0" smtClean="0">
                <a:solidFill>
                  <a:prstClr val="white"/>
                </a:solidFill>
              </a:rPr>
              <a:t>)</a:t>
            </a:r>
            <a:endParaRPr lang="de-DE" sz="1400" dirty="0">
              <a:solidFill>
                <a:prstClr val="white"/>
              </a:solidFill>
            </a:endParaRPr>
          </a:p>
        </p:txBody>
      </p:sp>
      <p:sp>
        <p:nvSpPr>
          <p:cNvPr id="16" name="Flussdiagramm: Prozess 15"/>
          <p:cNvSpPr/>
          <p:nvPr/>
        </p:nvSpPr>
        <p:spPr>
          <a:xfrm>
            <a:off x="5540721" y="3055542"/>
            <a:ext cx="1158843" cy="52962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Simple </a:t>
            </a:r>
            <a:r>
              <a:rPr lang="de-DE" sz="1400" dirty="0" err="1" smtClean="0"/>
              <a:t>Auth</a:t>
            </a:r>
            <a:r>
              <a:rPr lang="de-DE" sz="1400" dirty="0" smtClean="0"/>
              <a:t/>
            </a:r>
            <a:br>
              <a:rPr lang="de-DE" sz="1400" dirty="0" smtClean="0"/>
            </a:br>
            <a:r>
              <a:rPr lang="de-DE" sz="800" dirty="0" smtClean="0"/>
              <a:t>(</a:t>
            </a:r>
            <a:r>
              <a:rPr lang="de-DE" sz="800" dirty="0" err="1" smtClean="0"/>
              <a:t>for</a:t>
            </a:r>
            <a:r>
              <a:rPr lang="de-DE" sz="800" dirty="0" smtClean="0"/>
              <a:t> </a:t>
            </a:r>
            <a:r>
              <a:rPr lang="de-DE" sz="800" dirty="0" err="1" smtClean="0"/>
              <a:t>service</a:t>
            </a:r>
            <a:r>
              <a:rPr lang="de-DE" sz="800" dirty="0" smtClean="0"/>
              <a:t> </a:t>
            </a:r>
            <a:r>
              <a:rPr lang="de-DE" sz="800" dirty="0" err="1" smtClean="0"/>
              <a:t>local</a:t>
            </a:r>
            <a:r>
              <a:rPr lang="de-DE" sz="800" dirty="0" smtClean="0"/>
              <a:t> </a:t>
            </a:r>
            <a:r>
              <a:rPr lang="de-DE" sz="800" dirty="0" err="1" smtClean="0"/>
              <a:t>credentials</a:t>
            </a:r>
            <a:r>
              <a:rPr lang="de-DE" sz="800" dirty="0" smtClean="0"/>
              <a:t>)</a:t>
            </a:r>
            <a:endParaRPr lang="de-DE" sz="1400" dirty="0"/>
          </a:p>
        </p:txBody>
      </p:sp>
      <p:cxnSp>
        <p:nvCxnSpPr>
          <p:cNvPr id="18" name="Gekrümmte Verbindung 17"/>
          <p:cNvCxnSpPr>
            <a:stCxn id="9" idx="3"/>
            <a:endCxn id="11" idx="2"/>
          </p:cNvCxnSpPr>
          <p:nvPr/>
        </p:nvCxnSpPr>
        <p:spPr>
          <a:xfrm>
            <a:off x="2181884" y="3625912"/>
            <a:ext cx="2706987" cy="1063779"/>
          </a:xfrm>
          <a:prstGeom prst="curvedConnector3">
            <a:avLst/>
          </a:prstGeom>
          <a:ln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>
            <a:stCxn id="8" idx="3"/>
          </p:cNvCxnSpPr>
          <p:nvPr/>
        </p:nvCxnSpPr>
        <p:spPr>
          <a:xfrm flipV="1">
            <a:off x="2181885" y="2706985"/>
            <a:ext cx="1548142" cy="1"/>
          </a:xfrm>
          <a:prstGeom prst="straightConnector1">
            <a:avLst/>
          </a:prstGeom>
          <a:ln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krümmte Verbindung 23"/>
          <p:cNvCxnSpPr>
            <a:stCxn id="14" idx="3"/>
            <a:endCxn id="15" idx="2"/>
          </p:cNvCxnSpPr>
          <p:nvPr/>
        </p:nvCxnSpPr>
        <p:spPr>
          <a:xfrm flipV="1">
            <a:off x="5314383" y="2322218"/>
            <a:ext cx="805760" cy="384767"/>
          </a:xfrm>
          <a:prstGeom prst="curvedConnector2">
            <a:avLst/>
          </a:prstGeom>
          <a:ln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Gekrümmte Verbindung 25"/>
          <p:cNvCxnSpPr>
            <a:stCxn id="14" idx="3"/>
            <a:endCxn id="16" idx="0"/>
          </p:cNvCxnSpPr>
          <p:nvPr/>
        </p:nvCxnSpPr>
        <p:spPr>
          <a:xfrm>
            <a:off x="5314383" y="2706985"/>
            <a:ext cx="805760" cy="348557"/>
          </a:xfrm>
          <a:prstGeom prst="curvedConnector2">
            <a:avLst/>
          </a:prstGeom>
          <a:ln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>
            <a:stCxn id="16" idx="2"/>
            <a:endCxn id="11" idx="1"/>
          </p:cNvCxnSpPr>
          <p:nvPr/>
        </p:nvCxnSpPr>
        <p:spPr>
          <a:xfrm flipH="1">
            <a:off x="5662942" y="3585169"/>
            <a:ext cx="457201" cy="325924"/>
          </a:xfrm>
          <a:prstGeom prst="straightConnector1">
            <a:avLst/>
          </a:prstGeom>
          <a:ln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hteck 32"/>
          <p:cNvSpPr/>
          <p:nvPr/>
        </p:nvSpPr>
        <p:spPr>
          <a:xfrm>
            <a:off x="7514381" y="2399175"/>
            <a:ext cx="1104522" cy="45720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SAML SP</a:t>
            </a:r>
            <a:endParaRPr lang="de-DE" dirty="0"/>
          </a:p>
        </p:txBody>
      </p:sp>
      <p:sp>
        <p:nvSpPr>
          <p:cNvPr id="34" name="Rechteck 33"/>
          <p:cNvSpPr/>
          <p:nvPr/>
        </p:nvSpPr>
        <p:spPr>
          <a:xfrm>
            <a:off x="7514381" y="1364824"/>
            <a:ext cx="1104522" cy="45720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SAML IDP</a:t>
            </a:r>
            <a:endParaRPr lang="de-DE" dirty="0"/>
          </a:p>
        </p:txBody>
      </p:sp>
      <p:cxnSp>
        <p:nvCxnSpPr>
          <p:cNvPr id="40" name="Gerade Verbindung mit Pfeil 39"/>
          <p:cNvCxnSpPr>
            <a:stCxn id="15" idx="3"/>
            <a:endCxn id="33" idx="1"/>
          </p:cNvCxnSpPr>
          <p:nvPr/>
        </p:nvCxnSpPr>
        <p:spPr>
          <a:xfrm>
            <a:off x="6699564" y="2057405"/>
            <a:ext cx="814817" cy="570371"/>
          </a:xfrm>
          <a:prstGeom prst="straightConnector1">
            <a:avLst/>
          </a:prstGeom>
          <a:ln>
            <a:solidFill>
              <a:schemeClr val="accent3">
                <a:lumMod val="75000"/>
                <a:alpha val="56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40"/>
          <p:cNvCxnSpPr>
            <a:stCxn id="15" idx="3"/>
            <a:endCxn id="34" idx="1"/>
          </p:cNvCxnSpPr>
          <p:nvPr/>
        </p:nvCxnSpPr>
        <p:spPr>
          <a:xfrm flipV="1">
            <a:off x="6699564" y="1593425"/>
            <a:ext cx="814817" cy="463980"/>
          </a:xfrm>
          <a:prstGeom prst="straightConnector1">
            <a:avLst/>
          </a:prstGeom>
          <a:ln>
            <a:solidFill>
              <a:schemeClr val="accent3">
                <a:lumMod val="75000"/>
                <a:alpha val="56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feld 2"/>
          <p:cNvSpPr txBox="1"/>
          <p:nvPr/>
        </p:nvSpPr>
        <p:spPr>
          <a:xfrm>
            <a:off x="2552700" y="2473886"/>
            <a:ext cx="8643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 smtClean="0"/>
              <a:t>Authbind</a:t>
            </a:r>
            <a:endParaRPr lang="de-DE" sz="1400" dirty="0"/>
          </a:p>
        </p:txBody>
      </p:sp>
      <p:sp>
        <p:nvSpPr>
          <p:cNvPr id="27" name="Textfeld 26"/>
          <p:cNvSpPr txBox="1"/>
          <p:nvPr/>
        </p:nvSpPr>
        <p:spPr>
          <a:xfrm>
            <a:off x="2552700" y="3757204"/>
            <a:ext cx="8520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Lookup,</a:t>
            </a:r>
            <a:br>
              <a:rPr lang="de-DE" sz="1400" dirty="0" smtClean="0"/>
            </a:br>
            <a:r>
              <a:rPr lang="de-DE" sz="1400" dirty="0" smtClean="0"/>
              <a:t>Search,…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0719410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Implemtation</a:t>
            </a:r>
            <a:r>
              <a:rPr lang="de-DE" dirty="0" smtClean="0"/>
              <a:t> </a:t>
            </a:r>
            <a:r>
              <a:rPr lang="de-DE" dirty="0" smtClean="0"/>
              <a:t>LDAP </a:t>
            </a:r>
            <a:r>
              <a:rPr lang="de-DE" dirty="0" err="1" smtClean="0"/>
              <a:t>Facade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err="1" smtClean="0"/>
              <a:t>Based</a:t>
            </a:r>
            <a:r>
              <a:rPr lang="de-DE" dirty="0" smtClean="0"/>
              <a:t> on </a:t>
            </a:r>
            <a:r>
              <a:rPr lang="de-DE" dirty="0" smtClean="0"/>
              <a:t>Apache Directory Server 2.0.0 </a:t>
            </a:r>
            <a:r>
              <a:rPr lang="de-DE" dirty="0" smtClean="0"/>
              <a:t>(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moment</a:t>
            </a:r>
            <a:r>
              <a:rPr lang="de-DE" dirty="0" smtClean="0"/>
              <a:t> </a:t>
            </a:r>
            <a:r>
              <a:rPr lang="de-DE" dirty="0" err="1" smtClean="0"/>
              <a:t>milestone</a:t>
            </a:r>
            <a:r>
              <a:rPr lang="de-DE" dirty="0" smtClean="0"/>
              <a:t> 10)</a:t>
            </a:r>
          </a:p>
          <a:p>
            <a:r>
              <a:rPr lang="de-DE" dirty="0" err="1" smtClean="0"/>
              <a:t>Implemented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library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needs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modification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LDAP </a:t>
            </a:r>
            <a:r>
              <a:rPr lang="de-DE" dirty="0" err="1" smtClean="0"/>
              <a:t>server</a:t>
            </a:r>
            <a:r>
              <a:rPr lang="de-DE" dirty="0" smtClean="0"/>
              <a:t> </a:t>
            </a:r>
            <a:r>
              <a:rPr lang="de-DE" dirty="0" err="1" smtClean="0"/>
              <a:t>code</a:t>
            </a:r>
            <a:r>
              <a:rPr lang="de-DE" dirty="0" smtClean="0"/>
              <a:t>, just </a:t>
            </a:r>
            <a:r>
              <a:rPr lang="de-DE" dirty="0" err="1" smtClean="0"/>
              <a:t>configuration</a:t>
            </a:r>
            <a:endParaRPr lang="de-DE" dirty="0" smtClean="0"/>
          </a:p>
          <a:p>
            <a:r>
              <a:rPr lang="de-DE" dirty="0" smtClean="0"/>
              <a:t>The ECP </a:t>
            </a:r>
            <a:r>
              <a:rPr lang="de-DE" dirty="0" err="1" smtClean="0"/>
              <a:t>process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part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registration</a:t>
            </a:r>
            <a:r>
              <a:rPr lang="de-DE" dirty="0" smtClean="0"/>
              <a:t> </a:t>
            </a:r>
            <a:r>
              <a:rPr lang="de-DE" dirty="0" err="1" smtClean="0"/>
              <a:t>application</a:t>
            </a:r>
            <a:r>
              <a:rPr lang="de-DE" dirty="0" smtClean="0"/>
              <a:t>, </a:t>
            </a:r>
            <a:r>
              <a:rPr lang="de-DE" dirty="0" err="1" smtClean="0"/>
              <a:t>exposed</a:t>
            </a:r>
            <a:r>
              <a:rPr lang="de-DE" dirty="0" smtClean="0"/>
              <a:t> via Rest Interface</a:t>
            </a:r>
          </a:p>
          <a:p>
            <a:pPr lvl="1"/>
            <a:r>
              <a:rPr lang="de-DE" dirty="0" smtClean="0"/>
              <a:t>This </a:t>
            </a:r>
            <a:r>
              <a:rPr lang="de-DE" dirty="0" err="1" smtClean="0"/>
              <a:t>makes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LDAP </a:t>
            </a:r>
            <a:r>
              <a:rPr lang="de-DE" dirty="0" err="1" smtClean="0"/>
              <a:t>Facade</a:t>
            </a:r>
            <a:r>
              <a:rPr lang="de-DE" dirty="0" smtClean="0"/>
              <a:t> </a:t>
            </a:r>
            <a:r>
              <a:rPr lang="de-DE" dirty="0" err="1" smtClean="0"/>
              <a:t>lightweight</a:t>
            </a:r>
            <a:r>
              <a:rPr lang="de-DE" dirty="0" smtClean="0"/>
              <a:t>, </a:t>
            </a:r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doesn</a:t>
            </a:r>
            <a:r>
              <a:rPr lang="de-DE" dirty="0" err="1" smtClean="0"/>
              <a:t>‘t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/>
              <a:t> </a:t>
            </a:r>
            <a:r>
              <a:rPr lang="de-DE" dirty="0" smtClean="0"/>
              <a:t>a SAML </a:t>
            </a:r>
            <a:r>
              <a:rPr lang="de-DE" dirty="0" err="1" smtClean="0"/>
              <a:t>library</a:t>
            </a:r>
            <a:endParaRPr lang="de-DE" dirty="0" smtClean="0"/>
          </a:p>
          <a:p>
            <a:pPr lvl="1"/>
            <a:r>
              <a:rPr lang="de-DE" dirty="0" smtClean="0"/>
              <a:t>Private Keys </a:t>
            </a:r>
            <a:r>
              <a:rPr lang="de-DE" dirty="0" err="1" smtClean="0"/>
              <a:t>for</a:t>
            </a:r>
            <a:r>
              <a:rPr lang="de-DE" dirty="0" smtClean="0"/>
              <a:t> Service Providers </a:t>
            </a:r>
            <a:r>
              <a:rPr lang="de-DE" dirty="0" err="1" smtClean="0"/>
              <a:t>don‘t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stored</a:t>
            </a:r>
            <a:r>
              <a:rPr lang="de-DE" dirty="0" smtClean="0"/>
              <a:t> on </a:t>
            </a:r>
            <a:r>
              <a:rPr lang="de-DE" dirty="0" err="1" smtClean="0"/>
              <a:t>every</a:t>
            </a:r>
            <a:r>
              <a:rPr lang="de-DE" dirty="0" smtClean="0"/>
              <a:t> LDAP </a:t>
            </a:r>
            <a:r>
              <a:rPr lang="de-DE" dirty="0" err="1" smtClean="0"/>
              <a:t>Facade</a:t>
            </a:r>
            <a:r>
              <a:rPr lang="de-DE" dirty="0" smtClean="0"/>
              <a:t> </a:t>
            </a:r>
            <a:r>
              <a:rPr lang="de-DE" dirty="0" err="1" smtClean="0"/>
              <a:t>node</a:t>
            </a:r>
            <a:endParaRPr lang="de-DE" dirty="0" smtClean="0"/>
          </a:p>
          <a:p>
            <a:pPr lvl="1"/>
            <a:r>
              <a:rPr lang="de-DE" dirty="0" smtClean="0"/>
              <a:t>The Rest API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registration</a:t>
            </a:r>
            <a:r>
              <a:rPr lang="de-DE" dirty="0" smtClean="0"/>
              <a:t> </a:t>
            </a:r>
            <a:r>
              <a:rPr lang="de-DE" dirty="0" err="1" smtClean="0"/>
              <a:t>application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also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applications</a:t>
            </a:r>
            <a:r>
              <a:rPr lang="de-DE" dirty="0" smtClean="0"/>
              <a:t>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Projekt bwIdm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5856-72C9-4A26-999A-E6F24076DD2D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5927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DFN-AAI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bwIdm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DFN-AAI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federation</a:t>
            </a:r>
            <a:endParaRPr lang="de-DE" dirty="0" smtClean="0"/>
          </a:p>
          <a:p>
            <a:pPr lvl="1"/>
            <a:r>
              <a:rPr lang="de-DE" dirty="0" err="1" smtClean="0"/>
              <a:t>Provides</a:t>
            </a:r>
            <a:r>
              <a:rPr lang="de-DE" dirty="0" smtClean="0"/>
              <a:t> a legal </a:t>
            </a:r>
            <a:r>
              <a:rPr lang="de-DE" dirty="0" err="1" smtClean="0"/>
              <a:t>foundation</a:t>
            </a:r>
            <a:endParaRPr lang="de-DE" dirty="0" smtClean="0"/>
          </a:p>
          <a:p>
            <a:pPr lvl="1"/>
            <a:r>
              <a:rPr lang="de-DE" dirty="0" err="1" smtClean="0"/>
              <a:t>Provides</a:t>
            </a:r>
            <a:r>
              <a:rPr lang="de-DE" dirty="0" smtClean="0"/>
              <a:t> a </a:t>
            </a:r>
            <a:r>
              <a:rPr lang="de-DE" dirty="0" err="1"/>
              <a:t>w</a:t>
            </a:r>
            <a:r>
              <a:rPr lang="de-DE" dirty="0" err="1" smtClean="0"/>
              <a:t>ebapplication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metadata</a:t>
            </a:r>
            <a:r>
              <a:rPr lang="de-DE" dirty="0" smtClean="0"/>
              <a:t> </a:t>
            </a:r>
            <a:r>
              <a:rPr lang="de-DE" dirty="0" err="1" smtClean="0"/>
              <a:t>management</a:t>
            </a:r>
            <a:endParaRPr lang="de-DE" dirty="0" smtClean="0"/>
          </a:p>
          <a:p>
            <a:pPr lvl="1"/>
            <a:r>
              <a:rPr lang="de-DE" dirty="0" err="1" smtClean="0"/>
              <a:t>Provides</a:t>
            </a:r>
            <a:r>
              <a:rPr lang="de-DE" dirty="0" smtClean="0"/>
              <a:t> a organisational </a:t>
            </a:r>
            <a:r>
              <a:rPr lang="de-DE" dirty="0" err="1" smtClean="0"/>
              <a:t>framework</a:t>
            </a:r>
            <a:r>
              <a:rPr lang="de-DE" dirty="0"/>
              <a:t> </a:t>
            </a:r>
            <a:r>
              <a:rPr lang="de-DE" dirty="0" smtClean="0"/>
              <a:t>on </a:t>
            </a:r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attributes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transmitted</a:t>
            </a:r>
            <a:endParaRPr lang="de-DE" dirty="0" smtClean="0"/>
          </a:p>
          <a:p>
            <a:r>
              <a:rPr lang="de-DE" dirty="0" err="1" smtClean="0"/>
              <a:t>bwIdm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kind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„</a:t>
            </a:r>
            <a:r>
              <a:rPr lang="de-DE" dirty="0" err="1" smtClean="0"/>
              <a:t>subgroup</a:t>
            </a:r>
            <a:r>
              <a:rPr lang="de-DE" dirty="0" smtClean="0"/>
              <a:t>“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smtClean="0"/>
              <a:t>DFN-AAI</a:t>
            </a:r>
          </a:p>
          <a:p>
            <a:pPr lvl="1"/>
            <a:r>
              <a:rPr lang="de-DE" dirty="0" err="1" smtClean="0"/>
              <a:t>Inherites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extends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legal </a:t>
            </a:r>
            <a:r>
              <a:rPr lang="de-DE" dirty="0" err="1" smtClean="0"/>
              <a:t>foundation</a:t>
            </a:r>
            <a:endParaRPr lang="de-DE" dirty="0" smtClean="0"/>
          </a:p>
          <a:p>
            <a:pPr lvl="1"/>
            <a:r>
              <a:rPr lang="de-DE" dirty="0" smtClean="0"/>
              <a:t>DFN-AAI </a:t>
            </a:r>
            <a:r>
              <a:rPr lang="de-DE" dirty="0" err="1" smtClean="0"/>
              <a:t>makes</a:t>
            </a:r>
            <a:r>
              <a:rPr lang="de-DE" dirty="0" smtClean="0"/>
              <a:t> </a:t>
            </a:r>
            <a:r>
              <a:rPr lang="de-DE" dirty="0" err="1" smtClean="0"/>
              <a:t>extensions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its</a:t>
            </a:r>
            <a:r>
              <a:rPr lang="de-DE" dirty="0" smtClean="0"/>
              <a:t> </a:t>
            </a:r>
            <a:r>
              <a:rPr lang="de-DE" dirty="0" err="1" smtClean="0"/>
              <a:t>metdata</a:t>
            </a:r>
            <a:r>
              <a:rPr lang="de-DE" dirty="0" smtClean="0"/>
              <a:t> </a:t>
            </a:r>
            <a:r>
              <a:rPr lang="de-DE" dirty="0" err="1" smtClean="0"/>
              <a:t>management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support</a:t>
            </a:r>
            <a:r>
              <a:rPr lang="de-DE" dirty="0" smtClean="0"/>
              <a:t> </a:t>
            </a:r>
            <a:r>
              <a:rPr lang="de-DE" dirty="0" err="1" smtClean="0"/>
              <a:t>subgroups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entity</a:t>
            </a:r>
            <a:r>
              <a:rPr lang="de-DE" dirty="0" smtClean="0"/>
              <a:t> </a:t>
            </a:r>
            <a:r>
              <a:rPr lang="de-DE" dirty="0" err="1" smtClean="0"/>
              <a:t>attribute</a:t>
            </a:r>
            <a:r>
              <a:rPr lang="de-DE" dirty="0" smtClean="0"/>
              <a:t> </a:t>
            </a:r>
          </a:p>
          <a:p>
            <a:pPr lvl="1"/>
            <a:r>
              <a:rPr lang="de-DE" dirty="0" smtClean="0"/>
              <a:t>Bases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trust</a:t>
            </a:r>
            <a:r>
              <a:rPr lang="de-DE" dirty="0" smtClean="0"/>
              <a:t> </a:t>
            </a:r>
            <a:r>
              <a:rPr lang="de-DE" dirty="0" err="1" smtClean="0"/>
              <a:t>relationship</a:t>
            </a:r>
            <a:r>
              <a:rPr lang="de-DE" dirty="0" smtClean="0"/>
              <a:t> </a:t>
            </a:r>
            <a:r>
              <a:rPr lang="de-DE" dirty="0" err="1" smtClean="0"/>
              <a:t>coming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DFN-AAI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Projekt bwIdm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5856-72C9-4A26-999A-E6F24076DD2D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23784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Summary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Distributed/</a:t>
            </a:r>
            <a:r>
              <a:rPr lang="de-DE" dirty="0" err="1" smtClean="0"/>
              <a:t>Federated</a:t>
            </a:r>
            <a:r>
              <a:rPr lang="de-DE" dirty="0" smtClean="0"/>
              <a:t> </a:t>
            </a:r>
            <a:r>
              <a:rPr lang="de-DE" dirty="0" err="1" smtClean="0"/>
              <a:t>access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resources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SAML ECP</a:t>
            </a:r>
          </a:p>
          <a:p>
            <a:r>
              <a:rPr lang="de-DE" dirty="0" err="1" smtClean="0"/>
              <a:t>Possibility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simple </a:t>
            </a:r>
            <a:r>
              <a:rPr lang="de-DE" dirty="0" err="1" smtClean="0"/>
              <a:t>usage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LDAP </a:t>
            </a:r>
            <a:r>
              <a:rPr lang="de-DE" dirty="0" err="1" smtClean="0"/>
              <a:t>Facade</a:t>
            </a:r>
            <a:endParaRPr lang="de-DE" dirty="0" smtClean="0"/>
          </a:p>
          <a:p>
            <a:r>
              <a:rPr lang="de-DE" dirty="0" err="1" smtClean="0"/>
              <a:t>Creation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organisational </a:t>
            </a:r>
            <a:r>
              <a:rPr lang="de-DE" dirty="0" err="1" smtClean="0"/>
              <a:t>framework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state</a:t>
            </a:r>
            <a:r>
              <a:rPr lang="de-DE" dirty="0" smtClean="0"/>
              <a:t> </a:t>
            </a:r>
            <a:r>
              <a:rPr lang="de-DE" dirty="0" err="1" smtClean="0"/>
              <a:t>services</a:t>
            </a:r>
            <a:r>
              <a:rPr lang="de-DE" dirty="0" smtClean="0"/>
              <a:t> in Baden Württemberg</a:t>
            </a:r>
          </a:p>
          <a:p>
            <a:pPr lvl="1"/>
            <a:r>
              <a:rPr lang="de-DE" dirty="0" smtClean="0"/>
              <a:t>Embedded in </a:t>
            </a:r>
            <a:r>
              <a:rPr lang="de-DE" dirty="0" err="1" smtClean="0"/>
              <a:t>the</a:t>
            </a:r>
            <a:r>
              <a:rPr lang="de-DE" dirty="0" smtClean="0"/>
              <a:t> DFN-AAI</a:t>
            </a:r>
          </a:p>
          <a:p>
            <a:pPr lvl="1"/>
            <a:r>
              <a:rPr lang="de-DE" dirty="0" err="1" smtClean="0"/>
              <a:t>Collaboration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/>
              <a:t> Zentralen Datenschutzstelle BW (ZENDAS)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Projekt bwIdm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5856-72C9-4A26-999A-E6F24076DD2D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49370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Next </a:t>
            </a:r>
            <a:r>
              <a:rPr lang="de-DE" dirty="0" err="1" smtClean="0"/>
              <a:t>Steps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err="1" smtClean="0"/>
              <a:t>Deployment</a:t>
            </a:r>
            <a:r>
              <a:rPr lang="de-DE" dirty="0" smtClean="0"/>
              <a:t> on </a:t>
            </a:r>
            <a:r>
              <a:rPr lang="de-DE" dirty="0" err="1" smtClean="0"/>
              <a:t>bwUniCluster</a:t>
            </a:r>
            <a:endParaRPr lang="de-DE" dirty="0" smtClean="0"/>
          </a:p>
          <a:p>
            <a:pPr lvl="1"/>
            <a:r>
              <a:rPr lang="de-DE" dirty="0" err="1" smtClean="0"/>
              <a:t>Deployment</a:t>
            </a:r>
            <a:r>
              <a:rPr lang="de-DE" dirty="0" smtClean="0"/>
              <a:t> </a:t>
            </a:r>
            <a:r>
              <a:rPr lang="de-DE" dirty="0" err="1" smtClean="0"/>
              <a:t>concept</a:t>
            </a:r>
            <a:r>
              <a:rPr lang="de-DE" dirty="0" smtClean="0"/>
              <a:t>: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distributed</a:t>
            </a:r>
            <a:r>
              <a:rPr lang="de-DE" dirty="0" smtClean="0"/>
              <a:t>/</a:t>
            </a:r>
            <a:r>
              <a:rPr lang="de-DE" dirty="0" err="1" smtClean="0"/>
              <a:t>federated</a:t>
            </a:r>
            <a:r>
              <a:rPr lang="de-DE" dirty="0" smtClean="0"/>
              <a:t> </a:t>
            </a:r>
            <a:r>
              <a:rPr lang="de-DE" dirty="0" err="1" smtClean="0"/>
              <a:t>access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HPC</a:t>
            </a:r>
            <a:endParaRPr lang="de-DE" dirty="0" smtClean="0"/>
          </a:p>
          <a:p>
            <a:pPr lvl="1"/>
            <a:r>
              <a:rPr lang="de-DE" dirty="0" err="1" smtClean="0"/>
              <a:t>Testdeployment</a:t>
            </a:r>
            <a:r>
              <a:rPr lang="de-DE" dirty="0" smtClean="0"/>
              <a:t> </a:t>
            </a:r>
            <a:r>
              <a:rPr lang="de-DE" dirty="0"/>
              <a:t>J</a:t>
            </a:r>
            <a:r>
              <a:rPr lang="de-DE" dirty="0" smtClean="0"/>
              <a:t>une </a:t>
            </a:r>
            <a:r>
              <a:rPr lang="de-DE" dirty="0" smtClean="0"/>
              <a:t>2013, </a:t>
            </a:r>
            <a:r>
              <a:rPr lang="de-DE" dirty="0" err="1" smtClean="0"/>
              <a:t>production</a:t>
            </a:r>
            <a:r>
              <a:rPr lang="de-DE" dirty="0" smtClean="0"/>
              <a:t> </a:t>
            </a:r>
            <a:r>
              <a:rPr lang="de-DE" dirty="0" smtClean="0"/>
              <a:t>S</a:t>
            </a:r>
            <a:r>
              <a:rPr lang="de-DE" dirty="0" smtClean="0"/>
              <a:t>eptember </a:t>
            </a:r>
            <a:r>
              <a:rPr lang="de-DE" dirty="0" smtClean="0"/>
              <a:t>2013</a:t>
            </a:r>
          </a:p>
          <a:p>
            <a:r>
              <a:rPr lang="de-DE" dirty="0" err="1" smtClean="0"/>
              <a:t>Deployment</a:t>
            </a:r>
            <a:r>
              <a:rPr lang="de-DE" dirty="0" smtClean="0"/>
              <a:t> </a:t>
            </a:r>
            <a:r>
              <a:rPr lang="de-DE" dirty="0" err="1" smtClean="0"/>
              <a:t>bwLSDF</a:t>
            </a:r>
            <a:endParaRPr lang="de-DE" dirty="0" smtClean="0"/>
          </a:p>
          <a:p>
            <a:pPr lvl="1"/>
            <a:r>
              <a:rPr lang="de-DE" dirty="0" smtClean="0"/>
              <a:t>Large </a:t>
            </a:r>
            <a:r>
              <a:rPr lang="de-DE" dirty="0" err="1"/>
              <a:t>s</a:t>
            </a:r>
            <a:r>
              <a:rPr lang="de-DE" dirty="0" err="1" smtClean="0"/>
              <a:t>cale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facility</a:t>
            </a:r>
            <a:endParaRPr lang="de-DE" dirty="0" smtClean="0"/>
          </a:p>
          <a:p>
            <a:pPr lvl="1"/>
            <a:r>
              <a:rPr lang="de-DE" dirty="0" smtClean="0"/>
              <a:t>As </a:t>
            </a:r>
            <a:r>
              <a:rPr lang="de-DE" dirty="0" err="1" smtClean="0"/>
              <a:t>Sync&amp;Share</a:t>
            </a:r>
            <a:r>
              <a:rPr lang="de-DE" dirty="0" smtClean="0"/>
              <a:t> </a:t>
            </a:r>
            <a:r>
              <a:rPr lang="de-DE" dirty="0" err="1" smtClean="0"/>
              <a:t>service</a:t>
            </a:r>
            <a:endParaRPr lang="de-DE" dirty="0" smtClean="0"/>
          </a:p>
          <a:p>
            <a:pPr lvl="1"/>
            <a:r>
              <a:rPr lang="de-DE" dirty="0" smtClean="0"/>
              <a:t>As Storage </a:t>
            </a:r>
            <a:r>
              <a:rPr lang="de-DE" dirty="0" err="1" smtClean="0"/>
              <a:t>for</a:t>
            </a:r>
            <a:r>
              <a:rPr lang="de-DE" dirty="0" smtClean="0"/>
              <a:t> large </a:t>
            </a:r>
            <a:r>
              <a:rPr lang="de-DE" dirty="0" err="1" smtClean="0"/>
              <a:t>scientific</a:t>
            </a:r>
            <a:r>
              <a:rPr lang="de-DE" dirty="0" smtClean="0"/>
              <a:t> Data</a:t>
            </a:r>
          </a:p>
          <a:p>
            <a:r>
              <a:rPr lang="de-DE" dirty="0" err="1" smtClean="0"/>
              <a:t>bwIdm</a:t>
            </a:r>
            <a:r>
              <a:rPr lang="de-DE" dirty="0" smtClean="0"/>
              <a:t> </a:t>
            </a:r>
            <a:r>
              <a:rPr lang="de-DE" dirty="0" err="1" smtClean="0"/>
              <a:t>project</a:t>
            </a:r>
            <a:r>
              <a:rPr lang="de-DE" dirty="0" smtClean="0"/>
              <a:t> </a:t>
            </a:r>
            <a:r>
              <a:rPr lang="de-DE" dirty="0" err="1" smtClean="0"/>
              <a:t>ends</a:t>
            </a:r>
            <a:r>
              <a:rPr lang="de-DE" dirty="0" smtClean="0"/>
              <a:t> </a:t>
            </a:r>
            <a:r>
              <a:rPr lang="de-DE" dirty="0" smtClean="0"/>
              <a:t>2013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Projekt bwIdm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5856-72C9-4A26-999A-E6F24076DD2D}" type="slidenum">
              <a:rPr lang="de-DE" smtClean="0"/>
              <a:pPr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0149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Demonstration</a:t>
            </a:r>
          </a:p>
          <a:p>
            <a:r>
              <a:rPr lang="en-US" dirty="0" smtClean="0"/>
              <a:t>Project</a:t>
            </a:r>
            <a:r>
              <a:rPr lang="de-DE" dirty="0" smtClean="0"/>
              <a:t> </a:t>
            </a:r>
            <a:r>
              <a:rPr lang="de-DE" dirty="0" err="1" smtClean="0"/>
              <a:t>details</a:t>
            </a:r>
            <a:endParaRPr lang="de-DE" dirty="0" smtClean="0"/>
          </a:p>
          <a:p>
            <a:r>
              <a:rPr lang="de-DE" dirty="0" smtClean="0"/>
              <a:t>Technical </a:t>
            </a:r>
            <a:r>
              <a:rPr lang="de-DE" dirty="0" err="1" smtClean="0"/>
              <a:t>details</a:t>
            </a:r>
            <a:r>
              <a:rPr lang="de-DE" dirty="0" smtClean="0"/>
              <a:t> (</a:t>
            </a:r>
            <a:r>
              <a:rPr lang="de-DE" dirty="0" err="1" smtClean="0"/>
              <a:t>demonstration</a:t>
            </a:r>
            <a:r>
              <a:rPr lang="de-DE" dirty="0" smtClean="0"/>
              <a:t>)</a:t>
            </a:r>
          </a:p>
          <a:p>
            <a:r>
              <a:rPr lang="de-DE" dirty="0" smtClean="0"/>
              <a:t>Integration </a:t>
            </a:r>
            <a:r>
              <a:rPr lang="en-US" dirty="0" smtClean="0"/>
              <a:t>with</a:t>
            </a:r>
            <a:r>
              <a:rPr lang="de-DE" dirty="0" smtClean="0"/>
              <a:t> </a:t>
            </a:r>
            <a:r>
              <a:rPr lang="de-DE" dirty="0" smtClean="0"/>
              <a:t>DFN-AAI</a:t>
            </a:r>
          </a:p>
          <a:p>
            <a:r>
              <a:rPr lang="de-DE" dirty="0" smtClean="0"/>
              <a:t>Summary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next</a:t>
            </a:r>
            <a:r>
              <a:rPr lang="de-DE" dirty="0" smtClean="0"/>
              <a:t> </a:t>
            </a:r>
            <a:r>
              <a:rPr lang="de-DE" dirty="0" err="1" smtClean="0"/>
              <a:t>steps</a:t>
            </a:r>
            <a:endParaRPr lang="de-DE" dirty="0" smtClean="0"/>
          </a:p>
          <a:p>
            <a:pPr lvl="1"/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Projekt bwIdm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5856-72C9-4A26-999A-E6F24076DD2D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38756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Thank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attention</a:t>
            </a:r>
            <a:endParaRPr lang="de-DE" dirty="0"/>
          </a:p>
        </p:txBody>
      </p:sp>
      <p:sp>
        <p:nvSpPr>
          <p:cNvPr id="8" name="Untertitel 7"/>
          <p:cNvSpPr>
            <a:spLocks noGrp="1"/>
          </p:cNvSpPr>
          <p:nvPr>
            <p:ph type="subTitle" idx="1"/>
          </p:nvPr>
        </p:nvSpPr>
        <p:spPr>
          <a:xfrm>
            <a:off x="1983179" y="3811979"/>
            <a:ext cx="6489865" cy="2064326"/>
          </a:xfrm>
        </p:spPr>
        <p:txBody>
          <a:bodyPr>
            <a:normAutofit/>
          </a:bodyPr>
          <a:lstStyle/>
          <a:p>
            <a:r>
              <a:rPr lang="de-DE" sz="2400" dirty="0" smtClean="0"/>
              <a:t>Bei weiterem Interesse am Projekt und Fragen wenden Sie sich bitte an</a:t>
            </a:r>
          </a:p>
          <a:p>
            <a:r>
              <a:rPr lang="de-DE" sz="2400" dirty="0" smtClean="0"/>
              <a:t>Martin Nußbaumer – </a:t>
            </a:r>
            <a:r>
              <a:rPr lang="de-DE" sz="2400" dirty="0" smtClean="0">
                <a:hlinkClick r:id="rId2"/>
              </a:rPr>
              <a:t>martin.nussbaumer@kit.edu</a:t>
            </a:r>
            <a:endParaRPr lang="de-DE" sz="2400" dirty="0" smtClean="0"/>
          </a:p>
          <a:p>
            <a:r>
              <a:rPr lang="de-DE" sz="2400" dirty="0" smtClean="0"/>
              <a:t>Michael Simon – </a:t>
            </a:r>
            <a:r>
              <a:rPr lang="de-DE" sz="2400" dirty="0" smtClean="0">
                <a:hlinkClick r:id="rId3"/>
              </a:rPr>
              <a:t>michael.simon@kit.edu</a:t>
            </a:r>
            <a:endParaRPr lang="de-DE" sz="2400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16.12.2011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Projekt bwIdm - Zugang zu Landesdiensten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5856-72C9-4A26-999A-E6F24076DD2D}" type="slidenum">
              <a:rPr lang="de-DE" smtClean="0"/>
              <a:pPr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5060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bwIDM</a:t>
            </a:r>
            <a:r>
              <a:rPr lang="de-DE" dirty="0"/>
              <a:t> – Vision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b="1" dirty="0"/>
              <a:t>Motivation</a:t>
            </a:r>
            <a:r>
              <a:rPr lang="de-DE" dirty="0"/>
              <a:t>: </a:t>
            </a:r>
            <a:r>
              <a:rPr lang="de-DE" dirty="0" smtClean="0"/>
              <a:t>observable </a:t>
            </a:r>
            <a:r>
              <a:rPr lang="de-DE" dirty="0" err="1" smtClean="0"/>
              <a:t>trend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distributed</a:t>
            </a:r>
            <a:r>
              <a:rPr lang="de-DE" dirty="0" smtClean="0"/>
              <a:t> </a:t>
            </a:r>
            <a:r>
              <a:rPr lang="de-DE" dirty="0" err="1" smtClean="0"/>
              <a:t>services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state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Baden-Württemberg</a:t>
            </a:r>
          </a:p>
          <a:p>
            <a:endParaRPr lang="de-DE" dirty="0" smtClean="0"/>
          </a:p>
          <a:p>
            <a:r>
              <a:rPr lang="de-DE" b="1" dirty="0" smtClean="0"/>
              <a:t>Goal: </a:t>
            </a:r>
            <a:r>
              <a:rPr lang="de-DE" dirty="0" err="1" smtClean="0"/>
              <a:t>convenient</a:t>
            </a:r>
            <a:r>
              <a:rPr lang="de-DE" dirty="0" smtClean="0"/>
              <a:t> </a:t>
            </a:r>
            <a:r>
              <a:rPr lang="de-DE" dirty="0" err="1" smtClean="0"/>
              <a:t>access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distributed</a:t>
            </a:r>
            <a:r>
              <a:rPr lang="de-DE" dirty="0" smtClean="0"/>
              <a:t> </a:t>
            </a:r>
            <a:r>
              <a:rPr lang="de-DE" dirty="0" err="1" smtClean="0"/>
              <a:t>services</a:t>
            </a:r>
            <a:r>
              <a:rPr lang="de-DE" dirty="0" smtClean="0"/>
              <a:t> </a:t>
            </a:r>
            <a:r>
              <a:rPr lang="de-DE" dirty="0" err="1" smtClean="0"/>
              <a:t>like</a:t>
            </a:r>
            <a:r>
              <a:rPr lang="de-DE" dirty="0" smtClean="0"/>
              <a:t> </a:t>
            </a:r>
            <a:r>
              <a:rPr lang="de-DE" dirty="0" err="1" smtClean="0"/>
              <a:t>access</a:t>
            </a:r>
            <a:r>
              <a:rPr lang="de-DE" dirty="0" smtClean="0"/>
              <a:t> in </a:t>
            </a:r>
            <a:r>
              <a:rPr lang="de-DE" dirty="0" err="1" smtClean="0"/>
              <a:t>home</a:t>
            </a:r>
            <a:r>
              <a:rPr lang="de-DE" dirty="0" smtClean="0"/>
              <a:t> </a:t>
            </a:r>
            <a:r>
              <a:rPr lang="de-DE" dirty="0" err="1" smtClean="0"/>
              <a:t>environment</a:t>
            </a:r>
            <a:r>
              <a:rPr lang="de-DE" dirty="0" smtClean="0"/>
              <a:t>  </a:t>
            </a:r>
          </a:p>
          <a:p>
            <a:endParaRPr lang="de-DE" dirty="0"/>
          </a:p>
          <a:p>
            <a:r>
              <a:rPr lang="de-DE" b="1" dirty="0"/>
              <a:t>Vision</a:t>
            </a:r>
            <a:r>
              <a:rPr lang="de-DE" dirty="0"/>
              <a:t>: </a:t>
            </a:r>
            <a:r>
              <a:rPr lang="de-DE" dirty="0" err="1" smtClean="0"/>
              <a:t>Scientists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Baden-Württemberg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distributed</a:t>
            </a:r>
            <a:r>
              <a:rPr lang="de-DE" dirty="0" smtClean="0"/>
              <a:t> </a:t>
            </a:r>
            <a:r>
              <a:rPr lang="de-DE" dirty="0" err="1" smtClean="0"/>
              <a:t>services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would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services</a:t>
            </a:r>
            <a:r>
              <a:rPr lang="de-DE" dirty="0" smtClean="0"/>
              <a:t> in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home</a:t>
            </a:r>
            <a:r>
              <a:rPr lang="de-DE" dirty="0" smtClean="0"/>
              <a:t> </a:t>
            </a:r>
            <a:r>
              <a:rPr lang="de-DE" dirty="0" err="1" smtClean="0"/>
              <a:t>environment</a:t>
            </a:r>
            <a:endParaRPr lang="de-DE" dirty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Projekt bwIdm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5856-72C9-4A26-999A-E6F24076DD2D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744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bwIdm</a:t>
            </a:r>
            <a:r>
              <a:rPr lang="de-DE" dirty="0" smtClean="0"/>
              <a:t> Project Members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b="1" dirty="0" smtClean="0"/>
              <a:t>Core </a:t>
            </a:r>
            <a:r>
              <a:rPr lang="de-DE" b="1" dirty="0" err="1" smtClean="0"/>
              <a:t>team</a:t>
            </a:r>
            <a:r>
              <a:rPr lang="de-DE" dirty="0" smtClean="0"/>
              <a:t>:</a:t>
            </a:r>
          </a:p>
          <a:p>
            <a:pPr lvl="1"/>
            <a:r>
              <a:rPr lang="de-DE" dirty="0" smtClean="0"/>
              <a:t>Karlsruher Institut für Technologie</a:t>
            </a:r>
          </a:p>
          <a:p>
            <a:pPr lvl="1"/>
            <a:r>
              <a:rPr lang="de-DE" dirty="0" smtClean="0"/>
              <a:t>Universität Konstanz</a:t>
            </a:r>
          </a:p>
          <a:p>
            <a:pPr lvl="1"/>
            <a:r>
              <a:rPr lang="de-DE" dirty="0" smtClean="0"/>
              <a:t>Universität Ulm</a:t>
            </a:r>
          </a:p>
          <a:p>
            <a:pPr lvl="1"/>
            <a:r>
              <a:rPr lang="de-DE" dirty="0" smtClean="0"/>
              <a:t>Universität Freiburg</a:t>
            </a:r>
          </a:p>
          <a:p>
            <a:r>
              <a:rPr lang="de-DE" b="1" dirty="0" smtClean="0"/>
              <a:t>Partner</a:t>
            </a:r>
            <a:r>
              <a:rPr lang="de-DE" dirty="0" smtClean="0"/>
              <a:t>:</a:t>
            </a:r>
          </a:p>
          <a:p>
            <a:pPr lvl="1"/>
            <a:r>
              <a:rPr lang="de-DE" dirty="0" smtClean="0"/>
              <a:t>Universität Tübingen</a:t>
            </a:r>
          </a:p>
          <a:p>
            <a:pPr lvl="1"/>
            <a:r>
              <a:rPr lang="de-DE" dirty="0" smtClean="0"/>
              <a:t>Universität Hohenheim</a:t>
            </a:r>
          </a:p>
          <a:p>
            <a:pPr lvl="1"/>
            <a:r>
              <a:rPr lang="de-DE" dirty="0" smtClean="0"/>
              <a:t>Universität Heidelberg</a:t>
            </a:r>
          </a:p>
          <a:p>
            <a:pPr lvl="1"/>
            <a:r>
              <a:rPr lang="de-DE" dirty="0" smtClean="0"/>
              <a:t>Universität Mannheim</a:t>
            </a:r>
          </a:p>
          <a:p>
            <a:pPr lvl="1"/>
            <a:r>
              <a:rPr lang="de-DE" dirty="0" smtClean="0"/>
              <a:t>Universität Stuttgart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Projekt bwIdm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5856-72C9-4A26-999A-E6F24076DD2D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022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Assumptions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err="1" smtClean="0"/>
              <a:t>No</a:t>
            </a:r>
            <a:r>
              <a:rPr lang="de-DE" dirty="0" smtClean="0"/>
              <a:t> additional </a:t>
            </a:r>
            <a:r>
              <a:rPr lang="de-DE" dirty="0" err="1" smtClean="0"/>
              <a:t>user</a:t>
            </a:r>
            <a:r>
              <a:rPr lang="de-DE" dirty="0" smtClean="0"/>
              <a:t> </a:t>
            </a:r>
            <a:r>
              <a:rPr lang="de-DE" dirty="0" err="1" smtClean="0"/>
              <a:t>management</a:t>
            </a:r>
            <a:r>
              <a:rPr lang="de-DE" dirty="0" smtClean="0"/>
              <a:t> on </a:t>
            </a:r>
            <a:r>
              <a:rPr lang="de-DE" dirty="0" err="1" smtClean="0"/>
              <a:t>state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r>
              <a:rPr lang="de-DE" dirty="0" err="1" smtClean="0"/>
              <a:t>No</a:t>
            </a:r>
            <a:r>
              <a:rPr lang="de-DE" dirty="0" smtClean="0"/>
              <a:t> additional, redundant </a:t>
            </a:r>
            <a:r>
              <a:rPr lang="de-DE" dirty="0" err="1" smtClean="0"/>
              <a:t>central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repository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personal </a:t>
            </a:r>
            <a:r>
              <a:rPr lang="de-DE" dirty="0" err="1" smtClean="0"/>
              <a:t>attributes</a:t>
            </a:r>
            <a:r>
              <a:rPr lang="de-DE" dirty="0" smtClean="0"/>
              <a:t> on </a:t>
            </a:r>
            <a:r>
              <a:rPr lang="de-DE" dirty="0" err="1" smtClean="0"/>
              <a:t>state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r>
              <a:rPr lang="de-DE" dirty="0" err="1" smtClean="0"/>
              <a:t>Conception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easy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possible</a:t>
            </a:r>
            <a:endParaRPr lang="de-DE" dirty="0" smtClean="0"/>
          </a:p>
          <a:p>
            <a:pPr lvl="1"/>
            <a:r>
              <a:rPr lang="de-DE" dirty="0" err="1" smtClean="0"/>
              <a:t>Conception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easyly</a:t>
            </a:r>
            <a:r>
              <a:rPr lang="de-DE" dirty="0" smtClean="0"/>
              <a:t> </a:t>
            </a:r>
            <a:r>
              <a:rPr lang="de-DE" dirty="0" err="1" smtClean="0"/>
              <a:t>deployable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local</a:t>
            </a:r>
            <a:r>
              <a:rPr lang="de-DE" dirty="0" smtClean="0"/>
              <a:t> IDM </a:t>
            </a:r>
            <a:r>
              <a:rPr lang="de-DE" dirty="0" err="1" smtClean="0"/>
              <a:t>operators</a:t>
            </a:r>
            <a:endParaRPr lang="de-DE" dirty="0" smtClean="0"/>
          </a:p>
          <a:p>
            <a:pPr lvl="1"/>
            <a:r>
              <a:rPr lang="de-DE" dirty="0" err="1" smtClean="0"/>
              <a:t>Conception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easyly</a:t>
            </a:r>
            <a:r>
              <a:rPr lang="de-DE" dirty="0" smtClean="0"/>
              <a:t> </a:t>
            </a:r>
            <a:r>
              <a:rPr lang="de-DE" dirty="0" err="1" smtClean="0"/>
              <a:t>deployable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service</a:t>
            </a:r>
            <a:r>
              <a:rPr lang="de-DE" dirty="0" smtClean="0"/>
              <a:t> </a:t>
            </a:r>
            <a:r>
              <a:rPr lang="de-DE" dirty="0" err="1" smtClean="0"/>
              <a:t>operators</a:t>
            </a:r>
            <a:endParaRPr lang="de-DE" dirty="0"/>
          </a:p>
          <a:p>
            <a:endParaRPr lang="de-DE" dirty="0" smtClean="0"/>
          </a:p>
          <a:p>
            <a:r>
              <a:rPr lang="de-DE" dirty="0" smtClean="0"/>
              <a:t>Agreement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project</a:t>
            </a:r>
            <a:r>
              <a:rPr lang="de-DE" dirty="0" smtClean="0"/>
              <a:t> </a:t>
            </a:r>
            <a:r>
              <a:rPr lang="de-DE" dirty="0" err="1" smtClean="0"/>
              <a:t>partners</a:t>
            </a:r>
            <a:r>
              <a:rPr lang="de-DE" dirty="0" smtClean="0"/>
              <a:t>: Implementation </a:t>
            </a:r>
            <a:r>
              <a:rPr lang="de-DE" dirty="0" err="1" smtClean="0"/>
              <a:t>with</a:t>
            </a:r>
            <a:r>
              <a:rPr lang="de-DE" dirty="0" smtClean="0"/>
              <a:t> SAML</a:t>
            </a:r>
            <a:endParaRPr lang="de-DE" dirty="0"/>
          </a:p>
          <a:p>
            <a:r>
              <a:rPr lang="de-DE" dirty="0" smtClean="0"/>
              <a:t>Evaluation </a:t>
            </a:r>
            <a:r>
              <a:rPr lang="de-DE" dirty="0" err="1" smtClean="0"/>
              <a:t>Moonshot</a:t>
            </a:r>
            <a:r>
              <a:rPr lang="de-DE" dirty="0" smtClean="0"/>
              <a:t>: </a:t>
            </a:r>
            <a:r>
              <a:rPr lang="de-DE" dirty="0" err="1" smtClean="0"/>
              <a:t>probably</a:t>
            </a:r>
            <a:r>
              <a:rPr lang="de-DE" dirty="0" smtClean="0"/>
              <a:t> not </a:t>
            </a:r>
            <a:r>
              <a:rPr lang="de-DE" dirty="0" err="1" smtClean="0"/>
              <a:t>usable</a:t>
            </a:r>
            <a:r>
              <a:rPr lang="de-DE" dirty="0" smtClean="0"/>
              <a:t> </a:t>
            </a:r>
            <a:r>
              <a:rPr lang="de-DE" dirty="0" err="1" smtClean="0"/>
              <a:t>within</a:t>
            </a:r>
            <a:r>
              <a:rPr lang="de-DE" dirty="0" smtClean="0"/>
              <a:t> </a:t>
            </a:r>
            <a:r>
              <a:rPr lang="de-DE" dirty="0" err="1" smtClean="0"/>
              <a:t>project</a:t>
            </a:r>
            <a:r>
              <a:rPr lang="de-DE" dirty="0" smtClean="0"/>
              <a:t> </a:t>
            </a:r>
            <a:r>
              <a:rPr lang="de-DE" dirty="0" err="1" smtClean="0"/>
              <a:t>runtime</a:t>
            </a:r>
            <a:r>
              <a:rPr lang="de-DE" dirty="0" smtClean="0"/>
              <a:t> 2013</a:t>
            </a:r>
          </a:p>
          <a:p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further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r>
              <a:rPr lang="de-DE" dirty="0" smtClean="0"/>
              <a:t> </a:t>
            </a:r>
            <a:r>
              <a:rPr lang="de-DE" dirty="0" err="1" smtClean="0"/>
              <a:t>please</a:t>
            </a:r>
            <a:r>
              <a:rPr lang="de-DE" dirty="0" smtClean="0"/>
              <a:t> </a:t>
            </a:r>
            <a:r>
              <a:rPr lang="de-DE" dirty="0" err="1" smtClean="0"/>
              <a:t>contact</a:t>
            </a:r>
            <a:r>
              <a:rPr lang="de-DE" dirty="0" smtClean="0"/>
              <a:t> </a:t>
            </a:r>
            <a:r>
              <a:rPr lang="de-DE" dirty="0" err="1" smtClean="0"/>
              <a:t>project</a:t>
            </a:r>
            <a:r>
              <a:rPr lang="de-DE" dirty="0" smtClean="0"/>
              <a:t> </a:t>
            </a:r>
            <a:r>
              <a:rPr lang="de-DE" dirty="0" err="1" smtClean="0"/>
              <a:t>partners</a:t>
            </a: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Projekt bwIdm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5856-72C9-4A26-999A-E6F24076DD2D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212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SAML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Security Assertion Markup Language</a:t>
            </a:r>
          </a:p>
          <a:p>
            <a:r>
              <a:rPr lang="de-DE" dirty="0" smtClean="0"/>
              <a:t>XML-basiert</a:t>
            </a:r>
          </a:p>
          <a:p>
            <a:r>
              <a:rPr lang="de-DE" dirty="0" smtClean="0"/>
              <a:t>OASIS (</a:t>
            </a:r>
            <a:r>
              <a:rPr lang="en-US" dirty="0" smtClean="0"/>
              <a:t>Organization </a:t>
            </a:r>
            <a:r>
              <a:rPr lang="en-US" dirty="0"/>
              <a:t>for the Advancement of Structured Information Standards</a:t>
            </a:r>
            <a:r>
              <a:rPr lang="en-US" dirty="0" smtClean="0"/>
              <a:t>)</a:t>
            </a:r>
          </a:p>
          <a:p>
            <a:r>
              <a:rPr lang="en-US" dirty="0" smtClean="0"/>
              <a:t>Transfers authentication and </a:t>
            </a:r>
            <a:r>
              <a:rPr lang="en-US" dirty="0" err="1" smtClean="0"/>
              <a:t>authorizational</a:t>
            </a:r>
            <a:r>
              <a:rPr lang="en-US" dirty="0" smtClean="0"/>
              <a:t> data across institutional borders</a:t>
            </a:r>
          </a:p>
          <a:p>
            <a:r>
              <a:rPr lang="en-US" dirty="0"/>
              <a:t>H</a:t>
            </a:r>
            <a:r>
              <a:rPr lang="en-US" dirty="0" smtClean="0"/>
              <a:t>as profiles and use-</a:t>
            </a:r>
            <a:r>
              <a:rPr lang="en-US" dirty="0" err="1" smtClean="0"/>
              <a:t>caces</a:t>
            </a:r>
            <a:endParaRPr lang="en-US" dirty="0"/>
          </a:p>
          <a:p>
            <a:r>
              <a:rPr lang="en-US" dirty="0" smtClean="0"/>
              <a:t>Is extensible</a:t>
            </a: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Projekt bwIdm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5856-72C9-4A26-999A-E6F24076DD2D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006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SAML Komponenten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9020858"/>
              </p:ext>
            </p:extLst>
          </p:nvPr>
        </p:nvGraphicFramePr>
        <p:xfrm>
          <a:off x="457200" y="1412777"/>
          <a:ext cx="8229600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1071299187"/>
              </p:ext>
            </p:extLst>
          </p:nvPr>
        </p:nvGraphicFramePr>
        <p:xfrm>
          <a:off x="2339752" y="4797152"/>
          <a:ext cx="6096000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Projekt bwIdm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5856-72C9-4A26-999A-E6F24076DD2D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534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SAML Profile - </a:t>
            </a:r>
            <a:r>
              <a:rPr lang="de-DE" dirty="0" err="1" smtClean="0"/>
              <a:t>WebSSO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Bietet Single </a:t>
            </a:r>
            <a:r>
              <a:rPr lang="de-DE" dirty="0" err="1" smtClean="0"/>
              <a:t>Sign</a:t>
            </a:r>
            <a:r>
              <a:rPr lang="de-DE" dirty="0" smtClean="0"/>
              <a:t> On für browserbasierende Webapplikationen</a:t>
            </a:r>
          </a:p>
          <a:p>
            <a:r>
              <a:rPr lang="de-DE" dirty="0" smtClean="0"/>
              <a:t>Benutzer mit Browser will auf eine geschützte </a:t>
            </a:r>
            <a:r>
              <a:rPr lang="de-DE" dirty="0" err="1" smtClean="0"/>
              <a:t>Resource</a:t>
            </a:r>
            <a:r>
              <a:rPr lang="de-DE" dirty="0" smtClean="0"/>
              <a:t> beim Service Provider zugreifen</a:t>
            </a:r>
          </a:p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Er wird an einen Discovery Service weitergeleitet, dort wählt er sich seinen </a:t>
            </a:r>
            <a:r>
              <a:rPr lang="de-DE" dirty="0" err="1" smtClean="0">
                <a:solidFill>
                  <a:schemeClr val="bg1">
                    <a:lumMod val="65000"/>
                  </a:schemeClr>
                </a:solidFill>
              </a:rPr>
              <a:t>IdP</a:t>
            </a:r>
            <a:endParaRPr lang="de-DE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de-DE" dirty="0" smtClean="0"/>
              <a:t>Er wird zum </a:t>
            </a:r>
            <a:r>
              <a:rPr lang="de-DE" dirty="0" err="1" smtClean="0"/>
              <a:t>IdP</a:t>
            </a:r>
            <a:r>
              <a:rPr lang="de-DE" dirty="0" smtClean="0"/>
              <a:t> weitergeleitet</a:t>
            </a:r>
          </a:p>
          <a:p>
            <a:r>
              <a:rPr lang="de-DE" dirty="0" smtClean="0"/>
              <a:t>Der </a:t>
            </a:r>
            <a:r>
              <a:rPr lang="de-DE" dirty="0" err="1" smtClean="0"/>
              <a:t>IdP</a:t>
            </a:r>
            <a:r>
              <a:rPr lang="de-DE" dirty="0" smtClean="0"/>
              <a:t> authentisiert ihn</a:t>
            </a:r>
          </a:p>
          <a:p>
            <a:r>
              <a:rPr lang="de-DE" dirty="0" smtClean="0"/>
              <a:t>Er wird wieder zum Service Provider weitergeleitet</a:t>
            </a:r>
          </a:p>
          <a:p>
            <a:r>
              <a:rPr lang="de-DE" dirty="0" smtClean="0"/>
              <a:t>Dabei kommen folgende Kombinationen zum Einsatz:</a:t>
            </a:r>
          </a:p>
          <a:p>
            <a:pPr lvl="1"/>
            <a:r>
              <a:rPr lang="de-DE" dirty="0" smtClean="0"/>
              <a:t>Protocol: Authentication Request Protocol</a:t>
            </a:r>
          </a:p>
          <a:p>
            <a:pPr lvl="1"/>
            <a:r>
              <a:rPr lang="de-DE" dirty="0" smtClean="0"/>
              <a:t>Binding: HTTP Redirect, HTTP POST, HTTP </a:t>
            </a:r>
            <a:r>
              <a:rPr lang="de-DE" dirty="0" err="1" smtClean="0"/>
              <a:t>Artifact</a:t>
            </a:r>
            <a:endParaRPr lang="de-DE" dirty="0" smtClean="0"/>
          </a:p>
          <a:p>
            <a:pPr lvl="1"/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Projekt bwIdm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5856-72C9-4A26-999A-E6F24076DD2D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868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WebSSO</a:t>
            </a:r>
            <a:r>
              <a:rPr lang="de-DE" dirty="0" smtClean="0"/>
              <a:t>: Ablauf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395536" y="1340768"/>
            <a:ext cx="172819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Anwender mit Browser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3635896" y="1340768"/>
            <a:ext cx="172819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Service Provider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6804248" y="1346960"/>
            <a:ext cx="172819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Identity Provider</a:t>
            </a:r>
            <a:endParaRPr lang="de-DE" dirty="0"/>
          </a:p>
        </p:txBody>
      </p:sp>
      <p:cxnSp>
        <p:nvCxnSpPr>
          <p:cNvPr id="10" name="Gerade Verbindung 9"/>
          <p:cNvCxnSpPr>
            <a:stCxn id="6" idx="2"/>
          </p:cNvCxnSpPr>
          <p:nvPr/>
        </p:nvCxnSpPr>
        <p:spPr>
          <a:xfrm>
            <a:off x="1259632" y="2060848"/>
            <a:ext cx="0" cy="40324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>
            <a:stCxn id="7" idx="2"/>
          </p:cNvCxnSpPr>
          <p:nvPr/>
        </p:nvCxnSpPr>
        <p:spPr>
          <a:xfrm>
            <a:off x="4499992" y="2060848"/>
            <a:ext cx="0" cy="40319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>
            <a:stCxn id="8" idx="2"/>
          </p:cNvCxnSpPr>
          <p:nvPr/>
        </p:nvCxnSpPr>
        <p:spPr>
          <a:xfrm>
            <a:off x="7668344" y="2067040"/>
            <a:ext cx="0" cy="40262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/>
          <p:nvPr/>
        </p:nvCxnSpPr>
        <p:spPr>
          <a:xfrm flipH="1">
            <a:off x="1259632" y="3933056"/>
            <a:ext cx="64087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/>
          <p:nvPr/>
        </p:nvCxnSpPr>
        <p:spPr>
          <a:xfrm>
            <a:off x="1259632" y="4293096"/>
            <a:ext cx="64087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feld 34"/>
          <p:cNvSpPr txBox="1"/>
          <p:nvPr/>
        </p:nvSpPr>
        <p:spPr>
          <a:xfrm>
            <a:off x="4499992" y="3965302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Anwender authentifiziert sich beim </a:t>
            </a:r>
            <a:r>
              <a:rPr lang="de-DE" sz="1200" dirty="0" err="1" smtClean="0"/>
              <a:t>IdP</a:t>
            </a:r>
            <a:endParaRPr lang="de-DE" sz="1200" dirty="0"/>
          </a:p>
        </p:txBody>
      </p:sp>
      <p:cxnSp>
        <p:nvCxnSpPr>
          <p:cNvPr id="41" name="Gerade Verbindung mit Pfeil 40"/>
          <p:cNvCxnSpPr/>
          <p:nvPr/>
        </p:nvCxnSpPr>
        <p:spPr>
          <a:xfrm flipH="1">
            <a:off x="1259632" y="6013648"/>
            <a:ext cx="32503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feld 41"/>
          <p:cNvSpPr txBox="1"/>
          <p:nvPr/>
        </p:nvSpPr>
        <p:spPr>
          <a:xfrm>
            <a:off x="1259632" y="5498068"/>
            <a:ext cx="3250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SP prüft Attribute und</a:t>
            </a:r>
            <a:br>
              <a:rPr lang="de-DE" sz="1200" dirty="0" smtClean="0"/>
            </a:br>
            <a:r>
              <a:rPr lang="de-DE" sz="1200" dirty="0" smtClean="0"/>
              <a:t>trifft Autorisierungsentscheidung</a:t>
            </a:r>
          </a:p>
        </p:txBody>
      </p:sp>
      <p:cxnSp>
        <p:nvCxnSpPr>
          <p:cNvPr id="19" name="Gerade Verbindung mit Pfeil 18"/>
          <p:cNvCxnSpPr/>
          <p:nvPr/>
        </p:nvCxnSpPr>
        <p:spPr>
          <a:xfrm>
            <a:off x="4499992" y="3049865"/>
            <a:ext cx="3168352" cy="360040"/>
          </a:xfrm>
          <a:prstGeom prst="curvedConnector3">
            <a:avLst>
              <a:gd name="adj1" fmla="val -10206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/>
          <p:cNvSpPr txBox="1"/>
          <p:nvPr/>
        </p:nvSpPr>
        <p:spPr>
          <a:xfrm>
            <a:off x="4509980" y="2905780"/>
            <a:ext cx="3158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Anwender wird zum  </a:t>
            </a:r>
            <a:r>
              <a:rPr lang="de-DE" sz="1200" dirty="0" err="1" smtClean="0"/>
              <a:t>IdP</a:t>
            </a:r>
            <a:r>
              <a:rPr lang="de-DE" sz="1200" dirty="0" smtClean="0"/>
              <a:t> umgeleitet (oft HTTP-Redirect Binding)</a:t>
            </a:r>
            <a:endParaRPr lang="de-DE" sz="1200" dirty="0"/>
          </a:p>
        </p:txBody>
      </p:sp>
      <p:sp>
        <p:nvSpPr>
          <p:cNvPr id="48" name="Textfeld 47"/>
          <p:cNvSpPr txBox="1"/>
          <p:nvPr/>
        </p:nvSpPr>
        <p:spPr>
          <a:xfrm>
            <a:off x="5027164" y="3368025"/>
            <a:ext cx="19688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Console" pitchFamily="49" charset="0"/>
                <a:cs typeface="Courier New" pitchFamily="49" charset="0"/>
              </a:rPr>
              <a:t>&lt;</a:t>
            </a:r>
            <a:r>
              <a:rPr lang="de-DE" sz="1100" dirty="0" err="1" smtClean="0">
                <a:latin typeface="Lucida Console" pitchFamily="49" charset="0"/>
                <a:cs typeface="Courier New" pitchFamily="49" charset="0"/>
              </a:rPr>
              <a:t>samlp:AuthnRequest</a:t>
            </a:r>
            <a:r>
              <a:rPr lang="de-DE" sz="1100" dirty="0" smtClean="0">
                <a:latin typeface="Lucida Console" pitchFamily="49" charset="0"/>
                <a:cs typeface="Courier New" pitchFamily="49" charset="0"/>
              </a:rPr>
              <a:t>/&gt;</a:t>
            </a:r>
            <a:endParaRPr lang="de-DE" sz="1100" dirty="0">
              <a:latin typeface="Lucida Console" pitchFamily="49" charset="0"/>
              <a:cs typeface="Courier New" pitchFamily="49" charset="0"/>
            </a:endParaRPr>
          </a:p>
        </p:txBody>
      </p:sp>
      <p:cxnSp>
        <p:nvCxnSpPr>
          <p:cNvPr id="37" name="Gerade Verbindung mit Pfeil 36"/>
          <p:cNvCxnSpPr/>
          <p:nvPr/>
        </p:nvCxnSpPr>
        <p:spPr>
          <a:xfrm rot="10800000" flipV="1">
            <a:off x="4509980" y="4900024"/>
            <a:ext cx="3158364" cy="360276"/>
          </a:xfrm>
          <a:prstGeom prst="curvedConnector3">
            <a:avLst>
              <a:gd name="adj1" fmla="val 20316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feld 38"/>
          <p:cNvSpPr txBox="1"/>
          <p:nvPr/>
        </p:nvSpPr>
        <p:spPr>
          <a:xfrm>
            <a:off x="4509980" y="4437112"/>
            <a:ext cx="3158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Anwender wird zum SP zurückgeleitet (oft HTTP-POST Binding)</a:t>
            </a:r>
          </a:p>
        </p:txBody>
      </p:sp>
      <p:sp>
        <p:nvSpPr>
          <p:cNvPr id="50" name="Textfeld 49"/>
          <p:cNvSpPr txBox="1"/>
          <p:nvPr/>
        </p:nvSpPr>
        <p:spPr>
          <a:xfrm>
            <a:off x="4509980" y="4900024"/>
            <a:ext cx="31583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Lucida Console" pitchFamily="49" charset="0"/>
                <a:cs typeface="Courier New" pitchFamily="49" charset="0"/>
              </a:rPr>
              <a:t>&lt;</a:t>
            </a:r>
            <a:r>
              <a:rPr lang="de-DE" sz="1100" dirty="0" err="1" smtClean="0">
                <a:latin typeface="Lucida Console" pitchFamily="49" charset="0"/>
                <a:cs typeface="Courier New" pitchFamily="49" charset="0"/>
              </a:rPr>
              <a:t>samlp:Response</a:t>
            </a:r>
            <a:r>
              <a:rPr lang="de-DE" sz="1100" dirty="0" smtClean="0">
                <a:latin typeface="Lucida Console" pitchFamily="49" charset="0"/>
                <a:cs typeface="Courier New" pitchFamily="49" charset="0"/>
              </a:rPr>
              <a:t>/&gt;</a:t>
            </a:r>
            <a:endParaRPr lang="de-DE" sz="1100" dirty="0">
              <a:latin typeface="Lucida Console" pitchFamily="49" charset="0"/>
              <a:cs typeface="Courier New" pitchFamily="49" charset="0"/>
            </a:endParaRPr>
          </a:p>
        </p:txBody>
      </p:sp>
      <p:cxnSp>
        <p:nvCxnSpPr>
          <p:cNvPr id="16" name="Gerade Verbindung 15"/>
          <p:cNvCxnSpPr/>
          <p:nvPr/>
        </p:nvCxnSpPr>
        <p:spPr>
          <a:xfrm>
            <a:off x="1259632" y="2564904"/>
            <a:ext cx="3240360" cy="0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1259632" y="2282331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Ruft geschützte </a:t>
            </a:r>
            <a:r>
              <a:rPr lang="de-DE" sz="1200" dirty="0" err="1" smtClean="0"/>
              <a:t>Resource</a:t>
            </a:r>
            <a:r>
              <a:rPr lang="de-DE" sz="1200" dirty="0" smtClean="0"/>
              <a:t> auf</a:t>
            </a:r>
            <a:endParaRPr lang="de-DE" sz="1200" dirty="0"/>
          </a:p>
        </p:txBody>
      </p:sp>
      <p:sp>
        <p:nvSpPr>
          <p:cNvPr id="54" name="Textfeld 53"/>
          <p:cNvSpPr txBox="1"/>
          <p:nvPr/>
        </p:nvSpPr>
        <p:spPr>
          <a:xfrm>
            <a:off x="1485840" y="2543638"/>
            <a:ext cx="28184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Console" pitchFamily="49" charset="0"/>
              </a:rPr>
              <a:t>https://www.resource.edu/secure</a:t>
            </a:r>
            <a:endParaRPr lang="de-DE" sz="1100" dirty="0">
              <a:latin typeface="Lucida Console" pitchFamily="49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04.03.2013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Projekt bwIdm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5856-72C9-4A26-999A-E6F24076DD2D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6226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2" grpId="0"/>
      <p:bldP spid="30" grpId="0"/>
      <p:bldP spid="48" grpId="0"/>
      <p:bldP spid="39" grpId="0"/>
      <p:bldP spid="50" grpId="0"/>
      <p:bldP spid="17" grpId="0"/>
      <p:bldP spid="54" grpId="0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1079</Words>
  <Application>Microsoft Office PowerPoint</Application>
  <PresentationFormat>Bildschirmpräsentation (4:3)</PresentationFormat>
  <Paragraphs>226</Paragraphs>
  <Slides>20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1" baseType="lpstr">
      <vt:lpstr>Larissa-Design</vt:lpstr>
      <vt:lpstr>Project bwIdm Simple Access to State Services</vt:lpstr>
      <vt:lpstr>Agenda</vt:lpstr>
      <vt:lpstr>bwIDM – Vision</vt:lpstr>
      <vt:lpstr>bwIdm Project Members</vt:lpstr>
      <vt:lpstr>Assumptions</vt:lpstr>
      <vt:lpstr>SAML</vt:lpstr>
      <vt:lpstr>SAML Komponenten</vt:lpstr>
      <vt:lpstr>SAML Profile - WebSSO</vt:lpstr>
      <vt:lpstr>WebSSO: Ablauf</vt:lpstr>
      <vt:lpstr>SAML Profile - ECP</vt:lpstr>
      <vt:lpstr>ECP: Ablauf</vt:lpstr>
      <vt:lpstr>Serviceregistration is necessary</vt:lpstr>
      <vt:lpstr>First proof of Concept</vt:lpstr>
      <vt:lpstr>Solution LDAP-Facade</vt:lpstr>
      <vt:lpstr>Example: PAM and NSS with LDAP</vt:lpstr>
      <vt:lpstr>Implemtation LDAP Facade</vt:lpstr>
      <vt:lpstr>DFN-AAI and bwIdm</vt:lpstr>
      <vt:lpstr>Summary</vt:lpstr>
      <vt:lpstr>Next Steps</vt:lpstr>
      <vt:lpstr>Thank you for your attention</vt:lpstr>
    </vt:vector>
  </TitlesOfParts>
  <Manager>martin.nussbaumer@kit.edu</Manager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Shibboleth - SAML - SAML2</dc:title>
  <dc:creator>simon@kit.edu</dc:creator>
  <cp:lastModifiedBy>Michael Simon</cp:lastModifiedBy>
  <cp:revision>243</cp:revision>
  <dcterms:created xsi:type="dcterms:W3CDTF">2011-09-19T19:50:37Z</dcterms:created>
  <dcterms:modified xsi:type="dcterms:W3CDTF">2013-03-11T13:25:33Z</dcterms:modified>
</cp:coreProperties>
</file>