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3" r:id="rId3"/>
    <p:sldMasterId id="2147483673" r:id="rId4"/>
    <p:sldMasterId id="2147483674" r:id="rId5"/>
    <p:sldMasterId id="2147483685" r:id="rId6"/>
  </p:sldMasterIdLst>
  <p:notesMasterIdLst>
    <p:notesMasterId r:id="rId50"/>
  </p:notesMasterIdLst>
  <p:handoutMasterIdLst>
    <p:handoutMasterId r:id="rId51"/>
  </p:handoutMasterIdLst>
  <p:sldIdLst>
    <p:sldId id="256" r:id="rId7"/>
    <p:sldId id="376" r:id="rId8"/>
    <p:sldId id="377" r:id="rId9"/>
    <p:sldId id="397" r:id="rId10"/>
    <p:sldId id="398" r:id="rId11"/>
    <p:sldId id="399" r:id="rId12"/>
    <p:sldId id="400" r:id="rId13"/>
    <p:sldId id="380" r:id="rId14"/>
    <p:sldId id="378" r:id="rId15"/>
    <p:sldId id="379" r:id="rId16"/>
    <p:sldId id="394" r:id="rId17"/>
    <p:sldId id="386" r:id="rId18"/>
    <p:sldId id="387" r:id="rId19"/>
    <p:sldId id="388" r:id="rId20"/>
    <p:sldId id="389" r:id="rId21"/>
    <p:sldId id="390" r:id="rId22"/>
    <p:sldId id="406" r:id="rId23"/>
    <p:sldId id="391" r:id="rId24"/>
    <p:sldId id="304" r:id="rId25"/>
    <p:sldId id="305" r:id="rId26"/>
    <p:sldId id="366" r:id="rId27"/>
    <p:sldId id="322" r:id="rId28"/>
    <p:sldId id="392" r:id="rId29"/>
    <p:sldId id="311" r:id="rId30"/>
    <p:sldId id="337" r:id="rId31"/>
    <p:sldId id="306" r:id="rId32"/>
    <p:sldId id="332" r:id="rId33"/>
    <p:sldId id="312" r:id="rId34"/>
    <p:sldId id="351" r:id="rId35"/>
    <p:sldId id="427" r:id="rId36"/>
    <p:sldId id="404" r:id="rId37"/>
    <p:sldId id="426" r:id="rId38"/>
    <p:sldId id="413" r:id="rId39"/>
    <p:sldId id="414" r:id="rId40"/>
    <p:sldId id="416" r:id="rId41"/>
    <p:sldId id="419" r:id="rId42"/>
    <p:sldId id="420" r:id="rId43"/>
    <p:sldId id="421" r:id="rId44"/>
    <p:sldId id="423" r:id="rId45"/>
    <p:sldId id="424" r:id="rId46"/>
    <p:sldId id="425" r:id="rId47"/>
    <p:sldId id="396" r:id="rId48"/>
    <p:sldId id="325"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6"/>
    <a:srgbClr val="F68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7" d="100"/>
          <a:sy n="97" d="100"/>
        </p:scale>
        <p:origin x="-1232" y="-104"/>
      </p:cViewPr>
      <p:guideLst>
        <p:guide orient="horz" pos="2160"/>
        <p:guide orient="horz" pos="824"/>
        <p:guide pos="2880"/>
        <p:guide pos="249"/>
        <p:guide pos="5148"/>
        <p:guide pos="5511"/>
        <p:guide pos="2744"/>
      </p:guideLst>
    </p:cSldViewPr>
  </p:slideViewPr>
  <p:outlineViewPr>
    <p:cViewPr>
      <p:scale>
        <a:sx n="33" d="100"/>
        <a:sy n="33" d="100"/>
      </p:scale>
      <p:origin x="0" y="365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3" d="100"/>
          <a:sy n="73" d="100"/>
        </p:scale>
        <p:origin x="-20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5D7D0-AFD5-AA4E-8133-A758BE506EE1}"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9F37F583-C82A-2146-9782-F7A245B2775B}">
      <dgm:prSet phldrT="[Text]"/>
      <dgm:spPr/>
      <dgm:t>
        <a:bodyPr/>
        <a:lstStyle/>
        <a:p>
          <a:r>
            <a:rPr lang="en-US" b="1" dirty="0" smtClean="0"/>
            <a:t>Janet</a:t>
          </a:r>
          <a:r>
            <a:rPr lang="en-US" dirty="0" smtClean="0"/>
            <a:t> Authentication Policy Community</a:t>
          </a:r>
          <a:endParaRPr lang="en-US" dirty="0"/>
        </a:p>
      </dgm:t>
    </dgm:pt>
    <dgm:pt modelId="{2C301603-242A-B541-8686-F2F8ECE6DE53}" type="parTrans" cxnId="{BCCBD5B9-1929-9043-84CD-82887BACB655}">
      <dgm:prSet/>
      <dgm:spPr/>
      <dgm:t>
        <a:bodyPr/>
        <a:lstStyle/>
        <a:p>
          <a:endParaRPr lang="en-US"/>
        </a:p>
      </dgm:t>
    </dgm:pt>
    <dgm:pt modelId="{21B8155B-9A9E-9A4C-AF15-8242F1C775BE}" type="sibTrans" cxnId="{BCCBD5B9-1929-9043-84CD-82887BACB655}">
      <dgm:prSet/>
      <dgm:spPr/>
      <dgm:t>
        <a:bodyPr/>
        <a:lstStyle/>
        <a:p>
          <a:endParaRPr lang="en-US"/>
        </a:p>
      </dgm:t>
    </dgm:pt>
    <dgm:pt modelId="{F008CD4F-1550-714D-B34D-C1CDD507B602}">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smtClean="0"/>
            <a:t>“Janet customer” </a:t>
          </a:r>
          <a:r>
            <a:rPr lang="en-US" dirty="0" smtClean="0"/>
            <a:t>Community of Interest</a:t>
          </a:r>
          <a:endParaRPr lang="en-US" dirty="0"/>
        </a:p>
      </dgm:t>
    </dgm:pt>
    <dgm:pt modelId="{9591C2E9-561E-B445-95E6-C3F657A16630}" type="parTrans" cxnId="{01F04BE8-FCA5-A649-8418-6186D9D50A54}">
      <dgm:prSet/>
      <dgm:spPr/>
      <dgm:t>
        <a:bodyPr/>
        <a:lstStyle/>
        <a:p>
          <a:endParaRPr lang="en-US"/>
        </a:p>
      </dgm:t>
    </dgm:pt>
    <dgm:pt modelId="{8C4B50E9-F39D-CB4C-87D6-24606B5328A3}" type="sibTrans" cxnId="{01F04BE8-FCA5-A649-8418-6186D9D50A54}">
      <dgm:prSet/>
      <dgm:spPr/>
      <dgm:t>
        <a:bodyPr/>
        <a:lstStyle/>
        <a:p>
          <a:endParaRPr lang="en-US"/>
        </a:p>
      </dgm:t>
    </dgm:pt>
    <dgm:pt modelId="{86330D53-E704-CC49-8913-367CFE5D01B7}">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t>“Local government” </a:t>
          </a:r>
          <a:r>
            <a:rPr lang="en-US" dirty="0" smtClean="0"/>
            <a:t>Community of Interest</a:t>
          </a:r>
          <a:endParaRPr lang="en-US" dirty="0"/>
        </a:p>
      </dgm:t>
    </dgm:pt>
    <dgm:pt modelId="{72943641-98DE-BA47-AD3E-B5D2EB0EE232}" type="parTrans" cxnId="{6D9F1D99-EB4F-3845-AD2B-61A3F61269B0}">
      <dgm:prSet/>
      <dgm:spPr/>
      <dgm:t>
        <a:bodyPr/>
        <a:lstStyle/>
        <a:p>
          <a:endParaRPr lang="en-US"/>
        </a:p>
      </dgm:t>
    </dgm:pt>
    <dgm:pt modelId="{097272C3-3E4C-EB4D-ACBB-78083E165BE3}" type="sibTrans" cxnId="{6D9F1D99-EB4F-3845-AD2B-61A3F61269B0}">
      <dgm:prSet/>
      <dgm:spPr/>
      <dgm:t>
        <a:bodyPr/>
        <a:lstStyle/>
        <a:p>
          <a:endParaRPr lang="en-US"/>
        </a:p>
      </dgm:t>
    </dgm:pt>
    <dgm:pt modelId="{E48E5B44-2D5C-BF4E-B85F-81EF8598AEC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“Health services” </a:t>
          </a:r>
          <a:r>
            <a:rPr lang="en-US" dirty="0" smtClean="0"/>
            <a:t>Community of Interest</a:t>
          </a:r>
          <a:endParaRPr lang="en-US" dirty="0"/>
        </a:p>
      </dgm:t>
    </dgm:pt>
    <dgm:pt modelId="{8B26107C-15C7-5843-B692-AE2354DD1A56}" type="parTrans" cxnId="{F6AC106B-723F-DF4B-B2E9-18ABAB09A804}">
      <dgm:prSet/>
      <dgm:spPr/>
      <dgm:t>
        <a:bodyPr/>
        <a:lstStyle/>
        <a:p>
          <a:endParaRPr lang="en-US"/>
        </a:p>
      </dgm:t>
    </dgm:pt>
    <dgm:pt modelId="{49A2F9B8-DC6C-984C-9733-DE00D7D1FF9B}" type="sibTrans" cxnId="{F6AC106B-723F-DF4B-B2E9-18ABAB09A804}">
      <dgm:prSet/>
      <dgm:spPr/>
      <dgm:t>
        <a:bodyPr/>
        <a:lstStyle/>
        <a:p>
          <a:endParaRPr lang="en-US"/>
        </a:p>
      </dgm:t>
    </dgm:pt>
    <dgm:pt modelId="{5323D69B-C867-984C-9DBA-420027592FE1}" type="pres">
      <dgm:prSet presAssocID="{41D5D7D0-AFD5-AA4E-8133-A758BE506EE1}" presName="cycle" presStyleCnt="0">
        <dgm:presLayoutVars>
          <dgm:chMax val="1"/>
          <dgm:dir/>
          <dgm:animLvl val="ctr"/>
          <dgm:resizeHandles val="exact"/>
        </dgm:presLayoutVars>
      </dgm:prSet>
      <dgm:spPr/>
      <dgm:t>
        <a:bodyPr/>
        <a:lstStyle/>
        <a:p>
          <a:endParaRPr lang="en-GB"/>
        </a:p>
      </dgm:t>
    </dgm:pt>
    <dgm:pt modelId="{AC30FC06-0BA5-DD40-8C54-1AAE379CA4C5}" type="pres">
      <dgm:prSet presAssocID="{9F37F583-C82A-2146-9782-F7A245B2775B}" presName="centerShape" presStyleLbl="node0" presStyleIdx="0" presStyleCnt="1"/>
      <dgm:spPr/>
      <dgm:t>
        <a:bodyPr/>
        <a:lstStyle/>
        <a:p>
          <a:endParaRPr lang="en-US"/>
        </a:p>
      </dgm:t>
    </dgm:pt>
    <dgm:pt modelId="{080D8B37-A20B-3948-9857-9B3552DA4BD2}" type="pres">
      <dgm:prSet presAssocID="{9591C2E9-561E-B445-95E6-C3F657A16630}" presName="Name9" presStyleLbl="parChTrans1D2" presStyleIdx="0" presStyleCnt="3"/>
      <dgm:spPr/>
      <dgm:t>
        <a:bodyPr/>
        <a:lstStyle/>
        <a:p>
          <a:endParaRPr lang="en-GB"/>
        </a:p>
      </dgm:t>
    </dgm:pt>
    <dgm:pt modelId="{799B3D12-8DD3-5E42-AB27-A64A5942A9E5}" type="pres">
      <dgm:prSet presAssocID="{9591C2E9-561E-B445-95E6-C3F657A16630}" presName="connTx" presStyleLbl="parChTrans1D2" presStyleIdx="0" presStyleCnt="3"/>
      <dgm:spPr/>
      <dgm:t>
        <a:bodyPr/>
        <a:lstStyle/>
        <a:p>
          <a:endParaRPr lang="en-GB"/>
        </a:p>
      </dgm:t>
    </dgm:pt>
    <dgm:pt modelId="{76153BF6-215B-C243-81B8-C7C8BD51ADC3}" type="pres">
      <dgm:prSet presAssocID="{F008CD4F-1550-714D-B34D-C1CDD507B602}" presName="node" presStyleLbl="node1" presStyleIdx="0" presStyleCnt="3">
        <dgm:presLayoutVars>
          <dgm:bulletEnabled val="1"/>
        </dgm:presLayoutVars>
      </dgm:prSet>
      <dgm:spPr/>
      <dgm:t>
        <a:bodyPr/>
        <a:lstStyle/>
        <a:p>
          <a:endParaRPr lang="en-US"/>
        </a:p>
      </dgm:t>
    </dgm:pt>
    <dgm:pt modelId="{21F3BF75-1096-3E42-806F-3D12ADBB0152}" type="pres">
      <dgm:prSet presAssocID="{72943641-98DE-BA47-AD3E-B5D2EB0EE232}" presName="Name9" presStyleLbl="parChTrans1D2" presStyleIdx="1" presStyleCnt="3"/>
      <dgm:spPr/>
      <dgm:t>
        <a:bodyPr/>
        <a:lstStyle/>
        <a:p>
          <a:endParaRPr lang="en-GB"/>
        </a:p>
      </dgm:t>
    </dgm:pt>
    <dgm:pt modelId="{DFF6CB48-ED63-5C45-A5F5-9A7E59C2F9D2}" type="pres">
      <dgm:prSet presAssocID="{72943641-98DE-BA47-AD3E-B5D2EB0EE232}" presName="connTx" presStyleLbl="parChTrans1D2" presStyleIdx="1" presStyleCnt="3"/>
      <dgm:spPr/>
      <dgm:t>
        <a:bodyPr/>
        <a:lstStyle/>
        <a:p>
          <a:endParaRPr lang="en-GB"/>
        </a:p>
      </dgm:t>
    </dgm:pt>
    <dgm:pt modelId="{E868A0FB-E874-9E4B-8511-79C731F4A57A}" type="pres">
      <dgm:prSet presAssocID="{86330D53-E704-CC49-8913-367CFE5D01B7}" presName="node" presStyleLbl="node1" presStyleIdx="1" presStyleCnt="3">
        <dgm:presLayoutVars>
          <dgm:bulletEnabled val="1"/>
        </dgm:presLayoutVars>
      </dgm:prSet>
      <dgm:spPr/>
      <dgm:t>
        <a:bodyPr/>
        <a:lstStyle/>
        <a:p>
          <a:endParaRPr lang="en-US"/>
        </a:p>
      </dgm:t>
    </dgm:pt>
    <dgm:pt modelId="{5F313A9D-721B-AA43-8005-98B81511D70A}" type="pres">
      <dgm:prSet presAssocID="{8B26107C-15C7-5843-B692-AE2354DD1A56}" presName="Name9" presStyleLbl="parChTrans1D2" presStyleIdx="2" presStyleCnt="3"/>
      <dgm:spPr/>
      <dgm:t>
        <a:bodyPr/>
        <a:lstStyle/>
        <a:p>
          <a:endParaRPr lang="en-GB"/>
        </a:p>
      </dgm:t>
    </dgm:pt>
    <dgm:pt modelId="{38C659B8-A2B9-F44B-9B40-F376F2AA7DDF}" type="pres">
      <dgm:prSet presAssocID="{8B26107C-15C7-5843-B692-AE2354DD1A56}" presName="connTx" presStyleLbl="parChTrans1D2" presStyleIdx="2" presStyleCnt="3"/>
      <dgm:spPr/>
      <dgm:t>
        <a:bodyPr/>
        <a:lstStyle/>
        <a:p>
          <a:endParaRPr lang="en-GB"/>
        </a:p>
      </dgm:t>
    </dgm:pt>
    <dgm:pt modelId="{469A40F6-45C2-584C-8170-1352DFBF9AE9}" type="pres">
      <dgm:prSet presAssocID="{E48E5B44-2D5C-BF4E-B85F-81EF8598AEC2}" presName="node" presStyleLbl="node1" presStyleIdx="2" presStyleCnt="3">
        <dgm:presLayoutVars>
          <dgm:bulletEnabled val="1"/>
        </dgm:presLayoutVars>
      </dgm:prSet>
      <dgm:spPr/>
      <dgm:t>
        <a:bodyPr/>
        <a:lstStyle/>
        <a:p>
          <a:endParaRPr lang="en-US"/>
        </a:p>
      </dgm:t>
    </dgm:pt>
  </dgm:ptLst>
  <dgm:cxnLst>
    <dgm:cxn modelId="{01F04BE8-FCA5-A649-8418-6186D9D50A54}" srcId="{9F37F583-C82A-2146-9782-F7A245B2775B}" destId="{F008CD4F-1550-714D-B34D-C1CDD507B602}" srcOrd="0" destOrd="0" parTransId="{9591C2E9-561E-B445-95E6-C3F657A16630}" sibTransId="{8C4B50E9-F39D-CB4C-87D6-24606B5328A3}"/>
    <dgm:cxn modelId="{01646776-869B-914A-9874-E0E0F26E960A}" type="presOf" srcId="{9591C2E9-561E-B445-95E6-C3F657A16630}" destId="{799B3D12-8DD3-5E42-AB27-A64A5942A9E5}" srcOrd="1" destOrd="0" presId="urn:microsoft.com/office/officeart/2005/8/layout/radial1"/>
    <dgm:cxn modelId="{0596CCEE-9CF6-C64C-AA35-15430E9DDFFE}" type="presOf" srcId="{72943641-98DE-BA47-AD3E-B5D2EB0EE232}" destId="{21F3BF75-1096-3E42-806F-3D12ADBB0152}" srcOrd="0" destOrd="0" presId="urn:microsoft.com/office/officeart/2005/8/layout/radial1"/>
    <dgm:cxn modelId="{4658C027-396F-8C44-A31A-98C815C924F7}" type="presOf" srcId="{86330D53-E704-CC49-8913-367CFE5D01B7}" destId="{E868A0FB-E874-9E4B-8511-79C731F4A57A}" srcOrd="0" destOrd="0" presId="urn:microsoft.com/office/officeart/2005/8/layout/radial1"/>
    <dgm:cxn modelId="{4B042DD5-3E1E-CC41-A89A-D6436B63F87A}" type="presOf" srcId="{41D5D7D0-AFD5-AA4E-8133-A758BE506EE1}" destId="{5323D69B-C867-984C-9DBA-420027592FE1}" srcOrd="0" destOrd="0" presId="urn:microsoft.com/office/officeart/2005/8/layout/radial1"/>
    <dgm:cxn modelId="{BCCBD5B9-1929-9043-84CD-82887BACB655}" srcId="{41D5D7D0-AFD5-AA4E-8133-A758BE506EE1}" destId="{9F37F583-C82A-2146-9782-F7A245B2775B}" srcOrd="0" destOrd="0" parTransId="{2C301603-242A-B541-8686-F2F8ECE6DE53}" sibTransId="{21B8155B-9A9E-9A4C-AF15-8242F1C775BE}"/>
    <dgm:cxn modelId="{70DFF9B1-E2F5-EF4C-AA15-CD8C56BF349B}" type="presOf" srcId="{72943641-98DE-BA47-AD3E-B5D2EB0EE232}" destId="{DFF6CB48-ED63-5C45-A5F5-9A7E59C2F9D2}" srcOrd="1" destOrd="0" presId="urn:microsoft.com/office/officeart/2005/8/layout/radial1"/>
    <dgm:cxn modelId="{91FA5359-45D8-5B43-BCC0-A9CB3A2AFE8F}" type="presOf" srcId="{9591C2E9-561E-B445-95E6-C3F657A16630}" destId="{080D8B37-A20B-3948-9857-9B3552DA4BD2}" srcOrd="0" destOrd="0" presId="urn:microsoft.com/office/officeart/2005/8/layout/radial1"/>
    <dgm:cxn modelId="{55805BCA-967D-6B45-BF00-0006596ECAB4}" type="presOf" srcId="{E48E5B44-2D5C-BF4E-B85F-81EF8598AEC2}" destId="{469A40F6-45C2-584C-8170-1352DFBF9AE9}" srcOrd="0" destOrd="0" presId="urn:microsoft.com/office/officeart/2005/8/layout/radial1"/>
    <dgm:cxn modelId="{B19BBF2D-FC71-C143-BDDA-D077449CF8B2}" type="presOf" srcId="{F008CD4F-1550-714D-B34D-C1CDD507B602}" destId="{76153BF6-215B-C243-81B8-C7C8BD51ADC3}" srcOrd="0" destOrd="0" presId="urn:microsoft.com/office/officeart/2005/8/layout/radial1"/>
    <dgm:cxn modelId="{6D9F1D99-EB4F-3845-AD2B-61A3F61269B0}" srcId="{9F37F583-C82A-2146-9782-F7A245B2775B}" destId="{86330D53-E704-CC49-8913-367CFE5D01B7}" srcOrd="1" destOrd="0" parTransId="{72943641-98DE-BA47-AD3E-B5D2EB0EE232}" sibTransId="{097272C3-3E4C-EB4D-ACBB-78083E165BE3}"/>
    <dgm:cxn modelId="{B7137517-6B59-C74F-93EF-5AEDE948195D}" type="presOf" srcId="{8B26107C-15C7-5843-B692-AE2354DD1A56}" destId="{5F313A9D-721B-AA43-8005-98B81511D70A}" srcOrd="0" destOrd="0" presId="urn:microsoft.com/office/officeart/2005/8/layout/radial1"/>
    <dgm:cxn modelId="{978FC524-A434-DB4D-8BCF-D802F2C4CB3E}" type="presOf" srcId="{8B26107C-15C7-5843-B692-AE2354DD1A56}" destId="{38C659B8-A2B9-F44B-9B40-F376F2AA7DDF}" srcOrd="1" destOrd="0" presId="urn:microsoft.com/office/officeart/2005/8/layout/radial1"/>
    <dgm:cxn modelId="{6D4826B9-9B3F-A947-A601-63A3D04734C6}" type="presOf" srcId="{9F37F583-C82A-2146-9782-F7A245B2775B}" destId="{AC30FC06-0BA5-DD40-8C54-1AAE379CA4C5}" srcOrd="0" destOrd="0" presId="urn:microsoft.com/office/officeart/2005/8/layout/radial1"/>
    <dgm:cxn modelId="{F6AC106B-723F-DF4B-B2E9-18ABAB09A804}" srcId="{9F37F583-C82A-2146-9782-F7A245B2775B}" destId="{E48E5B44-2D5C-BF4E-B85F-81EF8598AEC2}" srcOrd="2" destOrd="0" parTransId="{8B26107C-15C7-5843-B692-AE2354DD1A56}" sibTransId="{49A2F9B8-DC6C-984C-9733-DE00D7D1FF9B}"/>
    <dgm:cxn modelId="{06F28E7C-444E-0449-AA57-4D9BEF833639}" type="presParOf" srcId="{5323D69B-C867-984C-9DBA-420027592FE1}" destId="{AC30FC06-0BA5-DD40-8C54-1AAE379CA4C5}" srcOrd="0" destOrd="0" presId="urn:microsoft.com/office/officeart/2005/8/layout/radial1"/>
    <dgm:cxn modelId="{EF5776AF-1AA4-9D4C-8739-CE4F3EE2964C}" type="presParOf" srcId="{5323D69B-C867-984C-9DBA-420027592FE1}" destId="{080D8B37-A20B-3948-9857-9B3552DA4BD2}" srcOrd="1" destOrd="0" presId="urn:microsoft.com/office/officeart/2005/8/layout/radial1"/>
    <dgm:cxn modelId="{8649C1AD-124C-A247-A50C-E8B25FB8E7C2}" type="presParOf" srcId="{080D8B37-A20B-3948-9857-9B3552DA4BD2}" destId="{799B3D12-8DD3-5E42-AB27-A64A5942A9E5}" srcOrd="0" destOrd="0" presId="urn:microsoft.com/office/officeart/2005/8/layout/radial1"/>
    <dgm:cxn modelId="{5B38A252-36A8-7E43-83B8-A1EA92E8816C}" type="presParOf" srcId="{5323D69B-C867-984C-9DBA-420027592FE1}" destId="{76153BF6-215B-C243-81B8-C7C8BD51ADC3}" srcOrd="2" destOrd="0" presId="urn:microsoft.com/office/officeart/2005/8/layout/radial1"/>
    <dgm:cxn modelId="{71F2C108-2FD4-B74F-8341-40B3C9432F0A}" type="presParOf" srcId="{5323D69B-C867-984C-9DBA-420027592FE1}" destId="{21F3BF75-1096-3E42-806F-3D12ADBB0152}" srcOrd="3" destOrd="0" presId="urn:microsoft.com/office/officeart/2005/8/layout/radial1"/>
    <dgm:cxn modelId="{F7938B43-6428-7747-A5D6-5265A60A19E2}" type="presParOf" srcId="{21F3BF75-1096-3E42-806F-3D12ADBB0152}" destId="{DFF6CB48-ED63-5C45-A5F5-9A7E59C2F9D2}" srcOrd="0" destOrd="0" presId="urn:microsoft.com/office/officeart/2005/8/layout/radial1"/>
    <dgm:cxn modelId="{12B2CF38-8CCD-9947-B96B-84C81CC639B7}" type="presParOf" srcId="{5323D69B-C867-984C-9DBA-420027592FE1}" destId="{E868A0FB-E874-9E4B-8511-79C731F4A57A}" srcOrd="4" destOrd="0" presId="urn:microsoft.com/office/officeart/2005/8/layout/radial1"/>
    <dgm:cxn modelId="{358BD883-290D-8748-B336-1C1AE321196A}" type="presParOf" srcId="{5323D69B-C867-984C-9DBA-420027592FE1}" destId="{5F313A9D-721B-AA43-8005-98B81511D70A}" srcOrd="5" destOrd="0" presId="urn:microsoft.com/office/officeart/2005/8/layout/radial1"/>
    <dgm:cxn modelId="{1EF9CD7E-4F3A-664C-92F8-9E9CD295F628}" type="presParOf" srcId="{5F313A9D-721B-AA43-8005-98B81511D70A}" destId="{38C659B8-A2B9-F44B-9B40-F376F2AA7DDF}" srcOrd="0" destOrd="0" presId="urn:microsoft.com/office/officeart/2005/8/layout/radial1"/>
    <dgm:cxn modelId="{E99166ED-F246-6C46-9AD6-C2FFDF9A23DB}" type="presParOf" srcId="{5323D69B-C867-984C-9DBA-420027592FE1}" destId="{469A40F6-45C2-584C-8170-1352DFBF9AE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0FC06-0BA5-DD40-8C54-1AAE379CA4C5}">
      <dsp:nvSpPr>
        <dsp:cNvPr id="0" name=""/>
        <dsp:cNvSpPr/>
      </dsp:nvSpPr>
      <dsp:spPr>
        <a:xfrm>
          <a:off x="3349302" y="1995680"/>
          <a:ext cx="1530994" cy="153099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Janet</a:t>
          </a:r>
          <a:r>
            <a:rPr lang="en-US" sz="1400" kern="1200" dirty="0" smtClean="0"/>
            <a:t> Authentication Policy Community</a:t>
          </a:r>
          <a:endParaRPr lang="en-US" sz="1400" kern="1200" dirty="0"/>
        </a:p>
      </dsp:txBody>
      <dsp:txXfrm>
        <a:off x="3573511" y="2219889"/>
        <a:ext cx="1082576" cy="1082576"/>
      </dsp:txXfrm>
    </dsp:sp>
    <dsp:sp modelId="{080D8B37-A20B-3948-9857-9B3552DA4BD2}">
      <dsp:nvSpPr>
        <dsp:cNvPr id="0" name=""/>
        <dsp:cNvSpPr/>
      </dsp:nvSpPr>
      <dsp:spPr>
        <a:xfrm rot="16200000">
          <a:off x="3883904" y="1748042"/>
          <a:ext cx="461790" cy="33486"/>
        </a:xfrm>
        <a:custGeom>
          <a:avLst/>
          <a:gdLst/>
          <a:ahLst/>
          <a:cxnLst/>
          <a:rect l="0" t="0" r="0" b="0"/>
          <a:pathLst>
            <a:path>
              <a:moveTo>
                <a:pt x="0" y="16743"/>
              </a:moveTo>
              <a:lnTo>
                <a:pt x="461790" y="167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3255" y="1753240"/>
        <a:ext cx="23089" cy="23089"/>
      </dsp:txXfrm>
    </dsp:sp>
    <dsp:sp modelId="{76153BF6-215B-C243-81B8-C7C8BD51ADC3}">
      <dsp:nvSpPr>
        <dsp:cNvPr id="0" name=""/>
        <dsp:cNvSpPr/>
      </dsp:nvSpPr>
      <dsp:spPr>
        <a:xfrm>
          <a:off x="3349302" y="2895"/>
          <a:ext cx="1530994" cy="1530994"/>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“Janet customer” </a:t>
          </a:r>
          <a:r>
            <a:rPr lang="en-US" sz="1300" kern="1200" dirty="0" smtClean="0"/>
            <a:t>Community of Interest</a:t>
          </a:r>
          <a:endParaRPr lang="en-US" sz="1300" kern="1200" dirty="0"/>
        </a:p>
      </dsp:txBody>
      <dsp:txXfrm>
        <a:off x="3573511" y="227104"/>
        <a:ext cx="1082576" cy="1082576"/>
      </dsp:txXfrm>
    </dsp:sp>
    <dsp:sp modelId="{21F3BF75-1096-3E42-806F-3D12ADBB0152}">
      <dsp:nvSpPr>
        <dsp:cNvPr id="0" name=""/>
        <dsp:cNvSpPr/>
      </dsp:nvSpPr>
      <dsp:spPr>
        <a:xfrm rot="1800000">
          <a:off x="4746806" y="3242630"/>
          <a:ext cx="461790" cy="33486"/>
        </a:xfrm>
        <a:custGeom>
          <a:avLst/>
          <a:gdLst/>
          <a:ahLst/>
          <a:cxnLst/>
          <a:rect l="0" t="0" r="0" b="0"/>
          <a:pathLst>
            <a:path>
              <a:moveTo>
                <a:pt x="0" y="16743"/>
              </a:moveTo>
              <a:lnTo>
                <a:pt x="461790" y="167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66156" y="3247829"/>
        <a:ext cx="23089" cy="23089"/>
      </dsp:txXfrm>
    </dsp:sp>
    <dsp:sp modelId="{E868A0FB-E874-9E4B-8511-79C731F4A57A}">
      <dsp:nvSpPr>
        <dsp:cNvPr id="0" name=""/>
        <dsp:cNvSpPr/>
      </dsp:nvSpPr>
      <dsp:spPr>
        <a:xfrm>
          <a:off x="5075104" y="2992072"/>
          <a:ext cx="1530994" cy="1530994"/>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“Local government” </a:t>
          </a:r>
          <a:r>
            <a:rPr lang="en-US" sz="1300" kern="1200" dirty="0" smtClean="0"/>
            <a:t>Community of Interest</a:t>
          </a:r>
          <a:endParaRPr lang="en-US" sz="1300" kern="1200" dirty="0"/>
        </a:p>
      </dsp:txBody>
      <dsp:txXfrm>
        <a:off x="5299313" y="3216281"/>
        <a:ext cx="1082576" cy="1082576"/>
      </dsp:txXfrm>
    </dsp:sp>
    <dsp:sp modelId="{5F313A9D-721B-AA43-8005-98B81511D70A}">
      <dsp:nvSpPr>
        <dsp:cNvPr id="0" name=""/>
        <dsp:cNvSpPr/>
      </dsp:nvSpPr>
      <dsp:spPr>
        <a:xfrm rot="9000000">
          <a:off x="3021003" y="3242630"/>
          <a:ext cx="461790" cy="33486"/>
        </a:xfrm>
        <a:custGeom>
          <a:avLst/>
          <a:gdLst/>
          <a:ahLst/>
          <a:cxnLst/>
          <a:rect l="0" t="0" r="0" b="0"/>
          <a:pathLst>
            <a:path>
              <a:moveTo>
                <a:pt x="0" y="16743"/>
              </a:moveTo>
              <a:lnTo>
                <a:pt x="461790" y="167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0354" y="3247829"/>
        <a:ext cx="23089" cy="23089"/>
      </dsp:txXfrm>
    </dsp:sp>
    <dsp:sp modelId="{469A40F6-45C2-584C-8170-1352DFBF9AE9}">
      <dsp:nvSpPr>
        <dsp:cNvPr id="0" name=""/>
        <dsp:cNvSpPr/>
      </dsp:nvSpPr>
      <dsp:spPr>
        <a:xfrm>
          <a:off x="1623500" y="2992072"/>
          <a:ext cx="1530994" cy="1530994"/>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“Health services” </a:t>
          </a:r>
          <a:r>
            <a:rPr lang="en-US" sz="1300" kern="1200" dirty="0" smtClean="0"/>
            <a:t>Community of Interest</a:t>
          </a:r>
          <a:endParaRPr lang="en-US" sz="1300" kern="1200" dirty="0"/>
        </a:p>
      </dsp:txBody>
      <dsp:txXfrm>
        <a:off x="1847709" y="3216281"/>
        <a:ext cx="1082576" cy="1082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Geneva" charset="0"/>
              </a:defRPr>
            </a:lvl1pPr>
          </a:lstStyle>
          <a:p>
            <a:pPr>
              <a:defRPr/>
            </a:pPr>
            <a:fld id="{DDFDBF91-1D90-244C-9A3D-009B53A1BE52}" type="datetimeFigureOut">
              <a:rPr lang="en-US"/>
              <a:pPr>
                <a:defRPr/>
              </a:pPr>
              <a:t>11/03/2013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Geneva" charset="0"/>
              </a:defRPr>
            </a:lvl1pPr>
          </a:lstStyle>
          <a:p>
            <a:pPr>
              <a:defRPr/>
            </a:pPr>
            <a:fld id="{948E0300-64A0-6146-97E6-A645D7D21A0A}" type="slidenum">
              <a:rPr lang="en-GB"/>
              <a:pPr>
                <a:defRPr/>
              </a:pPr>
              <a:t>‹#›</a:t>
            </a:fld>
            <a:endParaRPr lang="en-GB"/>
          </a:p>
        </p:txBody>
      </p:sp>
    </p:spTree>
    <p:extLst>
      <p:ext uri="{BB962C8B-B14F-4D97-AF65-F5344CB8AC3E}">
        <p14:creationId xmlns:p14="http://schemas.microsoft.com/office/powerpoint/2010/main" val="2896080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Geneva" charset="0"/>
              </a:defRPr>
            </a:lvl1pPr>
          </a:lstStyle>
          <a:p>
            <a:pPr>
              <a:defRPr/>
            </a:pPr>
            <a:fld id="{FE1EEE7E-FB16-3B4A-BE99-9AEC74934364}" type="datetimeFigureOut">
              <a:rPr lang="en-US"/>
              <a:pPr>
                <a:defRPr/>
              </a:pPr>
              <a:t>11/03/2013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Geneva" charset="0"/>
              </a:defRPr>
            </a:lvl1pPr>
          </a:lstStyle>
          <a:p>
            <a:pPr>
              <a:defRPr/>
            </a:pPr>
            <a:fld id="{5D570A41-FF18-C249-8EDB-F8951E152AEA}" type="slidenum">
              <a:rPr lang="en-GB"/>
              <a:pPr>
                <a:defRPr/>
              </a:pPr>
              <a:t>‹#›</a:t>
            </a:fld>
            <a:endParaRPr lang="en-GB"/>
          </a:p>
        </p:txBody>
      </p:sp>
    </p:spTree>
    <p:extLst>
      <p:ext uri="{BB962C8B-B14F-4D97-AF65-F5344CB8AC3E}">
        <p14:creationId xmlns:p14="http://schemas.microsoft.com/office/powerpoint/2010/main" val="260993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87830826-D57B-2F42-9D17-9D11AC484B0E}" type="slidenum">
              <a:rPr lang="en-GB" sz="1200">
                <a:latin typeface="Calibri" charset="0"/>
                <a:cs typeface="Geneva" charset="0"/>
              </a:rPr>
              <a:pPr eaLnBrk="1" hangingPunct="1"/>
              <a:t>1</a:t>
            </a:fld>
            <a:endParaRPr lang="en-GB" sz="1200">
              <a:latin typeface="Calibri" charset="0"/>
              <a:cs typeface="Genev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defRPr/>
            </a:pPr>
            <a:endParaRPr lang="en-GB"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03D6D959-26F3-4661-937D-CC25CEB3A3F3}" type="slidenum">
              <a:rPr lang="en-US" smtClean="0"/>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19576DA7-174B-4A50-B6E2-A7BD43CF3D8E}"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GB"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F2D602E1-BD96-40E8-8659-70913C473D2B}" type="slidenum">
              <a:rPr lang="en-US" smtClean="0"/>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B1E65803-9CCB-430F-AFB8-43D7EDF2AD87}" type="slidenum">
              <a:rPr lang="en-US" smtClean="0"/>
              <a:pPr/>
              <a:t>35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AA411B-010C-45FD-A64E-66F600695EA2}" type="slidenum">
              <a:rPr lang="en-US" smtClean="0"/>
              <a:pPr>
                <a:defRPr/>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7AA411B-010C-45FD-A64E-66F600695EA2}" type="slidenum">
              <a:rPr lang="en-US" smtClean="0"/>
              <a:pPr>
                <a:defRPr/>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97AA411B-010C-45FD-A64E-66F600695EA2}" type="slidenum">
              <a:rPr lang="en-US" smtClean="0"/>
              <a:pPr>
                <a:defRPr/>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10"/>
          </p:nvPr>
        </p:nvSpPr>
        <p:spPr/>
        <p:txBody>
          <a:bodyPr/>
          <a:lstStyle/>
          <a:p>
            <a:pPr>
              <a:defRPr/>
            </a:pPr>
            <a:fld id="{97AA411B-010C-45FD-A64E-66F600695EA2}" type="slidenum">
              <a:rPr lang="en-US" smtClean="0"/>
              <a:pPr>
                <a:defRPr/>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444490">
              <a:defRPr/>
            </a:pPr>
            <a:endParaRPr lang="en-GB" dirty="0"/>
          </a:p>
        </p:txBody>
      </p:sp>
      <p:sp>
        <p:nvSpPr>
          <p:cNvPr id="78852" name="Slide Number Placeholder 3"/>
          <p:cNvSpPr>
            <a:spLocks noGrp="1"/>
          </p:cNvSpPr>
          <p:nvPr>
            <p:ph type="sldNum" sz="quarter" idx="5"/>
          </p:nvPr>
        </p:nvSpPr>
        <p:spPr bwMode="auto">
          <a:noFill/>
          <a:ln>
            <a:miter lim="800000"/>
            <a:headEnd/>
            <a:tailEnd/>
          </a:ln>
        </p:spPr>
        <p:txBody>
          <a:bodyPr/>
          <a:lstStyle/>
          <a:p>
            <a:fld id="{03D6D959-26F3-4661-937D-CC25CEB3A3F3}" type="slidenum">
              <a:rPr lang="en-US" smtClean="0"/>
              <a:pPr/>
              <a:t>40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81000" y="2285993"/>
            <a:ext cx="5905512" cy="2209808"/>
          </a:xfrm>
          <a:prstGeom prst="rect">
            <a:avLst/>
          </a:prstGeom>
        </p:spPr>
        <p:txBody>
          <a:bodyPr vert="horz" lIns="0" tIns="0" rIns="0" bIns="0" anchor="b" anchorCtr="0"/>
          <a:lstStyle>
            <a:lvl1pPr algn="l">
              <a:defRPr lang="en-US" dirty="0">
                <a:latin typeface="+mj-lt"/>
                <a:cs typeface="Gill Sans"/>
              </a:defRPr>
            </a:lvl1pPr>
          </a:lstStyle>
          <a:p>
            <a:r>
              <a:rPr lang="en-GB" smtClean="0"/>
              <a:t>Click to edit Master title style</a:t>
            </a:r>
            <a:endParaRPr lang="en-US" dirty="0"/>
          </a:p>
        </p:txBody>
      </p:sp>
      <p:sp>
        <p:nvSpPr>
          <p:cNvPr id="8" name="Subtitle 2"/>
          <p:cNvSpPr>
            <a:spLocks noGrp="1"/>
          </p:cNvSpPr>
          <p:nvPr>
            <p:ph type="subTitle" idx="1"/>
          </p:nvPr>
        </p:nvSpPr>
        <p:spPr>
          <a:xfrm>
            <a:off x="381000" y="4495801"/>
            <a:ext cx="3200400" cy="685800"/>
          </a:xfrm>
          <a:prstGeom prst="rect">
            <a:avLst/>
          </a:prstGeom>
        </p:spPr>
        <p:txBody>
          <a:bodyPr vert="horz" lIns="0" tIns="0" rIns="0" bIns="0" anchor="t" anchorCtr="0"/>
          <a:lstStyle>
            <a:lvl1pPr marL="0" indent="0" algn="l">
              <a:buNone/>
              <a:defRPr sz="2500" baseline="0">
                <a:solidFill>
                  <a:schemeClr val="tx1"/>
                </a:solidFill>
                <a:latin typeface="+mj-lt"/>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27955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1 (1-column)">
    <p:spTree>
      <p:nvGrpSpPr>
        <p:cNvPr id="1" name=""/>
        <p:cNvGrpSpPr/>
        <p:nvPr/>
      </p:nvGrpSpPr>
      <p:grpSpPr>
        <a:xfrm>
          <a:off x="0" y="0"/>
          <a:ext cx="0" cy="0"/>
          <a:chOff x="0" y="0"/>
          <a:chExt cx="0" cy="0"/>
        </a:xfrm>
      </p:grpSpPr>
      <p:pic>
        <p:nvPicPr>
          <p:cNvPr id="5" name="Picture 1" descr="Janet-Powerpoint-Template1-4.jpg"/>
          <p:cNvPicPr>
            <a:picLocks noChangeAspect="1"/>
          </p:cNvPicPr>
          <p:nvPr userDrawn="1"/>
        </p:nvPicPr>
        <p:blipFill>
          <a:blip r:embed="rId2"/>
          <a:srcRect/>
          <a:stretch>
            <a:fillRect/>
          </a:stretch>
        </p:blipFill>
        <p:spPr bwMode="auto">
          <a:xfrm>
            <a:off x="5368925" y="4833938"/>
            <a:ext cx="3775075" cy="2024062"/>
          </a:xfrm>
          <a:prstGeom prst="rect">
            <a:avLst/>
          </a:prstGeom>
          <a:noFill/>
          <a:ln w="9525">
            <a:noFill/>
            <a:miter lim="800000"/>
            <a:headEnd/>
            <a:tailEnd/>
          </a:ln>
        </p:spPr>
      </p:pic>
      <p:pic>
        <p:nvPicPr>
          <p:cNvPr id="6" name="Picture 2" descr="Janet Logo RGB.png"/>
          <p:cNvPicPr>
            <a:picLocks noChangeAspect="1"/>
          </p:cNvPicPr>
          <p:nvPr userDrawn="1"/>
        </p:nvPicPr>
        <p:blipFill>
          <a:blip r:embed="rId3"/>
          <a:srcRect/>
          <a:stretch>
            <a:fillRect/>
          </a:stretch>
        </p:blipFill>
        <p:spPr bwMode="auto">
          <a:xfrm>
            <a:off x="7632700" y="334963"/>
            <a:ext cx="1076325" cy="490537"/>
          </a:xfrm>
          <a:prstGeom prst="rect">
            <a:avLst/>
          </a:prstGeom>
          <a:noFill/>
          <a:ln w="9525">
            <a:noFill/>
            <a:miter lim="800000"/>
            <a:headEnd/>
            <a:tailEnd/>
          </a:ln>
        </p:spPr>
      </p:pic>
      <p:cxnSp>
        <p:nvCxnSpPr>
          <p:cNvPr id="8" name="Straight Connector 7"/>
          <p:cNvCxnSpPr/>
          <p:nvPr userDrawn="1"/>
        </p:nvCxnSpPr>
        <p:spPr>
          <a:xfrm>
            <a:off x="468313" y="989013"/>
            <a:ext cx="8240712" cy="1587"/>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a:spLocks noGrp="1"/>
          </p:cNvSpPr>
          <p:nvPr>
            <p:ph idx="1"/>
          </p:nvPr>
        </p:nvSpPr>
        <p:spPr>
          <a:xfrm>
            <a:off x="478058" y="1214370"/>
            <a:ext cx="8230775" cy="5174008"/>
          </a:xfrm>
          <a:prstGeom prst="rect">
            <a:avLst/>
          </a:prstGeom>
        </p:spPr>
        <p:txBody>
          <a:bodyPr lIns="108000" tIns="46800" bIns="46800">
            <a:normAutofit/>
          </a:bodyPr>
          <a:lstStyle>
            <a:lvl1pPr>
              <a:spcBef>
                <a:spcPts val="200"/>
              </a:spcBef>
              <a:defRPr sz="2400" b="0" i="0">
                <a:solidFill>
                  <a:srgbClr val="000000"/>
                </a:solidFill>
                <a:latin typeface="Gill Sans MT"/>
                <a:cs typeface="Gill Sans MT"/>
              </a:defRPr>
            </a:lvl1pPr>
            <a:lvl2pPr>
              <a:spcBef>
                <a:spcPts val="200"/>
              </a:spcBef>
              <a:defRPr sz="2000" b="0" i="0">
                <a:solidFill>
                  <a:srgbClr val="000000"/>
                </a:solidFill>
                <a:latin typeface="Gill Sans MT"/>
                <a:cs typeface="Gill Sans MT"/>
              </a:defRPr>
            </a:lvl2pPr>
            <a:lvl3pPr>
              <a:spcBef>
                <a:spcPts val="200"/>
              </a:spcBef>
              <a:defRPr sz="1800" b="0" i="0">
                <a:solidFill>
                  <a:srgbClr val="000000"/>
                </a:solidFill>
                <a:latin typeface="Gill Sans MT"/>
                <a:cs typeface="Gill Sans MT"/>
              </a:defRPr>
            </a:lvl3pPr>
            <a:lvl4pPr>
              <a:spcBef>
                <a:spcPts val="200"/>
              </a:spcBef>
              <a:defRPr sz="1500" b="0" i="0">
                <a:solidFill>
                  <a:srgbClr val="000000"/>
                </a:solidFill>
                <a:latin typeface="Gill Sans MT"/>
                <a:cs typeface="Gill Sans MT"/>
              </a:defRPr>
            </a:lvl4pPr>
            <a:lvl5pPr>
              <a:spcBef>
                <a:spcPts val="200"/>
              </a:spcBef>
              <a:defRPr sz="1500" b="0" i="0">
                <a:solidFill>
                  <a:srgbClr val="000000"/>
                </a:solidFill>
                <a:latin typeface="Gill Sans MT"/>
                <a:cs typeface="Gill Sans M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1"/>
          <p:cNvSpPr>
            <a:spLocks noGrp="1"/>
          </p:cNvSpPr>
          <p:nvPr>
            <p:ph type="ctrTitle"/>
          </p:nvPr>
        </p:nvSpPr>
        <p:spPr>
          <a:xfrm>
            <a:off x="467999" y="332994"/>
            <a:ext cx="6878381" cy="493262"/>
          </a:xfrm>
          <a:prstGeom prst="rect">
            <a:avLst/>
          </a:prstGeom>
        </p:spPr>
        <p:txBody>
          <a:bodyPr wrap="square" lIns="0" tIns="0" rIns="0" bIns="0" anchor="t" anchorCtr="0">
            <a:normAutofit/>
          </a:bodyPr>
          <a:lstStyle>
            <a:lvl1pPr algn="l">
              <a:defRPr sz="2800" b="0" i="0">
                <a:solidFill>
                  <a:schemeClr val="accent1"/>
                </a:solidFill>
                <a:latin typeface="Gill Sans MT"/>
                <a:cs typeface="Gill Sans MT"/>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6228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4 (1-column)">
    <p:spTree>
      <p:nvGrpSpPr>
        <p:cNvPr id="1" name=""/>
        <p:cNvGrpSpPr/>
        <p:nvPr/>
      </p:nvGrpSpPr>
      <p:grpSpPr>
        <a:xfrm>
          <a:off x="0" y="0"/>
          <a:ext cx="0" cy="0"/>
          <a:chOff x="0" y="0"/>
          <a:chExt cx="0" cy="0"/>
        </a:xfrm>
      </p:grpSpPr>
      <p:pic>
        <p:nvPicPr>
          <p:cNvPr id="4" name="Picture 1" descr="Janet Logo RGB.png"/>
          <p:cNvPicPr>
            <a:picLocks noChangeAspect="1"/>
          </p:cNvPicPr>
          <p:nvPr userDrawn="1"/>
        </p:nvPicPr>
        <p:blipFill>
          <a:blip r:embed="rId2"/>
          <a:srcRect/>
          <a:stretch>
            <a:fillRect/>
          </a:stretch>
        </p:blipFill>
        <p:spPr bwMode="auto">
          <a:xfrm>
            <a:off x="7632700" y="334963"/>
            <a:ext cx="1076325" cy="490537"/>
          </a:xfrm>
          <a:prstGeom prst="rect">
            <a:avLst/>
          </a:prstGeom>
          <a:noFill/>
          <a:ln w="9525">
            <a:noFill/>
            <a:miter lim="800000"/>
            <a:headEnd/>
            <a:tailEnd/>
          </a:ln>
        </p:spPr>
      </p:pic>
      <p:cxnSp>
        <p:nvCxnSpPr>
          <p:cNvPr id="5" name="Straight Connector 4"/>
          <p:cNvCxnSpPr/>
          <p:nvPr userDrawn="1"/>
        </p:nvCxnSpPr>
        <p:spPr>
          <a:xfrm>
            <a:off x="468313" y="989013"/>
            <a:ext cx="8240712" cy="1587"/>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3" descr="Janet-Powerpoint-Template1-11.jpg"/>
          <p:cNvPicPr>
            <a:picLocks noChangeAspect="1"/>
          </p:cNvPicPr>
          <p:nvPr userDrawn="1"/>
        </p:nvPicPr>
        <p:blipFill>
          <a:blip r:embed="rId3"/>
          <a:srcRect/>
          <a:stretch>
            <a:fillRect/>
          </a:stretch>
        </p:blipFill>
        <p:spPr bwMode="auto">
          <a:xfrm>
            <a:off x="3794125" y="5795963"/>
            <a:ext cx="5349875" cy="1062037"/>
          </a:xfrm>
          <a:prstGeom prst="rect">
            <a:avLst/>
          </a:prstGeom>
          <a:noFill/>
          <a:ln w="9525">
            <a:noFill/>
            <a:miter lim="800000"/>
            <a:headEnd/>
            <a:tailEnd/>
          </a:ln>
        </p:spPr>
      </p:pic>
      <p:sp>
        <p:nvSpPr>
          <p:cNvPr id="8" name="Title 1"/>
          <p:cNvSpPr>
            <a:spLocks noGrp="1"/>
          </p:cNvSpPr>
          <p:nvPr>
            <p:ph type="ctrTitle"/>
          </p:nvPr>
        </p:nvSpPr>
        <p:spPr>
          <a:xfrm>
            <a:off x="467999" y="332994"/>
            <a:ext cx="6878381" cy="493262"/>
          </a:xfrm>
          <a:prstGeom prst="rect">
            <a:avLst/>
          </a:prstGeom>
        </p:spPr>
        <p:txBody>
          <a:bodyPr wrap="square" lIns="0" tIns="0" rIns="0" bIns="0" anchor="t" anchorCtr="0">
            <a:normAutofit/>
          </a:bodyPr>
          <a:lstStyle>
            <a:lvl1pPr algn="l">
              <a:defRPr sz="2800" b="0" i="0">
                <a:solidFill>
                  <a:schemeClr val="accent1"/>
                </a:solidFill>
                <a:latin typeface="Gill Sans MT"/>
                <a:cs typeface="Gill Sans MT"/>
              </a:defRPr>
            </a:lvl1pPr>
          </a:lstStyle>
          <a:p>
            <a:r>
              <a:rPr lang="en-GB" dirty="0" smtClean="0"/>
              <a:t>Click to edit Master title style</a:t>
            </a:r>
            <a:endParaRPr lang="en-US" dirty="0"/>
          </a:p>
        </p:txBody>
      </p:sp>
      <p:sp>
        <p:nvSpPr>
          <p:cNvPr id="11" name="Content Placeholder 2"/>
          <p:cNvSpPr>
            <a:spLocks noGrp="1"/>
          </p:cNvSpPr>
          <p:nvPr>
            <p:ph idx="1"/>
          </p:nvPr>
        </p:nvSpPr>
        <p:spPr>
          <a:xfrm>
            <a:off x="478058" y="1214370"/>
            <a:ext cx="8230775" cy="5174008"/>
          </a:xfrm>
          <a:prstGeom prst="rect">
            <a:avLst/>
          </a:prstGeom>
        </p:spPr>
        <p:txBody>
          <a:bodyPr lIns="108000" tIns="46800" bIns="46800">
            <a:normAutofit/>
          </a:bodyPr>
          <a:lstStyle>
            <a:lvl1pPr>
              <a:spcBef>
                <a:spcPts val="200"/>
              </a:spcBef>
              <a:defRPr sz="2400" b="0" i="0">
                <a:solidFill>
                  <a:srgbClr val="000000"/>
                </a:solidFill>
                <a:latin typeface="Gill Sans MT"/>
                <a:cs typeface="Gill Sans MT"/>
              </a:defRPr>
            </a:lvl1pPr>
            <a:lvl2pPr>
              <a:spcBef>
                <a:spcPts val="200"/>
              </a:spcBef>
              <a:defRPr sz="2000" b="0" i="0">
                <a:solidFill>
                  <a:srgbClr val="000000"/>
                </a:solidFill>
                <a:latin typeface="Gill Sans MT"/>
                <a:cs typeface="Gill Sans MT"/>
              </a:defRPr>
            </a:lvl2pPr>
            <a:lvl3pPr>
              <a:spcBef>
                <a:spcPts val="200"/>
              </a:spcBef>
              <a:defRPr sz="1800" b="0" i="0">
                <a:solidFill>
                  <a:srgbClr val="000000"/>
                </a:solidFill>
                <a:latin typeface="Gill Sans MT"/>
                <a:cs typeface="Gill Sans MT"/>
              </a:defRPr>
            </a:lvl3pPr>
            <a:lvl4pPr>
              <a:spcBef>
                <a:spcPts val="200"/>
              </a:spcBef>
              <a:defRPr sz="1500" b="0" i="0">
                <a:solidFill>
                  <a:srgbClr val="000000"/>
                </a:solidFill>
                <a:latin typeface="Gill Sans MT"/>
                <a:cs typeface="Gill Sans MT"/>
              </a:defRPr>
            </a:lvl4pPr>
            <a:lvl5pPr>
              <a:spcBef>
                <a:spcPts val="200"/>
              </a:spcBef>
              <a:defRPr sz="1500" b="0" i="0">
                <a:solidFill>
                  <a:srgbClr val="000000"/>
                </a:solidFill>
                <a:latin typeface="Gill Sans MT"/>
                <a:cs typeface="Gill Sans M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2760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167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Slide 3 (1-column)">
    <p:spTree>
      <p:nvGrpSpPr>
        <p:cNvPr id="1" name=""/>
        <p:cNvGrpSpPr/>
        <p:nvPr/>
      </p:nvGrpSpPr>
      <p:grpSpPr>
        <a:xfrm>
          <a:off x="0" y="0"/>
          <a:ext cx="0" cy="0"/>
          <a:chOff x="0" y="0"/>
          <a:chExt cx="0" cy="0"/>
        </a:xfrm>
      </p:grpSpPr>
      <p:pic>
        <p:nvPicPr>
          <p:cNvPr id="4" name="Picture 1" descr="Janet Logo RGB.png"/>
          <p:cNvPicPr>
            <a:picLocks noChangeAspect="1"/>
          </p:cNvPicPr>
          <p:nvPr userDrawn="1"/>
        </p:nvPicPr>
        <p:blipFill>
          <a:blip r:embed="rId2"/>
          <a:srcRect/>
          <a:stretch>
            <a:fillRect/>
          </a:stretch>
        </p:blipFill>
        <p:spPr bwMode="auto">
          <a:xfrm>
            <a:off x="7632700" y="334963"/>
            <a:ext cx="1076325" cy="490537"/>
          </a:xfrm>
          <a:prstGeom prst="rect">
            <a:avLst/>
          </a:prstGeom>
          <a:noFill/>
          <a:ln w="9525">
            <a:noFill/>
            <a:miter lim="800000"/>
            <a:headEnd/>
            <a:tailEnd/>
          </a:ln>
        </p:spPr>
      </p:pic>
      <p:cxnSp>
        <p:nvCxnSpPr>
          <p:cNvPr id="6" name="Straight Connector 5"/>
          <p:cNvCxnSpPr/>
          <p:nvPr userDrawn="1"/>
        </p:nvCxnSpPr>
        <p:spPr>
          <a:xfrm>
            <a:off x="468313" y="989013"/>
            <a:ext cx="8240712" cy="1587"/>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3" descr="Janet-Powerpoint-Template1-6.jpg"/>
          <p:cNvPicPr>
            <a:picLocks noChangeAspect="1"/>
          </p:cNvPicPr>
          <p:nvPr userDrawn="1"/>
        </p:nvPicPr>
        <p:blipFill>
          <a:blip r:embed="rId3"/>
          <a:srcRect/>
          <a:stretch>
            <a:fillRect/>
          </a:stretch>
        </p:blipFill>
        <p:spPr bwMode="auto">
          <a:xfrm>
            <a:off x="3794125" y="5491163"/>
            <a:ext cx="5349875" cy="1366837"/>
          </a:xfrm>
          <a:prstGeom prst="rect">
            <a:avLst/>
          </a:prstGeom>
          <a:noFill/>
          <a:ln w="9525">
            <a:noFill/>
            <a:miter lim="800000"/>
            <a:headEnd/>
            <a:tailEnd/>
          </a:ln>
        </p:spPr>
      </p:pic>
      <p:sp>
        <p:nvSpPr>
          <p:cNvPr id="5" name="Content Placeholder 2"/>
          <p:cNvSpPr>
            <a:spLocks noGrp="1"/>
          </p:cNvSpPr>
          <p:nvPr>
            <p:ph idx="1"/>
          </p:nvPr>
        </p:nvSpPr>
        <p:spPr>
          <a:xfrm>
            <a:off x="478058" y="1214370"/>
            <a:ext cx="8230775" cy="5174008"/>
          </a:xfrm>
          <a:prstGeom prst="rect">
            <a:avLst/>
          </a:prstGeom>
        </p:spPr>
        <p:txBody>
          <a:bodyPr lIns="108000" tIns="46800" bIns="46800">
            <a:normAutofit/>
          </a:bodyPr>
          <a:lstStyle>
            <a:lvl1pPr>
              <a:spcBef>
                <a:spcPts val="200"/>
              </a:spcBef>
              <a:defRPr sz="2400" b="0" i="0">
                <a:solidFill>
                  <a:srgbClr val="000000"/>
                </a:solidFill>
                <a:latin typeface="Gill Sans MT"/>
                <a:cs typeface="Gill Sans MT"/>
              </a:defRPr>
            </a:lvl1pPr>
            <a:lvl2pPr>
              <a:spcBef>
                <a:spcPts val="200"/>
              </a:spcBef>
              <a:defRPr sz="2000" b="0" i="0">
                <a:solidFill>
                  <a:srgbClr val="000000"/>
                </a:solidFill>
                <a:latin typeface="Gill Sans MT"/>
                <a:cs typeface="Gill Sans MT"/>
              </a:defRPr>
            </a:lvl2pPr>
            <a:lvl3pPr>
              <a:spcBef>
                <a:spcPts val="200"/>
              </a:spcBef>
              <a:defRPr sz="1800" b="0" i="0">
                <a:solidFill>
                  <a:srgbClr val="000000"/>
                </a:solidFill>
                <a:latin typeface="Gill Sans MT"/>
                <a:cs typeface="Gill Sans MT"/>
              </a:defRPr>
            </a:lvl3pPr>
            <a:lvl4pPr>
              <a:spcBef>
                <a:spcPts val="200"/>
              </a:spcBef>
              <a:defRPr sz="1500" b="0" i="0">
                <a:solidFill>
                  <a:srgbClr val="000000"/>
                </a:solidFill>
                <a:latin typeface="Gill Sans MT"/>
                <a:cs typeface="Gill Sans MT"/>
              </a:defRPr>
            </a:lvl4pPr>
            <a:lvl5pPr>
              <a:spcBef>
                <a:spcPts val="200"/>
              </a:spcBef>
              <a:defRPr sz="1500" b="0" i="0">
                <a:solidFill>
                  <a:srgbClr val="000000"/>
                </a:solidFill>
                <a:latin typeface="Gill Sans MT"/>
                <a:cs typeface="Gill Sans M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1"/>
          <p:cNvSpPr>
            <a:spLocks noGrp="1"/>
          </p:cNvSpPr>
          <p:nvPr>
            <p:ph type="ctrTitle"/>
          </p:nvPr>
        </p:nvSpPr>
        <p:spPr>
          <a:xfrm>
            <a:off x="467999" y="332994"/>
            <a:ext cx="6878381" cy="493262"/>
          </a:xfrm>
          <a:prstGeom prst="rect">
            <a:avLst/>
          </a:prstGeom>
        </p:spPr>
        <p:txBody>
          <a:bodyPr wrap="square" lIns="0" tIns="0" rIns="0" bIns="0" anchor="t" anchorCtr="0">
            <a:normAutofit/>
          </a:bodyPr>
          <a:lstStyle>
            <a:lvl1pPr algn="l">
              <a:defRPr sz="2800" b="0" i="0">
                <a:solidFill>
                  <a:schemeClr val="accent1"/>
                </a:solidFill>
                <a:latin typeface="Gill Sans MT"/>
                <a:cs typeface="Gill Sans MT"/>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6737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Side 2 (1-column)">
    <p:spTree>
      <p:nvGrpSpPr>
        <p:cNvPr id="1" name=""/>
        <p:cNvGrpSpPr/>
        <p:nvPr/>
      </p:nvGrpSpPr>
      <p:grpSpPr>
        <a:xfrm>
          <a:off x="0" y="0"/>
          <a:ext cx="0" cy="0"/>
          <a:chOff x="0" y="0"/>
          <a:chExt cx="0" cy="0"/>
        </a:xfrm>
      </p:grpSpPr>
      <p:pic>
        <p:nvPicPr>
          <p:cNvPr id="4" name="Picture 1" descr="Janet-Powerpoint-Template1-5.jpg"/>
          <p:cNvPicPr>
            <a:picLocks noChangeAspect="1"/>
          </p:cNvPicPr>
          <p:nvPr userDrawn="1"/>
        </p:nvPicPr>
        <p:blipFill>
          <a:blip r:embed="rId2"/>
          <a:srcRect/>
          <a:stretch>
            <a:fillRect/>
          </a:stretch>
        </p:blipFill>
        <p:spPr bwMode="auto">
          <a:xfrm>
            <a:off x="5695950" y="0"/>
            <a:ext cx="3448050" cy="1697038"/>
          </a:xfrm>
          <a:prstGeom prst="rect">
            <a:avLst/>
          </a:prstGeom>
          <a:noFill/>
          <a:ln w="9525">
            <a:noFill/>
            <a:miter lim="800000"/>
            <a:headEnd/>
            <a:tailEnd/>
          </a:ln>
        </p:spPr>
      </p:pic>
      <p:pic>
        <p:nvPicPr>
          <p:cNvPr id="5" name="Picture 2" descr="Janet Logo RGB.png"/>
          <p:cNvPicPr>
            <a:picLocks noChangeAspect="1"/>
          </p:cNvPicPr>
          <p:nvPr userDrawn="1"/>
        </p:nvPicPr>
        <p:blipFill>
          <a:blip r:embed="rId3"/>
          <a:srcRect/>
          <a:stretch>
            <a:fillRect/>
          </a:stretch>
        </p:blipFill>
        <p:spPr bwMode="auto">
          <a:xfrm>
            <a:off x="7632700" y="334963"/>
            <a:ext cx="1076325" cy="490537"/>
          </a:xfrm>
          <a:prstGeom prst="rect">
            <a:avLst/>
          </a:prstGeom>
          <a:noFill/>
          <a:ln w="9525">
            <a:noFill/>
            <a:miter lim="800000"/>
            <a:headEnd/>
            <a:tailEnd/>
          </a:ln>
        </p:spPr>
      </p:pic>
      <p:cxnSp>
        <p:nvCxnSpPr>
          <p:cNvPr id="7" name="Straight Connector 6"/>
          <p:cNvCxnSpPr/>
          <p:nvPr userDrawn="1"/>
        </p:nvCxnSpPr>
        <p:spPr>
          <a:xfrm>
            <a:off x="468313" y="989013"/>
            <a:ext cx="8240712" cy="1587"/>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478058" y="1214370"/>
            <a:ext cx="8230775" cy="5174008"/>
          </a:xfrm>
          <a:prstGeom prst="rect">
            <a:avLst/>
          </a:prstGeom>
        </p:spPr>
        <p:txBody>
          <a:bodyPr lIns="108000" tIns="46800" bIns="46800">
            <a:normAutofit/>
          </a:bodyPr>
          <a:lstStyle>
            <a:lvl1pPr>
              <a:spcBef>
                <a:spcPts val="200"/>
              </a:spcBef>
              <a:defRPr sz="2400" b="0" i="0">
                <a:solidFill>
                  <a:schemeClr val="tx1"/>
                </a:solidFill>
                <a:latin typeface="Gill Sans MT"/>
                <a:cs typeface="Gill Sans MT"/>
              </a:defRPr>
            </a:lvl1pPr>
            <a:lvl2pPr>
              <a:spcBef>
                <a:spcPts val="200"/>
              </a:spcBef>
              <a:defRPr sz="2000" b="0" i="0">
                <a:solidFill>
                  <a:schemeClr val="tx1"/>
                </a:solidFill>
                <a:latin typeface="Gill Sans MT"/>
                <a:cs typeface="Gill Sans MT"/>
              </a:defRPr>
            </a:lvl2pPr>
            <a:lvl3pPr>
              <a:spcBef>
                <a:spcPts val="200"/>
              </a:spcBef>
              <a:defRPr sz="1800" b="0" i="0">
                <a:solidFill>
                  <a:schemeClr val="tx1"/>
                </a:solidFill>
                <a:latin typeface="Gill Sans MT"/>
                <a:cs typeface="Gill Sans MT"/>
              </a:defRPr>
            </a:lvl3pPr>
            <a:lvl4pPr>
              <a:spcBef>
                <a:spcPts val="200"/>
              </a:spcBef>
              <a:defRPr sz="1500" b="0" i="0">
                <a:solidFill>
                  <a:schemeClr val="tx1"/>
                </a:solidFill>
                <a:latin typeface="Gill Sans MT"/>
                <a:cs typeface="Gill Sans MT"/>
              </a:defRPr>
            </a:lvl4pPr>
            <a:lvl5pPr>
              <a:spcBef>
                <a:spcPts val="200"/>
              </a:spcBef>
              <a:defRPr sz="1500" b="0" i="0">
                <a:solidFill>
                  <a:schemeClr val="tx1"/>
                </a:solidFill>
                <a:latin typeface="Gill Sans MT"/>
                <a:cs typeface="Gill Sans M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ctrTitle"/>
          </p:nvPr>
        </p:nvSpPr>
        <p:spPr>
          <a:xfrm>
            <a:off x="468000" y="332994"/>
            <a:ext cx="5844108" cy="493262"/>
          </a:xfrm>
          <a:prstGeom prst="rect">
            <a:avLst/>
          </a:prstGeom>
        </p:spPr>
        <p:txBody>
          <a:bodyPr wrap="square" lIns="0" tIns="0" rIns="0" bIns="0" anchor="t" anchorCtr="0">
            <a:normAutofit/>
          </a:bodyPr>
          <a:lstStyle>
            <a:lvl1pPr algn="l">
              <a:defRPr sz="2800" b="0" i="0">
                <a:solidFill>
                  <a:srgbClr val="E98300"/>
                </a:solidFill>
                <a:latin typeface="Gill Sans MT"/>
                <a:cs typeface="Gill Sans MT"/>
              </a:defRPr>
            </a:lvl1pPr>
          </a:lstStyle>
          <a:p>
            <a:r>
              <a:rPr lang="en-GB" dirty="0" smtClean="0"/>
              <a:t>Click to edit Master title style</a:t>
            </a:r>
            <a:endParaRPr lang="en-US" dirty="0"/>
          </a:p>
        </p:txBody>
      </p:sp>
    </p:spTree>
    <p:extLst>
      <p:ext uri="{BB962C8B-B14F-4D97-AF65-F5344CB8AC3E}">
        <p14:creationId xmlns:p14="http://schemas.microsoft.com/office/powerpoint/2010/main" val="20631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1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1981200" y="3000372"/>
            <a:ext cx="6767513" cy="838200"/>
          </a:xfrm>
          <a:prstGeom prst="rect">
            <a:avLst/>
          </a:prstGeom>
        </p:spPr>
        <p:txBody>
          <a:bodyPr vert="horz" lIns="0" tIns="0" rIns="0" bIns="0" anchor="ctr" anchorCtr="0"/>
          <a:lstStyle>
            <a:lvl1pPr algn="l">
              <a:defRPr b="0" i="0" baseline="0">
                <a:solidFill>
                  <a:schemeClr val="tx2"/>
                </a:solidFill>
                <a:latin typeface="Gill Sans MT" pitchFamily="34" charset="0"/>
                <a:cs typeface="Gill Sans MT" pitchFamily="34" charset="0"/>
              </a:defRPr>
            </a:lvl1pPr>
          </a:lstStyle>
          <a:p>
            <a:r>
              <a:rPr lang="en-GB" smtClean="0"/>
              <a:t>Click to edit Master title style</a:t>
            </a:r>
            <a:endParaRPr lang="en-US" dirty="0"/>
          </a:p>
        </p:txBody>
      </p:sp>
    </p:spTree>
    <p:extLst>
      <p:ext uri="{BB962C8B-B14F-4D97-AF65-F5344CB8AC3E}">
        <p14:creationId xmlns:p14="http://schemas.microsoft.com/office/powerpoint/2010/main" val="14425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77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6" name="Title 5"/>
          <p:cNvSpPr>
            <a:spLocks noGrp="1"/>
          </p:cNvSpPr>
          <p:nvPr>
            <p:ph type="title"/>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GB" smtClean="0"/>
              <a:t>Click to edit Master title style</a:t>
            </a:r>
            <a:endParaRPr lang="en-GB" dirty="0"/>
          </a:p>
        </p:txBody>
      </p:sp>
      <p:sp>
        <p:nvSpPr>
          <p:cNvPr id="8" name="Text Placeholder 7"/>
          <p:cNvSpPr>
            <a:spLocks noGrp="1"/>
          </p:cNvSpPr>
          <p:nvPr>
            <p:ph type="body" sz="quarter" idx="10"/>
          </p:nvPr>
        </p:nvSpPr>
        <p:spPr>
          <a:xfrm>
            <a:off x="395287" y="1308101"/>
            <a:ext cx="8353425" cy="4264040"/>
          </a:xfrm>
          <a:prstGeom prst="rect">
            <a:avLst/>
          </a:prstGeom>
        </p:spPr>
        <p:txBody>
          <a:bodyPr lIns="0" tIns="0" rIns="0" bIns="0"/>
          <a:lstStyle>
            <a:lvl1pPr marL="0" indent="0">
              <a:buFontTx/>
              <a:buNone/>
              <a:defRPr sz="2800">
                <a:solidFill>
                  <a:schemeClr val="tx1">
                    <a:lumMod val="75000"/>
                  </a:schemeClr>
                </a:solidFill>
                <a:latin typeface="+mj-lt"/>
                <a:cs typeface="Gill Sans"/>
              </a:defRPr>
            </a:lvl1pPr>
            <a:lvl2pPr marL="540000" indent="-174625">
              <a:buClr>
                <a:schemeClr val="tx1"/>
              </a:buClr>
              <a:buFont typeface="Gill Sans MT" pitchFamily="34" charset="0"/>
              <a:buChar char="•"/>
              <a:defRPr sz="2400">
                <a:solidFill>
                  <a:schemeClr val="tx1"/>
                </a:solidFill>
                <a:latin typeface="+mj-lt"/>
                <a:cs typeface="Gill Sans"/>
              </a:defRPr>
            </a:lvl2pPr>
            <a:lvl3pPr>
              <a:defRPr sz="2000" baseline="0">
                <a:latin typeface="Gill Sans MT" pitchFamily="34" charset="0"/>
              </a:defRPr>
            </a:lvl3pPr>
            <a:lvl4pPr>
              <a:defRPr sz="1600" baseline="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9739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24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0" i="0"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19044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3100"/>
            <a:ext cx="8229600" cy="1143000"/>
          </a:xfrm>
          <a:prstGeom prst="rect">
            <a:avLst/>
          </a:prstGeo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3"/>
          <p:cNvSpPr>
            <a:spLocks noGrp="1"/>
          </p:cNvSpPr>
          <p:nvPr>
            <p:ph type="sldNum" sz="quarter" idx="10"/>
          </p:nvPr>
        </p:nvSpPr>
        <p:spPr>
          <a:xfrm>
            <a:off x="107950" y="6407150"/>
            <a:ext cx="855663" cy="365125"/>
          </a:xfrm>
          <a:prstGeom prst="rect">
            <a:avLst/>
          </a:prstGeom>
        </p:spPr>
        <p:txBody>
          <a:bodyPr/>
          <a:lstStyle>
            <a:lvl1pPr>
              <a:defRPr>
                <a:cs typeface="Geneva" charset="0"/>
              </a:defRPr>
            </a:lvl1pPr>
          </a:lstStyle>
          <a:p>
            <a:pPr>
              <a:defRPr/>
            </a:pPr>
            <a:fld id="{EBCF2339-7EF4-F947-9589-E503C0C851EA}" type="slidenum">
              <a:rPr lang="en-US"/>
              <a:pPr>
                <a:defRPr/>
              </a:pPr>
              <a:t>‹#›</a:t>
            </a:fld>
            <a:endParaRPr lang="en-US" dirty="0"/>
          </a:p>
        </p:txBody>
      </p:sp>
    </p:spTree>
    <p:extLst>
      <p:ext uri="{BB962C8B-B14F-4D97-AF65-F5344CB8AC3E}">
        <p14:creationId xmlns:p14="http://schemas.microsoft.com/office/powerpoint/2010/main" val="42643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6" name="Title 5"/>
          <p:cNvSpPr>
            <a:spLocks noGrp="1"/>
          </p:cNvSpPr>
          <p:nvPr>
            <p:ph type="title"/>
          </p:nvPr>
        </p:nvSpPr>
        <p:spPr>
          <a:xfrm>
            <a:off x="395288" y="274638"/>
            <a:ext cx="6034100" cy="654032"/>
          </a:xfrm>
          <a:prstGeom prst="rect">
            <a:avLst/>
          </a:prstGeom>
        </p:spPr>
        <p:txBody>
          <a:bodyPr lIns="0" tIns="0" rIns="0" bIns="0" anchor="b" anchorCtr="0"/>
          <a:lstStyle>
            <a:lvl1pPr algn="r">
              <a:lnSpc>
                <a:spcPts val="2800"/>
              </a:lnSpc>
              <a:defRPr sz="2800" b="0">
                <a:solidFill>
                  <a:schemeClr val="tx2"/>
                </a:solidFill>
                <a:latin typeface="+mj-lt"/>
                <a:cs typeface="Gill Sans"/>
              </a:defRPr>
            </a:lvl1pPr>
          </a:lstStyle>
          <a:p>
            <a:r>
              <a:rPr lang="en-GB" dirty="0" smtClean="0"/>
              <a:t>Click to edit Master title style</a:t>
            </a:r>
            <a:endParaRPr lang="en-GB" dirty="0"/>
          </a:p>
        </p:txBody>
      </p:sp>
      <p:sp>
        <p:nvSpPr>
          <p:cNvPr id="8" name="Text Placeholder 7"/>
          <p:cNvSpPr>
            <a:spLocks noGrp="1"/>
          </p:cNvSpPr>
          <p:nvPr>
            <p:ph type="body" sz="quarter" idx="10"/>
          </p:nvPr>
        </p:nvSpPr>
        <p:spPr>
          <a:xfrm>
            <a:off x="395287" y="1308101"/>
            <a:ext cx="8353425" cy="4264040"/>
          </a:xfrm>
          <a:prstGeom prst="rect">
            <a:avLst/>
          </a:prstGeom>
        </p:spPr>
        <p:txBody>
          <a:bodyPr lIns="0" tIns="0" rIns="0" bIns="0"/>
          <a:lstStyle>
            <a:lvl1pPr marL="0" indent="0">
              <a:buFontTx/>
              <a:buNone/>
              <a:defRPr sz="2800">
                <a:solidFill>
                  <a:schemeClr val="tx1">
                    <a:lumMod val="75000"/>
                  </a:schemeClr>
                </a:solidFill>
                <a:latin typeface="+mj-lt"/>
                <a:cs typeface="Gill Sans"/>
              </a:defRPr>
            </a:lvl1pPr>
            <a:lvl2pPr marL="540000" indent="-174625">
              <a:buClrTx/>
              <a:buFont typeface="Gill Sans MT" pitchFamily="34" charset="0"/>
              <a:buChar char="•"/>
              <a:defRPr sz="2400">
                <a:solidFill>
                  <a:schemeClr val="tx1">
                    <a:lumMod val="75000"/>
                  </a:schemeClr>
                </a:solidFill>
                <a:latin typeface="+mj-lt"/>
                <a:cs typeface="Gill Sans"/>
              </a:defRPr>
            </a:lvl2pPr>
            <a:lvl3pPr>
              <a:defRPr sz="2000">
                <a:latin typeface="Gill Sans MT" pitchFamily="34" charset="0"/>
              </a:defRPr>
            </a:lvl3pPr>
            <a:lvl4pPr>
              <a:defRPr sz="16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1"/>
          </p:nvPr>
        </p:nvSpPr>
        <p:spPr>
          <a:xfrm>
            <a:off x="107950" y="6407150"/>
            <a:ext cx="855663" cy="365125"/>
          </a:xfrm>
          <a:prstGeom prst="rect">
            <a:avLst/>
          </a:prstGeom>
        </p:spPr>
        <p:txBody>
          <a:bodyPr/>
          <a:lstStyle>
            <a:lvl1pPr>
              <a:defRPr>
                <a:cs typeface="Geneva" charset="0"/>
              </a:defRPr>
            </a:lvl1pPr>
          </a:lstStyle>
          <a:p>
            <a:pPr>
              <a:defRPr/>
            </a:pPr>
            <a:fld id="{6F5FB95F-26AE-C343-92BF-03D379C9CD18}" type="slidenum">
              <a:rPr lang="en-US"/>
              <a:pPr>
                <a:defRPr/>
              </a:pPr>
              <a:t>‹#›</a:t>
            </a:fld>
            <a:endParaRPr lang="en-US" dirty="0"/>
          </a:p>
        </p:txBody>
      </p:sp>
    </p:spTree>
    <p:extLst>
      <p:ext uri="{BB962C8B-B14F-4D97-AF65-F5344CB8AC3E}">
        <p14:creationId xmlns:p14="http://schemas.microsoft.com/office/powerpoint/2010/main" val="44462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Title 5"/>
          <p:cNvSpPr>
            <a:spLocks noGrp="1"/>
          </p:cNvSpPr>
          <p:nvPr>
            <p:ph type="title"/>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GB" smtClean="0"/>
              <a:t>Click to edit Master title style</a:t>
            </a:r>
            <a:endParaRPr lang="en-GB" dirty="0"/>
          </a:p>
        </p:txBody>
      </p:sp>
      <p:sp>
        <p:nvSpPr>
          <p:cNvPr id="8" name="Text Placeholder 7"/>
          <p:cNvSpPr>
            <a:spLocks noGrp="1"/>
          </p:cNvSpPr>
          <p:nvPr>
            <p:ph type="body" sz="quarter" idx="10"/>
          </p:nvPr>
        </p:nvSpPr>
        <p:spPr>
          <a:xfrm>
            <a:off x="395287" y="1308101"/>
            <a:ext cx="8353425" cy="4264040"/>
          </a:xfrm>
          <a:prstGeom prst="rect">
            <a:avLst/>
          </a:prstGeom>
        </p:spPr>
        <p:txBody>
          <a:bodyPr lIns="0" tIns="0" rIns="0" bIns="0"/>
          <a:lstStyle>
            <a:lvl1pPr marL="0" indent="0">
              <a:buFontTx/>
              <a:buNone/>
              <a:defRPr sz="2800">
                <a:solidFill>
                  <a:schemeClr val="tx1">
                    <a:lumMod val="75000"/>
                  </a:schemeClr>
                </a:solidFill>
                <a:latin typeface="+mj-lt"/>
                <a:cs typeface="Gill Sans"/>
              </a:defRPr>
            </a:lvl1pPr>
            <a:lvl2pPr marL="540000" indent="-174625">
              <a:buClr>
                <a:schemeClr val="tx1"/>
              </a:buClr>
              <a:buFont typeface="Gill Sans MT" pitchFamily="34" charset="0"/>
              <a:buChar char="•"/>
              <a:defRPr sz="2400">
                <a:solidFill>
                  <a:schemeClr val="tx1"/>
                </a:solidFill>
                <a:latin typeface="+mj-lt"/>
                <a:cs typeface="Gill Sans"/>
              </a:defRPr>
            </a:lvl2pPr>
            <a:lvl3pPr>
              <a:defRPr sz="2000" baseline="0">
                <a:latin typeface="Gill Sans MT" pitchFamily="34" charset="0"/>
              </a:defRPr>
            </a:lvl3pPr>
            <a:lvl4pPr>
              <a:defRPr sz="1600" baseline="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1"/>
          </p:nvPr>
        </p:nvSpPr>
        <p:spPr/>
        <p:txBody>
          <a:bodyPr/>
          <a:lstStyle>
            <a:lvl1pPr>
              <a:defRPr/>
            </a:lvl1pPr>
          </a:lstStyle>
          <a:p>
            <a:pPr>
              <a:defRPr/>
            </a:pPr>
            <a:fld id="{5C716DD3-54E5-1C42-96DD-E2011F85167B}" type="slidenum">
              <a:rPr lang="en-US"/>
              <a:pPr>
                <a:defRPr/>
              </a:pPr>
              <a:t>‹#›</a:t>
            </a:fld>
            <a:endParaRPr lang="en-US" dirty="0"/>
          </a:p>
        </p:txBody>
      </p:sp>
    </p:spTree>
    <p:extLst>
      <p:ext uri="{BB962C8B-B14F-4D97-AF65-F5344CB8AC3E}">
        <p14:creationId xmlns:p14="http://schemas.microsoft.com/office/powerpoint/2010/main" val="286785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only slide">
    <p:spTree>
      <p:nvGrpSpPr>
        <p:cNvPr id="1" name=""/>
        <p:cNvGrpSpPr/>
        <p:nvPr/>
      </p:nvGrpSpPr>
      <p:grpSpPr>
        <a:xfrm>
          <a:off x="0" y="0"/>
          <a:ext cx="0" cy="0"/>
          <a:chOff x="0" y="0"/>
          <a:chExt cx="0" cy="0"/>
        </a:xfrm>
      </p:grpSpPr>
      <p:sp>
        <p:nvSpPr>
          <p:cNvPr id="4" name="Title 5"/>
          <p:cNvSpPr>
            <a:spLocks noGrp="1"/>
          </p:cNvSpPr>
          <p:nvPr>
            <p:ph type="title"/>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cs typeface="Gill Sans"/>
              </a:defRPr>
            </a:lvl1pPr>
          </a:lstStyle>
          <a:p>
            <a:r>
              <a:rPr lang="en-GB" smtClean="0"/>
              <a:t>Click to edit Master title style</a:t>
            </a:r>
            <a:endParaRPr lang="en-GB" dirty="0"/>
          </a:p>
        </p:txBody>
      </p:sp>
      <p:sp>
        <p:nvSpPr>
          <p:cNvPr id="13" name="Text Placeholder 12"/>
          <p:cNvSpPr>
            <a:spLocks noGrp="1"/>
          </p:cNvSpPr>
          <p:nvPr>
            <p:ph type="body" sz="quarter" idx="10"/>
          </p:nvPr>
        </p:nvSpPr>
        <p:spPr>
          <a:xfrm>
            <a:off x="395288" y="1308100"/>
            <a:ext cx="8353425" cy="4049713"/>
          </a:xfrm>
          <a:prstGeom prst="rect">
            <a:avLst/>
          </a:prstGeom>
        </p:spPr>
        <p:txBody>
          <a:bodyPr lIns="0" tIns="0" rIns="0" bIns="0"/>
          <a:lstStyle>
            <a:lvl1pPr marL="285750" indent="-285750">
              <a:buClr>
                <a:schemeClr val="bg1"/>
              </a:buClr>
              <a:buFont typeface="Arial"/>
              <a:buChar char="•"/>
              <a:defRPr sz="2800">
                <a:solidFill>
                  <a:schemeClr val="bg1"/>
                </a:solidFill>
                <a:latin typeface="+mj-lt"/>
                <a:cs typeface="Gill Sans"/>
              </a:defRPr>
            </a:lvl1pPr>
            <a:lvl2pPr>
              <a:defRPr sz="2400" baseline="0"/>
            </a:lvl2pPr>
            <a:lvl3pPr>
              <a:defRPr sz="2000"/>
            </a:lvl3pPr>
            <a:lvl4pPr>
              <a:defRPr sz="1600"/>
            </a:lvl4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endParaRPr lang="en-GB" dirty="0"/>
          </a:p>
        </p:txBody>
      </p:sp>
      <p:sp>
        <p:nvSpPr>
          <p:cNvPr id="5" name="Slide Number Placeholder 3"/>
          <p:cNvSpPr>
            <a:spLocks noGrp="1"/>
          </p:cNvSpPr>
          <p:nvPr>
            <p:ph type="sldNum" sz="quarter" idx="11"/>
          </p:nvPr>
        </p:nvSpPr>
        <p:spPr/>
        <p:txBody>
          <a:bodyPr/>
          <a:lstStyle>
            <a:lvl1pPr>
              <a:defRPr/>
            </a:lvl1pPr>
          </a:lstStyle>
          <a:p>
            <a:pPr>
              <a:defRPr/>
            </a:pPr>
            <a:fld id="{B3BB9A1F-918C-FD41-98F1-54D285AB4C29}" type="slidenum">
              <a:rPr lang="en-US"/>
              <a:pPr>
                <a:defRPr/>
              </a:pPr>
              <a:t>‹#›</a:t>
            </a:fld>
            <a:endParaRPr lang="en-US" dirty="0"/>
          </a:p>
        </p:txBody>
      </p:sp>
    </p:spTree>
    <p:extLst>
      <p:ext uri="{BB962C8B-B14F-4D97-AF65-F5344CB8AC3E}">
        <p14:creationId xmlns:p14="http://schemas.microsoft.com/office/powerpoint/2010/main" val="386834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tur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1295400"/>
            <a:ext cx="4176713" cy="3962400"/>
          </a:xfrm>
          <a:prstGeom prst="rect">
            <a:avLst/>
          </a:prstGeom>
        </p:spPr>
        <p:txBody>
          <a:bodyPr vert="horz" lIns="0" tIns="0" rIns="0" bIns="0"/>
          <a:lstStyle>
            <a:lvl1pPr>
              <a:buFontTx/>
              <a:buNone/>
              <a:defRPr>
                <a:latin typeface="Gill Sans MT" pitchFamily="34" charset="0"/>
              </a:defRPr>
            </a:lvl1pPr>
          </a:lstStyle>
          <a:p>
            <a:pPr lvl="0"/>
            <a:endParaRPr lang="en-US" noProof="0" dirty="0"/>
          </a:p>
        </p:txBody>
      </p:sp>
      <p:sp>
        <p:nvSpPr>
          <p:cNvPr id="5" name="Title 5"/>
          <p:cNvSpPr>
            <a:spLocks noGrp="1"/>
          </p:cNvSpPr>
          <p:nvPr>
            <p:ph type="title"/>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defRPr>
            </a:lvl1pPr>
          </a:lstStyle>
          <a:p>
            <a:r>
              <a:rPr lang="en-GB" smtClean="0"/>
              <a:t>Click to edit Master title style</a:t>
            </a:r>
            <a:endParaRPr lang="en-GB" dirty="0"/>
          </a:p>
        </p:txBody>
      </p:sp>
      <p:sp>
        <p:nvSpPr>
          <p:cNvPr id="10" name="Text Placeholder 7"/>
          <p:cNvSpPr>
            <a:spLocks noGrp="1"/>
          </p:cNvSpPr>
          <p:nvPr>
            <p:ph type="body" sz="quarter" idx="11"/>
          </p:nvPr>
        </p:nvSpPr>
        <p:spPr>
          <a:xfrm>
            <a:off x="395287" y="1308101"/>
            <a:ext cx="3960813" cy="4264040"/>
          </a:xfrm>
          <a:prstGeom prst="rect">
            <a:avLst/>
          </a:prstGeom>
        </p:spPr>
        <p:txBody>
          <a:bodyPr lIns="0" tIns="0" rIns="0" bIns="0"/>
          <a:lstStyle>
            <a:lvl1pPr marL="0" indent="0">
              <a:buFontTx/>
              <a:buNone/>
              <a:tabLst/>
              <a:defRPr sz="1800">
                <a:solidFill>
                  <a:schemeClr val="tx1">
                    <a:lumMod val="75000"/>
                  </a:schemeClr>
                </a:solidFill>
                <a:latin typeface="Gill Sans MT" pitchFamily="34" charset="0"/>
              </a:defRPr>
            </a:lvl1pPr>
            <a:lvl2pPr marL="174625" indent="-174625">
              <a:buClr>
                <a:schemeClr val="accent6"/>
              </a:buClr>
              <a:buFont typeface="Gill Sans MT" pitchFamily="34" charset="0"/>
              <a:buChar char="•"/>
              <a:defRPr sz="1800">
                <a:solidFill>
                  <a:schemeClr val="tx1">
                    <a:lumMod val="75000"/>
                  </a:schemeClr>
                </a:solidFill>
                <a:latin typeface="Gill Sans MT" pitchFamily="34" charset="0"/>
              </a:defRPr>
            </a:lvl2pPr>
            <a:lvl3pPr>
              <a:defRPr sz="1800">
                <a:latin typeface="Gill Sans MT" pitchFamily="34" charset="0"/>
              </a:defRPr>
            </a:lvl3pPr>
            <a:lvl4pPr>
              <a:defRPr sz="1800">
                <a:latin typeface="Gill Sans MT" pitchFamily="34" charset="0"/>
              </a:defRPr>
            </a:lvl4pPr>
            <a:lvl5pPr>
              <a:defRPr sz="1800">
                <a:latin typeface="Gill Sans MT" pitchFamily="34" charset="0"/>
              </a:defRPr>
            </a:lvl5pPr>
          </a:lstStyle>
          <a:p>
            <a:pPr lvl="0"/>
            <a:r>
              <a:rPr lang="en-US" dirty="0" smtClean="0"/>
              <a:t>Click to edit Master text styles</a:t>
            </a:r>
          </a:p>
          <a:p>
            <a:pPr lvl="1"/>
            <a:r>
              <a:rPr lang="en-US" dirty="0" smtClean="0"/>
              <a:t>Second level</a:t>
            </a:r>
          </a:p>
        </p:txBody>
      </p:sp>
      <p:sp>
        <p:nvSpPr>
          <p:cNvPr id="6" name="Slide Number Placeholder 3"/>
          <p:cNvSpPr>
            <a:spLocks noGrp="1"/>
          </p:cNvSpPr>
          <p:nvPr>
            <p:ph type="sldNum" sz="quarter" idx="12"/>
          </p:nvPr>
        </p:nvSpPr>
        <p:spPr/>
        <p:txBody>
          <a:bodyPr/>
          <a:lstStyle>
            <a:lvl1pPr>
              <a:defRPr/>
            </a:lvl1pPr>
          </a:lstStyle>
          <a:p>
            <a:pPr>
              <a:defRPr/>
            </a:pPr>
            <a:fld id="{AF02A753-295C-314B-A3E4-679474331439}" type="slidenum">
              <a:rPr lang="en-US"/>
              <a:pPr>
                <a:defRPr/>
              </a:pPr>
              <a:t>‹#›</a:t>
            </a:fld>
            <a:endParaRPr lang="en-US" dirty="0"/>
          </a:p>
        </p:txBody>
      </p:sp>
    </p:spTree>
    <p:extLst>
      <p:ext uri="{BB962C8B-B14F-4D97-AF65-F5344CB8AC3E}">
        <p14:creationId xmlns:p14="http://schemas.microsoft.com/office/powerpoint/2010/main" val="395089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only slide">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81000" y="1295400"/>
            <a:ext cx="8367713" cy="3962400"/>
          </a:xfrm>
          <a:prstGeom prst="rect">
            <a:avLst/>
          </a:prstGeom>
        </p:spPr>
        <p:txBody>
          <a:bodyPr vert="horz" lIns="0" tIns="0" rIns="0" bIns="0"/>
          <a:lstStyle>
            <a:lvl1pPr>
              <a:buFontTx/>
              <a:buNone/>
              <a:defRPr sz="1800">
                <a:latin typeface="Gill Sans MT" pitchFamily="34" charset="0"/>
              </a:defRPr>
            </a:lvl1pPr>
          </a:lstStyle>
          <a:p>
            <a:pPr lvl="0"/>
            <a:r>
              <a:rPr lang="en-GB" noProof="0" smtClean="0"/>
              <a:t>Click icon to add chart</a:t>
            </a:r>
            <a:endParaRPr lang="en-US" noProof="0" dirty="0"/>
          </a:p>
        </p:txBody>
      </p:sp>
      <p:sp>
        <p:nvSpPr>
          <p:cNvPr id="4" name="Title 5"/>
          <p:cNvSpPr>
            <a:spLocks noGrp="1"/>
          </p:cNvSpPr>
          <p:nvPr>
            <p:ph type="title"/>
          </p:nvPr>
        </p:nvSpPr>
        <p:spPr>
          <a:xfrm>
            <a:off x="395288" y="274638"/>
            <a:ext cx="6034100" cy="654032"/>
          </a:xfrm>
          <a:prstGeom prst="rect">
            <a:avLst/>
          </a:prstGeom>
        </p:spPr>
        <p:txBody>
          <a:bodyPr lIns="0" tIns="0" rIns="0" bIns="0" anchor="b" anchorCtr="0"/>
          <a:lstStyle>
            <a:lvl1pPr algn="l">
              <a:lnSpc>
                <a:spcPts val="2800"/>
              </a:lnSpc>
              <a:defRPr sz="2800" b="0">
                <a:solidFill>
                  <a:schemeClr val="tx2"/>
                </a:solidFill>
                <a:latin typeface="+mj-lt"/>
              </a:defRPr>
            </a:lvl1pPr>
          </a:lstStyle>
          <a:p>
            <a:r>
              <a:rPr lang="en-GB" smtClean="0"/>
              <a:t>Click to edit Master title style</a:t>
            </a:r>
            <a:endParaRPr lang="en-GB" dirty="0"/>
          </a:p>
        </p:txBody>
      </p:sp>
      <p:sp>
        <p:nvSpPr>
          <p:cNvPr id="5" name="Slide Number Placeholder 3"/>
          <p:cNvSpPr>
            <a:spLocks noGrp="1"/>
          </p:cNvSpPr>
          <p:nvPr>
            <p:ph type="sldNum" sz="quarter" idx="14"/>
          </p:nvPr>
        </p:nvSpPr>
        <p:spPr/>
        <p:txBody>
          <a:bodyPr/>
          <a:lstStyle>
            <a:lvl1pPr>
              <a:defRPr/>
            </a:lvl1pPr>
          </a:lstStyle>
          <a:p>
            <a:pPr>
              <a:defRPr/>
            </a:pPr>
            <a:fld id="{BDAA23B4-5757-CE41-9B78-A55841C074FE}" type="slidenum">
              <a:rPr lang="en-US"/>
              <a:pPr>
                <a:defRPr/>
              </a:pPr>
              <a:t>‹#›</a:t>
            </a:fld>
            <a:endParaRPr lang="en-US" dirty="0"/>
          </a:p>
        </p:txBody>
      </p:sp>
    </p:spTree>
    <p:extLst>
      <p:ext uri="{BB962C8B-B14F-4D97-AF65-F5344CB8AC3E}">
        <p14:creationId xmlns:p14="http://schemas.microsoft.com/office/powerpoint/2010/main" val="39320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Slide Number Placeholder 3"/>
          <p:cNvSpPr txBox="1">
            <a:spLocks/>
          </p:cNvSpPr>
          <p:nvPr userDrawn="1"/>
        </p:nvSpPr>
        <p:spPr>
          <a:xfrm>
            <a:off x="107950" y="6407150"/>
            <a:ext cx="855663"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Gill Sans MT" charset="0"/>
                <a:ea typeface="ＭＳ Ｐゴシック" charset="0"/>
                <a:cs typeface="Geneva" charset="0"/>
              </a:defRPr>
            </a:lvl1pPr>
            <a:lvl2pPr marL="4572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a:lstStyle>
          <a:p>
            <a:pPr>
              <a:defRPr/>
            </a:pPr>
            <a:fld id="{08103F77-1938-5F4F-AEC2-466AD40F92A6}" type="slidenum">
              <a:rPr lang="en-US" smtClean="0"/>
              <a:pPr>
                <a:defRPr/>
              </a:pPr>
              <a:t>‹#›</a:t>
            </a:fld>
            <a:endParaRPr lang="en-US" dirty="0"/>
          </a:p>
        </p:txBody>
      </p:sp>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0" i="0"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919343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3.jpeg"/><Relationship Id="rId13" Type="http://schemas.openxmlformats.org/officeDocument/2006/relationships/image" Target="../media/image2.emf"/><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 Id="rId3"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 Id="rId3"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2.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6.xml"/><Relationship Id="rId3"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Picture 9" descr="Janet_Primary_RGB_master.eps"/>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28600"/>
            <a:ext cx="25463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67" r:id="rId3"/>
    <p:sldLayoutId id="2147483968"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Gill Sans MT"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Gill Sans MT"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Gill Sans MT"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Gill Sans MT"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6" descr="Janet_Primary_RGB_master.eps"/>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1400" y="152400"/>
            <a:ext cx="1600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4"/>
          </p:nvPr>
        </p:nvSpPr>
        <p:spPr>
          <a:xfrm>
            <a:off x="107950" y="6407150"/>
            <a:ext cx="855663" cy="365125"/>
          </a:xfrm>
          <a:prstGeom prst="rect">
            <a:avLst/>
          </a:prstGeom>
        </p:spPr>
        <p:txBody>
          <a:bodyPr/>
          <a:lstStyle>
            <a:lvl1pPr>
              <a:defRPr>
                <a:cs typeface="Geneva" charset="0"/>
              </a:defRPr>
            </a:lvl1pPr>
          </a:lstStyle>
          <a:p>
            <a:pPr>
              <a:defRPr/>
            </a:pPr>
            <a:fld id="{FF8E3290-386D-034B-8422-12A1E3D1B1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9" r:id="rId5"/>
    <p:sldLayoutId id="2147483970" r:id="rId6"/>
    <p:sldLayoutId id="2147483971" r:id="rId7"/>
    <p:sldLayoutId id="2147483972" r:id="rId8"/>
    <p:sldLayoutId id="2147483973" r:id="rId9"/>
    <p:sldLayoutId id="2147483974"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Gill Sans MT"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Gill Sans MT"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Gill Sans MT"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Gill Sans MT"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TextBox 6"/>
          <p:cNvSpPr txBox="1">
            <a:spLocks noChangeArrowheads="1"/>
          </p:cNvSpPr>
          <p:nvPr userDrawn="1"/>
        </p:nvSpPr>
        <p:spPr bwMode="auto">
          <a:xfrm>
            <a:off x="533400" y="3581400"/>
            <a:ext cx="5486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ill Sans MT" charset="0"/>
                <a:ea typeface="ＭＳ Ｐゴシック" charset="0"/>
                <a:cs typeface="Geneva" charset="0"/>
              </a:defRPr>
            </a:lvl1pPr>
            <a:lvl2pPr marL="742950" indent="-285750">
              <a:defRPr>
                <a:solidFill>
                  <a:schemeClr val="tx1"/>
                </a:solidFill>
                <a:latin typeface="Gill Sans MT" charset="0"/>
                <a:ea typeface="Geneva" charset="0"/>
                <a:cs typeface="Geneva" charset="0"/>
              </a:defRPr>
            </a:lvl2pPr>
            <a:lvl3pPr marL="1143000" indent="-228600">
              <a:defRPr>
                <a:solidFill>
                  <a:schemeClr val="tx1"/>
                </a:solidFill>
                <a:latin typeface="Gill Sans MT" charset="0"/>
                <a:ea typeface="Geneva" charset="0"/>
                <a:cs typeface="Geneva" charset="0"/>
              </a:defRPr>
            </a:lvl3pPr>
            <a:lvl4pPr marL="1600200" indent="-228600">
              <a:defRPr>
                <a:solidFill>
                  <a:schemeClr val="tx1"/>
                </a:solidFill>
                <a:latin typeface="Gill Sans MT" charset="0"/>
                <a:ea typeface="Geneva" charset="0"/>
                <a:cs typeface="Geneva" charset="0"/>
              </a:defRPr>
            </a:lvl4pPr>
            <a:lvl5pPr marL="2057400" indent="-228600">
              <a:defRPr>
                <a:solidFill>
                  <a:schemeClr val="tx1"/>
                </a:solidFill>
                <a:latin typeface="Gill Sans MT" charset="0"/>
                <a:ea typeface="Geneva" charset="0"/>
                <a:cs typeface="Geneva" charset="0"/>
              </a:defRPr>
            </a:lvl5pPr>
            <a:lvl6pPr marL="2514600" indent="-228600" fontAlgn="base">
              <a:spcBef>
                <a:spcPct val="0"/>
              </a:spcBef>
              <a:spcAft>
                <a:spcPct val="0"/>
              </a:spcAft>
              <a:defRPr>
                <a:solidFill>
                  <a:schemeClr val="tx1"/>
                </a:solidFill>
                <a:latin typeface="Gill Sans MT" charset="0"/>
                <a:ea typeface="Geneva" charset="0"/>
                <a:cs typeface="Geneva" charset="0"/>
              </a:defRPr>
            </a:lvl6pPr>
            <a:lvl7pPr marL="2971800" indent="-228600" fontAlgn="base">
              <a:spcBef>
                <a:spcPct val="0"/>
              </a:spcBef>
              <a:spcAft>
                <a:spcPct val="0"/>
              </a:spcAft>
              <a:defRPr>
                <a:solidFill>
                  <a:schemeClr val="tx1"/>
                </a:solidFill>
                <a:latin typeface="Gill Sans MT" charset="0"/>
                <a:ea typeface="Geneva" charset="0"/>
                <a:cs typeface="Geneva" charset="0"/>
              </a:defRPr>
            </a:lvl7pPr>
            <a:lvl8pPr marL="3429000" indent="-228600" fontAlgn="base">
              <a:spcBef>
                <a:spcPct val="0"/>
              </a:spcBef>
              <a:spcAft>
                <a:spcPct val="0"/>
              </a:spcAft>
              <a:defRPr>
                <a:solidFill>
                  <a:schemeClr val="tx1"/>
                </a:solidFill>
                <a:latin typeface="Gill Sans MT" charset="0"/>
                <a:ea typeface="Geneva" charset="0"/>
                <a:cs typeface="Geneva" charset="0"/>
              </a:defRPr>
            </a:lvl8pPr>
            <a:lvl9pPr marL="3886200" indent="-228600" fontAlgn="base">
              <a:spcBef>
                <a:spcPct val="0"/>
              </a:spcBef>
              <a:spcAft>
                <a:spcPct val="0"/>
              </a:spcAft>
              <a:defRPr>
                <a:solidFill>
                  <a:schemeClr val="tx1"/>
                </a:solidFill>
                <a:latin typeface="Gill Sans MT" charset="0"/>
                <a:ea typeface="Geneva" charset="0"/>
                <a:cs typeface="Geneva" charset="0"/>
              </a:defRPr>
            </a:lvl9pPr>
          </a:lstStyle>
          <a:p>
            <a:pPr>
              <a:defRPr/>
            </a:pPr>
            <a:r>
              <a:rPr lang="en-US" sz="4500" smtClean="0">
                <a:solidFill>
                  <a:schemeClr val="bg1"/>
                </a:solidFill>
              </a:rPr>
              <a:t>THANK YOU</a:t>
            </a:r>
          </a:p>
        </p:txBody>
      </p:sp>
      <p:sp>
        <p:nvSpPr>
          <p:cNvPr id="5123" name="TextBox 7"/>
          <p:cNvSpPr txBox="1">
            <a:spLocks noChangeArrowheads="1"/>
          </p:cNvSpPr>
          <p:nvPr userDrawn="1"/>
        </p:nvSpPr>
        <p:spPr bwMode="auto">
          <a:xfrm>
            <a:off x="533400" y="4495800"/>
            <a:ext cx="4191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ill Sans MT" charset="0"/>
                <a:ea typeface="ＭＳ Ｐゴシック" charset="0"/>
                <a:cs typeface="Geneva" charset="0"/>
              </a:defRPr>
            </a:lvl1pPr>
            <a:lvl2pPr marL="742950" indent="-285750">
              <a:defRPr>
                <a:solidFill>
                  <a:schemeClr val="tx1"/>
                </a:solidFill>
                <a:latin typeface="Gill Sans MT" charset="0"/>
                <a:ea typeface="Geneva" charset="0"/>
                <a:cs typeface="Geneva" charset="0"/>
              </a:defRPr>
            </a:lvl2pPr>
            <a:lvl3pPr marL="1143000" indent="-228600">
              <a:defRPr>
                <a:solidFill>
                  <a:schemeClr val="tx1"/>
                </a:solidFill>
                <a:latin typeface="Gill Sans MT" charset="0"/>
                <a:ea typeface="Geneva" charset="0"/>
                <a:cs typeface="Geneva" charset="0"/>
              </a:defRPr>
            </a:lvl3pPr>
            <a:lvl4pPr marL="1600200" indent="-228600">
              <a:defRPr>
                <a:solidFill>
                  <a:schemeClr val="tx1"/>
                </a:solidFill>
                <a:latin typeface="Gill Sans MT" charset="0"/>
                <a:ea typeface="Geneva" charset="0"/>
                <a:cs typeface="Geneva" charset="0"/>
              </a:defRPr>
            </a:lvl4pPr>
            <a:lvl5pPr marL="2057400" indent="-228600">
              <a:defRPr>
                <a:solidFill>
                  <a:schemeClr val="tx1"/>
                </a:solidFill>
                <a:latin typeface="Gill Sans MT" charset="0"/>
                <a:ea typeface="Geneva" charset="0"/>
                <a:cs typeface="Geneva" charset="0"/>
              </a:defRPr>
            </a:lvl5pPr>
            <a:lvl6pPr marL="2514600" indent="-228600" fontAlgn="base">
              <a:spcBef>
                <a:spcPct val="0"/>
              </a:spcBef>
              <a:spcAft>
                <a:spcPct val="0"/>
              </a:spcAft>
              <a:defRPr>
                <a:solidFill>
                  <a:schemeClr val="tx1"/>
                </a:solidFill>
                <a:latin typeface="Gill Sans MT" charset="0"/>
                <a:ea typeface="Geneva" charset="0"/>
                <a:cs typeface="Geneva" charset="0"/>
              </a:defRPr>
            </a:lvl6pPr>
            <a:lvl7pPr marL="2971800" indent="-228600" fontAlgn="base">
              <a:spcBef>
                <a:spcPct val="0"/>
              </a:spcBef>
              <a:spcAft>
                <a:spcPct val="0"/>
              </a:spcAft>
              <a:defRPr>
                <a:solidFill>
                  <a:schemeClr val="tx1"/>
                </a:solidFill>
                <a:latin typeface="Gill Sans MT" charset="0"/>
                <a:ea typeface="Geneva" charset="0"/>
                <a:cs typeface="Geneva" charset="0"/>
              </a:defRPr>
            </a:lvl7pPr>
            <a:lvl8pPr marL="3429000" indent="-228600" fontAlgn="base">
              <a:spcBef>
                <a:spcPct val="0"/>
              </a:spcBef>
              <a:spcAft>
                <a:spcPct val="0"/>
              </a:spcAft>
              <a:defRPr>
                <a:solidFill>
                  <a:schemeClr val="tx1"/>
                </a:solidFill>
                <a:latin typeface="Gill Sans MT" charset="0"/>
                <a:ea typeface="Geneva" charset="0"/>
                <a:cs typeface="Geneva" charset="0"/>
              </a:defRPr>
            </a:lvl8pPr>
            <a:lvl9pPr marL="3886200" indent="-228600" fontAlgn="base">
              <a:spcBef>
                <a:spcPct val="0"/>
              </a:spcBef>
              <a:spcAft>
                <a:spcPct val="0"/>
              </a:spcAft>
              <a:defRPr>
                <a:solidFill>
                  <a:schemeClr val="tx1"/>
                </a:solidFill>
                <a:latin typeface="Gill Sans MT" charset="0"/>
                <a:ea typeface="Geneva" charset="0"/>
                <a:cs typeface="Geneva" charset="0"/>
              </a:defRPr>
            </a:lvl9pPr>
          </a:lstStyle>
          <a:p>
            <a:pPr>
              <a:defRPr/>
            </a:pPr>
            <a:r>
              <a:rPr lang="en-US" sz="2500" baseline="30000" smtClean="0">
                <a:solidFill>
                  <a:srgbClr val="FFFFFF"/>
                </a:solidFill>
              </a:rPr>
              <a:t>Janet, Lumen House  </a:t>
            </a:r>
            <a:br>
              <a:rPr lang="en-US" sz="2500" baseline="30000" smtClean="0">
                <a:solidFill>
                  <a:srgbClr val="FFFFFF"/>
                </a:solidFill>
              </a:rPr>
            </a:br>
            <a:r>
              <a:rPr lang="en-US" sz="2500" baseline="30000" smtClean="0">
                <a:solidFill>
                  <a:srgbClr val="FFFFFF"/>
                </a:solidFill>
              </a:rPr>
              <a:t>Library Avenue, Harwell Oxford</a:t>
            </a:r>
            <a:br>
              <a:rPr lang="en-US" sz="2500" baseline="30000" smtClean="0">
                <a:solidFill>
                  <a:srgbClr val="FFFFFF"/>
                </a:solidFill>
              </a:rPr>
            </a:br>
            <a:r>
              <a:rPr lang="en-US" sz="2500" baseline="30000" smtClean="0">
                <a:solidFill>
                  <a:srgbClr val="FFFFFF"/>
                </a:solidFill>
              </a:rPr>
              <a:t>Didcot, Oxfordshire</a:t>
            </a:r>
          </a:p>
          <a:p>
            <a:pPr>
              <a:defRPr/>
            </a:pPr>
            <a:r>
              <a:rPr lang="en-US" sz="2500" baseline="30000" smtClean="0">
                <a:solidFill>
                  <a:srgbClr val="FFFFFF"/>
                </a:solidFill>
              </a:rPr>
              <a:t>t:  +44 (0) 1235 822200</a:t>
            </a:r>
          </a:p>
          <a:p>
            <a:pPr>
              <a:defRPr/>
            </a:pPr>
            <a:r>
              <a:rPr lang="en-US" sz="2500" baseline="30000" smtClean="0">
                <a:solidFill>
                  <a:srgbClr val="FFFFFF"/>
                </a:solidFill>
              </a:rPr>
              <a:t>f:  +44 (0) 1235 822399</a:t>
            </a:r>
          </a:p>
          <a:p>
            <a:pPr>
              <a:defRPr/>
            </a:pPr>
            <a:r>
              <a:rPr lang="en-US" sz="2500" baseline="30000" smtClean="0">
                <a:solidFill>
                  <a:srgbClr val="FFFFFF"/>
                </a:solidFill>
              </a:rPr>
              <a:t>e: service@ja.net</a:t>
            </a:r>
          </a:p>
          <a:p>
            <a:pPr>
              <a:defRPr/>
            </a:pPr>
            <a:endParaRPr lang="en-US" sz="2500" smtClean="0"/>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Box 6"/>
          <p:cNvSpPr txBox="1">
            <a:spLocks noChangeArrowheads="1"/>
          </p:cNvSpPr>
          <p:nvPr userDrawn="1"/>
        </p:nvSpPr>
        <p:spPr bwMode="auto">
          <a:xfrm>
            <a:off x="533400" y="3581400"/>
            <a:ext cx="5486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ill Sans MT" charset="0"/>
                <a:ea typeface="ＭＳ Ｐゴシック" charset="0"/>
                <a:cs typeface="Geneva" charset="0"/>
              </a:defRPr>
            </a:lvl1pPr>
            <a:lvl2pPr marL="742950" indent="-285750">
              <a:defRPr>
                <a:solidFill>
                  <a:schemeClr val="tx1"/>
                </a:solidFill>
                <a:latin typeface="Gill Sans MT" charset="0"/>
                <a:ea typeface="Geneva" charset="0"/>
                <a:cs typeface="Geneva" charset="0"/>
              </a:defRPr>
            </a:lvl2pPr>
            <a:lvl3pPr marL="1143000" indent="-228600">
              <a:defRPr>
                <a:solidFill>
                  <a:schemeClr val="tx1"/>
                </a:solidFill>
                <a:latin typeface="Gill Sans MT" charset="0"/>
                <a:ea typeface="Geneva" charset="0"/>
                <a:cs typeface="Geneva" charset="0"/>
              </a:defRPr>
            </a:lvl3pPr>
            <a:lvl4pPr marL="1600200" indent="-228600">
              <a:defRPr>
                <a:solidFill>
                  <a:schemeClr val="tx1"/>
                </a:solidFill>
                <a:latin typeface="Gill Sans MT" charset="0"/>
                <a:ea typeface="Geneva" charset="0"/>
                <a:cs typeface="Geneva" charset="0"/>
              </a:defRPr>
            </a:lvl4pPr>
            <a:lvl5pPr marL="2057400" indent="-228600">
              <a:defRPr>
                <a:solidFill>
                  <a:schemeClr val="tx1"/>
                </a:solidFill>
                <a:latin typeface="Gill Sans MT" charset="0"/>
                <a:ea typeface="Geneva" charset="0"/>
                <a:cs typeface="Geneva" charset="0"/>
              </a:defRPr>
            </a:lvl5pPr>
            <a:lvl6pPr marL="2514600" indent="-228600" fontAlgn="base">
              <a:spcBef>
                <a:spcPct val="0"/>
              </a:spcBef>
              <a:spcAft>
                <a:spcPct val="0"/>
              </a:spcAft>
              <a:defRPr>
                <a:solidFill>
                  <a:schemeClr val="tx1"/>
                </a:solidFill>
                <a:latin typeface="Gill Sans MT" charset="0"/>
                <a:ea typeface="Geneva" charset="0"/>
                <a:cs typeface="Geneva" charset="0"/>
              </a:defRPr>
            </a:lvl6pPr>
            <a:lvl7pPr marL="2971800" indent="-228600" fontAlgn="base">
              <a:spcBef>
                <a:spcPct val="0"/>
              </a:spcBef>
              <a:spcAft>
                <a:spcPct val="0"/>
              </a:spcAft>
              <a:defRPr>
                <a:solidFill>
                  <a:schemeClr val="tx1"/>
                </a:solidFill>
                <a:latin typeface="Gill Sans MT" charset="0"/>
                <a:ea typeface="Geneva" charset="0"/>
                <a:cs typeface="Geneva" charset="0"/>
              </a:defRPr>
            </a:lvl7pPr>
            <a:lvl8pPr marL="3429000" indent="-228600" fontAlgn="base">
              <a:spcBef>
                <a:spcPct val="0"/>
              </a:spcBef>
              <a:spcAft>
                <a:spcPct val="0"/>
              </a:spcAft>
              <a:defRPr>
                <a:solidFill>
                  <a:schemeClr val="tx1"/>
                </a:solidFill>
                <a:latin typeface="Gill Sans MT" charset="0"/>
                <a:ea typeface="Geneva" charset="0"/>
                <a:cs typeface="Geneva" charset="0"/>
              </a:defRPr>
            </a:lvl8pPr>
            <a:lvl9pPr marL="3886200" indent="-228600" fontAlgn="base">
              <a:spcBef>
                <a:spcPct val="0"/>
              </a:spcBef>
              <a:spcAft>
                <a:spcPct val="0"/>
              </a:spcAft>
              <a:defRPr>
                <a:solidFill>
                  <a:schemeClr val="tx1"/>
                </a:solidFill>
                <a:latin typeface="Gill Sans MT" charset="0"/>
                <a:ea typeface="Geneva" charset="0"/>
                <a:cs typeface="Geneva" charset="0"/>
              </a:defRPr>
            </a:lvl9pPr>
          </a:lstStyle>
          <a:p>
            <a:pPr>
              <a:defRPr/>
            </a:pPr>
            <a:r>
              <a:rPr lang="en-US" sz="4500" smtClean="0">
                <a:solidFill>
                  <a:srgbClr val="FFFFFF"/>
                </a:solidFill>
              </a:rPr>
              <a:t>THANK YOU</a:t>
            </a:r>
          </a:p>
        </p:txBody>
      </p:sp>
    </p:spTree>
  </p:cSld>
  <p:clrMap bg1="lt1" tx1="dk1" bg2="lt2" tx2="dk2" accent1="accent1" accent2="accent2" accent3="accent3" accent4="accent4" accent5="accent5" accent6="accent6" hlink="hlink" folHlink="folHlink"/>
  <p:sldLayoutIdLst>
    <p:sldLayoutId id="2147483966"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Gill Sans MT"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Gill Sans MT"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Gill Sans MT"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Gill Sans MT"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Gill Sans MT" charset="0"/>
          <a:ea typeface="ＭＳ Ｐゴシック"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3" Type="http://schemas.openxmlformats.org/officeDocument/2006/relationships/hyperlink" Target="https://community.ja.net/groups/moonshot" TargetMode="External"/><Relationship Id="rId4" Type="http://schemas.openxmlformats.org/officeDocument/2006/relationships/hyperlink" Target="https://community.ja.net/groups/moonshot/documents/draft-trust-router-specification" TargetMode="External"/><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hyperlink" Target="https://community.ja.net/groups/moonshot/article/moonshot-dvd-image-and-code-update" TargetMode="External"/><Relationship Id="rId4" Type="http://schemas.openxmlformats.org/officeDocument/2006/relationships/hyperlink" Target="https://community.ja.net/groups/moonshot/article/moonshot-pilot-release-1-dvd" TargetMode="External"/><Relationship Id="rId5" Type="http://schemas.openxmlformats.org/officeDocument/2006/relationships/hyperlink" Target="https://tools.ietf.org/wg/abfab" TargetMode="External"/><Relationship Id="rId1" Type="http://schemas.openxmlformats.org/officeDocument/2006/relationships/slideLayout" Target="../slideLayouts/slideLayout5.xml"/><Relationship Id="rId2" Type="http://schemas.openxmlformats.org/officeDocument/2006/relationships/hyperlink" Target="https://community.ja.net/groups/moonsho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bwMode="auto">
          <a:xfrm>
            <a:off x="381000" y="2286000"/>
            <a:ext cx="59055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dirty="0">
                <a:latin typeface="Gill Sans MT" charset="0"/>
                <a:cs typeface="Geneva" charset="0"/>
              </a:rPr>
              <a:t>Moonshot</a:t>
            </a:r>
          </a:p>
        </p:txBody>
      </p:sp>
      <p:sp>
        <p:nvSpPr>
          <p:cNvPr id="3" name="Subtitle 2"/>
          <p:cNvSpPr>
            <a:spLocks noGrp="1"/>
          </p:cNvSpPr>
          <p:nvPr>
            <p:ph type="subTitle" idx="1"/>
          </p:nvPr>
        </p:nvSpPr>
        <p:spPr>
          <a:xfrm>
            <a:off x="381000" y="4495800"/>
            <a:ext cx="4046538" cy="685800"/>
          </a:xfrm>
        </p:spPr>
        <p:txBody>
          <a:bodyPr/>
          <a:lstStyle/>
          <a:p>
            <a:pPr eaLnBrk="1" fontAlgn="auto" hangingPunct="1">
              <a:spcAft>
                <a:spcPts val="0"/>
              </a:spcAft>
              <a:buFont typeface="Arial"/>
              <a:buNone/>
              <a:defRPr/>
            </a:pPr>
            <a:r>
              <a:rPr lang="en-US" i="1" dirty="0" smtClean="0">
                <a:ea typeface="+mn-ea"/>
              </a:rPr>
              <a:t>Adam Bishop</a:t>
            </a:r>
            <a:r>
              <a:rPr lang="en-US" i="1" dirty="0">
                <a:ea typeface="+mn-ea"/>
              </a:rPr>
              <a:t/>
            </a:r>
            <a:br>
              <a:rPr lang="en-US" i="1" dirty="0">
                <a:ea typeface="+mn-ea"/>
              </a:rPr>
            </a:br>
            <a:endParaRPr lang="en-US" dirty="0" smtClean="0">
              <a:ea typeface="+mn-ea"/>
            </a:endParaRPr>
          </a:p>
          <a:p>
            <a:pPr eaLnBrk="1" fontAlgn="auto" hangingPunct="1">
              <a:spcAft>
                <a:spcPts val="0"/>
              </a:spcAft>
              <a:buFont typeface="Arial"/>
              <a:buNone/>
              <a:defRPr/>
            </a:pPr>
            <a:endParaRPr lang="en-US" dirty="0">
              <a:ea typeface="+mn-ea"/>
            </a:endParaRPr>
          </a:p>
          <a:p>
            <a:pPr eaLnBrk="1" fontAlgn="auto" hangingPunct="1">
              <a:spcAft>
                <a:spcPts val="0"/>
              </a:spcAft>
              <a:buFont typeface="Arial"/>
              <a:buNone/>
              <a:defRPr/>
            </a:pPr>
            <a:r>
              <a:rPr lang="en-US" i="1" dirty="0" smtClean="0">
                <a:ea typeface="+mn-ea"/>
              </a:rPr>
              <a:t>1</a:t>
            </a:r>
            <a:r>
              <a:rPr lang="en-US" i="1" dirty="0">
                <a:ea typeface="+mn-ea"/>
              </a:rPr>
              <a:t>1</a:t>
            </a:r>
            <a:r>
              <a:rPr lang="en-US" i="1" dirty="0" smtClean="0">
                <a:ea typeface="+mn-ea"/>
              </a:rPr>
              <a:t>th March 2013</a:t>
            </a:r>
            <a:endParaRPr lang="en-US" i="1"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e.g. PuTTY connecting to Linux OpenSSH</a:t>
            </a:r>
          </a:p>
        </p:txBody>
      </p:sp>
      <p:pic>
        <p:nvPicPr>
          <p:cNvPr id="5" name="Picture 4"/>
          <p:cNvPicPr>
            <a:picLocks noChangeAspect="1"/>
          </p:cNvPicPr>
          <p:nvPr/>
        </p:nvPicPr>
        <p:blipFill>
          <a:blip r:embed="rId2"/>
          <a:stretch>
            <a:fillRect/>
          </a:stretch>
        </p:blipFill>
        <p:spPr>
          <a:xfrm>
            <a:off x="623888" y="981075"/>
            <a:ext cx="7835900" cy="5876925"/>
          </a:xfrm>
          <a:prstGeom prst="rect">
            <a:avLst/>
          </a:prstGeom>
          <a:effectLst>
            <a:outerShdw blurRad="50800" dist="38100" dir="2700000" sx="102000" sy="102000" algn="tl" rotWithShape="0">
              <a:srgbClr val="000000">
                <a:alpha val="43000"/>
              </a:srgbClr>
            </a:outerShdw>
          </a:effectLst>
        </p:spPr>
      </p:pic>
      <p:sp>
        <p:nvSpPr>
          <p:cNvPr id="31747" name="Slide Number Placeholder 3"/>
          <p:cNvSpPr>
            <a:spLocks noGrp="1"/>
          </p:cNvSpPr>
          <p:nvPr>
            <p:ph type="sldNum" sz="quarter" idx="11"/>
          </p:nvPr>
        </p:nvSpPr>
        <p:spPr bwMode="auto">
          <a:xfrm>
            <a:off x="107950" y="6381750"/>
            <a:ext cx="855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88DBFE14-9787-7240-916D-E7E2BC7E704F}" type="slidenum">
              <a:rPr lang="en-US" sz="1800">
                <a:cs typeface="Geneva" charset="0"/>
              </a:rPr>
              <a:pPr eaLnBrk="1" hangingPunct="1"/>
              <a:t>10</a:t>
            </a:fld>
            <a:endParaRPr lang="en-US" sz="1800">
              <a:cs typeface="Geneva"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395288" y="274638"/>
            <a:ext cx="662463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and… Federated Desktop Sign-in</a:t>
            </a:r>
          </a:p>
        </p:txBody>
      </p:sp>
      <p:sp>
        <p:nvSpPr>
          <p:cNvPr id="4" name="Text Placeholder 3"/>
          <p:cNvSpPr>
            <a:spLocks noGrp="1"/>
          </p:cNvSpPr>
          <p:nvPr>
            <p:ph type="body" sz="quarter" idx="10"/>
          </p:nvPr>
        </p:nvSpPr>
        <p:spPr>
          <a:xfrm>
            <a:off x="395288" y="1308100"/>
            <a:ext cx="8353425" cy="4264025"/>
          </a:xfrm>
        </p:spPr>
        <p:txBody>
          <a:bodyPr/>
          <a:lstStyle/>
          <a:p>
            <a:pPr>
              <a:defRPr/>
            </a:pPr>
            <a:r>
              <a:rPr lang="en-US" dirty="0" smtClean="0"/>
              <a:t>Some </a:t>
            </a:r>
            <a:r>
              <a:rPr lang="en-US" dirty="0" err="1" smtClean="0"/>
              <a:t>organisations</a:t>
            </a:r>
            <a:r>
              <a:rPr lang="en-US" dirty="0"/>
              <a:t> </a:t>
            </a:r>
            <a:r>
              <a:rPr lang="en-US" dirty="0" smtClean="0"/>
              <a:t>want to enable manageable desktop sign-in for external users</a:t>
            </a:r>
          </a:p>
          <a:p>
            <a:pPr lvl="1">
              <a:defRPr/>
            </a:pPr>
            <a:r>
              <a:rPr lang="en-US" dirty="0" smtClean="0"/>
              <a:t>Seconded personnel, visitors, contracts, </a:t>
            </a:r>
            <a:r>
              <a:rPr lang="en-US" dirty="0" err="1" smtClean="0"/>
              <a:t>etc</a:t>
            </a:r>
            <a:r>
              <a:rPr lang="en-US" dirty="0" smtClean="0"/>
              <a:t>;</a:t>
            </a:r>
            <a:endParaRPr lang="en-US" dirty="0"/>
          </a:p>
          <a:p>
            <a:pPr lvl="1">
              <a:defRPr/>
            </a:pPr>
            <a:r>
              <a:rPr lang="en-US" dirty="0" smtClean="0"/>
              <a:t>Or beyond – e.g. public sector desktops that should allow local government users, police users, fire users, health workers, social services users, </a:t>
            </a:r>
            <a:r>
              <a:rPr lang="en-US" dirty="0" err="1" smtClean="0"/>
              <a:t>etc</a:t>
            </a:r>
            <a:endParaRPr lang="en-US" dirty="0"/>
          </a:p>
          <a:p>
            <a:pPr>
              <a:defRPr/>
            </a:pPr>
            <a:r>
              <a:rPr lang="en-US" dirty="0"/>
              <a:t>Highly challenging using contemporary technology</a:t>
            </a:r>
          </a:p>
          <a:p>
            <a:pPr>
              <a:defRPr/>
            </a:pPr>
            <a:r>
              <a:rPr lang="en-US" dirty="0"/>
              <a:t>Moonshot integrates directly into Windows and Linux desktop sign-on</a:t>
            </a:r>
          </a:p>
          <a:p>
            <a:pPr lvl="1">
              <a:defRPr/>
            </a:pPr>
            <a:endParaRPr lang="en-US" dirty="0"/>
          </a:p>
          <a:p>
            <a:pPr>
              <a:defRPr/>
            </a:pPr>
            <a:endParaRPr lang="en-US" dirty="0"/>
          </a:p>
        </p:txBody>
      </p:sp>
      <p:sp>
        <p:nvSpPr>
          <p:cNvPr id="3277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E1BA3142-7316-E944-B91B-A69988CE3122}" type="slidenum">
              <a:rPr lang="en-US" sz="1800">
                <a:cs typeface="Geneva" charset="0"/>
              </a:rPr>
              <a:pPr eaLnBrk="1" hangingPunct="1"/>
              <a:t>11</a:t>
            </a:fld>
            <a:endParaRPr lang="en-US" sz="1800">
              <a:cs typeface="Genev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Other tested scenarios</a:t>
            </a:r>
          </a:p>
        </p:txBody>
      </p:sp>
      <p:sp>
        <p:nvSpPr>
          <p:cNvPr id="3" name="Text Placeholder 2"/>
          <p:cNvSpPr>
            <a:spLocks noGrp="1"/>
          </p:cNvSpPr>
          <p:nvPr>
            <p:ph type="body" sz="quarter" idx="10"/>
          </p:nvPr>
        </p:nvSpPr>
        <p:spPr>
          <a:xfrm>
            <a:off x="395288" y="1308100"/>
            <a:ext cx="8353425" cy="4264025"/>
          </a:xfrm>
        </p:spPr>
        <p:txBody>
          <a:bodyPr/>
          <a:lstStyle/>
          <a:p>
            <a:pPr eaLnBrk="1" hangingPunct="1">
              <a:defRPr/>
            </a:pPr>
            <a:r>
              <a:rPr lang="en-US" sz="1600" dirty="0" smtClean="0"/>
              <a:t>For example… (these are tested, working examples)</a:t>
            </a:r>
          </a:p>
          <a:p>
            <a:pPr eaLnBrk="1" hangingPunct="1">
              <a:defRPr/>
            </a:pPr>
            <a:endParaRPr lang="en-US" sz="1600" dirty="0" smtClean="0"/>
          </a:p>
          <a:p>
            <a:pPr eaLnBrk="1" hangingPunct="1">
              <a:defRPr/>
            </a:pPr>
            <a:r>
              <a:rPr lang="en-US" sz="1600" dirty="0" err="1" smtClean="0"/>
              <a:t>OpenLDAP</a:t>
            </a:r>
            <a:r>
              <a:rPr lang="en-US" sz="1600" dirty="0" smtClean="0"/>
              <a:t> </a:t>
            </a:r>
            <a:r>
              <a:rPr lang="en-US" sz="1600" dirty="0"/>
              <a:t>client </a:t>
            </a:r>
            <a:r>
              <a:rPr lang="en-US" sz="1600" dirty="0">
                <a:sym typeface="Wingdings"/>
              </a:rPr>
              <a:t> </a:t>
            </a:r>
            <a:r>
              <a:rPr lang="en-US" sz="1600" dirty="0" err="1">
                <a:sym typeface="Wingdings"/>
              </a:rPr>
              <a:t>OpenLDAP</a:t>
            </a:r>
            <a:r>
              <a:rPr lang="en-US" sz="1600" dirty="0">
                <a:sym typeface="Wingdings"/>
              </a:rPr>
              <a:t> server (GSS)</a:t>
            </a:r>
          </a:p>
          <a:p>
            <a:pPr eaLnBrk="1" hangingPunct="1">
              <a:defRPr/>
            </a:pPr>
            <a:endParaRPr lang="en-US" sz="1600" dirty="0">
              <a:sym typeface="Wingdings"/>
            </a:endParaRPr>
          </a:p>
          <a:p>
            <a:pPr eaLnBrk="1" hangingPunct="1">
              <a:defRPr/>
            </a:pPr>
            <a:r>
              <a:rPr lang="en-US" sz="1600" dirty="0" err="1">
                <a:sym typeface="Wingdings"/>
              </a:rPr>
              <a:t>OpenLDAP</a:t>
            </a:r>
            <a:r>
              <a:rPr lang="en-US" sz="1600" dirty="0">
                <a:sym typeface="Wingdings"/>
              </a:rPr>
              <a:t> client (GSS)  Windows Active Directory (SSPI)</a:t>
            </a:r>
          </a:p>
          <a:p>
            <a:pPr eaLnBrk="1" hangingPunct="1">
              <a:defRPr/>
            </a:pPr>
            <a:endParaRPr lang="en-US" sz="1600" dirty="0">
              <a:sym typeface="Wingdings"/>
            </a:endParaRPr>
          </a:p>
          <a:p>
            <a:pPr eaLnBrk="1" hangingPunct="1">
              <a:defRPr/>
            </a:pPr>
            <a:r>
              <a:rPr lang="en-US" sz="1600" dirty="0">
                <a:sym typeface="Wingdings"/>
              </a:rPr>
              <a:t>Firefox  Apache (GSS)</a:t>
            </a:r>
          </a:p>
          <a:p>
            <a:pPr eaLnBrk="1" hangingPunct="1">
              <a:defRPr/>
            </a:pPr>
            <a:endParaRPr lang="en-US" sz="1600" dirty="0">
              <a:sym typeface="Wingdings"/>
            </a:endParaRPr>
          </a:p>
          <a:p>
            <a:pPr eaLnBrk="1" hangingPunct="1">
              <a:defRPr/>
            </a:pPr>
            <a:r>
              <a:rPr lang="en-US" sz="1600" dirty="0">
                <a:sym typeface="Wingdings"/>
              </a:rPr>
              <a:t>Internet Explorer  IIS (SSPI)</a:t>
            </a:r>
          </a:p>
          <a:p>
            <a:pPr eaLnBrk="1" hangingPunct="1">
              <a:defRPr/>
            </a:pPr>
            <a:endParaRPr lang="en-US" sz="1600" dirty="0">
              <a:sym typeface="Wingdings"/>
            </a:endParaRPr>
          </a:p>
          <a:p>
            <a:pPr eaLnBrk="1" hangingPunct="1">
              <a:defRPr/>
            </a:pPr>
            <a:r>
              <a:rPr lang="en-US" sz="1600" dirty="0" err="1">
                <a:sym typeface="Wingdings"/>
              </a:rPr>
              <a:t>MyProxy</a:t>
            </a:r>
            <a:r>
              <a:rPr lang="en-US" sz="1600" dirty="0">
                <a:sym typeface="Wingdings"/>
              </a:rPr>
              <a:t> client  </a:t>
            </a:r>
            <a:r>
              <a:rPr lang="en-US" sz="1600" dirty="0" err="1">
                <a:sym typeface="Wingdings"/>
              </a:rPr>
              <a:t>MyProxy</a:t>
            </a:r>
            <a:r>
              <a:rPr lang="en-US" sz="1600" dirty="0">
                <a:sym typeface="Wingdings"/>
              </a:rPr>
              <a:t> server (SASL)</a:t>
            </a:r>
          </a:p>
          <a:p>
            <a:pPr eaLnBrk="1" hangingPunct="1">
              <a:defRPr/>
            </a:pPr>
            <a:endParaRPr lang="en-US" sz="1600" dirty="0">
              <a:sym typeface="Wingdings"/>
            </a:endParaRPr>
          </a:p>
          <a:p>
            <a:pPr eaLnBrk="1" hangingPunct="1">
              <a:defRPr/>
            </a:pPr>
            <a:r>
              <a:rPr lang="en-US" sz="1600" dirty="0" err="1">
                <a:sym typeface="Wingdings"/>
              </a:rPr>
              <a:t>Adium</a:t>
            </a:r>
            <a:r>
              <a:rPr lang="en-US" sz="1600" dirty="0">
                <a:sym typeface="Wingdings"/>
              </a:rPr>
              <a:t>  </a:t>
            </a:r>
            <a:r>
              <a:rPr lang="en-US" sz="1600" dirty="0" err="1">
                <a:sym typeface="Wingdings"/>
              </a:rPr>
              <a:t>Jabberd</a:t>
            </a:r>
            <a:r>
              <a:rPr lang="en-US" sz="1600" dirty="0">
                <a:sym typeface="Wingdings"/>
              </a:rPr>
              <a:t> (SASL</a:t>
            </a:r>
            <a:r>
              <a:rPr lang="en-US" sz="1600" dirty="0" smtClean="0">
                <a:sym typeface="Wingdings"/>
              </a:rPr>
              <a:t>)</a:t>
            </a:r>
            <a:endParaRPr lang="en-US" sz="1600" dirty="0">
              <a:sym typeface="Wingding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a:latin typeface="Gill Sans MT" charset="0"/>
              </a:rPr>
              <a:t>Introducing Moonshot</a:t>
            </a:r>
          </a:p>
        </p:txBody>
      </p:sp>
      <p:sp>
        <p:nvSpPr>
          <p:cNvPr id="7" name="Text Placeholder 6"/>
          <p:cNvSpPr>
            <a:spLocks noGrp="1"/>
          </p:cNvSpPr>
          <p:nvPr>
            <p:ph type="body" idx="1"/>
          </p:nvPr>
        </p:nvSpPr>
        <p:spPr/>
        <p:txBody>
          <a:bodyPr/>
          <a:lstStyle/>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 Moonshot’s Goals</a:t>
            </a:r>
          </a:p>
        </p:txBody>
      </p:sp>
      <p:sp>
        <p:nvSpPr>
          <p:cNvPr id="5" name="Text Placeholder 4"/>
          <p:cNvSpPr>
            <a:spLocks noGrp="1"/>
          </p:cNvSpPr>
          <p:nvPr>
            <p:ph type="body" sz="quarter" idx="10"/>
          </p:nvPr>
        </p:nvSpPr>
        <p:spPr>
          <a:xfrm>
            <a:off x="395288" y="1308100"/>
            <a:ext cx="8353425" cy="4264025"/>
          </a:xfrm>
        </p:spPr>
        <p:txBody>
          <a:bodyPr/>
          <a:lstStyle/>
          <a:p>
            <a:pPr>
              <a:defRPr/>
            </a:pPr>
            <a:endParaRPr lang="en-US" dirty="0" smtClean="0"/>
          </a:p>
          <a:p>
            <a:pPr eaLnBrk="1" hangingPunct="1">
              <a:defRPr/>
            </a:pPr>
            <a:r>
              <a:rPr lang="en-US" b="1" dirty="0" smtClean="0">
                <a:latin typeface="Gill Sans MT" charset="0"/>
              </a:rPr>
              <a:t>Lower </a:t>
            </a:r>
            <a:r>
              <a:rPr lang="en-US" b="1" dirty="0">
                <a:latin typeface="Gill Sans MT" charset="0"/>
              </a:rPr>
              <a:t>the </a:t>
            </a:r>
            <a:r>
              <a:rPr lang="en-US" b="1" dirty="0" smtClean="0">
                <a:latin typeface="Gill Sans MT" charset="0"/>
              </a:rPr>
              <a:t>barriers </a:t>
            </a:r>
            <a:r>
              <a:rPr lang="en-US" dirty="0" smtClean="0">
                <a:latin typeface="Gill Sans MT" charset="0"/>
              </a:rPr>
              <a:t>to collaboration</a:t>
            </a:r>
            <a:br>
              <a:rPr lang="en-US" dirty="0" smtClean="0">
                <a:latin typeface="Gill Sans MT" charset="0"/>
              </a:rPr>
            </a:br>
            <a:r>
              <a:rPr lang="en-US" dirty="0" smtClean="0">
                <a:latin typeface="Gill Sans MT" charset="0"/>
              </a:rPr>
              <a:t>within the Janet community</a:t>
            </a:r>
            <a:endParaRPr lang="en-US" dirty="0">
              <a:latin typeface="Gill Sans MT" charset="0"/>
            </a:endParaRPr>
          </a:p>
          <a:p>
            <a:pPr eaLnBrk="1" hangingPunct="1">
              <a:defRPr/>
            </a:pPr>
            <a:endParaRPr lang="en-GB" dirty="0">
              <a:latin typeface="Gill Sans MT" charset="0"/>
            </a:endParaRPr>
          </a:p>
          <a:p>
            <a:pPr eaLnBrk="1" hangingPunct="1">
              <a:defRPr/>
            </a:pPr>
            <a:r>
              <a:rPr lang="en-US" b="1" dirty="0">
                <a:latin typeface="Gill Sans MT" charset="0"/>
              </a:rPr>
              <a:t>Reduce the cost and </a:t>
            </a:r>
            <a:r>
              <a:rPr lang="en-US" b="1" dirty="0" smtClean="0">
                <a:latin typeface="Gill Sans MT" charset="0"/>
              </a:rPr>
              <a:t>time </a:t>
            </a:r>
            <a:r>
              <a:rPr lang="en-US" dirty="0" smtClean="0">
                <a:latin typeface="Gill Sans MT" charset="0"/>
              </a:rPr>
              <a:t>to</a:t>
            </a:r>
            <a:br>
              <a:rPr lang="en-US" dirty="0" smtClean="0">
                <a:latin typeface="Gill Sans MT" charset="0"/>
              </a:rPr>
            </a:br>
            <a:r>
              <a:rPr lang="en-US" dirty="0" smtClean="0">
                <a:latin typeface="Gill Sans MT" charset="0"/>
              </a:rPr>
              <a:t>create</a:t>
            </a:r>
            <a:r>
              <a:rPr lang="en-US" dirty="0">
                <a:latin typeface="Gill Sans MT" charset="0"/>
              </a:rPr>
              <a:t> </a:t>
            </a:r>
            <a:r>
              <a:rPr lang="en-US" dirty="0" smtClean="0">
                <a:latin typeface="Gill Sans MT" charset="0"/>
              </a:rPr>
              <a:t>new services</a:t>
            </a:r>
          </a:p>
          <a:p>
            <a:pPr eaLnBrk="1" hangingPunct="1">
              <a:defRPr/>
            </a:pPr>
            <a:endParaRPr lang="en-US" dirty="0">
              <a:latin typeface="Gill Sans MT" charset="0"/>
            </a:endParaRPr>
          </a:p>
          <a:p>
            <a:pPr eaLnBrk="1" hangingPunct="1">
              <a:defRPr/>
            </a:pPr>
            <a:r>
              <a:rPr lang="en-US" b="1" dirty="0">
                <a:latin typeface="Gill Sans MT" charset="0"/>
              </a:rPr>
              <a:t>Drive down operational </a:t>
            </a:r>
            <a:r>
              <a:rPr lang="en-US" b="1" dirty="0" smtClean="0">
                <a:latin typeface="Gill Sans MT" charset="0"/>
              </a:rPr>
              <a:t>costs </a:t>
            </a:r>
            <a:r>
              <a:rPr lang="en-US" dirty="0" smtClean="0">
                <a:latin typeface="Gill Sans MT" charset="0"/>
              </a:rPr>
              <a:t>for</a:t>
            </a:r>
            <a:br>
              <a:rPr lang="en-US" dirty="0" smtClean="0">
                <a:latin typeface="Gill Sans MT" charset="0"/>
              </a:rPr>
            </a:br>
            <a:r>
              <a:rPr lang="en-US" dirty="0" smtClean="0">
                <a:latin typeface="Gill Sans MT" charset="0"/>
              </a:rPr>
              <a:t>both Janet and our community</a:t>
            </a:r>
          </a:p>
          <a:p>
            <a:pPr eaLnBrk="1" hangingPunct="1">
              <a:defRPr/>
            </a:pPr>
            <a:endParaRPr lang="en-US" dirty="0">
              <a:latin typeface="Gill Sans MT" charset="0"/>
            </a:endParaRP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C9A3F755-CCFD-F940-935F-59C2A3D772D6}" type="slidenum">
              <a:rPr lang="en-US" sz="1800">
                <a:cs typeface="Geneva" charset="0"/>
              </a:rPr>
              <a:pPr eaLnBrk="1" hangingPunct="1"/>
              <a:t>14</a:t>
            </a:fld>
            <a:endParaRPr lang="en-US" sz="1800">
              <a:cs typeface="Genev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 How?</a:t>
            </a:r>
          </a:p>
        </p:txBody>
      </p:sp>
      <p:sp>
        <p:nvSpPr>
          <p:cNvPr id="5" name="Text Placeholder 4"/>
          <p:cNvSpPr>
            <a:spLocks noGrp="1"/>
          </p:cNvSpPr>
          <p:nvPr>
            <p:ph type="body" sz="quarter" idx="10"/>
          </p:nvPr>
        </p:nvSpPr>
        <p:spPr>
          <a:xfrm>
            <a:off x="395288" y="1308100"/>
            <a:ext cx="8353425" cy="4264025"/>
          </a:xfrm>
        </p:spPr>
        <p:txBody>
          <a:bodyPr/>
          <a:lstStyle/>
          <a:p>
            <a:pPr eaLnBrk="1" hangingPunct="1">
              <a:defRPr/>
            </a:pPr>
            <a:endParaRPr lang="en-US" b="1" dirty="0" smtClean="0">
              <a:latin typeface="Gill Sans MT" charset="0"/>
            </a:endParaRPr>
          </a:p>
          <a:p>
            <a:pPr>
              <a:defRPr/>
            </a:pPr>
            <a:r>
              <a:rPr lang="en-US" dirty="0" smtClean="0"/>
              <a:t>By enabling our customers to </a:t>
            </a:r>
            <a:r>
              <a:rPr lang="en-US" b="1" dirty="0" smtClean="0"/>
              <a:t>Federate</a:t>
            </a:r>
            <a:r>
              <a:rPr lang="en-US" dirty="0" smtClean="0"/>
              <a:t/>
            </a:r>
            <a:br>
              <a:rPr lang="en-US" dirty="0" smtClean="0"/>
            </a:br>
            <a:r>
              <a:rPr lang="en-US" b="1" dirty="0" smtClean="0"/>
              <a:t>Anything</a:t>
            </a:r>
            <a:r>
              <a:rPr lang="en-US" dirty="0" smtClean="0"/>
              <a:t> </a:t>
            </a:r>
            <a:r>
              <a:rPr lang="en-US" dirty="0"/>
              <a:t>&amp; </a:t>
            </a:r>
            <a:r>
              <a:rPr lang="en-US" b="1" dirty="0" smtClean="0"/>
              <a:t>Everything, Easily</a:t>
            </a:r>
            <a:endParaRPr lang="en-US" b="1" dirty="0">
              <a:latin typeface="Gill Sans MT" charset="0"/>
            </a:endParaRPr>
          </a:p>
          <a:p>
            <a:pPr eaLnBrk="1" hangingPunct="1">
              <a:defRPr/>
            </a:pPr>
            <a:endParaRPr lang="en-US" b="1" dirty="0">
              <a:latin typeface="Gill Sans MT" charset="0"/>
            </a:endParaRPr>
          </a:p>
          <a:p>
            <a:pPr eaLnBrk="1" hangingPunct="1">
              <a:defRPr/>
            </a:pPr>
            <a:r>
              <a:rPr lang="en-US" dirty="0" smtClean="0">
                <a:latin typeface="Gill Sans MT" charset="0"/>
              </a:rPr>
              <a:t>By enable communities to </a:t>
            </a:r>
            <a:r>
              <a:rPr lang="en-US" b="1" dirty="0" smtClean="0">
                <a:latin typeface="Gill Sans MT" charset="0"/>
              </a:rPr>
              <a:t>manage</a:t>
            </a:r>
            <a:br>
              <a:rPr lang="en-US" b="1" dirty="0" smtClean="0">
                <a:latin typeface="Gill Sans MT" charset="0"/>
              </a:rPr>
            </a:br>
            <a:r>
              <a:rPr lang="en-US" b="1" dirty="0" smtClean="0">
                <a:latin typeface="Gill Sans MT" charset="0"/>
              </a:rPr>
              <a:t>themselves</a:t>
            </a:r>
            <a:endParaRPr lang="en-GB" b="1" dirty="0">
              <a:latin typeface="Gill Sans MT" charset="0"/>
            </a:endParaRPr>
          </a:p>
          <a:p>
            <a:pPr>
              <a:defRPr/>
            </a:pPr>
            <a:endParaRPr lang="en-US" b="1" dirty="0" smtClean="0"/>
          </a:p>
          <a:p>
            <a:pPr>
              <a:defRPr/>
            </a:pPr>
            <a:r>
              <a:rPr lang="en-US" dirty="0" smtClean="0"/>
              <a:t>By </a:t>
            </a:r>
            <a:r>
              <a:rPr lang="en-US" b="1" dirty="0" smtClean="0"/>
              <a:t>unifying</a:t>
            </a:r>
            <a:r>
              <a:rPr lang="en-US" dirty="0" smtClean="0"/>
              <a:t> the disparate trust</a:t>
            </a:r>
            <a:br>
              <a:rPr lang="en-US" dirty="0" smtClean="0"/>
            </a:br>
            <a:r>
              <a:rPr lang="en-US" dirty="0" smtClean="0"/>
              <a:t>technologies in use today</a:t>
            </a:r>
          </a:p>
        </p:txBody>
      </p:sp>
      <p:sp>
        <p:nvSpPr>
          <p:cNvPr id="368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9EEDCFC1-AA07-0142-A3B4-82EED8E04E26}" type="slidenum">
              <a:rPr lang="en-US" sz="1800">
                <a:cs typeface="Geneva" charset="0"/>
              </a:rPr>
              <a:pPr eaLnBrk="1" hangingPunct="1"/>
              <a:t>15</a:t>
            </a:fld>
            <a:endParaRPr lang="en-US" sz="1800">
              <a:cs typeface="Genev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5"/>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Technology</a:t>
            </a:r>
          </a:p>
        </p:txBody>
      </p:sp>
      <p:sp>
        <p:nvSpPr>
          <p:cNvPr id="7" name="Text Placeholder 6"/>
          <p:cNvSpPr>
            <a:spLocks noGrp="1"/>
          </p:cNvSpPr>
          <p:nvPr>
            <p:ph type="body" sz="quarter" idx="10"/>
          </p:nvPr>
        </p:nvSpPr>
        <p:spPr>
          <a:xfrm>
            <a:off x="395288" y="1308100"/>
            <a:ext cx="8353425" cy="4264025"/>
          </a:xfrm>
        </p:spPr>
        <p:txBody>
          <a:bodyPr/>
          <a:lstStyle/>
          <a:p>
            <a:pPr>
              <a:defRPr/>
            </a:pPr>
            <a:r>
              <a:rPr lang="en-US" dirty="0" smtClean="0"/>
              <a:t>Moonshot builds on deployed, proven technology…</a:t>
            </a:r>
          </a:p>
          <a:p>
            <a:pPr lvl="1">
              <a:defRPr/>
            </a:pPr>
            <a:r>
              <a:rPr lang="en-US" dirty="0" smtClean="0"/>
              <a:t>Strong authentication used by </a:t>
            </a:r>
            <a:r>
              <a:rPr lang="en-US" dirty="0" err="1" smtClean="0"/>
              <a:t>eduroam</a:t>
            </a:r>
            <a:r>
              <a:rPr lang="en-US" dirty="0" smtClean="0"/>
              <a:t> (EAP/RADIUS)</a:t>
            </a:r>
          </a:p>
          <a:p>
            <a:pPr lvl="1">
              <a:defRPr/>
            </a:pPr>
            <a:r>
              <a:rPr lang="en-US" dirty="0" smtClean="0"/>
              <a:t>Strong </a:t>
            </a:r>
            <a:r>
              <a:rPr lang="en-US" dirty="0" err="1" smtClean="0"/>
              <a:t>authorisation</a:t>
            </a:r>
            <a:r>
              <a:rPr lang="en-US" dirty="0" smtClean="0"/>
              <a:t> used by UK federation (SAML)</a:t>
            </a:r>
          </a:p>
          <a:p>
            <a:pPr lvl="1">
              <a:defRPr/>
            </a:pPr>
            <a:r>
              <a:rPr lang="en-US" dirty="0" smtClean="0"/>
              <a:t>Strong service/application integration used by many major applications (operating </a:t>
            </a:r>
            <a:r>
              <a:rPr lang="en-US" dirty="0"/>
              <a:t>system security </a:t>
            </a:r>
            <a:r>
              <a:rPr lang="en-US" dirty="0" smtClean="0"/>
              <a:t>APIs)</a:t>
            </a:r>
          </a:p>
          <a:p>
            <a:pPr lvl="1">
              <a:defRPr/>
            </a:pPr>
            <a:endParaRPr lang="en-US" dirty="0" smtClean="0"/>
          </a:p>
          <a:p>
            <a:pPr>
              <a:defRPr/>
            </a:pPr>
            <a:r>
              <a:rPr lang="en-US" dirty="0" err="1" smtClean="0"/>
              <a:t>Standardisation</a:t>
            </a:r>
            <a:r>
              <a:rPr lang="en-US" dirty="0" smtClean="0"/>
              <a:t> approaching completion within the Internet Engineering Task Force (IETF)</a:t>
            </a:r>
          </a:p>
          <a:p>
            <a:pPr marL="457200" indent="-457200">
              <a:buFont typeface="Arial"/>
              <a:buChar char="•"/>
              <a:defRPr/>
            </a:pPr>
            <a:r>
              <a:rPr lang="en-US" dirty="0" smtClean="0"/>
              <a:t>Moonshot is Janet’s open source implementation</a:t>
            </a:r>
          </a:p>
        </p:txBody>
      </p:sp>
      <p:sp>
        <p:nvSpPr>
          <p:cNvPr id="378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21418F06-1948-3644-9928-467892D1F967}" type="slidenum">
              <a:rPr lang="en-US" sz="1800">
                <a:cs typeface="Geneva" charset="0"/>
              </a:rPr>
              <a:pPr eaLnBrk="1" hangingPunct="1"/>
              <a:t>16</a:t>
            </a:fld>
            <a:endParaRPr lang="en-US" sz="1800">
              <a:cs typeface="Geneva"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atin typeface="Gill Sans MT" charset="0"/>
              </a:rPr>
              <a:t>Architecture</a:t>
            </a:r>
          </a:p>
        </p:txBody>
      </p:sp>
      <p:sp>
        <p:nvSpPr>
          <p:cNvPr id="29698" name="Slide Number Placeholder 2"/>
          <p:cNvSpPr>
            <a:spLocks noGrp="1"/>
          </p:cNvSpPr>
          <p:nvPr>
            <p:ph type="sldNum" sz="quarter" idx="4294967295"/>
          </p:nvPr>
        </p:nvSpPr>
        <p:spPr bwMode="auto">
          <a:xfrm>
            <a:off x="0" y="6407150"/>
            <a:ext cx="85566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D6A9F2E9-C769-E94A-96B6-9A46EDA0C731}" type="slidenum">
              <a:rPr lang="en-US" sz="1800"/>
              <a:pPr eaLnBrk="1" hangingPunct="1"/>
              <a:t>17</a:t>
            </a:fld>
            <a:endParaRPr lang="en-US" sz="1800"/>
          </a:p>
        </p:txBody>
      </p:sp>
      <p:pic>
        <p:nvPicPr>
          <p:cNvPr id="296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9388" y="3689350"/>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689350"/>
            <a:ext cx="112236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3765550"/>
            <a:ext cx="968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0"/>
          <p:cNvSpPr txBox="1">
            <a:spLocks noChangeArrowheads="1"/>
          </p:cNvSpPr>
          <p:nvPr/>
        </p:nvSpPr>
        <p:spPr bwMode="auto">
          <a:xfrm>
            <a:off x="681038" y="4813300"/>
            <a:ext cx="131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1800" i="1"/>
              <a:t>SSH client</a:t>
            </a:r>
          </a:p>
        </p:txBody>
      </p:sp>
      <p:sp>
        <p:nvSpPr>
          <p:cNvPr id="29703" name="TextBox 11"/>
          <p:cNvSpPr txBox="1">
            <a:spLocks noChangeArrowheads="1"/>
          </p:cNvSpPr>
          <p:nvPr/>
        </p:nvSpPr>
        <p:spPr bwMode="auto">
          <a:xfrm>
            <a:off x="3906838" y="4813300"/>
            <a:ext cx="1419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1800" i="1"/>
              <a:t>SSH server</a:t>
            </a:r>
          </a:p>
        </p:txBody>
      </p:sp>
      <p:sp>
        <p:nvSpPr>
          <p:cNvPr id="29704" name="TextBox 12"/>
          <p:cNvSpPr txBox="1">
            <a:spLocks noChangeArrowheads="1"/>
          </p:cNvSpPr>
          <p:nvPr/>
        </p:nvSpPr>
        <p:spPr bwMode="auto">
          <a:xfrm>
            <a:off x="6904038" y="4813300"/>
            <a:ext cx="1687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r>
              <a:rPr lang="en-US" sz="1800" i="1"/>
              <a:t>RADIUS server</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206625"/>
            <a:ext cx="6778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a:grpSpLocks/>
          </p:cNvGrpSpPr>
          <p:nvPr/>
        </p:nvGrpSpPr>
        <p:grpSpPr bwMode="auto">
          <a:xfrm>
            <a:off x="1970088" y="3984625"/>
            <a:ext cx="2111375" cy="917575"/>
            <a:chOff x="1969927" y="4355096"/>
            <a:chExt cx="2111019" cy="917686"/>
          </a:xfrm>
        </p:grpSpPr>
        <p:sp>
          <p:nvSpPr>
            <p:cNvPr id="16" name="Left-Right Arrow 15"/>
            <p:cNvSpPr/>
            <p:nvPr/>
          </p:nvSpPr>
          <p:spPr>
            <a:xfrm>
              <a:off x="1969927" y="4355096"/>
              <a:ext cx="1961819" cy="6033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24" name="TextBox 20"/>
            <p:cNvSpPr txBox="1">
              <a:spLocks noChangeArrowheads="1"/>
            </p:cNvSpPr>
            <p:nvPr/>
          </p:nvSpPr>
          <p:spPr bwMode="auto">
            <a:xfrm>
              <a:off x="2105626" y="4934228"/>
              <a:ext cx="1975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1600"/>
                <a:t>(2) SSH negotiation</a:t>
              </a:r>
            </a:p>
          </p:txBody>
        </p:sp>
      </p:grpSp>
      <p:grpSp>
        <p:nvGrpSpPr>
          <p:cNvPr id="28" name="Group 27"/>
          <p:cNvGrpSpPr>
            <a:grpSpLocks/>
          </p:cNvGrpSpPr>
          <p:nvPr/>
        </p:nvGrpSpPr>
        <p:grpSpPr bwMode="auto">
          <a:xfrm>
            <a:off x="5167313" y="3984625"/>
            <a:ext cx="1962150" cy="917575"/>
            <a:chOff x="5167627" y="4355096"/>
            <a:chExt cx="1962586" cy="917686"/>
          </a:xfrm>
        </p:grpSpPr>
        <p:sp>
          <p:nvSpPr>
            <p:cNvPr id="18" name="Left-Right Arrow 17"/>
            <p:cNvSpPr/>
            <p:nvPr/>
          </p:nvSpPr>
          <p:spPr>
            <a:xfrm>
              <a:off x="5167627" y="4355096"/>
              <a:ext cx="1962586" cy="603323"/>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29722" name="TextBox 21"/>
            <p:cNvSpPr txBox="1">
              <a:spLocks noChangeArrowheads="1"/>
            </p:cNvSpPr>
            <p:nvPr/>
          </p:nvSpPr>
          <p:spPr bwMode="auto">
            <a:xfrm>
              <a:off x="5510666" y="4934228"/>
              <a:ext cx="12676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1600"/>
                <a:t>(4) RADIUS</a:t>
              </a:r>
            </a:p>
          </p:txBody>
        </p:sp>
      </p:grpSp>
      <p:grpSp>
        <p:nvGrpSpPr>
          <p:cNvPr id="26" name="Group 25"/>
          <p:cNvGrpSpPr>
            <a:grpSpLocks/>
          </p:cNvGrpSpPr>
          <p:nvPr/>
        </p:nvGrpSpPr>
        <p:grpSpPr bwMode="auto">
          <a:xfrm>
            <a:off x="968375" y="3019425"/>
            <a:ext cx="6657975" cy="1487488"/>
            <a:chOff x="968795" y="3390312"/>
            <a:chExt cx="6657414" cy="1487075"/>
          </a:xfrm>
        </p:grpSpPr>
        <p:sp>
          <p:nvSpPr>
            <p:cNvPr id="23" name="Bent Arrow 22"/>
            <p:cNvSpPr/>
            <p:nvPr/>
          </p:nvSpPr>
          <p:spPr>
            <a:xfrm rot="10800000" flipH="1">
              <a:off x="968795" y="3390312"/>
              <a:ext cx="6657414" cy="1487075"/>
            </a:xfrm>
            <a:prstGeom prst="bentArrow">
              <a:avLst>
                <a:gd name="adj1" fmla="val 14892"/>
                <a:gd name="adj2" fmla="val 14503"/>
                <a:gd name="adj3" fmla="val 21865"/>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24" name="TextBox 23"/>
            <p:cNvSpPr txBox="1"/>
            <p:nvPr/>
          </p:nvSpPr>
          <p:spPr>
            <a:xfrm>
              <a:off x="5735656" y="4486970"/>
              <a:ext cx="1781025" cy="33804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sz="1600" dirty="0"/>
                <a:t>(3) Authentication</a:t>
              </a:r>
            </a:p>
          </p:txBody>
        </p:sp>
      </p:grpSp>
      <p:grpSp>
        <p:nvGrpSpPr>
          <p:cNvPr id="25" name="Group 24"/>
          <p:cNvGrpSpPr>
            <a:grpSpLocks/>
          </p:cNvGrpSpPr>
          <p:nvPr/>
        </p:nvGrpSpPr>
        <p:grpSpPr bwMode="auto">
          <a:xfrm>
            <a:off x="1470025" y="1854200"/>
            <a:ext cx="6364288" cy="1487488"/>
            <a:chOff x="1470811" y="2224342"/>
            <a:chExt cx="6362731" cy="1487075"/>
          </a:xfrm>
        </p:grpSpPr>
        <p:sp>
          <p:nvSpPr>
            <p:cNvPr id="20" name="Bent Arrow 19"/>
            <p:cNvSpPr/>
            <p:nvPr/>
          </p:nvSpPr>
          <p:spPr>
            <a:xfrm flipH="1">
              <a:off x="1470811" y="2224342"/>
              <a:ext cx="6362731" cy="1487075"/>
            </a:xfrm>
            <a:prstGeom prst="bentArrow">
              <a:avLst>
                <a:gd name="adj1" fmla="val 15334"/>
                <a:gd name="adj2" fmla="val 16715"/>
                <a:gd name="adj3" fmla="val 22308"/>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schemeClr val="tx1"/>
                </a:solidFill>
              </a:endParaRPr>
            </a:p>
          </p:txBody>
        </p:sp>
        <p:sp>
          <p:nvSpPr>
            <p:cNvPr id="15" name="TextBox 14"/>
            <p:cNvSpPr txBox="1"/>
            <p:nvPr/>
          </p:nvSpPr>
          <p:spPr>
            <a:xfrm>
              <a:off x="1777124" y="2286238"/>
              <a:ext cx="1701384" cy="33804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US" sz="1600" dirty="0"/>
                <a:t>(1) Credentialing</a:t>
              </a:r>
            </a:p>
          </p:txBody>
        </p:sp>
      </p:grpSp>
      <p:grpSp>
        <p:nvGrpSpPr>
          <p:cNvPr id="31" name="Group 30"/>
          <p:cNvGrpSpPr>
            <a:grpSpLocks/>
          </p:cNvGrpSpPr>
          <p:nvPr/>
        </p:nvGrpSpPr>
        <p:grpSpPr bwMode="auto">
          <a:xfrm>
            <a:off x="5167313" y="3984625"/>
            <a:ext cx="1889125" cy="628650"/>
            <a:chOff x="5167627" y="4355096"/>
            <a:chExt cx="1888409" cy="628535"/>
          </a:xfrm>
        </p:grpSpPr>
        <p:sp>
          <p:nvSpPr>
            <p:cNvPr id="29" name="Left Arrow 28"/>
            <p:cNvSpPr/>
            <p:nvPr/>
          </p:nvSpPr>
          <p:spPr>
            <a:xfrm>
              <a:off x="5167627" y="4355096"/>
              <a:ext cx="1888409" cy="62853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29716" name="TextBox 29"/>
            <p:cNvSpPr txBox="1">
              <a:spLocks noChangeArrowheads="1"/>
            </p:cNvSpPr>
            <p:nvPr/>
          </p:nvSpPr>
          <p:spPr bwMode="auto">
            <a:xfrm>
              <a:off x="5325753" y="4487127"/>
              <a:ext cx="134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r>
                <a:rPr lang="en-US" sz="1600"/>
                <a:t>(5) Attributes</a:t>
              </a:r>
            </a:p>
          </p:txBody>
        </p:sp>
      </p:grpSp>
      <p:grpSp>
        <p:nvGrpSpPr>
          <p:cNvPr id="34" name="Group 33"/>
          <p:cNvGrpSpPr>
            <a:grpSpLocks/>
          </p:cNvGrpSpPr>
          <p:nvPr/>
        </p:nvGrpSpPr>
        <p:grpSpPr bwMode="auto">
          <a:xfrm>
            <a:off x="2046288" y="4119563"/>
            <a:ext cx="1982787" cy="339725"/>
            <a:chOff x="2045905" y="4490463"/>
            <a:chExt cx="1983011" cy="338554"/>
          </a:xfrm>
        </p:grpSpPr>
        <p:sp>
          <p:nvSpPr>
            <p:cNvPr id="32" name="Can 31"/>
            <p:cNvSpPr/>
            <p:nvPr/>
          </p:nvSpPr>
          <p:spPr>
            <a:xfrm rot="5400000">
              <a:off x="2881581" y="3673771"/>
              <a:ext cx="311659" cy="19830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p:nvPr/>
          </p:nvSpPr>
          <p:spPr>
            <a:xfrm>
              <a:off x="2236427" y="4490463"/>
              <a:ext cx="166706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defRPr/>
              </a:pPr>
              <a:r>
                <a:rPr lang="en-US" sz="1600" dirty="0"/>
                <a:t>(6) SSH session</a:t>
              </a:r>
            </a:p>
          </p:txBody>
        </p:sp>
      </p:grpSp>
      <p:sp>
        <p:nvSpPr>
          <p:cNvPr id="4" name="TextBox 3"/>
          <p:cNvSpPr txBox="1">
            <a:spLocks noChangeArrowheads="1"/>
          </p:cNvSpPr>
          <p:nvPr/>
        </p:nvSpPr>
        <p:spPr bwMode="auto">
          <a:xfrm>
            <a:off x="1117600" y="5300663"/>
            <a:ext cx="7070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r>
              <a:rPr lang="en-US" sz="1600" i="1"/>
              <a:t>OpenSSH used as example of application; many others also apply</a:t>
            </a:r>
          </a:p>
        </p:txBody>
      </p:sp>
    </p:spTree>
    <p:extLst>
      <p:ext uri="{BB962C8B-B14F-4D97-AF65-F5344CB8AC3E}">
        <p14:creationId xmlns:p14="http://schemas.microsoft.com/office/powerpoint/2010/main" val="1497432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25"/>
                                        </p:tgtEl>
                                        <p:attrNameLst>
                                          <p:attrName>style.opacity</p:attrName>
                                        </p:attrNameLst>
                                      </p:cBhvr>
                                      <p:to>
                                        <p:strVal val="0.5"/>
                                      </p:to>
                                    </p:set>
                                    <p:animEffect filter="image" prLst="opacity: 0.5">
                                      <p:cBhvr rctx="IE">
                                        <p:cTn id="12" dur="indefinite"/>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nodeType="clickEffect">
                                  <p:stCondLst>
                                    <p:cond delay="0"/>
                                  </p:stCondLst>
                                  <p:childTnLst>
                                    <p:set>
                                      <p:cBhvr rctx="PPT">
                                        <p:cTn id="30" dur="indefinite"/>
                                        <p:tgtEl>
                                          <p:spTgt spid="27"/>
                                        </p:tgtEl>
                                        <p:attrNameLst>
                                          <p:attrName>style.opacity</p:attrName>
                                        </p:attrNameLst>
                                      </p:cBhvr>
                                      <p:to>
                                        <p:strVal val="0.5"/>
                                      </p:to>
                                    </p:set>
                                    <p:animEffect filter="image" prLst="opacity: 0.5">
                                      <p:cBhvr rctx="IE">
                                        <p:cTn id="31" dur="indefinite"/>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mph" presetSubtype="0" nodeType="clickEffect">
                                  <p:stCondLst>
                                    <p:cond delay="0"/>
                                  </p:stCondLst>
                                  <p:childTnLst>
                                    <p:set>
                                      <p:cBhvr rctx="PPT">
                                        <p:cTn id="38" dur="indefinite"/>
                                        <p:tgtEl>
                                          <p:spTgt spid="26"/>
                                        </p:tgtEl>
                                        <p:attrNameLst>
                                          <p:attrName>style.opacity</p:attrName>
                                        </p:attrNameLst>
                                      </p:cBhvr>
                                      <p:to>
                                        <p:strVal val="0.5"/>
                                      </p:to>
                                    </p:set>
                                    <p:animEffect filter="image" prLst="opacity: 0.5">
                                      <p:cBhvr rctx="IE">
                                        <p:cTn id="39" dur="indefinite"/>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mph" presetSubtype="0" nodeType="clickEffect">
                                  <p:stCondLst>
                                    <p:cond delay="0"/>
                                  </p:stCondLst>
                                  <p:childTnLst>
                                    <p:set>
                                      <p:cBhvr rctx="PPT">
                                        <p:cTn id="46" dur="indefinite"/>
                                        <p:tgtEl>
                                          <p:spTgt spid="28"/>
                                        </p:tgtEl>
                                        <p:attrNameLst>
                                          <p:attrName>style.opacity</p:attrName>
                                        </p:attrNameLst>
                                      </p:cBhvr>
                                      <p:to>
                                        <p:strVal val="0.5"/>
                                      </p:to>
                                    </p:set>
                                    <p:animEffect filter="image" prLst="opacity: 0.5">
                                      <p:cBhvr rctx="IE">
                                        <p:cTn id="47" dur="indefinite"/>
                                        <p:tgtEl>
                                          <p:spTgt spid="28"/>
                                        </p:tgtEl>
                                      </p:cBhvr>
                                    </p:animEffec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xit" presetSubtype="0" fill="hold" nodeType="with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Moonshot’s Flexibility</a:t>
            </a:r>
          </a:p>
        </p:txBody>
      </p:sp>
      <p:sp>
        <p:nvSpPr>
          <p:cNvPr id="5" name="Text Placeholder 4"/>
          <p:cNvSpPr>
            <a:spLocks noGrp="1"/>
          </p:cNvSpPr>
          <p:nvPr>
            <p:ph type="body" sz="quarter" idx="10"/>
          </p:nvPr>
        </p:nvSpPr>
        <p:spPr>
          <a:xfrm>
            <a:off x="395288" y="1308100"/>
            <a:ext cx="8353425" cy="4264025"/>
          </a:xfrm>
        </p:spPr>
        <p:txBody>
          <a:bodyPr/>
          <a:lstStyle/>
          <a:p>
            <a:pPr>
              <a:defRPr/>
            </a:pPr>
            <a:r>
              <a:rPr lang="en-US" dirty="0" smtClean="0"/>
              <a:t>Moonshot enables:</a:t>
            </a:r>
          </a:p>
          <a:p>
            <a:pPr lvl="1">
              <a:defRPr/>
            </a:pPr>
            <a:r>
              <a:rPr lang="en-US" dirty="0" smtClean="0"/>
              <a:t>Federated authentication to virtually any network-connected system, application, or service</a:t>
            </a:r>
          </a:p>
          <a:p>
            <a:pPr lvl="1">
              <a:defRPr/>
            </a:pPr>
            <a:r>
              <a:rPr lang="en-US" dirty="0" smtClean="0"/>
              <a:t>Virtually any deployment model (</a:t>
            </a:r>
            <a:r>
              <a:rPr lang="en-US" dirty="0" err="1" smtClean="0"/>
              <a:t>centralised</a:t>
            </a:r>
            <a:r>
              <a:rPr lang="en-US" dirty="0" smtClean="0"/>
              <a:t>, distributed, cloud)</a:t>
            </a:r>
          </a:p>
          <a:p>
            <a:pPr lvl="1">
              <a:defRPr/>
            </a:pPr>
            <a:r>
              <a:rPr lang="en-US" dirty="0" smtClean="0"/>
              <a:t>The use of almost any kind of authentication credential</a:t>
            </a:r>
          </a:p>
          <a:p>
            <a:pPr lvl="1">
              <a:defRPr/>
            </a:pPr>
            <a:endParaRPr lang="en-US" dirty="0" smtClean="0"/>
          </a:p>
          <a:p>
            <a:pPr>
              <a:defRPr/>
            </a:pPr>
            <a:r>
              <a:rPr lang="en-US" dirty="0" smtClean="0"/>
              <a:t>A </a:t>
            </a:r>
            <a:r>
              <a:rPr lang="en-US" dirty="0"/>
              <a:t>unified </a:t>
            </a:r>
            <a:r>
              <a:rPr lang="en-US" dirty="0" smtClean="0"/>
              <a:t>trust &amp; identity infrastructure, capable of satisfying virtually any security requirement</a:t>
            </a:r>
            <a:endParaRPr lang="en-US" dirty="0"/>
          </a:p>
        </p:txBody>
      </p:sp>
      <p:sp>
        <p:nvSpPr>
          <p:cNvPr id="389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B11F4AF0-2B29-D947-9B03-B2DF46385229}" type="slidenum">
              <a:rPr lang="en-US" sz="1800">
                <a:cs typeface="Geneva" charset="0"/>
              </a:rPr>
              <a:pPr eaLnBrk="1" hangingPunct="1"/>
              <a:t>18</a:t>
            </a:fld>
            <a:endParaRPr lang="en-US" sz="1800">
              <a:cs typeface="Genev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a:latin typeface="Gill Sans MT" charset="0"/>
              </a:rPr>
              <a:t>Benefits of Moonshot</a:t>
            </a:r>
            <a:endParaRPr lang="en-US">
              <a:latin typeface="Gill Sans MT" charset="0"/>
            </a:endParaRPr>
          </a:p>
        </p:txBody>
      </p:sp>
      <p:sp>
        <p:nvSpPr>
          <p:cNvPr id="3" name="Text Placeholder 2"/>
          <p:cNvSpPr>
            <a:spLocks noGrp="1"/>
          </p:cNvSpPr>
          <p:nvPr>
            <p:ph type="body" idx="1"/>
          </p:nvPr>
        </p:nvSpPr>
        <p:spPr/>
        <p:txBody>
          <a:bodyPr/>
          <a:lstStyle/>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dirty="0">
                <a:latin typeface="Gill Sans MT" charset="0"/>
              </a:rPr>
              <a:t>Use Cases</a:t>
            </a:r>
            <a:endParaRPr lang="en-US" dirty="0">
              <a:latin typeface="Gill Sans MT" charset="0"/>
            </a:endParaRPr>
          </a:p>
        </p:txBody>
      </p:sp>
      <p:sp>
        <p:nvSpPr>
          <p:cNvPr id="3" name="Text Placeholder 2"/>
          <p:cNvSpPr>
            <a:spLocks noGrp="1"/>
          </p:cNvSpPr>
          <p:nvPr>
            <p:ph type="body" idx="1"/>
          </p:nvPr>
        </p:nvSpPr>
        <p:spPr/>
        <p:txBody>
          <a:bodyPr/>
          <a:lstStyle/>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atin typeface="Gill Sans MT" charset="0"/>
                <a:cs typeface="Geneva" charset="0"/>
              </a:rPr>
              <a:t>Federate Anything &amp; Everything, Easily</a:t>
            </a:r>
          </a:p>
        </p:txBody>
      </p:sp>
      <p:sp>
        <p:nvSpPr>
          <p:cNvPr id="3" name="Content Placeholder 2"/>
          <p:cNvSpPr>
            <a:spLocks noGrp="1"/>
          </p:cNvSpPr>
          <p:nvPr>
            <p:ph type="body" sz="quarter" idx="10"/>
          </p:nvPr>
        </p:nvSpPr>
        <p:spPr>
          <a:xfrm>
            <a:off x="395288" y="1308100"/>
            <a:ext cx="8353425" cy="4264025"/>
          </a:xfrm>
        </p:spPr>
        <p:txBody>
          <a:bodyPr/>
          <a:lstStyle/>
          <a:p>
            <a:pPr eaLnBrk="1" hangingPunct="1">
              <a:defRPr/>
            </a:pPr>
            <a:r>
              <a:rPr lang="en-US" dirty="0" smtClean="0"/>
              <a:t>Moonshot integrates with OS level security APIs (GSS-API / SSP / SASL)</a:t>
            </a:r>
          </a:p>
          <a:p>
            <a:pPr lvl="1" eaLnBrk="1" hangingPunct="1">
              <a:defRPr/>
            </a:pPr>
            <a:r>
              <a:rPr lang="en-US" dirty="0" smtClean="0"/>
              <a:t>Proven, deployed technology already in use by many applications within your </a:t>
            </a:r>
            <a:r>
              <a:rPr lang="en-US" dirty="0" err="1" smtClean="0"/>
              <a:t>organisation</a:t>
            </a:r>
            <a:endParaRPr lang="en-US" dirty="0" smtClean="0"/>
          </a:p>
          <a:p>
            <a:pPr lvl="2" eaLnBrk="1" hangingPunct="1">
              <a:defRPr/>
            </a:pPr>
            <a:r>
              <a:rPr lang="en-US" dirty="0" smtClean="0"/>
              <a:t>Many applications already support Moonshot with little or no modification</a:t>
            </a:r>
          </a:p>
          <a:p>
            <a:pPr lvl="1" eaLnBrk="1" hangingPunct="1">
              <a:defRPr/>
            </a:pPr>
            <a:r>
              <a:rPr lang="en-US" dirty="0" smtClean="0"/>
              <a:t>(Kerberos is a well-known GSS-API mechanism)</a:t>
            </a:r>
            <a:endParaRPr lang="en-US" dirty="0"/>
          </a:p>
          <a:p>
            <a:pPr eaLnBrk="1" hangingPunct="1">
              <a:defRPr/>
            </a:pPr>
            <a:endParaRPr lang="en-US" dirty="0" smtClean="0"/>
          </a:p>
          <a:p>
            <a:pPr eaLnBrk="1" hangingPunct="1">
              <a:defRPr/>
            </a:pPr>
            <a:endParaRPr lang="en-US" dirty="0"/>
          </a:p>
          <a:p>
            <a:pPr eaLnBrk="1" hangingPunct="1">
              <a:defRPr/>
            </a:pPr>
            <a:endParaRPr lang="en-US" dirty="0"/>
          </a:p>
        </p:txBody>
      </p:sp>
      <p:sp>
        <p:nvSpPr>
          <p:cNvPr id="409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B116E005-6C53-2749-B594-468B97E08AEC}" type="slidenum">
              <a:rPr lang="en-US" sz="1800">
                <a:cs typeface="Geneva" charset="0"/>
              </a:rPr>
              <a:pPr eaLnBrk="1" hangingPunct="1"/>
              <a:t>20</a:t>
            </a:fld>
            <a:endParaRPr lang="en-US" sz="180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Easy to Deploy</a:t>
            </a:r>
          </a:p>
        </p:txBody>
      </p:sp>
      <p:sp>
        <p:nvSpPr>
          <p:cNvPr id="4" name="Text Placeholder 3"/>
          <p:cNvSpPr>
            <a:spLocks noGrp="1"/>
          </p:cNvSpPr>
          <p:nvPr>
            <p:ph type="body" sz="quarter" idx="10"/>
          </p:nvPr>
        </p:nvSpPr>
        <p:spPr>
          <a:xfrm>
            <a:off x="395288" y="1308100"/>
            <a:ext cx="8353425" cy="4264025"/>
          </a:xfrm>
        </p:spPr>
        <p:txBody>
          <a:bodyPr/>
          <a:lstStyle/>
          <a:p>
            <a:pPr>
              <a:defRPr/>
            </a:pPr>
            <a:r>
              <a:rPr lang="en-US" dirty="0" smtClean="0"/>
              <a:t>Many </a:t>
            </a:r>
            <a:r>
              <a:rPr lang="en-US" dirty="0" err="1" smtClean="0"/>
              <a:t>organisations</a:t>
            </a:r>
            <a:r>
              <a:rPr lang="en-US" dirty="0" smtClean="0"/>
              <a:t> already have the necessary infrastructure</a:t>
            </a:r>
          </a:p>
          <a:p>
            <a:pPr lvl="1">
              <a:defRPr/>
            </a:pPr>
            <a:r>
              <a:rPr lang="en-US" dirty="0" smtClean="0"/>
              <a:t>A RADIUS server (you may have already for </a:t>
            </a:r>
            <a:r>
              <a:rPr lang="en-US" dirty="0" err="1" smtClean="0"/>
              <a:t>eduroam</a:t>
            </a:r>
            <a:r>
              <a:rPr lang="en-US" dirty="0" smtClean="0"/>
              <a:t>)</a:t>
            </a:r>
          </a:p>
          <a:p>
            <a:pPr lvl="1">
              <a:defRPr/>
            </a:pPr>
            <a:r>
              <a:rPr lang="en-US" dirty="0" smtClean="0"/>
              <a:t>A SAML server (you may have already for the UK federation)</a:t>
            </a:r>
          </a:p>
          <a:p>
            <a:pPr>
              <a:defRPr/>
            </a:pPr>
            <a:r>
              <a:rPr lang="en-US" dirty="0" smtClean="0"/>
              <a:t>If so</a:t>
            </a:r>
          </a:p>
          <a:p>
            <a:pPr lvl="1">
              <a:defRPr/>
            </a:pPr>
            <a:r>
              <a:rPr lang="en-US" dirty="0" smtClean="0"/>
              <a:t>You already have the technology and skills in place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Easy to Manage</a:t>
            </a:r>
          </a:p>
        </p:txBody>
      </p:sp>
      <p:sp>
        <p:nvSpPr>
          <p:cNvPr id="4" name="Text Placeholder 3"/>
          <p:cNvSpPr>
            <a:spLocks noGrp="1"/>
          </p:cNvSpPr>
          <p:nvPr>
            <p:ph type="body" sz="quarter" idx="10"/>
          </p:nvPr>
        </p:nvSpPr>
        <p:spPr>
          <a:xfrm>
            <a:off x="395288" y="1308100"/>
            <a:ext cx="8353425" cy="4264025"/>
          </a:xfrm>
        </p:spPr>
        <p:txBody>
          <a:bodyPr/>
          <a:lstStyle/>
          <a:p>
            <a:pPr>
              <a:defRPr/>
            </a:pPr>
            <a:r>
              <a:rPr lang="en-US" dirty="0" smtClean="0"/>
              <a:t>Communities set up and managed by the community themselves!</a:t>
            </a:r>
          </a:p>
          <a:p>
            <a:pPr lvl="1">
              <a:defRPr/>
            </a:pPr>
            <a:r>
              <a:rPr lang="en-US" dirty="0" smtClean="0"/>
              <a:t>Saves on administrative overhead </a:t>
            </a:r>
            <a:r>
              <a:rPr lang="en-US" b="1" dirty="0" smtClean="0"/>
              <a:t>everywhere</a:t>
            </a:r>
          </a:p>
          <a:p>
            <a:pPr lvl="1">
              <a:defRPr/>
            </a:pPr>
            <a:r>
              <a:rPr lang="en-US" dirty="0" smtClean="0"/>
              <a:t>No configuration </a:t>
            </a:r>
            <a:r>
              <a:rPr lang="en-US" dirty="0"/>
              <a:t>changes required at </a:t>
            </a:r>
            <a:r>
              <a:rPr lang="en-US" dirty="0" err="1"/>
              <a:t>IdP</a:t>
            </a:r>
            <a:r>
              <a:rPr lang="en-US" dirty="0"/>
              <a:t>/service to support new </a:t>
            </a:r>
            <a:r>
              <a:rPr lang="en-US" dirty="0" smtClean="0"/>
              <a:t>communities</a:t>
            </a:r>
          </a:p>
          <a:p>
            <a:pPr lvl="1">
              <a:defRPr/>
            </a:pPr>
            <a:r>
              <a:rPr lang="en-US" dirty="0" smtClean="0"/>
              <a:t>Policies can be targeted for the specific community</a:t>
            </a:r>
          </a:p>
          <a:p>
            <a:pPr lvl="1">
              <a:defRPr/>
            </a:pPr>
            <a:r>
              <a:rPr lang="en-US" dirty="0" smtClean="0"/>
              <a:t>Easier and more intuitive for users</a:t>
            </a:r>
          </a:p>
          <a:p>
            <a:pPr>
              <a:defRPr/>
            </a:pPr>
            <a:r>
              <a:rPr lang="en-US" dirty="0" smtClean="0"/>
              <a:t>How?</a:t>
            </a:r>
          </a:p>
        </p:txBody>
      </p:sp>
      <p:sp>
        <p:nvSpPr>
          <p:cNvPr id="430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27C2BC43-8D7E-7D4D-B05E-5D24DDA57BC8}" type="slidenum">
              <a:rPr lang="en-US" sz="1800">
                <a:cs typeface="Geneva" charset="0"/>
              </a:rPr>
              <a:pPr eaLnBrk="1" hangingPunct="1"/>
              <a:t>22</a:t>
            </a:fld>
            <a:endParaRPr lang="en-US" sz="1800">
              <a:cs typeface="Geneva"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Easy to Manage</a:t>
            </a:r>
          </a:p>
        </p:txBody>
      </p:sp>
      <p:sp>
        <p:nvSpPr>
          <p:cNvPr id="4" name="Text Placeholder 3"/>
          <p:cNvSpPr>
            <a:spLocks noGrp="1"/>
          </p:cNvSpPr>
          <p:nvPr>
            <p:ph type="body" sz="quarter" idx="10"/>
          </p:nvPr>
        </p:nvSpPr>
        <p:spPr>
          <a:xfrm>
            <a:off x="395288" y="1308100"/>
            <a:ext cx="8353425" cy="4264025"/>
          </a:xfrm>
        </p:spPr>
        <p:txBody>
          <a:bodyPr/>
          <a:lstStyle/>
          <a:p>
            <a:pPr>
              <a:defRPr/>
            </a:pPr>
            <a:r>
              <a:rPr lang="en-US" dirty="0" smtClean="0"/>
              <a:t>Community management portal</a:t>
            </a:r>
          </a:p>
          <a:p>
            <a:pPr lvl="1">
              <a:defRPr/>
            </a:pPr>
            <a:r>
              <a:rPr lang="en-US" dirty="0" smtClean="0"/>
              <a:t>Communities create and manage themselves in the portal</a:t>
            </a:r>
          </a:p>
          <a:p>
            <a:pPr lvl="1">
              <a:defRPr/>
            </a:pPr>
            <a:r>
              <a:rPr lang="en-US" dirty="0" smtClean="0"/>
              <a:t>Easily managed list of </a:t>
            </a:r>
            <a:r>
              <a:rPr lang="en-US" dirty="0" err="1" smtClean="0"/>
              <a:t>organisations</a:t>
            </a:r>
            <a:r>
              <a:rPr lang="en-US" dirty="0" smtClean="0"/>
              <a:t> (and/or specific users) that are a part of that community and have agreed to its policies</a:t>
            </a:r>
          </a:p>
          <a:p>
            <a:pPr lvl="1">
              <a:defRPr/>
            </a:pPr>
            <a:r>
              <a:rPr lang="en-US" dirty="0" smtClean="0"/>
              <a:t>Services belong to particular communities</a:t>
            </a:r>
          </a:p>
          <a:p>
            <a:pPr lvl="1">
              <a:defRPr/>
            </a:pPr>
            <a:r>
              <a:rPr lang="en-US" dirty="0" err="1" smtClean="0"/>
              <a:t>Authorisation</a:t>
            </a:r>
            <a:r>
              <a:rPr lang="en-US" dirty="0" smtClean="0"/>
              <a:t> can happen based on community membership (amongst the other “usual” things)</a:t>
            </a:r>
          </a:p>
          <a:p>
            <a:pPr lvl="1">
              <a:defRPr/>
            </a:pPr>
            <a:r>
              <a:rPr lang="en-US" dirty="0"/>
              <a:t>Community membership can be used to enable </a:t>
            </a:r>
            <a:r>
              <a:rPr lang="en-US" dirty="0" smtClean="0"/>
              <a:t>cross-</a:t>
            </a:r>
            <a:r>
              <a:rPr lang="en-US" dirty="0" err="1" smtClean="0"/>
              <a:t>organisational</a:t>
            </a:r>
            <a:r>
              <a:rPr lang="en-US" dirty="0" smtClean="0"/>
              <a:t> </a:t>
            </a:r>
            <a:r>
              <a:rPr lang="en-US" dirty="0" err="1"/>
              <a:t>authorisation</a:t>
            </a:r>
            <a:r>
              <a:rPr lang="en-US" dirty="0"/>
              <a:t> (“virtual </a:t>
            </a:r>
            <a:r>
              <a:rPr lang="en-US" dirty="0" err="1"/>
              <a:t>organisations</a:t>
            </a:r>
            <a:r>
              <a:rPr lang="en-US" dirty="0"/>
              <a:t>”)</a:t>
            </a:r>
          </a:p>
          <a:p>
            <a:pPr marL="365375" lvl="1" indent="0">
              <a:buFont typeface="Gill Sans MT" pitchFamily="34" charset="0"/>
              <a:buNone/>
              <a:defRPr/>
            </a:pPr>
            <a:endParaRPr lang="en-US" dirty="0" smtClean="0"/>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CD70B375-7CE1-5E47-8B37-6F1240339BD7}" type="slidenum">
              <a:rPr lang="en-US" sz="1800">
                <a:cs typeface="Geneva" charset="0"/>
              </a:rPr>
              <a:pPr eaLnBrk="1" hangingPunct="1"/>
              <a:t>23</a:t>
            </a:fld>
            <a:endParaRPr lang="en-US" sz="1800">
              <a:cs typeface="Genev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a:latin typeface="Gill Sans MT" charset="0"/>
              </a:rPr>
              <a:t>Deploying Moonshot - Requirements</a:t>
            </a:r>
            <a:endParaRPr lang="en-US">
              <a:latin typeface="Gill Sans MT" charset="0"/>
            </a:endParaRPr>
          </a:p>
        </p:txBody>
      </p:sp>
      <p:sp>
        <p:nvSpPr>
          <p:cNvPr id="3" name="Text Placeholder 2"/>
          <p:cNvSpPr>
            <a:spLocks noGrp="1"/>
          </p:cNvSpPr>
          <p:nvPr>
            <p:ph type="body" idx="1"/>
          </p:nvPr>
        </p:nvSpPr>
        <p:spPr/>
        <p:txBody>
          <a:bodyPr/>
          <a:lstStyle/>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Requirements</a:t>
            </a:r>
          </a:p>
        </p:txBody>
      </p:sp>
      <p:sp>
        <p:nvSpPr>
          <p:cNvPr id="5" name="Text Placeholder 4"/>
          <p:cNvSpPr>
            <a:spLocks noGrp="1"/>
          </p:cNvSpPr>
          <p:nvPr>
            <p:ph type="body" sz="quarter" idx="10"/>
          </p:nvPr>
        </p:nvSpPr>
        <p:spPr>
          <a:xfrm>
            <a:off x="395288" y="1308100"/>
            <a:ext cx="8353425" cy="4264025"/>
          </a:xfrm>
        </p:spPr>
        <p:txBody>
          <a:bodyPr/>
          <a:lstStyle/>
          <a:p>
            <a:pPr>
              <a:defRPr/>
            </a:pPr>
            <a:r>
              <a:rPr lang="en-US" dirty="0" smtClean="0"/>
              <a:t>So what’s needed to “do” Moonshot?</a:t>
            </a:r>
          </a:p>
          <a:p>
            <a:pPr>
              <a:defRPr/>
            </a:pPr>
            <a:endParaRPr lang="en-US" dirty="0" smtClean="0"/>
          </a:p>
          <a:p>
            <a:pPr>
              <a:defRPr/>
            </a:pPr>
            <a:r>
              <a:rPr lang="en-US" dirty="0" smtClean="0"/>
              <a:t>There are 3 main roles in Moonshot:</a:t>
            </a:r>
          </a:p>
          <a:p>
            <a:pPr lvl="1">
              <a:defRPr/>
            </a:pPr>
            <a:r>
              <a:rPr lang="en-US" dirty="0" smtClean="0"/>
              <a:t>Identity Provider</a:t>
            </a:r>
          </a:p>
          <a:p>
            <a:pPr lvl="1">
              <a:defRPr/>
            </a:pPr>
            <a:r>
              <a:rPr lang="en-US" dirty="0" smtClean="0"/>
              <a:t>Relying Party (Service)</a:t>
            </a:r>
          </a:p>
          <a:p>
            <a:pPr lvl="1">
              <a:defRPr/>
            </a:pPr>
            <a:r>
              <a:rPr lang="en-US" dirty="0" smtClean="0"/>
              <a:t>User</a:t>
            </a: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BF990EB5-6F33-5B42-868D-6C91A494779C}" type="slidenum">
              <a:rPr lang="en-US" sz="1800">
                <a:cs typeface="Geneva" charset="0"/>
              </a:rPr>
              <a:pPr eaLnBrk="1" hangingPunct="1"/>
              <a:t>25</a:t>
            </a:fld>
            <a:endParaRPr lang="en-US" sz="1800">
              <a:cs typeface="Genev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Requirements – Identity Provider &amp; User</a:t>
            </a:r>
          </a:p>
        </p:txBody>
      </p:sp>
      <p:sp>
        <p:nvSpPr>
          <p:cNvPr id="3" name="Text Placeholder 2"/>
          <p:cNvSpPr>
            <a:spLocks noGrp="1"/>
          </p:cNvSpPr>
          <p:nvPr>
            <p:ph type="body" sz="quarter" idx="10"/>
          </p:nvPr>
        </p:nvSpPr>
        <p:spPr>
          <a:xfrm>
            <a:off x="395288" y="1308100"/>
            <a:ext cx="8353425" cy="4264025"/>
          </a:xfrm>
        </p:spPr>
        <p:txBody>
          <a:bodyPr/>
          <a:lstStyle/>
          <a:p>
            <a:pPr>
              <a:defRPr/>
            </a:pPr>
            <a:r>
              <a:rPr lang="en-US" sz="2400" dirty="0" smtClean="0"/>
              <a:t>At the home </a:t>
            </a:r>
            <a:r>
              <a:rPr lang="en-US" sz="2400" dirty="0" err="1" smtClean="0"/>
              <a:t>organisation</a:t>
            </a:r>
            <a:r>
              <a:rPr lang="en-US" sz="2400" dirty="0" smtClean="0"/>
              <a:t>:</a:t>
            </a:r>
          </a:p>
          <a:p>
            <a:pPr lvl="1">
              <a:defRPr/>
            </a:pPr>
            <a:r>
              <a:rPr lang="en-US" sz="2000" dirty="0" smtClean="0"/>
              <a:t>An existing identity store (e.g. LDAP)</a:t>
            </a:r>
          </a:p>
          <a:p>
            <a:pPr lvl="1">
              <a:defRPr/>
            </a:pPr>
            <a:r>
              <a:rPr lang="en-US" sz="2000" dirty="0" smtClean="0"/>
              <a:t>RADIUS Server</a:t>
            </a:r>
            <a:endParaRPr lang="en-US" sz="1600" dirty="0"/>
          </a:p>
          <a:p>
            <a:pPr lvl="1">
              <a:defRPr/>
            </a:pPr>
            <a:r>
              <a:rPr lang="en-US" sz="2000" dirty="0"/>
              <a:t>SAML Server</a:t>
            </a:r>
          </a:p>
          <a:p>
            <a:pPr marL="457200" lvl="1" indent="0">
              <a:buFont typeface="Gill Sans MT" pitchFamily="34" charset="0"/>
              <a:buNone/>
              <a:defRPr/>
            </a:pPr>
            <a:endParaRPr lang="en-US" sz="2000" dirty="0" smtClean="0"/>
          </a:p>
          <a:p>
            <a:pPr>
              <a:defRPr/>
            </a:pPr>
            <a:r>
              <a:rPr lang="en-US" dirty="0"/>
              <a:t>On the user’s device:</a:t>
            </a:r>
          </a:p>
          <a:p>
            <a:pPr lvl="1">
              <a:defRPr/>
            </a:pPr>
            <a:r>
              <a:rPr lang="en-US" dirty="0"/>
              <a:t>Moonshot libraries</a:t>
            </a:r>
          </a:p>
          <a:p>
            <a:pPr lvl="2">
              <a:defRPr/>
            </a:pPr>
            <a:r>
              <a:rPr lang="en-US" dirty="0"/>
              <a:t>MSIs on Windows, RPMs/Debs on Linux, installer on Mac</a:t>
            </a:r>
          </a:p>
          <a:p>
            <a:pPr lvl="1">
              <a:defRPr/>
            </a:pPr>
            <a:r>
              <a:rPr lang="en-US" dirty="0"/>
              <a:t>A way of choosing the identity</a:t>
            </a:r>
          </a:p>
          <a:p>
            <a:pPr lvl="2">
              <a:defRPr/>
            </a:pPr>
            <a:r>
              <a:rPr lang="en-US" dirty="0"/>
              <a:t>Moonshot Identity </a:t>
            </a:r>
            <a:r>
              <a:rPr lang="en-US" dirty="0" smtClean="0"/>
              <a:t>Selector / Windows Credential Manager</a:t>
            </a:r>
            <a:endParaRPr lang="en-US" dirty="0"/>
          </a:p>
          <a:p>
            <a:pPr marL="457200" lvl="1" indent="0">
              <a:buFont typeface="Gill Sans MT" pitchFamily="34" charset="0"/>
              <a:buNone/>
              <a:defRPr/>
            </a:pPr>
            <a:endParaRPr lang="en-US" sz="2000" dirty="0" smtClean="0"/>
          </a:p>
        </p:txBody>
      </p:sp>
      <p:sp>
        <p:nvSpPr>
          <p:cNvPr id="471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F8756BFF-8644-6D4B-9E9B-2DAFBAD55DFB}" type="slidenum">
              <a:rPr lang="en-US" sz="1800">
                <a:cs typeface="Geneva" charset="0"/>
              </a:rPr>
              <a:pPr eaLnBrk="1" hangingPunct="1"/>
              <a:t>26</a:t>
            </a:fld>
            <a:endParaRPr lang="en-US" sz="1800">
              <a:cs typeface="Genev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Requirements – Relying Party</a:t>
            </a:r>
          </a:p>
        </p:txBody>
      </p:sp>
      <p:sp>
        <p:nvSpPr>
          <p:cNvPr id="3" name="Text Placeholder 2"/>
          <p:cNvSpPr>
            <a:spLocks noGrp="1"/>
          </p:cNvSpPr>
          <p:nvPr>
            <p:ph type="body" sz="quarter" idx="10"/>
          </p:nvPr>
        </p:nvSpPr>
        <p:spPr>
          <a:xfrm>
            <a:off x="395288" y="1308100"/>
            <a:ext cx="8353425" cy="4264025"/>
          </a:xfrm>
        </p:spPr>
        <p:txBody>
          <a:bodyPr/>
          <a:lstStyle/>
          <a:p>
            <a:pPr>
              <a:defRPr/>
            </a:pPr>
            <a:r>
              <a:rPr lang="en-US" dirty="0" smtClean="0"/>
              <a:t>At the service:</a:t>
            </a:r>
          </a:p>
          <a:p>
            <a:pPr lvl="1">
              <a:defRPr/>
            </a:pPr>
            <a:r>
              <a:rPr lang="en-US" dirty="0" smtClean="0"/>
              <a:t>RADIUS Server</a:t>
            </a:r>
          </a:p>
          <a:p>
            <a:pPr lvl="1">
              <a:defRPr/>
            </a:pPr>
            <a:r>
              <a:rPr lang="en-US" dirty="0"/>
              <a:t>Moonshot </a:t>
            </a:r>
            <a:r>
              <a:rPr lang="en-US" dirty="0" smtClean="0"/>
              <a:t>libraries</a:t>
            </a:r>
            <a:endParaRPr lang="en-US" dirty="0"/>
          </a:p>
          <a:p>
            <a:pPr lvl="2">
              <a:defRPr/>
            </a:pPr>
            <a:r>
              <a:rPr lang="en-US" dirty="0"/>
              <a:t>MSIs on Windows, RPMs/Debs on Linux, installer on </a:t>
            </a:r>
            <a:r>
              <a:rPr lang="en-US" dirty="0" smtClean="0"/>
              <a:t>Mac</a:t>
            </a:r>
          </a:p>
          <a:p>
            <a:pPr lvl="1">
              <a:defRPr/>
            </a:pPr>
            <a:r>
              <a:rPr lang="en-US" sz="2000" dirty="0" smtClean="0"/>
              <a:t>Service configured to use GSS/SSP/SASL authentication</a:t>
            </a:r>
          </a:p>
          <a:p>
            <a:pPr>
              <a:defRPr/>
            </a:pPr>
            <a:endParaRPr lang="en-US" sz="2000" dirty="0" smtClean="0"/>
          </a:p>
        </p:txBody>
      </p:sp>
      <p:sp>
        <p:nvSpPr>
          <p:cNvPr id="481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41346C81-AABA-3040-8FEA-567F167EDCA5}" type="slidenum">
              <a:rPr lang="en-US" sz="1800">
                <a:cs typeface="Geneva" charset="0"/>
              </a:rPr>
              <a:pPr eaLnBrk="1" hangingPunct="1"/>
              <a:t>27</a:t>
            </a:fld>
            <a:endParaRPr lang="en-US" sz="1800">
              <a:cs typeface="Genev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a:latin typeface="Gill Sans MT" charset="0"/>
              </a:rPr>
              <a:t>Janet’s Moonshot</a:t>
            </a:r>
            <a:br>
              <a:rPr lang="en-US" sz="4000">
                <a:latin typeface="Gill Sans MT" charset="0"/>
              </a:rPr>
            </a:br>
            <a:r>
              <a:rPr lang="en-US" sz="4000">
                <a:latin typeface="Gill Sans MT" charset="0"/>
              </a:rPr>
              <a:t>Pilot Service</a:t>
            </a:r>
            <a:endParaRPr lang="en-US">
              <a:latin typeface="Gill Sans MT" charset="0"/>
            </a:endParaRPr>
          </a:p>
        </p:txBody>
      </p:sp>
      <p:sp>
        <p:nvSpPr>
          <p:cNvPr id="3" name="Text Placeholder 2"/>
          <p:cNvSpPr>
            <a:spLocks noGrp="1"/>
          </p:cNvSpPr>
          <p:nvPr>
            <p:ph type="body" idx="1"/>
          </p:nvPr>
        </p:nvSpPr>
        <p:spPr/>
        <p:txBody>
          <a:bodyPr/>
          <a:lstStyle/>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Pilot Service</a:t>
            </a:r>
          </a:p>
        </p:txBody>
      </p:sp>
      <p:sp>
        <p:nvSpPr>
          <p:cNvPr id="5" name="Text Placeholder 4"/>
          <p:cNvSpPr>
            <a:spLocks noGrp="1"/>
          </p:cNvSpPr>
          <p:nvPr>
            <p:ph type="body" sz="quarter" idx="10"/>
          </p:nvPr>
        </p:nvSpPr>
        <p:spPr>
          <a:xfrm>
            <a:off x="395288" y="1308100"/>
            <a:ext cx="8353425" cy="4264025"/>
          </a:xfrm>
        </p:spPr>
        <p:txBody>
          <a:bodyPr/>
          <a:lstStyle/>
          <a:p>
            <a:pPr>
              <a:defRPr/>
            </a:pPr>
            <a:r>
              <a:rPr lang="en-US" sz="2000" dirty="0" smtClean="0"/>
              <a:t>18 month pilot</a:t>
            </a:r>
          </a:p>
          <a:p>
            <a:pPr lvl="1">
              <a:defRPr/>
            </a:pPr>
            <a:r>
              <a:rPr lang="en-US" sz="2000" dirty="0" smtClean="0"/>
              <a:t>Begins April 2013</a:t>
            </a:r>
          </a:p>
          <a:p>
            <a:pPr lvl="1">
              <a:defRPr/>
            </a:pPr>
            <a:r>
              <a:rPr lang="en-US" sz="2000" dirty="0" smtClean="0"/>
              <a:t>All technology ready and in place</a:t>
            </a:r>
          </a:p>
          <a:p>
            <a:pPr lvl="1">
              <a:defRPr/>
            </a:pPr>
            <a:r>
              <a:rPr lang="en-US" sz="2000" dirty="0"/>
              <a:t>Portal for managing communities </a:t>
            </a:r>
            <a:r>
              <a:rPr lang="en-US" sz="2000" dirty="0" smtClean="0"/>
              <a:t>available</a:t>
            </a:r>
          </a:p>
          <a:p>
            <a:pPr lvl="1">
              <a:defRPr/>
            </a:pPr>
            <a:r>
              <a:rPr lang="en-US" sz="2000" dirty="0" smtClean="0"/>
              <a:t>Support available for participants</a:t>
            </a:r>
            <a:endParaRPr lang="en-US" sz="2000" dirty="0"/>
          </a:p>
          <a:p>
            <a:pPr>
              <a:defRPr/>
            </a:pPr>
            <a:r>
              <a:rPr lang="en-US" sz="2000" dirty="0" smtClean="0"/>
              <a:t>Main aims:</a:t>
            </a:r>
          </a:p>
          <a:p>
            <a:pPr lvl="1">
              <a:defRPr/>
            </a:pPr>
            <a:r>
              <a:rPr lang="en-US" sz="2000" dirty="0" smtClean="0"/>
              <a:t>Allows Janet to pilot the service and support offerings</a:t>
            </a:r>
          </a:p>
          <a:p>
            <a:pPr lvl="1">
              <a:defRPr/>
            </a:pPr>
            <a:r>
              <a:rPr lang="en-US" sz="2000" dirty="0" smtClean="0"/>
              <a:t>Allows community to pilot Moonshot with a stable backend infrastructure and with support available</a:t>
            </a:r>
          </a:p>
          <a:p>
            <a:pPr>
              <a:defRPr/>
            </a:pPr>
            <a:r>
              <a:rPr lang="en-US" sz="2000" dirty="0"/>
              <a:t>Around </a:t>
            </a:r>
            <a:r>
              <a:rPr lang="en-US" sz="2000" dirty="0" smtClean="0"/>
              <a:t>50 applications:</a:t>
            </a:r>
            <a:endParaRPr lang="en-US" sz="2000" dirty="0"/>
          </a:p>
          <a:p>
            <a:pPr lvl="1">
              <a:defRPr/>
            </a:pPr>
            <a:r>
              <a:rPr lang="en-US" sz="2000" dirty="0"/>
              <a:t>A mix of education, </a:t>
            </a:r>
            <a:r>
              <a:rPr lang="en-US" sz="2000" dirty="0" smtClean="0"/>
              <a:t>HPC and cloud use cases.</a:t>
            </a:r>
            <a:endParaRPr lang="en-US" sz="2000" dirty="0"/>
          </a:p>
          <a:p>
            <a:pPr lvl="1">
              <a:defRPr/>
            </a:pPr>
            <a:endParaRPr lang="en-US" sz="2000" dirty="0" smtClean="0"/>
          </a:p>
          <a:p>
            <a:pPr marL="365375" lvl="1" indent="0">
              <a:buFont typeface="Gill Sans MT" pitchFamily="34" charset="0"/>
              <a:buNone/>
              <a:defRPr/>
            </a:pPr>
            <a:endParaRPr lang="en-US" sz="2000" dirty="0"/>
          </a:p>
          <a:p>
            <a:pPr>
              <a:defRPr/>
            </a:pPr>
            <a:endParaRPr lang="en-US" sz="2000" dirty="0"/>
          </a:p>
        </p:txBody>
      </p:sp>
      <p:sp>
        <p:nvSpPr>
          <p:cNvPr id="501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53A5B0CD-9AE9-5540-8C3D-258FC1542C4C}" type="slidenum">
              <a:rPr lang="en-US" sz="1800">
                <a:cs typeface="Geneva" charset="0"/>
              </a:rPr>
              <a:pPr eaLnBrk="1" hangingPunct="1"/>
              <a:t>29</a:t>
            </a:fld>
            <a:endParaRPr lang="en-US" sz="1800">
              <a:cs typeface="Genev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atin typeface="Gill Sans MT" charset="0"/>
                <a:cs typeface="Geneva" charset="0"/>
              </a:rPr>
              <a:t>Use cases</a:t>
            </a:r>
          </a:p>
        </p:txBody>
      </p:sp>
      <p:sp>
        <p:nvSpPr>
          <p:cNvPr id="3" name="Content Placeholder 2"/>
          <p:cNvSpPr>
            <a:spLocks noGrp="1"/>
          </p:cNvSpPr>
          <p:nvPr>
            <p:ph type="body" sz="quarter" idx="10"/>
          </p:nvPr>
        </p:nvSpPr>
        <p:spPr>
          <a:xfrm>
            <a:off x="395288" y="1308100"/>
            <a:ext cx="8353425" cy="4264025"/>
          </a:xfrm>
        </p:spPr>
        <p:txBody>
          <a:bodyPr/>
          <a:lstStyle/>
          <a:p>
            <a:pPr eaLnBrk="1" hangingPunct="1">
              <a:defRPr/>
            </a:pPr>
            <a:r>
              <a:rPr lang="en-US" dirty="0" smtClean="0"/>
              <a:t>Lets dive straight in and look at some use cases:</a:t>
            </a:r>
          </a:p>
          <a:p>
            <a:pPr lvl="1" eaLnBrk="1" hangingPunct="1">
              <a:defRPr/>
            </a:pPr>
            <a:r>
              <a:rPr lang="en-US" dirty="0" smtClean="0"/>
              <a:t>That have no current deployable federated solution, apart from  Moonshot</a:t>
            </a:r>
          </a:p>
          <a:p>
            <a:pPr lvl="1" eaLnBrk="1" hangingPunct="1">
              <a:defRPr/>
            </a:pPr>
            <a:r>
              <a:rPr lang="en-US" dirty="0" smtClean="0"/>
              <a:t>Have a user experience that can be significantly improved by Moonshot</a:t>
            </a:r>
          </a:p>
          <a:p>
            <a:pPr lvl="1" eaLnBrk="1" hangingPunct="1">
              <a:defRPr/>
            </a:pPr>
            <a:r>
              <a:rPr lang="en-US" dirty="0" smtClean="0"/>
              <a:t>Have existing deployment models whose cost and effort can be reduced by Moonshot</a:t>
            </a:r>
          </a:p>
          <a:p>
            <a:pPr eaLnBrk="1" hangingPunct="1">
              <a:defRPr/>
            </a:pPr>
            <a:endParaRPr lang="en-US" dirty="0"/>
          </a:p>
          <a:p>
            <a:pPr eaLnBrk="1" hangingPunct="1">
              <a:defRPr/>
            </a:pPr>
            <a:r>
              <a:rPr lang="en-US" dirty="0" smtClean="0"/>
              <a:t>This is just a small sample, to illustrate the range of possibilities…</a:t>
            </a:r>
          </a:p>
          <a:p>
            <a:pPr eaLnBrk="1" hangingPunct="1">
              <a:defRPr/>
            </a:pPr>
            <a:endParaRPr lang="en-US" dirty="0"/>
          </a:p>
          <a:p>
            <a:pPr eaLnBrk="1" hangingPunct="1">
              <a:defRPr/>
            </a:pPr>
            <a:endParaRPr lang="en-US" dirty="0"/>
          </a:p>
        </p:txBody>
      </p:sp>
      <p:sp>
        <p:nvSpPr>
          <p:cNvPr id="245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D63E418E-0B9D-E84C-8875-BD51D17F023A}" type="slidenum">
              <a:rPr lang="en-US" sz="1800">
                <a:cs typeface="Geneva" charset="0"/>
              </a:rPr>
              <a:pPr eaLnBrk="1" hangingPunct="1"/>
              <a:t>3</a:t>
            </a:fld>
            <a:endParaRPr lang="en-US" sz="1800">
              <a:cs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Pilot Service</a:t>
            </a:r>
          </a:p>
        </p:txBody>
      </p:sp>
      <p:sp>
        <p:nvSpPr>
          <p:cNvPr id="5" name="Text Placeholder 4"/>
          <p:cNvSpPr>
            <a:spLocks noGrp="1"/>
          </p:cNvSpPr>
          <p:nvPr>
            <p:ph type="body" sz="quarter" idx="10"/>
          </p:nvPr>
        </p:nvSpPr>
        <p:spPr>
          <a:xfrm>
            <a:off x="395288" y="1308100"/>
            <a:ext cx="8353425" cy="4264025"/>
          </a:xfrm>
        </p:spPr>
        <p:txBody>
          <a:bodyPr/>
          <a:lstStyle/>
          <a:p>
            <a:pPr>
              <a:defRPr/>
            </a:pPr>
            <a:r>
              <a:rPr lang="en-US" dirty="0" smtClean="0"/>
              <a:t>GÉANT Pilot:</a:t>
            </a:r>
          </a:p>
          <a:p>
            <a:pPr lvl="1">
              <a:defRPr/>
            </a:pPr>
            <a:r>
              <a:rPr lang="en-US" dirty="0" smtClean="0"/>
              <a:t>Subject to approval and final details</a:t>
            </a:r>
          </a:p>
          <a:p>
            <a:pPr lvl="1">
              <a:defRPr/>
            </a:pPr>
            <a:r>
              <a:rPr lang="en-US" dirty="0" smtClean="0"/>
              <a:t>Running at the European level, under GÉANT</a:t>
            </a:r>
            <a:endParaRPr lang="en-US" dirty="0"/>
          </a:p>
          <a:p>
            <a:pPr>
              <a:defRPr/>
            </a:pPr>
            <a:r>
              <a:rPr lang="en-US" dirty="0" smtClean="0"/>
              <a:t>Goals:</a:t>
            </a:r>
            <a:endParaRPr lang="en-US" dirty="0"/>
          </a:p>
          <a:p>
            <a:pPr lvl="1">
              <a:defRPr/>
            </a:pPr>
            <a:r>
              <a:rPr lang="en-US" dirty="0" smtClean="0"/>
              <a:t>Worth with partner NRENs to promote non-web SSO within </a:t>
            </a:r>
            <a:r>
              <a:rPr lang="en-US" dirty="0" err="1" smtClean="0"/>
              <a:t>eduGAIN</a:t>
            </a:r>
            <a:endParaRPr lang="en-US" dirty="0"/>
          </a:p>
          <a:p>
            <a:pPr lvl="1">
              <a:defRPr/>
            </a:pPr>
            <a:r>
              <a:rPr lang="en-US" dirty="0" smtClean="0"/>
              <a:t>Multiple peered trust routers in operation for interoperability and performance testing</a:t>
            </a:r>
            <a:endParaRPr lang="en-US" dirty="0"/>
          </a:p>
        </p:txBody>
      </p:sp>
      <p:sp>
        <p:nvSpPr>
          <p:cNvPr id="501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53A5B0CD-9AE9-5540-8C3D-258FC1542C4C}" type="slidenum">
              <a:rPr lang="en-US" sz="1800">
                <a:cs typeface="Geneva" charset="0"/>
              </a:rPr>
              <a:pPr eaLnBrk="1" hangingPunct="1"/>
              <a:t>30</a:t>
            </a:fld>
            <a:endParaRPr lang="en-US" sz="1800">
              <a:cs typeface="Geneva" charset="0"/>
            </a:endParaRPr>
          </a:p>
        </p:txBody>
      </p:sp>
    </p:spTree>
    <p:extLst>
      <p:ext uri="{BB962C8B-B14F-4D97-AF65-F5344CB8AC3E}">
        <p14:creationId xmlns:p14="http://schemas.microsoft.com/office/powerpoint/2010/main" val="135022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 A Quick Recap</a:t>
            </a:r>
          </a:p>
        </p:txBody>
      </p:sp>
      <p:sp>
        <p:nvSpPr>
          <p:cNvPr id="5" name="Text Placeholder 4"/>
          <p:cNvSpPr>
            <a:spLocks noGrp="1"/>
          </p:cNvSpPr>
          <p:nvPr>
            <p:ph type="body" sz="quarter" idx="10"/>
          </p:nvPr>
        </p:nvSpPr>
        <p:spPr>
          <a:xfrm>
            <a:off x="395288" y="1308100"/>
            <a:ext cx="8353425" cy="4264025"/>
          </a:xfrm>
        </p:spPr>
        <p:txBody>
          <a:bodyPr/>
          <a:lstStyle/>
          <a:p>
            <a:pPr eaLnBrk="1" hangingPunct="1">
              <a:defRPr/>
            </a:pPr>
            <a:endParaRPr lang="en-US" sz="1400" b="1" dirty="0" smtClean="0">
              <a:latin typeface="Gill Sans MT" charset="0"/>
            </a:endParaRPr>
          </a:p>
          <a:p>
            <a:pPr>
              <a:defRPr/>
            </a:pPr>
            <a:r>
              <a:rPr lang="en-GB" dirty="0" smtClean="0"/>
              <a:t>Standardised </a:t>
            </a:r>
            <a:r>
              <a:rPr lang="en-GB" b="1" dirty="0" smtClean="0"/>
              <a:t>next-gen </a:t>
            </a:r>
            <a:r>
              <a:rPr lang="en-GB" dirty="0" smtClean="0"/>
              <a:t>identity &amp; trust technology</a:t>
            </a:r>
          </a:p>
          <a:p>
            <a:pPr>
              <a:defRPr/>
            </a:pPr>
            <a:endParaRPr lang="en-GB" dirty="0"/>
          </a:p>
          <a:p>
            <a:pPr>
              <a:defRPr/>
            </a:pPr>
            <a:r>
              <a:rPr lang="en-GB" dirty="0" smtClean="0"/>
              <a:t>Building on </a:t>
            </a:r>
            <a:r>
              <a:rPr lang="en-GB" b="1" dirty="0" smtClean="0"/>
              <a:t>proven, deployed technologies</a:t>
            </a:r>
          </a:p>
          <a:p>
            <a:pPr>
              <a:defRPr/>
            </a:pPr>
            <a:endParaRPr lang="en-GB" dirty="0"/>
          </a:p>
          <a:p>
            <a:pPr>
              <a:defRPr/>
            </a:pPr>
            <a:r>
              <a:rPr lang="en-GB" b="1" dirty="0" smtClean="0"/>
              <a:t>Cross-platform </a:t>
            </a:r>
            <a:r>
              <a:rPr lang="en-GB" dirty="0" smtClean="0"/>
              <a:t>implementation</a:t>
            </a:r>
          </a:p>
          <a:p>
            <a:pPr>
              <a:defRPr/>
            </a:pPr>
            <a:endParaRPr lang="en-GB" dirty="0"/>
          </a:p>
          <a:p>
            <a:pPr>
              <a:defRPr/>
            </a:pPr>
            <a:r>
              <a:rPr lang="en-GB" dirty="0" smtClean="0"/>
              <a:t>Communities </a:t>
            </a:r>
            <a:r>
              <a:rPr lang="en-GB" b="1" dirty="0" smtClean="0"/>
              <a:t>manage themselves</a:t>
            </a:r>
          </a:p>
          <a:p>
            <a:pPr>
              <a:defRPr/>
            </a:pPr>
            <a:endParaRPr lang="en-GB" b="1" dirty="0"/>
          </a:p>
          <a:p>
            <a:pPr>
              <a:defRPr/>
            </a:pPr>
            <a:r>
              <a:rPr lang="en-GB" dirty="0" smtClean="0"/>
              <a:t>Easy to </a:t>
            </a:r>
            <a:r>
              <a:rPr lang="en-GB" b="1" dirty="0" smtClean="0"/>
              <a:t>deploy</a:t>
            </a:r>
            <a:r>
              <a:rPr lang="en-GB" dirty="0" smtClean="0"/>
              <a:t> and </a:t>
            </a:r>
            <a:r>
              <a:rPr lang="en-GB" b="1" dirty="0" smtClean="0"/>
              <a:t>use</a:t>
            </a:r>
            <a:endParaRPr lang="en-US" b="1" dirty="0" smtClean="0"/>
          </a:p>
        </p:txBody>
      </p:sp>
      <p:sp>
        <p:nvSpPr>
          <p:cNvPr id="532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B775D4C5-E6F5-8944-B52F-A541AD27D94B}" type="slidenum">
              <a:rPr lang="en-US" sz="1800">
                <a:cs typeface="Geneva" charset="0"/>
              </a:rPr>
              <a:pPr eaLnBrk="1" hangingPunct="1"/>
              <a:t>31</a:t>
            </a:fld>
            <a:endParaRPr lang="en-US" sz="1800">
              <a:cs typeface="Genev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000" dirty="0" smtClean="0">
                <a:latin typeface="Gill Sans MT" charset="0"/>
              </a:rPr>
              <a:t>Trust Router</a:t>
            </a:r>
            <a:endParaRPr lang="en-US" dirty="0">
              <a:latin typeface="Gill Sans MT" charset="0"/>
            </a:endParaRPr>
          </a:p>
        </p:txBody>
      </p:sp>
      <p:sp>
        <p:nvSpPr>
          <p:cNvPr id="3" name="Text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6827827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pPr eaLnBrk="1" hangingPunct="1"/>
            <a:r>
              <a:rPr lang="en-US" smtClean="0">
                <a:latin typeface="Gill Sans MT" pitchFamily="34" charset="0"/>
              </a:rPr>
              <a:t>Important R&amp;E trust infrastructures today</a:t>
            </a:r>
          </a:p>
        </p:txBody>
      </p:sp>
      <p:sp>
        <p:nvSpPr>
          <p:cNvPr id="44033" name="Content Placeholder 1"/>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bodyPr>
          <a:lstStyle/>
          <a:p>
            <a:pPr eaLnBrk="1" hangingPunct="1"/>
            <a:r>
              <a:rPr lang="en-US" sz="2000" dirty="0" err="1" smtClean="0">
                <a:latin typeface="Gill Sans MT" pitchFamily="34" charset="0"/>
              </a:rPr>
              <a:t>Organisation</a:t>
            </a:r>
            <a:endParaRPr lang="en-US" sz="2000" dirty="0" smtClean="0">
              <a:latin typeface="Gill Sans MT" pitchFamily="34" charset="0"/>
            </a:endParaRPr>
          </a:p>
          <a:p>
            <a:pPr lvl="1" eaLnBrk="1" hangingPunct="1"/>
            <a:r>
              <a:rPr lang="en-US" sz="2000" dirty="0" smtClean="0">
                <a:latin typeface="Gill Sans MT" pitchFamily="34" charset="0"/>
              </a:rPr>
              <a:t>Kerberos / Windows Domains for corporate ICT services</a:t>
            </a:r>
          </a:p>
          <a:p>
            <a:pPr lvl="1" eaLnBrk="1" hangingPunct="1"/>
            <a:r>
              <a:rPr lang="en-US" sz="2000" dirty="0" smtClean="0">
                <a:latin typeface="Gill Sans MT" pitchFamily="34" charset="0"/>
              </a:rPr>
              <a:t>Various Web SSO solutions using variety of hacks/technologies</a:t>
            </a:r>
          </a:p>
          <a:p>
            <a:pPr eaLnBrk="1" hangingPunct="1"/>
            <a:endParaRPr lang="en-US" sz="2000" dirty="0" smtClean="0">
              <a:latin typeface="Gill Sans MT" pitchFamily="34" charset="0"/>
            </a:endParaRPr>
          </a:p>
          <a:p>
            <a:pPr eaLnBrk="1" hangingPunct="1"/>
            <a:r>
              <a:rPr lang="en-US" sz="2000" dirty="0" smtClean="0">
                <a:latin typeface="Gill Sans MT" pitchFamily="34" charset="0"/>
              </a:rPr>
              <a:t>National/Regional</a:t>
            </a:r>
          </a:p>
          <a:p>
            <a:pPr lvl="1" eaLnBrk="1" hangingPunct="1"/>
            <a:r>
              <a:rPr lang="en-US" sz="2000" dirty="0" smtClean="0">
                <a:latin typeface="Gill Sans MT" pitchFamily="34" charset="0"/>
              </a:rPr>
              <a:t>Web SSO federations, principally using SAML metadata PKI</a:t>
            </a:r>
          </a:p>
          <a:p>
            <a:pPr lvl="1" eaLnBrk="1" hangingPunct="1"/>
            <a:r>
              <a:rPr lang="en-US" sz="2000" dirty="0" smtClean="0">
                <a:latin typeface="Gill Sans MT" pitchFamily="34" charset="0"/>
              </a:rPr>
              <a:t>National/European Grid Infrastructure(s) using x.509 PKI</a:t>
            </a:r>
          </a:p>
          <a:p>
            <a:pPr lvl="1" eaLnBrk="1" hangingPunct="1"/>
            <a:r>
              <a:rPr lang="en-US" sz="2000" dirty="0" smtClean="0">
                <a:latin typeface="Gill Sans MT" pitchFamily="34" charset="0"/>
              </a:rPr>
              <a:t>Other x.509 PKI initiatives (e.g., GÉANT</a:t>
            </a:r>
            <a:r>
              <a:rPr lang="en-US" altLang="en-US" sz="2000" dirty="0" smtClean="0">
                <a:latin typeface="Gill Sans MT" pitchFamily="34" charset="0"/>
              </a:rPr>
              <a:t>’</a:t>
            </a:r>
            <a:r>
              <a:rPr lang="en-US" sz="2000" dirty="0" smtClean="0">
                <a:latin typeface="Gill Sans MT" pitchFamily="34" charset="0"/>
              </a:rPr>
              <a:t>s </a:t>
            </a:r>
            <a:r>
              <a:rPr lang="en-US" sz="2000" dirty="0" err="1" smtClean="0">
                <a:latin typeface="Gill Sans MT" pitchFamily="34" charset="0"/>
              </a:rPr>
              <a:t>eduPKI</a:t>
            </a:r>
            <a:r>
              <a:rPr lang="en-US" sz="2000" dirty="0" smtClean="0">
                <a:latin typeface="Gill Sans MT" pitchFamily="34" charset="0"/>
              </a:rPr>
              <a:t>)</a:t>
            </a:r>
          </a:p>
          <a:p>
            <a:pPr lvl="1" eaLnBrk="1" hangingPunct="1"/>
            <a:endParaRPr lang="en-US" sz="2000" dirty="0" smtClean="0">
              <a:latin typeface="Gill Sans MT" pitchFamily="34" charset="0"/>
            </a:endParaRPr>
          </a:p>
          <a:p>
            <a:pPr eaLnBrk="1" hangingPunct="1"/>
            <a:r>
              <a:rPr lang="en-US" sz="2000" dirty="0" smtClean="0">
                <a:latin typeface="Gill Sans MT" pitchFamily="34" charset="0"/>
              </a:rPr>
              <a:t>Global</a:t>
            </a:r>
          </a:p>
          <a:p>
            <a:pPr lvl="1" eaLnBrk="1" hangingPunct="1"/>
            <a:r>
              <a:rPr lang="en-US" sz="2000" dirty="0" smtClean="0">
                <a:latin typeface="Gill Sans MT" pitchFamily="34" charset="0"/>
              </a:rPr>
              <a:t>Internet x.509 PKI (with TERENA enabling purchasing aggregation)</a:t>
            </a:r>
          </a:p>
          <a:p>
            <a:pPr lvl="1" eaLnBrk="1" hangingPunct="1"/>
            <a:r>
              <a:rPr lang="en-US" sz="2000" dirty="0" smtClean="0">
                <a:latin typeface="Gill Sans MT" pitchFamily="34" charset="0"/>
              </a:rPr>
              <a:t>IGTF, principally using x.509 PKI</a:t>
            </a:r>
          </a:p>
          <a:p>
            <a:pPr lvl="1" eaLnBrk="1" hangingPunct="1"/>
            <a:r>
              <a:rPr lang="en-US" sz="2000" dirty="0" err="1" smtClean="0">
                <a:latin typeface="Gill Sans MT" pitchFamily="34" charset="0"/>
              </a:rPr>
              <a:t>eduroam</a:t>
            </a:r>
            <a:r>
              <a:rPr lang="en-US" sz="2000" dirty="0" smtClean="0">
                <a:latin typeface="Gill Sans MT" pitchFamily="34" charset="0"/>
              </a:rPr>
              <a:t> using RADIUS (and </a:t>
            </a:r>
            <a:r>
              <a:rPr lang="en-US" sz="2000" dirty="0" err="1" smtClean="0">
                <a:latin typeface="Gill Sans MT" pitchFamily="34" charset="0"/>
              </a:rPr>
              <a:t>RadSec</a:t>
            </a:r>
            <a:r>
              <a:rPr lang="en-US" sz="2000" dirty="0" smtClean="0">
                <a:latin typeface="Gill Sans MT" pitchFamily="34" charset="0"/>
              </a:rPr>
              <a:t>/x.509 PKI)</a:t>
            </a:r>
          </a:p>
          <a:p>
            <a:pPr lvl="1" eaLnBrk="1" hangingPunct="1"/>
            <a:r>
              <a:rPr lang="en-US" sz="2000" dirty="0" err="1" smtClean="0">
                <a:latin typeface="Gill Sans MT" pitchFamily="34" charset="0"/>
              </a:rPr>
              <a:t>eduGAIN</a:t>
            </a:r>
            <a:r>
              <a:rPr lang="en-US" sz="2000" dirty="0" smtClean="0">
                <a:latin typeface="Gill Sans MT" pitchFamily="34" charset="0"/>
              </a:rPr>
              <a:t> using SAML metadata PKI</a:t>
            </a:r>
          </a:p>
          <a:p>
            <a:pPr lvl="1" eaLnBrk="1" hangingPunct="1"/>
            <a:endParaRPr lang="en-US" sz="2000" dirty="0" smtClean="0">
              <a:latin typeface="Gill Sans MT" pitchFamily="34" charset="0"/>
            </a:endParaRPr>
          </a:p>
          <a:p>
            <a:pPr eaLnBrk="1" hangingPunct="1"/>
            <a:endParaRPr lang="en-US" sz="2000" dirty="0" smtClean="0">
              <a:latin typeface="Gill Sans MT" pitchFamily="34" charset="0"/>
            </a:endParaRPr>
          </a:p>
          <a:p>
            <a:pPr eaLnBrk="1" hangingPunct="1"/>
            <a:endParaRPr lang="en-US" sz="2000" dirty="0" smtClean="0">
              <a:latin typeface="Gill Sans MT" pitchFamily="34" charset="0"/>
            </a:endParaRPr>
          </a:p>
          <a:p>
            <a:pPr eaLnBrk="1" hangingPunct="1"/>
            <a:endParaRPr lang="en-US" sz="2000" dirty="0" smtClean="0">
              <a:latin typeface="Gill Sans MT" pitchFamily="34" charset="0"/>
            </a:endParaRPr>
          </a:p>
        </p:txBody>
      </p:sp>
    </p:spTree>
    <p:extLst>
      <p:ext uri="{BB962C8B-B14F-4D97-AF65-F5344CB8AC3E}">
        <p14:creationId xmlns:p14="http://schemas.microsoft.com/office/powerpoint/2010/main" val="7666384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3">
                                            <p:txEl>
                                              <p:pRg st="2" end="2"/>
                                            </p:txEl>
                                          </p:spTgt>
                                        </p:tgtEl>
                                        <p:attrNameLst>
                                          <p:attrName>style.visibility</p:attrName>
                                        </p:attrNameLst>
                                      </p:cBhvr>
                                      <p:to>
                                        <p:strVal val="visible"/>
                                      </p:to>
                                    </p:set>
                                    <p:animEffect transition="in" filter="fade">
                                      <p:cBhvr>
                                        <p:cTn id="7" dur="500"/>
                                        <p:tgtEl>
                                          <p:spTgt spid="440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3">
                                            <p:txEl>
                                              <p:pRg st="4" end="4"/>
                                            </p:txEl>
                                          </p:spTgt>
                                        </p:tgtEl>
                                        <p:attrNameLst>
                                          <p:attrName>style.visibility</p:attrName>
                                        </p:attrNameLst>
                                      </p:cBhvr>
                                      <p:to>
                                        <p:strVal val="visible"/>
                                      </p:to>
                                    </p:set>
                                    <p:animEffect transition="in" filter="fade">
                                      <p:cBhvr>
                                        <p:cTn id="12" dur="500"/>
                                        <p:tgtEl>
                                          <p:spTgt spid="4403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4033">
                                            <p:txEl>
                                              <p:pRg st="5" end="5"/>
                                            </p:txEl>
                                          </p:spTgt>
                                        </p:tgtEl>
                                        <p:attrNameLst>
                                          <p:attrName>style.visibility</p:attrName>
                                        </p:attrNameLst>
                                      </p:cBhvr>
                                      <p:to>
                                        <p:strVal val="visible"/>
                                      </p:to>
                                    </p:set>
                                    <p:animEffect transition="in" filter="fade">
                                      <p:cBhvr>
                                        <p:cTn id="15" dur="500"/>
                                        <p:tgtEl>
                                          <p:spTgt spid="4403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033">
                                            <p:txEl>
                                              <p:pRg st="6" end="6"/>
                                            </p:txEl>
                                          </p:spTgt>
                                        </p:tgtEl>
                                        <p:attrNameLst>
                                          <p:attrName>style.visibility</p:attrName>
                                        </p:attrNameLst>
                                      </p:cBhvr>
                                      <p:to>
                                        <p:strVal val="visible"/>
                                      </p:to>
                                    </p:set>
                                    <p:animEffect transition="in" filter="fade">
                                      <p:cBhvr>
                                        <p:cTn id="20" dur="500"/>
                                        <p:tgtEl>
                                          <p:spTgt spid="4403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033">
                                            <p:txEl>
                                              <p:pRg st="7" end="7"/>
                                            </p:txEl>
                                          </p:spTgt>
                                        </p:tgtEl>
                                        <p:attrNameLst>
                                          <p:attrName>style.visibility</p:attrName>
                                        </p:attrNameLst>
                                      </p:cBhvr>
                                      <p:to>
                                        <p:strVal val="visible"/>
                                      </p:to>
                                    </p:set>
                                    <p:animEffect transition="in" filter="fade">
                                      <p:cBhvr>
                                        <p:cTn id="25" dur="500"/>
                                        <p:tgtEl>
                                          <p:spTgt spid="4403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033">
                                            <p:txEl>
                                              <p:pRg st="9" end="9"/>
                                            </p:txEl>
                                          </p:spTgt>
                                        </p:tgtEl>
                                        <p:attrNameLst>
                                          <p:attrName>style.visibility</p:attrName>
                                        </p:attrNameLst>
                                      </p:cBhvr>
                                      <p:to>
                                        <p:strVal val="visible"/>
                                      </p:to>
                                    </p:set>
                                    <p:animEffect transition="in" filter="fade">
                                      <p:cBhvr>
                                        <p:cTn id="30" dur="500"/>
                                        <p:tgtEl>
                                          <p:spTgt spid="4403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4033">
                                            <p:txEl>
                                              <p:pRg st="10" end="10"/>
                                            </p:txEl>
                                          </p:spTgt>
                                        </p:tgtEl>
                                        <p:attrNameLst>
                                          <p:attrName>style.visibility</p:attrName>
                                        </p:attrNameLst>
                                      </p:cBhvr>
                                      <p:to>
                                        <p:strVal val="visible"/>
                                      </p:to>
                                    </p:set>
                                    <p:animEffect transition="in" filter="fade">
                                      <p:cBhvr>
                                        <p:cTn id="33" dur="500"/>
                                        <p:tgtEl>
                                          <p:spTgt spid="4403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4033">
                                            <p:txEl>
                                              <p:pRg st="11" end="11"/>
                                            </p:txEl>
                                          </p:spTgt>
                                        </p:tgtEl>
                                        <p:attrNameLst>
                                          <p:attrName>style.visibility</p:attrName>
                                        </p:attrNameLst>
                                      </p:cBhvr>
                                      <p:to>
                                        <p:strVal val="visible"/>
                                      </p:to>
                                    </p:set>
                                    <p:animEffect transition="in" filter="fade">
                                      <p:cBhvr>
                                        <p:cTn id="38" dur="500"/>
                                        <p:tgtEl>
                                          <p:spTgt spid="4403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4033">
                                            <p:txEl>
                                              <p:pRg st="12" end="12"/>
                                            </p:txEl>
                                          </p:spTgt>
                                        </p:tgtEl>
                                        <p:attrNameLst>
                                          <p:attrName>style.visibility</p:attrName>
                                        </p:attrNameLst>
                                      </p:cBhvr>
                                      <p:to>
                                        <p:strVal val="visible"/>
                                      </p:to>
                                    </p:set>
                                    <p:animEffect transition="in" filter="fade">
                                      <p:cBhvr>
                                        <p:cTn id="43" dur="500"/>
                                        <p:tgtEl>
                                          <p:spTgt spid="4403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033">
                                            <p:txEl>
                                              <p:pRg st="13" end="13"/>
                                            </p:txEl>
                                          </p:spTgt>
                                        </p:tgtEl>
                                        <p:attrNameLst>
                                          <p:attrName>style.visibility</p:attrName>
                                        </p:attrNameLst>
                                      </p:cBhvr>
                                      <p:to>
                                        <p:strVal val="visible"/>
                                      </p:to>
                                    </p:set>
                                    <p:animEffect transition="in" filter="fade">
                                      <p:cBhvr>
                                        <p:cTn id="48" dur="500"/>
                                        <p:tgtEl>
                                          <p:spTgt spid="4403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pPr eaLnBrk="1" hangingPunct="1"/>
            <a:r>
              <a:rPr lang="en-US" smtClean="0">
                <a:latin typeface="Gill Sans MT" pitchFamily="34" charset="0"/>
              </a:rPr>
              <a:t>Some reflections on these trust infrastructures</a:t>
            </a:r>
          </a:p>
        </p:txBody>
      </p:sp>
      <p:sp>
        <p:nvSpPr>
          <p:cNvPr id="45057" name="Content Placeholder 1"/>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bodyPr>
          <a:lstStyle/>
          <a:p>
            <a:pPr eaLnBrk="1" hangingPunct="1"/>
            <a:r>
              <a:rPr lang="en-US" sz="2400" dirty="0" smtClean="0">
                <a:latin typeface="Gill Sans MT" pitchFamily="34" charset="0"/>
              </a:rPr>
              <a:t>Our customers would prefer to deploy fewer technologies; and preferably just one</a:t>
            </a:r>
          </a:p>
          <a:p>
            <a:pPr eaLnBrk="1" hangingPunct="1"/>
            <a:endParaRPr lang="en-US" sz="2400" dirty="0" smtClean="0">
              <a:latin typeface="Gill Sans MT" pitchFamily="34" charset="0"/>
            </a:endParaRPr>
          </a:p>
          <a:p>
            <a:pPr eaLnBrk="1" hangingPunct="1"/>
            <a:r>
              <a:rPr lang="en-US" sz="2400" dirty="0" smtClean="0">
                <a:latin typeface="Gill Sans MT" pitchFamily="34" charset="0"/>
              </a:rPr>
              <a:t>However a single trust technology must support the policy requirements of a broad range of communities distributed across our customers; there is no </a:t>
            </a:r>
            <a:r>
              <a:rPr lang="en-US" altLang="en-US" sz="2400" dirty="0" smtClean="0">
                <a:latin typeface="Gill Sans MT" pitchFamily="34" charset="0"/>
              </a:rPr>
              <a:t>“</a:t>
            </a:r>
            <a:r>
              <a:rPr lang="en-US" sz="2400" dirty="0" smtClean="0">
                <a:latin typeface="Gill Sans MT" pitchFamily="34" charset="0"/>
              </a:rPr>
              <a:t>one size fits all</a:t>
            </a:r>
            <a:r>
              <a:rPr lang="en-US" altLang="en-US" sz="2400" dirty="0" smtClean="0">
                <a:latin typeface="Gill Sans MT" pitchFamily="34" charset="0"/>
              </a:rPr>
              <a:t>”</a:t>
            </a:r>
            <a:endParaRPr lang="en-US" altLang="ja-JP" sz="2400" dirty="0" smtClean="0">
              <a:latin typeface="Gill Sans MT" pitchFamily="34" charset="0"/>
            </a:endParaRPr>
          </a:p>
          <a:p>
            <a:pPr eaLnBrk="1" hangingPunct="1">
              <a:buFont typeface="Arial" pitchFamily="34" charset="0"/>
              <a:buNone/>
            </a:pPr>
            <a:endParaRPr lang="en-US" sz="2400" dirty="0" smtClean="0">
              <a:latin typeface="Gill Sans MT" pitchFamily="34" charset="0"/>
            </a:endParaRPr>
          </a:p>
          <a:p>
            <a:pPr eaLnBrk="1" hangingPunct="1"/>
            <a:r>
              <a:rPr lang="en-US" sz="2400" dirty="0" smtClean="0">
                <a:latin typeface="Gill Sans MT" pitchFamily="34" charset="0"/>
              </a:rPr>
              <a:t>Today</a:t>
            </a:r>
            <a:r>
              <a:rPr lang="en-US" altLang="en-US" sz="2400" dirty="0" smtClean="0">
                <a:latin typeface="Gill Sans MT" pitchFamily="34" charset="0"/>
              </a:rPr>
              <a:t>’</a:t>
            </a:r>
            <a:r>
              <a:rPr lang="en-US" sz="2400" dirty="0" smtClean="0">
                <a:latin typeface="Gill Sans MT" pitchFamily="34" charset="0"/>
              </a:rPr>
              <a:t>s hierarchical </a:t>
            </a:r>
            <a:r>
              <a:rPr lang="en-US" sz="2400" dirty="0" err="1" smtClean="0">
                <a:latin typeface="Gill Sans MT" pitchFamily="34" charset="0"/>
              </a:rPr>
              <a:t>organisation</a:t>
            </a:r>
            <a:r>
              <a:rPr lang="en-US" sz="2400" dirty="0" smtClean="0">
                <a:latin typeface="Gill Sans MT" pitchFamily="34" charset="0"/>
              </a:rPr>
              <a:t> of R&amp;E trust infrastructure (campus </a:t>
            </a:r>
            <a:r>
              <a:rPr lang="en-US" sz="2400" dirty="0" smtClean="0">
                <a:latin typeface="Gill Sans MT" pitchFamily="34" charset="0"/>
                <a:sym typeface="Wingdings" pitchFamily="2" charset="2"/>
              </a:rPr>
              <a:t> national  regional  global)</a:t>
            </a:r>
            <a:r>
              <a:rPr lang="en-US" sz="2400" dirty="0" smtClean="0">
                <a:latin typeface="Gill Sans MT" pitchFamily="34" charset="0"/>
              </a:rPr>
              <a:t> is increasing irrelevant to our customers, who need multiple trust infrastructures (not multiple technologies!) reflecting their relationships with other </a:t>
            </a:r>
            <a:r>
              <a:rPr lang="en-US" sz="2400" dirty="0" err="1" smtClean="0">
                <a:latin typeface="Gill Sans MT" pitchFamily="34" charset="0"/>
              </a:rPr>
              <a:t>organisations</a:t>
            </a:r>
            <a:r>
              <a:rPr lang="en-US" sz="2400" dirty="0" smtClean="0">
                <a:latin typeface="Gill Sans MT" pitchFamily="34" charset="0"/>
              </a:rPr>
              <a:t> globally</a:t>
            </a: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a:p>
            <a:pPr eaLnBrk="1" hangingPunct="1"/>
            <a:endParaRPr lang="en-US" sz="2400" dirty="0" smtClean="0">
              <a:latin typeface="Gill Sans MT" pitchFamily="34" charset="0"/>
            </a:endParaRPr>
          </a:p>
        </p:txBody>
      </p:sp>
    </p:spTree>
    <p:extLst>
      <p:ext uri="{BB962C8B-B14F-4D97-AF65-F5344CB8AC3E}">
        <p14:creationId xmlns:p14="http://schemas.microsoft.com/office/powerpoint/2010/main" val="30784493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7">
                                            <p:txEl>
                                              <p:pRg st="2" end="2"/>
                                            </p:txEl>
                                          </p:spTgt>
                                        </p:tgtEl>
                                        <p:attrNameLst>
                                          <p:attrName>style.visibility</p:attrName>
                                        </p:attrNameLst>
                                      </p:cBhvr>
                                      <p:to>
                                        <p:strVal val="visible"/>
                                      </p:to>
                                    </p:set>
                                    <p:animEffect transition="in" filter="fade">
                                      <p:cBhvr>
                                        <p:cTn id="7" dur="500"/>
                                        <p:tgtEl>
                                          <p:spTgt spid="4505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7">
                                            <p:txEl>
                                              <p:pRg st="4" end="4"/>
                                            </p:txEl>
                                          </p:spTgt>
                                        </p:tgtEl>
                                        <p:attrNameLst>
                                          <p:attrName>style.visibility</p:attrName>
                                        </p:attrNameLst>
                                      </p:cBhvr>
                                      <p:to>
                                        <p:strVal val="visible"/>
                                      </p:to>
                                    </p:set>
                                    <p:animEffect transition="in" filter="fade">
                                      <p:cBhvr>
                                        <p:cTn id="12" dur="500"/>
                                        <p:tgtEl>
                                          <p:spTgt spid="450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95525" y="2508250"/>
            <a:ext cx="4673600" cy="7953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10" name="Rounded Rectangle 9"/>
          <p:cNvSpPr/>
          <p:nvPr/>
        </p:nvSpPr>
        <p:spPr>
          <a:xfrm>
            <a:off x="3810000" y="2722563"/>
            <a:ext cx="2928938" cy="7953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34820"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r>
              <a:rPr lang="en-US" smtClean="0">
                <a:latin typeface="Gill Sans MT" pitchFamily="34" charset="0"/>
              </a:rPr>
              <a:t>Collapsing to a single trust technology</a:t>
            </a:r>
          </a:p>
        </p:txBody>
      </p:sp>
      <p:sp>
        <p:nvSpPr>
          <p:cNvPr id="2" name="Text Placeholder 1"/>
          <p:cNvSpPr>
            <a:spLocks noGrp="1"/>
          </p:cNvSpPr>
          <p:nvPr>
            <p:ph type="body" sz="quarter" idx="10"/>
          </p:nvPr>
        </p:nvSpPr>
        <p:spPr/>
        <p:txBody>
          <a:bodyPr/>
          <a:lstStyle/>
          <a:p>
            <a:endParaRPr lang="en-US"/>
          </a:p>
        </p:txBody>
      </p:sp>
      <p:sp>
        <p:nvSpPr>
          <p:cNvPr id="4" name="Rounded Rectangle 3"/>
          <p:cNvSpPr/>
          <p:nvPr/>
        </p:nvSpPr>
        <p:spPr>
          <a:xfrm>
            <a:off x="1554163" y="4038600"/>
            <a:ext cx="4725987" cy="795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Baseline Trust Policy</a:t>
            </a:r>
          </a:p>
        </p:txBody>
      </p:sp>
      <p:sp>
        <p:nvSpPr>
          <p:cNvPr id="5" name="Rounded Rectangle 4"/>
          <p:cNvSpPr/>
          <p:nvPr/>
        </p:nvSpPr>
        <p:spPr>
          <a:xfrm>
            <a:off x="1554163" y="3121025"/>
            <a:ext cx="1468437" cy="795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Community</a:t>
            </a:r>
          </a:p>
        </p:txBody>
      </p:sp>
      <p:sp>
        <p:nvSpPr>
          <p:cNvPr id="6" name="Rounded Rectangle 5"/>
          <p:cNvSpPr/>
          <p:nvPr/>
        </p:nvSpPr>
        <p:spPr>
          <a:xfrm>
            <a:off x="3175000" y="3121025"/>
            <a:ext cx="1468438" cy="795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Community</a:t>
            </a:r>
          </a:p>
        </p:txBody>
      </p:sp>
      <p:sp>
        <p:nvSpPr>
          <p:cNvPr id="9" name="Rounded Rectangle 8"/>
          <p:cNvSpPr/>
          <p:nvPr/>
        </p:nvSpPr>
        <p:spPr>
          <a:xfrm>
            <a:off x="5040313" y="2906713"/>
            <a:ext cx="1468437" cy="7953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p>
        </p:txBody>
      </p:sp>
      <p:sp>
        <p:nvSpPr>
          <p:cNvPr id="7" name="Rounded Rectangle 6"/>
          <p:cNvSpPr/>
          <p:nvPr/>
        </p:nvSpPr>
        <p:spPr>
          <a:xfrm>
            <a:off x="4811713" y="3121025"/>
            <a:ext cx="1468437" cy="795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Community</a:t>
            </a:r>
          </a:p>
        </p:txBody>
      </p:sp>
      <p:sp>
        <p:nvSpPr>
          <p:cNvPr id="34826" name="TextBox 11"/>
          <p:cNvSpPr txBox="1">
            <a:spLocks noChangeArrowheads="1"/>
          </p:cNvSpPr>
          <p:nvPr/>
        </p:nvSpPr>
        <p:spPr bwMode="auto">
          <a:xfrm>
            <a:off x="7040563" y="2644775"/>
            <a:ext cx="1797050" cy="1200150"/>
          </a:xfrm>
          <a:prstGeom prst="rect">
            <a:avLst/>
          </a:prstGeom>
          <a:noFill/>
          <a:ln w="9525">
            <a:noFill/>
            <a:miter lim="800000"/>
            <a:headEnd/>
            <a:tailEnd/>
          </a:ln>
        </p:spPr>
        <p:txBody>
          <a:bodyPr>
            <a:spAutoFit/>
          </a:bodyPr>
          <a:lstStyle/>
          <a:p>
            <a:r>
              <a:rPr lang="en-US"/>
              <a:t>Use cases spanning one or more communities</a:t>
            </a:r>
          </a:p>
        </p:txBody>
      </p:sp>
    </p:spTree>
    <p:extLst>
      <p:ext uri="{BB962C8B-B14F-4D97-AF65-F5344CB8AC3E}">
        <p14:creationId xmlns:p14="http://schemas.microsoft.com/office/powerpoint/2010/main" val="17377875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pPr eaLnBrk="1" hangingPunct="1"/>
            <a:r>
              <a:rPr lang="en-US" smtClean="0">
                <a:latin typeface="Gill Sans MT" pitchFamily="34" charset="0"/>
              </a:rPr>
              <a:t>Community-centric Federation</a:t>
            </a:r>
          </a:p>
        </p:txBody>
      </p:sp>
      <p:sp>
        <p:nvSpPr>
          <p:cNvPr id="3" name="Content Placeholder 2"/>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bodyPr>
          <a:lstStyle/>
          <a:p>
            <a:pPr eaLnBrk="1" hangingPunct="1">
              <a:lnSpc>
                <a:spcPct val="80000"/>
              </a:lnSpc>
            </a:pPr>
            <a:r>
              <a:rPr lang="en-US" sz="2700" dirty="0" smtClean="0">
                <a:latin typeface="Gill Sans MT" pitchFamily="34" charset="0"/>
              </a:rPr>
              <a:t>Helpful to segregate communities into logical groups</a:t>
            </a:r>
          </a:p>
          <a:p>
            <a:pPr eaLnBrk="1" hangingPunct="1">
              <a:lnSpc>
                <a:spcPct val="80000"/>
              </a:lnSpc>
            </a:pPr>
            <a:endParaRPr lang="en-US" sz="2700" dirty="0" smtClean="0">
              <a:latin typeface="Gill Sans MT" pitchFamily="34" charset="0"/>
            </a:endParaRPr>
          </a:p>
          <a:p>
            <a:pPr eaLnBrk="1" hangingPunct="1">
              <a:lnSpc>
                <a:spcPct val="80000"/>
              </a:lnSpc>
            </a:pPr>
            <a:r>
              <a:rPr lang="en-US" altLang="en-US" sz="2700" dirty="0" smtClean="0">
                <a:latin typeface="Gill Sans MT" pitchFamily="34" charset="0"/>
              </a:rPr>
              <a:t>‘</a:t>
            </a:r>
            <a:r>
              <a:rPr lang="en-US" sz="2700" dirty="0" smtClean="0">
                <a:latin typeface="Gill Sans MT" pitchFamily="34" charset="0"/>
              </a:rPr>
              <a:t>Authentication Policy Community</a:t>
            </a:r>
            <a:r>
              <a:rPr lang="en-US" altLang="en-US" sz="2700" dirty="0" smtClean="0">
                <a:latin typeface="Gill Sans MT" pitchFamily="34" charset="0"/>
              </a:rPr>
              <a:t>’</a:t>
            </a:r>
            <a:r>
              <a:rPr lang="en-US" sz="2700" dirty="0" smtClean="0">
                <a:latin typeface="Gill Sans MT" pitchFamily="34" charset="0"/>
              </a:rPr>
              <a:t> (APC)</a:t>
            </a:r>
          </a:p>
          <a:p>
            <a:pPr lvl="1" eaLnBrk="1" hangingPunct="1">
              <a:lnSpc>
                <a:spcPct val="80000"/>
              </a:lnSpc>
            </a:pPr>
            <a:r>
              <a:rPr lang="en-US" sz="2400" dirty="0" smtClean="0">
                <a:latin typeface="Gill Sans MT" pitchFamily="34" charset="0"/>
              </a:rPr>
              <a:t>A collection of registrations representing each customer</a:t>
            </a:r>
          </a:p>
          <a:p>
            <a:pPr lvl="1" eaLnBrk="1" hangingPunct="1">
              <a:lnSpc>
                <a:spcPct val="80000"/>
              </a:lnSpc>
            </a:pPr>
            <a:r>
              <a:rPr lang="en-US" sz="2400" dirty="0" smtClean="0">
                <a:latin typeface="Gill Sans MT" pitchFamily="34" charset="0"/>
              </a:rPr>
              <a:t>Common registration policy is relatively easy to define (e.g., NIST 800-64, </a:t>
            </a:r>
            <a:r>
              <a:rPr lang="en-US" sz="2400" dirty="0" err="1" smtClean="0">
                <a:latin typeface="Gill Sans MT" pitchFamily="34" charset="0"/>
              </a:rPr>
              <a:t>WebTrust</a:t>
            </a:r>
            <a:r>
              <a:rPr lang="en-US" sz="2400" dirty="0" smtClean="0">
                <a:latin typeface="Gill Sans MT" pitchFamily="34" charset="0"/>
              </a:rPr>
              <a:t>, etc)</a:t>
            </a:r>
          </a:p>
          <a:p>
            <a:pPr lvl="1" eaLnBrk="1" hangingPunct="1">
              <a:lnSpc>
                <a:spcPct val="80000"/>
              </a:lnSpc>
            </a:pPr>
            <a:endParaRPr lang="en-US" sz="2400" dirty="0" smtClean="0">
              <a:latin typeface="Gill Sans MT" pitchFamily="34" charset="0"/>
            </a:endParaRPr>
          </a:p>
          <a:p>
            <a:pPr eaLnBrk="1" hangingPunct="1">
              <a:lnSpc>
                <a:spcPct val="80000"/>
              </a:lnSpc>
            </a:pPr>
            <a:r>
              <a:rPr lang="en-US" altLang="en-US" sz="2700" dirty="0" smtClean="0">
                <a:latin typeface="Gill Sans MT" pitchFamily="34" charset="0"/>
              </a:rPr>
              <a:t>‘</a:t>
            </a:r>
            <a:r>
              <a:rPr lang="en-US" sz="2700" dirty="0" smtClean="0">
                <a:latin typeface="Gill Sans MT" pitchFamily="34" charset="0"/>
              </a:rPr>
              <a:t>Community of Interest</a:t>
            </a:r>
            <a:r>
              <a:rPr lang="en-US" altLang="en-US" sz="2700" dirty="0" smtClean="0">
                <a:latin typeface="Gill Sans MT" pitchFamily="34" charset="0"/>
              </a:rPr>
              <a:t>’</a:t>
            </a:r>
            <a:r>
              <a:rPr lang="en-US" sz="2700" dirty="0" smtClean="0">
                <a:latin typeface="Gill Sans MT" pitchFamily="34" charset="0"/>
              </a:rPr>
              <a:t> (</a:t>
            </a:r>
            <a:r>
              <a:rPr lang="en-US" sz="2700" dirty="0" err="1" smtClean="0">
                <a:latin typeface="Gill Sans MT" pitchFamily="34" charset="0"/>
              </a:rPr>
              <a:t>CoI</a:t>
            </a:r>
            <a:r>
              <a:rPr lang="en-US" sz="2700" dirty="0" smtClean="0">
                <a:latin typeface="Gill Sans MT" pitchFamily="34" charset="0"/>
              </a:rPr>
              <a:t>)</a:t>
            </a:r>
          </a:p>
          <a:p>
            <a:pPr lvl="1" eaLnBrk="1" hangingPunct="1">
              <a:lnSpc>
                <a:spcPct val="80000"/>
              </a:lnSpc>
            </a:pPr>
            <a:r>
              <a:rPr lang="en-US" sz="2400" dirty="0" smtClean="0">
                <a:latin typeface="Gill Sans MT" pitchFamily="34" charset="0"/>
              </a:rPr>
              <a:t>A collection of these customer representations</a:t>
            </a:r>
          </a:p>
          <a:p>
            <a:pPr lvl="1" eaLnBrk="1" hangingPunct="1">
              <a:lnSpc>
                <a:spcPct val="80000"/>
              </a:lnSpc>
            </a:pPr>
            <a:r>
              <a:rPr lang="en-US" sz="2400" dirty="0" err="1" smtClean="0">
                <a:latin typeface="Gill Sans MT" pitchFamily="34" charset="0"/>
              </a:rPr>
              <a:t>CoIs</a:t>
            </a:r>
            <a:r>
              <a:rPr lang="en-US" sz="2400" dirty="0" smtClean="0">
                <a:latin typeface="Gill Sans MT" pitchFamily="34" charset="0"/>
              </a:rPr>
              <a:t> have any kind of policy; very difficult to </a:t>
            </a:r>
            <a:r>
              <a:rPr lang="en-US" sz="2400" dirty="0" err="1" smtClean="0">
                <a:latin typeface="Gill Sans MT" pitchFamily="34" charset="0"/>
              </a:rPr>
              <a:t>normalise</a:t>
            </a:r>
            <a:endParaRPr lang="en-US" sz="2400" dirty="0" smtClean="0">
              <a:latin typeface="Gill Sans MT" pitchFamily="34" charset="0"/>
            </a:endParaRPr>
          </a:p>
        </p:txBody>
      </p:sp>
    </p:spTree>
    <p:extLst>
      <p:ext uri="{BB962C8B-B14F-4D97-AF65-F5344CB8AC3E}">
        <p14:creationId xmlns:p14="http://schemas.microsoft.com/office/powerpoint/2010/main" val="2280901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3847527989"/>
              </p:ext>
            </p:extLst>
          </p:nvPr>
        </p:nvGraphicFramePr>
        <p:xfrm>
          <a:off x="381385" y="175819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Title 1"/>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pPr eaLnBrk="1" hangingPunct="1"/>
            <a:r>
              <a:rPr lang="en-US" dirty="0" smtClean="0">
                <a:latin typeface="Gill Sans MT" pitchFamily="34" charset="0"/>
              </a:rPr>
              <a:t>APCs and </a:t>
            </a:r>
            <a:r>
              <a:rPr lang="en-US" dirty="0" err="1" smtClean="0">
                <a:latin typeface="Gill Sans MT" pitchFamily="34" charset="0"/>
              </a:rPr>
              <a:t>CoI</a:t>
            </a:r>
            <a:endParaRPr lang="en-US" dirty="0" smtClean="0">
              <a:latin typeface="Gill Sans MT" pitchFamily="34" charset="0"/>
            </a:endParaRPr>
          </a:p>
        </p:txBody>
      </p:sp>
      <p:sp>
        <p:nvSpPr>
          <p:cNvPr id="7" name="Oval 6"/>
          <p:cNvSpPr>
            <a:spLocks noChangeArrowheads="1"/>
          </p:cNvSpPr>
          <p:nvPr/>
        </p:nvSpPr>
        <p:spPr bwMode="auto">
          <a:xfrm>
            <a:off x="3684588" y="2959100"/>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A</a:t>
            </a:r>
          </a:p>
        </p:txBody>
      </p:sp>
      <p:sp>
        <p:nvSpPr>
          <p:cNvPr id="8" name="Oval 7"/>
          <p:cNvSpPr>
            <a:spLocks noChangeArrowheads="1"/>
          </p:cNvSpPr>
          <p:nvPr/>
        </p:nvSpPr>
        <p:spPr bwMode="auto">
          <a:xfrm>
            <a:off x="5989638" y="4459288"/>
            <a:ext cx="550862"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B</a:t>
            </a:r>
          </a:p>
        </p:txBody>
      </p:sp>
      <p:sp>
        <p:nvSpPr>
          <p:cNvPr id="9" name="Oval 8"/>
          <p:cNvSpPr>
            <a:spLocks noChangeArrowheads="1"/>
          </p:cNvSpPr>
          <p:nvPr/>
        </p:nvSpPr>
        <p:spPr bwMode="auto">
          <a:xfrm>
            <a:off x="2516188" y="4459288"/>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A</a:t>
            </a:r>
          </a:p>
        </p:txBody>
      </p:sp>
      <p:sp>
        <p:nvSpPr>
          <p:cNvPr id="10" name="Oval 9"/>
          <p:cNvSpPr>
            <a:spLocks noChangeArrowheads="1"/>
          </p:cNvSpPr>
          <p:nvPr/>
        </p:nvSpPr>
        <p:spPr bwMode="auto">
          <a:xfrm>
            <a:off x="3311525" y="2197100"/>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B</a:t>
            </a:r>
          </a:p>
        </p:txBody>
      </p:sp>
      <p:sp>
        <p:nvSpPr>
          <p:cNvPr id="11" name="Oval 10"/>
          <p:cNvSpPr>
            <a:spLocks noChangeArrowheads="1"/>
          </p:cNvSpPr>
          <p:nvPr/>
        </p:nvSpPr>
        <p:spPr bwMode="auto">
          <a:xfrm>
            <a:off x="3716338" y="1503363"/>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C</a:t>
            </a:r>
          </a:p>
        </p:txBody>
      </p:sp>
      <p:sp>
        <p:nvSpPr>
          <p:cNvPr id="12" name="Oval 11"/>
          <p:cNvSpPr>
            <a:spLocks noChangeArrowheads="1"/>
          </p:cNvSpPr>
          <p:nvPr/>
        </p:nvSpPr>
        <p:spPr bwMode="auto">
          <a:xfrm>
            <a:off x="4703763" y="1503363"/>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D</a:t>
            </a:r>
          </a:p>
        </p:txBody>
      </p:sp>
      <p:sp>
        <p:nvSpPr>
          <p:cNvPr id="13" name="Oval 12"/>
          <p:cNvSpPr>
            <a:spLocks noChangeArrowheads="1"/>
          </p:cNvSpPr>
          <p:nvPr/>
        </p:nvSpPr>
        <p:spPr bwMode="auto">
          <a:xfrm>
            <a:off x="5075238" y="2198688"/>
            <a:ext cx="550862"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E</a:t>
            </a:r>
          </a:p>
        </p:txBody>
      </p:sp>
      <p:sp>
        <p:nvSpPr>
          <p:cNvPr id="14" name="Oval 13"/>
          <p:cNvSpPr>
            <a:spLocks noChangeArrowheads="1"/>
          </p:cNvSpPr>
          <p:nvPr/>
        </p:nvSpPr>
        <p:spPr bwMode="auto">
          <a:xfrm>
            <a:off x="4778375" y="3716338"/>
            <a:ext cx="549275" cy="544512"/>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F</a:t>
            </a:r>
          </a:p>
        </p:txBody>
      </p:sp>
      <p:sp>
        <p:nvSpPr>
          <p:cNvPr id="15" name="Oval 14"/>
          <p:cNvSpPr>
            <a:spLocks noChangeArrowheads="1"/>
          </p:cNvSpPr>
          <p:nvPr/>
        </p:nvSpPr>
        <p:spPr bwMode="auto">
          <a:xfrm>
            <a:off x="6613525" y="5730875"/>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C</a:t>
            </a:r>
          </a:p>
        </p:txBody>
      </p:sp>
      <p:sp>
        <p:nvSpPr>
          <p:cNvPr id="16" name="Oval 15"/>
          <p:cNvSpPr>
            <a:spLocks noChangeArrowheads="1"/>
          </p:cNvSpPr>
          <p:nvPr/>
        </p:nvSpPr>
        <p:spPr bwMode="auto">
          <a:xfrm>
            <a:off x="5253038" y="5730875"/>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D</a:t>
            </a:r>
          </a:p>
        </p:txBody>
      </p:sp>
      <p:sp>
        <p:nvSpPr>
          <p:cNvPr id="17" name="Oval 16"/>
          <p:cNvSpPr>
            <a:spLocks noChangeArrowheads="1"/>
          </p:cNvSpPr>
          <p:nvPr/>
        </p:nvSpPr>
        <p:spPr bwMode="auto">
          <a:xfrm>
            <a:off x="1795463" y="5730875"/>
            <a:ext cx="550862"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E</a:t>
            </a:r>
          </a:p>
        </p:txBody>
      </p:sp>
      <p:sp>
        <p:nvSpPr>
          <p:cNvPr id="18" name="Oval 17"/>
          <p:cNvSpPr>
            <a:spLocks noChangeArrowheads="1"/>
          </p:cNvSpPr>
          <p:nvPr/>
        </p:nvSpPr>
        <p:spPr bwMode="auto">
          <a:xfrm>
            <a:off x="3167063" y="5730875"/>
            <a:ext cx="549275" cy="5429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3200" dirty="0">
                <a:solidFill>
                  <a:schemeClr val="lt1"/>
                </a:solidFill>
                <a:latin typeface="+mn-lt"/>
                <a:ea typeface="+mn-ea"/>
              </a:rPr>
              <a:t>D</a:t>
            </a:r>
          </a:p>
        </p:txBody>
      </p:sp>
    </p:spTree>
    <p:extLst>
      <p:ext uri="{BB962C8B-B14F-4D97-AF65-F5344CB8AC3E}">
        <p14:creationId xmlns:p14="http://schemas.microsoft.com/office/powerpoint/2010/main" val="3734944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path" presetSubtype="0" accel="50000" decel="50000" fill="hold" grpId="1" nodeType="afterEffect">
                                  <p:stCondLst>
                                    <p:cond delay="2000"/>
                                  </p:stCondLst>
                                  <p:childTnLst>
                                    <p:animMotion origin="layout" path="M -1.21549E-7 3.88516E-6 L -1.21549E-7 -0.11253 " pathEditMode="relative" rAng="0" ptsTypes="AA">
                                      <p:cBhvr>
                                        <p:cTn id="10" dur="2000" fill="hold"/>
                                        <p:tgtEl>
                                          <p:spTgt spid="14"/>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r>
              <a:rPr lang="en-US" smtClean="0">
                <a:latin typeface="Gill Sans MT" pitchFamily="34" charset="0"/>
              </a:rPr>
              <a:t>Technology requirements</a:t>
            </a:r>
          </a:p>
        </p:txBody>
      </p:sp>
      <p:sp>
        <p:nvSpPr>
          <p:cNvPr id="2" name="Content Placeholder 1"/>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bodyPr>
          <a:lstStyle/>
          <a:p>
            <a:r>
              <a:rPr lang="en-US" sz="2200" dirty="0" smtClean="0">
                <a:latin typeface="Gill Sans MT" pitchFamily="34" charset="0"/>
              </a:rPr>
              <a:t>Efficient &amp; robust</a:t>
            </a:r>
          </a:p>
          <a:p>
            <a:endParaRPr lang="en-US" sz="2200" dirty="0" smtClean="0">
              <a:latin typeface="Gill Sans MT" pitchFamily="34" charset="0"/>
            </a:endParaRPr>
          </a:p>
          <a:p>
            <a:r>
              <a:rPr lang="en-US" sz="2200" dirty="0" smtClean="0">
                <a:latin typeface="Gill Sans MT" pitchFamily="34" charset="0"/>
              </a:rPr>
              <a:t>Significant scalability</a:t>
            </a:r>
          </a:p>
          <a:p>
            <a:pPr lvl="1"/>
            <a:r>
              <a:rPr lang="en-US" sz="2200" dirty="0" smtClean="0">
                <a:latin typeface="Gill Sans MT" pitchFamily="34" charset="0"/>
              </a:rPr>
              <a:t>Janet</a:t>
            </a:r>
            <a:r>
              <a:rPr lang="en-US" altLang="en-US" sz="2200" dirty="0" smtClean="0">
                <a:latin typeface="Gill Sans MT" pitchFamily="34" charset="0"/>
              </a:rPr>
              <a:t>’</a:t>
            </a:r>
            <a:r>
              <a:rPr lang="en-US" sz="2200" dirty="0" smtClean="0">
                <a:latin typeface="Gill Sans MT" pitchFamily="34" charset="0"/>
              </a:rPr>
              <a:t>s target use cases imply 100Ks of RPs</a:t>
            </a:r>
          </a:p>
          <a:p>
            <a:endParaRPr lang="en-US" sz="2200" dirty="0" smtClean="0">
              <a:latin typeface="Gill Sans MT" pitchFamily="34" charset="0"/>
            </a:endParaRPr>
          </a:p>
          <a:p>
            <a:r>
              <a:rPr lang="en-US" sz="2200" dirty="0" smtClean="0">
                <a:latin typeface="Gill Sans MT" pitchFamily="34" charset="0"/>
              </a:rPr>
              <a:t>Support for numerous and diverse communities</a:t>
            </a:r>
          </a:p>
          <a:p>
            <a:pPr lvl="1"/>
            <a:r>
              <a:rPr lang="en-US" sz="2200" dirty="0" smtClean="0">
                <a:latin typeface="Gill Sans MT" pitchFamily="34" charset="0"/>
              </a:rPr>
              <a:t>These will be </a:t>
            </a:r>
            <a:r>
              <a:rPr lang="en-US" sz="2200" dirty="0" err="1" smtClean="0">
                <a:latin typeface="Gill Sans MT" pitchFamily="34" charset="0"/>
              </a:rPr>
              <a:t>organised</a:t>
            </a:r>
            <a:r>
              <a:rPr lang="en-US" sz="2200" dirty="0" smtClean="0">
                <a:latin typeface="Gill Sans MT" pitchFamily="34" charset="0"/>
              </a:rPr>
              <a:t> arbitrarily, across many </a:t>
            </a:r>
            <a:r>
              <a:rPr lang="en-US" sz="2200" dirty="0" err="1" smtClean="0">
                <a:latin typeface="Gill Sans MT" pitchFamily="34" charset="0"/>
              </a:rPr>
              <a:t>organisational</a:t>
            </a:r>
            <a:r>
              <a:rPr lang="en-US" sz="2200" dirty="0" smtClean="0">
                <a:latin typeface="Gill Sans MT" pitchFamily="34" charset="0"/>
              </a:rPr>
              <a:t> and national boundaries</a:t>
            </a:r>
          </a:p>
          <a:p>
            <a:pPr lvl="1"/>
            <a:endParaRPr lang="en-US" sz="2200" dirty="0" smtClean="0">
              <a:latin typeface="Gill Sans MT" pitchFamily="34" charset="0"/>
            </a:endParaRPr>
          </a:p>
          <a:p>
            <a:r>
              <a:rPr lang="en-US" sz="2200" dirty="0" smtClean="0">
                <a:latin typeface="Gill Sans MT" pitchFamily="34" charset="0"/>
              </a:rPr>
              <a:t>Integration with diverse use cases &amp; applications</a:t>
            </a:r>
          </a:p>
          <a:p>
            <a:endParaRPr lang="en-US" sz="2200" dirty="0" smtClean="0">
              <a:latin typeface="Gill Sans MT" pitchFamily="34" charset="0"/>
            </a:endParaRPr>
          </a:p>
          <a:p>
            <a:r>
              <a:rPr lang="en-US" sz="2200" dirty="0" smtClean="0">
                <a:latin typeface="Gill Sans MT" pitchFamily="34" charset="0"/>
              </a:rPr>
              <a:t>One trust technology, supporting multiple trust infrastructures, for any use case</a:t>
            </a:r>
          </a:p>
        </p:txBody>
      </p:sp>
    </p:spTree>
    <p:extLst>
      <p:ext uri="{BB962C8B-B14F-4D97-AF65-F5344CB8AC3E}">
        <p14:creationId xmlns:p14="http://schemas.microsoft.com/office/powerpoint/2010/main" val="28178983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r>
              <a:rPr lang="en-US" smtClean="0">
                <a:latin typeface="Gill Sans MT" pitchFamily="34" charset="0"/>
              </a:rPr>
              <a:t>Janet</a:t>
            </a:r>
            <a:r>
              <a:rPr lang="en-US" altLang="en-US" smtClean="0">
                <a:latin typeface="Gill Sans MT" pitchFamily="34" charset="0"/>
              </a:rPr>
              <a:t>’</a:t>
            </a:r>
            <a:r>
              <a:rPr lang="en-US" smtClean="0">
                <a:latin typeface="Gill Sans MT" pitchFamily="34" charset="0"/>
              </a:rPr>
              <a:t>s Trust Router</a:t>
            </a:r>
          </a:p>
        </p:txBody>
      </p:sp>
      <p:sp>
        <p:nvSpPr>
          <p:cNvPr id="2" name="Content Placeholder 1"/>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normAutofit fontScale="92500" lnSpcReduction="20000"/>
          </a:bodyPr>
          <a:lstStyle/>
          <a:p>
            <a:r>
              <a:rPr lang="en-US" dirty="0" smtClean="0">
                <a:latin typeface="Gill Sans MT" pitchFamily="34" charset="0"/>
              </a:rPr>
              <a:t>The final major output of Project Moonshot: </a:t>
            </a:r>
            <a:r>
              <a:rPr lang="en-US" dirty="0" smtClean="0">
                <a:latin typeface="Gill Sans MT" pitchFamily="34" charset="0"/>
                <a:hlinkClick r:id="rId3"/>
              </a:rPr>
              <a:t>https://community.ja.net/groups/moonshot</a:t>
            </a:r>
            <a:endParaRPr lang="en-US" dirty="0" smtClean="0">
              <a:latin typeface="Gill Sans MT" pitchFamily="34" charset="0"/>
            </a:endParaRPr>
          </a:p>
          <a:p>
            <a:endParaRPr lang="en-US" dirty="0" smtClean="0">
              <a:latin typeface="Gill Sans MT" pitchFamily="34" charset="0"/>
            </a:endParaRPr>
          </a:p>
          <a:p>
            <a:r>
              <a:rPr lang="en-US" dirty="0" smtClean="0">
                <a:latin typeface="Gill Sans MT" pitchFamily="34" charset="0"/>
              </a:rPr>
              <a:t>A next generation trust infrastructure for ABFAB-based federated identity systems</a:t>
            </a:r>
          </a:p>
          <a:p>
            <a:endParaRPr lang="en-US" dirty="0" smtClean="0">
              <a:latin typeface="Gill Sans MT" pitchFamily="34" charset="0"/>
            </a:endParaRPr>
          </a:p>
          <a:p>
            <a:r>
              <a:rPr lang="en-US" dirty="0" smtClean="0">
                <a:latin typeface="Gill Sans MT" pitchFamily="34" charset="0"/>
              </a:rPr>
              <a:t>Implements draft-</a:t>
            </a:r>
            <a:r>
              <a:rPr lang="en-US" dirty="0" err="1" smtClean="0">
                <a:latin typeface="Gill Sans MT" pitchFamily="34" charset="0"/>
              </a:rPr>
              <a:t>mrw</a:t>
            </a:r>
            <a:r>
              <a:rPr lang="en-US" dirty="0" smtClean="0">
                <a:latin typeface="Gill Sans MT" pitchFamily="34" charset="0"/>
              </a:rPr>
              <a:t>-</a:t>
            </a:r>
            <a:r>
              <a:rPr lang="en-US" dirty="0" err="1" smtClean="0">
                <a:latin typeface="Gill Sans MT" pitchFamily="34" charset="0"/>
              </a:rPr>
              <a:t>abfab</a:t>
            </a:r>
            <a:r>
              <a:rPr lang="en-US" dirty="0" smtClean="0">
                <a:latin typeface="Gill Sans MT" pitchFamily="34" charset="0"/>
              </a:rPr>
              <a:t>-trust-router</a:t>
            </a:r>
          </a:p>
          <a:p>
            <a:endParaRPr lang="en-US" dirty="0" smtClean="0">
              <a:latin typeface="Gill Sans MT" pitchFamily="34" charset="0"/>
            </a:endParaRPr>
          </a:p>
          <a:p>
            <a:r>
              <a:rPr lang="en-US" dirty="0" smtClean="0">
                <a:latin typeface="Gill Sans MT" pitchFamily="34" charset="0"/>
              </a:rPr>
              <a:t>Functional Specification:  </a:t>
            </a:r>
            <a:r>
              <a:rPr lang="en-GB" dirty="0" smtClean="0">
                <a:hlinkClick r:id="rId4"/>
              </a:rPr>
              <a:t>https://community.ja.net/groups/moonshot/documents/draft-trust-router-specification</a:t>
            </a:r>
            <a:endParaRPr lang="en-US" dirty="0" smtClean="0">
              <a:latin typeface="Gill Sans MT" pitchFamily="34" charset="0"/>
            </a:endParaRPr>
          </a:p>
        </p:txBody>
      </p:sp>
    </p:spTree>
    <p:extLst>
      <p:ext uri="{BB962C8B-B14F-4D97-AF65-F5344CB8AC3E}">
        <p14:creationId xmlns:p14="http://schemas.microsoft.com/office/powerpoint/2010/main" val="32938652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atin typeface="Gill Sans MT" charset="0"/>
                <a:cs typeface="Geneva" charset="0"/>
              </a:rPr>
              <a:t>Cancer Research UK</a:t>
            </a:r>
          </a:p>
        </p:txBody>
      </p:sp>
      <p:sp>
        <p:nvSpPr>
          <p:cNvPr id="3" name="Content Placeholder 2"/>
          <p:cNvSpPr>
            <a:spLocks noGrp="1"/>
          </p:cNvSpPr>
          <p:nvPr>
            <p:ph type="body" sz="quarter" idx="10"/>
          </p:nvPr>
        </p:nvSpPr>
        <p:spPr>
          <a:xfrm>
            <a:off x="395288" y="1308100"/>
            <a:ext cx="8353425" cy="4264025"/>
          </a:xfrm>
        </p:spPr>
        <p:txBody>
          <a:bodyPr>
            <a:noAutofit/>
          </a:bodyPr>
          <a:lstStyle/>
          <a:p>
            <a:pPr eaLnBrk="1" hangingPunct="1">
              <a:defRPr/>
            </a:pPr>
            <a:r>
              <a:rPr lang="en-US" sz="2000" dirty="0"/>
              <a:t>Cancer Research UK is the world’s leading charity dedicated to beating cancer through research</a:t>
            </a:r>
            <a:r>
              <a:rPr lang="en-US" sz="2000" dirty="0" smtClean="0"/>
              <a:t>.</a:t>
            </a:r>
          </a:p>
          <a:p>
            <a:pPr eaLnBrk="1" hangingPunct="1">
              <a:defRPr/>
            </a:pPr>
            <a:endParaRPr lang="en-US" sz="2000" dirty="0" smtClean="0"/>
          </a:p>
          <a:p>
            <a:pPr marL="285750" indent="-285750" eaLnBrk="1" hangingPunct="1">
              <a:buFont typeface="Arial"/>
              <a:buChar char="•"/>
              <a:defRPr/>
            </a:pPr>
            <a:r>
              <a:rPr lang="en-US" sz="2000" dirty="0"/>
              <a:t>The institutes form ad hoc relationships to collaborate for research purposes, but when the need arises to share data and documents, each institute can only authenticate within their own </a:t>
            </a:r>
            <a:r>
              <a:rPr lang="en-US" sz="2000" dirty="0" err="1"/>
              <a:t>organisation</a:t>
            </a:r>
            <a:r>
              <a:rPr lang="en-US" sz="2000" dirty="0" smtClean="0"/>
              <a:t>.</a:t>
            </a:r>
          </a:p>
          <a:p>
            <a:pPr eaLnBrk="1" hangingPunct="1">
              <a:defRPr/>
            </a:pPr>
            <a:endParaRPr lang="en-GB" sz="2000" dirty="0"/>
          </a:p>
          <a:p>
            <a:pPr algn="r" eaLnBrk="1" hangingPunct="1">
              <a:defRPr/>
            </a:pPr>
            <a:r>
              <a:rPr lang="en-US" sz="1600" b="1" dirty="0"/>
              <a:t>“Moonshot is a valuable enabler for Cancer Research across the UK. It will make collaboration systems easy to build internally so that we can quickly share large data sets between institutes, without complicating the management of that system.”</a:t>
            </a:r>
            <a:endParaRPr lang="en-GB" sz="1600" dirty="0"/>
          </a:p>
          <a:p>
            <a:pPr algn="r" eaLnBrk="1" hangingPunct="1">
              <a:defRPr/>
            </a:pPr>
            <a:r>
              <a:rPr lang="en-US" sz="1600" dirty="0"/>
              <a:t> </a:t>
            </a:r>
            <a:endParaRPr lang="en-GB" sz="1600" dirty="0"/>
          </a:p>
          <a:p>
            <a:pPr algn="r" eaLnBrk="1" hangingPunct="1">
              <a:defRPr/>
            </a:pPr>
            <a:r>
              <a:rPr lang="en-US" sz="1600" i="1" dirty="0"/>
              <a:t>Peter </a:t>
            </a:r>
            <a:r>
              <a:rPr lang="en-US" sz="1600" i="1" dirty="0" err="1"/>
              <a:t>Maccallum</a:t>
            </a:r>
            <a:r>
              <a:rPr lang="en-US" sz="1600" i="1" dirty="0"/>
              <a:t>, Head of IT &amp; Scientific Computing, CRUK Cambridge Research Institute </a:t>
            </a:r>
            <a:endParaRPr lang="en-GB" sz="1600" dirty="0"/>
          </a:p>
          <a:p>
            <a:pPr eaLnBrk="1" hangingPunct="1">
              <a:defRPr/>
            </a:pPr>
            <a:endParaRPr lang="en-GB" sz="2000" dirty="0"/>
          </a:p>
        </p:txBody>
      </p:sp>
      <p:sp>
        <p:nvSpPr>
          <p:cNvPr id="25603" name="Slide Number Placeholder 3"/>
          <p:cNvSpPr>
            <a:spLocks noGrp="1"/>
          </p:cNvSpPr>
          <p:nvPr>
            <p:ph type="sldNum" sz="quarter" idx="11"/>
          </p:nvPr>
        </p:nvSpPr>
        <p:spPr bwMode="auto">
          <a:xfrm>
            <a:off x="0" y="6407150"/>
            <a:ext cx="855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6675F731-3DF9-0444-8BC5-31E8B46001CB}" type="slidenum">
              <a:rPr lang="en-US" sz="1800"/>
              <a:pPr eaLnBrk="1" hangingPunct="1"/>
              <a:t>4</a:t>
            </a:fld>
            <a:endParaRPr lang="en-US" sz="180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r>
              <a:rPr lang="en-GB" dirty="0" smtClean="0">
                <a:latin typeface="Gill Sans MT" pitchFamily="34" charset="0"/>
              </a:rPr>
              <a:t>Terminology</a:t>
            </a:r>
          </a:p>
        </p:txBody>
      </p:sp>
      <p:sp>
        <p:nvSpPr>
          <p:cNvPr id="48131" name="Content Placeholder 36"/>
          <p:cNvSpPr>
            <a:spLocks noGrp="1"/>
          </p:cNvSpPr>
          <p:nvPr>
            <p:ph type="body" sz="quarter" idx="10"/>
          </p:nvPr>
        </p:nvSpPr>
        <p:spPr bwMode="auto">
          <a:prstGeom prst="rect">
            <a:avLst/>
          </a:prstGeom>
          <a:noFill/>
          <a:ln>
            <a:miter lim="800000"/>
            <a:headEnd/>
            <a:tailEnd/>
          </a:ln>
        </p:spPr>
        <p:txBody>
          <a:bodyPr vert="horz" wrap="square" rIns="91440" numCol="1" anchor="t" anchorCtr="0" compatLnSpc="1">
            <a:prstTxWarp prst="textNoShape">
              <a:avLst/>
            </a:prstTxWarp>
          </a:bodyPr>
          <a:lstStyle/>
          <a:p>
            <a:r>
              <a:rPr lang="en-GB" b="1" dirty="0" smtClean="0">
                <a:latin typeface="Gill Sans MT" pitchFamily="34" charset="0"/>
              </a:rPr>
              <a:t>Trust Link </a:t>
            </a:r>
            <a:r>
              <a:rPr lang="en-GB" dirty="0" smtClean="0">
                <a:latin typeface="Gill Sans MT" pitchFamily="34" charset="0"/>
              </a:rPr>
              <a:t>– asserts that one Trust Router is willing and able to forward Trust Path Requests to another TR or AAA Server</a:t>
            </a:r>
          </a:p>
          <a:p>
            <a:endParaRPr lang="en-GB" dirty="0" smtClean="0">
              <a:latin typeface="Gill Sans MT" pitchFamily="34" charset="0"/>
            </a:endParaRPr>
          </a:p>
          <a:p>
            <a:r>
              <a:rPr lang="en-GB" b="1" dirty="0" smtClean="0">
                <a:latin typeface="Gill Sans MT" pitchFamily="34" charset="0"/>
              </a:rPr>
              <a:t>Trust Path </a:t>
            </a:r>
            <a:r>
              <a:rPr lang="en-GB" dirty="0" smtClean="0">
                <a:latin typeface="Gill Sans MT" pitchFamily="34" charset="0"/>
              </a:rPr>
              <a:t>– set of Trust Links that can be used by a specific Relying Party to reach an AAA Server in the domain of a specific Identity Provider</a:t>
            </a:r>
          </a:p>
          <a:p>
            <a:endParaRPr lang="en-GB" dirty="0" smtClean="0">
              <a:latin typeface="Gill Sans MT" pitchFamily="34" charset="0"/>
            </a:endParaRPr>
          </a:p>
          <a:p>
            <a:r>
              <a:rPr lang="en-GB" b="1" dirty="0" smtClean="0">
                <a:latin typeface="Gill Sans MT" pitchFamily="34" charset="0"/>
              </a:rPr>
              <a:t>A(T)-&gt;B(T) </a:t>
            </a:r>
            <a:r>
              <a:rPr lang="en-GB" dirty="0" smtClean="0">
                <a:latin typeface="Gill Sans MT" pitchFamily="34" charset="0"/>
              </a:rPr>
              <a:t>– a Trust Link between two Trust Routers for realms A and B</a:t>
            </a:r>
          </a:p>
          <a:p>
            <a:endParaRPr lang="en-GB" dirty="0" smtClean="0">
              <a:latin typeface="Gill Sans MT" pitchFamily="34" charset="0"/>
            </a:endParaRPr>
          </a:p>
          <a:p>
            <a:pPr>
              <a:buNone/>
            </a:pPr>
            <a:endParaRPr lang="en-GB" dirty="0" smtClean="0">
              <a:latin typeface="Gill Sans MT" pitchFamily="34" charset="0"/>
            </a:endParaRPr>
          </a:p>
        </p:txBody>
      </p:sp>
    </p:spTree>
    <p:extLst>
      <p:ext uri="{BB962C8B-B14F-4D97-AF65-F5344CB8AC3E}">
        <p14:creationId xmlns:p14="http://schemas.microsoft.com/office/powerpoint/2010/main" val="3658600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a:stCxn id="28" idx="4"/>
          </p:cNvCxnSpPr>
          <p:nvPr/>
        </p:nvCxnSpPr>
        <p:spPr>
          <a:xfrm>
            <a:off x="1123950" y="3632200"/>
            <a:ext cx="1630363" cy="1200150"/>
          </a:xfrm>
          <a:prstGeom prst="straightConnector1">
            <a:avLst/>
          </a:prstGeom>
          <a:ln>
            <a:solidFill>
              <a:schemeClr val="accent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flipV="1">
            <a:off x="1319213" y="3425825"/>
            <a:ext cx="1508125" cy="114617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257550" y="4941888"/>
            <a:ext cx="2165350" cy="0"/>
          </a:xfrm>
          <a:prstGeom prst="straightConnector1">
            <a:avLst/>
          </a:prstGeom>
          <a:ln>
            <a:solidFill>
              <a:schemeClr val="accent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3257550" y="4635500"/>
            <a:ext cx="2092325" cy="952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16" idx="3"/>
          </p:cNvCxnSpPr>
          <p:nvPr/>
        </p:nvCxnSpPr>
        <p:spPr>
          <a:xfrm flipV="1">
            <a:off x="5854700" y="4919663"/>
            <a:ext cx="2217738" cy="22225"/>
          </a:xfrm>
          <a:prstGeom prst="straightConnector1">
            <a:avLst/>
          </a:prstGeom>
          <a:ln>
            <a:solidFill>
              <a:schemeClr val="accent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5811838" y="4635500"/>
            <a:ext cx="2185987" cy="952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0" idx="4"/>
          </p:cNvCxnSpPr>
          <p:nvPr/>
        </p:nvCxnSpPr>
        <p:spPr>
          <a:xfrm>
            <a:off x="4246563" y="2824163"/>
            <a:ext cx="1176337" cy="1811337"/>
          </a:xfrm>
          <a:prstGeom prst="straightConnector1">
            <a:avLst/>
          </a:prstGeom>
          <a:ln>
            <a:solidFill>
              <a:schemeClr val="accent2"/>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22" idx="0"/>
          </p:cNvCxnSpPr>
          <p:nvPr/>
        </p:nvCxnSpPr>
        <p:spPr>
          <a:xfrm flipH="1" flipV="1">
            <a:off x="4424363" y="2771775"/>
            <a:ext cx="1177925" cy="17287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4508500" y="2081213"/>
            <a:ext cx="2155825" cy="50641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0" idx="7"/>
            <a:endCxn id="25" idx="2"/>
          </p:cNvCxnSpPr>
          <p:nvPr/>
        </p:nvCxnSpPr>
        <p:spPr>
          <a:xfrm flipV="1">
            <a:off x="4424363" y="1901825"/>
            <a:ext cx="2165350" cy="492125"/>
          </a:xfrm>
          <a:prstGeom prst="straightConnector1">
            <a:avLst/>
          </a:prstGeom>
          <a:ln>
            <a:solidFill>
              <a:schemeClr val="accent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1319213" y="2771775"/>
            <a:ext cx="2747962" cy="65405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0" idx="2"/>
          </p:cNvCxnSpPr>
          <p:nvPr/>
        </p:nvCxnSpPr>
        <p:spPr>
          <a:xfrm flipV="1">
            <a:off x="1319213" y="2571750"/>
            <a:ext cx="2674937" cy="638175"/>
          </a:xfrm>
          <a:prstGeom prst="straightConnector1">
            <a:avLst/>
          </a:prstGeom>
          <a:ln>
            <a:solidFill>
              <a:schemeClr val="accent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48130" name="Title 2"/>
          <p:cNvSpPr>
            <a:spLocks noGrp="1"/>
          </p:cNvSpPr>
          <p:nvPr>
            <p:ph type="title"/>
          </p:nvPr>
        </p:nvSpPr>
        <p:spPr bwMode="auto">
          <a:prstGeom prst="rect">
            <a:avLst/>
          </a:prstGeom>
          <a:noFill/>
          <a:ln>
            <a:miter lim="800000"/>
            <a:headEnd/>
            <a:tailEnd/>
          </a:ln>
        </p:spPr>
        <p:txBody>
          <a:bodyPr vert="horz" numCol="1" compatLnSpc="1">
            <a:prstTxWarp prst="textNoShape">
              <a:avLst/>
            </a:prstTxWarp>
          </a:bodyPr>
          <a:lstStyle/>
          <a:p>
            <a:r>
              <a:rPr lang="en-GB" dirty="0" smtClean="0">
                <a:latin typeface="Gill Sans MT" pitchFamily="34" charset="0"/>
              </a:rPr>
              <a:t>Trust Router Protocol</a:t>
            </a:r>
          </a:p>
        </p:txBody>
      </p:sp>
      <p:sp>
        <p:nvSpPr>
          <p:cNvPr id="15" name="Text Placeholder 14"/>
          <p:cNvSpPr>
            <a:spLocks noGrp="1"/>
          </p:cNvSpPr>
          <p:nvPr>
            <p:ph type="body" sz="quarter" idx="10"/>
          </p:nvPr>
        </p:nvSpPr>
        <p:spPr/>
        <p:txBody>
          <a:bodyPr/>
          <a:lstStyle/>
          <a:p>
            <a:endParaRPr lang="en-US" dirty="0"/>
          </a:p>
        </p:txBody>
      </p:sp>
      <p:sp>
        <p:nvSpPr>
          <p:cNvPr id="4" name="TextBox 3"/>
          <p:cNvSpPr txBox="1"/>
          <p:nvPr/>
        </p:nvSpPr>
        <p:spPr>
          <a:xfrm>
            <a:off x="1885950" y="1911350"/>
            <a:ext cx="1377950" cy="1477963"/>
          </a:xfrm>
          <a:prstGeom prst="rect">
            <a:avLst/>
          </a:prstGeom>
          <a:solidFill>
            <a:schemeClr val="bg2">
              <a:lumMod val="75000"/>
            </a:schemeClr>
          </a:solidFill>
        </p:spPr>
        <p:txBody>
          <a:bodyPr>
            <a:spAutoFit/>
          </a:bodyPr>
          <a:lstStyle/>
          <a:p>
            <a:pPr>
              <a:defRPr/>
            </a:pPr>
            <a:r>
              <a:rPr lang="en-GB" dirty="0"/>
              <a:t>2</a:t>
            </a:r>
            <a:r>
              <a:rPr lang="en-GB" dirty="0" smtClean="0"/>
              <a:t>(</a:t>
            </a:r>
            <a:r>
              <a:rPr lang="en-GB" dirty="0"/>
              <a:t>T) -</a:t>
            </a:r>
            <a:r>
              <a:rPr lang="en-GB" dirty="0" smtClean="0"/>
              <a:t>&gt;3(</a:t>
            </a:r>
            <a:r>
              <a:rPr lang="en-GB" dirty="0"/>
              <a:t>T)</a:t>
            </a:r>
          </a:p>
          <a:p>
            <a:pPr>
              <a:defRPr/>
            </a:pPr>
            <a:r>
              <a:rPr lang="en-GB" dirty="0"/>
              <a:t>3</a:t>
            </a:r>
            <a:r>
              <a:rPr lang="en-GB" dirty="0" smtClean="0"/>
              <a:t>(</a:t>
            </a:r>
            <a:r>
              <a:rPr lang="en-GB" dirty="0"/>
              <a:t>T)-&gt;C(A)</a:t>
            </a:r>
          </a:p>
          <a:p>
            <a:pPr>
              <a:defRPr/>
            </a:pPr>
            <a:r>
              <a:rPr lang="en-GB" dirty="0"/>
              <a:t>2</a:t>
            </a:r>
            <a:r>
              <a:rPr lang="en-GB" dirty="0" smtClean="0"/>
              <a:t>(</a:t>
            </a:r>
            <a:r>
              <a:rPr lang="en-GB" dirty="0"/>
              <a:t>T)-</a:t>
            </a:r>
            <a:r>
              <a:rPr lang="en-GB" dirty="0" smtClean="0"/>
              <a:t>&gt;5(</a:t>
            </a:r>
            <a:r>
              <a:rPr lang="en-GB" dirty="0"/>
              <a:t>T)</a:t>
            </a:r>
          </a:p>
          <a:p>
            <a:pPr>
              <a:defRPr/>
            </a:pPr>
            <a:r>
              <a:rPr lang="en-GB" dirty="0"/>
              <a:t>5</a:t>
            </a:r>
            <a:r>
              <a:rPr lang="en-GB" dirty="0" smtClean="0"/>
              <a:t>(</a:t>
            </a:r>
            <a:r>
              <a:rPr lang="en-GB" dirty="0"/>
              <a:t>T)-</a:t>
            </a:r>
            <a:r>
              <a:rPr lang="en-GB" dirty="0" smtClean="0"/>
              <a:t>&gt;6(</a:t>
            </a:r>
            <a:r>
              <a:rPr lang="en-GB" dirty="0"/>
              <a:t>T)</a:t>
            </a:r>
          </a:p>
          <a:p>
            <a:pPr>
              <a:defRPr/>
            </a:pPr>
            <a:r>
              <a:rPr lang="en-GB" dirty="0"/>
              <a:t>6</a:t>
            </a:r>
            <a:r>
              <a:rPr lang="en-GB" dirty="0" smtClean="0"/>
              <a:t>(</a:t>
            </a:r>
            <a:r>
              <a:rPr lang="en-GB" dirty="0"/>
              <a:t>T)-</a:t>
            </a:r>
            <a:r>
              <a:rPr lang="en-GB" dirty="0" smtClean="0"/>
              <a:t>&gt;F(</a:t>
            </a:r>
            <a:r>
              <a:rPr lang="en-GB" dirty="0"/>
              <a:t>A)</a:t>
            </a:r>
          </a:p>
        </p:txBody>
      </p:sp>
      <p:sp>
        <p:nvSpPr>
          <p:cNvPr id="5" name="TextBox 4"/>
          <p:cNvSpPr txBox="1"/>
          <p:nvPr/>
        </p:nvSpPr>
        <p:spPr>
          <a:xfrm>
            <a:off x="4965700" y="1901825"/>
            <a:ext cx="1503363" cy="369888"/>
          </a:xfrm>
          <a:prstGeom prst="rect">
            <a:avLst/>
          </a:prstGeom>
          <a:solidFill>
            <a:schemeClr val="bg2">
              <a:lumMod val="75000"/>
            </a:schemeClr>
          </a:solidFill>
        </p:spPr>
        <p:txBody>
          <a:bodyPr>
            <a:spAutoFit/>
          </a:bodyPr>
          <a:lstStyle/>
          <a:p>
            <a:pPr>
              <a:defRPr/>
            </a:pPr>
            <a:r>
              <a:rPr lang="en-GB" dirty="0"/>
              <a:t>3</a:t>
            </a:r>
            <a:r>
              <a:rPr lang="en-GB" dirty="0" smtClean="0"/>
              <a:t>(</a:t>
            </a:r>
            <a:r>
              <a:rPr lang="en-GB" dirty="0"/>
              <a:t>T)-&gt;C(A)</a:t>
            </a:r>
          </a:p>
        </p:txBody>
      </p:sp>
      <p:sp>
        <p:nvSpPr>
          <p:cNvPr id="6" name="TextBox 5"/>
          <p:cNvSpPr txBox="1"/>
          <p:nvPr/>
        </p:nvSpPr>
        <p:spPr>
          <a:xfrm>
            <a:off x="4514850" y="3255963"/>
            <a:ext cx="1670050" cy="646112"/>
          </a:xfrm>
          <a:prstGeom prst="rect">
            <a:avLst/>
          </a:prstGeom>
          <a:solidFill>
            <a:schemeClr val="bg2">
              <a:lumMod val="75000"/>
            </a:schemeClr>
          </a:solidFill>
        </p:spPr>
        <p:txBody>
          <a:bodyPr>
            <a:spAutoFit/>
          </a:bodyPr>
          <a:lstStyle/>
          <a:p>
            <a:pPr>
              <a:defRPr/>
            </a:pPr>
            <a:r>
              <a:rPr lang="en-GB" dirty="0"/>
              <a:t>5</a:t>
            </a:r>
            <a:r>
              <a:rPr lang="en-GB" dirty="0" smtClean="0"/>
              <a:t>(</a:t>
            </a:r>
            <a:r>
              <a:rPr lang="en-GB" dirty="0"/>
              <a:t>T)-</a:t>
            </a:r>
            <a:r>
              <a:rPr lang="en-GB" dirty="0" smtClean="0"/>
              <a:t>&gt;6(</a:t>
            </a:r>
            <a:r>
              <a:rPr lang="en-GB" dirty="0"/>
              <a:t>T)</a:t>
            </a:r>
          </a:p>
          <a:p>
            <a:pPr>
              <a:defRPr/>
            </a:pPr>
            <a:r>
              <a:rPr lang="en-GB" dirty="0"/>
              <a:t>6</a:t>
            </a:r>
            <a:r>
              <a:rPr lang="en-GB" dirty="0" smtClean="0"/>
              <a:t>(</a:t>
            </a:r>
            <a:r>
              <a:rPr lang="en-GB" dirty="0"/>
              <a:t>T)-&gt;F(A)</a:t>
            </a:r>
          </a:p>
        </p:txBody>
      </p:sp>
      <p:sp>
        <p:nvSpPr>
          <p:cNvPr id="7" name="TextBox 6"/>
          <p:cNvSpPr txBox="1"/>
          <p:nvPr/>
        </p:nvSpPr>
        <p:spPr>
          <a:xfrm>
            <a:off x="1055688" y="4330700"/>
            <a:ext cx="1608137" cy="922338"/>
          </a:xfrm>
          <a:prstGeom prst="rect">
            <a:avLst/>
          </a:prstGeom>
          <a:solidFill>
            <a:schemeClr val="bg2">
              <a:lumMod val="75000"/>
            </a:schemeClr>
          </a:solidFill>
        </p:spPr>
        <p:txBody>
          <a:bodyPr>
            <a:spAutoFit/>
          </a:bodyPr>
          <a:lstStyle/>
          <a:p>
            <a:pPr>
              <a:defRPr/>
            </a:pPr>
            <a:r>
              <a:rPr lang="en-GB" dirty="0"/>
              <a:t>4</a:t>
            </a:r>
            <a:r>
              <a:rPr lang="en-GB" dirty="0" smtClean="0"/>
              <a:t>(</a:t>
            </a:r>
            <a:r>
              <a:rPr lang="en-GB" dirty="0"/>
              <a:t>T)-</a:t>
            </a:r>
            <a:r>
              <a:rPr lang="en-GB" dirty="0" smtClean="0"/>
              <a:t>&gt;5(</a:t>
            </a:r>
            <a:r>
              <a:rPr lang="en-GB" dirty="0"/>
              <a:t>T)</a:t>
            </a:r>
          </a:p>
          <a:p>
            <a:pPr>
              <a:defRPr/>
            </a:pPr>
            <a:r>
              <a:rPr lang="en-GB" dirty="0"/>
              <a:t>5</a:t>
            </a:r>
            <a:r>
              <a:rPr lang="en-GB" dirty="0" smtClean="0"/>
              <a:t>(</a:t>
            </a:r>
            <a:r>
              <a:rPr lang="en-GB" dirty="0"/>
              <a:t>T)-</a:t>
            </a:r>
            <a:r>
              <a:rPr lang="en-GB" dirty="0" smtClean="0"/>
              <a:t>&gt;6(</a:t>
            </a:r>
            <a:r>
              <a:rPr lang="en-GB" dirty="0"/>
              <a:t>T)</a:t>
            </a:r>
          </a:p>
          <a:p>
            <a:pPr>
              <a:defRPr/>
            </a:pPr>
            <a:r>
              <a:rPr lang="en-GB" dirty="0"/>
              <a:t>6</a:t>
            </a:r>
            <a:r>
              <a:rPr lang="en-GB" dirty="0" smtClean="0"/>
              <a:t>(</a:t>
            </a:r>
            <a:r>
              <a:rPr lang="en-GB" dirty="0"/>
              <a:t>T)-&gt;F(A)</a:t>
            </a:r>
          </a:p>
        </p:txBody>
      </p:sp>
      <p:sp>
        <p:nvSpPr>
          <p:cNvPr id="8" name="TextBox 7"/>
          <p:cNvSpPr txBox="1"/>
          <p:nvPr/>
        </p:nvSpPr>
        <p:spPr>
          <a:xfrm>
            <a:off x="3548063" y="4429125"/>
            <a:ext cx="1681162" cy="646113"/>
          </a:xfrm>
          <a:prstGeom prst="rect">
            <a:avLst/>
          </a:prstGeom>
          <a:solidFill>
            <a:schemeClr val="bg2">
              <a:lumMod val="75000"/>
            </a:schemeClr>
          </a:solidFill>
        </p:spPr>
        <p:txBody>
          <a:bodyPr>
            <a:spAutoFit/>
          </a:bodyPr>
          <a:lstStyle/>
          <a:p>
            <a:pPr>
              <a:defRPr/>
            </a:pPr>
            <a:r>
              <a:rPr lang="en-GB" dirty="0"/>
              <a:t>5</a:t>
            </a:r>
            <a:r>
              <a:rPr lang="en-GB" dirty="0" smtClean="0"/>
              <a:t>(</a:t>
            </a:r>
            <a:r>
              <a:rPr lang="en-GB" dirty="0"/>
              <a:t>T)-</a:t>
            </a:r>
            <a:r>
              <a:rPr lang="en-GB" dirty="0" smtClean="0"/>
              <a:t>&gt;6(</a:t>
            </a:r>
            <a:r>
              <a:rPr lang="en-GB" dirty="0"/>
              <a:t>T)</a:t>
            </a:r>
          </a:p>
          <a:p>
            <a:pPr>
              <a:defRPr/>
            </a:pPr>
            <a:r>
              <a:rPr lang="en-GB" dirty="0"/>
              <a:t>5</a:t>
            </a:r>
            <a:r>
              <a:rPr lang="en-GB" dirty="0" smtClean="0"/>
              <a:t>(</a:t>
            </a:r>
            <a:r>
              <a:rPr lang="en-GB" dirty="0"/>
              <a:t>T)-&gt;F(A)</a:t>
            </a:r>
          </a:p>
        </p:txBody>
      </p:sp>
      <p:sp>
        <p:nvSpPr>
          <p:cNvPr id="9" name="TextBox 8"/>
          <p:cNvSpPr txBox="1"/>
          <p:nvPr/>
        </p:nvSpPr>
        <p:spPr>
          <a:xfrm>
            <a:off x="6253163" y="4592638"/>
            <a:ext cx="1639887" cy="369887"/>
          </a:xfrm>
          <a:prstGeom prst="rect">
            <a:avLst/>
          </a:prstGeom>
          <a:solidFill>
            <a:schemeClr val="bg2">
              <a:lumMod val="75000"/>
            </a:schemeClr>
          </a:solidFill>
        </p:spPr>
        <p:txBody>
          <a:bodyPr>
            <a:spAutoFit/>
          </a:bodyPr>
          <a:lstStyle/>
          <a:p>
            <a:pPr>
              <a:defRPr/>
            </a:pPr>
            <a:r>
              <a:rPr lang="en-GB" dirty="0"/>
              <a:t>6</a:t>
            </a:r>
            <a:r>
              <a:rPr lang="en-GB" dirty="0" smtClean="0"/>
              <a:t>(</a:t>
            </a:r>
            <a:r>
              <a:rPr lang="en-GB" dirty="0"/>
              <a:t>T)-&gt;F(A)</a:t>
            </a:r>
          </a:p>
        </p:txBody>
      </p:sp>
      <p:grpSp>
        <p:nvGrpSpPr>
          <p:cNvPr id="2" name="Group 11"/>
          <p:cNvGrpSpPr>
            <a:grpSpLocks/>
          </p:cNvGrpSpPr>
          <p:nvPr/>
        </p:nvGrpSpPr>
        <p:grpSpPr bwMode="auto">
          <a:xfrm>
            <a:off x="3994150" y="2319338"/>
            <a:ext cx="577850" cy="504825"/>
            <a:chOff x="3174124" y="1650124"/>
            <a:chExt cx="578067" cy="504497"/>
          </a:xfrm>
        </p:grpSpPr>
        <p:sp>
          <p:nvSpPr>
            <p:cNvPr id="10" name="Oval 9"/>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71" name="TextBox 10"/>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smtClean="0">
                  <a:solidFill>
                    <a:srgbClr val="FFFFFF"/>
                  </a:solidFill>
                </a:rPr>
                <a:t>2</a:t>
              </a:r>
              <a:endParaRPr lang="en-GB" dirty="0">
                <a:solidFill>
                  <a:srgbClr val="FFFFFF"/>
                </a:solidFill>
              </a:endParaRPr>
            </a:p>
          </p:txBody>
        </p:sp>
      </p:grpSp>
      <p:grpSp>
        <p:nvGrpSpPr>
          <p:cNvPr id="3" name="Group 14"/>
          <p:cNvGrpSpPr>
            <a:grpSpLocks/>
          </p:cNvGrpSpPr>
          <p:nvPr/>
        </p:nvGrpSpPr>
        <p:grpSpPr bwMode="auto">
          <a:xfrm>
            <a:off x="7997825" y="4489450"/>
            <a:ext cx="577850" cy="504825"/>
            <a:chOff x="3174124" y="1650124"/>
            <a:chExt cx="578067" cy="504497"/>
          </a:xfrm>
        </p:grpSpPr>
        <p:sp>
          <p:nvSpPr>
            <p:cNvPr id="16" name="Oval 15"/>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69" name="TextBox 16"/>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a:solidFill>
                    <a:srgbClr val="FFFFFF"/>
                  </a:solidFill>
                </a:rPr>
                <a:t>6</a:t>
              </a:r>
            </a:p>
          </p:txBody>
        </p:sp>
      </p:grpSp>
      <p:grpSp>
        <p:nvGrpSpPr>
          <p:cNvPr id="11" name="Group 17"/>
          <p:cNvGrpSpPr>
            <a:grpSpLocks/>
          </p:cNvGrpSpPr>
          <p:nvPr/>
        </p:nvGrpSpPr>
        <p:grpSpPr bwMode="auto">
          <a:xfrm>
            <a:off x="2754313" y="4500563"/>
            <a:ext cx="577850" cy="503237"/>
            <a:chOff x="3174124" y="1650124"/>
            <a:chExt cx="578067" cy="504497"/>
          </a:xfrm>
        </p:grpSpPr>
        <p:sp>
          <p:nvSpPr>
            <p:cNvPr id="19" name="Oval 18"/>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67" name="TextBox 19"/>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smtClean="0">
                  <a:solidFill>
                    <a:srgbClr val="FFFFFF"/>
                  </a:solidFill>
                </a:rPr>
                <a:t>4</a:t>
              </a:r>
              <a:endParaRPr lang="en-GB" dirty="0">
                <a:solidFill>
                  <a:srgbClr val="FFFFFF"/>
                </a:solidFill>
              </a:endParaRPr>
            </a:p>
          </p:txBody>
        </p:sp>
      </p:grpSp>
      <p:grpSp>
        <p:nvGrpSpPr>
          <p:cNvPr id="12" name="Group 20"/>
          <p:cNvGrpSpPr>
            <a:grpSpLocks/>
          </p:cNvGrpSpPr>
          <p:nvPr/>
        </p:nvGrpSpPr>
        <p:grpSpPr bwMode="auto">
          <a:xfrm>
            <a:off x="5349875" y="4500563"/>
            <a:ext cx="577850" cy="503237"/>
            <a:chOff x="3174124" y="1650124"/>
            <a:chExt cx="578067" cy="504497"/>
          </a:xfrm>
        </p:grpSpPr>
        <p:sp>
          <p:nvSpPr>
            <p:cNvPr id="22" name="Oval 21"/>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65" name="TextBox 22"/>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a:solidFill>
                    <a:srgbClr val="FFFFFF"/>
                  </a:solidFill>
                </a:rPr>
                <a:t>5</a:t>
              </a:r>
            </a:p>
          </p:txBody>
        </p:sp>
      </p:grpSp>
      <p:grpSp>
        <p:nvGrpSpPr>
          <p:cNvPr id="13" name="Group 23"/>
          <p:cNvGrpSpPr>
            <a:grpSpLocks/>
          </p:cNvGrpSpPr>
          <p:nvPr/>
        </p:nvGrpSpPr>
        <p:grpSpPr bwMode="auto">
          <a:xfrm>
            <a:off x="6589713" y="1649413"/>
            <a:ext cx="577850" cy="504825"/>
            <a:chOff x="3174124" y="1650124"/>
            <a:chExt cx="578067" cy="504497"/>
          </a:xfrm>
        </p:grpSpPr>
        <p:sp>
          <p:nvSpPr>
            <p:cNvPr id="25" name="Oval 24"/>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63" name="TextBox 25"/>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a:solidFill>
                    <a:srgbClr val="FFFFFF"/>
                  </a:solidFill>
                </a:rPr>
                <a:t>3</a:t>
              </a:r>
            </a:p>
          </p:txBody>
        </p:sp>
      </p:grpSp>
      <p:grpSp>
        <p:nvGrpSpPr>
          <p:cNvPr id="14" name="Group 26"/>
          <p:cNvGrpSpPr>
            <a:grpSpLocks/>
          </p:cNvGrpSpPr>
          <p:nvPr/>
        </p:nvGrpSpPr>
        <p:grpSpPr bwMode="auto">
          <a:xfrm>
            <a:off x="873125" y="3127375"/>
            <a:ext cx="577850" cy="504825"/>
            <a:chOff x="3174124" y="1650124"/>
            <a:chExt cx="578067" cy="504497"/>
          </a:xfrm>
        </p:grpSpPr>
        <p:sp>
          <p:nvSpPr>
            <p:cNvPr id="28" name="Oval 27"/>
            <p:cNvSpPr/>
            <p:nvPr/>
          </p:nvSpPr>
          <p:spPr>
            <a:xfrm>
              <a:off x="3174124" y="1650124"/>
              <a:ext cx="505015" cy="50449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8161" name="TextBox 28"/>
            <p:cNvSpPr txBox="1">
              <a:spLocks noChangeArrowheads="1"/>
            </p:cNvSpPr>
            <p:nvPr/>
          </p:nvSpPr>
          <p:spPr bwMode="auto">
            <a:xfrm>
              <a:off x="3247694" y="1732739"/>
              <a:ext cx="504497" cy="369332"/>
            </a:xfrm>
            <a:prstGeom prst="rect">
              <a:avLst/>
            </a:prstGeom>
            <a:noFill/>
            <a:ln w="9525">
              <a:noFill/>
              <a:miter lim="800000"/>
              <a:headEnd/>
              <a:tailEnd/>
            </a:ln>
          </p:spPr>
          <p:txBody>
            <a:bodyPr>
              <a:spAutoFit/>
            </a:bodyPr>
            <a:lstStyle/>
            <a:p>
              <a:r>
                <a:rPr lang="en-GB" dirty="0" smtClean="0">
                  <a:solidFill>
                    <a:schemeClr val="accent6"/>
                  </a:solidFill>
                </a:rPr>
                <a:t>1</a:t>
              </a:r>
              <a:endParaRPr lang="en-GB" dirty="0">
                <a:solidFill>
                  <a:schemeClr val="accent6"/>
                </a:solidFill>
              </a:endParaRPr>
            </a:p>
          </p:txBody>
        </p:sp>
      </p:grpSp>
      <p:sp>
        <p:nvSpPr>
          <p:cNvPr id="76" name="TextBox 75"/>
          <p:cNvSpPr txBox="1"/>
          <p:nvPr/>
        </p:nvSpPr>
        <p:spPr>
          <a:xfrm>
            <a:off x="6253163" y="2447925"/>
            <a:ext cx="1166812" cy="647700"/>
          </a:xfrm>
          <a:prstGeom prst="rect">
            <a:avLst/>
          </a:prstGeom>
          <a:solidFill>
            <a:schemeClr val="accent4">
              <a:lumMod val="60000"/>
              <a:lumOff val="40000"/>
            </a:schemeClr>
          </a:solidFill>
        </p:spPr>
        <p:txBody>
          <a:bodyPr>
            <a:spAutoFit/>
          </a:bodyPr>
          <a:lstStyle/>
          <a:p>
            <a:pPr algn="ctr">
              <a:defRPr/>
            </a:pPr>
            <a:r>
              <a:rPr lang="en-GB" dirty="0">
                <a:solidFill>
                  <a:schemeClr val="bg1"/>
                </a:solidFill>
              </a:rPr>
              <a:t>Realm C</a:t>
            </a:r>
          </a:p>
          <a:p>
            <a:pPr algn="ctr">
              <a:defRPr/>
            </a:pPr>
            <a:r>
              <a:rPr lang="en-GB" dirty="0">
                <a:solidFill>
                  <a:schemeClr val="bg1"/>
                </a:solidFill>
              </a:rPr>
              <a:t>AAA</a:t>
            </a:r>
          </a:p>
        </p:txBody>
      </p:sp>
      <p:cxnSp>
        <p:nvCxnSpPr>
          <p:cNvPr id="80" name="Straight Connector 79"/>
          <p:cNvCxnSpPr>
            <a:stCxn id="25" idx="4"/>
            <a:endCxn id="76" idx="0"/>
          </p:cNvCxnSpPr>
          <p:nvPr/>
        </p:nvCxnSpPr>
        <p:spPr>
          <a:xfrm flipH="1">
            <a:off x="6837363" y="2154238"/>
            <a:ext cx="4762" cy="293687"/>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7677150" y="5299075"/>
            <a:ext cx="1166813" cy="646113"/>
          </a:xfrm>
          <a:prstGeom prst="rect">
            <a:avLst/>
          </a:prstGeom>
          <a:solidFill>
            <a:schemeClr val="accent4">
              <a:lumMod val="60000"/>
              <a:lumOff val="40000"/>
            </a:schemeClr>
          </a:solidFill>
        </p:spPr>
        <p:txBody>
          <a:bodyPr>
            <a:spAutoFit/>
          </a:bodyPr>
          <a:lstStyle/>
          <a:p>
            <a:pPr algn="ctr">
              <a:defRPr/>
            </a:pPr>
            <a:r>
              <a:rPr lang="en-GB" dirty="0">
                <a:solidFill>
                  <a:schemeClr val="bg1"/>
                </a:solidFill>
              </a:rPr>
              <a:t>Realm F</a:t>
            </a:r>
          </a:p>
          <a:p>
            <a:pPr algn="ctr">
              <a:defRPr/>
            </a:pPr>
            <a:r>
              <a:rPr lang="en-GB" dirty="0">
                <a:solidFill>
                  <a:schemeClr val="bg1"/>
                </a:solidFill>
              </a:rPr>
              <a:t>AAA</a:t>
            </a:r>
          </a:p>
        </p:txBody>
      </p:sp>
      <p:cxnSp>
        <p:nvCxnSpPr>
          <p:cNvPr id="82" name="Straight Connector 81"/>
          <p:cNvCxnSpPr>
            <a:endCxn id="81" idx="0"/>
          </p:cNvCxnSpPr>
          <p:nvPr/>
        </p:nvCxnSpPr>
        <p:spPr>
          <a:xfrm flipH="1">
            <a:off x="8261350" y="5003800"/>
            <a:ext cx="4763" cy="295275"/>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22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76" grpId="0" animBg="1"/>
      <p:bldP spid="76" grpId="1" animBg="1"/>
      <p:bldP spid="8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Further Information</a:t>
            </a:r>
          </a:p>
        </p:txBody>
      </p:sp>
      <p:sp>
        <p:nvSpPr>
          <p:cNvPr id="4" name="Text Placeholder 3"/>
          <p:cNvSpPr>
            <a:spLocks noGrp="1"/>
          </p:cNvSpPr>
          <p:nvPr>
            <p:ph type="body" sz="quarter" idx="10"/>
          </p:nvPr>
        </p:nvSpPr>
        <p:spPr>
          <a:prstGeom prst="rect">
            <a:avLst/>
          </a:prstGeom>
        </p:spPr>
        <p:txBody>
          <a:bodyPr/>
          <a:lstStyle/>
          <a:p>
            <a:pPr>
              <a:defRPr/>
            </a:pPr>
            <a:r>
              <a:rPr lang="en-US" dirty="0" smtClean="0"/>
              <a:t>Moonshot Community website:</a:t>
            </a:r>
          </a:p>
          <a:p>
            <a:pPr lvl="1">
              <a:defRPr/>
            </a:pPr>
            <a:r>
              <a:rPr lang="en-US" dirty="0">
                <a:hlinkClick r:id="rId2"/>
              </a:rPr>
              <a:t>https://community.ja.net/groups/</a:t>
            </a:r>
            <a:r>
              <a:rPr lang="en-US" dirty="0" smtClean="0">
                <a:hlinkClick r:id="rId2"/>
              </a:rPr>
              <a:t>moonshot</a:t>
            </a:r>
            <a:r>
              <a:rPr lang="en-US" dirty="0" smtClean="0"/>
              <a:t/>
            </a:r>
            <a:br>
              <a:rPr lang="en-US" dirty="0" smtClean="0"/>
            </a:br>
            <a:r>
              <a:rPr lang="en-US" dirty="0" smtClean="0"/>
              <a:t>Software</a:t>
            </a:r>
            <a:r>
              <a:rPr lang="en-US" dirty="0" smtClean="0"/>
              <a:t>:</a:t>
            </a:r>
          </a:p>
          <a:p>
            <a:pPr lvl="1">
              <a:defRPr/>
            </a:pPr>
            <a:r>
              <a:rPr lang="en-US" dirty="0">
                <a:hlinkClick r:id="rId3"/>
              </a:rPr>
              <a:t>h</a:t>
            </a:r>
            <a:r>
              <a:rPr lang="en-US" u="sng" dirty="0" smtClean="0">
                <a:hlinkClick r:id="rId3"/>
              </a:rPr>
              <a:t>ttps</a:t>
            </a:r>
            <a:r>
              <a:rPr lang="en-US" u="sng" dirty="0">
                <a:hlinkClick r:id="rId3"/>
              </a:rPr>
              <a:t>://community.ja.net/groups/moonshot/article/moonshot-dvd-image-and-code-</a:t>
            </a:r>
            <a:r>
              <a:rPr lang="en-US" u="sng" dirty="0" smtClean="0">
                <a:hlinkClick r:id="rId3"/>
              </a:rPr>
              <a:t>update</a:t>
            </a:r>
            <a:endParaRPr lang="en-US" u="sng" dirty="0" smtClean="0"/>
          </a:p>
          <a:p>
            <a:pPr lvl="1">
              <a:defRPr/>
            </a:pPr>
            <a:r>
              <a:rPr lang="en-US" u="sng" dirty="0">
                <a:hlinkClick r:id="rId4"/>
              </a:rPr>
              <a:t>https://community.ja.net/groups/moonshot/article/moonshot-pilot-release-1-</a:t>
            </a:r>
            <a:r>
              <a:rPr lang="en-US" u="sng" dirty="0" smtClean="0">
                <a:hlinkClick r:id="rId4"/>
              </a:rPr>
              <a:t>dvd</a:t>
            </a:r>
            <a:endParaRPr lang="en-US" u="sng" dirty="0" smtClean="0"/>
          </a:p>
          <a:p>
            <a:pPr>
              <a:defRPr/>
            </a:pPr>
            <a:r>
              <a:rPr lang="en-US" dirty="0" smtClean="0"/>
              <a:t>Standards:</a:t>
            </a:r>
          </a:p>
          <a:p>
            <a:pPr lvl="1">
              <a:defRPr/>
            </a:pPr>
            <a:r>
              <a:rPr lang="en-US" dirty="0" smtClean="0">
                <a:hlinkClick r:id="rId5"/>
              </a:rPr>
              <a:t>https://tools.ietf.org/wg/abfab</a:t>
            </a:r>
            <a:r>
              <a:rPr lang="en-US" dirty="0"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395288" y="274638"/>
            <a:ext cx="640873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and… Federated Sharing of Data</a:t>
            </a:r>
          </a:p>
        </p:txBody>
      </p:sp>
      <p:sp>
        <p:nvSpPr>
          <p:cNvPr id="4" name="Text Placeholder 3"/>
          <p:cNvSpPr>
            <a:spLocks noGrp="1"/>
          </p:cNvSpPr>
          <p:nvPr>
            <p:ph type="body" sz="quarter" idx="10"/>
          </p:nvPr>
        </p:nvSpPr>
        <p:spPr>
          <a:xfrm>
            <a:off x="395288" y="1308100"/>
            <a:ext cx="8353425" cy="4264025"/>
          </a:xfrm>
        </p:spPr>
        <p:txBody>
          <a:bodyPr/>
          <a:lstStyle/>
          <a:p>
            <a:pPr>
              <a:defRPr/>
            </a:pPr>
            <a:r>
              <a:rPr lang="en-US" dirty="0"/>
              <a:t>Many </a:t>
            </a:r>
            <a:r>
              <a:rPr lang="en-US" dirty="0" err="1"/>
              <a:t>organisations</a:t>
            </a:r>
            <a:r>
              <a:rPr lang="en-US" dirty="0"/>
              <a:t> </a:t>
            </a:r>
            <a:r>
              <a:rPr lang="en-US" dirty="0" smtClean="0"/>
              <a:t>collaborate with others, wanting to share data and documents:</a:t>
            </a:r>
            <a:endParaRPr lang="en-US" dirty="0"/>
          </a:p>
          <a:p>
            <a:pPr lvl="1">
              <a:defRPr/>
            </a:pPr>
            <a:r>
              <a:rPr lang="en-US" dirty="0" smtClean="0"/>
              <a:t>E.g. Provision of access to remote file systems (SAMBA / CIFS / NFS)</a:t>
            </a:r>
          </a:p>
          <a:p>
            <a:pPr lvl="1">
              <a:defRPr/>
            </a:pPr>
            <a:r>
              <a:rPr lang="en-US" dirty="0" smtClean="0"/>
              <a:t>Today, users’ credentials must be managed by the provider</a:t>
            </a:r>
            <a:br>
              <a:rPr lang="en-US" dirty="0" smtClean="0"/>
            </a:br>
            <a:endParaRPr lang="en-US" dirty="0"/>
          </a:p>
          <a:p>
            <a:pPr>
              <a:defRPr/>
            </a:pPr>
            <a:r>
              <a:rPr lang="en-US" dirty="0"/>
              <a:t>Using Moonshot, authentication happens at user’s home </a:t>
            </a:r>
            <a:r>
              <a:rPr lang="en-US" dirty="0" err="1"/>
              <a:t>organisation</a:t>
            </a:r>
            <a:r>
              <a:rPr lang="en-US" dirty="0"/>
              <a:t> – provider does not manage and ‘see’ the credentials</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395288" y="274638"/>
            <a:ext cx="6553200"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and… Cloud Services</a:t>
            </a:r>
          </a:p>
        </p:txBody>
      </p:sp>
      <p:sp>
        <p:nvSpPr>
          <p:cNvPr id="2" name="Text Placeholder 1"/>
          <p:cNvSpPr>
            <a:spLocks noGrp="1"/>
          </p:cNvSpPr>
          <p:nvPr>
            <p:ph type="body" sz="quarter" idx="10"/>
          </p:nvPr>
        </p:nvSpPr>
        <p:spPr>
          <a:xfrm>
            <a:off x="395288" y="1308100"/>
            <a:ext cx="8353425" cy="4264025"/>
          </a:xfrm>
        </p:spPr>
        <p:txBody>
          <a:bodyPr/>
          <a:lstStyle/>
          <a:p>
            <a:pPr>
              <a:defRPr/>
            </a:pPr>
            <a:r>
              <a:rPr lang="en-US" dirty="0" smtClean="0"/>
              <a:t>Many </a:t>
            </a:r>
            <a:r>
              <a:rPr lang="en-US" dirty="0" err="1" smtClean="0"/>
              <a:t>organisations</a:t>
            </a:r>
            <a:r>
              <a:rPr lang="en-US" dirty="0" smtClean="0"/>
              <a:t> are outsourcing services to the cloud, or delivering services in the cloud</a:t>
            </a:r>
            <a:endParaRPr lang="en-US" dirty="0"/>
          </a:p>
          <a:p>
            <a:pPr lvl="1">
              <a:defRPr/>
            </a:pPr>
            <a:r>
              <a:rPr lang="en-US" dirty="0" smtClean="0"/>
              <a:t>For example: Exchange in the cloud</a:t>
            </a:r>
          </a:p>
          <a:p>
            <a:pPr lvl="1">
              <a:defRPr/>
            </a:pPr>
            <a:r>
              <a:rPr lang="en-US" dirty="0" smtClean="0"/>
              <a:t>Today, user’s credentials must be supplied to the provider</a:t>
            </a:r>
          </a:p>
          <a:p>
            <a:pPr lvl="2">
              <a:defRPr/>
            </a:pPr>
            <a:r>
              <a:rPr lang="en-US" dirty="0" smtClean="0"/>
              <a:t>E.g. Using directory synchronization technologies</a:t>
            </a:r>
          </a:p>
          <a:p>
            <a:pPr lvl="1">
              <a:defRPr/>
            </a:pPr>
            <a:r>
              <a:rPr lang="en-US" dirty="0" smtClean="0"/>
              <a:t>SAML authentication an option for some, but not all, and not all clients (e.g. Microsoft </a:t>
            </a:r>
            <a:r>
              <a:rPr lang="en-US" dirty="0" err="1" smtClean="0"/>
              <a:t>Lync</a:t>
            </a:r>
            <a:r>
              <a:rPr lang="en-US" dirty="0" smtClean="0"/>
              <a:t> client)</a:t>
            </a:r>
            <a:endParaRPr lang="en-US" dirty="0"/>
          </a:p>
          <a:p>
            <a:pPr>
              <a:defRPr/>
            </a:pPr>
            <a:r>
              <a:rPr lang="en-US" dirty="0"/>
              <a:t>Using </a:t>
            </a:r>
            <a:r>
              <a:rPr lang="en-US" dirty="0" smtClean="0"/>
              <a:t>Moonshot, authentication </a:t>
            </a:r>
            <a:r>
              <a:rPr lang="en-US" dirty="0"/>
              <a:t>happens at user’s home </a:t>
            </a:r>
            <a:r>
              <a:rPr lang="en-US" dirty="0" err="1"/>
              <a:t>organisation</a:t>
            </a:r>
            <a:r>
              <a:rPr lang="en-US" dirty="0"/>
              <a:t> – </a:t>
            </a:r>
            <a:r>
              <a:rPr lang="en-US" dirty="0" smtClean="0"/>
              <a:t>provider does not manage and ‘see’ the credentials</a:t>
            </a:r>
            <a:endParaRPr lang="en-US" dirty="0"/>
          </a:p>
          <a:p>
            <a:pPr>
              <a:defRPr/>
            </a:pPr>
            <a:endParaRPr lang="en-US" dirty="0"/>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A03FA06C-A72F-7944-A4C5-259288273082}" type="slidenum">
              <a:rPr lang="en-US" sz="1800">
                <a:cs typeface="Geneva" charset="0"/>
              </a:rPr>
              <a:pPr eaLnBrk="1" hangingPunct="1"/>
              <a:t>6</a:t>
            </a:fld>
            <a:endParaRPr lang="en-US" sz="1800">
              <a:cs typeface="Genev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395288" y="274638"/>
            <a:ext cx="6480175"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e.g. Outlook connecting to hosted Exchange</a:t>
            </a:r>
          </a:p>
        </p:txBody>
      </p:sp>
      <p:pic>
        <p:nvPicPr>
          <p:cNvPr id="5" name="Picture 4"/>
          <p:cNvPicPr>
            <a:picLocks noChangeAspect="1"/>
          </p:cNvPicPr>
          <p:nvPr/>
        </p:nvPicPr>
        <p:blipFill>
          <a:blip r:embed="rId2"/>
          <a:stretch>
            <a:fillRect/>
          </a:stretch>
        </p:blipFill>
        <p:spPr>
          <a:xfrm>
            <a:off x="900113" y="954088"/>
            <a:ext cx="7346950" cy="5876925"/>
          </a:xfrm>
          <a:prstGeom prst="rect">
            <a:avLst/>
          </a:prstGeom>
          <a:effectLst>
            <a:outerShdw blurRad="50800" dist="38100" dir="2700000" sx="102000" sy="102000" algn="tl" rotWithShape="0">
              <a:srgbClr val="000000">
                <a:alpha val="43000"/>
              </a:srgbClr>
            </a:outerShdw>
          </a:effectLst>
        </p:spPr>
      </p:pic>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15ABDCE9-D852-AE4B-B183-D89EA43718C0}" type="slidenum">
              <a:rPr lang="en-US" sz="1800">
                <a:cs typeface="Geneva" charset="0"/>
              </a:rPr>
              <a:pPr eaLnBrk="1" hangingPunct="1"/>
              <a:t>7</a:t>
            </a:fld>
            <a:endParaRPr lang="en-US" sz="1800">
              <a:cs typeface="Genev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atin typeface="Gill Sans MT" charset="0"/>
                <a:cs typeface="Geneva" charset="0"/>
              </a:rPr>
              <a:t>Diamond Light Source</a:t>
            </a:r>
          </a:p>
        </p:txBody>
      </p:sp>
      <p:sp>
        <p:nvSpPr>
          <p:cNvPr id="3" name="Content Placeholder 2"/>
          <p:cNvSpPr>
            <a:spLocks noGrp="1"/>
          </p:cNvSpPr>
          <p:nvPr>
            <p:ph type="body" sz="quarter" idx="10"/>
          </p:nvPr>
        </p:nvSpPr>
        <p:spPr>
          <a:xfrm>
            <a:off x="395288" y="1308100"/>
            <a:ext cx="8353425" cy="4264025"/>
          </a:xfrm>
        </p:spPr>
        <p:txBody>
          <a:bodyPr/>
          <a:lstStyle/>
          <a:p>
            <a:pPr eaLnBrk="1" hangingPunct="1">
              <a:defRPr/>
            </a:pPr>
            <a:r>
              <a:rPr lang="en-US" sz="2400" dirty="0" smtClean="0"/>
              <a:t>The UK’s national synchrotron facility</a:t>
            </a:r>
          </a:p>
          <a:p>
            <a:pPr marL="285750" indent="-285750" eaLnBrk="1" hangingPunct="1">
              <a:buFont typeface="Arial"/>
              <a:buChar char="•"/>
              <a:defRPr/>
            </a:pPr>
            <a:endParaRPr lang="en-US" sz="2400" dirty="0"/>
          </a:p>
          <a:p>
            <a:pPr marL="285750" indent="-285750" eaLnBrk="1" hangingPunct="1">
              <a:buFont typeface="Arial"/>
              <a:buChar char="•"/>
              <a:defRPr/>
            </a:pPr>
            <a:r>
              <a:rPr lang="en-US" sz="2400" dirty="0" smtClean="0"/>
              <a:t>Piloting Moonshot within the PANDATA project, which supports a community of 30,000 scientists from 100s of </a:t>
            </a:r>
            <a:r>
              <a:rPr lang="en-US" sz="2400" dirty="0" err="1" smtClean="0"/>
              <a:t>organisations</a:t>
            </a:r>
            <a:r>
              <a:rPr lang="en-US" sz="2400" dirty="0"/>
              <a:t> </a:t>
            </a:r>
            <a:r>
              <a:rPr lang="en-US" sz="2400" dirty="0" smtClean="0"/>
              <a:t>at 20+ photon and neutron facilities</a:t>
            </a:r>
          </a:p>
          <a:p>
            <a:pPr marL="285750" indent="-285750" eaLnBrk="1" hangingPunct="1">
              <a:buFont typeface="Arial"/>
              <a:buChar char="•"/>
              <a:defRPr/>
            </a:pPr>
            <a:endParaRPr lang="en-US" sz="2400" dirty="0"/>
          </a:p>
          <a:p>
            <a:pPr marL="285750" indent="-285750" eaLnBrk="1" hangingPunct="1">
              <a:buFont typeface="Arial"/>
              <a:buChar char="•"/>
              <a:defRPr/>
            </a:pPr>
            <a:r>
              <a:rPr lang="en-US" sz="2400" dirty="0" smtClean="0"/>
              <a:t>Federated access needed to physical consoles in person, or remotely using SSH</a:t>
            </a:r>
          </a:p>
          <a:p>
            <a:pPr marL="285750" indent="-285750" eaLnBrk="1" hangingPunct="1">
              <a:buFont typeface="Arial"/>
              <a:buChar char="•"/>
              <a:defRPr/>
            </a:pPr>
            <a:endParaRPr lang="en-US" dirty="0"/>
          </a:p>
          <a:p>
            <a:pPr eaLnBrk="1" hangingPunct="1">
              <a:defRPr/>
            </a:pPr>
            <a:r>
              <a:rPr lang="en-US" sz="1600" b="1" dirty="0"/>
              <a:t>“Moonshot has thought beyond websites, and looked at what is really required in authentication – right down to the point when you open your laptop to begin work.”</a:t>
            </a:r>
            <a:endParaRPr lang="en-GB" sz="1600" dirty="0"/>
          </a:p>
          <a:p>
            <a:pPr algn="r" eaLnBrk="1" hangingPunct="1">
              <a:defRPr/>
            </a:pPr>
            <a:r>
              <a:rPr lang="en-US" sz="1600" dirty="0"/>
              <a:t> </a:t>
            </a:r>
            <a:endParaRPr lang="en-GB" sz="1600" dirty="0"/>
          </a:p>
          <a:p>
            <a:pPr eaLnBrk="1" hangingPunct="1">
              <a:defRPr/>
            </a:pPr>
            <a:r>
              <a:rPr lang="en-US" sz="1600" i="1" dirty="0"/>
              <a:t>Bill </a:t>
            </a:r>
            <a:r>
              <a:rPr lang="en-US" sz="1600" i="1" dirty="0" err="1"/>
              <a:t>Pulford</a:t>
            </a:r>
            <a:r>
              <a:rPr lang="en-US" sz="1600" i="1" dirty="0"/>
              <a:t>, Head of DASC, Diamond Light Source</a:t>
            </a:r>
            <a:endParaRPr lang="en-GB" sz="1600" dirty="0"/>
          </a:p>
          <a:p>
            <a:pPr eaLnBrk="1" hangingPunct="1">
              <a:defRPr/>
            </a:pPr>
            <a:endParaRPr lang="en-US" dirty="0"/>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79FCF6A9-D8F2-0A42-88E6-45A78DC5F5A2}" type="slidenum">
              <a:rPr lang="en-US" sz="1800"/>
              <a:pPr eaLnBrk="1" hangingPunct="1"/>
              <a:t>8</a:t>
            </a:fld>
            <a:endParaRPr lang="en-US" sz="18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395288" y="274638"/>
            <a:ext cx="6034087"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atin typeface="Gill Sans MT" charset="0"/>
                <a:cs typeface="Geneva" charset="0"/>
              </a:rPr>
              <a:t>Moonshot and… Federated SSH</a:t>
            </a:r>
          </a:p>
        </p:txBody>
      </p:sp>
      <p:sp>
        <p:nvSpPr>
          <p:cNvPr id="2" name="Text Placeholder 1"/>
          <p:cNvSpPr>
            <a:spLocks noGrp="1"/>
          </p:cNvSpPr>
          <p:nvPr>
            <p:ph type="body" sz="quarter" idx="10"/>
          </p:nvPr>
        </p:nvSpPr>
        <p:spPr>
          <a:xfrm>
            <a:off x="395288" y="1308100"/>
            <a:ext cx="8353425" cy="4264025"/>
          </a:xfrm>
        </p:spPr>
        <p:txBody>
          <a:bodyPr/>
          <a:lstStyle/>
          <a:p>
            <a:pPr>
              <a:defRPr/>
            </a:pPr>
            <a:r>
              <a:rPr lang="en-US" dirty="0" err="1" smtClean="0"/>
              <a:t>Organisations</a:t>
            </a:r>
            <a:r>
              <a:rPr lang="en-US" dirty="0" smtClean="0"/>
              <a:t> with compute clusters typically:</a:t>
            </a:r>
          </a:p>
          <a:p>
            <a:pPr lvl="1">
              <a:defRPr/>
            </a:pPr>
            <a:r>
              <a:rPr lang="en-US" dirty="0" smtClean="0"/>
              <a:t>Allow access through SSH</a:t>
            </a:r>
          </a:p>
          <a:p>
            <a:pPr lvl="1">
              <a:defRPr/>
            </a:pPr>
            <a:r>
              <a:rPr lang="en-US" dirty="0" smtClean="0"/>
              <a:t>Have a community of users, some internal some external</a:t>
            </a:r>
          </a:p>
          <a:p>
            <a:pPr lvl="1">
              <a:defRPr/>
            </a:pPr>
            <a:r>
              <a:rPr lang="en-US" dirty="0" smtClean="0"/>
              <a:t>Have to manage the credentials of all users</a:t>
            </a:r>
          </a:p>
          <a:p>
            <a:pPr>
              <a:defRPr/>
            </a:pPr>
            <a:endParaRPr lang="en-US" dirty="0" smtClean="0"/>
          </a:p>
          <a:p>
            <a:pPr>
              <a:defRPr/>
            </a:pPr>
            <a:r>
              <a:rPr lang="en-US" dirty="0" smtClean="0"/>
              <a:t>Using Moonshot for SSH access:</a:t>
            </a:r>
          </a:p>
          <a:p>
            <a:pPr lvl="1">
              <a:defRPr/>
            </a:pPr>
            <a:r>
              <a:rPr lang="en-US" dirty="0" smtClean="0"/>
              <a:t>Authentication happens at user’s home </a:t>
            </a:r>
            <a:r>
              <a:rPr lang="en-US" dirty="0" err="1" smtClean="0"/>
              <a:t>organisation</a:t>
            </a:r>
            <a:r>
              <a:rPr lang="en-US" dirty="0" smtClean="0"/>
              <a:t> – no credentials to manage at service!</a:t>
            </a:r>
          </a:p>
          <a:p>
            <a:pPr lvl="1">
              <a:defRPr/>
            </a:pPr>
            <a:r>
              <a:rPr lang="en-US" dirty="0" smtClean="0"/>
              <a:t>Various options possible for mapping users to accounts</a:t>
            </a:r>
          </a:p>
          <a:p>
            <a:pPr lvl="2">
              <a:defRPr/>
            </a:pPr>
            <a:endParaRPr lang="en-US" dirty="0"/>
          </a:p>
        </p:txBody>
      </p:sp>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eaLnBrk="1" hangingPunct="1"/>
            <a:fld id="{4B518B17-DB44-7044-ABFC-8675421E5D24}" type="slidenum">
              <a:rPr lang="en-US" sz="1800">
                <a:cs typeface="Geneva" charset="0"/>
              </a:rPr>
              <a:pPr eaLnBrk="1" hangingPunct="1"/>
              <a:t>9</a:t>
            </a:fld>
            <a:endParaRPr lang="en-US" sz="1800">
              <a:cs typeface="Geneva" charset="0"/>
            </a:endParaRPr>
          </a:p>
        </p:txBody>
      </p:sp>
    </p:spTree>
  </p:cSld>
  <p:clrMapOvr>
    <a:masterClrMapping/>
  </p:clrMapOvr>
</p:sld>
</file>

<file path=ppt/theme/theme1.xml><?xml version="1.0" encoding="utf-8"?>
<a:theme xmlns:a="http://schemas.openxmlformats.org/drawingml/2006/main" name="Title Page Option 2">
  <a:themeElements>
    <a:clrScheme name="JANET">
      <a:dk1>
        <a:srgbClr val="474746"/>
      </a:dk1>
      <a:lt1>
        <a:srgbClr val="FFFFFE"/>
      </a:lt1>
      <a:dk2>
        <a:srgbClr val="F6861F"/>
      </a:dk2>
      <a:lt2>
        <a:srgbClr val="FFFFFE"/>
      </a:lt2>
      <a:accent1>
        <a:srgbClr val="C80E7E"/>
      </a:accent1>
      <a:accent2>
        <a:srgbClr val="E06821"/>
      </a:accent2>
      <a:accent3>
        <a:srgbClr val="9BBB59"/>
      </a:accent3>
      <a:accent4>
        <a:srgbClr val="8064A2"/>
      </a:accent4>
      <a:accent5>
        <a:srgbClr val="4BACC6"/>
      </a:accent5>
      <a:accent6>
        <a:srgbClr val="F79646"/>
      </a:accent6>
      <a:hlink>
        <a:srgbClr val="0000FF"/>
      </a:hlink>
      <a:folHlink>
        <a:srgbClr val="800080"/>
      </a:folHlink>
    </a:clrScheme>
    <a:fontScheme name="ja.ne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Pag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Janet Custom Font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Pag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ank You custom slide">
  <a:themeElements>
    <a:clrScheme name="Janet Custom Theme">
      <a:dk1>
        <a:srgbClr val="616365"/>
      </a:dk1>
      <a:lt1>
        <a:srgbClr val="333333"/>
      </a:lt1>
      <a:dk2>
        <a:srgbClr val="E98300"/>
      </a:dk2>
      <a:lt2>
        <a:srgbClr val="EEECE1"/>
      </a:lt2>
      <a:accent1>
        <a:srgbClr val="D10074"/>
      </a:accent1>
      <a:accent2>
        <a:srgbClr val="CD202C"/>
      </a:accent2>
      <a:accent3>
        <a:srgbClr val="58A618"/>
      </a:accent3>
      <a:accent4>
        <a:srgbClr val="6B1F7C"/>
      </a:accent4>
      <a:accent5>
        <a:srgbClr val="0088CE"/>
      </a:accent5>
      <a:accent6>
        <a:srgbClr val="FFFFFF"/>
      </a:accent6>
      <a:hlink>
        <a:srgbClr val="0000FF"/>
      </a:hlink>
      <a:folHlink>
        <a:srgbClr val="800080"/>
      </a:folHlink>
    </a:clrScheme>
    <a:fontScheme name="Janet Custom Font Them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6351</TotalTime>
  <Words>1959</Words>
  <Application>Microsoft Macintosh PowerPoint</Application>
  <PresentationFormat>On-screen Show (4:3)</PresentationFormat>
  <Paragraphs>351</Paragraphs>
  <Slides>43</Slides>
  <Notes>10</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Title Page Option 2</vt:lpstr>
      <vt:lpstr>Content Page</vt:lpstr>
      <vt:lpstr>Generic Background</vt:lpstr>
      <vt:lpstr>Divider Page</vt:lpstr>
      <vt:lpstr>Thank You</vt:lpstr>
      <vt:lpstr>Thank You custom slide</vt:lpstr>
      <vt:lpstr>Moonshot</vt:lpstr>
      <vt:lpstr>Use Cases</vt:lpstr>
      <vt:lpstr>Use cases</vt:lpstr>
      <vt:lpstr>Cancer Research UK</vt:lpstr>
      <vt:lpstr>Moonshot and… Federated Sharing of Data</vt:lpstr>
      <vt:lpstr>Moonshot and… Cloud Services</vt:lpstr>
      <vt:lpstr>e.g. Outlook connecting to hosted Exchange</vt:lpstr>
      <vt:lpstr>Diamond Light Source</vt:lpstr>
      <vt:lpstr>Moonshot and… Federated SSH</vt:lpstr>
      <vt:lpstr>e.g. PuTTY connecting to Linux OpenSSH</vt:lpstr>
      <vt:lpstr>Moonshot and… Federated Desktop Sign-in</vt:lpstr>
      <vt:lpstr>Other tested scenarios</vt:lpstr>
      <vt:lpstr>Introducing Moonshot</vt:lpstr>
      <vt:lpstr> Moonshot’s Goals</vt:lpstr>
      <vt:lpstr> How?</vt:lpstr>
      <vt:lpstr>Moonshot Technology</vt:lpstr>
      <vt:lpstr>Architecture</vt:lpstr>
      <vt:lpstr>Moonshot’s Flexibility</vt:lpstr>
      <vt:lpstr>Benefits of Moonshot</vt:lpstr>
      <vt:lpstr>Federate Anything &amp; Everything, Easily</vt:lpstr>
      <vt:lpstr>Easy to Deploy</vt:lpstr>
      <vt:lpstr>Easy to Manage</vt:lpstr>
      <vt:lpstr>Easy to Manage</vt:lpstr>
      <vt:lpstr>Deploying Moonshot - Requirements</vt:lpstr>
      <vt:lpstr>Requirements</vt:lpstr>
      <vt:lpstr>Requirements – Identity Provider &amp; User</vt:lpstr>
      <vt:lpstr>Requirements – Relying Party</vt:lpstr>
      <vt:lpstr>Janet’s Moonshot Pilot Service</vt:lpstr>
      <vt:lpstr>Moonshot Pilot Service</vt:lpstr>
      <vt:lpstr>Moonshot Pilot Service</vt:lpstr>
      <vt:lpstr> A Quick Recap</vt:lpstr>
      <vt:lpstr>Trust Router</vt:lpstr>
      <vt:lpstr>Important R&amp;E trust infrastructures today</vt:lpstr>
      <vt:lpstr>Some reflections on these trust infrastructures</vt:lpstr>
      <vt:lpstr>Collapsing to a single trust technology</vt:lpstr>
      <vt:lpstr>Community-centric Federation</vt:lpstr>
      <vt:lpstr>APCs and CoI</vt:lpstr>
      <vt:lpstr>Technology requirements</vt:lpstr>
      <vt:lpstr>Janet’s Trust Router</vt:lpstr>
      <vt:lpstr>Terminology</vt:lpstr>
      <vt:lpstr>Trust Router Protocol</vt:lpstr>
      <vt:lpstr>Further Information</vt:lpstr>
      <vt:lpstr>PowerPoint Presentation</vt:lpstr>
    </vt:vector>
  </TitlesOfParts>
  <Company>brash brands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Adam Bishop</cp:lastModifiedBy>
  <cp:revision>154</cp:revision>
  <dcterms:created xsi:type="dcterms:W3CDTF">2011-12-12T11:05:47Z</dcterms:created>
  <dcterms:modified xsi:type="dcterms:W3CDTF">2013-03-11T10:11:17Z</dcterms:modified>
</cp:coreProperties>
</file>