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300" r:id="rId5"/>
    <p:sldId id="301" r:id="rId6"/>
    <p:sldId id="302" r:id="rId7"/>
    <p:sldId id="583" r:id="rId8"/>
    <p:sldId id="586" r:id="rId9"/>
    <p:sldId id="587" r:id="rId10"/>
    <p:sldId id="588" r:id="rId11"/>
    <p:sldId id="490" r:id="rId12"/>
    <p:sldId id="318" r:id="rId13"/>
    <p:sldId id="520" r:id="rId14"/>
    <p:sldId id="518" r:id="rId15"/>
    <p:sldId id="519" r:id="rId16"/>
    <p:sldId id="522" r:id="rId17"/>
    <p:sldId id="523" r:id="rId18"/>
    <p:sldId id="491" r:id="rId19"/>
    <p:sldId id="567" r:id="rId20"/>
    <p:sldId id="457" r:id="rId21"/>
    <p:sldId id="421" r:id="rId22"/>
    <p:sldId id="452" r:id="rId23"/>
    <p:sldId id="453" r:id="rId24"/>
    <p:sldId id="460" r:id="rId25"/>
    <p:sldId id="459" r:id="rId26"/>
    <p:sldId id="474" r:id="rId2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/ Changes" id="{A37BD30F-3F1C-470D-8B30-BFB1E45E6721}">
          <p14:sldIdLst>
            <p14:sldId id="256"/>
          </p14:sldIdLst>
        </p14:section>
        <p14:section name="Injector" id="{3838EF0B-8436-4776-96B5-AF9BBD2ACC98}">
          <p14:sldIdLst>
            <p14:sldId id="259"/>
            <p14:sldId id="260"/>
            <p14:sldId id="300"/>
            <p14:sldId id="301"/>
            <p14:sldId id="302"/>
            <p14:sldId id="583"/>
            <p14:sldId id="586"/>
            <p14:sldId id="587"/>
            <p14:sldId id="588"/>
          </p14:sldIdLst>
        </p14:section>
        <p14:section name="Appendix I - XTL" id="{ADE897AD-DDD3-4C11-8F64-1533406BE015}">
          <p14:sldIdLst>
            <p14:sldId id="490"/>
            <p14:sldId id="318"/>
            <p14:sldId id="520"/>
            <p14:sldId id="518"/>
            <p14:sldId id="519"/>
            <p14:sldId id="522"/>
            <p14:sldId id="523"/>
            <p14:sldId id="491"/>
            <p14:sldId id="567"/>
          </p14:sldIdLst>
        </p14:section>
        <p14:section name="Appendix II - SASE" id="{8F5D1E32-6AD7-43DA-B2AE-36253D2E7B9C}">
          <p14:sldIdLst>
            <p14:sldId id="457"/>
            <p14:sldId id="421"/>
            <p14:sldId id="452"/>
            <p14:sldId id="453"/>
            <p14:sldId id="460"/>
            <p14:sldId id="459"/>
            <p14:sldId id="47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godin" initials="n" lastIdx="7" clrIdx="0"/>
  <p:cmAuthor id="1" name="Negodin, Evgueni" initials="NE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2456E4"/>
    <a:srgbClr val="000000"/>
    <a:srgbClr val="00CC00"/>
    <a:srgbClr val="008000"/>
    <a:srgbClr val="FFCC00"/>
    <a:srgbClr val="FF0000"/>
    <a:srgbClr val="F09E0A"/>
    <a:srgbClr val="CCCC00"/>
    <a:srgbClr val="E8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85179" autoAdjust="0"/>
  </p:normalViewPr>
  <p:slideViewPr>
    <p:cSldViewPr snapToGrid="0">
      <p:cViewPr varScale="1">
        <p:scale>
          <a:sx n="97" d="100"/>
          <a:sy n="97" d="100"/>
        </p:scale>
        <p:origin x="-124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32" y="-114"/>
      </p:cViewPr>
      <p:guideLst>
        <p:guide orient="horz" pos="3128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3974" cy="495946"/>
          </a:xfrm>
          <a:prstGeom prst="rect">
            <a:avLst/>
          </a:prstGeom>
        </p:spPr>
        <p:txBody>
          <a:bodyPr vert="horz" lIns="89488" tIns="44746" rIns="89488" bIns="447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983" y="4"/>
            <a:ext cx="2943974" cy="495946"/>
          </a:xfrm>
          <a:prstGeom prst="rect">
            <a:avLst/>
          </a:prstGeom>
        </p:spPr>
        <p:txBody>
          <a:bodyPr vert="horz" lIns="89488" tIns="44746" rIns="89488" bIns="44746" rtlCol="0"/>
          <a:lstStyle>
            <a:lvl1pPr algn="r">
              <a:defRPr sz="1200"/>
            </a:lvl1pPr>
          </a:lstStyle>
          <a:p>
            <a:fld id="{8EB23E63-D809-4B7B-AFA5-F7BB46D87D5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2336"/>
            <a:ext cx="2943974" cy="497506"/>
          </a:xfrm>
          <a:prstGeom prst="rect">
            <a:avLst/>
          </a:prstGeom>
        </p:spPr>
        <p:txBody>
          <a:bodyPr vert="horz" lIns="89488" tIns="44746" rIns="89488" bIns="447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983" y="9432336"/>
            <a:ext cx="2943974" cy="497506"/>
          </a:xfrm>
          <a:prstGeom prst="rect">
            <a:avLst/>
          </a:prstGeom>
        </p:spPr>
        <p:txBody>
          <a:bodyPr vert="horz" lIns="89488" tIns="44746" rIns="89488" bIns="44746" rtlCol="0" anchor="b"/>
          <a:lstStyle>
            <a:lvl1pPr algn="r">
              <a:defRPr sz="1200"/>
            </a:lvl1pPr>
          </a:lstStyle>
          <a:p>
            <a:fld id="{C3192EC7-1AE1-47B4-9A9B-22A5E1D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3974" cy="495946"/>
          </a:xfrm>
          <a:prstGeom prst="rect">
            <a:avLst/>
          </a:prstGeom>
        </p:spPr>
        <p:txBody>
          <a:bodyPr vert="horz" lIns="89437" tIns="44718" rIns="89437" bIns="44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987" y="5"/>
            <a:ext cx="2943974" cy="495946"/>
          </a:xfrm>
          <a:prstGeom prst="rect">
            <a:avLst/>
          </a:prstGeom>
        </p:spPr>
        <p:txBody>
          <a:bodyPr vert="horz" lIns="89437" tIns="44718" rIns="89437" bIns="44718" rtlCol="0"/>
          <a:lstStyle>
            <a:lvl1pPr algn="r">
              <a:defRPr sz="1200"/>
            </a:lvl1pPr>
          </a:lstStyle>
          <a:p>
            <a:fld id="{C45602D3-490D-44F3-B4D5-79CF379AA99A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37" tIns="44718" rIns="89437" bIns="44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46" y="4717735"/>
            <a:ext cx="5436218" cy="4468194"/>
          </a:xfrm>
          <a:prstGeom prst="rect">
            <a:avLst/>
          </a:prstGeom>
        </p:spPr>
        <p:txBody>
          <a:bodyPr vert="horz" lIns="89437" tIns="44718" rIns="89437" bIns="44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32336"/>
            <a:ext cx="2943974" cy="497506"/>
          </a:xfrm>
          <a:prstGeom prst="rect">
            <a:avLst/>
          </a:prstGeom>
        </p:spPr>
        <p:txBody>
          <a:bodyPr vert="horz" lIns="89437" tIns="44718" rIns="89437" bIns="44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987" y="9432336"/>
            <a:ext cx="2943974" cy="497506"/>
          </a:xfrm>
          <a:prstGeom prst="rect">
            <a:avLst/>
          </a:prstGeom>
        </p:spPr>
        <p:txBody>
          <a:bodyPr vert="horz" lIns="89437" tIns="44718" rIns="89437" bIns="44718" rtlCol="0" anchor="b"/>
          <a:lstStyle>
            <a:lvl1pPr algn="r">
              <a:defRPr sz="1200"/>
            </a:lvl1pPr>
          </a:lstStyle>
          <a:p>
            <a:fld id="{8D678370-B616-4B6D-8894-57A1ECA0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458F3-56AD-43C9-831F-BD2A0E6ECF02}" type="slidenum">
              <a:rPr lang="de-DE"/>
              <a:pPr/>
              <a:t>22</a:t>
            </a:fld>
            <a:endParaRPr lang="de-DE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8"/>
            <a:ext cx="5435600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458F3-56AD-43C9-831F-BD2A0E6ECF02}" type="slidenum">
              <a:rPr lang="de-DE"/>
              <a:pPr/>
              <a:t>23</a:t>
            </a:fld>
            <a:endParaRPr lang="de-DE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8"/>
            <a:ext cx="5435600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6.xml"/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429"/>
          </a:xfrm>
          <a:prstGeom prst="rect">
            <a:avLst/>
          </a:prstGeom>
        </p:spPr>
      </p:pic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9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568"/>
            <a:ext cx="9144000" cy="1364929"/>
          </a:xfrm>
          <a:prstGeom prst="rect">
            <a:avLst/>
          </a:prstGeom>
        </p:spPr>
      </p:pic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1" name="Image" r:id="rId4" imgW="7390476" imgH="913963" progId="Photoshop.Image.6">
                  <p:embed/>
                </p:oleObj>
              </mc:Choice>
              <mc:Fallback>
                <p:oleObj name="Image" r:id="rId4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6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DESY-Logo-cyan-RGB_Hintergrund weis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04799" y="6529943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Electronics Racks for XFEL</a:t>
            </a:r>
          </a:p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Last update: 06.07.2012,    E. Negodin 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www.hartcom.net/fisheye/130/home_icon.png">
            <a:hlinkClick r:id="rId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20" y="6236494"/>
            <a:ext cx="295830" cy="2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0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jpeg"/><Relationship Id="rId4" Type="http://schemas.openxmlformats.org/officeDocument/2006/relationships/vmlDrawing" Target="../drawings/vmlDrawing1.vml"/><Relationship Id="rId9" Type="http://schemas.openxmlformats.org/officeDocument/2006/relationships/slide" Target="../slides/slide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Image" r:id="rId5" imgW="7390476" imgH="913963" progId="Photoshop.Image.6">
                  <p:embed/>
                </p:oleObj>
              </mc:Choice>
              <mc:Fallback>
                <p:oleObj name="Image" r:id="rId5" imgW="7390476" imgH="913963" progId="Photoshop.Image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7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20" descr="DESY-Logo-cyan-RGB_Hintergrund wei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t2.gstatic.com/images?q=tbn:ANd9GcSNAwwrzH2C4WVxGi4cNSP8gvwSxw5tFVbPQM52pQ38cMrpZ4N-">
            <a:hlinkClick r:id="rId9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45" y="6272141"/>
            <a:ext cx="224972" cy="2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5.png"/><Relationship Id="rId10" Type="http://schemas.openxmlformats.org/officeDocument/2006/relationships/image" Target="../media/image89.png"/><Relationship Id="rId4" Type="http://schemas.openxmlformats.org/officeDocument/2006/relationships/image" Target="../media/image94.png"/><Relationship Id="rId9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10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365" y="445273"/>
            <a:ext cx="8686635" cy="85874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Electronics Racks for XFEL</a:t>
            </a:r>
            <a:r>
              <a:rPr lang="en-US" dirty="0" smtClean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31410" y="6367463"/>
            <a:ext cx="1093333" cy="36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  <a:defRPr/>
            </a:pPr>
            <a:r>
              <a:rPr lang="en-US" sz="1200" b="1" dirty="0"/>
              <a:t>E. Negodin</a:t>
            </a:r>
            <a:endParaRPr lang="en-US" sz="1200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56920" y="6454547"/>
            <a:ext cx="1096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Version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429370" y="1938206"/>
            <a:ext cx="8714630" cy="178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 Overview of installation sites for </a:t>
            </a:r>
            <a:r>
              <a:rPr lang="en-US" sz="2800" dirty="0" smtClean="0"/>
              <a:t>racks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err="1" smtClean="0"/>
              <a:t>Injektor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grpSp>
        <p:nvGrpSpPr>
          <p:cNvPr id="1127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12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4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5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-7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" y="994229"/>
            <a:ext cx="9143177" cy="55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53013" y="4076700"/>
            <a:ext cx="492919" cy="604839"/>
            <a:chOff x="1428750" y="1914525"/>
            <a:chExt cx="492919" cy="604839"/>
          </a:xfrm>
        </p:grpSpPr>
        <p:sp>
          <p:nvSpPr>
            <p:cNvPr id="2" name="Freeform 1"/>
            <p:cNvSpPr/>
            <p:nvPr/>
          </p:nvSpPr>
          <p:spPr>
            <a:xfrm>
              <a:off x="1428750" y="1990726"/>
              <a:ext cx="357188" cy="528638"/>
            </a:xfrm>
            <a:custGeom>
              <a:avLst/>
              <a:gdLst>
                <a:gd name="connsiteX0" fmla="*/ 0 w 414337"/>
                <a:gd name="connsiteY0" fmla="*/ 0 h 676275"/>
                <a:gd name="connsiteX1" fmla="*/ 9525 w 414337"/>
                <a:gd name="connsiteY1" fmla="*/ 490538 h 676275"/>
                <a:gd name="connsiteX2" fmla="*/ 414337 w 414337"/>
                <a:gd name="connsiteY2" fmla="*/ 676275 h 676275"/>
                <a:gd name="connsiteX3" fmla="*/ 400050 w 414337"/>
                <a:gd name="connsiteY3" fmla="*/ 195263 h 676275"/>
                <a:gd name="connsiteX4" fmla="*/ 0 w 414337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337" h="676275">
                  <a:moveTo>
                    <a:pt x="0" y="0"/>
                  </a:moveTo>
                  <a:lnTo>
                    <a:pt x="9525" y="490538"/>
                  </a:lnTo>
                  <a:lnTo>
                    <a:pt x="414337" y="676275"/>
                  </a:lnTo>
                  <a:lnTo>
                    <a:pt x="400050" y="195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28750" y="1914525"/>
              <a:ext cx="492919" cy="604838"/>
            </a:xfrm>
            <a:custGeom>
              <a:avLst/>
              <a:gdLst>
                <a:gd name="connsiteX0" fmla="*/ 347663 w 492919"/>
                <a:gd name="connsiteY0" fmla="*/ 228600 h 604838"/>
                <a:gd name="connsiteX1" fmla="*/ 0 w 492919"/>
                <a:gd name="connsiteY1" fmla="*/ 73819 h 604838"/>
                <a:gd name="connsiteX2" fmla="*/ 161925 w 492919"/>
                <a:gd name="connsiteY2" fmla="*/ 0 h 604838"/>
                <a:gd name="connsiteX3" fmla="*/ 478631 w 492919"/>
                <a:gd name="connsiteY3" fmla="*/ 147638 h 604838"/>
                <a:gd name="connsiteX4" fmla="*/ 492919 w 492919"/>
                <a:gd name="connsiteY4" fmla="*/ 545306 h 604838"/>
                <a:gd name="connsiteX5" fmla="*/ 357188 w 492919"/>
                <a:gd name="connsiteY5" fmla="*/ 604838 h 604838"/>
                <a:gd name="connsiteX6" fmla="*/ 347663 w 492919"/>
                <a:gd name="connsiteY6" fmla="*/ 22860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919" h="604838">
                  <a:moveTo>
                    <a:pt x="347663" y="228600"/>
                  </a:moveTo>
                  <a:lnTo>
                    <a:pt x="0" y="73819"/>
                  </a:lnTo>
                  <a:lnTo>
                    <a:pt x="161925" y="0"/>
                  </a:lnTo>
                  <a:lnTo>
                    <a:pt x="478631" y="147638"/>
                  </a:lnTo>
                  <a:lnTo>
                    <a:pt x="492919" y="545306"/>
                  </a:lnTo>
                  <a:lnTo>
                    <a:pt x="357188" y="604838"/>
                  </a:lnTo>
                  <a:lnTo>
                    <a:pt x="347663" y="228600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Straight Connector 5"/>
            <p:cNvCxnSpPr>
              <a:stCxn id="4" idx="0"/>
              <a:endCxn id="4" idx="3"/>
            </p:cNvCxnSpPr>
            <p:nvPr/>
          </p:nvCxnSpPr>
          <p:spPr>
            <a:xfrm flipV="1">
              <a:off x="1776413" y="2062163"/>
              <a:ext cx="130968" cy="80962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29" y="678892"/>
            <a:ext cx="3054671" cy="34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667657" y="5528249"/>
            <a:ext cx="134257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WP13  Cryogenics</a:t>
            </a:r>
            <a:endParaRPr lang="en-US" b="1" dirty="0"/>
          </a:p>
          <a:p>
            <a:pPr eaLnBrk="1" hangingPunct="1"/>
            <a:endParaRPr lang="en-US" b="1" dirty="0" smtClean="0"/>
          </a:p>
        </p:txBody>
      </p:sp>
      <p:sp>
        <p:nvSpPr>
          <p:cNvPr id="73" name="Line 35"/>
          <p:cNvSpPr>
            <a:spLocks noChangeShapeType="1"/>
          </p:cNvSpPr>
          <p:nvPr/>
        </p:nvSpPr>
        <p:spPr bwMode="auto">
          <a:xfrm flipH="1">
            <a:off x="2002971" y="4426856"/>
            <a:ext cx="3214914" cy="1110344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286022"/>
            <a:ext cx="4699000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91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690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Appendix XTL:	Standard rack</a:t>
            </a:r>
            <a:endParaRPr lang="en-US" sz="2000" b="0" dirty="0" smtClean="0"/>
          </a:p>
        </p:txBody>
      </p:sp>
      <p:pic>
        <p:nvPicPr>
          <p:cNvPr id="13319" name="Picture 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96" y="1282848"/>
            <a:ext cx="2187575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20" name="Group 85"/>
          <p:cNvGrpSpPr>
            <a:grpSpLocks/>
          </p:cNvGrpSpPr>
          <p:nvPr/>
        </p:nvGrpSpPr>
        <p:grpSpPr bwMode="auto">
          <a:xfrm>
            <a:off x="1871663" y="4484688"/>
            <a:ext cx="5302250" cy="1978025"/>
            <a:chOff x="1179" y="2825"/>
            <a:chExt cx="3340" cy="1246"/>
          </a:xfrm>
        </p:grpSpPr>
        <p:pic>
          <p:nvPicPr>
            <p:cNvPr id="13321" name="Picture 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2825"/>
              <a:ext cx="3340" cy="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Rectangle 84"/>
            <p:cNvSpPr>
              <a:spLocks noChangeArrowheads="1"/>
            </p:cNvSpPr>
            <p:nvPr/>
          </p:nvSpPr>
          <p:spPr bwMode="auto">
            <a:xfrm>
              <a:off x="4219" y="3573"/>
              <a:ext cx="293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4744" y="823369"/>
            <a:ext cx="8890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The height of the electronic modules is also standardized as multiples of 44.5 mm </a:t>
            </a:r>
            <a:r>
              <a:rPr lang="en-US" sz="1200" b="1" dirty="0" smtClean="0"/>
              <a:t>(1.75</a:t>
            </a:r>
            <a:r>
              <a:rPr lang="en-US" sz="1200" b="1" dirty="0"/>
              <a:t> </a:t>
            </a:r>
            <a:r>
              <a:rPr lang="en-US" sz="1200" b="1" dirty="0" smtClean="0"/>
              <a:t>inches) </a:t>
            </a:r>
            <a:r>
              <a:rPr lang="en-US" sz="1200" b="1" dirty="0"/>
              <a:t>or one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rack unit </a:t>
            </a:r>
            <a:r>
              <a:rPr lang="en-US" sz="1200" b="1" dirty="0"/>
              <a:t>or "U".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5388" y="0"/>
            <a:ext cx="5408612" cy="688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XTL tunnel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0" dirty="0" smtClean="0"/>
              <a:t>common remarks</a:t>
            </a:r>
          </a:p>
        </p:txBody>
      </p:sp>
      <p:pic>
        <p:nvPicPr>
          <p:cNvPr id="12293" name="Picture 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2638"/>
            <a:ext cx="9144000" cy="796925"/>
          </a:xfrm>
          <a:prstGeom prst="rect">
            <a:avLst/>
          </a:prstGeom>
        </p:spPr>
      </p:pic>
      <p:grpSp>
        <p:nvGrpSpPr>
          <p:cNvPr id="12294" name="Group 4"/>
          <p:cNvGrpSpPr>
            <a:grpSpLocks/>
          </p:cNvGrpSpPr>
          <p:nvPr/>
        </p:nvGrpSpPr>
        <p:grpSpPr bwMode="auto">
          <a:xfrm>
            <a:off x="0" y="0"/>
            <a:ext cx="3767138" cy="698500"/>
            <a:chOff x="0" y="0"/>
            <a:chExt cx="2400" cy="472"/>
          </a:xfrm>
        </p:grpSpPr>
        <p:pic>
          <p:nvPicPr>
            <p:cNvPr id="1230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280" y="175"/>
              <a:ext cx="629" cy="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295" name="Rectangle 25"/>
          <p:cNvSpPr>
            <a:spLocks noChangeArrowheads="1"/>
          </p:cNvSpPr>
          <p:nvPr/>
        </p:nvSpPr>
        <p:spPr bwMode="auto">
          <a:xfrm>
            <a:off x="601663" y="1044575"/>
            <a:ext cx="4038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en-GB" sz="2400" b="1">
              <a:latin typeface="Verdana" pitchFamily="34" charset="0"/>
            </a:endParaRPr>
          </a:p>
        </p:txBody>
      </p:sp>
      <p:sp>
        <p:nvSpPr>
          <p:cNvPr id="12296" name="Rectangle 26"/>
          <p:cNvSpPr>
            <a:spLocks noChangeArrowheads="1"/>
          </p:cNvSpPr>
          <p:nvPr/>
        </p:nvSpPr>
        <p:spPr bwMode="auto">
          <a:xfrm>
            <a:off x="3913188" y="1054100"/>
            <a:ext cx="4038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en-GB" sz="2400" b="1">
              <a:latin typeface="Verdana" pitchFamily="34" charset="0"/>
            </a:endParaRPr>
          </a:p>
        </p:txBody>
      </p:sp>
      <p:sp>
        <p:nvSpPr>
          <p:cNvPr id="12297" name="Text Box 37"/>
          <p:cNvSpPr txBox="1">
            <a:spLocks noChangeArrowheads="1"/>
          </p:cNvSpPr>
          <p:nvPr/>
        </p:nvSpPr>
        <p:spPr bwMode="auto">
          <a:xfrm>
            <a:off x="846138" y="1941513"/>
            <a:ext cx="367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i="1"/>
              <a:t>http://ippgisfmsweb.desy.de/GIS/gisfms.html</a:t>
            </a:r>
          </a:p>
        </p:txBody>
      </p:sp>
      <p:pic>
        <p:nvPicPr>
          <p:cNvPr id="1229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71775"/>
            <a:ext cx="5076825" cy="2468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9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587500"/>
            <a:ext cx="3433763" cy="488950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Text Box 63"/>
          <p:cNvSpPr txBox="1">
            <a:spLocks noChangeArrowheads="1"/>
          </p:cNvSpPr>
          <p:nvPr/>
        </p:nvSpPr>
        <p:spPr bwMode="auto">
          <a:xfrm>
            <a:off x="263525" y="1712913"/>
            <a:ext cx="4456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Description/Location of the rooms in XFEL could be found in GISFMS under </a:t>
            </a:r>
            <a:endParaRPr lang="en-GB"/>
          </a:p>
        </p:txBody>
      </p:sp>
      <p:sp>
        <p:nvSpPr>
          <p:cNvPr id="12301" name="Text Box 64"/>
          <p:cNvSpPr txBox="1">
            <a:spLocks noChangeArrowheads="1"/>
          </p:cNvSpPr>
          <p:nvPr/>
        </p:nvSpPr>
        <p:spPr bwMode="auto">
          <a:xfrm>
            <a:off x="292100" y="2230438"/>
            <a:ext cx="4449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Tunnel rooms assignment is also represented in EDMS: </a:t>
            </a:r>
            <a:r>
              <a:rPr lang="en-GB"/>
              <a:t>D00000001681851</a:t>
            </a:r>
            <a:r>
              <a:rPr lang="en-US"/>
              <a:t> </a:t>
            </a:r>
            <a:endParaRPr lang="en-GB"/>
          </a:p>
        </p:txBody>
      </p:sp>
      <p:sp>
        <p:nvSpPr>
          <p:cNvPr id="12302" name="AutoShape 65"/>
          <p:cNvSpPr>
            <a:spLocks noChangeArrowheads="1"/>
          </p:cNvSpPr>
          <p:nvPr/>
        </p:nvSpPr>
        <p:spPr bwMode="auto">
          <a:xfrm>
            <a:off x="4935538" y="2246313"/>
            <a:ext cx="506412" cy="239712"/>
          </a:xfrm>
          <a:prstGeom prst="rightArrow">
            <a:avLst>
              <a:gd name="adj1" fmla="val 50000"/>
              <a:gd name="adj2" fmla="val 5281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1" y="2038350"/>
            <a:ext cx="767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1200" dirty="0" smtClean="0"/>
              <a:t>It is suggested that the beam direction in the tunnel is from left to right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1200" dirty="0" smtClean="0"/>
              <a:t>Direction of the z-axis in the tunnel is from left to right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1200" dirty="0" smtClean="0"/>
              <a:t>Detailed population of the Racks is shown from the front side of the cabinet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1200" dirty="0" smtClean="0"/>
              <a:t>Positions of the cabinets shown in the tunnels are lowest z-coordinates (starts) of the respective shielding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1200" dirty="0" smtClean="0"/>
              <a:t>KDS-nomenclature:</a:t>
            </a:r>
            <a:endParaRPr lang="en-US" sz="12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Verdana"/>
                <a:ea typeface="+mj-ea"/>
                <a:cs typeface="+mj-cs"/>
              </a:rPr>
              <a:t>Appendix XTL: common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91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679451" y="0"/>
            <a:ext cx="8464550" cy="690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Appendix XTL: Front view</a:t>
            </a:r>
            <a:endParaRPr lang="en-US" sz="2000" b="0" dirty="0" smtClean="0"/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8587" y="965200"/>
            <a:ext cx="8871158" cy="4460875"/>
            <a:chOff x="128587" y="965200"/>
            <a:chExt cx="8871158" cy="4460875"/>
          </a:xfrm>
        </p:grpSpPr>
        <p:grpSp>
          <p:nvGrpSpPr>
            <p:cNvPr id="35" name="Group 34"/>
            <p:cNvGrpSpPr/>
            <p:nvPr/>
          </p:nvGrpSpPr>
          <p:grpSpPr>
            <a:xfrm>
              <a:off x="128587" y="1506539"/>
              <a:ext cx="8871158" cy="3919536"/>
              <a:chOff x="128587" y="871539"/>
              <a:chExt cx="8871158" cy="3919536"/>
            </a:xfrm>
          </p:grpSpPr>
          <p:pic>
            <p:nvPicPr>
              <p:cNvPr id="103429" name="Picture 5" descr="C:\Documents and Settings\negodin\Desktop\CA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587" y="871539"/>
                <a:ext cx="8871158" cy="3919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 flipH="1">
                <a:off x="5534026" y="3990973"/>
                <a:ext cx="1257299" cy="204787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6465093" y="3371850"/>
                <a:ext cx="1" cy="862010"/>
              </a:xfrm>
              <a:prstGeom prst="straightConnector1">
                <a:avLst/>
              </a:prstGeom>
              <a:ln w="15875">
                <a:solidFill>
                  <a:srgbClr val="00CC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949347" y="3295208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99FF"/>
                    </a:solidFill>
                    <a:latin typeface="Times Roman" pitchFamily="2" charset="0"/>
                  </a:rPr>
                  <a:t>Z</a:t>
                </a:r>
                <a:endParaRPr lang="en-US" dirty="0">
                  <a:solidFill>
                    <a:srgbClr val="6699FF"/>
                  </a:solidFill>
                  <a:latin typeface="Times Rom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07811" y="4090032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Roman" pitchFamily="2" charset="0"/>
                  </a:rPr>
                  <a:t>X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41256" y="3177294"/>
                <a:ext cx="25680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CC00"/>
                    </a:solidFill>
                    <a:latin typeface="Times Roman" pitchFamily="2" charset="0"/>
                  </a:rPr>
                  <a:t>Y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2257425" y="2720975"/>
                <a:ext cx="1701800" cy="196850"/>
              </a:xfrm>
              <a:prstGeom prst="line">
                <a:avLst/>
              </a:prstGeom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438523" y="3167768"/>
                <a:ext cx="2609850" cy="318381"/>
              </a:xfrm>
              <a:prstGeom prst="line">
                <a:avLst/>
              </a:prstGeom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4876800" y="3460146"/>
                <a:ext cx="1914525" cy="704660"/>
              </a:xfrm>
              <a:prstGeom prst="straightConnector1">
                <a:avLst/>
              </a:prstGeom>
              <a:ln w="19050">
                <a:solidFill>
                  <a:srgbClr val="6699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905736" y="3244703"/>
                <a:ext cx="2217274" cy="400110"/>
              </a:xfrm>
              <a:prstGeom prst="rect">
                <a:avLst/>
              </a:prstGeom>
              <a:noFill/>
              <a:scene3d>
                <a:camera prst="isometricLeftDown">
                  <a:rot lat="2100000" lon="2400000" rev="0"/>
                </a:camera>
                <a:lightRig rig="threePt" dir="t"/>
              </a:scene3d>
            </p:spPr>
            <p:txBody>
              <a:bodyPr wrap="none" rtlCol="0">
                <a:spAutoFit/>
                <a:scene3d>
                  <a:camera prst="isometricOffAxis2Left"/>
                  <a:lightRig rig="threePt" dir="t"/>
                </a:scene3d>
              </a:bodyPr>
              <a:lstStyle/>
              <a:p>
                <a:r>
                  <a:rPr lang="en-US" dirty="0" smtClean="0"/>
                  <a:t>Position of the cabinets:</a:t>
                </a:r>
              </a:p>
              <a:p>
                <a:r>
                  <a:rPr lang="en-US" dirty="0" smtClean="0"/>
                  <a:t>Lowest z-coordinate of the shielding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28587" y="965200"/>
              <a:ext cx="8871157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Front view</a:t>
              </a:r>
              <a:endParaRPr lang="en-US" sz="28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7061200" y="3530600"/>
              <a:ext cx="1466850" cy="364244"/>
            </a:xfrm>
            <a:prstGeom prst="straightConnector1">
              <a:avLst/>
            </a:prstGeom>
            <a:ln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327900" y="3524250"/>
              <a:ext cx="1035861" cy="246221"/>
            </a:xfrm>
            <a:prstGeom prst="rect">
              <a:avLst/>
            </a:prstGeom>
            <a:noFill/>
            <a:scene3d>
              <a:camera prst="isometricLeftDown">
                <a:rot lat="1461728" lon="1424183" rev="21375690"/>
              </a:camera>
              <a:lightRig rig="threePt" dir="t"/>
            </a:scene3d>
          </p:spPr>
          <p:txBody>
            <a:bodyPr wrap="none" rtlCol="0">
              <a:spAutoFit/>
              <a:scene3d>
                <a:camera prst="isometricOffAxis2Left"/>
                <a:lightRig rig="threePt" dir="t"/>
              </a:scene3d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Beam direction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48291" y="3267706"/>
              <a:ext cx="11754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61682" y="3224846"/>
              <a:ext cx="117547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4190" y="3178016"/>
              <a:ext cx="117547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90966" y="2908137"/>
              <a:ext cx="8096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78168" y="2886706"/>
              <a:ext cx="7706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2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31631" y="2858924"/>
              <a:ext cx="7834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3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91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679451" y="0"/>
            <a:ext cx="8464550" cy="690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Appendix XTL: Rear view</a:t>
            </a:r>
            <a:endParaRPr lang="en-US" sz="2000" b="0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3035" y="1167489"/>
            <a:ext cx="8794427" cy="4452360"/>
            <a:chOff x="173035" y="1167489"/>
            <a:chExt cx="8794427" cy="4452360"/>
          </a:xfrm>
        </p:grpSpPr>
        <p:grpSp>
          <p:nvGrpSpPr>
            <p:cNvPr id="27" name="Group 26"/>
            <p:cNvGrpSpPr/>
            <p:nvPr/>
          </p:nvGrpSpPr>
          <p:grpSpPr>
            <a:xfrm>
              <a:off x="173035" y="1167489"/>
              <a:ext cx="8781727" cy="4452360"/>
              <a:chOff x="128587" y="895350"/>
              <a:chExt cx="8781727" cy="445236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38112" y="1471896"/>
                <a:ext cx="8772202" cy="3875814"/>
                <a:chOff x="138112" y="887696"/>
                <a:chExt cx="8772202" cy="3875814"/>
              </a:xfrm>
            </p:grpSpPr>
            <p:pic>
              <p:nvPicPr>
                <p:cNvPr id="104450" name="Picture 2" descr="C:\Documents and Settings\negodin\Desktop\CAD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112" y="887696"/>
                  <a:ext cx="8772202" cy="38758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Straight Arrow Connector 3"/>
                <p:cNvCxnSpPr/>
                <p:nvPr/>
              </p:nvCxnSpPr>
              <p:spPr>
                <a:xfrm flipV="1">
                  <a:off x="2230601" y="3547622"/>
                  <a:ext cx="1865149" cy="37033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3"/>
                <p:cNvGrpSpPr/>
                <p:nvPr/>
              </p:nvGrpSpPr>
              <p:grpSpPr>
                <a:xfrm rot="163056">
                  <a:off x="2028514" y="2709693"/>
                  <a:ext cx="1377950" cy="322422"/>
                  <a:chOff x="2066614" y="2925593"/>
                  <a:chExt cx="1377950" cy="322422"/>
                </a:xfrm>
              </p:grpSpPr>
              <p:cxnSp>
                <p:nvCxnSpPr>
                  <p:cNvPr id="30" name="Straight Arrow Connector 29"/>
                  <p:cNvCxnSpPr/>
                  <p:nvPr/>
                </p:nvCxnSpPr>
                <p:spPr>
                  <a:xfrm flipV="1">
                    <a:off x="2066614" y="3048703"/>
                    <a:ext cx="1377950" cy="199312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75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230327" y="2925593"/>
                    <a:ext cx="1035861" cy="246221"/>
                  </a:xfrm>
                  <a:prstGeom prst="rect">
                    <a:avLst/>
                  </a:prstGeom>
                  <a:noFill/>
                  <a:scene3d>
                    <a:camera prst="isometricLeftDown">
                      <a:rot lat="19999846" lon="990269" rev="21572229"/>
                    </a:camera>
                    <a:lightRig rig="threePt" dir="t"/>
                  </a:scene3d>
                </p:spPr>
                <p:txBody>
                  <a:bodyPr wrap="none" rtlCol="0">
                    <a:spAutoFit/>
                    <a:scene3d>
                      <a:camera prst="isometricOffAxis2Left"/>
                      <a:lightRig rig="threePt" dir="t"/>
                    </a:scene3d>
                  </a:bodyPr>
                  <a:lstStyle/>
                  <a:p>
                    <a:r>
                      <a:rPr lang="en-US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Beam direction</a:t>
                    </a:r>
                    <a:endParaRPr lang="en-US" dirty="0">
                      <a:solidFill>
                        <a:schemeClr val="tx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38" name="TextBox 37"/>
              <p:cNvSpPr txBox="1"/>
              <p:nvPr/>
            </p:nvSpPr>
            <p:spPr>
              <a:xfrm>
                <a:off x="128587" y="895350"/>
                <a:ext cx="8781727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Rear view</a:t>
                </a:r>
                <a:endParaRPr lang="en-US" sz="28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H="1" flipV="1">
              <a:off x="1743074" y="4654647"/>
              <a:ext cx="1063950" cy="6429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2591591" y="4146843"/>
              <a:ext cx="2" cy="737903"/>
            </a:xfrm>
            <a:prstGeom prst="straightConnector1">
              <a:avLst/>
            </a:prstGeom>
            <a:ln w="15875">
              <a:solidFill>
                <a:srgbClr val="00CC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03648" y="4231854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Roman" pitchFamily="2" charset="0"/>
                </a:rPr>
                <a:t>Z</a:t>
              </a:r>
              <a:endPara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Rom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65286" y="4640282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Roman" pitchFamily="2" charset="0"/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78891" y="4146843"/>
              <a:ext cx="256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Times Roman" pitchFamily="2" charset="0"/>
                </a:rPr>
                <a:t>Y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3555999" y="4269954"/>
              <a:ext cx="3282949" cy="210863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197473" y="3996471"/>
              <a:ext cx="2835275" cy="140133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533782" y="4136604"/>
              <a:ext cx="2433680" cy="430887"/>
            </a:xfrm>
            <a:prstGeom prst="rect">
              <a:avLst/>
            </a:prstGeom>
            <a:noFill/>
            <a:scene3d>
              <a:camera prst="isometricOffAxis1Right">
                <a:rot lat="1200000" lon="19199999" rev="0"/>
              </a:camera>
              <a:lightRig rig="threePt" dir="t"/>
            </a:scene3d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1100" dirty="0" smtClean="0">
                  <a:solidFill>
                    <a:srgbClr val="008000"/>
                  </a:solidFill>
                </a:rPr>
                <a:t>Position of the cabinets:</a:t>
              </a:r>
            </a:p>
            <a:p>
              <a:r>
                <a:rPr lang="en-US" sz="1100" dirty="0" smtClean="0">
                  <a:solidFill>
                    <a:srgbClr val="008000"/>
                  </a:solidFill>
                </a:rPr>
                <a:t>Lowest z-coordinate of the shielding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22446" y="3666045"/>
              <a:ext cx="132442" cy="292388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21204434" lon="3310651" rev="21516425"/>
              </a:camera>
              <a:lightRig rig="threePt" dir="t"/>
            </a:scene3d>
          </p:spPr>
          <p:txBody>
            <a:bodyPr wrap="square" lIns="0" rIns="0" rtlCol="0">
              <a:spAutoFit/>
            </a:bodyPr>
            <a:lstStyle/>
            <a:p>
              <a:r>
                <a:rPr lang="en-US" sz="1300" dirty="0" smtClean="0">
                  <a:solidFill>
                    <a:srgbClr val="FF0000"/>
                  </a:solidFill>
                </a:rPr>
                <a:t>2</a:t>
              </a:r>
              <a:endParaRPr lang="en-US" sz="13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35244" y="3696764"/>
              <a:ext cx="132442" cy="30777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21504347" lon="3303365" rev="21516948"/>
              </a:camera>
              <a:lightRig rig="threePt" dir="t"/>
            </a:scene3d>
          </p:spPr>
          <p:txBody>
            <a:bodyPr wrap="square" lIns="0" rIns="0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1067" y="3641259"/>
              <a:ext cx="104764" cy="276999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21204434" lon="3310651" rev="21516425"/>
              </a:camera>
              <a:lightRig rig="threePt" dir="t"/>
            </a:scene3d>
          </p:spPr>
          <p:txBody>
            <a:bodyPr wrap="square" lIns="0" rIns="0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39745" y="3555597"/>
              <a:ext cx="86729" cy="246221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21204434" lon="3310651" rev="21516425"/>
              </a:camera>
              <a:lightRig rig="threePt" dir="t"/>
            </a:scene3d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8282" y="3571874"/>
              <a:ext cx="86729" cy="253916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21504347" lon="3303365" rev="21516948"/>
              </a:camera>
              <a:lightRig rig="threePt" dir="t"/>
            </a:scene3d>
          </p:spPr>
          <p:txBody>
            <a:bodyPr wrap="square" lIns="0" rIns="0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69816" y="3540182"/>
              <a:ext cx="86729" cy="230832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21204434" lon="3310651" rev="21516425"/>
              </a:camera>
              <a:lightRig rig="threePt" dir="t"/>
            </a:scene3d>
          </p:spPr>
          <p:txBody>
            <a:bodyPr wrap="square" lIns="0" rIns="0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1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720"/>
            <a:ext cx="6470650" cy="323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558539"/>
            <a:ext cx="3600000" cy="29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7"/>
          <p:cNvSpPr txBox="1">
            <a:spLocks noChangeArrowheads="1"/>
          </p:cNvSpPr>
          <p:nvPr/>
        </p:nvSpPr>
        <p:spPr bwMode="white">
          <a:xfrm>
            <a:off x="679451" y="0"/>
            <a:ext cx="84645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Appendix XTL: </a:t>
            </a:r>
            <a:r>
              <a:rPr lang="en-US" dirty="0" err="1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Schaltschrank</a:t>
            </a:r>
            <a:endParaRPr lang="en-US" sz="2000" b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1" y="1005840"/>
            <a:ext cx="7658499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7"/>
          <p:cNvSpPr txBox="1">
            <a:spLocks noChangeArrowheads="1"/>
          </p:cNvSpPr>
          <p:nvPr/>
        </p:nvSpPr>
        <p:spPr bwMode="white">
          <a:xfrm>
            <a:off x="679451" y="0"/>
            <a:ext cx="84645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Appendix XTL: </a:t>
            </a:r>
            <a:r>
              <a:rPr lang="en-US" dirty="0" err="1" smtClean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Elektrant</a:t>
            </a:r>
            <a:endParaRPr lang="en-US" sz="2000" b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0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91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781051" y="0"/>
            <a:ext cx="8362950" cy="690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Appendix XTL: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Statistics</a:t>
            </a:r>
            <a:endParaRPr lang="en-US" sz="2000" b="0" dirty="0" smtClean="0"/>
          </a:p>
        </p:txBody>
      </p:sp>
      <p:pic>
        <p:nvPicPr>
          <p:cNvPr id="12" name="Picture 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06" y="2518860"/>
            <a:ext cx="18511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70" y="875623"/>
            <a:ext cx="24971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55940" y="1131481"/>
            <a:ext cx="209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riple Rack Unit</a:t>
            </a:r>
          </a:p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3er Schrank)</a:t>
            </a:r>
          </a:p>
          <a:p>
            <a:pPr algn="ctr"/>
            <a:endParaRPr lang="de-DE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123 + 1</a:t>
            </a:r>
            <a:endParaRPr lang="en-US" sz="1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5940" y="2661083"/>
            <a:ext cx="209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Double Rack Unit</a:t>
            </a:r>
          </a:p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2er Schrank)</a:t>
            </a:r>
          </a:p>
          <a:p>
            <a:pPr algn="ctr"/>
            <a:endParaRPr lang="de-DE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</a:t>
            </a:r>
            <a:endParaRPr lang="en-US" sz="1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5940" y="4233380"/>
            <a:ext cx="209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Low Rack Unit</a:t>
            </a:r>
          </a:p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16 RU)</a:t>
            </a:r>
          </a:p>
          <a:p>
            <a:pPr algn="ctr"/>
            <a:endParaRPr lang="de-DE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1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7955" y="5858981"/>
            <a:ext cx="262345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Totally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Cabinets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06" y="4264158"/>
            <a:ext cx="2494302" cy="80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91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781051" y="0"/>
            <a:ext cx="8362950" cy="690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Appendix XTL: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Statistics</a:t>
            </a:r>
            <a:endParaRPr lang="en-US" sz="2000" b="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1"/>
            <a:ext cx="679449" cy="6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5553" y="1131481"/>
            <a:ext cx="8262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Totally in the XTL tunnel 162 cabinets: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124 Cabinets are Triple racks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 cabinets for WP01 RF, contact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person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R. Wagner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54 cabinets for WP02 LLRF (25 Masters + 25 Slaves + 4 Spare), contact person W.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Wierba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25 cabinets for PS (WP34, J.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Eckold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and Diagnostics (WP17, D.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Nölle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cabinets for Cryo (WP13, O.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Korth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and Vacuum (WP08,WP19, D. Hoppe)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cabinets IBFB (WP16, B.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Keil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W. Decking)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cabinets Vacuum (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WP08,WP19, D.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Hoppe) and Diagnostics (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WP17, D.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Nölle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cabinet Kickers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048340" y="710001"/>
            <a:ext cx="5038725" cy="1028700"/>
            <a:chOff x="0" y="486"/>
            <a:chExt cx="2544" cy="606"/>
          </a:xfrm>
        </p:grpSpPr>
        <p:pic>
          <p:nvPicPr>
            <p:cNvPr id="720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 w="3175">
              <a:solidFill>
                <a:srgbClr val="3366F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99CC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201" name="Rectangle 11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02" name="Rectangle 12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03" name="Rectangle 13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0850" y="78912"/>
            <a:ext cx="8229600" cy="563562"/>
          </a:xfrm>
        </p:spPr>
        <p:txBody>
          <a:bodyPr/>
          <a:lstStyle/>
          <a:p>
            <a:r>
              <a:rPr lang="en-US" dirty="0" smtClean="0"/>
              <a:t>Injector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850" y="1833118"/>
            <a:ext cx="8991600" cy="4601020"/>
            <a:chOff x="69850" y="1833118"/>
            <a:chExt cx="8991600" cy="4601020"/>
          </a:xfrm>
        </p:grpSpPr>
        <p:pic>
          <p:nvPicPr>
            <p:cNvPr id="7193" name="Picture 9"/>
            <p:cNvPicPr>
              <a:picLocks noChangeAspect="1" noChangeArrowheads="1"/>
            </p:cNvPicPr>
            <p:nvPr/>
          </p:nvPicPr>
          <p:blipFill>
            <a:blip r:embed="rId3">
              <a:lum bright="-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" y="2206625"/>
              <a:ext cx="8991600" cy="422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4" name="Rectangle 15"/>
            <p:cNvSpPr>
              <a:spLocks noChangeArrowheads="1"/>
            </p:cNvSpPr>
            <p:nvPr/>
          </p:nvSpPr>
          <p:spPr bwMode="auto">
            <a:xfrm>
              <a:off x="2163763" y="4114800"/>
              <a:ext cx="3108325" cy="258763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5" name="Rectangle 16"/>
            <p:cNvSpPr>
              <a:spLocks noChangeArrowheads="1"/>
            </p:cNvSpPr>
            <p:nvPr/>
          </p:nvSpPr>
          <p:spPr bwMode="auto">
            <a:xfrm>
              <a:off x="6348413" y="4124325"/>
              <a:ext cx="1889125" cy="27463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6" name="Rectangle 17"/>
            <p:cNvSpPr>
              <a:spLocks noChangeArrowheads="1"/>
            </p:cNvSpPr>
            <p:nvPr/>
          </p:nvSpPr>
          <p:spPr bwMode="auto">
            <a:xfrm>
              <a:off x="2144713" y="3835400"/>
              <a:ext cx="2605088" cy="244475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7" name="Rectangle 18"/>
            <p:cNvSpPr>
              <a:spLocks noChangeArrowheads="1"/>
            </p:cNvSpPr>
            <p:nvPr/>
          </p:nvSpPr>
          <p:spPr bwMode="auto">
            <a:xfrm>
              <a:off x="7310438" y="3821113"/>
              <a:ext cx="495300" cy="23018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8" name="Rectangle 19"/>
            <p:cNvSpPr>
              <a:spLocks noChangeArrowheads="1"/>
            </p:cNvSpPr>
            <p:nvPr/>
          </p:nvSpPr>
          <p:spPr bwMode="auto">
            <a:xfrm>
              <a:off x="6353175" y="3519488"/>
              <a:ext cx="1363663" cy="23018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9" name="Rectangle 20"/>
            <p:cNvSpPr>
              <a:spLocks noChangeArrowheads="1"/>
            </p:cNvSpPr>
            <p:nvPr/>
          </p:nvSpPr>
          <p:spPr bwMode="auto">
            <a:xfrm>
              <a:off x="2159000" y="3171825"/>
              <a:ext cx="4183063" cy="258763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Rectangle 25"/>
            <p:cNvSpPr>
              <a:spLocks noChangeArrowheads="1"/>
            </p:cNvSpPr>
            <p:nvPr/>
          </p:nvSpPr>
          <p:spPr bwMode="auto">
            <a:xfrm>
              <a:off x="82550" y="3268663"/>
              <a:ext cx="417513" cy="1203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172" name="Group 30"/>
            <p:cNvGrpSpPr>
              <a:grpSpLocks/>
            </p:cNvGrpSpPr>
            <p:nvPr/>
          </p:nvGrpSpPr>
          <p:grpSpPr bwMode="auto">
            <a:xfrm>
              <a:off x="117475" y="3181350"/>
              <a:ext cx="463550" cy="239713"/>
              <a:chOff x="74" y="2004"/>
              <a:chExt cx="292" cy="151"/>
            </a:xfrm>
          </p:grpSpPr>
          <p:sp>
            <p:nvSpPr>
              <p:cNvPr id="68635" name="AutoShape 27"/>
              <p:cNvSpPr>
                <a:spLocks noChangeArrowheads="1"/>
              </p:cNvSpPr>
              <p:nvPr/>
            </p:nvSpPr>
            <p:spPr bwMode="gray">
              <a:xfrm>
                <a:off x="121" y="2004"/>
                <a:ext cx="184" cy="15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tint val="21176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8636" name="Text Box 28"/>
              <p:cNvSpPr txBox="1">
                <a:spLocks noChangeArrowheads="1"/>
              </p:cNvSpPr>
              <p:nvPr/>
            </p:nvSpPr>
            <p:spPr bwMode="gray">
              <a:xfrm>
                <a:off x="74" y="2011"/>
                <a:ext cx="29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2.UG</a:t>
                </a:r>
              </a:p>
            </p:txBody>
          </p:sp>
        </p:grpSp>
        <p:grpSp>
          <p:nvGrpSpPr>
            <p:cNvPr id="7173" name="Group 31"/>
            <p:cNvGrpSpPr>
              <a:grpSpLocks/>
            </p:cNvGrpSpPr>
            <p:nvPr/>
          </p:nvGrpSpPr>
          <p:grpSpPr bwMode="auto">
            <a:xfrm>
              <a:off x="117475" y="3492500"/>
              <a:ext cx="463550" cy="239713"/>
              <a:chOff x="74" y="2004"/>
              <a:chExt cx="292" cy="151"/>
            </a:xfrm>
          </p:grpSpPr>
          <p:sp>
            <p:nvSpPr>
              <p:cNvPr id="68640" name="AutoShape 32"/>
              <p:cNvSpPr>
                <a:spLocks noChangeArrowheads="1"/>
              </p:cNvSpPr>
              <p:nvPr/>
            </p:nvSpPr>
            <p:spPr bwMode="gray">
              <a:xfrm>
                <a:off x="121" y="2004"/>
                <a:ext cx="184" cy="15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tint val="21176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8641" name="Text Box 33"/>
              <p:cNvSpPr txBox="1">
                <a:spLocks noChangeArrowheads="1"/>
              </p:cNvSpPr>
              <p:nvPr/>
            </p:nvSpPr>
            <p:spPr bwMode="gray">
              <a:xfrm>
                <a:off x="74" y="2011"/>
                <a:ext cx="29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3.UG</a:t>
                </a:r>
              </a:p>
            </p:txBody>
          </p:sp>
        </p:grpSp>
        <p:grpSp>
          <p:nvGrpSpPr>
            <p:cNvPr id="7174" name="Group 34"/>
            <p:cNvGrpSpPr>
              <a:grpSpLocks/>
            </p:cNvGrpSpPr>
            <p:nvPr/>
          </p:nvGrpSpPr>
          <p:grpSpPr bwMode="auto">
            <a:xfrm>
              <a:off x="130175" y="3806825"/>
              <a:ext cx="463550" cy="239713"/>
              <a:chOff x="74" y="2004"/>
              <a:chExt cx="292" cy="151"/>
            </a:xfrm>
          </p:grpSpPr>
          <p:sp>
            <p:nvSpPr>
              <p:cNvPr id="68643" name="AutoShape 35"/>
              <p:cNvSpPr>
                <a:spLocks noChangeArrowheads="1"/>
              </p:cNvSpPr>
              <p:nvPr/>
            </p:nvSpPr>
            <p:spPr bwMode="gray">
              <a:xfrm>
                <a:off x="121" y="2004"/>
                <a:ext cx="184" cy="15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tint val="21176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gray">
              <a:xfrm>
                <a:off x="74" y="2011"/>
                <a:ext cx="29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4.UG</a:t>
                </a:r>
              </a:p>
            </p:txBody>
          </p:sp>
        </p:grpSp>
        <p:grpSp>
          <p:nvGrpSpPr>
            <p:cNvPr id="7175" name="Group 37"/>
            <p:cNvGrpSpPr>
              <a:grpSpLocks/>
            </p:cNvGrpSpPr>
            <p:nvPr/>
          </p:nvGrpSpPr>
          <p:grpSpPr bwMode="auto">
            <a:xfrm>
              <a:off x="139700" y="4111625"/>
              <a:ext cx="463550" cy="239713"/>
              <a:chOff x="74" y="2004"/>
              <a:chExt cx="292" cy="151"/>
            </a:xfrm>
          </p:grpSpPr>
          <p:sp>
            <p:nvSpPr>
              <p:cNvPr id="68646" name="AutoShape 38"/>
              <p:cNvSpPr>
                <a:spLocks noChangeArrowheads="1"/>
              </p:cNvSpPr>
              <p:nvPr/>
            </p:nvSpPr>
            <p:spPr bwMode="gray">
              <a:xfrm>
                <a:off x="121" y="2004"/>
                <a:ext cx="184" cy="15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>
                      <a:gamma/>
                      <a:tint val="21176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8647" name="Text Box 39"/>
              <p:cNvSpPr txBox="1">
                <a:spLocks noChangeArrowheads="1"/>
              </p:cNvSpPr>
              <p:nvPr/>
            </p:nvSpPr>
            <p:spPr bwMode="gray">
              <a:xfrm>
                <a:off x="74" y="2011"/>
                <a:ext cx="29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5.UG</a:t>
                </a:r>
              </a:p>
            </p:txBody>
          </p:sp>
        </p:grpSp>
        <p:sp>
          <p:nvSpPr>
            <p:cNvPr id="7176" name="Line 42"/>
            <p:cNvSpPr>
              <a:spLocks noChangeShapeType="1"/>
            </p:cNvSpPr>
            <p:nvPr/>
          </p:nvSpPr>
          <p:spPr bwMode="auto">
            <a:xfrm>
              <a:off x="492125" y="3306763"/>
              <a:ext cx="555625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43"/>
            <p:cNvSpPr>
              <a:spLocks noChangeShapeType="1"/>
            </p:cNvSpPr>
            <p:nvPr/>
          </p:nvSpPr>
          <p:spPr bwMode="auto">
            <a:xfrm>
              <a:off x="492125" y="3611563"/>
              <a:ext cx="555625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44"/>
            <p:cNvSpPr>
              <a:spLocks noChangeShapeType="1"/>
            </p:cNvSpPr>
            <p:nvPr/>
          </p:nvSpPr>
          <p:spPr bwMode="auto">
            <a:xfrm>
              <a:off x="504825" y="3925888"/>
              <a:ext cx="555625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45"/>
            <p:cNvSpPr>
              <a:spLocks noChangeShapeType="1"/>
            </p:cNvSpPr>
            <p:nvPr/>
          </p:nvSpPr>
          <p:spPr bwMode="auto">
            <a:xfrm>
              <a:off x="508000" y="4237038"/>
              <a:ext cx="555625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9850" y="1833118"/>
              <a:ext cx="8773061" cy="2462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          S</a:t>
              </a:r>
              <a:r>
                <a:rPr lang="en-US" dirty="0"/>
                <a:t>:\user\groups\xfel\public\all Transfer\Bauzeichnungen_110207\5.03_Bauwerkspläne_Los 3</a:t>
              </a: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2146300" y="3502025"/>
              <a:ext cx="4183063" cy="258763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96806" y="762000"/>
            <a:ext cx="5021333" cy="3825240"/>
            <a:chOff x="4118726" y="792480"/>
            <a:chExt cx="5021333" cy="3825240"/>
          </a:xfrm>
        </p:grpSpPr>
        <p:pic>
          <p:nvPicPr>
            <p:cNvPr id="665603" name="Picture 3"/>
            <p:cNvPicPr>
              <a:picLocks noGrp="1" noChangeAspect="1" noChangeArrowheads="1"/>
            </p:cNvPicPr>
            <p:nvPr>
              <p:ph idx="4294967295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4" t="12241" r="10524" b="16972"/>
            <a:stretch>
              <a:fillRect/>
            </a:stretch>
          </p:blipFill>
          <p:spPr>
            <a:xfrm>
              <a:off x="4118726" y="792480"/>
              <a:ext cx="5021333" cy="3825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67487" y="1193006"/>
              <a:ext cx="473869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" y="2567940"/>
            <a:ext cx="6418620" cy="386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85407" y="937260"/>
            <a:ext cx="3209310" cy="1066800"/>
          </a:xfrm>
          <a:prstGeom prst="wedgeRoundRectCallout">
            <a:avLst>
              <a:gd name="adj1" fmla="val 42499"/>
              <a:gd name="adj2" fmla="val 164707"/>
              <a:gd name="adj3" fmla="val 16667"/>
            </a:avLst>
          </a:prstGeom>
          <a:solidFill>
            <a:schemeClr val="bg1">
              <a:lumMod val="95000"/>
              <a:alpha val="50000"/>
            </a:schemeClr>
          </a:solidFill>
          <a:ln w="635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</a:rPr>
              <a:t>„The doors is equipped with open/close sensors. One sensor is to switch on the lighting inside the rack and the other one is to disable the fire-extinguishing system when the door is open.”</a:t>
            </a:r>
            <a:endParaRPr lang="en-US" sz="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05" y="5435600"/>
            <a:ext cx="205443" cy="184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6682500" y="4658360"/>
            <a:ext cx="2371665" cy="1066800"/>
          </a:xfrm>
          <a:prstGeom prst="wedgeRoundRectCallout">
            <a:avLst>
              <a:gd name="adj1" fmla="val -162454"/>
              <a:gd name="adj2" fmla="val 33160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„Each rack is equipped with 32A, 3 phases “Emergency Main Switch”…</a:t>
            </a:r>
          </a:p>
          <a:p>
            <a:pPr algn="just"/>
            <a:endParaRPr lang="en-US" sz="800" i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800" i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800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mergency switch must be secured with a lock in case it is switch off. It is necessary to avoid accidental power-on during the maintenance in the rack.”</a:t>
            </a:r>
            <a:endParaRPr lang="en-US" sz="800" i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65" y="2004060"/>
            <a:ext cx="1870710" cy="394928"/>
          </a:xfrm>
          <a:prstGeom prst="rect">
            <a:avLst/>
          </a:prstGeom>
          <a:noFill/>
          <a:ln w="82550" cmpd="dbl">
            <a:noFill/>
            <a:bevel/>
          </a:ln>
          <a:effectLst/>
        </p:spPr>
      </p:pic>
    </p:spTree>
    <p:extLst>
      <p:ext uri="{BB962C8B-B14F-4D97-AF65-F5344CB8AC3E}">
        <p14:creationId xmlns:p14="http://schemas.microsoft.com/office/powerpoint/2010/main" val="81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40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2438" t="14867" r="1421" b="12231"/>
          <a:stretch>
            <a:fillRect/>
          </a:stretch>
        </p:blipFill>
        <p:spPr>
          <a:xfrm>
            <a:off x="2271713" y="2236788"/>
            <a:ext cx="6872287" cy="4103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769938" y="890588"/>
            <a:ext cx="3181350" cy="36671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 2160,79 m - 2212,75 m (T1) </a:t>
            </a:r>
          </a:p>
        </p:txBody>
      </p:sp>
      <p:grpSp>
        <p:nvGrpSpPr>
          <p:cNvPr id="66565" name="Group 4"/>
          <p:cNvGrpSpPr>
            <a:grpSpLocks/>
          </p:cNvGrpSpPr>
          <p:nvPr/>
        </p:nvGrpSpPr>
        <p:grpSpPr bwMode="auto">
          <a:xfrm>
            <a:off x="23813" y="785813"/>
            <a:ext cx="595312" cy="581025"/>
            <a:chOff x="86" y="500"/>
            <a:chExt cx="375" cy="366"/>
          </a:xfrm>
        </p:grpSpPr>
        <p:sp>
          <p:nvSpPr>
            <p:cNvPr id="278533" name="AutoShape 5"/>
            <p:cNvSpPr>
              <a:spLocks noChangeArrowheads="1"/>
            </p:cNvSpPr>
            <p:nvPr/>
          </p:nvSpPr>
          <p:spPr bwMode="gray">
            <a:xfrm>
              <a:off x="86" y="500"/>
              <a:ext cx="375" cy="36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8534" name="Freeform 6"/>
            <p:cNvSpPr>
              <a:spLocks/>
            </p:cNvSpPr>
            <p:nvPr/>
          </p:nvSpPr>
          <p:spPr bwMode="gray">
            <a:xfrm>
              <a:off x="109" y="524"/>
              <a:ext cx="187" cy="18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8535" name="Text Box 7"/>
            <p:cNvSpPr txBox="1">
              <a:spLocks noChangeArrowheads="1"/>
            </p:cNvSpPr>
            <p:nvPr/>
          </p:nvSpPr>
          <p:spPr bwMode="gray">
            <a:xfrm>
              <a:off x="98" y="5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001</a:t>
              </a:r>
            </a:p>
          </p:txBody>
        </p:sp>
      </p:grpSp>
      <p:sp>
        <p:nvSpPr>
          <p:cNvPr id="278541" name="Text Box 13"/>
          <p:cNvSpPr txBox="1">
            <a:spLocks noChangeArrowheads="1"/>
          </p:cNvSpPr>
          <p:nvPr/>
        </p:nvSpPr>
        <p:spPr bwMode="auto">
          <a:xfrm>
            <a:off x="0" y="5410200"/>
            <a:ext cx="556418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600" dirty="0" smtClean="0">
                <a:ea typeface="ＭＳ Ｐゴシック" pitchFamily="112" charset="-128"/>
              </a:rPr>
              <a:t>		</a:t>
            </a:r>
            <a:r>
              <a:rPr lang="de-DE" sz="1600" dirty="0" err="1" smtClean="0">
                <a:ea typeface="ＭＳ Ｐゴシック" pitchFamily="112" charset="-128"/>
              </a:rPr>
              <a:t>undulator</a:t>
            </a:r>
            <a:r>
              <a:rPr lang="de-DE" sz="1600" dirty="0" smtClean="0">
                <a:ea typeface="ＭＳ Ｐゴシック" pitchFamily="112" charset="-128"/>
              </a:rPr>
              <a:t> rack :	 2000mm x 500mm x 500mm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600" dirty="0" smtClean="0">
                <a:ea typeface="ＭＳ Ｐゴシック" pitchFamily="112" charset="-128"/>
              </a:rPr>
              <a:t>		</a:t>
            </a:r>
            <a:r>
              <a:rPr lang="de-DE" sz="1600" dirty="0" err="1" smtClean="0">
                <a:ea typeface="ＭＳ Ｐゴシック" pitchFamily="112" charset="-128"/>
              </a:rPr>
              <a:t>intersection</a:t>
            </a:r>
            <a:r>
              <a:rPr lang="de-DE" sz="1600" dirty="0" smtClean="0">
                <a:ea typeface="ＭＳ Ｐゴシック" pitchFamily="112" charset="-128"/>
              </a:rPr>
              <a:t> rack :	 1000mm x 500mm x 500mm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600" dirty="0" smtClean="0">
                <a:ea typeface="ＭＳ Ｐゴシック" pitchFamily="112" charset="-128"/>
              </a:rPr>
              <a:t>		</a:t>
            </a:r>
            <a:r>
              <a:rPr lang="de-DE" sz="1600" dirty="0" err="1" smtClean="0">
                <a:ea typeface="ＭＳ Ｐゴシック" pitchFamily="112" charset="-128"/>
              </a:rPr>
              <a:t>machine</a:t>
            </a:r>
            <a:r>
              <a:rPr lang="de-DE" sz="1600" dirty="0" smtClean="0">
                <a:ea typeface="ＭＳ Ｐゴシック" pitchFamily="112" charset="-128"/>
              </a:rPr>
              <a:t> rack :</a:t>
            </a:r>
            <a:r>
              <a:rPr lang="de-DE" sz="1600" dirty="0" smtClean="0">
                <a:solidFill>
                  <a:srgbClr val="FF0000"/>
                </a:solidFill>
                <a:ea typeface="ＭＳ Ｐゴシック" pitchFamily="112" charset="-128"/>
              </a:rPr>
              <a:t>	</a:t>
            </a:r>
            <a:r>
              <a:rPr lang="de-DE" sz="1600" dirty="0" smtClean="0">
                <a:ea typeface="ＭＳ Ｐゴシック" pitchFamily="112" charset="-128"/>
              </a:rPr>
              <a:t>  800mm  x 600mm x 500mm</a:t>
            </a:r>
            <a:endParaRPr lang="en-GB" sz="1600" dirty="0" smtClean="0">
              <a:ea typeface="ＭＳ Ｐゴシック" pitchFamily="112" charset="-128"/>
            </a:endParaRP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155575" y="1531938"/>
            <a:ext cx="80549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200" smtClean="0">
                <a:ea typeface="ＭＳ Ｐゴシック" pitchFamily="112" charset="-128"/>
              </a:rPr>
              <a:t>The racks are no longer fixed on the ceiling (needs special fixation plates in the racks = expensive)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1200" smtClean="0">
                <a:ea typeface="ＭＳ Ｐゴシック" pitchFamily="112" charset="-128"/>
              </a:rPr>
              <a:t>The racks are located on an anchor bar, which are connected to the water and energy supports</a:t>
            </a:r>
            <a:endParaRPr lang="en-GB" sz="1200" smtClean="0">
              <a:ea typeface="ＭＳ Ｐゴシック" pitchFamily="112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6657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4867" r="1421" b="12231"/>
          <a:stretch>
            <a:fillRect/>
          </a:stretch>
        </p:blipFill>
        <p:spPr bwMode="auto">
          <a:xfrm>
            <a:off x="230188" y="1355725"/>
            <a:ext cx="8489950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598863"/>
            <a:ext cx="214153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0183" name="Rectangle 7"/>
          <p:cNvSpPr>
            <a:spLocks noChangeArrowheads="1"/>
          </p:cNvSpPr>
          <p:nvPr/>
        </p:nvSpPr>
        <p:spPr bwMode="auto">
          <a:xfrm>
            <a:off x="2184400" y="2657475"/>
            <a:ext cx="1447800" cy="1871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4" name="Text Box 8"/>
          <p:cNvSpPr txBox="1">
            <a:spLocks noChangeArrowheads="1"/>
          </p:cNvSpPr>
          <p:nvPr/>
        </p:nvSpPr>
        <p:spPr bwMode="auto">
          <a:xfrm>
            <a:off x="209980" y="766302"/>
            <a:ext cx="4854214" cy="498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dirty="0"/>
              <a:t>No shielding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 smtClean="0"/>
              <a:t>Requirements </a:t>
            </a:r>
            <a:r>
              <a:rPr lang="en-US" sz="1200" dirty="0"/>
              <a:t>for the temperature stability of the tunnel air are 0.1 </a:t>
            </a:r>
            <a:r>
              <a:rPr lang="en-US" sz="1200" dirty="0" smtClean="0"/>
              <a:t>K </a:t>
            </a:r>
            <a:endParaRPr lang="en-US" sz="1200" dirty="0"/>
          </a:p>
        </p:txBody>
      </p:sp>
      <p:sp>
        <p:nvSpPr>
          <p:cNvPr id="690187" name="Text Box 11"/>
          <p:cNvSpPr txBox="1">
            <a:spLocks noChangeArrowheads="1"/>
          </p:cNvSpPr>
          <p:nvPr/>
        </p:nvSpPr>
        <p:spPr bwMode="auto">
          <a:xfrm>
            <a:off x="3692525" y="2728913"/>
            <a:ext cx="2138363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900"/>
              <a:t>5 RU</a:t>
            </a:r>
          </a:p>
        </p:txBody>
      </p:sp>
      <p:sp>
        <p:nvSpPr>
          <p:cNvPr id="690189" name="Text Box 13"/>
          <p:cNvSpPr txBox="1">
            <a:spLocks noChangeArrowheads="1"/>
          </p:cNvSpPr>
          <p:nvPr/>
        </p:nvSpPr>
        <p:spPr bwMode="auto">
          <a:xfrm>
            <a:off x="6064250" y="4298635"/>
            <a:ext cx="3079750" cy="2209800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Place required for: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400" dirty="0"/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Fire detection </a:t>
            </a:r>
            <a:r>
              <a:rPr lang="en-US" sz="1400" dirty="0" smtClean="0"/>
              <a:t>System </a:t>
            </a:r>
            <a:r>
              <a:rPr lang="en-US" sz="1400" dirty="0"/>
              <a:t>……… 1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BPM Unit ……………………. 6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Machine Control ……………..7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Patch panels …………………2 RU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/>
              <a:t>                                   ___________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/>
              <a:t>                                   16 RU   </a:t>
            </a:r>
            <a:r>
              <a:rPr lang="en-US" sz="900" dirty="0"/>
              <a:t>(~ 70 cm)                       </a:t>
            </a:r>
            <a:endParaRPr lang="en-US" sz="1400" b="1" dirty="0"/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636963" y="2460018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74752" y="2460018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84400" y="2691072"/>
            <a:ext cx="145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03537" y="2460018"/>
            <a:ext cx="145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56222" y="2460018"/>
            <a:ext cx="977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6281" y="2314575"/>
            <a:ext cx="1445479" cy="4763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903537" y="2300287"/>
            <a:ext cx="4641" cy="1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352497" y="2297906"/>
            <a:ext cx="4641" cy="1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74752" y="2316960"/>
            <a:ext cx="728784" cy="237028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19338" y="2691072"/>
            <a:ext cx="0" cy="1838067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69359" y="2082642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400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468060">
            <a:off x="2229135" y="2192564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2119163" y="3459023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500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38568" y="5354789"/>
            <a:ext cx="5257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800" dirty="0" smtClean="0"/>
              <a:t>Für </a:t>
            </a:r>
            <a:r>
              <a:rPr lang="de-DE" sz="800" dirty="0"/>
              <a:t>den Diagnostik-Kasten im SASE-Bereich stehen ca. 1,3  l/min  zur Verfügung, was bei 300 W eine Temperaturspanne von 3,3 °C ergibt. Die Solltemperatur für die Vakuumkammern entspricht der Lufttemperatur und die kann zwischen 19 ... 23 °C schwanken. </a:t>
            </a:r>
            <a:endParaRPr lang="en-US" sz="800" dirty="0"/>
          </a:p>
          <a:p>
            <a:pPr algn="just"/>
            <a:r>
              <a:rPr lang="de-DE" sz="800" dirty="0"/>
              <a:t>Bei 21°C Lufttemperatur im SASE-Bereich ist die Austrittstemperatur aus der Vakuumkammer 21,2°C. Das wäre dann die Eintrittstemperatur in die Diagnostik; die Austrittstemperatur des Wärmetauschers in der Diagnostik  ist dann 24,5 °C. </a:t>
            </a:r>
            <a:endParaRPr lang="en-US" sz="800" dirty="0"/>
          </a:p>
          <a:p>
            <a:pPr algn="just"/>
            <a:r>
              <a:rPr lang="de-DE" sz="800" dirty="0"/>
              <a:t> Wobei die zu kühlende Leistung auf Grund von </a:t>
            </a:r>
            <a:r>
              <a:rPr lang="de-DE" sz="800" dirty="0" err="1"/>
              <a:t>Wakefield</a:t>
            </a:r>
            <a:r>
              <a:rPr lang="de-DE" sz="800" dirty="0"/>
              <a:t> Verlusten in der </a:t>
            </a:r>
            <a:r>
              <a:rPr lang="de-DE" sz="800" dirty="0" err="1"/>
              <a:t>Vakummkammer</a:t>
            </a:r>
            <a:r>
              <a:rPr lang="de-DE" sz="800" dirty="0"/>
              <a:t> von MVA mit 2 ... 3 Watt/m angegeben wird</a:t>
            </a:r>
            <a:r>
              <a:rPr lang="de-DE" sz="800" dirty="0" smtClean="0"/>
              <a:t>.</a:t>
            </a:r>
            <a:endParaRPr lang="en-US" sz="800" dirty="0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130877" y="4747305"/>
            <a:ext cx="14284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/>
              <a:t> </a:t>
            </a:r>
            <a:r>
              <a:rPr lang="en-US" sz="1600" b="1" u="sng" dirty="0" smtClean="0">
                <a:solidFill>
                  <a:srgbClr val="CC0000"/>
                </a:solidFill>
              </a:rPr>
              <a:t>10-11 </a:t>
            </a:r>
            <a:r>
              <a:rPr lang="en-US" sz="1600" b="1" u="sng" dirty="0">
                <a:solidFill>
                  <a:srgbClr val="CC0000"/>
                </a:solidFill>
              </a:rPr>
              <a:t>RU </a:t>
            </a:r>
            <a:r>
              <a:rPr lang="en-US" sz="1600" b="1" u="sng" dirty="0" smtClean="0">
                <a:solidFill>
                  <a:srgbClr val="CC0000"/>
                </a:solidFill>
              </a:rPr>
              <a:t>(?)</a:t>
            </a:r>
            <a:endParaRPr lang="en-US" sz="1600" b="1" u="sng" dirty="0">
              <a:solidFill>
                <a:srgbClr val="CC0000"/>
              </a:solidFill>
            </a:endParaRPr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173827" y="1341359"/>
            <a:ext cx="4493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 smtClean="0"/>
              <a:t>Machine </a:t>
            </a:r>
            <a:r>
              <a:rPr lang="en-US" sz="1400" b="1" dirty="0"/>
              <a:t>rack	:  800mm  x 600mm x 500mm</a:t>
            </a:r>
          </a:p>
        </p:txBody>
      </p:sp>
    </p:spTree>
    <p:extLst>
      <p:ext uri="{BB962C8B-B14F-4D97-AF65-F5344CB8AC3E}">
        <p14:creationId xmlns:p14="http://schemas.microsoft.com/office/powerpoint/2010/main" val="1955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4867" r="1421" b="12231"/>
          <a:stretch>
            <a:fillRect/>
          </a:stretch>
        </p:blipFill>
        <p:spPr bwMode="auto">
          <a:xfrm>
            <a:off x="230188" y="1540953"/>
            <a:ext cx="8489950" cy="49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174752" y="2579596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03537" y="2579596"/>
            <a:ext cx="3663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6281" y="2434154"/>
            <a:ext cx="3653293" cy="2384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903537" y="2419865"/>
            <a:ext cx="4641" cy="15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74752" y="2436538"/>
            <a:ext cx="728784" cy="237028"/>
          </a:xfrm>
          <a:prstGeom prst="straightConnector1">
            <a:avLst/>
          </a:prstGeom>
          <a:ln w="63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60892" y="2251458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1000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468060">
            <a:off x="2229135" y="2375448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de-DE" sz="800" dirty="0" smtClean="0">
                <a:solidFill>
                  <a:schemeClr val="accent1">
                    <a:lumMod val="50000"/>
                  </a:schemeClr>
                </a:solidFill>
              </a:rPr>
              <a:t>00 mm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08" y="811502"/>
            <a:ext cx="2036079" cy="259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85257"/>
            <a:ext cx="3897347" cy="85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53463" y="734128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Schroff</a:t>
            </a:r>
            <a:r>
              <a:rPr lang="en-US" b="1" dirty="0" smtClean="0"/>
              <a:t> 10230-202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74752" y="2827606"/>
            <a:ext cx="3663340" cy="1863969"/>
          </a:xfrm>
          <a:prstGeom prst="rect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41275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39630" y="3380386"/>
            <a:ext cx="1814732" cy="765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2515" y="3582169"/>
            <a:ext cx="1799607" cy="3404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4255" y="3641411"/>
            <a:ext cx="1816815" cy="259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78736" y="3631236"/>
            <a:ext cx="1816815" cy="259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7307" y="3649951"/>
            <a:ext cx="1820486" cy="22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90"/>
          <p:cNvSpPr txBox="1">
            <a:spLocks noChangeArrowheads="1"/>
          </p:cNvSpPr>
          <p:nvPr/>
        </p:nvSpPr>
        <p:spPr bwMode="auto">
          <a:xfrm rot="16200000">
            <a:off x="2395827" y="3208019"/>
            <a:ext cx="1810309" cy="1119820"/>
          </a:xfrm>
          <a:prstGeom prst="rect">
            <a:avLst/>
          </a:prstGeom>
          <a:solidFill>
            <a:srgbClr val="99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900" b="1" smtClean="0">
                <a:ea typeface="ＭＳ Ｐゴシック" pitchFamily="112" charset="-128"/>
              </a:rPr>
              <a:t>WP28</a:t>
            </a: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endParaRPr lang="en-US" sz="900" smtClean="0">
              <a:ea typeface="ＭＳ Ｐゴシック" pitchFamily="112" charset="-128"/>
            </a:endParaRPr>
          </a:p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900" smtClean="0">
                <a:ea typeface="ＭＳ Ｐゴシック" pitchFamily="112" charset="-128"/>
              </a:rPr>
              <a:t>Accelerator Control System</a:t>
            </a:r>
          </a:p>
        </p:txBody>
      </p:sp>
      <p:sp>
        <p:nvSpPr>
          <p:cNvPr id="14" name="Line Callout 1 13"/>
          <p:cNvSpPr/>
          <p:nvPr/>
        </p:nvSpPr>
        <p:spPr>
          <a:xfrm rot="16200000">
            <a:off x="1721473" y="5786438"/>
            <a:ext cx="1222377" cy="196850"/>
          </a:xfrm>
          <a:prstGeom prst="borderCallout1">
            <a:avLst>
              <a:gd name="adj1" fmla="val 47782"/>
              <a:gd name="adj2" fmla="val 100000"/>
              <a:gd name="adj3" fmla="val 47983"/>
              <a:gd name="adj4" fmla="val 153175"/>
            </a:avLst>
          </a:prstGeom>
          <a:noFill/>
          <a:ln w="63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Lüftern - 1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Line Callout 1 43"/>
          <p:cNvSpPr/>
          <p:nvPr/>
        </p:nvSpPr>
        <p:spPr>
          <a:xfrm rot="16200000">
            <a:off x="1986361" y="5786438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Brandschutz - 1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Line Callout 1 44"/>
          <p:cNvSpPr/>
          <p:nvPr/>
        </p:nvSpPr>
        <p:spPr>
          <a:xfrm rot="16200000">
            <a:off x="2689792" y="5786438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AC - 7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Line Callout 1 45"/>
          <p:cNvSpPr/>
          <p:nvPr/>
        </p:nvSpPr>
        <p:spPr>
          <a:xfrm rot="16200000">
            <a:off x="3655263" y="5786437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Diagnose - 6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Line Callout 1 46"/>
          <p:cNvSpPr/>
          <p:nvPr/>
        </p:nvSpPr>
        <p:spPr>
          <a:xfrm rot="16200000">
            <a:off x="4220684" y="5786436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4758"/>
              <a:gd name="adj4" fmla="val 153175"/>
            </a:avLst>
          </a:prstGeom>
          <a:noFill/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Diagnose - 6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Line Callout 1 48"/>
          <p:cNvSpPr/>
          <p:nvPr/>
        </p:nvSpPr>
        <p:spPr>
          <a:xfrm rot="16200000">
            <a:off x="4657036" y="5786438"/>
            <a:ext cx="1222378" cy="196850"/>
          </a:xfrm>
          <a:prstGeom prst="borderCallout1">
            <a:avLst>
              <a:gd name="adj1" fmla="val 47782"/>
              <a:gd name="adj2" fmla="val 100000"/>
              <a:gd name="adj3" fmla="val 48331"/>
              <a:gd name="adj4" fmla="val 213594"/>
            </a:avLst>
          </a:prstGeom>
          <a:solidFill>
            <a:schemeClr val="bg1"/>
          </a:solidFill>
          <a:ln w="6350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rgbClr val="DC0000"/>
                </a:solidFill>
              </a:rPr>
              <a:t>Nicht besetzt - 2 RU</a:t>
            </a:r>
            <a:endParaRPr lang="en-US" sz="800" dirty="0">
              <a:solidFill>
                <a:srgbClr val="DC0000"/>
              </a:solidFill>
            </a:endParaRPr>
          </a:p>
        </p:txBody>
      </p:sp>
      <p:sp>
        <p:nvSpPr>
          <p:cNvPr id="51" name="Line Callout 1 50"/>
          <p:cNvSpPr/>
          <p:nvPr/>
        </p:nvSpPr>
        <p:spPr>
          <a:xfrm rot="16200000">
            <a:off x="5075955" y="5786439"/>
            <a:ext cx="1222377" cy="196850"/>
          </a:xfrm>
          <a:prstGeom prst="borderCallout1">
            <a:avLst>
              <a:gd name="adj1" fmla="val 47782"/>
              <a:gd name="adj2" fmla="val 100000"/>
              <a:gd name="adj3" fmla="val 47983"/>
              <a:gd name="adj4" fmla="val 153175"/>
            </a:avLst>
          </a:prstGeom>
          <a:solidFill>
            <a:schemeClr val="bg1"/>
          </a:solidFill>
          <a:ln w="63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accent2">
                    <a:lumMod val="75000"/>
                  </a:schemeClr>
                </a:solidFill>
              </a:rPr>
              <a:t>Lüftern - 1 RU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838092" y="2579596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501432" y="2579596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838092" y="4460777"/>
            <a:ext cx="728785" cy="23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565546" y="2387600"/>
            <a:ext cx="2661" cy="2073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"/>
          <p:cNvSpPr txBox="1">
            <a:spLocks noChangeArrowheads="1"/>
          </p:cNvSpPr>
          <p:nvPr/>
        </p:nvSpPr>
        <p:spPr bwMode="white">
          <a:xfrm>
            <a:off x="3811588" y="152400"/>
            <a:ext cx="5332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SASE Racks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0"/>
            <a:ext cx="3810000" cy="749300"/>
            <a:chOff x="0" y="0"/>
            <a:chExt cx="3810000" cy="749300"/>
          </a:xfrm>
        </p:grpSpPr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00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Line 10"/>
            <p:cNvSpPr>
              <a:spLocks noChangeShapeType="1"/>
            </p:cNvSpPr>
            <p:nvPr/>
          </p:nvSpPr>
          <p:spPr bwMode="auto">
            <a:xfrm flipV="1">
              <a:off x="1631950" y="225425"/>
              <a:ext cx="749300" cy="7937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1638300" y="304798"/>
              <a:ext cx="1004888" cy="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2759869" y="326231"/>
              <a:ext cx="423861" cy="2143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7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769619"/>
            <a:ext cx="6530534" cy="333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479013"/>
            <a:ext cx="4472940" cy="305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33900"/>
            <a:ext cx="1857205" cy="19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1010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438" y="1095375"/>
            <a:ext cx="7127875" cy="534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2" r="15562" b="61841"/>
          <a:stretch>
            <a:fillRect/>
          </a:stretch>
        </p:blipFill>
        <p:spPr bwMode="auto">
          <a:xfrm flipH="1">
            <a:off x="747713" y="4789488"/>
            <a:ext cx="3381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25475" y="2710657"/>
            <a:ext cx="1239838" cy="409575"/>
            <a:chOff x="196" y="1997"/>
            <a:chExt cx="781" cy="258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196" y="2046"/>
              <a:ext cx="189" cy="2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708" y="1997"/>
              <a:ext cx="269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85" y="2046"/>
              <a:ext cx="323" cy="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7438" y="2751932"/>
            <a:ext cx="398462" cy="244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21431278">
            <a:off x="5618163" y="2451895"/>
            <a:ext cx="404812" cy="263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37375" y="2461420"/>
            <a:ext cx="296863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00788" y="2777332"/>
            <a:ext cx="322262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13190">
            <a:off x="7556500" y="2961482"/>
            <a:ext cx="287338" cy="201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21310518">
            <a:off x="7843838" y="2362995"/>
            <a:ext cx="254000" cy="185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35125" y="3327400"/>
            <a:ext cx="441325" cy="398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545513" y="1774032"/>
            <a:ext cx="406400" cy="171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855788" y="2885282"/>
            <a:ext cx="1771650" cy="6350"/>
          </a:xfrm>
          <a:prstGeom prst="line">
            <a:avLst/>
          </a:prstGeom>
          <a:noFill/>
          <a:ln w="10795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4033838" y="2590007"/>
            <a:ext cx="1566862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033838" y="2885282"/>
            <a:ext cx="227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6032500" y="2002632"/>
            <a:ext cx="2522538" cy="48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022975" y="2590007"/>
            <a:ext cx="914400" cy="33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7234238" y="2461420"/>
            <a:ext cx="609600" cy="6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8097838" y="2393157"/>
            <a:ext cx="439737" cy="4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7235825" y="2605882"/>
            <a:ext cx="13112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616700" y="2877345"/>
            <a:ext cx="19208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619875" y="2953545"/>
            <a:ext cx="91440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843838" y="3088482"/>
            <a:ext cx="701675" cy="109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6050" y="2537620"/>
            <a:ext cx="296863" cy="8715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638300" y="3498852"/>
            <a:ext cx="438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/>
              <a:t>XHM</a:t>
            </a:r>
            <a:endParaRPr lang="en-GB" dirty="0"/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25475" y="2402831"/>
            <a:ext cx="11849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hlinkClick r:id="rId2" action="ppaction://hlinksldjump"/>
              </a:rPr>
              <a:t>XSIN - XTIN - XSE</a:t>
            </a:r>
            <a:endParaRPr lang="en-GB" dirty="0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453969" y="2575720"/>
            <a:ext cx="3962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hlinkClick r:id="rId3" action="ppaction://hlinksldjump"/>
              </a:rPr>
              <a:t>XTL</a:t>
            </a:r>
            <a:endParaRPr lang="en-GB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5643004"/>
            <a:ext cx="2940050" cy="8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636441" y="2759189"/>
            <a:ext cx="4026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hlinkClick r:id="" action="ppaction://noaction"/>
              </a:rPr>
              <a:t>XS1</a:t>
            </a:r>
            <a:endParaRPr lang="en-GB" dirty="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616057" y="2466831"/>
            <a:ext cx="4026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hlinkClick r:id="" action="ppaction://noaction"/>
              </a:rPr>
              <a:t>XS2</a:t>
            </a:r>
            <a:endParaRPr lang="en-GB" dirty="0"/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6264151" y="2776216"/>
            <a:ext cx="4026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hlinkClick r:id="" action="ppaction://noaction"/>
              </a:rPr>
              <a:t>XS3</a:t>
            </a:r>
            <a:endParaRPr lang="en-GB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890024" y="2448771"/>
            <a:ext cx="4026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hlinkClick r:id="" action="ppaction://noaction"/>
              </a:rPr>
              <a:t>XS4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9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1"/>
          <p:cNvGrpSpPr>
            <a:grpSpLocks/>
          </p:cNvGrpSpPr>
          <p:nvPr/>
        </p:nvGrpSpPr>
        <p:grpSpPr bwMode="auto">
          <a:xfrm>
            <a:off x="9525" y="19050"/>
            <a:ext cx="3346450" cy="647700"/>
            <a:chOff x="0" y="486"/>
            <a:chExt cx="2544" cy="606"/>
          </a:xfrm>
        </p:grpSpPr>
        <p:pic>
          <p:nvPicPr>
            <p:cNvPr id="8209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0" name="Rectangle 33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1" name="Rectangle 34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2" name="Rectangle 35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81" name="Rectangle 49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30750" y="107950"/>
            <a:ext cx="441325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8198" name="Picture 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6475"/>
            <a:ext cx="9144000" cy="2849563"/>
          </a:xfrm>
          <a:prstGeom prst="rect">
            <a:avLst/>
          </a:prstGeom>
          <a:noFill/>
        </p:spPr>
      </p:pic>
      <p:pic>
        <p:nvPicPr>
          <p:cNvPr id="8199" name="Picture 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3644" y="3824288"/>
            <a:ext cx="1227138" cy="55880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2UG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-2 )</a:t>
            </a:r>
          </a:p>
        </p:txBody>
      </p:sp>
      <p:sp>
        <p:nvSpPr>
          <p:cNvPr id="8201" name="Rectangle 43"/>
          <p:cNvSpPr>
            <a:spLocks noChangeArrowheads="1"/>
          </p:cNvSpPr>
          <p:nvPr/>
        </p:nvSpPr>
        <p:spPr bwMode="auto">
          <a:xfrm>
            <a:off x="1911350" y="2232025"/>
            <a:ext cx="4733925" cy="679450"/>
          </a:xfrm>
          <a:prstGeom prst="rect">
            <a:avLst/>
          </a:prstGeom>
          <a:solidFill>
            <a:srgbClr val="FFCC99">
              <a:alpha val="39999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2" name="Line 54"/>
          <p:cNvSpPr>
            <a:spLocks noChangeShapeType="1"/>
          </p:cNvSpPr>
          <p:nvPr/>
        </p:nvSpPr>
        <p:spPr bwMode="auto">
          <a:xfrm>
            <a:off x="4367213" y="2595563"/>
            <a:ext cx="0" cy="120491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3" name="Picture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4067175"/>
            <a:ext cx="1844675" cy="23161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58"/>
          <p:cNvSpPr txBox="1">
            <a:spLocks noChangeArrowheads="1"/>
          </p:cNvSpPr>
          <p:nvPr/>
        </p:nvSpPr>
        <p:spPr bwMode="auto">
          <a:xfrm>
            <a:off x="449263" y="5113338"/>
            <a:ext cx="1993900" cy="4667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WP34 Utilities</a:t>
            </a:r>
          </a:p>
          <a:p>
            <a:pPr eaLnBrk="1" hangingPunct="1"/>
            <a:r>
              <a:rPr lang="en-US" sz="1200"/>
              <a:t>Verantwortlicher: J. Eckold</a:t>
            </a:r>
          </a:p>
        </p:txBody>
      </p:sp>
      <p:sp>
        <p:nvSpPr>
          <p:cNvPr id="8205" name="Text Box 59"/>
          <p:cNvSpPr txBox="1">
            <a:spLocks noChangeArrowheads="1"/>
          </p:cNvSpPr>
          <p:nvPr/>
        </p:nvSpPr>
        <p:spPr bwMode="auto">
          <a:xfrm>
            <a:off x="2808288" y="4686300"/>
            <a:ext cx="4013200" cy="132080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Elektronikschraenke  Netzgeräte    -   54 St (60x80x220)</a:t>
            </a:r>
          </a:p>
          <a:p>
            <a:pPr eaLnBrk="1" hangingPunct="1"/>
            <a:r>
              <a:rPr lang="en-US" b="1"/>
              <a:t>Elektronikschraenke  Korrekturnetzgeräte   -   10 St (60x80x220)</a:t>
            </a:r>
          </a:p>
          <a:p>
            <a:pPr eaLnBrk="1" hangingPunct="1"/>
            <a:r>
              <a:rPr lang="en-US" b="1"/>
              <a:t>Elektronikschraenke  Reserve   -   20 St (60x80x220)</a:t>
            </a:r>
            <a:br>
              <a:rPr lang="en-US" b="1"/>
            </a:br>
            <a:r>
              <a:rPr lang="en-US" b="1"/>
              <a:t>Erdungsschraenke   -  4</a:t>
            </a:r>
          </a:p>
          <a:p>
            <a:pPr eaLnBrk="1" hangingPunct="1"/>
            <a:r>
              <a:rPr lang="en-US" b="1"/>
              <a:t>Diodengeraete  - 5</a:t>
            </a:r>
          </a:p>
          <a:p>
            <a:pPr eaLnBrk="1" hangingPunct="1"/>
            <a:r>
              <a:rPr lang="en-US" b="1"/>
              <a:t>Thyristorgeraet - 1</a:t>
            </a:r>
          </a:p>
          <a:p>
            <a:pPr eaLnBrk="1" hangingPunct="1"/>
            <a:r>
              <a:rPr lang="en-US" b="1"/>
              <a:t>Verteilungen  400 V  - 1</a:t>
            </a:r>
            <a:br>
              <a:rPr lang="en-US" b="1"/>
            </a:br>
            <a:r>
              <a:rPr lang="en-US" b="1"/>
              <a:t>Verteilungen  600 V  - 1</a:t>
            </a:r>
            <a:r>
              <a:rPr lang="en-US"/>
              <a:t> </a:t>
            </a:r>
          </a:p>
        </p:txBody>
      </p:sp>
      <p:cxnSp>
        <p:nvCxnSpPr>
          <p:cNvPr id="8206" name="AutoShape 61"/>
          <p:cNvCxnSpPr>
            <a:cxnSpLocks noChangeShapeType="1"/>
            <a:stCxn id="8204" idx="3"/>
            <a:endCxn id="8205" idx="1"/>
          </p:cNvCxnSpPr>
          <p:nvPr/>
        </p:nvCxnSpPr>
        <p:spPr bwMode="auto">
          <a:xfrm>
            <a:off x="2443163" y="5346700"/>
            <a:ext cx="365125" cy="0"/>
          </a:xfrm>
          <a:prstGeom prst="straightConnector1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7" name="Line 62"/>
          <p:cNvSpPr>
            <a:spLocks noChangeShapeType="1"/>
          </p:cNvSpPr>
          <p:nvPr/>
        </p:nvSpPr>
        <p:spPr bwMode="auto">
          <a:xfrm>
            <a:off x="4375150" y="4383088"/>
            <a:ext cx="1588" cy="306387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208" name="AutoShape 63"/>
          <p:cNvCxnSpPr>
            <a:cxnSpLocks noChangeShapeType="1"/>
          </p:cNvCxnSpPr>
          <p:nvPr/>
        </p:nvCxnSpPr>
        <p:spPr bwMode="auto">
          <a:xfrm>
            <a:off x="6821488" y="5330825"/>
            <a:ext cx="204787" cy="1588"/>
          </a:xfrm>
          <a:prstGeom prst="straightConnector1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9188"/>
            <a:ext cx="9144000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30750" y="107950"/>
            <a:ext cx="441325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9221" name="Picture 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843" y="5217056"/>
            <a:ext cx="1252537" cy="5048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923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7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38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39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6759575" y="4127500"/>
            <a:ext cx="1489075" cy="485775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7" name="Rectangle 21"/>
          <p:cNvSpPr>
            <a:spLocks noChangeArrowheads="1"/>
          </p:cNvSpPr>
          <p:nvPr/>
        </p:nvSpPr>
        <p:spPr bwMode="auto">
          <a:xfrm>
            <a:off x="1533525" y="3536950"/>
            <a:ext cx="5165725" cy="657225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8" name="Line 22"/>
          <p:cNvSpPr>
            <a:spLocks noChangeShapeType="1"/>
          </p:cNvSpPr>
          <p:nvPr/>
        </p:nvSpPr>
        <p:spPr bwMode="auto">
          <a:xfrm>
            <a:off x="7485063" y="4373563"/>
            <a:ext cx="19049" cy="843493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44"/>
          <p:cNvSpPr>
            <a:spLocks noChangeShapeType="1"/>
          </p:cNvSpPr>
          <p:nvPr/>
        </p:nvSpPr>
        <p:spPr bwMode="auto">
          <a:xfrm flipV="1">
            <a:off x="6292850" y="5479142"/>
            <a:ext cx="553011" cy="908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45"/>
          <p:cNvSpPr txBox="1">
            <a:spLocks noChangeArrowheads="1"/>
          </p:cNvSpPr>
          <p:nvPr/>
        </p:nvSpPr>
        <p:spPr bwMode="auto">
          <a:xfrm>
            <a:off x="6173470" y="5921906"/>
            <a:ext cx="1795779" cy="492443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WP17 </a:t>
            </a:r>
            <a:r>
              <a:rPr lang="en-US" dirty="0"/>
              <a:t>Standard diagnostics</a:t>
            </a:r>
          </a:p>
          <a:p>
            <a:pPr eaLnBrk="1" hangingPunct="1"/>
            <a:r>
              <a:rPr lang="en-US" sz="800" dirty="0" smtClean="0"/>
              <a:t>(Responsible</a:t>
            </a:r>
            <a:r>
              <a:rPr lang="en-US" sz="800" dirty="0"/>
              <a:t>: M. </a:t>
            </a:r>
            <a:r>
              <a:rPr lang="en-US" sz="800" dirty="0" smtClean="0"/>
              <a:t>Steckel</a:t>
            </a:r>
            <a:r>
              <a:rPr lang="en-US" sz="800" dirty="0"/>
              <a:t>)</a:t>
            </a:r>
            <a:endParaRPr lang="en-US" sz="800" dirty="0" smtClean="0"/>
          </a:p>
          <a:p>
            <a:pPr eaLnBrk="1" hangingPunct="1"/>
            <a:r>
              <a:rPr lang="en-US" sz="800" dirty="0" smtClean="0"/>
              <a:t>2 </a:t>
            </a:r>
            <a:r>
              <a:rPr lang="en-US" sz="800" dirty="0"/>
              <a:t>Electronic </a:t>
            </a:r>
            <a:r>
              <a:rPr lang="en-US" sz="800" dirty="0" smtClean="0"/>
              <a:t>racks</a:t>
            </a:r>
          </a:p>
        </p:txBody>
      </p:sp>
      <p:sp>
        <p:nvSpPr>
          <p:cNvPr id="9233" name="Text Box 57"/>
          <p:cNvSpPr txBox="1">
            <a:spLocks noChangeArrowheads="1"/>
          </p:cNvSpPr>
          <p:nvPr/>
        </p:nvSpPr>
        <p:spPr bwMode="auto">
          <a:xfrm>
            <a:off x="123372" y="857931"/>
            <a:ext cx="2511878" cy="160043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WP01 RF System</a:t>
            </a:r>
          </a:p>
          <a:p>
            <a:pPr eaLnBrk="1" hangingPunct="1"/>
            <a:r>
              <a:rPr lang="en-US" b="1" dirty="0"/>
              <a:t>Responsible: </a:t>
            </a:r>
            <a:r>
              <a:rPr lang="en-US" b="1" dirty="0" smtClean="0"/>
              <a:t>R. Wagner</a:t>
            </a:r>
          </a:p>
          <a:p>
            <a:pPr eaLnBrk="1" hangingPunct="1"/>
            <a:r>
              <a:rPr lang="en-US" b="1" dirty="0"/>
              <a:t>12 Electronic racks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sz="800" dirty="0"/>
              <a:t>2+2 HF Stations</a:t>
            </a:r>
          </a:p>
          <a:p>
            <a:pPr eaLnBrk="1" hangingPunct="1"/>
            <a:r>
              <a:rPr lang="en-US" sz="800" dirty="0"/>
              <a:t>je 3 Racks pro Station</a:t>
            </a:r>
          </a:p>
          <a:p>
            <a:pPr eaLnBrk="1" hangingPunct="1"/>
            <a:r>
              <a:rPr lang="en-US" sz="800" dirty="0"/>
              <a:t>ca. 1600mm </a:t>
            </a:r>
            <a:r>
              <a:rPr lang="en-US" sz="800" dirty="0" err="1"/>
              <a:t>hoch</a:t>
            </a:r>
            <a:r>
              <a:rPr lang="en-US" sz="800" dirty="0"/>
              <a:t> fur die Klystron </a:t>
            </a:r>
            <a:r>
              <a:rPr lang="en-US" sz="800" dirty="0" err="1"/>
              <a:t>Elektronik</a:t>
            </a:r>
            <a:r>
              <a:rPr lang="en-US" sz="800" dirty="0"/>
              <a:t> </a:t>
            </a:r>
          </a:p>
          <a:p>
            <a:pPr eaLnBrk="1" hangingPunct="1"/>
            <a:r>
              <a:rPr lang="en-US" sz="800" dirty="0" smtClean="0"/>
              <a:t>Die </a:t>
            </a:r>
            <a:r>
              <a:rPr lang="en-US" sz="800" dirty="0" err="1"/>
              <a:t>Gesamtzahl</a:t>
            </a:r>
            <a:r>
              <a:rPr lang="en-US" sz="800" dirty="0"/>
              <a:t> der </a:t>
            </a:r>
            <a:r>
              <a:rPr lang="en-US" sz="800" dirty="0" err="1"/>
              <a:t>Hoeheneinheiten</a:t>
            </a:r>
            <a:r>
              <a:rPr lang="en-US" sz="800" dirty="0"/>
              <a:t> </a:t>
            </a:r>
            <a:r>
              <a:rPr lang="en-US" sz="800" dirty="0" err="1"/>
              <a:t>betraegt</a:t>
            </a:r>
            <a:r>
              <a:rPr lang="en-US" sz="800" dirty="0"/>
              <a:t> </a:t>
            </a:r>
            <a:r>
              <a:rPr lang="en-US" sz="800" dirty="0" err="1"/>
              <a:t>nach</a:t>
            </a:r>
            <a:r>
              <a:rPr lang="en-US" sz="800" dirty="0"/>
              <a:t> </a:t>
            </a:r>
            <a:r>
              <a:rPr lang="en-US" sz="800" dirty="0" err="1"/>
              <a:t>jetziger</a:t>
            </a:r>
            <a:r>
              <a:rPr lang="en-US" sz="800" dirty="0"/>
              <a:t> </a:t>
            </a:r>
            <a:r>
              <a:rPr lang="en-US" sz="800" dirty="0" err="1"/>
              <a:t>Schaetzung</a:t>
            </a:r>
            <a:r>
              <a:rPr lang="en-US" sz="800" dirty="0"/>
              <a:t> 61 HE. Die Racks </a:t>
            </a:r>
            <a:r>
              <a:rPr lang="en-US" sz="800" dirty="0" err="1"/>
              <a:t>sollten</a:t>
            </a:r>
            <a:r>
              <a:rPr lang="en-US" sz="800" dirty="0"/>
              <a:t> </a:t>
            </a:r>
            <a:r>
              <a:rPr lang="en-US" sz="800" dirty="0" err="1"/>
              <a:t>wassergekuehlt</a:t>
            </a:r>
            <a:r>
              <a:rPr lang="en-US" sz="800" dirty="0"/>
              <a:t> </a:t>
            </a:r>
            <a:r>
              <a:rPr lang="en-US" sz="800" dirty="0" err="1" smtClean="0"/>
              <a:t>sein</a:t>
            </a:r>
            <a:endParaRPr lang="en-US" b="1" dirty="0"/>
          </a:p>
        </p:txBody>
      </p:sp>
      <p:sp>
        <p:nvSpPr>
          <p:cNvPr id="9234" name="Line 58"/>
          <p:cNvSpPr>
            <a:spLocks noChangeShapeType="1"/>
          </p:cNvSpPr>
          <p:nvPr/>
        </p:nvSpPr>
        <p:spPr bwMode="auto">
          <a:xfrm flipH="1">
            <a:off x="2444749" y="2457224"/>
            <a:ext cx="186191" cy="1213076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73861" y="4240062"/>
            <a:ext cx="72000" cy="353651"/>
            <a:chOff x="6773861" y="4240062"/>
            <a:chExt cx="72000" cy="353651"/>
          </a:xfrm>
        </p:grpSpPr>
        <p:sp>
          <p:nvSpPr>
            <p:cNvPr id="2" name="Rectangle 1"/>
            <p:cNvSpPr/>
            <p:nvPr/>
          </p:nvSpPr>
          <p:spPr>
            <a:xfrm>
              <a:off x="6773861" y="4479130"/>
              <a:ext cx="72000" cy="114583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73861" y="4359596"/>
              <a:ext cx="72000" cy="114583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73861" y="4240062"/>
              <a:ext cx="72000" cy="114583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4419" y="4225215"/>
            <a:ext cx="72000" cy="371672"/>
            <a:chOff x="6954419" y="4225215"/>
            <a:chExt cx="72000" cy="371672"/>
          </a:xfrm>
        </p:grpSpPr>
        <p:sp>
          <p:nvSpPr>
            <p:cNvPr id="77" name="Rectangle 76"/>
            <p:cNvSpPr/>
            <p:nvPr/>
          </p:nvSpPr>
          <p:spPr>
            <a:xfrm>
              <a:off x="6954419" y="4536420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954419" y="4474179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54419" y="4411938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954419" y="4349697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54419" y="4287456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54419" y="4225215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3355258" y="-47625"/>
            <a:ext cx="14285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3UG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( Level   -3 )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4260" y="3962704"/>
            <a:ext cx="327027" cy="120346"/>
            <a:chOff x="2735260" y="5385104"/>
            <a:chExt cx="327027" cy="120346"/>
          </a:xfrm>
        </p:grpSpPr>
        <p:sp>
          <p:nvSpPr>
            <p:cNvPr id="34" name="Rectangle 33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54260" y="3670604"/>
            <a:ext cx="327027" cy="120346"/>
            <a:chOff x="2735260" y="5385104"/>
            <a:chExt cx="327027" cy="120346"/>
          </a:xfrm>
        </p:grpSpPr>
        <p:sp>
          <p:nvSpPr>
            <p:cNvPr id="39" name="Rectangle 38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84810" y="3911904"/>
            <a:ext cx="327027" cy="120346"/>
            <a:chOff x="2735260" y="5385104"/>
            <a:chExt cx="327027" cy="120346"/>
          </a:xfrm>
        </p:grpSpPr>
        <p:sp>
          <p:nvSpPr>
            <p:cNvPr id="43" name="Rectangle 42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84810" y="3619804"/>
            <a:ext cx="327027" cy="120346"/>
            <a:chOff x="2735260" y="5385104"/>
            <a:chExt cx="327027" cy="120346"/>
          </a:xfrm>
        </p:grpSpPr>
        <p:sp>
          <p:nvSpPr>
            <p:cNvPr id="47" name="Rectangle 46"/>
            <p:cNvSpPr/>
            <p:nvPr/>
          </p:nvSpPr>
          <p:spPr>
            <a:xfrm>
              <a:off x="2952748" y="5385558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43210" y="5385104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35260" y="5385443"/>
              <a:ext cx="109539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70712" y="4050243"/>
            <a:ext cx="287230" cy="120231"/>
            <a:chOff x="6099287" y="4040718"/>
            <a:chExt cx="287230" cy="120231"/>
          </a:xfrm>
        </p:grpSpPr>
        <p:sp>
          <p:nvSpPr>
            <p:cNvPr id="52" name="Rectangle 51"/>
            <p:cNvSpPr/>
            <p:nvPr/>
          </p:nvSpPr>
          <p:spPr>
            <a:xfrm>
              <a:off x="6171522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99287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14397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44543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87419" y="4050243"/>
            <a:ext cx="287230" cy="120231"/>
            <a:chOff x="6099287" y="4040718"/>
            <a:chExt cx="287230" cy="120231"/>
          </a:xfrm>
        </p:grpSpPr>
        <p:sp>
          <p:nvSpPr>
            <p:cNvPr id="58" name="Rectangle 57"/>
            <p:cNvSpPr/>
            <p:nvPr/>
          </p:nvSpPr>
          <p:spPr>
            <a:xfrm>
              <a:off x="6171522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99287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14397" y="4040718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4543" y="4041057"/>
              <a:ext cx="72120" cy="11989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22" name="Picture 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3185" y="3614079"/>
            <a:ext cx="1235075" cy="503237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62" name="Line 58"/>
          <p:cNvSpPr>
            <a:spLocks noChangeShapeType="1"/>
          </p:cNvSpPr>
          <p:nvPr/>
        </p:nvSpPr>
        <p:spPr bwMode="auto">
          <a:xfrm flipH="1">
            <a:off x="2616200" y="2457450"/>
            <a:ext cx="19050" cy="148590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58"/>
          <p:cNvSpPr>
            <a:spLocks noChangeShapeType="1"/>
          </p:cNvSpPr>
          <p:nvPr/>
        </p:nvSpPr>
        <p:spPr bwMode="auto">
          <a:xfrm>
            <a:off x="2635250" y="2451100"/>
            <a:ext cx="3022600" cy="117475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>
            <a:off x="2641600" y="2451100"/>
            <a:ext cx="3003550" cy="145415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57"/>
          <p:cNvSpPr txBox="1">
            <a:spLocks noChangeArrowheads="1"/>
          </p:cNvSpPr>
          <p:nvPr/>
        </p:nvSpPr>
        <p:spPr bwMode="auto">
          <a:xfrm>
            <a:off x="4777922" y="1867581"/>
            <a:ext cx="1559378" cy="67710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WP46 3.9 GHz </a:t>
            </a:r>
            <a:r>
              <a:rPr lang="en-US" b="1" dirty="0"/>
              <a:t>System</a:t>
            </a:r>
          </a:p>
          <a:p>
            <a:pPr eaLnBrk="1" hangingPunct="1"/>
            <a:r>
              <a:rPr lang="en-US" b="1" dirty="0" smtClean="0"/>
              <a:t>2x4 </a:t>
            </a:r>
            <a:r>
              <a:rPr lang="en-US" b="1" dirty="0"/>
              <a:t>Electronic </a:t>
            </a:r>
            <a:r>
              <a:rPr lang="en-US" b="1" dirty="0" smtClean="0"/>
              <a:t>racks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sz="800" b="1" dirty="0"/>
              <a:t>Responsible: </a:t>
            </a:r>
            <a:r>
              <a:rPr lang="en-US" sz="800" b="1" dirty="0" smtClean="0"/>
              <a:t>J. </a:t>
            </a:r>
            <a:r>
              <a:rPr lang="en-US" sz="800" b="1" dirty="0" err="1" smtClean="0"/>
              <a:t>Rothenburg</a:t>
            </a:r>
            <a:endParaRPr lang="en-US" sz="800" b="1" dirty="0"/>
          </a:p>
        </p:txBody>
      </p:sp>
      <p:sp>
        <p:nvSpPr>
          <p:cNvPr id="66" name="Line 58"/>
          <p:cNvSpPr>
            <a:spLocks noChangeShapeType="1"/>
          </p:cNvSpPr>
          <p:nvPr/>
        </p:nvSpPr>
        <p:spPr bwMode="auto">
          <a:xfrm>
            <a:off x="5577339" y="2539774"/>
            <a:ext cx="626610" cy="1517876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58"/>
          <p:cNvSpPr>
            <a:spLocks noChangeShapeType="1"/>
          </p:cNvSpPr>
          <p:nvPr/>
        </p:nvSpPr>
        <p:spPr bwMode="auto">
          <a:xfrm>
            <a:off x="5581650" y="2540000"/>
            <a:ext cx="958850" cy="149860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3785870" y="5261506"/>
            <a:ext cx="2510155" cy="492443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dirty="0" smtClean="0"/>
              <a:t>WP38</a:t>
            </a:r>
            <a:r>
              <a:rPr lang="de-DE" dirty="0" smtClean="0"/>
              <a:t> Personnel Interlock</a:t>
            </a:r>
          </a:p>
          <a:p>
            <a:pPr eaLnBrk="1" hangingPunct="1"/>
            <a:r>
              <a:rPr lang="de-DE" sz="800" dirty="0" smtClean="0"/>
              <a:t>6 Server-Schränke </a:t>
            </a:r>
            <a:r>
              <a:rPr lang="de-DE" sz="800" dirty="0"/>
              <a:t>mit Klima (2,5m hoch</a:t>
            </a:r>
            <a:r>
              <a:rPr lang="de-DE" sz="800" dirty="0" smtClean="0"/>
              <a:t>) + 2 Res.</a:t>
            </a:r>
          </a:p>
          <a:p>
            <a:pPr eaLnBrk="1" hangingPunct="1"/>
            <a:r>
              <a:rPr lang="en-US" sz="800" dirty="0"/>
              <a:t>3 </a:t>
            </a:r>
            <a:r>
              <a:rPr lang="en-US" sz="800" dirty="0" err="1" smtClean="0"/>
              <a:t>Verteiler-Schränke</a:t>
            </a:r>
            <a:r>
              <a:rPr lang="en-US" sz="800" dirty="0" smtClean="0"/>
              <a:t> + 1 Res.</a:t>
            </a:r>
            <a:endParaRPr lang="en-US" sz="800" dirty="0"/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 flipV="1">
            <a:off x="6972300" y="5734050"/>
            <a:ext cx="514350" cy="1905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8664"/>
            <a:ext cx="9124146" cy="25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10245" name="Picture 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789" y="2613709"/>
            <a:ext cx="1238250" cy="50482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246" name="Picture 34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90" y="2046507"/>
            <a:ext cx="1238250" cy="5032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0247" name="Picture 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2461" y="1855080"/>
            <a:ext cx="1577172" cy="64505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grpSp>
        <p:nvGrpSpPr>
          <p:cNvPr id="10248" name="Group 3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026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4" name="Rectangle 5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65" name="Rectangle 6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-4 )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7546975" y="4305300"/>
            <a:ext cx="781050" cy="514350"/>
          </a:xfrm>
          <a:prstGeom prst="rect">
            <a:avLst/>
          </a:prstGeom>
          <a:solidFill>
            <a:srgbClr val="FFCC99">
              <a:alpha val="70195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52" name="Line 28"/>
          <p:cNvSpPr>
            <a:spLocks noChangeShapeType="1"/>
          </p:cNvSpPr>
          <p:nvPr/>
        </p:nvSpPr>
        <p:spPr bwMode="auto">
          <a:xfrm flipV="1">
            <a:off x="7939087" y="2758665"/>
            <a:ext cx="334055" cy="1808574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31"/>
          <p:cNvSpPr>
            <a:spLocks/>
          </p:cNvSpPr>
          <p:nvPr/>
        </p:nvSpPr>
        <p:spPr bwMode="auto">
          <a:xfrm>
            <a:off x="2605088" y="3924300"/>
            <a:ext cx="2757487" cy="485775"/>
          </a:xfrm>
          <a:custGeom>
            <a:avLst/>
            <a:gdLst>
              <a:gd name="T0" fmla="*/ 0 w 1737"/>
              <a:gd name="T1" fmla="*/ 2147483647 h 306"/>
              <a:gd name="T2" fmla="*/ 2147483647 w 1737"/>
              <a:gd name="T3" fmla="*/ 2147483647 h 306"/>
              <a:gd name="T4" fmla="*/ 2147483647 w 1737"/>
              <a:gd name="T5" fmla="*/ 0 h 306"/>
              <a:gd name="T6" fmla="*/ 2147483647 w 1737"/>
              <a:gd name="T7" fmla="*/ 2147483647 h 306"/>
              <a:gd name="T8" fmla="*/ 2147483647 w 1737"/>
              <a:gd name="T9" fmla="*/ 2147483647 h 306"/>
              <a:gd name="T10" fmla="*/ 0 w 1737"/>
              <a:gd name="T11" fmla="*/ 2147483647 h 306"/>
              <a:gd name="T12" fmla="*/ 0 w 1737"/>
              <a:gd name="T13" fmla="*/ 2147483647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37" h="306">
                <a:moveTo>
                  <a:pt x="0" y="108"/>
                </a:moveTo>
                <a:lnTo>
                  <a:pt x="219" y="108"/>
                </a:lnTo>
                <a:lnTo>
                  <a:pt x="219" y="0"/>
                </a:lnTo>
                <a:lnTo>
                  <a:pt x="1737" y="3"/>
                </a:lnTo>
                <a:lnTo>
                  <a:pt x="1737" y="306"/>
                </a:lnTo>
                <a:lnTo>
                  <a:pt x="0" y="306"/>
                </a:lnTo>
                <a:lnTo>
                  <a:pt x="0" y="108"/>
                </a:lnTo>
                <a:close/>
              </a:path>
            </a:pathLst>
          </a:cu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32"/>
          <p:cNvSpPr>
            <a:spLocks noChangeShapeType="1"/>
          </p:cNvSpPr>
          <p:nvPr/>
        </p:nvSpPr>
        <p:spPr bwMode="auto">
          <a:xfrm>
            <a:off x="3840163" y="3136900"/>
            <a:ext cx="296862" cy="1082675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33"/>
          <p:cNvSpPr>
            <a:spLocks noChangeArrowheads="1"/>
          </p:cNvSpPr>
          <p:nvPr/>
        </p:nvSpPr>
        <p:spPr bwMode="auto">
          <a:xfrm>
            <a:off x="2303463" y="3951288"/>
            <a:ext cx="265112" cy="460375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56" name="Line 35"/>
          <p:cNvSpPr>
            <a:spLocks noChangeShapeType="1"/>
          </p:cNvSpPr>
          <p:nvPr/>
        </p:nvSpPr>
        <p:spPr bwMode="auto">
          <a:xfrm>
            <a:off x="1231900" y="2563813"/>
            <a:ext cx="1201738" cy="161766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7520822" y="2514339"/>
            <a:ext cx="1603324" cy="184666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 to now no requirements for this room</a:t>
            </a:r>
            <a:r>
              <a:rPr lang="en-US" sz="600" dirty="0">
                <a:solidFill>
                  <a:srgbClr val="A50021"/>
                </a:solidFill>
              </a:rPr>
              <a:t> !</a:t>
            </a:r>
          </a:p>
        </p:txBody>
      </p:sp>
      <p:sp>
        <p:nvSpPr>
          <p:cNvPr id="10258" name="Line 41"/>
          <p:cNvSpPr>
            <a:spLocks noChangeShapeType="1"/>
          </p:cNvSpPr>
          <p:nvPr/>
        </p:nvSpPr>
        <p:spPr bwMode="auto">
          <a:xfrm>
            <a:off x="7546975" y="5775078"/>
            <a:ext cx="258700" cy="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42"/>
          <p:cNvSpPr txBox="1">
            <a:spLocks noChangeArrowheads="1"/>
          </p:cNvSpPr>
          <p:nvPr/>
        </p:nvSpPr>
        <p:spPr bwMode="auto">
          <a:xfrm>
            <a:off x="4137025" y="795576"/>
            <a:ext cx="3300486" cy="1785104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dirty="0"/>
              <a:t>WP05</a:t>
            </a:r>
            <a:r>
              <a:rPr lang="de-DE" dirty="0"/>
              <a:t> Power </a:t>
            </a:r>
            <a:r>
              <a:rPr lang="de-DE" dirty="0" err="1"/>
              <a:t>coupler</a:t>
            </a:r>
            <a:endParaRPr lang="de-DE" dirty="0"/>
          </a:p>
          <a:p>
            <a:pPr eaLnBrk="1" hangingPunct="1"/>
            <a:r>
              <a:rPr lang="de-DE" dirty="0"/>
              <a:t>2x2 Racks (Injektor 1 und 2). Standard 19“ IT Racks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WP17</a:t>
            </a:r>
            <a:r>
              <a:rPr lang="en-US" dirty="0" smtClean="0"/>
              <a:t> </a:t>
            </a:r>
            <a:r>
              <a:rPr lang="en-US" dirty="0"/>
              <a:t>Standard </a:t>
            </a:r>
            <a:r>
              <a:rPr lang="en-US" dirty="0" smtClean="0"/>
              <a:t>diagnostics  </a:t>
            </a:r>
            <a:r>
              <a:rPr lang="en-US" sz="800" dirty="0" smtClean="0"/>
              <a:t>(Responsible</a:t>
            </a:r>
            <a:r>
              <a:rPr lang="en-US" sz="800" dirty="0"/>
              <a:t>: M. </a:t>
            </a:r>
            <a:r>
              <a:rPr lang="en-US" sz="800" dirty="0" smtClean="0"/>
              <a:t>Steckel)</a:t>
            </a:r>
          </a:p>
          <a:p>
            <a:pPr eaLnBrk="1" hangingPunct="1"/>
            <a:r>
              <a:rPr lang="en-US" dirty="0" smtClean="0"/>
              <a:t>8 Racks + 2 Racks </a:t>
            </a:r>
            <a:r>
              <a:rPr lang="en-US" dirty="0" err="1" smtClean="0"/>
              <a:t>mit</a:t>
            </a:r>
            <a:r>
              <a:rPr lang="en-US" dirty="0" smtClean="0"/>
              <a:t> UPS und </a:t>
            </a:r>
            <a:r>
              <a:rPr lang="en-US" dirty="0" err="1"/>
              <a:t>Notstromversorgung</a:t>
            </a:r>
            <a:r>
              <a:rPr lang="en-US" dirty="0"/>
              <a:t>)</a:t>
            </a:r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en-US" b="1" dirty="0" smtClean="0"/>
              <a:t>WP18</a:t>
            </a:r>
            <a:r>
              <a:rPr lang="en-US" dirty="0" smtClean="0"/>
              <a:t> Special </a:t>
            </a:r>
            <a:r>
              <a:rPr lang="en-US" dirty="0"/>
              <a:t>diagnostics  </a:t>
            </a:r>
            <a:r>
              <a:rPr lang="en-US" sz="800" dirty="0"/>
              <a:t>(Responsible: </a:t>
            </a:r>
            <a:r>
              <a:rPr lang="en-US" sz="800" dirty="0" smtClean="0"/>
              <a:t>F. </a:t>
            </a:r>
            <a:r>
              <a:rPr lang="en-US" sz="800" dirty="0" err="1" smtClean="0"/>
              <a:t>Obier</a:t>
            </a:r>
            <a:r>
              <a:rPr lang="en-US" sz="800" dirty="0" smtClean="0"/>
              <a:t>)</a:t>
            </a:r>
            <a:endParaRPr lang="en-US" sz="800" dirty="0"/>
          </a:p>
          <a:p>
            <a:pPr eaLnBrk="1" hangingPunct="1"/>
            <a:r>
              <a:rPr lang="en-US" dirty="0" smtClean="0"/>
              <a:t>2 Kicker </a:t>
            </a:r>
            <a:r>
              <a:rPr lang="en-US" dirty="0" err="1" smtClean="0"/>
              <a:t>Schränke</a:t>
            </a:r>
            <a:r>
              <a:rPr lang="en-US" dirty="0" smtClean="0"/>
              <a:t> Racks</a:t>
            </a:r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b="1" dirty="0" smtClean="0"/>
              <a:t>WP28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  <a:p>
            <a:pPr eaLnBrk="1" hangingPunct="1"/>
            <a:r>
              <a:rPr lang="de-DE" dirty="0" smtClean="0"/>
              <a:t>8 Server Racks</a:t>
            </a:r>
          </a:p>
        </p:txBody>
      </p:sp>
      <p:sp>
        <p:nvSpPr>
          <p:cNvPr id="10260" name="Line 43"/>
          <p:cNvSpPr>
            <a:spLocks noChangeShapeType="1"/>
          </p:cNvSpPr>
          <p:nvPr/>
        </p:nvSpPr>
        <p:spPr bwMode="auto">
          <a:xfrm flipV="1">
            <a:off x="3840162" y="1728787"/>
            <a:ext cx="296863" cy="87788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44"/>
          <p:cNvSpPr txBox="1">
            <a:spLocks noChangeArrowheads="1"/>
          </p:cNvSpPr>
          <p:nvPr/>
        </p:nvSpPr>
        <p:spPr bwMode="auto">
          <a:xfrm>
            <a:off x="396875" y="1017588"/>
            <a:ext cx="1647825" cy="830997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WP08 </a:t>
            </a:r>
            <a:r>
              <a:rPr lang="en-US" b="1" dirty="0"/>
              <a:t>Cold Vacuum</a:t>
            </a:r>
          </a:p>
          <a:p>
            <a:pPr eaLnBrk="1" hangingPunct="1"/>
            <a:r>
              <a:rPr lang="en-US" b="1" dirty="0"/>
              <a:t>6 </a:t>
            </a:r>
            <a:r>
              <a:rPr lang="en-US" b="1" dirty="0" err="1" smtClean="0"/>
              <a:t>Schränke</a:t>
            </a:r>
            <a:r>
              <a:rPr lang="en-US" b="1" dirty="0" smtClean="0"/>
              <a:t>  </a:t>
            </a:r>
            <a:endParaRPr lang="en-US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 smtClean="0"/>
              <a:t>Responsible</a:t>
            </a:r>
            <a:r>
              <a:rPr lang="en-US" dirty="0"/>
              <a:t>: D. </a:t>
            </a:r>
            <a:r>
              <a:rPr lang="en-US" dirty="0" smtClean="0"/>
              <a:t>Hoppe</a:t>
            </a:r>
          </a:p>
          <a:p>
            <a:pPr eaLnBrk="1" hangingPunct="1"/>
            <a:r>
              <a:rPr lang="en-US" sz="800" dirty="0" err="1" smtClean="0"/>
              <a:t>Zugang</a:t>
            </a:r>
            <a:r>
              <a:rPr lang="en-US" sz="800" dirty="0" smtClean="0"/>
              <a:t> </a:t>
            </a:r>
            <a:r>
              <a:rPr lang="en-US" sz="800" dirty="0" err="1" smtClean="0"/>
              <a:t>beidseitig</a:t>
            </a:r>
            <a:endParaRPr lang="en-US" sz="800" dirty="0"/>
          </a:p>
        </p:txBody>
      </p:sp>
      <p:sp>
        <p:nvSpPr>
          <p:cNvPr id="10262" name="Line 45"/>
          <p:cNvSpPr>
            <a:spLocks noChangeShapeType="1"/>
          </p:cNvSpPr>
          <p:nvPr/>
        </p:nvSpPr>
        <p:spPr bwMode="auto">
          <a:xfrm flipH="1" flipV="1">
            <a:off x="1219200" y="1727200"/>
            <a:ext cx="1588" cy="3048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70636" y="4128338"/>
            <a:ext cx="485160" cy="72003"/>
            <a:chOff x="3724484" y="4012235"/>
            <a:chExt cx="485160" cy="72003"/>
          </a:xfrm>
        </p:grpSpPr>
        <p:sp>
          <p:nvSpPr>
            <p:cNvPr id="26" name="Rectangle 25"/>
            <p:cNvSpPr/>
            <p:nvPr/>
          </p:nvSpPr>
          <p:spPr>
            <a:xfrm rot="5400000">
              <a:off x="4019534" y="4018003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3959067" y="4018001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3898600" y="4018001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3841027" y="4018001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3780560" y="4018002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3718718" y="4018001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4143411" y="4018004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4082944" y="4018002"/>
              <a:ext cx="72000" cy="60467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rgbClr val="D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55" y="5525407"/>
            <a:ext cx="1270659" cy="522514"/>
          </a:xfrm>
          <a:prstGeom prst="rect">
            <a:avLst/>
          </a:prstGeom>
          <a:noFill/>
          <a:ln w="22225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8469085" y="4440692"/>
            <a:ext cx="391886" cy="472394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V="1">
            <a:off x="8469084" y="4676889"/>
            <a:ext cx="195943" cy="848518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725887" y="5444220"/>
            <a:ext cx="1832088" cy="66172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WP34</a:t>
            </a:r>
          </a:p>
          <a:p>
            <a:pPr eaLnBrk="1" hangingPunct="1"/>
            <a:r>
              <a:rPr lang="de-DE" sz="800" b="1" dirty="0" smtClean="0"/>
              <a:t>Ansprechpartner </a:t>
            </a:r>
            <a:r>
              <a:rPr lang="de-DE" sz="800" b="1" dirty="0"/>
              <a:t>T. Witt</a:t>
            </a:r>
            <a:endParaRPr lang="en-US" sz="800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sz="900" b="1" dirty="0"/>
              <a:t>IT </a:t>
            </a:r>
            <a:r>
              <a:rPr lang="en-US" sz="900" b="1" dirty="0" smtClean="0"/>
              <a:t>Verteiler….............. 2 Racks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1929718" y="4440692"/>
            <a:ext cx="391886" cy="472394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2125660" y="4676889"/>
            <a:ext cx="0" cy="84329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7" y="5520179"/>
            <a:ext cx="1143666" cy="466885"/>
          </a:xfrm>
          <a:prstGeom prst="rect">
            <a:avLst/>
          </a:prstGeom>
          <a:noFill/>
          <a:ln w="22225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2950727" y="5444220"/>
            <a:ext cx="1842217" cy="66172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WP34</a:t>
            </a:r>
          </a:p>
          <a:p>
            <a:pPr eaLnBrk="1" hangingPunct="1"/>
            <a:r>
              <a:rPr lang="de-DE" sz="800" b="1" dirty="0" smtClean="0"/>
              <a:t>Ansprechpartner </a:t>
            </a:r>
            <a:r>
              <a:rPr lang="de-DE" sz="800" b="1" dirty="0"/>
              <a:t>T. Witt</a:t>
            </a:r>
            <a:endParaRPr lang="en-US" sz="800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sz="900" b="1" dirty="0"/>
              <a:t>IT </a:t>
            </a:r>
            <a:r>
              <a:rPr lang="en-US" sz="900" b="1" dirty="0" smtClean="0"/>
              <a:t>Verteiler….............. 2 Racks</a:t>
            </a: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H="1" flipV="1">
            <a:off x="2697493" y="5753621"/>
            <a:ext cx="253235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451"/>
            <a:ext cx="9134586" cy="27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pic>
        <p:nvPicPr>
          <p:cNvPr id="11270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5419" y="2034504"/>
            <a:ext cx="1244600" cy="5032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grpSp>
        <p:nvGrpSpPr>
          <p:cNvPr id="1127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1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4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5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-5 )</a:t>
            </a: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6702425" y="2847975"/>
            <a:ext cx="781050" cy="463550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 flipH="1">
            <a:off x="7048499" y="2543175"/>
            <a:ext cx="104607" cy="6350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1897064" y="3757613"/>
            <a:ext cx="1403350" cy="642937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8" name="Line 23"/>
          <p:cNvSpPr>
            <a:spLocks noChangeShapeType="1"/>
          </p:cNvSpPr>
          <p:nvPr/>
        </p:nvSpPr>
        <p:spPr bwMode="auto">
          <a:xfrm>
            <a:off x="976431" y="2589600"/>
            <a:ext cx="1696919" cy="148948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3342482" y="3757613"/>
            <a:ext cx="695415" cy="642937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H="1">
            <a:off x="3718243" y="2900362"/>
            <a:ext cx="0" cy="110490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8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5610225"/>
            <a:ext cx="1238250" cy="50323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2" name="Rectangle 28"/>
          <p:cNvSpPr>
            <a:spLocks noChangeArrowheads="1"/>
          </p:cNvSpPr>
          <p:nvPr/>
        </p:nvSpPr>
        <p:spPr bwMode="auto">
          <a:xfrm>
            <a:off x="7327900" y="4191000"/>
            <a:ext cx="1541463" cy="550863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83" name="Line 29"/>
          <p:cNvSpPr>
            <a:spLocks noChangeShapeType="1"/>
          </p:cNvSpPr>
          <p:nvPr/>
        </p:nvSpPr>
        <p:spPr bwMode="auto">
          <a:xfrm flipH="1">
            <a:off x="6908800" y="4578350"/>
            <a:ext cx="1208088" cy="1244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34"/>
          <p:cNvSpPr txBox="1">
            <a:spLocks noChangeArrowheads="1"/>
          </p:cNvSpPr>
          <p:nvPr/>
        </p:nvSpPr>
        <p:spPr bwMode="auto">
          <a:xfrm>
            <a:off x="4130199" y="798406"/>
            <a:ext cx="1665288" cy="67710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WP02 LLRF</a:t>
            </a:r>
          </a:p>
          <a:p>
            <a:pPr eaLnBrk="1" hangingPunct="1"/>
            <a:r>
              <a:rPr lang="en-US" b="1" dirty="0" smtClean="0"/>
              <a:t>20 </a:t>
            </a:r>
            <a:r>
              <a:rPr lang="en-US" b="1" dirty="0"/>
              <a:t>R</a:t>
            </a:r>
            <a:r>
              <a:rPr lang="en-US" b="1" dirty="0" smtClean="0"/>
              <a:t>acks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800" b="1" dirty="0" smtClean="0"/>
              <a:t>Responsible</a:t>
            </a:r>
            <a:r>
              <a:rPr lang="en-US" sz="800" b="1" dirty="0"/>
              <a:t>: W. Wierba</a:t>
            </a:r>
          </a:p>
        </p:txBody>
      </p:sp>
      <p:sp>
        <p:nvSpPr>
          <p:cNvPr id="11285" name="Line 35"/>
          <p:cNvSpPr>
            <a:spLocks noChangeShapeType="1"/>
          </p:cNvSpPr>
          <p:nvPr/>
        </p:nvSpPr>
        <p:spPr bwMode="auto">
          <a:xfrm flipV="1">
            <a:off x="4975542" y="1466850"/>
            <a:ext cx="9208" cy="1000104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36"/>
          <p:cNvSpPr txBox="1">
            <a:spLocks noChangeArrowheads="1"/>
          </p:cNvSpPr>
          <p:nvPr/>
        </p:nvSpPr>
        <p:spPr bwMode="auto">
          <a:xfrm>
            <a:off x="6265296" y="790802"/>
            <a:ext cx="1775623" cy="107721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WP02   LLRF</a:t>
            </a:r>
            <a:endParaRPr lang="en-US" b="1" dirty="0"/>
          </a:p>
          <a:p>
            <a:pPr eaLnBrk="1" hangingPunct="1"/>
            <a:r>
              <a:rPr lang="en-US" sz="800" b="1" dirty="0"/>
              <a:t>Responsible: W. </a:t>
            </a:r>
            <a:r>
              <a:rPr lang="en-US" sz="800" b="1" dirty="0" smtClean="0"/>
              <a:t>Wierba</a:t>
            </a:r>
          </a:p>
          <a:p>
            <a:pPr eaLnBrk="1" hangingPunct="1"/>
            <a:r>
              <a:rPr lang="en-US" b="1" dirty="0" smtClean="0"/>
              <a:t>Spare space</a:t>
            </a:r>
          </a:p>
          <a:p>
            <a:pPr eaLnBrk="1" hangingPunct="1"/>
            <a:endParaRPr lang="de-DE" sz="800" b="1" dirty="0"/>
          </a:p>
          <a:p>
            <a:pPr eaLnBrk="1" hangingPunct="1"/>
            <a:r>
              <a:rPr lang="de-DE" b="1" dirty="0" smtClean="0"/>
              <a:t>WP34</a:t>
            </a:r>
            <a:endParaRPr lang="en-US" dirty="0"/>
          </a:p>
          <a:p>
            <a:pPr eaLnBrk="1" hangingPunct="1"/>
            <a:r>
              <a:rPr lang="en-US" sz="800" b="1" dirty="0"/>
              <a:t>Responsible: </a:t>
            </a:r>
            <a:r>
              <a:rPr lang="en-US" sz="800" b="1" dirty="0" smtClean="0"/>
              <a:t>T. Witt</a:t>
            </a:r>
            <a:endParaRPr lang="en-US" sz="800" b="1" dirty="0"/>
          </a:p>
          <a:p>
            <a:pPr eaLnBrk="1" hangingPunct="1"/>
            <a:r>
              <a:rPr lang="en-US" b="1" dirty="0" smtClean="0"/>
              <a:t>IT Unterverteiler für LLRF</a:t>
            </a:r>
            <a:endParaRPr lang="en-US" b="1" dirty="0"/>
          </a:p>
        </p:txBody>
      </p:sp>
      <p:sp>
        <p:nvSpPr>
          <p:cNvPr id="11287" name="Line 37"/>
          <p:cNvSpPr>
            <a:spLocks noChangeShapeType="1"/>
          </p:cNvSpPr>
          <p:nvPr/>
        </p:nvSpPr>
        <p:spPr bwMode="auto">
          <a:xfrm flipH="1" flipV="1">
            <a:off x="7154863" y="1868019"/>
            <a:ext cx="0" cy="14334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Text Box 39"/>
          <p:cNvSpPr txBox="1">
            <a:spLocks noChangeArrowheads="1"/>
          </p:cNvSpPr>
          <p:nvPr/>
        </p:nvSpPr>
        <p:spPr bwMode="auto">
          <a:xfrm>
            <a:off x="209788" y="923690"/>
            <a:ext cx="1520587" cy="92333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WP14 Injector</a:t>
            </a:r>
          </a:p>
          <a:p>
            <a:pPr eaLnBrk="1" hangingPunct="1"/>
            <a:r>
              <a:rPr lang="en-US" sz="800" b="1" dirty="0" smtClean="0"/>
              <a:t>Cathode laser and Misc</a:t>
            </a:r>
            <a:r>
              <a:rPr lang="en-US" sz="800" b="1" dirty="0"/>
              <a:t>. electronic devices</a:t>
            </a:r>
          </a:p>
          <a:p>
            <a:pPr eaLnBrk="1" hangingPunct="1"/>
            <a:r>
              <a:rPr lang="en-US" dirty="0"/>
              <a:t>10 </a:t>
            </a:r>
            <a:r>
              <a:rPr lang="en-US" dirty="0" smtClean="0"/>
              <a:t>Racks ?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800" b="1" dirty="0" smtClean="0"/>
              <a:t>Responsible: M. </a:t>
            </a:r>
            <a:r>
              <a:rPr lang="en-US" sz="800" b="1" dirty="0" err="1" smtClean="0"/>
              <a:t>Huening</a:t>
            </a:r>
            <a:endParaRPr lang="en-US" sz="800" b="1" dirty="0"/>
          </a:p>
        </p:txBody>
      </p:sp>
      <p:sp>
        <p:nvSpPr>
          <p:cNvPr id="11290" name="Line 40"/>
          <p:cNvSpPr>
            <a:spLocks noChangeShapeType="1"/>
          </p:cNvSpPr>
          <p:nvPr/>
        </p:nvSpPr>
        <p:spPr bwMode="auto">
          <a:xfrm flipH="1" flipV="1">
            <a:off x="976431" y="1846821"/>
            <a:ext cx="0" cy="185737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41"/>
          <p:cNvSpPr txBox="1">
            <a:spLocks noChangeArrowheads="1"/>
          </p:cNvSpPr>
          <p:nvPr/>
        </p:nvSpPr>
        <p:spPr bwMode="auto">
          <a:xfrm>
            <a:off x="7208045" y="5632418"/>
            <a:ext cx="1707356" cy="677108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WP18 </a:t>
            </a:r>
            <a:r>
              <a:rPr lang="en-US" b="1" dirty="0"/>
              <a:t>Special diag</a:t>
            </a:r>
            <a:r>
              <a:rPr lang="en-US" b="1" dirty="0" smtClean="0"/>
              <a:t>.</a:t>
            </a:r>
          </a:p>
          <a:p>
            <a:pPr eaLnBrk="1" hangingPunct="1"/>
            <a:r>
              <a:rPr lang="en-US" sz="800" b="1" dirty="0" smtClean="0"/>
              <a:t>HF electronic, TDS </a:t>
            </a:r>
            <a:r>
              <a:rPr lang="en-US" sz="800" b="1" dirty="0"/>
              <a:t>Modulators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Responsible: </a:t>
            </a:r>
            <a:r>
              <a:rPr lang="en-US" b="1" dirty="0" smtClean="0"/>
              <a:t>C. </a:t>
            </a:r>
            <a:r>
              <a:rPr lang="en-US" b="1" dirty="0" err="1" smtClean="0"/>
              <a:t>Gerth</a:t>
            </a:r>
            <a:endParaRPr lang="en-US" b="1" dirty="0"/>
          </a:p>
        </p:txBody>
      </p:sp>
      <p:sp>
        <p:nvSpPr>
          <p:cNvPr id="11292" name="Line 42"/>
          <p:cNvSpPr>
            <a:spLocks noChangeShapeType="1"/>
          </p:cNvSpPr>
          <p:nvPr/>
        </p:nvSpPr>
        <p:spPr bwMode="auto">
          <a:xfrm flipH="1" flipV="1">
            <a:off x="5280659" y="5870575"/>
            <a:ext cx="367665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795134" y="5422022"/>
            <a:ext cx="2485526" cy="1092607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dirty="0" smtClean="0"/>
              <a:t>WP34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IT </a:t>
            </a:r>
            <a:r>
              <a:rPr lang="en-US" b="1" dirty="0"/>
              <a:t>Hauptverteilerraum</a:t>
            </a:r>
          </a:p>
          <a:p>
            <a:pPr eaLnBrk="1" hangingPunct="1"/>
            <a:r>
              <a:rPr lang="de-DE" sz="800" b="1" dirty="0"/>
              <a:t>Ansprechpartner T. Witt</a:t>
            </a:r>
            <a:endParaRPr lang="en-US" sz="800" b="1" dirty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sz="900" b="1" dirty="0" smtClean="0"/>
              <a:t>Passive LWL- Verteiler …………	5 Racks</a:t>
            </a:r>
          </a:p>
          <a:p>
            <a:pPr eaLnBrk="1" hangingPunct="1"/>
            <a:r>
              <a:rPr lang="de-DE" sz="900" b="1" dirty="0" smtClean="0"/>
              <a:t>Aktive Komponenten …………….	4 Racks</a:t>
            </a:r>
          </a:p>
          <a:p>
            <a:pPr eaLnBrk="1" hangingPunct="1"/>
            <a:r>
              <a:rPr lang="de-DE" sz="900" b="1" dirty="0" smtClean="0"/>
              <a:t>Kommunikation ……………………	3 Racks</a:t>
            </a:r>
            <a:endParaRPr lang="en-US" sz="900" dirty="0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6913563" y="5861844"/>
            <a:ext cx="294480" cy="106481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3" y="2047448"/>
            <a:ext cx="1323216" cy="542151"/>
          </a:xfrm>
          <a:prstGeom prst="rect">
            <a:avLst/>
          </a:prstGeom>
          <a:noFill/>
          <a:ln w="19050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43" y="2754862"/>
            <a:ext cx="999013" cy="4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4360069" y="3757612"/>
            <a:ext cx="1104422" cy="642937"/>
          </a:xfrm>
          <a:prstGeom prst="rect">
            <a:avLst/>
          </a:prstGeom>
          <a:solidFill>
            <a:srgbClr val="99CC00">
              <a:alpha val="30196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4979036" y="2917825"/>
            <a:ext cx="0" cy="1104901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2915109" y="1796147"/>
            <a:ext cx="1587835" cy="646331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/>
              <a:t>WP18 Special diag.</a:t>
            </a:r>
          </a:p>
          <a:p>
            <a:pPr eaLnBrk="1" hangingPunct="1"/>
            <a:r>
              <a:rPr lang="en-US" sz="800" b="1" dirty="0" err="1" smtClean="0"/>
              <a:t>Synchronisation</a:t>
            </a:r>
            <a:endParaRPr lang="en-US" sz="800" b="1" dirty="0"/>
          </a:p>
          <a:p>
            <a:pPr eaLnBrk="1" hangingPunct="1"/>
            <a:r>
              <a:rPr lang="en-US" dirty="0" smtClean="0"/>
              <a:t>5 Racks ?</a:t>
            </a:r>
            <a:endParaRPr lang="en-US" dirty="0"/>
          </a:p>
          <a:p>
            <a:pPr eaLnBrk="1" hangingPunct="1"/>
            <a:r>
              <a:rPr lang="en-US" sz="800" b="1" dirty="0" smtClean="0"/>
              <a:t>Responsible: M. </a:t>
            </a:r>
            <a:r>
              <a:rPr lang="en-US" sz="800" b="1" dirty="0" err="1" smtClean="0"/>
              <a:t>Bousonville</a:t>
            </a:r>
            <a:endParaRPr lang="en-US" sz="800" b="1" dirty="0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3721097" y="2447925"/>
            <a:ext cx="796" cy="30797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07" y="2478729"/>
            <a:ext cx="1068072" cy="4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grpSp>
        <p:nvGrpSpPr>
          <p:cNvPr id="1127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12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4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5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-7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" y="921658"/>
            <a:ext cx="9116384" cy="274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4212478"/>
            <a:ext cx="9000000" cy="135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72571" y="2220687"/>
            <a:ext cx="4347029" cy="2010227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923314" y="2097314"/>
            <a:ext cx="2133600" cy="211182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86629" y="3329214"/>
            <a:ext cx="2135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Warning: Top view is 180° rotated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12900" y="3708400"/>
            <a:ext cx="6024501" cy="430371"/>
            <a:chOff x="1428750" y="3473450"/>
            <a:chExt cx="6024501" cy="430371"/>
          </a:xfrm>
        </p:grpSpPr>
        <p:grpSp>
          <p:nvGrpSpPr>
            <p:cNvPr id="21" name="Group 20"/>
            <p:cNvGrpSpPr/>
            <p:nvPr/>
          </p:nvGrpSpPr>
          <p:grpSpPr>
            <a:xfrm>
              <a:off x="1803400" y="3657600"/>
              <a:ext cx="5649851" cy="246221"/>
              <a:chOff x="2419350" y="3892550"/>
              <a:chExt cx="5649851" cy="24622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2489201" y="3905250"/>
                <a:ext cx="5580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419350" y="3892550"/>
                <a:ext cx="2487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C00000"/>
                    </a:solidFill>
                  </a:rPr>
                  <a:t>z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635750" y="3473450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Gun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28750" y="3549650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XTL</a:t>
              </a:r>
              <a:endParaRPr lang="de-DE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306863"/>
            <a:ext cx="1441450" cy="1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2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18" y="3756660"/>
            <a:ext cx="602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grpSp>
        <p:nvGrpSpPr>
          <p:cNvPr id="1127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12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4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5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-7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4" y="4621964"/>
            <a:ext cx="3339529" cy="14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" y="2067317"/>
            <a:ext cx="4500000" cy="14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69" y="2072483"/>
            <a:ext cx="4500000" cy="14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9" y="4606681"/>
            <a:ext cx="3339529" cy="14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086972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554921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269911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742480"/>
            <a:ext cx="1116000" cy="8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60" y="3280421"/>
            <a:ext cx="1116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35" y="2994671"/>
            <a:ext cx="1116000" cy="3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5" y="2713684"/>
            <a:ext cx="1116000" cy="29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2" y="2527946"/>
            <a:ext cx="1116000" cy="19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2" y="2234259"/>
            <a:ext cx="1116000" cy="1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97" y="2086620"/>
            <a:ext cx="1116000" cy="17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25" y="2734321"/>
            <a:ext cx="1116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52" y="2738131"/>
            <a:ext cx="1116000" cy="84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093289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270311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542580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088050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265072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544961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89" y="2728133"/>
            <a:ext cx="1116000" cy="2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08" y="2940078"/>
            <a:ext cx="1116000" cy="2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91" y="3011975"/>
            <a:ext cx="1116000" cy="5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53" y="2199984"/>
            <a:ext cx="1116000" cy="2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72" y="2476194"/>
            <a:ext cx="1116000" cy="5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28" y="5725400"/>
            <a:ext cx="1116000" cy="3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58" y="4643995"/>
            <a:ext cx="1116000" cy="5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80" y="4920867"/>
            <a:ext cx="1116000" cy="2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00" y="4623200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00" y="4720834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00" y="4816087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2" y="5163761"/>
            <a:ext cx="1116000" cy="3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260475" y="4620818"/>
            <a:ext cx="1095375" cy="370681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          Phasenschieber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739707" y="5360595"/>
            <a:ext cx="1095375" cy="349885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Tuner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 and 3,9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2744787" y="5728098"/>
            <a:ext cx="1095375" cy="357187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8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8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Main Coupler</a:t>
            </a:r>
          </a:p>
          <a:p>
            <a:pPr marL="0" marR="0" lvl="0" indent="0" algn="r" defTabSz="914400" eaLnBrk="1" fontAlgn="auto" latinLnBrk="0" hangingPunct="1">
              <a:lnSpc>
                <a:spcPts val="1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741613" y="4630343"/>
            <a:ext cx="1095375" cy="711200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          Phasenschieber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" kern="0" dirty="0">
              <a:solidFill>
                <a:srgbClr val="2B166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" kern="0" dirty="0">
              <a:solidFill>
                <a:srgbClr val="2B166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3,9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3" name="Picture 3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" y="619840"/>
            <a:ext cx="9000000" cy="13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69" y="5276850"/>
            <a:ext cx="1152369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78" y="5700000"/>
            <a:ext cx="1116000" cy="3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416075"/>
            <a:ext cx="862343" cy="352039"/>
          </a:xfrm>
          <a:prstGeom prst="rect">
            <a:avLst/>
          </a:prstGeom>
          <a:noFill/>
          <a:ln w="22225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Line 41"/>
          <p:cNvSpPr>
            <a:spLocks noChangeShapeType="1"/>
          </p:cNvSpPr>
          <p:nvPr/>
        </p:nvSpPr>
        <p:spPr bwMode="auto">
          <a:xfrm flipH="1">
            <a:off x="908049" y="6572251"/>
            <a:ext cx="4997449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Picture 2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28" y="3153650"/>
            <a:ext cx="1116000" cy="3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61" y="3664822"/>
            <a:ext cx="1116000" cy="3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Line 41"/>
          <p:cNvSpPr>
            <a:spLocks noChangeShapeType="1"/>
          </p:cNvSpPr>
          <p:nvPr/>
        </p:nvSpPr>
        <p:spPr bwMode="auto">
          <a:xfrm flipH="1">
            <a:off x="1765300" y="6076951"/>
            <a:ext cx="0" cy="48895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 flipH="1">
            <a:off x="5906758" y="6089652"/>
            <a:ext cx="0" cy="48895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125"/>
            <a:ext cx="862343" cy="352039"/>
          </a:xfrm>
          <a:prstGeom prst="rect">
            <a:avLst/>
          </a:prstGeom>
          <a:noFill/>
          <a:ln w="22225">
            <a:solidFill>
              <a:srgbClr val="2456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Line 41"/>
          <p:cNvSpPr>
            <a:spLocks noChangeShapeType="1"/>
          </p:cNvSpPr>
          <p:nvPr/>
        </p:nvSpPr>
        <p:spPr bwMode="auto">
          <a:xfrm flipH="1" flipV="1">
            <a:off x="863598" y="4305300"/>
            <a:ext cx="7264401" cy="6349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41"/>
          <p:cNvSpPr>
            <a:spLocks noChangeShapeType="1"/>
          </p:cNvSpPr>
          <p:nvPr/>
        </p:nvSpPr>
        <p:spPr bwMode="auto">
          <a:xfrm>
            <a:off x="3533775" y="4052887"/>
            <a:ext cx="1588" cy="250825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41"/>
          <p:cNvSpPr>
            <a:spLocks noChangeShapeType="1"/>
          </p:cNvSpPr>
          <p:nvPr/>
        </p:nvSpPr>
        <p:spPr bwMode="auto">
          <a:xfrm flipH="1">
            <a:off x="8129258" y="3543300"/>
            <a:ext cx="330" cy="768352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4967516" y="2109847"/>
            <a:ext cx="1095375" cy="554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hangingPunct="1">
              <a:lnSpc>
                <a:spcPct val="75000"/>
              </a:lnSpc>
              <a:spcBef>
                <a:spcPct val="25000"/>
              </a:spcBef>
              <a:defRPr/>
            </a:pPr>
            <a:endParaRPr lang="en-US" sz="800" dirty="0" smtClean="0"/>
          </a:p>
          <a:p>
            <a:pPr lvl="0" algn="ctr" eaLnBrk="1" hangingPunct="1">
              <a:lnSpc>
                <a:spcPct val="75000"/>
              </a:lnSpc>
              <a:spcBef>
                <a:spcPct val="25000"/>
              </a:spcBef>
              <a:defRPr/>
            </a:pPr>
            <a:r>
              <a:rPr lang="en-US" sz="800" dirty="0" smtClean="0"/>
              <a:t>Preamplifier </a:t>
            </a: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" kern="0" dirty="0">
              <a:solidFill>
                <a:srgbClr val="2B166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3,9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767263" y="65088"/>
            <a:ext cx="4376737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XSIN-XTIN-XSE</a:t>
            </a:r>
          </a:p>
        </p:txBody>
      </p:sp>
      <p:grpSp>
        <p:nvGrpSpPr>
          <p:cNvPr id="11273" name="Group 4"/>
          <p:cNvGrpSpPr>
            <a:grpSpLocks/>
          </p:cNvGrpSpPr>
          <p:nvPr/>
        </p:nvGrpSpPr>
        <p:grpSpPr bwMode="auto">
          <a:xfrm>
            <a:off x="19050" y="19050"/>
            <a:ext cx="3346450" cy="647700"/>
            <a:chOff x="0" y="486"/>
            <a:chExt cx="2544" cy="606"/>
          </a:xfrm>
        </p:grpSpPr>
        <p:pic>
          <p:nvPicPr>
            <p:cNvPr id="112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544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4" name="Rectangle 6"/>
            <p:cNvSpPr>
              <a:spLocks noChangeArrowheads="1"/>
            </p:cNvSpPr>
            <p:nvPr/>
          </p:nvSpPr>
          <p:spPr bwMode="auto">
            <a:xfrm>
              <a:off x="25" y="724"/>
              <a:ext cx="53" cy="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5" name="Rectangle 7"/>
            <p:cNvSpPr>
              <a:spLocks noChangeArrowheads="1"/>
            </p:cNvSpPr>
            <p:nvPr/>
          </p:nvSpPr>
          <p:spPr bwMode="auto">
            <a:xfrm>
              <a:off x="213" y="703"/>
              <a:ext cx="68" cy="5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6" name="Rectangle 8"/>
            <p:cNvSpPr>
              <a:spLocks noChangeArrowheads="1"/>
            </p:cNvSpPr>
            <p:nvPr/>
          </p:nvSpPr>
          <p:spPr bwMode="auto">
            <a:xfrm>
              <a:off x="82" y="720"/>
              <a:ext cx="126" cy="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490913" y="-47625"/>
            <a:ext cx="11572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UG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Level  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-7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89572" y="705758"/>
            <a:ext cx="9000000" cy="4436129"/>
            <a:chOff x="114972" y="2090058"/>
            <a:chExt cx="9000000" cy="4436129"/>
          </a:xfrm>
        </p:grpSpPr>
        <p:pic>
          <p:nvPicPr>
            <p:cNvPr id="140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72" y="2090058"/>
              <a:ext cx="9000000" cy="4436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 rot="5400000">
              <a:off x="1258939" y="4840918"/>
              <a:ext cx="206375" cy="375838"/>
              <a:chOff x="4289206" y="2895600"/>
              <a:chExt cx="206375" cy="37583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289206" y="3010634"/>
                <a:ext cx="206375" cy="260804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4302919" y="2895600"/>
                <a:ext cx="176212" cy="12144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 rot="16200000">
              <a:off x="835820" y="4851402"/>
              <a:ext cx="207168" cy="383041"/>
              <a:chOff x="4302919" y="2895600"/>
              <a:chExt cx="207168" cy="383041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303712" y="3017837"/>
                <a:ext cx="206375" cy="260804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V="1">
                <a:off x="4302919" y="2895600"/>
                <a:ext cx="176212" cy="12144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07" y="3296557"/>
            <a:ext cx="130558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93" y="3293382"/>
            <a:ext cx="130558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752154"/>
            <a:ext cx="1687512" cy="68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Curved Connector 35"/>
          <p:cNvCxnSpPr>
            <a:stCxn id="75" idx="0"/>
          </p:cNvCxnSpPr>
          <p:nvPr/>
        </p:nvCxnSpPr>
        <p:spPr>
          <a:xfrm rot="5400000" flipH="1" flipV="1">
            <a:off x="5541452" y="1195785"/>
            <a:ext cx="1178832" cy="3016363"/>
          </a:xfrm>
          <a:prstGeom prst="curved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54" name="Arc 125953"/>
          <p:cNvSpPr/>
          <p:nvPr/>
        </p:nvSpPr>
        <p:spPr>
          <a:xfrm flipH="1">
            <a:off x="2943219" y="1019175"/>
            <a:ext cx="5648330" cy="4467225"/>
          </a:xfrm>
          <a:prstGeom prst="arc">
            <a:avLst>
              <a:gd name="adj1" fmla="val 12385409"/>
              <a:gd name="adj2" fmla="val 73393"/>
            </a:avLst>
          </a:prstGeom>
          <a:ln>
            <a:solidFill>
              <a:schemeClr val="accent3"/>
            </a:solidFill>
            <a:headEnd type="arrow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6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58" y="3310495"/>
            <a:ext cx="978752" cy="46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58" y="3793095"/>
            <a:ext cx="978752" cy="46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58" y="4272520"/>
            <a:ext cx="978752" cy="46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58" y="4755120"/>
            <a:ext cx="978752" cy="46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58" y="5237720"/>
            <a:ext cx="978752" cy="46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32" y="5725594"/>
            <a:ext cx="989012" cy="7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1" y="3308638"/>
            <a:ext cx="982662" cy="25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35" y="3529697"/>
            <a:ext cx="983228" cy="2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0l">
  <a:themeElements>
    <a:clrScheme name="Custom 1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2B166E"/>
      </a:hlink>
      <a:folHlink>
        <a:srgbClr val="7E88E4"/>
      </a:folHlink>
    </a:clrScheme>
    <a:fontScheme name="cdb20041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0l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cdb2004120l</Template>
  <TotalTime>0</TotalTime>
  <Words>983</Words>
  <Application>Microsoft Office PowerPoint</Application>
  <PresentationFormat>On-screen Show (4:3)</PresentationFormat>
  <Paragraphs>270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cdb2004120l</vt:lpstr>
      <vt:lpstr>Image</vt:lpstr>
      <vt:lpstr>Electronics Racks for XFEL </vt:lpstr>
      <vt:lpstr>Injector Overview</vt:lpstr>
      <vt:lpstr>XSIN-XTIN-XSE</vt:lpstr>
      <vt:lpstr>XSIN-XTIN-XSE</vt:lpstr>
      <vt:lpstr>XSIN-XTIN-XSE</vt:lpstr>
      <vt:lpstr>XSIN-XTIN-XSE</vt:lpstr>
      <vt:lpstr>XSIN-XTIN-XSE</vt:lpstr>
      <vt:lpstr>XSIN-XTIN-XSE</vt:lpstr>
      <vt:lpstr>XSIN-XTIN-XSE</vt:lpstr>
      <vt:lpstr>XSIN-XTIN-XSE</vt:lpstr>
      <vt:lpstr>Appendix XTL: Standard rack</vt:lpstr>
      <vt:lpstr>XTL tunnel common remarks</vt:lpstr>
      <vt:lpstr>Appendix XTL: common remarks</vt:lpstr>
      <vt:lpstr>Appendix XTL: Front view</vt:lpstr>
      <vt:lpstr>Appendix XTL: Rear view</vt:lpstr>
      <vt:lpstr>PowerPoint Presentation</vt:lpstr>
      <vt:lpstr>PowerPoint Presentation</vt:lpstr>
      <vt:lpstr>Appendix XTL: Statistics</vt:lpstr>
      <vt:lpstr>Appendix XTL: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negodin</dc:creator>
  <cp:lastModifiedBy>Negodin, Evgueni</cp:lastModifiedBy>
  <cp:revision>1241</cp:revision>
  <cp:lastPrinted>2012-11-15T12:08:19Z</cp:lastPrinted>
  <dcterms:created xsi:type="dcterms:W3CDTF">2009-03-18T10:01:59Z</dcterms:created>
  <dcterms:modified xsi:type="dcterms:W3CDTF">2012-11-16T11:56:42Z</dcterms:modified>
</cp:coreProperties>
</file>