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575" r:id="rId3"/>
    <p:sldId id="576" r:id="rId4"/>
    <p:sldId id="577" r:id="rId5"/>
    <p:sldId id="578" r:id="rId6"/>
    <p:sldId id="579" r:id="rId7"/>
    <p:sldId id="574" r:id="rId8"/>
  </p:sldIdLst>
  <p:sldSz cx="9144000" cy="6858000" type="screen4x3"/>
  <p:notesSz cx="6858000" cy="9144000"/>
  <p:defaultTextStyle>
    <a:defPPr>
      <a:defRPr lang="de-DE"/>
    </a:defPPr>
    <a:lvl1pPr marL="0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8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9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61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80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97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17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35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54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07"/>
    <a:srgbClr val="FFC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7" autoAdjust="0"/>
    <p:restoredTop sz="98756" autoAdjust="0"/>
  </p:normalViewPr>
  <p:slideViewPr>
    <p:cSldViewPr snapToGrid="0" snapToObjects="1" showGuides="1">
      <p:cViewPr>
        <p:scale>
          <a:sx n="100" d="100"/>
          <a:sy n="100" d="100"/>
        </p:scale>
        <p:origin x="-352" y="3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3C0A-DF2F-A64B-B0F5-DBBCFA729BE6}" type="datetimeFigureOut">
              <a:rPr lang="en-US" smtClean="0"/>
              <a:t>01.03.13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D9E3-2894-9E45-AAB2-FFA0F3E6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DCBF-BA95-2146-BD4F-434FC6129EB4}" type="datetimeFigureOut">
              <a:rPr lang="de-DE" smtClean="0"/>
              <a:pPr/>
              <a:t>01.03.13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C0737-35B9-A640-B42F-E358D50D49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66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8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9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1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0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7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17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35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54" algn="l" defTabSz="4569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Talk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overwiev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bulk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siicon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detectors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Main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radiation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clusters</a:t>
            </a:r>
            <a:endParaRPr lang="de-DE" baseline="0" dirty="0" smtClean="0"/>
          </a:p>
          <a:p>
            <a:r>
              <a:rPr lang="de-DE" baseline="0" dirty="0" err="1" smtClean="0"/>
              <a:t>Connectin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defects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0737-35B9-A640-B42F-E358D50D496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3" y="274657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8" indent="0">
              <a:buNone/>
              <a:defRPr sz="2000" b="1"/>
            </a:lvl2pPr>
            <a:lvl3pPr marL="913839" indent="0">
              <a:buNone/>
              <a:defRPr sz="1800" b="1"/>
            </a:lvl3pPr>
            <a:lvl4pPr marL="1370761" indent="0">
              <a:buNone/>
              <a:defRPr sz="1600" b="1"/>
            </a:lvl4pPr>
            <a:lvl5pPr marL="1827680" indent="0">
              <a:buNone/>
              <a:defRPr sz="1600" b="1"/>
            </a:lvl5pPr>
            <a:lvl6pPr marL="2284597" indent="0">
              <a:buNone/>
              <a:defRPr sz="1600" b="1"/>
            </a:lvl6pPr>
            <a:lvl7pPr marL="2741517" indent="0">
              <a:buNone/>
              <a:defRPr sz="1600" b="1"/>
            </a:lvl7pPr>
            <a:lvl8pPr marL="3198435" indent="0">
              <a:buNone/>
              <a:defRPr sz="1600" b="1"/>
            </a:lvl8pPr>
            <a:lvl9pPr marL="3655354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8" indent="0">
              <a:buNone/>
              <a:defRPr sz="2000" b="1"/>
            </a:lvl2pPr>
            <a:lvl3pPr marL="913839" indent="0">
              <a:buNone/>
              <a:defRPr sz="1800" b="1"/>
            </a:lvl3pPr>
            <a:lvl4pPr marL="1370761" indent="0">
              <a:buNone/>
              <a:defRPr sz="1600" b="1"/>
            </a:lvl4pPr>
            <a:lvl5pPr marL="1827680" indent="0">
              <a:buNone/>
              <a:defRPr sz="1600" b="1"/>
            </a:lvl5pPr>
            <a:lvl6pPr marL="2284597" indent="0">
              <a:buNone/>
              <a:defRPr sz="1600" b="1"/>
            </a:lvl6pPr>
            <a:lvl7pPr marL="2741517" indent="0">
              <a:buNone/>
              <a:defRPr sz="1600" b="1"/>
            </a:lvl7pPr>
            <a:lvl8pPr marL="3198435" indent="0">
              <a:buNone/>
              <a:defRPr sz="1600" b="1"/>
            </a:lvl8pPr>
            <a:lvl9pPr marL="3655354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5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8" indent="0">
              <a:buNone/>
              <a:defRPr sz="1200"/>
            </a:lvl2pPr>
            <a:lvl3pPr marL="913839" indent="0">
              <a:buNone/>
              <a:defRPr sz="1000"/>
            </a:lvl3pPr>
            <a:lvl4pPr marL="1370761" indent="0">
              <a:buNone/>
              <a:defRPr sz="900"/>
            </a:lvl4pPr>
            <a:lvl5pPr marL="1827680" indent="0">
              <a:buNone/>
              <a:defRPr sz="900"/>
            </a:lvl5pPr>
            <a:lvl6pPr marL="2284597" indent="0">
              <a:buNone/>
              <a:defRPr sz="900"/>
            </a:lvl6pPr>
            <a:lvl7pPr marL="2741517" indent="0">
              <a:buNone/>
              <a:defRPr sz="900"/>
            </a:lvl7pPr>
            <a:lvl8pPr marL="3198435" indent="0">
              <a:buNone/>
              <a:defRPr sz="900"/>
            </a:lvl8pPr>
            <a:lvl9pPr marL="3655354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8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8" indent="0">
              <a:buNone/>
              <a:defRPr sz="2800"/>
            </a:lvl2pPr>
            <a:lvl3pPr marL="913839" indent="0">
              <a:buNone/>
              <a:defRPr sz="2400"/>
            </a:lvl3pPr>
            <a:lvl4pPr marL="1370761" indent="0">
              <a:buNone/>
              <a:defRPr sz="2000"/>
            </a:lvl4pPr>
            <a:lvl5pPr marL="1827680" indent="0">
              <a:buNone/>
              <a:defRPr sz="2000"/>
            </a:lvl5pPr>
            <a:lvl6pPr marL="2284597" indent="0">
              <a:buNone/>
              <a:defRPr sz="2000"/>
            </a:lvl6pPr>
            <a:lvl7pPr marL="2741517" indent="0">
              <a:buNone/>
              <a:defRPr sz="2000"/>
            </a:lvl7pPr>
            <a:lvl8pPr marL="3198435" indent="0">
              <a:buNone/>
              <a:defRPr sz="2000"/>
            </a:lvl8pPr>
            <a:lvl9pPr marL="3655354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8" indent="0">
              <a:buNone/>
              <a:defRPr sz="1200"/>
            </a:lvl2pPr>
            <a:lvl3pPr marL="913839" indent="0">
              <a:buNone/>
              <a:defRPr sz="1000"/>
            </a:lvl3pPr>
            <a:lvl4pPr marL="1370761" indent="0">
              <a:buNone/>
              <a:defRPr sz="900"/>
            </a:lvl4pPr>
            <a:lvl5pPr marL="1827680" indent="0">
              <a:buNone/>
              <a:defRPr sz="900"/>
            </a:lvl5pPr>
            <a:lvl6pPr marL="2284597" indent="0">
              <a:buNone/>
              <a:defRPr sz="900"/>
            </a:lvl6pPr>
            <a:lvl7pPr marL="2741517" indent="0">
              <a:buNone/>
              <a:defRPr sz="900"/>
            </a:lvl7pPr>
            <a:lvl8pPr marL="3198435" indent="0">
              <a:buNone/>
              <a:defRPr sz="900"/>
            </a:lvl8pPr>
            <a:lvl9pPr marL="3655354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4" tIns="45693" rIns="91384" bIns="45693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384" tIns="45693" rIns="91384" bIns="45693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46869"/>
            <a:ext cx="21336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14.02.2013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46869"/>
            <a:ext cx="28956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A. Junkes, VCI conference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46869"/>
            <a:ext cx="21336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7149F3-318A-5641-8F80-52E81717529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69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0" indent="-342690" algn="l" defTabSz="45691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5" indent="-285574" algn="l" defTabSz="45691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8" indent="-228464" algn="l" defTabSz="4569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7" indent="-228464" algn="l" defTabSz="45691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9" indent="-228464" algn="l" defTabSz="45691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8" indent="-228464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5" indent="-228464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8" indent="-228464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5" indent="-228464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8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9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1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0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7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7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5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4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00068"/>
          <p:cNvPicPr>
            <a:picLocks noChangeAspect="1" noChangeArrowheads="1"/>
          </p:cNvPicPr>
          <p:nvPr/>
        </p:nvPicPr>
        <p:blipFill>
          <a:blip r:embed="rId3" cstate="email">
            <a:lum bright="66000" contrast="-8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981206"/>
            <a:ext cx="9144000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" y="3"/>
            <a:ext cx="9144000" cy="198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11" tIns="45105" rIns="90211" bIns="45105" rtlCol="0" anchor="ctr"/>
          <a:lstStyle/>
          <a:p>
            <a:pPr algn="ctr"/>
            <a:r>
              <a:rPr lang="de-DE" sz="3600" dirty="0" smtClean="0"/>
              <a:t>WP2</a:t>
            </a:r>
          </a:p>
          <a:p>
            <a:pPr algn="ctr"/>
            <a:r>
              <a:rPr lang="de-DE" sz="3600" dirty="0" smtClean="0"/>
              <a:t>Radiation </a:t>
            </a:r>
            <a:r>
              <a:rPr lang="de-DE" sz="3600" dirty="0" err="1" smtClean="0"/>
              <a:t>Hardness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Silicon </a:t>
            </a:r>
            <a:r>
              <a:rPr lang="de-DE" sz="3600" dirty="0" err="1" smtClean="0"/>
              <a:t>Detectors</a:t>
            </a:r>
            <a:endParaRPr lang="de-DE" sz="3600" dirty="0"/>
          </a:p>
        </p:txBody>
      </p:sp>
      <p:pic>
        <p:nvPicPr>
          <p:cNvPr id="13" name="Bild 12" descr="physicsatterascalelo#34c16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273" y="4895279"/>
            <a:ext cx="1288570" cy="1288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2900" y="2443268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Alexander </a:t>
            </a:r>
            <a:r>
              <a:rPr lang="en-US" dirty="0" err="1" smtClean="0"/>
              <a:t>Dierlamm</a:t>
            </a:r>
            <a:endParaRPr lang="en-US" dirty="0" smtClean="0"/>
          </a:p>
          <a:p>
            <a:pPr algn="ctr"/>
            <a:r>
              <a:rPr lang="en-US" i="1" dirty="0" smtClean="0"/>
              <a:t>KIT</a:t>
            </a:r>
          </a:p>
          <a:p>
            <a:pPr algn="ctr"/>
            <a:r>
              <a:rPr lang="en-US" dirty="0" smtClean="0"/>
              <a:t>Alexandra Junkes</a:t>
            </a:r>
          </a:p>
          <a:p>
            <a:pPr algn="ctr"/>
            <a:r>
              <a:rPr lang="en-US" i="1" dirty="0" err="1" smtClean="0"/>
              <a:t>Uni</a:t>
            </a:r>
            <a:r>
              <a:rPr lang="en-US" i="1" dirty="0" smtClean="0"/>
              <a:t> Hamburg</a:t>
            </a:r>
            <a:endParaRPr lang="en-US" i="1" dirty="0"/>
          </a:p>
        </p:txBody>
      </p:sp>
      <p:pic>
        <p:nvPicPr>
          <p:cNvPr id="10" name="Bild 6" descr="uni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4" y="5504216"/>
            <a:ext cx="4008527" cy="1257527"/>
          </a:xfrm>
          <a:prstGeom prst="rect">
            <a:avLst/>
          </a:prstGeom>
        </p:spPr>
      </p:pic>
      <p:pic>
        <p:nvPicPr>
          <p:cNvPr id="11" name="Bild 6" descr="cms-bmg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381" y="5437083"/>
            <a:ext cx="1324661" cy="1324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1" y="4433614"/>
            <a:ext cx="756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Project meeting </a:t>
            </a:r>
          </a:p>
          <a:p>
            <a:pPr algn="ctr"/>
            <a:r>
              <a:rPr lang="en-US" dirty="0" smtClean="0"/>
              <a:t>Enabling Technologies for Silicon </a:t>
            </a:r>
            <a:r>
              <a:rPr lang="en-US" dirty="0" err="1" smtClean="0"/>
              <a:t>Microstrip</a:t>
            </a:r>
            <a:r>
              <a:rPr lang="en-US" dirty="0" smtClean="0"/>
              <a:t> Tracking Detectors at the HL</a:t>
            </a:r>
            <a:r>
              <a:rPr lang="en-US" dirty="0" smtClean="0"/>
              <a:t>-LHC</a:t>
            </a:r>
            <a:endParaRPr lang="en-US" dirty="0" smtClean="0"/>
          </a:p>
          <a:p>
            <a:pPr algn="ctr"/>
            <a:r>
              <a:rPr lang="en-US" dirty="0" smtClean="0"/>
              <a:t>Mainz, February 28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30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4600" dirty="0" smtClean="0"/>
              <a:t>Expected Radiation depending on position in detector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-7569"/>
          <a:stretch/>
        </p:blipFill>
        <p:spPr bwMode="auto">
          <a:xfrm>
            <a:off x="94070" y="1897766"/>
            <a:ext cx="4453823" cy="3492959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281" y="5157158"/>
            <a:ext cx="43507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[I. Dawson, P. S. </a:t>
            </a:r>
            <a:r>
              <a:rPr lang="en-GB" sz="1000" dirty="0" err="1" smtClean="0"/>
              <a:t>Miyagawa</a:t>
            </a:r>
            <a:r>
              <a:rPr lang="en-GB" sz="1000" dirty="0" smtClean="0"/>
              <a:t> , Atlas Upgrade radiation </a:t>
            </a:r>
            <a:r>
              <a:rPr lang="en-GB" sz="1000" dirty="0" err="1" smtClean="0"/>
              <a:t>bac</a:t>
            </a:r>
            <a:r>
              <a:rPr lang="sl-SI" sz="1000" dirty="0" smtClean="0"/>
              <a:t>k</a:t>
            </a:r>
            <a:r>
              <a:rPr lang="en-GB" sz="1000" dirty="0" smtClean="0"/>
              <a:t>ground  simulations]</a:t>
            </a:r>
            <a:endParaRPr lang="en-GB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6346" b="-7154"/>
          <a:stretch/>
        </p:blipFill>
        <p:spPr bwMode="auto">
          <a:xfrm>
            <a:off x="4660641" y="1904121"/>
            <a:ext cx="4430696" cy="3487499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376092"/>
            </a:solidFill>
            <a:miter lim="800000"/>
            <a:headEnd/>
            <a:tailEnd/>
          </a:ln>
          <a:effectLst/>
          <a:extLst/>
        </p:spPr>
      </p:pic>
      <p:sp>
        <p:nvSpPr>
          <p:cNvPr id="14" name="Textfeld 15"/>
          <p:cNvSpPr txBox="1"/>
          <p:nvPr/>
        </p:nvSpPr>
        <p:spPr>
          <a:xfrm>
            <a:off x="5341726" y="4269027"/>
            <a:ext cx="1098349" cy="41130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87290" tIns="43645" rIns="87290" bIns="43645" rtlCol="0">
            <a:spAutoFit/>
          </a:bodyPr>
          <a:lstStyle/>
          <a:p>
            <a:pPr algn="ctr"/>
            <a:r>
              <a:rPr lang="de-DE" sz="2100" b="1" dirty="0">
                <a:solidFill>
                  <a:srgbClr val="FF0000"/>
                </a:solidFill>
              </a:rPr>
              <a:t>Pixels</a:t>
            </a:r>
          </a:p>
        </p:txBody>
      </p:sp>
      <p:sp>
        <p:nvSpPr>
          <p:cNvPr id="15" name="Textfeld 16"/>
          <p:cNvSpPr txBox="1"/>
          <p:nvPr/>
        </p:nvSpPr>
        <p:spPr>
          <a:xfrm>
            <a:off x="6615994" y="4269027"/>
            <a:ext cx="2367792" cy="41130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87290" tIns="43645" rIns="87290" bIns="43645" rtlCol="0">
            <a:spAutoFit/>
          </a:bodyPr>
          <a:lstStyle/>
          <a:p>
            <a:pPr algn="ctr"/>
            <a:r>
              <a:rPr lang="de-DE" sz="2100" b="1" dirty="0">
                <a:solidFill>
                  <a:srgbClr val="0000FF"/>
                </a:solidFill>
              </a:rPr>
              <a:t>Strips</a:t>
            </a:r>
          </a:p>
        </p:txBody>
      </p:sp>
      <p:sp>
        <p:nvSpPr>
          <p:cNvPr id="16" name="Pfeil nach links und rechts 19"/>
          <p:cNvSpPr/>
          <p:nvPr/>
        </p:nvSpPr>
        <p:spPr>
          <a:xfrm>
            <a:off x="6098986" y="2604296"/>
            <a:ext cx="2674365" cy="582529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90" tIns="43645" rIns="87290" bIns="43645" rtlCol="0" anchor="ctr"/>
          <a:lstStyle/>
          <a:p>
            <a:pPr algn="ctr"/>
            <a:endParaRPr lang="de-DE"/>
          </a:p>
        </p:txBody>
      </p:sp>
      <p:sp>
        <p:nvSpPr>
          <p:cNvPr id="17" name="Textfeld 20"/>
          <p:cNvSpPr txBox="1"/>
          <p:nvPr/>
        </p:nvSpPr>
        <p:spPr>
          <a:xfrm>
            <a:off x="6306833" y="2684013"/>
            <a:ext cx="2676531" cy="365141"/>
          </a:xfrm>
          <a:prstGeom prst="rect">
            <a:avLst/>
          </a:prstGeom>
          <a:noFill/>
        </p:spPr>
        <p:txBody>
          <a:bodyPr wrap="square" lIns="87290" tIns="43645" rIns="87290" bIns="43645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Pion/Neutron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mixture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4775" y="1898389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 0 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11570" y="514540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Mueller, KIT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565" y="1498279"/>
            <a:ext cx="446632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3257" y="1497656"/>
            <a:ext cx="446632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11300" y="3049154"/>
            <a:ext cx="2628900" cy="175144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30012" y="5461912"/>
            <a:ext cx="5173988" cy="1046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Very similar requirements for ATLAS &amp; CMS</a:t>
            </a:r>
          </a:p>
          <a:p>
            <a:pPr marL="342900" indent="-1260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>
                <a:solidFill>
                  <a:schemeClr val="bg1"/>
                </a:solidFill>
              </a:rPr>
              <a:t>max</a:t>
            </a:r>
            <a:r>
              <a:rPr lang="en-US" dirty="0" smtClean="0">
                <a:solidFill>
                  <a:schemeClr val="bg1"/>
                </a:solidFill>
              </a:rPr>
              <a:t>= 2x10</a:t>
            </a:r>
            <a:r>
              <a:rPr lang="en-US" baseline="30000" dirty="0" smtClean="0">
                <a:solidFill>
                  <a:schemeClr val="bg1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cm</a:t>
            </a:r>
            <a:r>
              <a:rPr lang="en-US" baseline="30000" dirty="0" smtClean="0">
                <a:solidFill>
                  <a:schemeClr val="bg1"/>
                </a:solidFill>
              </a:rPr>
              <a:t>-2  </a:t>
            </a:r>
            <a:r>
              <a:rPr lang="en-US" dirty="0" smtClean="0">
                <a:solidFill>
                  <a:schemeClr val="bg1"/>
                </a:solidFill>
              </a:rPr>
              <a:t>(with security margins)</a:t>
            </a:r>
          </a:p>
          <a:p>
            <a:pPr marL="342900" indent="-1260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Mixed particle contribution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0641" y="503404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L=3000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2" name="Rectangle 31"/>
          <p:cNvSpPr/>
          <p:nvPr/>
        </p:nvSpPr>
        <p:spPr>
          <a:xfrm>
            <a:off x="5506734" y="3276599"/>
            <a:ext cx="1046466" cy="14037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6834" y="3276599"/>
            <a:ext cx="2676530" cy="140373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8231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5000" dirty="0" smtClean="0"/>
              <a:t>Questions from the proposal: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2053" y="1524003"/>
            <a:ext cx="7874000" cy="4093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Are expectations and the forecast correct? </a:t>
            </a:r>
          </a:p>
          <a:p>
            <a:pPr marL="338400" lvl="1" indent="-169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Validate </a:t>
            </a:r>
            <a:r>
              <a:rPr lang="en-US" sz="2000" dirty="0">
                <a:solidFill>
                  <a:srgbClr val="FFFFFF"/>
                </a:solidFill>
              </a:rPr>
              <a:t>existing models describing and forecasting the damage </a:t>
            </a:r>
            <a:r>
              <a:rPr lang="en-US" sz="2000" dirty="0" smtClean="0">
                <a:solidFill>
                  <a:srgbClr val="FFFFFF"/>
                </a:solidFill>
              </a:rPr>
              <a:t>today’s detectors.</a:t>
            </a:r>
          </a:p>
          <a:p>
            <a:pPr marL="169200" lvl="1"/>
            <a:endParaRPr lang="en-US" sz="2000" dirty="0" smtClean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What are the radiation effects for materials and novel design options?</a:t>
            </a:r>
          </a:p>
          <a:p>
            <a:pPr marL="338400" lvl="1" indent="-169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Bring together results from both experiments and perform complementary measurements.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Can we optimize the sensors and predict their behavior?</a:t>
            </a:r>
          </a:p>
          <a:p>
            <a:pPr marL="338400" lvl="1" indent="-169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Use input from 2. and create accurate device simulations.</a:t>
            </a:r>
          </a:p>
          <a:p>
            <a:pPr marL="169200" lvl="1"/>
            <a:endParaRPr lang="en-US" sz="2000" dirty="0" smtClean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Can we use/ should we avoid some effects?</a:t>
            </a:r>
          </a:p>
          <a:p>
            <a:pPr marL="338400" lvl="1" indent="-169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Investigate and simulate charge multiplication, surface effects…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39479"/>
              </p:ext>
            </p:extLst>
          </p:nvPr>
        </p:nvGraphicFramePr>
        <p:xfrm>
          <a:off x="787400" y="5698827"/>
          <a:ext cx="7632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54"/>
                <a:gridCol w="1033191"/>
                <a:gridCol w="1033191"/>
                <a:gridCol w="1033191"/>
                <a:gridCol w="1033191"/>
                <a:gridCol w="1033191"/>
                <a:gridCol w="10331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Aachen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Berlin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Freiburg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UHH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833131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5000" dirty="0" smtClean="0"/>
              <a:t>1. Validate models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63900" y="1460207"/>
            <a:ext cx="583857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Working with the </a:t>
            </a:r>
            <a:r>
              <a:rPr lang="en-US" sz="2000" i="1" dirty="0" smtClean="0">
                <a:solidFill>
                  <a:srgbClr val="FFFFFF"/>
                </a:solidFill>
              </a:rPr>
              <a:t>Inter-Experiment Radiation Damage Working Group </a:t>
            </a:r>
            <a:r>
              <a:rPr lang="en-US" sz="2000" dirty="0" smtClean="0">
                <a:solidFill>
                  <a:srgbClr val="FFFFFF"/>
                </a:solidFill>
              </a:rPr>
              <a:t>on understanding and forecast for:</a:t>
            </a:r>
            <a:endParaRPr lang="en-US" sz="2000" i="1" dirty="0" smtClean="0">
              <a:solidFill>
                <a:srgbClr val="FFFFFF"/>
              </a:solidFill>
            </a:endParaRPr>
          </a:p>
          <a:p>
            <a:pPr marL="914118" lvl="1" indent="-4572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Leakage </a:t>
            </a:r>
            <a:r>
              <a:rPr lang="en-US" sz="2000" dirty="0" smtClean="0">
                <a:solidFill>
                  <a:srgbClr val="FFFFFF"/>
                </a:solidFill>
              </a:rPr>
              <a:t>current, depletion voltage, trapping</a:t>
            </a:r>
          </a:p>
          <a:p>
            <a:pPr marL="914118" lvl="1" indent="-4572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Long </a:t>
            </a:r>
            <a:r>
              <a:rPr lang="en-US" sz="2000" dirty="0">
                <a:solidFill>
                  <a:srgbClr val="FFFFFF"/>
                </a:solidFill>
              </a:rPr>
              <a:t>term </a:t>
            </a:r>
            <a:r>
              <a:rPr lang="en-US" sz="2000" dirty="0" smtClean="0">
                <a:solidFill>
                  <a:srgbClr val="FFFFFF"/>
                </a:solidFill>
              </a:rPr>
              <a:t>annealing…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Set work parameters for design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- C. Barth (KA)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3533222"/>
            <a:ext cx="4352671" cy="2972782"/>
          </a:xfrm>
          <a:prstGeom prst="rect">
            <a:avLst/>
          </a:prstGeom>
          <a:ln w="28575" cmpd="sng">
            <a:solidFill>
              <a:srgbClr val="376092"/>
            </a:solidFill>
          </a:ln>
        </p:spPr>
      </p:pic>
      <p:sp>
        <p:nvSpPr>
          <p:cNvPr id="10" name="TextBox 9"/>
          <p:cNvSpPr txBox="1"/>
          <p:nvPr/>
        </p:nvSpPr>
        <p:spPr>
          <a:xfrm rot="16200000">
            <a:off x="7763826" y="4620273"/>
            <a:ext cx="2400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Gibson, 21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RD50 meeting, CERN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97" y="3596727"/>
            <a:ext cx="2954556" cy="2897424"/>
          </a:xfrm>
          <a:prstGeom prst="rect">
            <a:avLst/>
          </a:prstGeom>
          <a:ln w="28575" cmpd="sng">
            <a:solidFill>
              <a:srgbClr val="37609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82351" y="3558627"/>
            <a:ext cx="2030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CMS: </a:t>
            </a:r>
            <a:r>
              <a:rPr lang="en-US" sz="1200" dirty="0" err="1" smtClean="0"/>
              <a:t>S.Zenz</a:t>
            </a:r>
            <a:r>
              <a:rPr lang="en-US" sz="1200" dirty="0"/>
              <a:t>, 21</a:t>
            </a:r>
            <a:r>
              <a:rPr lang="en-US" sz="1200" baseline="30000" dirty="0"/>
              <a:t>st</a:t>
            </a:r>
            <a:r>
              <a:rPr lang="en-US" sz="1200" dirty="0"/>
              <a:t> </a:t>
            </a:r>
            <a:r>
              <a:rPr lang="en-US" sz="1200" dirty="0" smtClean="0"/>
              <a:t>RD50, CERN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4" y="1442206"/>
            <a:ext cx="3047996" cy="2154521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 rot="16200000">
            <a:off x="2260117" y="2038565"/>
            <a:ext cx="1572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Gibson, 21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RD50, CERN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0120201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4000" dirty="0" smtClean="0"/>
              <a:t>2. Radiation Effect + 3. Device Simulation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1600" y="1675638"/>
            <a:ext cx="890270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2. Radiation effects on materials and devices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Collection of results from ATLAS/CMS projects, most of them are part of RD50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Competencies: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DESY: </a:t>
            </a:r>
            <a:r>
              <a:rPr lang="en-US" sz="2000" dirty="0">
                <a:solidFill>
                  <a:srgbClr val="FFFFFF"/>
                </a:solidFill>
              </a:rPr>
              <a:t>Sensor design, </a:t>
            </a:r>
            <a:r>
              <a:rPr lang="en-US" sz="2000" dirty="0" smtClean="0">
                <a:solidFill>
                  <a:srgbClr val="FFFFFF"/>
                </a:solidFill>
              </a:rPr>
              <a:t>macroscopic </a:t>
            </a:r>
            <a:r>
              <a:rPr lang="en-US" sz="2000" dirty="0">
                <a:solidFill>
                  <a:srgbClr val="FFFFFF"/>
                </a:solidFill>
              </a:rPr>
              <a:t>radiation </a:t>
            </a:r>
            <a:r>
              <a:rPr lang="en-US" sz="2000" dirty="0" smtClean="0">
                <a:solidFill>
                  <a:srgbClr val="FFFFFF"/>
                </a:solidFill>
              </a:rPr>
              <a:t>effects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KA: Sensor design, macroscopic radiation effects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UHH: Microscopic radiation damage, macroscopic radiation effects, surface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00" y="3733038"/>
            <a:ext cx="89027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3. Device simulation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Most important step: Take results from 2. and work on accurate device simulations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Forecast of radiation damage and impact on sensor properties (electric field, trapping (?))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Implement further designs (short strips, strip isolation, second metal layers…)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Adapt and optimize layout  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T. </a:t>
            </a:r>
            <a:r>
              <a:rPr lang="en-US" sz="2000" dirty="0" err="1" smtClean="0">
                <a:solidFill>
                  <a:srgbClr val="FFFFFF"/>
                </a:solidFill>
              </a:rPr>
              <a:t>Eichhorn</a:t>
            </a:r>
            <a:r>
              <a:rPr lang="en-US" sz="2000" dirty="0" smtClean="0">
                <a:solidFill>
                  <a:srgbClr val="FFFFFF"/>
                </a:solidFill>
              </a:rPr>
              <a:t> (DESY), R. </a:t>
            </a:r>
            <a:r>
              <a:rPr lang="en-US" sz="2000" dirty="0" err="1" smtClean="0">
                <a:solidFill>
                  <a:srgbClr val="FFFFFF"/>
                </a:solidFill>
              </a:rPr>
              <a:t>Eber</a:t>
            </a:r>
            <a:r>
              <a:rPr lang="en-US" sz="2000" dirty="0" smtClean="0">
                <a:solidFill>
                  <a:srgbClr val="FFFFFF"/>
                </a:solidFill>
              </a:rPr>
              <a:t> (KA), C. </a:t>
            </a:r>
            <a:r>
              <a:rPr lang="en-US" sz="2000" dirty="0" err="1" smtClean="0">
                <a:solidFill>
                  <a:srgbClr val="FFFFFF"/>
                </a:solidFill>
              </a:rPr>
              <a:t>Scharf</a:t>
            </a:r>
            <a:r>
              <a:rPr lang="en-US" sz="2000" dirty="0" smtClean="0">
                <a:solidFill>
                  <a:srgbClr val="FFFFFF"/>
                </a:solidFill>
              </a:rPr>
              <a:t> (UHH)</a:t>
            </a:r>
          </a:p>
        </p:txBody>
      </p:sp>
    </p:spTree>
    <p:extLst>
      <p:ext uri="{BB962C8B-B14F-4D97-AF65-F5344CB8AC3E}">
        <p14:creationId xmlns:p14="http://schemas.microsoft.com/office/powerpoint/2010/main" val="2480857882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5000" dirty="0" smtClean="0"/>
              <a:t>4. Special Effects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0253" y="1701803"/>
            <a:ext cx="7874000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Survey of possible new technologies, effects and problems: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Charge multiplication: New devices or more of a problem than a solution?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Random phantom hits: New problems for highly irradiated sensors due to surface effects?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Experience with multiple vendors.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More?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1231" y="4495526"/>
            <a:ext cx="33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Eber</a:t>
            </a:r>
            <a:r>
              <a:rPr lang="en-US" dirty="0" smtClean="0"/>
              <a:t>, 21</a:t>
            </a:r>
            <a:r>
              <a:rPr lang="en-US" baseline="30000" dirty="0" smtClean="0"/>
              <a:t>st</a:t>
            </a:r>
            <a:r>
              <a:rPr lang="en-US" dirty="0" smtClean="0"/>
              <a:t> RD50 meeting,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09158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" y="6556146"/>
            <a:ext cx="9144000" cy="301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4" y="17"/>
            <a:ext cx="9144000" cy="1417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49" tIns="45124" rIns="90249" bIns="45124" rtlCol="0" anchor="ctr"/>
          <a:lstStyle/>
          <a:p>
            <a:pPr algn="ctr"/>
            <a:r>
              <a:rPr lang="en-GB" sz="5000" dirty="0" smtClean="0"/>
              <a:t>Conclusion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14.02.2013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49F3-318A-5641-8F80-52E81717529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68300" y="1778006"/>
            <a:ext cx="7772400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Most important step is transition from test-measurements to accurate simulations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Pooling existing information (e.g. from RD50 results) to a complete picture (overlap with WP1)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A. Junkes, VCI conference</a:t>
            </a:r>
            <a:endParaRPr lang="de-DE"/>
          </a:p>
        </p:txBody>
      </p:sp>
      <p:pic>
        <p:nvPicPr>
          <p:cNvPr id="8" name="Picture 7" descr="UHHLo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400799"/>
            <a:ext cx="464249" cy="4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6872"/>
      </p:ext>
    </p:extLst>
  </p:cSld>
  <p:clrMapOvr>
    <a:masterClrMapping/>
  </p:clrMapOvr>
  <p:transition xmlns:p14="http://schemas.microsoft.com/office/powerpoint/2010/main" advTm="64099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560</Words>
  <Application>Microsoft Macintosh PowerPoint</Application>
  <PresentationFormat>On-screen Show (4:3)</PresentationFormat>
  <Paragraphs>101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Alex</dc:creator>
  <cp:lastModifiedBy>Alexandra Junkes</cp:lastModifiedBy>
  <cp:revision>360</cp:revision>
  <cp:lastPrinted>2011-07-11T09:53:34Z</cp:lastPrinted>
  <dcterms:created xsi:type="dcterms:W3CDTF">2011-07-08T05:02:39Z</dcterms:created>
  <dcterms:modified xsi:type="dcterms:W3CDTF">2013-03-01T13:09:22Z</dcterms:modified>
</cp:coreProperties>
</file>