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72" r:id="rId4"/>
    <p:sldId id="260" r:id="rId5"/>
    <p:sldId id="279" r:id="rId6"/>
    <p:sldId id="290" r:id="rId7"/>
    <p:sldId id="298" r:id="rId8"/>
    <p:sldId id="291" r:id="rId9"/>
    <p:sldId id="292" r:id="rId10"/>
    <p:sldId id="293" r:id="rId11"/>
    <p:sldId id="294" r:id="rId12"/>
    <p:sldId id="310" r:id="rId13"/>
    <p:sldId id="304" r:id="rId14"/>
    <p:sldId id="305" r:id="rId15"/>
    <p:sldId id="278" r:id="rId16"/>
    <p:sldId id="295" r:id="rId17"/>
    <p:sldId id="296" r:id="rId18"/>
    <p:sldId id="289" r:id="rId19"/>
    <p:sldId id="282" r:id="rId20"/>
    <p:sldId id="299" r:id="rId21"/>
    <p:sldId id="300" r:id="rId22"/>
    <p:sldId id="307" r:id="rId23"/>
    <p:sldId id="309" r:id="rId24"/>
    <p:sldId id="302" r:id="rId25"/>
    <p:sldId id="308" r:id="rId26"/>
    <p:sldId id="277" r:id="rId27"/>
    <p:sldId id="306" r:id="rId28"/>
    <p:sldId id="261" r:id="rId29"/>
    <p:sldId id="311" r:id="rId30"/>
    <p:sldId id="301" r:id="rId31"/>
    <p:sldId id="280" r:id="rId32"/>
    <p:sldId id="267" r:id="rId33"/>
    <p:sldId id="264" r:id="rId34"/>
    <p:sldId id="262" r:id="rId35"/>
    <p:sldId id="263" r:id="rId36"/>
    <p:sldId id="265" r:id="rId37"/>
    <p:sldId id="271" r:id="rId38"/>
    <p:sldId id="275" r:id="rId39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F05"/>
    <a:srgbClr val="251555"/>
    <a:srgbClr val="2B362A"/>
    <a:srgbClr val="DBF7FB"/>
    <a:srgbClr val="FFCC00"/>
    <a:srgbClr val="A50021"/>
    <a:srgbClr val="E0E0E0"/>
    <a:srgbClr val="626262"/>
    <a:srgbClr val="FD930A"/>
    <a:srgbClr val="1C0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7767" autoAdjust="0"/>
  </p:normalViewPr>
  <p:slideViewPr>
    <p:cSldViewPr snapToGrid="0">
      <p:cViewPr>
        <p:scale>
          <a:sx n="90" d="100"/>
          <a:sy n="90" d="100"/>
        </p:scale>
        <p:origin x="-690" y="24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3124"/>
        <p:guide pos="21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3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10362BF-BB3C-4E8B-AA88-1FB36F9C16B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85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67749C01-57F7-4288-8679-5D3E04FF4437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pitchFamily="112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</a:rPr>
              <a:t>Fill in the text written in brown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A6825B9-D09A-4A69-A5BF-4448DD2AB133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3D7532F-9F59-40E2-B49E-706C6359F116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7261CB1-C9D0-485E-8429-B87E852781DC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619B536-4BAA-4A4F-A3D9-910F8985017A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0EFBB64-210F-4386-BEC6-0C93398CC7B0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C22535E-776B-4897-A6DC-BE5951854B76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 smtClean="0">
                <a:ea typeface="ＭＳ Ｐゴシック" pitchFamily="112" charset="-128"/>
              </a:rPr>
              <a:t>Before you start</a:t>
            </a:r>
            <a:r>
              <a:rPr lang="en-GB" sz="1100" dirty="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 smtClean="0">
                <a:ea typeface="ＭＳ Ｐゴシック" pitchFamily="112" charset="-128"/>
              </a:rPr>
              <a:t>Master Slide view</a:t>
            </a:r>
            <a:r>
              <a:rPr lang="en-GB" sz="1100" dirty="0" smtClean="0">
                <a:ea typeface="ＭＳ Ｐゴシック" pitchFamily="112" charset="-128"/>
              </a:rPr>
              <a:t>:   </a:t>
            </a:r>
            <a:br>
              <a:rPr lang="en-GB" sz="1100" dirty="0" smtClean="0">
                <a:ea typeface="ＭＳ Ｐゴシック" pitchFamily="112" charset="-128"/>
              </a:rPr>
            </a:br>
            <a:r>
              <a:rPr lang="en-GB" sz="1100" dirty="0" smtClean="0">
                <a:ea typeface="ＭＳ Ｐゴシック" pitchFamily="112" charset="-128"/>
              </a:rPr>
              <a:t>   Menu button “View”,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 smtClean="0">
                <a:ea typeface="ＭＳ Ｐゴシック" pitchFamily="112" charset="-128"/>
              </a:rPr>
              <a:t>Before you start</a:t>
            </a:r>
            <a:r>
              <a:rPr lang="en-GB" sz="1100" dirty="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 smtClean="0">
                <a:ea typeface="ＭＳ Ｐゴシック" pitchFamily="112" charset="-128"/>
              </a:rPr>
              <a:t>Master Slide view</a:t>
            </a:r>
            <a:r>
              <a:rPr lang="en-GB" sz="1100" dirty="0" smtClean="0">
                <a:ea typeface="ＭＳ Ｐゴシック" pitchFamily="112" charset="-128"/>
              </a:rPr>
              <a:t>:   </a:t>
            </a:r>
            <a:br>
              <a:rPr lang="en-GB" sz="1100" dirty="0" smtClean="0">
                <a:ea typeface="ＭＳ Ｐゴシック" pitchFamily="112" charset="-128"/>
              </a:rPr>
            </a:br>
            <a:r>
              <a:rPr lang="en-GB" sz="1100" dirty="0" smtClean="0">
                <a:ea typeface="ＭＳ Ｐゴシック" pitchFamily="112" charset="-128"/>
              </a:rPr>
              <a:t>   Menu button “View”,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 smtClean="0">
                <a:ea typeface="ＭＳ Ｐゴシック" pitchFamily="112" charset="-128"/>
              </a:rPr>
              <a:t>Before you start</a:t>
            </a:r>
            <a:r>
              <a:rPr lang="en-GB" sz="110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smtClean="0">
                <a:ea typeface="ＭＳ Ｐゴシック" pitchFamily="112" charset="-128"/>
              </a:rPr>
              <a:t>Master Slide view</a:t>
            </a:r>
            <a:r>
              <a:rPr lang="en-GB" sz="1100" smtClean="0">
                <a:ea typeface="ＭＳ Ｐゴシック" pitchFamily="112" charset="-128"/>
              </a:rPr>
              <a:t>:   </a:t>
            </a:r>
            <a:br>
              <a:rPr lang="en-GB" sz="1100" smtClean="0">
                <a:ea typeface="ＭＳ Ｐゴシック" pitchFamily="112" charset="-128"/>
              </a:rPr>
            </a:br>
            <a:r>
              <a:rPr lang="en-GB" sz="1100" smtClean="0">
                <a:ea typeface="ＭＳ Ｐゴシック" pitchFamily="112" charset="-128"/>
              </a:rPr>
              <a:t>   Menu button “View”,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EoI for WPnumber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smtClean="0">
                <a:ea typeface="ＭＳ Ｐゴシック" pitchFamily="112" charset="-128"/>
                <a:sym typeface="Wingdings" pitchFamily="2" charset="2"/>
              </a:rPr>
            </a:br>
            <a:endParaRPr lang="en-GB" sz="110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 smtClean="0">
                <a:ea typeface="ＭＳ Ｐゴシック" pitchFamily="112" charset="-128"/>
              </a:rPr>
              <a:t>Before you start</a:t>
            </a:r>
            <a:r>
              <a:rPr lang="en-GB" sz="1100" dirty="0" smtClean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 smtClean="0">
                <a:ea typeface="ＭＳ Ｐゴシック" pitchFamily="112" charset="-128"/>
              </a:rPr>
              <a:t>Master Slide view</a:t>
            </a:r>
            <a:r>
              <a:rPr lang="en-GB" sz="1100" dirty="0" smtClean="0">
                <a:ea typeface="ＭＳ Ｐゴシック" pitchFamily="112" charset="-128"/>
              </a:rPr>
              <a:t>:   </a:t>
            </a:r>
            <a:br>
              <a:rPr lang="en-GB" sz="1100" dirty="0" smtClean="0">
                <a:ea typeface="ＭＳ Ｐゴシック" pitchFamily="112" charset="-128"/>
              </a:rPr>
            </a:br>
            <a:r>
              <a:rPr lang="en-GB" sz="1100" dirty="0" smtClean="0">
                <a:ea typeface="ＭＳ Ｐゴシック" pitchFamily="112" charset="-128"/>
              </a:rPr>
              <a:t>   Menu button “View”,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 smtClean="0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 smtClean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 smtClean="0">
                <a:ea typeface="ＭＳ Ｐゴシック" pitchFamily="112" charset="-128"/>
                <a:sym typeface="Wingdings" pitchFamily="2" charset="2"/>
              </a:rPr>
            </a:br>
            <a:endParaRPr lang="en-GB" sz="1100" dirty="0" smtClean="0">
              <a:ea typeface="ＭＳ Ｐゴシック" pitchFamily="112" charset="-128"/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 smtClean="0">
              <a:ea typeface="ＭＳ Ｐゴシック" pitchFamily="112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 smtClean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90356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0F407-74BF-41BC-A5CA-CB7704F589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0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5DFF6-7C4C-4EF9-9767-0D088BF01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0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5F097-BD14-4EDE-BEF9-A1AA228D44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3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5B023-402E-494C-BDE9-C7EA8E40FE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02F48-10A8-4D22-8FC8-6B18E6444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7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A1169-6CB2-4A2A-9BF2-CA6D99D1B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C174-2010-4395-9EC7-F1FAA9E6AA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3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3C4F-28EC-49CD-BF15-ED307FE904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9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14B32-52F2-4809-9634-222E6C7708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4695-D6C0-463F-88CB-8F773842BF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fld id="{45E1AA30-FC2C-45A0-B150-75233BD881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593963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Special Electron-Beam Diagnostics (WP18) 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76200" y="6600164"/>
            <a:ext cx="8869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Christopher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Gerth</a:t>
            </a:r>
            <a:r>
              <a:rPr lang="en-GB" sz="1000" dirty="0">
                <a:solidFill>
                  <a:srgbClr val="000000"/>
                </a:solidFill>
                <a:latin typeface="Helvetica" pitchFamily="34" charset="0"/>
              </a:rPr>
              <a:t>	                                       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MSK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Collaboration Meeting 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– 19-21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Feb 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2013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-Arbeitsblatt1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29" y="2730935"/>
            <a:ext cx="7283450" cy="596900"/>
          </a:xfrm>
          <a:ln w="9525"/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tx1"/>
                </a:solidFill>
              </a:rPr>
              <a:t>Presented by: Christopher Gerth</a:t>
            </a:r>
          </a:p>
        </p:txBody>
      </p:sp>
      <p:sp>
        <p:nvSpPr>
          <p:cNvPr id="1536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721945" y="3944535"/>
            <a:ext cx="7918450" cy="1819275"/>
          </a:xfrm>
          <a:noFill/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MSK Collaboration Meeting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/>
              <a:t>Advanced Techniques in LLRF control for </a:t>
            </a:r>
            <a:r>
              <a:rPr lang="en-US" sz="2000" dirty="0" smtClean="0"/>
              <a:t>XFEL</a:t>
            </a:r>
            <a:br>
              <a:rPr lang="en-US" sz="2000" dirty="0" smtClean="0"/>
            </a:br>
            <a:r>
              <a:rPr lang="en-US" sz="2000" dirty="0"/>
              <a:t>19-21 February </a:t>
            </a:r>
            <a:r>
              <a:rPr lang="en-US" sz="2000" dirty="0" smtClean="0"/>
              <a:t>2013, </a:t>
            </a:r>
            <a:r>
              <a:rPr lang="en-US" sz="2000" dirty="0" err="1" smtClean="0"/>
              <a:t>Otwock-Swierk</a:t>
            </a:r>
            <a:r>
              <a:rPr lang="en-US" sz="2000" dirty="0"/>
              <a:t/>
            </a:r>
            <a:br>
              <a:rPr lang="en-US" sz="2000" dirty="0"/>
            </a:br>
            <a:endParaRPr lang="en-GB" sz="2000" dirty="0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65815" y="2134034"/>
            <a:ext cx="8506047" cy="1193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/>
          <a:lstStyle/>
          <a:p>
            <a:pPr algn="ctr">
              <a:buClr>
                <a:schemeClr val="accent2"/>
              </a:buClr>
              <a:buSzPct val="80000"/>
              <a:buNone/>
            </a:pPr>
            <a:r>
              <a:rPr lang="en-US" sz="2800" dirty="0" smtClean="0"/>
              <a:t>  </a:t>
            </a:r>
            <a:r>
              <a:rPr lang="en-US" sz="2800" dirty="0"/>
              <a:t>XFEL WP18 Hardware requirements and </a:t>
            </a:r>
            <a:r>
              <a:rPr lang="en-US" sz="2800" dirty="0" smtClean="0"/>
              <a:t>schedule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10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FGB (2):  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PCB </a:t>
            </a:r>
            <a:r>
              <a:rPr lang="en-US" sz="2000" b="0" dirty="0" err="1" smtClean="0"/>
              <a:t>Protoype</a:t>
            </a:r>
            <a:r>
              <a:rPr lang="en-US" sz="2000" b="0" dirty="0" smtClean="0"/>
              <a:t> by RALAB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5122" name="Picture 2" descr="D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4" y="1033063"/>
            <a:ext cx="5762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M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3" y="3438599"/>
            <a:ext cx="5762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266" y="5814759"/>
            <a:ext cx="812914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Few smaller changes required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C00000"/>
                </a:solidFill>
              </a:rPr>
              <a:t>2.997MHz </a:t>
            </a:r>
            <a:r>
              <a:rPr lang="en-US" sz="1600" dirty="0" smtClean="0">
                <a:solidFill>
                  <a:srgbClr val="C00000"/>
                </a:solidFill>
              </a:rPr>
              <a:t>output level too </a:t>
            </a:r>
            <a:r>
              <a:rPr lang="en-US" sz="1600" dirty="0" smtClean="0">
                <a:solidFill>
                  <a:srgbClr val="C00000"/>
                </a:solidFill>
              </a:rPr>
              <a:t>low and </a:t>
            </a:r>
            <a:r>
              <a:rPr lang="en-US" sz="1600" dirty="0" smtClean="0">
                <a:solidFill>
                  <a:srgbClr val="C00000"/>
                </a:solidFill>
              </a:rPr>
              <a:t>board too hot</a:t>
            </a:r>
            <a:r>
              <a:rPr lang="en-US" sz="1600" dirty="0" smtClean="0">
                <a:solidFill>
                  <a:srgbClr val="C00000"/>
                </a:solidFill>
              </a:rPr>
              <a:t>!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=&gt; Make </a:t>
            </a:r>
            <a:r>
              <a:rPr lang="en-US" sz="1600" dirty="0" smtClean="0"/>
              <a:t>3 separate modules in ZG4 housings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82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FGB (</a:t>
            </a:r>
            <a:r>
              <a:rPr lang="en-US" sz="2000" b="0" dirty="0" smtClean="0"/>
              <a:t>3a): </a:t>
            </a:r>
            <a:r>
              <a:rPr lang="en-US" sz="2000" b="0" dirty="0" smtClean="0"/>
              <a:t>3 PCBs in ZG4 housings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3252752" y="1228507"/>
            <a:ext cx="3364433" cy="1549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 bwMode="auto">
          <a:xfrm>
            <a:off x="1567046" y="2003303"/>
            <a:ext cx="1685706" cy="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726240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766654" y="3677378"/>
            <a:ext cx="3364433" cy="1549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82374" y="3677377"/>
            <a:ext cx="3364433" cy="1549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046" y="1425938"/>
            <a:ext cx="88357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1300 </a:t>
            </a:r>
            <a:r>
              <a:rPr lang="en-US" sz="1200" dirty="0" smtClean="0"/>
              <a:t>MHz</a:t>
            </a:r>
          </a:p>
          <a:p>
            <a:pPr>
              <a:buNone/>
            </a:pPr>
            <a:r>
              <a:rPr lang="en-US" sz="1200" dirty="0"/>
              <a:t>f</a:t>
            </a:r>
            <a:r>
              <a:rPr lang="en-US" sz="1200" dirty="0" smtClean="0"/>
              <a:t>rom MO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2665" y="302822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1300 MHz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40142" y="5226970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567046" y="5226969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879990" y="5226971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180136" y="5226968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12766" y="5676610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 x Clock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034" y="3843714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Clock Generator Module: CDM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653437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461972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653437" y="3089238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433 MHz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382375" y="3681398"/>
            <a:ext cx="552594" cy="42644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382375" y="3681398"/>
            <a:ext cx="552593" cy="42644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441032" y="3089237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433 MHz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319367" y="278212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319367" y="307772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2600 MHz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617185" y="1429772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617185" y="1622949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077302" y="1291272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3033 MHz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7302" y="1484449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3033 MHz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617184" y="2043161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617184" y="2236338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114346" y="563874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TV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896292" y="563874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 bwMode="auto">
          <a:xfrm>
            <a:off x="5240353" y="3681741"/>
            <a:ext cx="443237" cy="426097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9827" y="369233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12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72477" y="384765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1</a:t>
            </a:r>
            <a:endParaRPr lang="en-US" sz="1000" b="1" dirty="0"/>
          </a:p>
        </p:txBody>
      </p:sp>
      <p:cxnSp>
        <p:nvCxnSpPr>
          <p:cNvPr id="44" name="Straight Arrow Connector 43"/>
          <p:cNvCxnSpPr>
            <a:endCxn id="11" idx="3"/>
          </p:cNvCxnSpPr>
          <p:nvPr/>
        </p:nvCxnSpPr>
        <p:spPr bwMode="auto">
          <a:xfrm flipH="1" flipV="1">
            <a:off x="4934969" y="3894618"/>
            <a:ext cx="305385" cy="171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stCxn id="28" idx="7"/>
            <a:endCxn id="28" idx="3"/>
          </p:cNvCxnSpPr>
          <p:nvPr/>
        </p:nvCxnSpPr>
        <p:spPr bwMode="auto">
          <a:xfrm flipH="1">
            <a:off x="5305264" y="3744141"/>
            <a:ext cx="313415" cy="301297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>
            <a:endCxn id="28" idx="5"/>
          </p:cNvCxnSpPr>
          <p:nvPr/>
        </p:nvCxnSpPr>
        <p:spPr bwMode="auto">
          <a:xfrm>
            <a:off x="5305264" y="3744141"/>
            <a:ext cx="313415" cy="301297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6097748" y="3681398"/>
            <a:ext cx="443237" cy="426097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54" name="Straight Arrow Connector 53"/>
          <p:cNvCxnSpPr>
            <a:stCxn id="53" idx="7"/>
            <a:endCxn id="53" idx="3"/>
          </p:cNvCxnSpPr>
          <p:nvPr/>
        </p:nvCxnSpPr>
        <p:spPr bwMode="auto">
          <a:xfrm flipH="1">
            <a:off x="6162659" y="3743798"/>
            <a:ext cx="313415" cy="301297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>
            <a:endCxn id="53" idx="5"/>
          </p:cNvCxnSpPr>
          <p:nvPr/>
        </p:nvCxnSpPr>
        <p:spPr bwMode="auto">
          <a:xfrm>
            <a:off x="6162659" y="3743798"/>
            <a:ext cx="313415" cy="301297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>
            <a:stCxn id="53" idx="2"/>
          </p:cNvCxnSpPr>
          <p:nvPr/>
        </p:nvCxnSpPr>
        <p:spPr bwMode="auto">
          <a:xfrm flipH="1" flipV="1">
            <a:off x="5683591" y="3894276"/>
            <a:ext cx="414157" cy="171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043069" y="4336369"/>
            <a:ext cx="552594" cy="426440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59" name="Straight Arrow Connector 58"/>
          <p:cNvCxnSpPr>
            <a:stCxn id="53" idx="4"/>
          </p:cNvCxnSpPr>
          <p:nvPr/>
        </p:nvCxnSpPr>
        <p:spPr bwMode="auto">
          <a:xfrm flipH="1">
            <a:off x="6319366" y="4107495"/>
            <a:ext cx="1" cy="228874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>
            <a:stCxn id="58" idx="2"/>
          </p:cNvCxnSpPr>
          <p:nvPr/>
        </p:nvCxnSpPr>
        <p:spPr bwMode="auto">
          <a:xfrm flipH="1">
            <a:off x="6319365" y="4762809"/>
            <a:ext cx="1" cy="464162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6319365" y="5226968"/>
            <a:ext cx="0" cy="31904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193727" y="5676610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 x 2997 MHz</a:t>
            </a:r>
            <a:endParaRPr lang="en-US" sz="1200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6537496" y="5227259"/>
            <a:ext cx="0" cy="31904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087133" y="5219556"/>
            <a:ext cx="0" cy="31904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5305264" y="5219847"/>
            <a:ext cx="0" cy="31904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23187" y="1547856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Local Oscillator </a:t>
            </a:r>
            <a:r>
              <a:rPr lang="en-US" sz="1600" dirty="0" smtClean="0"/>
              <a:t>Module: LOM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20694" y="4305724"/>
            <a:ext cx="139333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L-to-S band</a:t>
            </a:r>
          </a:p>
          <a:p>
            <a:pPr>
              <a:buNone/>
            </a:pPr>
            <a:r>
              <a:rPr lang="en-US" sz="1600" dirty="0" smtClean="0"/>
              <a:t>Module: LSM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78263" y="190466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TV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206183" y="209783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6617183" y="2646010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77300" y="2507510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2600 MHz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960877" y="136746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TDS LO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97748" y="5924285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TDS Frequency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9199" y="5957988"/>
            <a:ext cx="2189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TDS </a:t>
            </a:r>
            <a:r>
              <a:rPr lang="en-US" sz="1400" b="1" dirty="0" smtClean="0">
                <a:solidFill>
                  <a:srgbClr val="FF0000"/>
                </a:solidFill>
              </a:rPr>
              <a:t>ADC Clock: </a:t>
            </a:r>
            <a:r>
              <a:rPr lang="en-US" sz="1400" b="1" dirty="0" smtClean="0">
                <a:solidFill>
                  <a:srgbClr val="FF0000"/>
                </a:solidFill>
              </a:rPr>
              <a:t>81MHz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69810" y="4305724"/>
            <a:ext cx="236955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 x HMC794 (divider 1, 2,3 or 4)</a:t>
            </a:r>
          </a:p>
          <a:p>
            <a:pPr>
              <a:buNone/>
            </a:pPr>
            <a:r>
              <a:rPr lang="en-US" sz="1200" dirty="0" smtClean="0"/>
              <a:t>433</a:t>
            </a:r>
            <a:r>
              <a:rPr lang="en-US" sz="1200" dirty="0" smtClean="0"/>
              <a:t> </a:t>
            </a:r>
            <a:r>
              <a:rPr lang="en-US" sz="1200" dirty="0" smtClean="0"/>
              <a:t>MHz – </a:t>
            </a:r>
            <a:r>
              <a:rPr lang="en-US" sz="1200" dirty="0" smtClean="0"/>
              <a:t>27</a:t>
            </a:r>
            <a:r>
              <a:rPr lang="en-US" sz="1200" dirty="0" smtClean="0"/>
              <a:t>MHz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07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FGB (</a:t>
            </a:r>
            <a:r>
              <a:rPr lang="en-US" sz="2000" b="0" dirty="0" smtClean="0"/>
              <a:t>3b): </a:t>
            </a:r>
            <a:r>
              <a:rPr lang="en-US" sz="2000" b="0" dirty="0" smtClean="0"/>
              <a:t>3 PCBs in ZG4 housings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39695" y="142129"/>
            <a:ext cx="4935319" cy="68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526" y="5992574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=&gt; (Revision 2) delivered last Friday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01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73C4F-28EC-49CD-BF15-ED307FE904D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93788" y="476250"/>
            <a:ext cx="6613525" cy="7381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FGB (4): </a:t>
            </a:r>
            <a:r>
              <a:rPr lang="en-US" sz="2000" b="0" dirty="0" smtClean="0"/>
              <a:t>19’’ Crate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2524497" y="1118741"/>
            <a:ext cx="4092362" cy="5392556"/>
            <a:chOff x="2364154" y="981368"/>
            <a:chExt cx="4428000" cy="5760000"/>
          </a:xfrm>
        </p:grpSpPr>
        <p:sp>
          <p:nvSpPr>
            <p:cNvPr id="52" name="Rectangle 51"/>
            <p:cNvSpPr/>
            <p:nvPr/>
          </p:nvSpPr>
          <p:spPr>
            <a:xfrm>
              <a:off x="2364154" y="981368"/>
              <a:ext cx="4428000" cy="5760000"/>
            </a:xfrm>
            <a:prstGeom prst="rect">
              <a:avLst/>
            </a:prstGeom>
            <a:solidFill>
              <a:schemeClr val="accent1">
                <a:tint val="66000"/>
                <a:satMod val="160000"/>
                <a:alpha val="21000"/>
              </a:schemeClr>
            </a:solidFill>
            <a:ln w="381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43330" y="1505608"/>
              <a:ext cx="2620488" cy="47159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38218" y="1521368"/>
              <a:ext cx="1980000" cy="46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11754" y="2071051"/>
              <a:ext cx="1440000" cy="64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CDM1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17474" y="3537368"/>
              <a:ext cx="1440000" cy="64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LOM1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7474" y="4999136"/>
              <a:ext cx="1440000" cy="64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LSM1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364154" y="1984134"/>
              <a:ext cx="831312" cy="20929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64154" y="4122918"/>
              <a:ext cx="831312" cy="89025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64154" y="5411021"/>
              <a:ext cx="831312" cy="7903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3792374" y="3644228"/>
              <a:ext cx="4682279" cy="43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Space for filers, </a:t>
              </a:r>
              <a:r>
                <a:rPr lang="en-US" dirty="0" err="1" smtClean="0"/>
                <a:t>rf</a:t>
              </a:r>
              <a:r>
                <a:rPr lang="en-US" dirty="0" smtClean="0"/>
                <a:t> switches, etc.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11754" y="1601483"/>
              <a:ext cx="142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Ground plate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411490" y="1212200"/>
              <a:ext cx="3308656" cy="2732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11490" y="6237952"/>
              <a:ext cx="3308656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11490" y="1505608"/>
              <a:ext cx="331840" cy="47159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92018" y="1505608"/>
              <a:ext cx="331840" cy="47159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364154" y="1233396"/>
              <a:ext cx="335638" cy="5527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4" y="1624292"/>
            <a:ext cx="2447920" cy="438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456297" y="1118741"/>
            <a:ext cx="851708" cy="46166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Front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6546" y="5003732"/>
            <a:ext cx="1459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 Supply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230 VAC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7544" y="221557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TMCB: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Communication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Temperatures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DC Monitors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 Monitors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92569" y="4146150"/>
            <a:ext cx="132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 Amp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Peltier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5536" y="1290683"/>
            <a:ext cx="111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DPM340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Schalter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06378" y="1092928"/>
            <a:ext cx="754758" cy="46166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</a:rPr>
              <a:t>Rear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6792154" y="2366302"/>
            <a:ext cx="651784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7505126" y="219621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1300 MHz in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98597" y="1765780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RF connectors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6828304" y="3311698"/>
            <a:ext cx="651784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541276" y="3141608"/>
            <a:ext cx="13245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1300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433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3033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2997 MHz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RF Monitors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71001" y="5186085"/>
            <a:ext cx="1774845" cy="1200329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Temperature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Isolation (foam)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err="1" smtClean="0">
                <a:solidFill>
                  <a:srgbClr val="EEECE1">
                    <a:lumMod val="10000"/>
                  </a:srgbClr>
                </a:solidFill>
              </a:rPr>
              <a:t>Peltier</a:t>
            </a:r>
            <a:r>
              <a:rPr lang="en-US" sz="1800" kern="0" dirty="0" smtClean="0">
                <a:solidFill>
                  <a:srgbClr val="EEECE1">
                    <a:lumMod val="10000"/>
                  </a:srgbClr>
                </a:solidFill>
              </a:rPr>
              <a:t> cooling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EEECE1">
                    <a:lumMod val="10000"/>
                  </a:srgbClr>
                </a:solidFill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rom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</a:rPr>
              <a:t> below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85" name="Straight Arrow Connector 84"/>
          <p:cNvCxnSpPr>
            <a:stCxn id="84" idx="1"/>
          </p:cNvCxnSpPr>
          <p:nvPr/>
        </p:nvCxnSpPr>
        <p:spPr>
          <a:xfrm flipH="1" flipV="1">
            <a:off x="6402143" y="5040622"/>
            <a:ext cx="768858" cy="745628"/>
          </a:xfrm>
          <a:prstGeom prst="straightConnector1">
            <a:avLst/>
          </a:prstGeom>
          <a:noFill/>
          <a:ln w="28575" cap="flat" cmpd="sng" algn="ctr">
            <a:solidFill>
              <a:srgbClr val="EEECE1">
                <a:lumMod val="2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57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TDS Summary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42399" y="5205357"/>
            <a:ext cx="826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First system for XFEL injector commissioning required 06/2014:</a:t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2B362A"/>
                </a:solidFill>
              </a:rPr>
              <a:t>FGB, DWC, SIS8300, pulse-power Pre-amp (200 W) available</a:t>
            </a:r>
            <a:br>
              <a:rPr lang="en-US" sz="1800" dirty="0" smtClean="0">
                <a:solidFill>
                  <a:srgbClr val="2B362A"/>
                </a:solidFill>
              </a:rPr>
            </a:b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C00000"/>
                </a:solidFill>
              </a:rPr>
              <a:t>TMCB for DC </a:t>
            </a:r>
            <a:r>
              <a:rPr lang="en-US" sz="1800" dirty="0" smtClean="0">
                <a:solidFill>
                  <a:srgbClr val="C00000"/>
                </a:solidFill>
              </a:rPr>
              <a:t>monitors and </a:t>
            </a:r>
            <a:r>
              <a:rPr lang="en-US" sz="1800" dirty="0" smtClean="0">
                <a:solidFill>
                  <a:srgbClr val="C00000"/>
                </a:solidFill>
              </a:rPr>
              <a:t>temp stabilization required </a:t>
            </a:r>
            <a:r>
              <a:rPr lang="en-US" sz="1800" dirty="0" smtClean="0">
                <a:solidFill>
                  <a:srgbClr val="C00000"/>
                </a:solidFill>
              </a:rPr>
              <a:t>08/13 for tests. 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Overview EBPM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71443" y="3988246"/>
            <a:ext cx="8436003" cy="216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Experience with signal detection from EBPM at FLASH:</a:t>
            </a:r>
            <a:br>
              <a:rPr lang="en-US" sz="1800" dirty="0" smtClean="0"/>
            </a:br>
            <a:r>
              <a:rPr lang="en-US" sz="1800" dirty="0" smtClean="0"/>
              <a:t>  </a:t>
            </a:r>
            <a:r>
              <a:rPr lang="en-US" sz="1600" dirty="0" smtClean="0"/>
              <a:t>- optical front-end: high resolution but complex/expensive and very limited dynamic range </a:t>
            </a:r>
            <a:br>
              <a:rPr lang="en-US" sz="1600" dirty="0" smtClean="0"/>
            </a:br>
            <a:r>
              <a:rPr lang="en-US" sz="1600" dirty="0" smtClean="0"/>
              <a:t>  - RF front-end: </a:t>
            </a:r>
            <a:r>
              <a:rPr lang="en-US" sz="1600" dirty="0" smtClean="0"/>
              <a:t>also complex and included </a:t>
            </a:r>
            <a:r>
              <a:rPr lang="en-US" sz="1600" dirty="0" smtClean="0"/>
              <a:t>VMs =&gt; very prone to </a:t>
            </a:r>
            <a:r>
              <a:rPr lang="en-US" sz="1600" dirty="0" smtClean="0"/>
              <a:t>temp drifts</a:t>
            </a:r>
            <a:endParaRPr lang="en-US" sz="1600" dirty="0" smtClean="0"/>
          </a:p>
          <a:p>
            <a:r>
              <a:rPr lang="en-US" sz="1800" dirty="0" smtClean="0"/>
              <a:t> New RF detection scheme based on LLRF signal detection.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EBPM Firmware </a:t>
            </a:r>
            <a:r>
              <a:rPr lang="en-US" sz="1800" dirty="0"/>
              <a:t>has been integrated in general LLRF firmware.</a:t>
            </a:r>
            <a:endParaRPr lang="en-US" sz="1800" dirty="0" smtClean="0"/>
          </a:p>
          <a:p>
            <a:r>
              <a:rPr lang="en-US" sz="1800" dirty="0" smtClean="0"/>
              <a:t> RF Design of pickup for XFEL </a:t>
            </a:r>
            <a:r>
              <a:rPr lang="en-US" sz="1800" dirty="0"/>
              <a:t>vacuum </a:t>
            </a:r>
            <a:r>
              <a:rPr lang="en-US" sz="1800" dirty="0" smtClean="0"/>
              <a:t>chambers (400 </a:t>
            </a:r>
            <a:r>
              <a:rPr lang="en-US" sz="1800" dirty="0"/>
              <a:t>x 40 mm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n-US" sz="1800" dirty="0" smtClean="0"/>
              <a:t>) done by Technical University of Darmstadt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21323" y="1572472"/>
            <a:ext cx="269875" cy="365125"/>
          </a:xfrm>
          <a:prstGeom prst="flowChartProcess">
            <a:avLst/>
          </a:prstGeom>
          <a:solidFill>
            <a:srgbClr val="86AC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891035" y="2092131"/>
            <a:ext cx="292100" cy="355600"/>
          </a:xfrm>
          <a:prstGeom prst="flowChartProcess">
            <a:avLst/>
          </a:prstGeom>
          <a:solidFill>
            <a:srgbClr val="86AC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613535" y="1572472"/>
            <a:ext cx="249238" cy="365125"/>
          </a:xfrm>
          <a:prstGeom prst="flowChartProcess">
            <a:avLst/>
          </a:prstGeom>
          <a:solidFill>
            <a:srgbClr val="86AC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073692" y="2092131"/>
            <a:ext cx="273050" cy="338138"/>
          </a:xfrm>
          <a:prstGeom prst="flowChartProcess">
            <a:avLst/>
          </a:prstGeom>
          <a:solidFill>
            <a:srgbClr val="86AC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1183135" y="1783607"/>
            <a:ext cx="238188" cy="4775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691198" y="1731222"/>
            <a:ext cx="92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862773" y="1805834"/>
            <a:ext cx="203939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360810" y="2272246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346742" y="2282466"/>
            <a:ext cx="5200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5400000">
            <a:off x="1892017" y="1671690"/>
            <a:ext cx="166688" cy="111125"/>
          </a:xfrm>
          <a:prstGeom prst="rect">
            <a:avLst/>
          </a:prstGeom>
          <a:solidFill>
            <a:srgbClr val="F1F85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608758" y="2255097"/>
            <a:ext cx="764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0" dirty="0" smtClean="0">
                <a:solidFill>
                  <a:schemeClr val="tx1"/>
                </a:solidFill>
              </a:rPr>
              <a:t>EBPM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6200000">
            <a:off x="1795179" y="1979666"/>
            <a:ext cx="377825" cy="128587"/>
          </a:xfrm>
          <a:prstGeom prst="rightArrow">
            <a:avLst>
              <a:gd name="adj1" fmla="val 50000"/>
              <a:gd name="adj2" fmla="val 73457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33361" y="2590603"/>
            <a:ext cx="4549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chemeClr val="tx1"/>
                </a:solidFill>
              </a:rPr>
              <a:t>Measures the </a:t>
            </a:r>
            <a:r>
              <a:rPr lang="en-US" b="0" dirty="0" err="1" smtClean="0">
                <a:solidFill>
                  <a:schemeClr val="tx1"/>
                </a:solidFill>
              </a:rPr>
              <a:t>centre</a:t>
            </a:r>
            <a:r>
              <a:rPr lang="en-US" b="0" dirty="0" smtClean="0">
                <a:solidFill>
                  <a:schemeClr val="tx1"/>
                </a:solidFill>
              </a:rPr>
              <a:t>-of-gravity of bunch</a:t>
            </a:r>
            <a:endParaRPr lang="en-US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dirty="0" smtClean="0">
                <a:solidFill>
                  <a:schemeClr val="tx1"/>
                </a:solidFill>
              </a:rPr>
              <a:t>Relative energy  </a:t>
            </a:r>
            <a:r>
              <a:rPr lang="en-US" b="0" dirty="0" smtClean="0">
                <a:solidFill>
                  <a:schemeClr val="tx1"/>
                </a:solidFill>
                <a:sym typeface="Symbol" pitchFamily="18" charset="2"/>
              </a:rPr>
              <a:t> </a:t>
            </a:r>
            <a:r>
              <a:rPr lang="en-US" b="0" dirty="0" err="1" smtClean="0">
                <a:solidFill>
                  <a:schemeClr val="tx1"/>
                </a:solidFill>
                <a:sym typeface="Symbol" pitchFamily="18" charset="2"/>
              </a:rPr>
              <a:t>dE</a:t>
            </a:r>
            <a:r>
              <a:rPr lang="en-US" b="0" dirty="0" smtClean="0">
                <a:solidFill>
                  <a:schemeClr val="tx1"/>
                </a:solidFill>
                <a:sym typeface="Symbol" pitchFamily="18" charset="2"/>
              </a:rPr>
              <a:t>/E </a:t>
            </a: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≈</a:t>
            </a:r>
            <a:r>
              <a:rPr lang="en-US" b="0" dirty="0" smtClean="0">
                <a:solidFill>
                  <a:schemeClr val="tx1"/>
                </a:solidFill>
                <a:sym typeface="Symbol" pitchFamily="18" charset="2"/>
              </a:rPr>
              <a:t> dx </a:t>
            </a:r>
            <a:r>
              <a:rPr lang="en-US" b="0" dirty="0" smtClean="0">
                <a:solidFill>
                  <a:schemeClr val="tx1"/>
                </a:solidFill>
                <a:sym typeface="Symbol" pitchFamily="18" charset="2"/>
              </a:rPr>
              <a:t>/ R</a:t>
            </a:r>
            <a:r>
              <a:rPr lang="en-US" b="0" baseline="-25000" dirty="0" smtClean="0">
                <a:solidFill>
                  <a:schemeClr val="tx1"/>
                </a:solidFill>
                <a:sym typeface="Symbol" pitchFamily="18" charset="2"/>
              </a:rPr>
              <a:t>16</a:t>
            </a:r>
            <a:r>
              <a:rPr lang="en-US" b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endParaRPr lang="en-US" b="0" dirty="0">
              <a:solidFill>
                <a:schemeClr val="tx1"/>
              </a:solidFill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chemeClr val="tx1"/>
                </a:solidFill>
                <a:sym typeface="Symbol" pitchFamily="18" charset="2"/>
              </a:rPr>
              <a:t>Absolute energy  cross-calibration required</a:t>
            </a:r>
          </a:p>
        </p:txBody>
      </p:sp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 b="18843"/>
          <a:stretch>
            <a:fillRect/>
          </a:stretch>
        </p:blipFill>
        <p:spPr bwMode="auto">
          <a:xfrm>
            <a:off x="4454674" y="1164270"/>
            <a:ext cx="46243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AutoShape 43"/>
          <p:cNvSpPr>
            <a:spLocks noChangeArrowheads="1"/>
          </p:cNvSpPr>
          <p:nvPr/>
        </p:nvSpPr>
        <p:spPr bwMode="auto">
          <a:xfrm rot="19976925">
            <a:off x="5894536" y="2435857"/>
            <a:ext cx="576263" cy="96838"/>
          </a:xfrm>
          <a:prstGeom prst="rightArrow">
            <a:avLst>
              <a:gd name="adj1" fmla="val 50000"/>
              <a:gd name="adj2" fmla="val 148770"/>
            </a:avLst>
          </a:prstGeom>
          <a:solidFill>
            <a:srgbClr val="C050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 Box 44"/>
          <p:cNvSpPr txBox="1">
            <a:spLocks noChangeArrowheads="1"/>
          </p:cNvSpPr>
          <p:nvPr/>
        </p:nvSpPr>
        <p:spPr bwMode="auto">
          <a:xfrm>
            <a:off x="5283349" y="2580320"/>
            <a:ext cx="11858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1767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Beam Path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AutoShape 45"/>
          <p:cNvSpPr>
            <a:spLocks noChangeArrowheads="1"/>
          </p:cNvSpPr>
          <p:nvPr/>
        </p:nvSpPr>
        <p:spPr bwMode="auto">
          <a:xfrm rot="7615078">
            <a:off x="6131074" y="1792920"/>
            <a:ext cx="536575" cy="79375"/>
          </a:xfrm>
          <a:prstGeom prst="rightArrow">
            <a:avLst>
              <a:gd name="adj1" fmla="val 50000"/>
              <a:gd name="adj2" fmla="val 169000"/>
            </a:avLst>
          </a:prstGeom>
          <a:solidFill>
            <a:srgbClr val="C050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6329511" y="1345245"/>
            <a:ext cx="788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1767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Pickup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8" name="Group 69"/>
          <p:cNvGrpSpPr>
            <a:grpSpLocks/>
          </p:cNvGrpSpPr>
          <p:nvPr/>
        </p:nvGrpSpPr>
        <p:grpSpPr bwMode="auto">
          <a:xfrm rot="421131">
            <a:off x="5064274" y="1570670"/>
            <a:ext cx="398462" cy="827087"/>
            <a:chOff x="1398" y="1902"/>
            <a:chExt cx="1971" cy="1176"/>
          </a:xfrm>
        </p:grpSpPr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398" y="2492"/>
              <a:ext cx="563" cy="209"/>
            </a:xfrm>
            <a:custGeom>
              <a:avLst/>
              <a:gdLst>
                <a:gd name="T0" fmla="*/ 9 w 563"/>
                <a:gd name="T1" fmla="*/ 0 h 209"/>
                <a:gd name="T2" fmla="*/ 22 w 563"/>
                <a:gd name="T3" fmla="*/ 0 h 209"/>
                <a:gd name="T4" fmla="*/ 36 w 563"/>
                <a:gd name="T5" fmla="*/ 0 h 209"/>
                <a:gd name="T6" fmla="*/ 50 w 563"/>
                <a:gd name="T7" fmla="*/ 0 h 209"/>
                <a:gd name="T8" fmla="*/ 63 w 563"/>
                <a:gd name="T9" fmla="*/ 0 h 209"/>
                <a:gd name="T10" fmla="*/ 77 w 563"/>
                <a:gd name="T11" fmla="*/ 0 h 209"/>
                <a:gd name="T12" fmla="*/ 90 w 563"/>
                <a:gd name="T13" fmla="*/ 0 h 209"/>
                <a:gd name="T14" fmla="*/ 104 w 563"/>
                <a:gd name="T15" fmla="*/ 0 h 209"/>
                <a:gd name="T16" fmla="*/ 118 w 563"/>
                <a:gd name="T17" fmla="*/ 0 h 209"/>
                <a:gd name="T18" fmla="*/ 131 w 563"/>
                <a:gd name="T19" fmla="*/ 0 h 209"/>
                <a:gd name="T20" fmla="*/ 145 w 563"/>
                <a:gd name="T21" fmla="*/ 0 h 209"/>
                <a:gd name="T22" fmla="*/ 159 w 563"/>
                <a:gd name="T23" fmla="*/ 0 h 209"/>
                <a:gd name="T24" fmla="*/ 172 w 563"/>
                <a:gd name="T25" fmla="*/ 0 h 209"/>
                <a:gd name="T26" fmla="*/ 186 w 563"/>
                <a:gd name="T27" fmla="*/ 0 h 209"/>
                <a:gd name="T28" fmla="*/ 200 w 563"/>
                <a:gd name="T29" fmla="*/ 0 h 209"/>
                <a:gd name="T30" fmla="*/ 213 w 563"/>
                <a:gd name="T31" fmla="*/ 0 h 209"/>
                <a:gd name="T32" fmla="*/ 227 w 563"/>
                <a:gd name="T33" fmla="*/ 0 h 209"/>
                <a:gd name="T34" fmla="*/ 240 w 563"/>
                <a:gd name="T35" fmla="*/ 0 h 209"/>
                <a:gd name="T36" fmla="*/ 254 w 563"/>
                <a:gd name="T37" fmla="*/ 0 h 209"/>
                <a:gd name="T38" fmla="*/ 268 w 563"/>
                <a:gd name="T39" fmla="*/ 5 h 209"/>
                <a:gd name="T40" fmla="*/ 281 w 563"/>
                <a:gd name="T41" fmla="*/ 5 h 209"/>
                <a:gd name="T42" fmla="*/ 295 w 563"/>
                <a:gd name="T43" fmla="*/ 5 h 209"/>
                <a:gd name="T44" fmla="*/ 309 w 563"/>
                <a:gd name="T45" fmla="*/ 9 h 209"/>
                <a:gd name="T46" fmla="*/ 322 w 563"/>
                <a:gd name="T47" fmla="*/ 9 h 209"/>
                <a:gd name="T48" fmla="*/ 336 w 563"/>
                <a:gd name="T49" fmla="*/ 14 h 209"/>
                <a:gd name="T50" fmla="*/ 349 w 563"/>
                <a:gd name="T51" fmla="*/ 14 h 209"/>
                <a:gd name="T52" fmla="*/ 363 w 563"/>
                <a:gd name="T53" fmla="*/ 18 h 209"/>
                <a:gd name="T54" fmla="*/ 377 w 563"/>
                <a:gd name="T55" fmla="*/ 23 h 209"/>
                <a:gd name="T56" fmla="*/ 390 w 563"/>
                <a:gd name="T57" fmla="*/ 32 h 209"/>
                <a:gd name="T58" fmla="*/ 404 w 563"/>
                <a:gd name="T59" fmla="*/ 37 h 209"/>
                <a:gd name="T60" fmla="*/ 418 w 563"/>
                <a:gd name="T61" fmla="*/ 46 h 209"/>
                <a:gd name="T62" fmla="*/ 431 w 563"/>
                <a:gd name="T63" fmla="*/ 50 h 209"/>
                <a:gd name="T64" fmla="*/ 445 w 563"/>
                <a:gd name="T65" fmla="*/ 64 h 209"/>
                <a:gd name="T66" fmla="*/ 458 w 563"/>
                <a:gd name="T67" fmla="*/ 73 h 209"/>
                <a:gd name="T68" fmla="*/ 472 w 563"/>
                <a:gd name="T69" fmla="*/ 82 h 209"/>
                <a:gd name="T70" fmla="*/ 481 w 563"/>
                <a:gd name="T71" fmla="*/ 96 h 209"/>
                <a:gd name="T72" fmla="*/ 495 w 563"/>
                <a:gd name="T73" fmla="*/ 109 h 209"/>
                <a:gd name="T74" fmla="*/ 504 w 563"/>
                <a:gd name="T75" fmla="*/ 123 h 209"/>
                <a:gd name="T76" fmla="*/ 518 w 563"/>
                <a:gd name="T77" fmla="*/ 141 h 209"/>
                <a:gd name="T78" fmla="*/ 531 w 563"/>
                <a:gd name="T79" fmla="*/ 155 h 209"/>
                <a:gd name="T80" fmla="*/ 540 w 563"/>
                <a:gd name="T81" fmla="*/ 173 h 209"/>
                <a:gd name="T82" fmla="*/ 554 w 563"/>
                <a:gd name="T83" fmla="*/ 19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3" h="20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5"/>
                  </a:lnTo>
                  <a:lnTo>
                    <a:pt x="272" y="5"/>
                  </a:lnTo>
                  <a:lnTo>
                    <a:pt x="277" y="5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0" y="5"/>
                  </a:lnTo>
                  <a:lnTo>
                    <a:pt x="295" y="5"/>
                  </a:lnTo>
                  <a:lnTo>
                    <a:pt x="299" y="5"/>
                  </a:lnTo>
                  <a:lnTo>
                    <a:pt x="304" y="5"/>
                  </a:lnTo>
                  <a:lnTo>
                    <a:pt x="309" y="9"/>
                  </a:lnTo>
                  <a:lnTo>
                    <a:pt x="313" y="9"/>
                  </a:lnTo>
                  <a:lnTo>
                    <a:pt x="318" y="9"/>
                  </a:lnTo>
                  <a:lnTo>
                    <a:pt x="322" y="9"/>
                  </a:lnTo>
                  <a:lnTo>
                    <a:pt x="327" y="9"/>
                  </a:lnTo>
                  <a:lnTo>
                    <a:pt x="331" y="14"/>
                  </a:lnTo>
                  <a:lnTo>
                    <a:pt x="336" y="14"/>
                  </a:lnTo>
                  <a:lnTo>
                    <a:pt x="340" y="14"/>
                  </a:lnTo>
                  <a:lnTo>
                    <a:pt x="345" y="14"/>
                  </a:lnTo>
                  <a:lnTo>
                    <a:pt x="349" y="14"/>
                  </a:lnTo>
                  <a:lnTo>
                    <a:pt x="354" y="18"/>
                  </a:lnTo>
                  <a:lnTo>
                    <a:pt x="359" y="18"/>
                  </a:lnTo>
                  <a:lnTo>
                    <a:pt x="363" y="18"/>
                  </a:lnTo>
                  <a:lnTo>
                    <a:pt x="368" y="23"/>
                  </a:lnTo>
                  <a:lnTo>
                    <a:pt x="372" y="23"/>
                  </a:lnTo>
                  <a:lnTo>
                    <a:pt x="377" y="23"/>
                  </a:lnTo>
                  <a:lnTo>
                    <a:pt x="381" y="27"/>
                  </a:lnTo>
                  <a:lnTo>
                    <a:pt x="386" y="27"/>
                  </a:lnTo>
                  <a:lnTo>
                    <a:pt x="390" y="32"/>
                  </a:lnTo>
                  <a:lnTo>
                    <a:pt x="395" y="32"/>
                  </a:lnTo>
                  <a:lnTo>
                    <a:pt x="399" y="32"/>
                  </a:lnTo>
                  <a:lnTo>
                    <a:pt x="404" y="37"/>
                  </a:lnTo>
                  <a:lnTo>
                    <a:pt x="408" y="37"/>
                  </a:lnTo>
                  <a:lnTo>
                    <a:pt x="413" y="41"/>
                  </a:lnTo>
                  <a:lnTo>
                    <a:pt x="418" y="46"/>
                  </a:lnTo>
                  <a:lnTo>
                    <a:pt x="422" y="46"/>
                  </a:lnTo>
                  <a:lnTo>
                    <a:pt x="427" y="50"/>
                  </a:lnTo>
                  <a:lnTo>
                    <a:pt x="431" y="50"/>
                  </a:lnTo>
                  <a:lnTo>
                    <a:pt x="436" y="55"/>
                  </a:lnTo>
                  <a:lnTo>
                    <a:pt x="440" y="59"/>
                  </a:lnTo>
                  <a:lnTo>
                    <a:pt x="445" y="64"/>
                  </a:lnTo>
                  <a:lnTo>
                    <a:pt x="449" y="68"/>
                  </a:lnTo>
                  <a:lnTo>
                    <a:pt x="454" y="68"/>
                  </a:lnTo>
                  <a:lnTo>
                    <a:pt x="458" y="73"/>
                  </a:lnTo>
                  <a:lnTo>
                    <a:pt x="463" y="77"/>
                  </a:lnTo>
                  <a:lnTo>
                    <a:pt x="468" y="82"/>
                  </a:lnTo>
                  <a:lnTo>
                    <a:pt x="472" y="82"/>
                  </a:lnTo>
                  <a:lnTo>
                    <a:pt x="477" y="87"/>
                  </a:lnTo>
                  <a:lnTo>
                    <a:pt x="477" y="91"/>
                  </a:lnTo>
                  <a:lnTo>
                    <a:pt x="481" y="96"/>
                  </a:lnTo>
                  <a:lnTo>
                    <a:pt x="486" y="100"/>
                  </a:lnTo>
                  <a:lnTo>
                    <a:pt x="490" y="105"/>
                  </a:lnTo>
                  <a:lnTo>
                    <a:pt x="495" y="109"/>
                  </a:lnTo>
                  <a:lnTo>
                    <a:pt x="499" y="114"/>
                  </a:lnTo>
                  <a:lnTo>
                    <a:pt x="504" y="118"/>
                  </a:lnTo>
                  <a:lnTo>
                    <a:pt x="504" y="123"/>
                  </a:lnTo>
                  <a:lnTo>
                    <a:pt x="508" y="127"/>
                  </a:lnTo>
                  <a:lnTo>
                    <a:pt x="513" y="132"/>
                  </a:lnTo>
                  <a:lnTo>
                    <a:pt x="518" y="141"/>
                  </a:lnTo>
                  <a:lnTo>
                    <a:pt x="522" y="146"/>
                  </a:lnTo>
                  <a:lnTo>
                    <a:pt x="527" y="150"/>
                  </a:lnTo>
                  <a:lnTo>
                    <a:pt x="531" y="155"/>
                  </a:lnTo>
                  <a:lnTo>
                    <a:pt x="536" y="164"/>
                  </a:lnTo>
                  <a:lnTo>
                    <a:pt x="536" y="168"/>
                  </a:lnTo>
                  <a:lnTo>
                    <a:pt x="540" y="173"/>
                  </a:lnTo>
                  <a:lnTo>
                    <a:pt x="545" y="182"/>
                  </a:lnTo>
                  <a:lnTo>
                    <a:pt x="549" y="186"/>
                  </a:lnTo>
                  <a:lnTo>
                    <a:pt x="554" y="196"/>
                  </a:lnTo>
                  <a:lnTo>
                    <a:pt x="558" y="200"/>
                  </a:lnTo>
                  <a:lnTo>
                    <a:pt x="563" y="20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961" y="2102"/>
              <a:ext cx="509" cy="976"/>
            </a:xfrm>
            <a:custGeom>
              <a:avLst/>
              <a:gdLst>
                <a:gd name="T0" fmla="*/ 4 w 509"/>
                <a:gd name="T1" fmla="*/ 613 h 976"/>
                <a:gd name="T2" fmla="*/ 18 w 509"/>
                <a:gd name="T3" fmla="*/ 636 h 976"/>
                <a:gd name="T4" fmla="*/ 32 w 509"/>
                <a:gd name="T5" fmla="*/ 658 h 976"/>
                <a:gd name="T6" fmla="*/ 41 w 509"/>
                <a:gd name="T7" fmla="*/ 681 h 976"/>
                <a:gd name="T8" fmla="*/ 54 w 509"/>
                <a:gd name="T9" fmla="*/ 708 h 976"/>
                <a:gd name="T10" fmla="*/ 64 w 509"/>
                <a:gd name="T11" fmla="*/ 735 h 976"/>
                <a:gd name="T12" fmla="*/ 77 w 509"/>
                <a:gd name="T13" fmla="*/ 758 h 976"/>
                <a:gd name="T14" fmla="*/ 91 w 509"/>
                <a:gd name="T15" fmla="*/ 785 h 976"/>
                <a:gd name="T16" fmla="*/ 100 w 509"/>
                <a:gd name="T17" fmla="*/ 813 h 976"/>
                <a:gd name="T18" fmla="*/ 114 w 509"/>
                <a:gd name="T19" fmla="*/ 835 h 976"/>
                <a:gd name="T20" fmla="*/ 123 w 509"/>
                <a:gd name="T21" fmla="*/ 863 h 976"/>
                <a:gd name="T22" fmla="*/ 136 w 509"/>
                <a:gd name="T23" fmla="*/ 885 h 976"/>
                <a:gd name="T24" fmla="*/ 150 w 509"/>
                <a:gd name="T25" fmla="*/ 904 h 976"/>
                <a:gd name="T26" fmla="*/ 159 w 509"/>
                <a:gd name="T27" fmla="*/ 926 h 976"/>
                <a:gd name="T28" fmla="*/ 173 w 509"/>
                <a:gd name="T29" fmla="*/ 940 h 976"/>
                <a:gd name="T30" fmla="*/ 182 w 509"/>
                <a:gd name="T31" fmla="*/ 954 h 976"/>
                <a:gd name="T32" fmla="*/ 195 w 509"/>
                <a:gd name="T33" fmla="*/ 967 h 976"/>
                <a:gd name="T34" fmla="*/ 209 w 509"/>
                <a:gd name="T35" fmla="*/ 976 h 976"/>
                <a:gd name="T36" fmla="*/ 223 w 509"/>
                <a:gd name="T37" fmla="*/ 976 h 976"/>
                <a:gd name="T38" fmla="*/ 236 w 509"/>
                <a:gd name="T39" fmla="*/ 976 h 976"/>
                <a:gd name="T40" fmla="*/ 250 w 509"/>
                <a:gd name="T41" fmla="*/ 963 h 976"/>
                <a:gd name="T42" fmla="*/ 263 w 509"/>
                <a:gd name="T43" fmla="*/ 954 h 976"/>
                <a:gd name="T44" fmla="*/ 273 w 509"/>
                <a:gd name="T45" fmla="*/ 935 h 976"/>
                <a:gd name="T46" fmla="*/ 286 w 509"/>
                <a:gd name="T47" fmla="*/ 913 h 976"/>
                <a:gd name="T48" fmla="*/ 300 w 509"/>
                <a:gd name="T49" fmla="*/ 885 h 976"/>
                <a:gd name="T50" fmla="*/ 309 w 509"/>
                <a:gd name="T51" fmla="*/ 854 h 976"/>
                <a:gd name="T52" fmla="*/ 322 w 509"/>
                <a:gd name="T53" fmla="*/ 817 h 976"/>
                <a:gd name="T54" fmla="*/ 332 w 509"/>
                <a:gd name="T55" fmla="*/ 776 h 976"/>
                <a:gd name="T56" fmla="*/ 345 w 509"/>
                <a:gd name="T57" fmla="*/ 731 h 976"/>
                <a:gd name="T58" fmla="*/ 359 w 509"/>
                <a:gd name="T59" fmla="*/ 681 h 976"/>
                <a:gd name="T60" fmla="*/ 368 w 509"/>
                <a:gd name="T61" fmla="*/ 631 h 976"/>
                <a:gd name="T62" fmla="*/ 382 w 509"/>
                <a:gd name="T63" fmla="*/ 576 h 976"/>
                <a:gd name="T64" fmla="*/ 391 w 509"/>
                <a:gd name="T65" fmla="*/ 522 h 976"/>
                <a:gd name="T66" fmla="*/ 404 w 509"/>
                <a:gd name="T67" fmla="*/ 467 h 976"/>
                <a:gd name="T68" fmla="*/ 418 w 509"/>
                <a:gd name="T69" fmla="*/ 408 h 976"/>
                <a:gd name="T70" fmla="*/ 427 w 509"/>
                <a:gd name="T71" fmla="*/ 349 h 976"/>
                <a:gd name="T72" fmla="*/ 441 w 509"/>
                <a:gd name="T73" fmla="*/ 290 h 976"/>
                <a:gd name="T74" fmla="*/ 450 w 509"/>
                <a:gd name="T75" fmla="*/ 236 h 976"/>
                <a:gd name="T76" fmla="*/ 463 w 509"/>
                <a:gd name="T77" fmla="*/ 181 h 976"/>
                <a:gd name="T78" fmla="*/ 477 w 509"/>
                <a:gd name="T79" fmla="*/ 127 h 976"/>
                <a:gd name="T80" fmla="*/ 486 w 509"/>
                <a:gd name="T81" fmla="*/ 77 h 976"/>
                <a:gd name="T82" fmla="*/ 500 w 509"/>
                <a:gd name="T83" fmla="*/ 3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976">
                  <a:moveTo>
                    <a:pt x="0" y="599"/>
                  </a:moveTo>
                  <a:lnTo>
                    <a:pt x="0" y="604"/>
                  </a:lnTo>
                  <a:lnTo>
                    <a:pt x="4" y="613"/>
                  </a:lnTo>
                  <a:lnTo>
                    <a:pt x="9" y="622"/>
                  </a:lnTo>
                  <a:lnTo>
                    <a:pt x="14" y="626"/>
                  </a:lnTo>
                  <a:lnTo>
                    <a:pt x="18" y="636"/>
                  </a:lnTo>
                  <a:lnTo>
                    <a:pt x="23" y="645"/>
                  </a:lnTo>
                  <a:lnTo>
                    <a:pt x="27" y="649"/>
                  </a:lnTo>
                  <a:lnTo>
                    <a:pt x="32" y="658"/>
                  </a:lnTo>
                  <a:lnTo>
                    <a:pt x="32" y="667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5" y="690"/>
                  </a:lnTo>
                  <a:lnTo>
                    <a:pt x="50" y="699"/>
                  </a:lnTo>
                  <a:lnTo>
                    <a:pt x="54" y="708"/>
                  </a:lnTo>
                  <a:lnTo>
                    <a:pt x="59" y="717"/>
                  </a:lnTo>
                  <a:lnTo>
                    <a:pt x="64" y="726"/>
                  </a:lnTo>
                  <a:lnTo>
                    <a:pt x="64" y="735"/>
                  </a:lnTo>
                  <a:lnTo>
                    <a:pt x="68" y="745"/>
                  </a:lnTo>
                  <a:lnTo>
                    <a:pt x="73" y="749"/>
                  </a:lnTo>
                  <a:lnTo>
                    <a:pt x="77" y="758"/>
                  </a:lnTo>
                  <a:lnTo>
                    <a:pt x="82" y="767"/>
                  </a:lnTo>
                  <a:lnTo>
                    <a:pt x="86" y="776"/>
                  </a:lnTo>
                  <a:lnTo>
                    <a:pt x="91" y="785"/>
                  </a:lnTo>
                  <a:lnTo>
                    <a:pt x="91" y="795"/>
                  </a:lnTo>
                  <a:lnTo>
                    <a:pt x="95" y="804"/>
                  </a:lnTo>
                  <a:lnTo>
                    <a:pt x="100" y="813"/>
                  </a:lnTo>
                  <a:lnTo>
                    <a:pt x="104" y="822"/>
                  </a:lnTo>
                  <a:lnTo>
                    <a:pt x="109" y="826"/>
                  </a:lnTo>
                  <a:lnTo>
                    <a:pt x="114" y="835"/>
                  </a:lnTo>
                  <a:lnTo>
                    <a:pt x="118" y="844"/>
                  </a:lnTo>
                  <a:lnTo>
                    <a:pt x="123" y="854"/>
                  </a:lnTo>
                  <a:lnTo>
                    <a:pt x="123" y="863"/>
                  </a:lnTo>
                  <a:lnTo>
                    <a:pt x="127" y="867"/>
                  </a:lnTo>
                  <a:lnTo>
                    <a:pt x="132" y="876"/>
                  </a:lnTo>
                  <a:lnTo>
                    <a:pt x="136" y="885"/>
                  </a:lnTo>
                  <a:lnTo>
                    <a:pt x="141" y="890"/>
                  </a:lnTo>
                  <a:lnTo>
                    <a:pt x="145" y="899"/>
                  </a:lnTo>
                  <a:lnTo>
                    <a:pt x="150" y="904"/>
                  </a:lnTo>
                  <a:lnTo>
                    <a:pt x="150" y="913"/>
                  </a:lnTo>
                  <a:lnTo>
                    <a:pt x="154" y="917"/>
                  </a:lnTo>
                  <a:lnTo>
                    <a:pt x="159" y="926"/>
                  </a:lnTo>
                  <a:lnTo>
                    <a:pt x="163" y="931"/>
                  </a:lnTo>
                  <a:lnTo>
                    <a:pt x="168" y="935"/>
                  </a:lnTo>
                  <a:lnTo>
                    <a:pt x="173" y="940"/>
                  </a:lnTo>
                  <a:lnTo>
                    <a:pt x="177" y="944"/>
                  </a:lnTo>
                  <a:lnTo>
                    <a:pt x="182" y="949"/>
                  </a:lnTo>
                  <a:lnTo>
                    <a:pt x="182" y="954"/>
                  </a:lnTo>
                  <a:lnTo>
                    <a:pt x="186" y="958"/>
                  </a:lnTo>
                  <a:lnTo>
                    <a:pt x="191" y="963"/>
                  </a:lnTo>
                  <a:lnTo>
                    <a:pt x="195" y="967"/>
                  </a:lnTo>
                  <a:lnTo>
                    <a:pt x="200" y="967"/>
                  </a:lnTo>
                  <a:lnTo>
                    <a:pt x="204" y="972"/>
                  </a:lnTo>
                  <a:lnTo>
                    <a:pt x="209" y="976"/>
                  </a:lnTo>
                  <a:lnTo>
                    <a:pt x="213" y="976"/>
                  </a:lnTo>
                  <a:lnTo>
                    <a:pt x="218" y="976"/>
                  </a:lnTo>
                  <a:lnTo>
                    <a:pt x="223" y="976"/>
                  </a:lnTo>
                  <a:lnTo>
                    <a:pt x="227" y="976"/>
                  </a:lnTo>
                  <a:lnTo>
                    <a:pt x="232" y="976"/>
                  </a:lnTo>
                  <a:lnTo>
                    <a:pt x="236" y="976"/>
                  </a:lnTo>
                  <a:lnTo>
                    <a:pt x="241" y="972"/>
                  </a:lnTo>
                  <a:lnTo>
                    <a:pt x="245" y="967"/>
                  </a:lnTo>
                  <a:lnTo>
                    <a:pt x="250" y="963"/>
                  </a:lnTo>
                  <a:lnTo>
                    <a:pt x="254" y="963"/>
                  </a:lnTo>
                  <a:lnTo>
                    <a:pt x="259" y="958"/>
                  </a:lnTo>
                  <a:lnTo>
                    <a:pt x="263" y="954"/>
                  </a:lnTo>
                  <a:lnTo>
                    <a:pt x="268" y="944"/>
                  </a:lnTo>
                  <a:lnTo>
                    <a:pt x="273" y="940"/>
                  </a:lnTo>
                  <a:lnTo>
                    <a:pt x="273" y="935"/>
                  </a:lnTo>
                  <a:lnTo>
                    <a:pt x="277" y="926"/>
                  </a:lnTo>
                  <a:lnTo>
                    <a:pt x="282" y="922"/>
                  </a:lnTo>
                  <a:lnTo>
                    <a:pt x="286" y="913"/>
                  </a:lnTo>
                  <a:lnTo>
                    <a:pt x="291" y="904"/>
                  </a:lnTo>
                  <a:lnTo>
                    <a:pt x="295" y="894"/>
                  </a:lnTo>
                  <a:lnTo>
                    <a:pt x="300" y="885"/>
                  </a:lnTo>
                  <a:lnTo>
                    <a:pt x="300" y="876"/>
                  </a:lnTo>
                  <a:lnTo>
                    <a:pt x="304" y="863"/>
                  </a:lnTo>
                  <a:lnTo>
                    <a:pt x="309" y="854"/>
                  </a:lnTo>
                  <a:lnTo>
                    <a:pt x="313" y="840"/>
                  </a:lnTo>
                  <a:lnTo>
                    <a:pt x="318" y="831"/>
                  </a:lnTo>
                  <a:lnTo>
                    <a:pt x="322" y="817"/>
                  </a:lnTo>
                  <a:lnTo>
                    <a:pt x="327" y="804"/>
                  </a:lnTo>
                  <a:lnTo>
                    <a:pt x="332" y="790"/>
                  </a:lnTo>
                  <a:lnTo>
                    <a:pt x="332" y="776"/>
                  </a:lnTo>
                  <a:lnTo>
                    <a:pt x="336" y="763"/>
                  </a:lnTo>
                  <a:lnTo>
                    <a:pt x="341" y="745"/>
                  </a:lnTo>
                  <a:lnTo>
                    <a:pt x="345" y="731"/>
                  </a:lnTo>
                  <a:lnTo>
                    <a:pt x="350" y="717"/>
                  </a:lnTo>
                  <a:lnTo>
                    <a:pt x="354" y="699"/>
                  </a:lnTo>
                  <a:lnTo>
                    <a:pt x="359" y="681"/>
                  </a:lnTo>
                  <a:lnTo>
                    <a:pt x="359" y="667"/>
                  </a:lnTo>
                  <a:lnTo>
                    <a:pt x="363" y="649"/>
                  </a:lnTo>
                  <a:lnTo>
                    <a:pt x="368" y="631"/>
                  </a:lnTo>
                  <a:lnTo>
                    <a:pt x="372" y="613"/>
                  </a:lnTo>
                  <a:lnTo>
                    <a:pt x="377" y="595"/>
                  </a:lnTo>
                  <a:lnTo>
                    <a:pt x="382" y="576"/>
                  </a:lnTo>
                  <a:lnTo>
                    <a:pt x="386" y="558"/>
                  </a:lnTo>
                  <a:lnTo>
                    <a:pt x="391" y="540"/>
                  </a:lnTo>
                  <a:lnTo>
                    <a:pt x="391" y="522"/>
                  </a:lnTo>
                  <a:lnTo>
                    <a:pt x="395" y="504"/>
                  </a:lnTo>
                  <a:lnTo>
                    <a:pt x="400" y="486"/>
                  </a:lnTo>
                  <a:lnTo>
                    <a:pt x="404" y="467"/>
                  </a:lnTo>
                  <a:lnTo>
                    <a:pt x="409" y="445"/>
                  </a:lnTo>
                  <a:lnTo>
                    <a:pt x="413" y="427"/>
                  </a:lnTo>
                  <a:lnTo>
                    <a:pt x="418" y="408"/>
                  </a:lnTo>
                  <a:lnTo>
                    <a:pt x="422" y="390"/>
                  </a:lnTo>
                  <a:lnTo>
                    <a:pt x="422" y="367"/>
                  </a:lnTo>
                  <a:lnTo>
                    <a:pt x="427" y="349"/>
                  </a:lnTo>
                  <a:lnTo>
                    <a:pt x="432" y="331"/>
                  </a:lnTo>
                  <a:lnTo>
                    <a:pt x="436" y="308"/>
                  </a:lnTo>
                  <a:lnTo>
                    <a:pt x="441" y="290"/>
                  </a:lnTo>
                  <a:lnTo>
                    <a:pt x="445" y="272"/>
                  </a:lnTo>
                  <a:lnTo>
                    <a:pt x="450" y="254"/>
                  </a:lnTo>
                  <a:lnTo>
                    <a:pt x="450" y="236"/>
                  </a:lnTo>
                  <a:lnTo>
                    <a:pt x="454" y="218"/>
                  </a:lnTo>
                  <a:lnTo>
                    <a:pt x="459" y="199"/>
                  </a:lnTo>
                  <a:lnTo>
                    <a:pt x="463" y="181"/>
                  </a:lnTo>
                  <a:lnTo>
                    <a:pt x="468" y="163"/>
                  </a:lnTo>
                  <a:lnTo>
                    <a:pt x="472" y="145"/>
                  </a:lnTo>
                  <a:lnTo>
                    <a:pt x="477" y="127"/>
                  </a:lnTo>
                  <a:lnTo>
                    <a:pt x="481" y="109"/>
                  </a:lnTo>
                  <a:lnTo>
                    <a:pt x="481" y="95"/>
                  </a:lnTo>
                  <a:lnTo>
                    <a:pt x="486" y="77"/>
                  </a:lnTo>
                  <a:lnTo>
                    <a:pt x="491" y="59"/>
                  </a:lnTo>
                  <a:lnTo>
                    <a:pt x="495" y="45"/>
                  </a:lnTo>
                  <a:lnTo>
                    <a:pt x="500" y="31"/>
                  </a:lnTo>
                  <a:lnTo>
                    <a:pt x="504" y="13"/>
                  </a:lnTo>
                  <a:lnTo>
                    <a:pt x="509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470" y="1902"/>
              <a:ext cx="513" cy="558"/>
            </a:xfrm>
            <a:custGeom>
              <a:avLst/>
              <a:gdLst>
                <a:gd name="T0" fmla="*/ 4 w 513"/>
                <a:gd name="T1" fmla="*/ 172 h 558"/>
                <a:gd name="T2" fmla="*/ 18 w 513"/>
                <a:gd name="T3" fmla="*/ 136 h 558"/>
                <a:gd name="T4" fmla="*/ 32 w 513"/>
                <a:gd name="T5" fmla="*/ 100 h 558"/>
                <a:gd name="T6" fmla="*/ 41 w 513"/>
                <a:gd name="T7" fmla="*/ 72 h 558"/>
                <a:gd name="T8" fmla="*/ 54 w 513"/>
                <a:gd name="T9" fmla="*/ 50 h 558"/>
                <a:gd name="T10" fmla="*/ 63 w 513"/>
                <a:gd name="T11" fmla="*/ 31 h 558"/>
                <a:gd name="T12" fmla="*/ 77 w 513"/>
                <a:gd name="T13" fmla="*/ 13 h 558"/>
                <a:gd name="T14" fmla="*/ 91 w 513"/>
                <a:gd name="T15" fmla="*/ 4 h 558"/>
                <a:gd name="T16" fmla="*/ 104 w 513"/>
                <a:gd name="T17" fmla="*/ 0 h 558"/>
                <a:gd name="T18" fmla="*/ 118 w 513"/>
                <a:gd name="T19" fmla="*/ 0 h 558"/>
                <a:gd name="T20" fmla="*/ 131 w 513"/>
                <a:gd name="T21" fmla="*/ 9 h 558"/>
                <a:gd name="T22" fmla="*/ 145 w 513"/>
                <a:gd name="T23" fmla="*/ 18 h 558"/>
                <a:gd name="T24" fmla="*/ 154 w 513"/>
                <a:gd name="T25" fmla="*/ 31 h 558"/>
                <a:gd name="T26" fmla="*/ 168 w 513"/>
                <a:gd name="T27" fmla="*/ 45 h 558"/>
                <a:gd name="T28" fmla="*/ 181 w 513"/>
                <a:gd name="T29" fmla="*/ 63 h 558"/>
                <a:gd name="T30" fmla="*/ 191 w 513"/>
                <a:gd name="T31" fmla="*/ 86 h 558"/>
                <a:gd name="T32" fmla="*/ 204 w 513"/>
                <a:gd name="T33" fmla="*/ 109 h 558"/>
                <a:gd name="T34" fmla="*/ 213 w 513"/>
                <a:gd name="T35" fmla="*/ 131 h 558"/>
                <a:gd name="T36" fmla="*/ 227 w 513"/>
                <a:gd name="T37" fmla="*/ 154 h 558"/>
                <a:gd name="T38" fmla="*/ 241 w 513"/>
                <a:gd name="T39" fmla="*/ 181 h 558"/>
                <a:gd name="T40" fmla="*/ 250 w 513"/>
                <a:gd name="T41" fmla="*/ 209 h 558"/>
                <a:gd name="T42" fmla="*/ 263 w 513"/>
                <a:gd name="T43" fmla="*/ 231 h 558"/>
                <a:gd name="T44" fmla="*/ 272 w 513"/>
                <a:gd name="T45" fmla="*/ 259 h 558"/>
                <a:gd name="T46" fmla="*/ 286 w 513"/>
                <a:gd name="T47" fmla="*/ 286 h 558"/>
                <a:gd name="T48" fmla="*/ 300 w 513"/>
                <a:gd name="T49" fmla="*/ 309 h 558"/>
                <a:gd name="T50" fmla="*/ 309 w 513"/>
                <a:gd name="T51" fmla="*/ 331 h 558"/>
                <a:gd name="T52" fmla="*/ 322 w 513"/>
                <a:gd name="T53" fmla="*/ 354 h 558"/>
                <a:gd name="T54" fmla="*/ 331 w 513"/>
                <a:gd name="T55" fmla="*/ 377 h 558"/>
                <a:gd name="T56" fmla="*/ 345 w 513"/>
                <a:gd name="T57" fmla="*/ 399 h 558"/>
                <a:gd name="T58" fmla="*/ 359 w 513"/>
                <a:gd name="T59" fmla="*/ 418 h 558"/>
                <a:gd name="T60" fmla="*/ 368 w 513"/>
                <a:gd name="T61" fmla="*/ 436 h 558"/>
                <a:gd name="T62" fmla="*/ 381 w 513"/>
                <a:gd name="T63" fmla="*/ 454 h 558"/>
                <a:gd name="T64" fmla="*/ 390 w 513"/>
                <a:gd name="T65" fmla="*/ 468 h 558"/>
                <a:gd name="T66" fmla="*/ 404 w 513"/>
                <a:gd name="T67" fmla="*/ 481 h 558"/>
                <a:gd name="T68" fmla="*/ 418 w 513"/>
                <a:gd name="T69" fmla="*/ 495 h 558"/>
                <a:gd name="T70" fmla="*/ 427 w 513"/>
                <a:gd name="T71" fmla="*/ 504 h 558"/>
                <a:gd name="T72" fmla="*/ 440 w 513"/>
                <a:gd name="T73" fmla="*/ 518 h 558"/>
                <a:gd name="T74" fmla="*/ 449 w 513"/>
                <a:gd name="T75" fmla="*/ 527 h 558"/>
                <a:gd name="T76" fmla="*/ 463 w 513"/>
                <a:gd name="T77" fmla="*/ 536 h 558"/>
                <a:gd name="T78" fmla="*/ 477 w 513"/>
                <a:gd name="T79" fmla="*/ 545 h 558"/>
                <a:gd name="T80" fmla="*/ 490 w 513"/>
                <a:gd name="T81" fmla="*/ 549 h 558"/>
                <a:gd name="T82" fmla="*/ 504 w 513"/>
                <a:gd name="T83" fmla="*/ 55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3" h="558">
                  <a:moveTo>
                    <a:pt x="0" y="200"/>
                  </a:moveTo>
                  <a:lnTo>
                    <a:pt x="0" y="186"/>
                  </a:lnTo>
                  <a:lnTo>
                    <a:pt x="4" y="172"/>
                  </a:lnTo>
                  <a:lnTo>
                    <a:pt x="9" y="159"/>
                  </a:lnTo>
                  <a:lnTo>
                    <a:pt x="13" y="145"/>
                  </a:lnTo>
                  <a:lnTo>
                    <a:pt x="18" y="136"/>
                  </a:lnTo>
                  <a:lnTo>
                    <a:pt x="22" y="122"/>
                  </a:lnTo>
                  <a:lnTo>
                    <a:pt x="27" y="113"/>
                  </a:lnTo>
                  <a:lnTo>
                    <a:pt x="32" y="100"/>
                  </a:lnTo>
                  <a:lnTo>
                    <a:pt x="32" y="90"/>
                  </a:lnTo>
                  <a:lnTo>
                    <a:pt x="36" y="81"/>
                  </a:lnTo>
                  <a:lnTo>
                    <a:pt x="41" y="72"/>
                  </a:lnTo>
                  <a:lnTo>
                    <a:pt x="45" y="63"/>
                  </a:lnTo>
                  <a:lnTo>
                    <a:pt x="50" y="54"/>
                  </a:lnTo>
                  <a:lnTo>
                    <a:pt x="54" y="50"/>
                  </a:lnTo>
                  <a:lnTo>
                    <a:pt x="59" y="41"/>
                  </a:lnTo>
                  <a:lnTo>
                    <a:pt x="59" y="36"/>
                  </a:lnTo>
                  <a:lnTo>
                    <a:pt x="63" y="31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77" y="13"/>
                  </a:lnTo>
                  <a:lnTo>
                    <a:pt x="82" y="13"/>
                  </a:lnTo>
                  <a:lnTo>
                    <a:pt x="86" y="9"/>
                  </a:lnTo>
                  <a:lnTo>
                    <a:pt x="91" y="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4"/>
                  </a:lnTo>
                  <a:lnTo>
                    <a:pt x="127" y="4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1" y="13"/>
                  </a:lnTo>
                  <a:lnTo>
                    <a:pt x="145" y="18"/>
                  </a:lnTo>
                  <a:lnTo>
                    <a:pt x="150" y="22"/>
                  </a:lnTo>
                  <a:lnTo>
                    <a:pt x="150" y="27"/>
                  </a:lnTo>
                  <a:lnTo>
                    <a:pt x="154" y="31"/>
                  </a:lnTo>
                  <a:lnTo>
                    <a:pt x="159" y="36"/>
                  </a:lnTo>
                  <a:lnTo>
                    <a:pt x="163" y="41"/>
                  </a:lnTo>
                  <a:lnTo>
                    <a:pt x="168" y="45"/>
                  </a:lnTo>
                  <a:lnTo>
                    <a:pt x="172" y="50"/>
                  </a:lnTo>
                  <a:lnTo>
                    <a:pt x="177" y="59"/>
                  </a:lnTo>
                  <a:lnTo>
                    <a:pt x="181" y="63"/>
                  </a:lnTo>
                  <a:lnTo>
                    <a:pt x="181" y="72"/>
                  </a:lnTo>
                  <a:lnTo>
                    <a:pt x="186" y="77"/>
                  </a:lnTo>
                  <a:lnTo>
                    <a:pt x="191" y="86"/>
                  </a:lnTo>
                  <a:lnTo>
                    <a:pt x="195" y="90"/>
                  </a:lnTo>
                  <a:lnTo>
                    <a:pt x="200" y="100"/>
                  </a:lnTo>
                  <a:lnTo>
                    <a:pt x="204" y="109"/>
                  </a:lnTo>
                  <a:lnTo>
                    <a:pt x="209" y="113"/>
                  </a:lnTo>
                  <a:lnTo>
                    <a:pt x="209" y="122"/>
                  </a:lnTo>
                  <a:lnTo>
                    <a:pt x="213" y="131"/>
                  </a:lnTo>
                  <a:lnTo>
                    <a:pt x="218" y="140"/>
                  </a:lnTo>
                  <a:lnTo>
                    <a:pt x="222" y="150"/>
                  </a:lnTo>
                  <a:lnTo>
                    <a:pt x="227" y="154"/>
                  </a:lnTo>
                  <a:lnTo>
                    <a:pt x="231" y="163"/>
                  </a:lnTo>
                  <a:lnTo>
                    <a:pt x="236" y="172"/>
                  </a:lnTo>
                  <a:lnTo>
                    <a:pt x="241" y="181"/>
                  </a:lnTo>
                  <a:lnTo>
                    <a:pt x="241" y="190"/>
                  </a:lnTo>
                  <a:lnTo>
                    <a:pt x="245" y="200"/>
                  </a:lnTo>
                  <a:lnTo>
                    <a:pt x="250" y="209"/>
                  </a:lnTo>
                  <a:lnTo>
                    <a:pt x="254" y="218"/>
                  </a:lnTo>
                  <a:lnTo>
                    <a:pt x="259" y="227"/>
                  </a:lnTo>
                  <a:lnTo>
                    <a:pt x="263" y="231"/>
                  </a:lnTo>
                  <a:lnTo>
                    <a:pt x="268" y="240"/>
                  </a:lnTo>
                  <a:lnTo>
                    <a:pt x="268" y="249"/>
                  </a:lnTo>
                  <a:lnTo>
                    <a:pt x="272" y="259"/>
                  </a:lnTo>
                  <a:lnTo>
                    <a:pt x="277" y="268"/>
                  </a:lnTo>
                  <a:lnTo>
                    <a:pt x="281" y="277"/>
                  </a:lnTo>
                  <a:lnTo>
                    <a:pt x="286" y="286"/>
                  </a:lnTo>
                  <a:lnTo>
                    <a:pt x="290" y="295"/>
                  </a:lnTo>
                  <a:lnTo>
                    <a:pt x="295" y="299"/>
                  </a:lnTo>
                  <a:lnTo>
                    <a:pt x="300" y="309"/>
                  </a:lnTo>
                  <a:lnTo>
                    <a:pt x="300" y="318"/>
                  </a:lnTo>
                  <a:lnTo>
                    <a:pt x="304" y="327"/>
                  </a:lnTo>
                  <a:lnTo>
                    <a:pt x="309" y="331"/>
                  </a:lnTo>
                  <a:lnTo>
                    <a:pt x="313" y="340"/>
                  </a:lnTo>
                  <a:lnTo>
                    <a:pt x="318" y="349"/>
                  </a:lnTo>
                  <a:lnTo>
                    <a:pt x="322" y="354"/>
                  </a:lnTo>
                  <a:lnTo>
                    <a:pt x="327" y="363"/>
                  </a:lnTo>
                  <a:lnTo>
                    <a:pt x="331" y="372"/>
                  </a:lnTo>
                  <a:lnTo>
                    <a:pt x="331" y="377"/>
                  </a:lnTo>
                  <a:lnTo>
                    <a:pt x="336" y="386"/>
                  </a:lnTo>
                  <a:lnTo>
                    <a:pt x="340" y="390"/>
                  </a:lnTo>
                  <a:lnTo>
                    <a:pt x="345" y="399"/>
                  </a:lnTo>
                  <a:lnTo>
                    <a:pt x="350" y="404"/>
                  </a:lnTo>
                  <a:lnTo>
                    <a:pt x="354" y="413"/>
                  </a:lnTo>
                  <a:lnTo>
                    <a:pt x="359" y="418"/>
                  </a:lnTo>
                  <a:lnTo>
                    <a:pt x="359" y="422"/>
                  </a:lnTo>
                  <a:lnTo>
                    <a:pt x="363" y="431"/>
                  </a:lnTo>
                  <a:lnTo>
                    <a:pt x="368" y="436"/>
                  </a:lnTo>
                  <a:lnTo>
                    <a:pt x="372" y="440"/>
                  </a:lnTo>
                  <a:lnTo>
                    <a:pt x="377" y="445"/>
                  </a:lnTo>
                  <a:lnTo>
                    <a:pt x="381" y="454"/>
                  </a:lnTo>
                  <a:lnTo>
                    <a:pt x="386" y="458"/>
                  </a:lnTo>
                  <a:lnTo>
                    <a:pt x="390" y="463"/>
                  </a:lnTo>
                  <a:lnTo>
                    <a:pt x="390" y="468"/>
                  </a:lnTo>
                  <a:lnTo>
                    <a:pt x="395" y="472"/>
                  </a:lnTo>
                  <a:lnTo>
                    <a:pt x="400" y="477"/>
                  </a:lnTo>
                  <a:lnTo>
                    <a:pt x="404" y="481"/>
                  </a:lnTo>
                  <a:lnTo>
                    <a:pt x="409" y="486"/>
                  </a:lnTo>
                  <a:lnTo>
                    <a:pt x="413" y="490"/>
                  </a:lnTo>
                  <a:lnTo>
                    <a:pt x="418" y="495"/>
                  </a:lnTo>
                  <a:lnTo>
                    <a:pt x="418" y="499"/>
                  </a:lnTo>
                  <a:lnTo>
                    <a:pt x="422" y="504"/>
                  </a:lnTo>
                  <a:lnTo>
                    <a:pt x="427" y="504"/>
                  </a:lnTo>
                  <a:lnTo>
                    <a:pt x="431" y="508"/>
                  </a:lnTo>
                  <a:lnTo>
                    <a:pt x="436" y="513"/>
                  </a:lnTo>
                  <a:lnTo>
                    <a:pt x="440" y="518"/>
                  </a:lnTo>
                  <a:lnTo>
                    <a:pt x="445" y="518"/>
                  </a:lnTo>
                  <a:lnTo>
                    <a:pt x="454" y="527"/>
                  </a:lnTo>
                  <a:lnTo>
                    <a:pt x="449" y="527"/>
                  </a:lnTo>
                  <a:lnTo>
                    <a:pt x="454" y="527"/>
                  </a:lnTo>
                  <a:lnTo>
                    <a:pt x="459" y="531"/>
                  </a:lnTo>
                  <a:lnTo>
                    <a:pt x="463" y="536"/>
                  </a:lnTo>
                  <a:lnTo>
                    <a:pt x="468" y="536"/>
                  </a:lnTo>
                  <a:lnTo>
                    <a:pt x="472" y="540"/>
                  </a:lnTo>
                  <a:lnTo>
                    <a:pt x="477" y="545"/>
                  </a:lnTo>
                  <a:lnTo>
                    <a:pt x="481" y="545"/>
                  </a:lnTo>
                  <a:lnTo>
                    <a:pt x="486" y="549"/>
                  </a:lnTo>
                  <a:lnTo>
                    <a:pt x="490" y="549"/>
                  </a:lnTo>
                  <a:lnTo>
                    <a:pt x="495" y="554"/>
                  </a:lnTo>
                  <a:lnTo>
                    <a:pt x="499" y="554"/>
                  </a:lnTo>
                  <a:lnTo>
                    <a:pt x="504" y="554"/>
                  </a:lnTo>
                  <a:lnTo>
                    <a:pt x="509" y="558"/>
                  </a:lnTo>
                  <a:lnTo>
                    <a:pt x="513" y="55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983" y="2460"/>
              <a:ext cx="386" cy="28"/>
            </a:xfrm>
            <a:custGeom>
              <a:avLst/>
              <a:gdLst>
                <a:gd name="T0" fmla="*/ 5 w 386"/>
                <a:gd name="T1" fmla="*/ 5 h 28"/>
                <a:gd name="T2" fmla="*/ 14 w 386"/>
                <a:gd name="T3" fmla="*/ 5 h 28"/>
                <a:gd name="T4" fmla="*/ 23 w 386"/>
                <a:gd name="T5" fmla="*/ 9 h 28"/>
                <a:gd name="T6" fmla="*/ 32 w 386"/>
                <a:gd name="T7" fmla="*/ 14 h 28"/>
                <a:gd name="T8" fmla="*/ 41 w 386"/>
                <a:gd name="T9" fmla="*/ 14 h 28"/>
                <a:gd name="T10" fmla="*/ 50 w 386"/>
                <a:gd name="T11" fmla="*/ 14 h 28"/>
                <a:gd name="T12" fmla="*/ 59 w 386"/>
                <a:gd name="T13" fmla="*/ 19 h 28"/>
                <a:gd name="T14" fmla="*/ 68 w 386"/>
                <a:gd name="T15" fmla="*/ 19 h 28"/>
                <a:gd name="T16" fmla="*/ 77 w 386"/>
                <a:gd name="T17" fmla="*/ 23 h 28"/>
                <a:gd name="T18" fmla="*/ 86 w 386"/>
                <a:gd name="T19" fmla="*/ 23 h 28"/>
                <a:gd name="T20" fmla="*/ 95 w 386"/>
                <a:gd name="T21" fmla="*/ 23 h 28"/>
                <a:gd name="T22" fmla="*/ 105 w 386"/>
                <a:gd name="T23" fmla="*/ 23 h 28"/>
                <a:gd name="T24" fmla="*/ 114 w 386"/>
                <a:gd name="T25" fmla="*/ 23 h 28"/>
                <a:gd name="T26" fmla="*/ 123 w 386"/>
                <a:gd name="T27" fmla="*/ 28 h 28"/>
                <a:gd name="T28" fmla="*/ 132 w 386"/>
                <a:gd name="T29" fmla="*/ 28 h 28"/>
                <a:gd name="T30" fmla="*/ 141 w 386"/>
                <a:gd name="T31" fmla="*/ 28 h 28"/>
                <a:gd name="T32" fmla="*/ 150 w 386"/>
                <a:gd name="T33" fmla="*/ 28 h 28"/>
                <a:gd name="T34" fmla="*/ 159 w 386"/>
                <a:gd name="T35" fmla="*/ 28 h 28"/>
                <a:gd name="T36" fmla="*/ 168 w 386"/>
                <a:gd name="T37" fmla="*/ 28 h 28"/>
                <a:gd name="T38" fmla="*/ 177 w 386"/>
                <a:gd name="T39" fmla="*/ 28 h 28"/>
                <a:gd name="T40" fmla="*/ 186 w 386"/>
                <a:gd name="T41" fmla="*/ 28 h 28"/>
                <a:gd name="T42" fmla="*/ 195 w 386"/>
                <a:gd name="T43" fmla="*/ 28 h 28"/>
                <a:gd name="T44" fmla="*/ 205 w 386"/>
                <a:gd name="T45" fmla="*/ 28 h 28"/>
                <a:gd name="T46" fmla="*/ 214 w 386"/>
                <a:gd name="T47" fmla="*/ 28 h 28"/>
                <a:gd name="T48" fmla="*/ 223 w 386"/>
                <a:gd name="T49" fmla="*/ 28 h 28"/>
                <a:gd name="T50" fmla="*/ 232 w 386"/>
                <a:gd name="T51" fmla="*/ 28 h 28"/>
                <a:gd name="T52" fmla="*/ 241 w 386"/>
                <a:gd name="T53" fmla="*/ 28 h 28"/>
                <a:gd name="T54" fmla="*/ 250 w 386"/>
                <a:gd name="T55" fmla="*/ 28 h 28"/>
                <a:gd name="T56" fmla="*/ 259 w 386"/>
                <a:gd name="T57" fmla="*/ 28 h 28"/>
                <a:gd name="T58" fmla="*/ 268 w 386"/>
                <a:gd name="T59" fmla="*/ 28 h 28"/>
                <a:gd name="T60" fmla="*/ 277 w 386"/>
                <a:gd name="T61" fmla="*/ 28 h 28"/>
                <a:gd name="T62" fmla="*/ 286 w 386"/>
                <a:gd name="T63" fmla="*/ 28 h 28"/>
                <a:gd name="T64" fmla="*/ 295 w 386"/>
                <a:gd name="T65" fmla="*/ 28 h 28"/>
                <a:gd name="T66" fmla="*/ 304 w 386"/>
                <a:gd name="T67" fmla="*/ 28 h 28"/>
                <a:gd name="T68" fmla="*/ 314 w 386"/>
                <a:gd name="T69" fmla="*/ 28 h 28"/>
                <a:gd name="T70" fmla="*/ 323 w 386"/>
                <a:gd name="T71" fmla="*/ 28 h 28"/>
                <a:gd name="T72" fmla="*/ 332 w 386"/>
                <a:gd name="T73" fmla="*/ 28 h 28"/>
                <a:gd name="T74" fmla="*/ 341 w 386"/>
                <a:gd name="T75" fmla="*/ 28 h 28"/>
                <a:gd name="T76" fmla="*/ 350 w 386"/>
                <a:gd name="T77" fmla="*/ 28 h 28"/>
                <a:gd name="T78" fmla="*/ 359 w 386"/>
                <a:gd name="T79" fmla="*/ 28 h 28"/>
                <a:gd name="T80" fmla="*/ 368 w 386"/>
                <a:gd name="T81" fmla="*/ 28 h 28"/>
                <a:gd name="T82" fmla="*/ 377 w 386"/>
                <a:gd name="T83" fmla="*/ 28 h 28"/>
                <a:gd name="T84" fmla="*/ 386 w 386"/>
                <a:gd name="T8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28">
                  <a:moveTo>
                    <a:pt x="0" y="0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1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73" y="19"/>
                  </a:lnTo>
                  <a:lnTo>
                    <a:pt x="77" y="23"/>
                  </a:lnTo>
                  <a:lnTo>
                    <a:pt x="82" y="23"/>
                  </a:lnTo>
                  <a:lnTo>
                    <a:pt x="86" y="23"/>
                  </a:lnTo>
                  <a:lnTo>
                    <a:pt x="91" y="23"/>
                  </a:lnTo>
                  <a:lnTo>
                    <a:pt x="95" y="23"/>
                  </a:lnTo>
                  <a:lnTo>
                    <a:pt x="100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8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32" y="28"/>
                  </a:lnTo>
                  <a:lnTo>
                    <a:pt x="136" y="28"/>
                  </a:lnTo>
                  <a:lnTo>
                    <a:pt x="141" y="28"/>
                  </a:lnTo>
                  <a:lnTo>
                    <a:pt x="145" y="28"/>
                  </a:lnTo>
                  <a:lnTo>
                    <a:pt x="150" y="28"/>
                  </a:lnTo>
                  <a:lnTo>
                    <a:pt x="155" y="28"/>
                  </a:lnTo>
                  <a:lnTo>
                    <a:pt x="159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3" y="28"/>
                  </a:lnTo>
                  <a:lnTo>
                    <a:pt x="177" y="28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91" y="28"/>
                  </a:lnTo>
                  <a:lnTo>
                    <a:pt x="195" y="28"/>
                  </a:lnTo>
                  <a:lnTo>
                    <a:pt x="200" y="28"/>
                  </a:lnTo>
                  <a:lnTo>
                    <a:pt x="205" y="28"/>
                  </a:lnTo>
                  <a:lnTo>
                    <a:pt x="209" y="28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3" y="28"/>
                  </a:lnTo>
                  <a:lnTo>
                    <a:pt x="227" y="28"/>
                  </a:lnTo>
                  <a:lnTo>
                    <a:pt x="232" y="28"/>
                  </a:lnTo>
                  <a:lnTo>
                    <a:pt x="236" y="28"/>
                  </a:lnTo>
                  <a:lnTo>
                    <a:pt x="241" y="28"/>
                  </a:lnTo>
                  <a:lnTo>
                    <a:pt x="245" y="28"/>
                  </a:lnTo>
                  <a:lnTo>
                    <a:pt x="250" y="28"/>
                  </a:lnTo>
                  <a:lnTo>
                    <a:pt x="254" y="28"/>
                  </a:lnTo>
                  <a:lnTo>
                    <a:pt x="259" y="28"/>
                  </a:lnTo>
                  <a:lnTo>
                    <a:pt x="264" y="28"/>
                  </a:lnTo>
                  <a:lnTo>
                    <a:pt x="268" y="28"/>
                  </a:lnTo>
                  <a:lnTo>
                    <a:pt x="273" y="28"/>
                  </a:lnTo>
                  <a:lnTo>
                    <a:pt x="277" y="28"/>
                  </a:lnTo>
                  <a:lnTo>
                    <a:pt x="282" y="28"/>
                  </a:lnTo>
                  <a:lnTo>
                    <a:pt x="286" y="28"/>
                  </a:lnTo>
                  <a:lnTo>
                    <a:pt x="291" y="28"/>
                  </a:lnTo>
                  <a:lnTo>
                    <a:pt x="295" y="28"/>
                  </a:lnTo>
                  <a:lnTo>
                    <a:pt x="300" y="28"/>
                  </a:lnTo>
                  <a:lnTo>
                    <a:pt x="304" y="28"/>
                  </a:lnTo>
                  <a:lnTo>
                    <a:pt x="309" y="28"/>
                  </a:lnTo>
                  <a:lnTo>
                    <a:pt x="314" y="28"/>
                  </a:lnTo>
                  <a:lnTo>
                    <a:pt x="318" y="28"/>
                  </a:lnTo>
                  <a:lnTo>
                    <a:pt x="323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1" y="28"/>
                  </a:lnTo>
                  <a:lnTo>
                    <a:pt x="345" y="28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9" y="28"/>
                  </a:lnTo>
                  <a:lnTo>
                    <a:pt x="364" y="28"/>
                  </a:lnTo>
                  <a:lnTo>
                    <a:pt x="368" y="28"/>
                  </a:lnTo>
                  <a:lnTo>
                    <a:pt x="373" y="28"/>
                  </a:lnTo>
                  <a:lnTo>
                    <a:pt x="377" y="28"/>
                  </a:lnTo>
                  <a:lnTo>
                    <a:pt x="382" y="28"/>
                  </a:lnTo>
                  <a:lnTo>
                    <a:pt x="386" y="2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74"/>
          <p:cNvGrpSpPr>
            <a:grpSpLocks/>
          </p:cNvGrpSpPr>
          <p:nvPr/>
        </p:nvGrpSpPr>
        <p:grpSpPr bwMode="auto">
          <a:xfrm rot="421131" flipH="1">
            <a:off x="7767786" y="1989770"/>
            <a:ext cx="395288" cy="827087"/>
            <a:chOff x="1398" y="1902"/>
            <a:chExt cx="1971" cy="1176"/>
          </a:xfrm>
        </p:grpSpPr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398" y="2492"/>
              <a:ext cx="563" cy="209"/>
            </a:xfrm>
            <a:custGeom>
              <a:avLst/>
              <a:gdLst>
                <a:gd name="T0" fmla="*/ 9 w 563"/>
                <a:gd name="T1" fmla="*/ 0 h 209"/>
                <a:gd name="T2" fmla="*/ 22 w 563"/>
                <a:gd name="T3" fmla="*/ 0 h 209"/>
                <a:gd name="T4" fmla="*/ 36 w 563"/>
                <a:gd name="T5" fmla="*/ 0 h 209"/>
                <a:gd name="T6" fmla="*/ 50 w 563"/>
                <a:gd name="T7" fmla="*/ 0 h 209"/>
                <a:gd name="T8" fmla="*/ 63 w 563"/>
                <a:gd name="T9" fmla="*/ 0 h 209"/>
                <a:gd name="T10" fmla="*/ 77 w 563"/>
                <a:gd name="T11" fmla="*/ 0 h 209"/>
                <a:gd name="T12" fmla="*/ 90 w 563"/>
                <a:gd name="T13" fmla="*/ 0 h 209"/>
                <a:gd name="T14" fmla="*/ 104 w 563"/>
                <a:gd name="T15" fmla="*/ 0 h 209"/>
                <a:gd name="T16" fmla="*/ 118 w 563"/>
                <a:gd name="T17" fmla="*/ 0 h 209"/>
                <a:gd name="T18" fmla="*/ 131 w 563"/>
                <a:gd name="T19" fmla="*/ 0 h 209"/>
                <a:gd name="T20" fmla="*/ 145 w 563"/>
                <a:gd name="T21" fmla="*/ 0 h 209"/>
                <a:gd name="T22" fmla="*/ 159 w 563"/>
                <a:gd name="T23" fmla="*/ 0 h 209"/>
                <a:gd name="T24" fmla="*/ 172 w 563"/>
                <a:gd name="T25" fmla="*/ 0 h 209"/>
                <a:gd name="T26" fmla="*/ 186 w 563"/>
                <a:gd name="T27" fmla="*/ 0 h 209"/>
                <a:gd name="T28" fmla="*/ 200 w 563"/>
                <a:gd name="T29" fmla="*/ 0 h 209"/>
                <a:gd name="T30" fmla="*/ 213 w 563"/>
                <a:gd name="T31" fmla="*/ 0 h 209"/>
                <a:gd name="T32" fmla="*/ 227 w 563"/>
                <a:gd name="T33" fmla="*/ 0 h 209"/>
                <a:gd name="T34" fmla="*/ 240 w 563"/>
                <a:gd name="T35" fmla="*/ 0 h 209"/>
                <a:gd name="T36" fmla="*/ 254 w 563"/>
                <a:gd name="T37" fmla="*/ 0 h 209"/>
                <a:gd name="T38" fmla="*/ 268 w 563"/>
                <a:gd name="T39" fmla="*/ 5 h 209"/>
                <a:gd name="T40" fmla="*/ 281 w 563"/>
                <a:gd name="T41" fmla="*/ 5 h 209"/>
                <a:gd name="T42" fmla="*/ 295 w 563"/>
                <a:gd name="T43" fmla="*/ 5 h 209"/>
                <a:gd name="T44" fmla="*/ 309 w 563"/>
                <a:gd name="T45" fmla="*/ 9 h 209"/>
                <a:gd name="T46" fmla="*/ 322 w 563"/>
                <a:gd name="T47" fmla="*/ 9 h 209"/>
                <a:gd name="T48" fmla="*/ 336 w 563"/>
                <a:gd name="T49" fmla="*/ 14 h 209"/>
                <a:gd name="T50" fmla="*/ 349 w 563"/>
                <a:gd name="T51" fmla="*/ 14 h 209"/>
                <a:gd name="T52" fmla="*/ 363 w 563"/>
                <a:gd name="T53" fmla="*/ 18 h 209"/>
                <a:gd name="T54" fmla="*/ 377 w 563"/>
                <a:gd name="T55" fmla="*/ 23 h 209"/>
                <a:gd name="T56" fmla="*/ 390 w 563"/>
                <a:gd name="T57" fmla="*/ 32 h 209"/>
                <a:gd name="T58" fmla="*/ 404 w 563"/>
                <a:gd name="T59" fmla="*/ 37 h 209"/>
                <a:gd name="T60" fmla="*/ 418 w 563"/>
                <a:gd name="T61" fmla="*/ 46 h 209"/>
                <a:gd name="T62" fmla="*/ 431 w 563"/>
                <a:gd name="T63" fmla="*/ 50 h 209"/>
                <a:gd name="T64" fmla="*/ 445 w 563"/>
                <a:gd name="T65" fmla="*/ 64 h 209"/>
                <a:gd name="T66" fmla="*/ 458 w 563"/>
                <a:gd name="T67" fmla="*/ 73 h 209"/>
                <a:gd name="T68" fmla="*/ 472 w 563"/>
                <a:gd name="T69" fmla="*/ 82 h 209"/>
                <a:gd name="T70" fmla="*/ 481 w 563"/>
                <a:gd name="T71" fmla="*/ 96 h 209"/>
                <a:gd name="T72" fmla="*/ 495 w 563"/>
                <a:gd name="T73" fmla="*/ 109 h 209"/>
                <a:gd name="T74" fmla="*/ 504 w 563"/>
                <a:gd name="T75" fmla="*/ 123 h 209"/>
                <a:gd name="T76" fmla="*/ 518 w 563"/>
                <a:gd name="T77" fmla="*/ 141 h 209"/>
                <a:gd name="T78" fmla="*/ 531 w 563"/>
                <a:gd name="T79" fmla="*/ 155 h 209"/>
                <a:gd name="T80" fmla="*/ 540 w 563"/>
                <a:gd name="T81" fmla="*/ 173 h 209"/>
                <a:gd name="T82" fmla="*/ 554 w 563"/>
                <a:gd name="T83" fmla="*/ 19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3" h="20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5"/>
                  </a:lnTo>
                  <a:lnTo>
                    <a:pt x="272" y="5"/>
                  </a:lnTo>
                  <a:lnTo>
                    <a:pt x="277" y="5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0" y="5"/>
                  </a:lnTo>
                  <a:lnTo>
                    <a:pt x="295" y="5"/>
                  </a:lnTo>
                  <a:lnTo>
                    <a:pt x="299" y="5"/>
                  </a:lnTo>
                  <a:lnTo>
                    <a:pt x="304" y="5"/>
                  </a:lnTo>
                  <a:lnTo>
                    <a:pt x="309" y="9"/>
                  </a:lnTo>
                  <a:lnTo>
                    <a:pt x="313" y="9"/>
                  </a:lnTo>
                  <a:lnTo>
                    <a:pt x="318" y="9"/>
                  </a:lnTo>
                  <a:lnTo>
                    <a:pt x="322" y="9"/>
                  </a:lnTo>
                  <a:lnTo>
                    <a:pt x="327" y="9"/>
                  </a:lnTo>
                  <a:lnTo>
                    <a:pt x="331" y="14"/>
                  </a:lnTo>
                  <a:lnTo>
                    <a:pt x="336" y="14"/>
                  </a:lnTo>
                  <a:lnTo>
                    <a:pt x="340" y="14"/>
                  </a:lnTo>
                  <a:lnTo>
                    <a:pt x="345" y="14"/>
                  </a:lnTo>
                  <a:lnTo>
                    <a:pt x="349" y="14"/>
                  </a:lnTo>
                  <a:lnTo>
                    <a:pt x="354" y="18"/>
                  </a:lnTo>
                  <a:lnTo>
                    <a:pt x="359" y="18"/>
                  </a:lnTo>
                  <a:lnTo>
                    <a:pt x="363" y="18"/>
                  </a:lnTo>
                  <a:lnTo>
                    <a:pt x="368" y="23"/>
                  </a:lnTo>
                  <a:lnTo>
                    <a:pt x="372" y="23"/>
                  </a:lnTo>
                  <a:lnTo>
                    <a:pt x="377" y="23"/>
                  </a:lnTo>
                  <a:lnTo>
                    <a:pt x="381" y="27"/>
                  </a:lnTo>
                  <a:lnTo>
                    <a:pt x="386" y="27"/>
                  </a:lnTo>
                  <a:lnTo>
                    <a:pt x="390" y="32"/>
                  </a:lnTo>
                  <a:lnTo>
                    <a:pt x="395" y="32"/>
                  </a:lnTo>
                  <a:lnTo>
                    <a:pt x="399" y="32"/>
                  </a:lnTo>
                  <a:lnTo>
                    <a:pt x="404" y="37"/>
                  </a:lnTo>
                  <a:lnTo>
                    <a:pt x="408" y="37"/>
                  </a:lnTo>
                  <a:lnTo>
                    <a:pt x="413" y="41"/>
                  </a:lnTo>
                  <a:lnTo>
                    <a:pt x="418" y="46"/>
                  </a:lnTo>
                  <a:lnTo>
                    <a:pt x="422" y="46"/>
                  </a:lnTo>
                  <a:lnTo>
                    <a:pt x="427" y="50"/>
                  </a:lnTo>
                  <a:lnTo>
                    <a:pt x="431" y="50"/>
                  </a:lnTo>
                  <a:lnTo>
                    <a:pt x="436" y="55"/>
                  </a:lnTo>
                  <a:lnTo>
                    <a:pt x="440" y="59"/>
                  </a:lnTo>
                  <a:lnTo>
                    <a:pt x="445" y="64"/>
                  </a:lnTo>
                  <a:lnTo>
                    <a:pt x="449" y="68"/>
                  </a:lnTo>
                  <a:lnTo>
                    <a:pt x="454" y="68"/>
                  </a:lnTo>
                  <a:lnTo>
                    <a:pt x="458" y="73"/>
                  </a:lnTo>
                  <a:lnTo>
                    <a:pt x="463" y="77"/>
                  </a:lnTo>
                  <a:lnTo>
                    <a:pt x="468" y="82"/>
                  </a:lnTo>
                  <a:lnTo>
                    <a:pt x="472" y="82"/>
                  </a:lnTo>
                  <a:lnTo>
                    <a:pt x="477" y="87"/>
                  </a:lnTo>
                  <a:lnTo>
                    <a:pt x="477" y="91"/>
                  </a:lnTo>
                  <a:lnTo>
                    <a:pt x="481" y="96"/>
                  </a:lnTo>
                  <a:lnTo>
                    <a:pt x="486" y="100"/>
                  </a:lnTo>
                  <a:lnTo>
                    <a:pt x="490" y="105"/>
                  </a:lnTo>
                  <a:lnTo>
                    <a:pt x="495" y="109"/>
                  </a:lnTo>
                  <a:lnTo>
                    <a:pt x="499" y="114"/>
                  </a:lnTo>
                  <a:lnTo>
                    <a:pt x="504" y="118"/>
                  </a:lnTo>
                  <a:lnTo>
                    <a:pt x="504" y="123"/>
                  </a:lnTo>
                  <a:lnTo>
                    <a:pt x="508" y="127"/>
                  </a:lnTo>
                  <a:lnTo>
                    <a:pt x="513" y="132"/>
                  </a:lnTo>
                  <a:lnTo>
                    <a:pt x="518" y="141"/>
                  </a:lnTo>
                  <a:lnTo>
                    <a:pt x="522" y="146"/>
                  </a:lnTo>
                  <a:lnTo>
                    <a:pt x="527" y="150"/>
                  </a:lnTo>
                  <a:lnTo>
                    <a:pt x="531" y="155"/>
                  </a:lnTo>
                  <a:lnTo>
                    <a:pt x="536" y="164"/>
                  </a:lnTo>
                  <a:lnTo>
                    <a:pt x="536" y="168"/>
                  </a:lnTo>
                  <a:lnTo>
                    <a:pt x="540" y="173"/>
                  </a:lnTo>
                  <a:lnTo>
                    <a:pt x="545" y="182"/>
                  </a:lnTo>
                  <a:lnTo>
                    <a:pt x="549" y="186"/>
                  </a:lnTo>
                  <a:lnTo>
                    <a:pt x="554" y="196"/>
                  </a:lnTo>
                  <a:lnTo>
                    <a:pt x="558" y="200"/>
                  </a:lnTo>
                  <a:lnTo>
                    <a:pt x="563" y="20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961" y="2102"/>
              <a:ext cx="509" cy="976"/>
            </a:xfrm>
            <a:custGeom>
              <a:avLst/>
              <a:gdLst>
                <a:gd name="T0" fmla="*/ 4 w 509"/>
                <a:gd name="T1" fmla="*/ 613 h 976"/>
                <a:gd name="T2" fmla="*/ 18 w 509"/>
                <a:gd name="T3" fmla="*/ 636 h 976"/>
                <a:gd name="T4" fmla="*/ 32 w 509"/>
                <a:gd name="T5" fmla="*/ 658 h 976"/>
                <a:gd name="T6" fmla="*/ 41 w 509"/>
                <a:gd name="T7" fmla="*/ 681 h 976"/>
                <a:gd name="T8" fmla="*/ 54 w 509"/>
                <a:gd name="T9" fmla="*/ 708 h 976"/>
                <a:gd name="T10" fmla="*/ 64 w 509"/>
                <a:gd name="T11" fmla="*/ 735 h 976"/>
                <a:gd name="T12" fmla="*/ 77 w 509"/>
                <a:gd name="T13" fmla="*/ 758 h 976"/>
                <a:gd name="T14" fmla="*/ 91 w 509"/>
                <a:gd name="T15" fmla="*/ 785 h 976"/>
                <a:gd name="T16" fmla="*/ 100 w 509"/>
                <a:gd name="T17" fmla="*/ 813 h 976"/>
                <a:gd name="T18" fmla="*/ 114 w 509"/>
                <a:gd name="T19" fmla="*/ 835 h 976"/>
                <a:gd name="T20" fmla="*/ 123 w 509"/>
                <a:gd name="T21" fmla="*/ 863 h 976"/>
                <a:gd name="T22" fmla="*/ 136 w 509"/>
                <a:gd name="T23" fmla="*/ 885 h 976"/>
                <a:gd name="T24" fmla="*/ 150 w 509"/>
                <a:gd name="T25" fmla="*/ 904 h 976"/>
                <a:gd name="T26" fmla="*/ 159 w 509"/>
                <a:gd name="T27" fmla="*/ 926 h 976"/>
                <a:gd name="T28" fmla="*/ 173 w 509"/>
                <a:gd name="T29" fmla="*/ 940 h 976"/>
                <a:gd name="T30" fmla="*/ 182 w 509"/>
                <a:gd name="T31" fmla="*/ 954 h 976"/>
                <a:gd name="T32" fmla="*/ 195 w 509"/>
                <a:gd name="T33" fmla="*/ 967 h 976"/>
                <a:gd name="T34" fmla="*/ 209 w 509"/>
                <a:gd name="T35" fmla="*/ 976 h 976"/>
                <a:gd name="T36" fmla="*/ 223 w 509"/>
                <a:gd name="T37" fmla="*/ 976 h 976"/>
                <a:gd name="T38" fmla="*/ 236 w 509"/>
                <a:gd name="T39" fmla="*/ 976 h 976"/>
                <a:gd name="T40" fmla="*/ 250 w 509"/>
                <a:gd name="T41" fmla="*/ 963 h 976"/>
                <a:gd name="T42" fmla="*/ 263 w 509"/>
                <a:gd name="T43" fmla="*/ 954 h 976"/>
                <a:gd name="T44" fmla="*/ 273 w 509"/>
                <a:gd name="T45" fmla="*/ 935 h 976"/>
                <a:gd name="T46" fmla="*/ 286 w 509"/>
                <a:gd name="T47" fmla="*/ 913 h 976"/>
                <a:gd name="T48" fmla="*/ 300 w 509"/>
                <a:gd name="T49" fmla="*/ 885 h 976"/>
                <a:gd name="T50" fmla="*/ 309 w 509"/>
                <a:gd name="T51" fmla="*/ 854 h 976"/>
                <a:gd name="T52" fmla="*/ 322 w 509"/>
                <a:gd name="T53" fmla="*/ 817 h 976"/>
                <a:gd name="T54" fmla="*/ 332 w 509"/>
                <a:gd name="T55" fmla="*/ 776 h 976"/>
                <a:gd name="T56" fmla="*/ 345 w 509"/>
                <a:gd name="T57" fmla="*/ 731 h 976"/>
                <a:gd name="T58" fmla="*/ 359 w 509"/>
                <a:gd name="T59" fmla="*/ 681 h 976"/>
                <a:gd name="T60" fmla="*/ 368 w 509"/>
                <a:gd name="T61" fmla="*/ 631 h 976"/>
                <a:gd name="T62" fmla="*/ 382 w 509"/>
                <a:gd name="T63" fmla="*/ 576 h 976"/>
                <a:gd name="T64" fmla="*/ 391 w 509"/>
                <a:gd name="T65" fmla="*/ 522 h 976"/>
                <a:gd name="T66" fmla="*/ 404 w 509"/>
                <a:gd name="T67" fmla="*/ 467 h 976"/>
                <a:gd name="T68" fmla="*/ 418 w 509"/>
                <a:gd name="T69" fmla="*/ 408 h 976"/>
                <a:gd name="T70" fmla="*/ 427 w 509"/>
                <a:gd name="T71" fmla="*/ 349 h 976"/>
                <a:gd name="T72" fmla="*/ 441 w 509"/>
                <a:gd name="T73" fmla="*/ 290 h 976"/>
                <a:gd name="T74" fmla="*/ 450 w 509"/>
                <a:gd name="T75" fmla="*/ 236 h 976"/>
                <a:gd name="T76" fmla="*/ 463 w 509"/>
                <a:gd name="T77" fmla="*/ 181 h 976"/>
                <a:gd name="T78" fmla="*/ 477 w 509"/>
                <a:gd name="T79" fmla="*/ 127 h 976"/>
                <a:gd name="T80" fmla="*/ 486 w 509"/>
                <a:gd name="T81" fmla="*/ 77 h 976"/>
                <a:gd name="T82" fmla="*/ 500 w 509"/>
                <a:gd name="T83" fmla="*/ 3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976">
                  <a:moveTo>
                    <a:pt x="0" y="599"/>
                  </a:moveTo>
                  <a:lnTo>
                    <a:pt x="0" y="604"/>
                  </a:lnTo>
                  <a:lnTo>
                    <a:pt x="4" y="613"/>
                  </a:lnTo>
                  <a:lnTo>
                    <a:pt x="9" y="622"/>
                  </a:lnTo>
                  <a:lnTo>
                    <a:pt x="14" y="626"/>
                  </a:lnTo>
                  <a:lnTo>
                    <a:pt x="18" y="636"/>
                  </a:lnTo>
                  <a:lnTo>
                    <a:pt x="23" y="645"/>
                  </a:lnTo>
                  <a:lnTo>
                    <a:pt x="27" y="649"/>
                  </a:lnTo>
                  <a:lnTo>
                    <a:pt x="32" y="658"/>
                  </a:lnTo>
                  <a:lnTo>
                    <a:pt x="32" y="667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5" y="690"/>
                  </a:lnTo>
                  <a:lnTo>
                    <a:pt x="50" y="699"/>
                  </a:lnTo>
                  <a:lnTo>
                    <a:pt x="54" y="708"/>
                  </a:lnTo>
                  <a:lnTo>
                    <a:pt x="59" y="717"/>
                  </a:lnTo>
                  <a:lnTo>
                    <a:pt x="64" y="726"/>
                  </a:lnTo>
                  <a:lnTo>
                    <a:pt x="64" y="735"/>
                  </a:lnTo>
                  <a:lnTo>
                    <a:pt x="68" y="745"/>
                  </a:lnTo>
                  <a:lnTo>
                    <a:pt x="73" y="749"/>
                  </a:lnTo>
                  <a:lnTo>
                    <a:pt x="77" y="758"/>
                  </a:lnTo>
                  <a:lnTo>
                    <a:pt x="82" y="767"/>
                  </a:lnTo>
                  <a:lnTo>
                    <a:pt x="86" y="776"/>
                  </a:lnTo>
                  <a:lnTo>
                    <a:pt x="91" y="785"/>
                  </a:lnTo>
                  <a:lnTo>
                    <a:pt x="91" y="795"/>
                  </a:lnTo>
                  <a:lnTo>
                    <a:pt x="95" y="804"/>
                  </a:lnTo>
                  <a:lnTo>
                    <a:pt x="100" y="813"/>
                  </a:lnTo>
                  <a:lnTo>
                    <a:pt x="104" y="822"/>
                  </a:lnTo>
                  <a:lnTo>
                    <a:pt x="109" y="826"/>
                  </a:lnTo>
                  <a:lnTo>
                    <a:pt x="114" y="835"/>
                  </a:lnTo>
                  <a:lnTo>
                    <a:pt x="118" y="844"/>
                  </a:lnTo>
                  <a:lnTo>
                    <a:pt x="123" y="854"/>
                  </a:lnTo>
                  <a:lnTo>
                    <a:pt x="123" y="863"/>
                  </a:lnTo>
                  <a:lnTo>
                    <a:pt x="127" y="867"/>
                  </a:lnTo>
                  <a:lnTo>
                    <a:pt x="132" y="876"/>
                  </a:lnTo>
                  <a:lnTo>
                    <a:pt x="136" y="885"/>
                  </a:lnTo>
                  <a:lnTo>
                    <a:pt x="141" y="890"/>
                  </a:lnTo>
                  <a:lnTo>
                    <a:pt x="145" y="899"/>
                  </a:lnTo>
                  <a:lnTo>
                    <a:pt x="150" y="904"/>
                  </a:lnTo>
                  <a:lnTo>
                    <a:pt x="150" y="913"/>
                  </a:lnTo>
                  <a:lnTo>
                    <a:pt x="154" y="917"/>
                  </a:lnTo>
                  <a:lnTo>
                    <a:pt x="159" y="926"/>
                  </a:lnTo>
                  <a:lnTo>
                    <a:pt x="163" y="931"/>
                  </a:lnTo>
                  <a:lnTo>
                    <a:pt x="168" y="935"/>
                  </a:lnTo>
                  <a:lnTo>
                    <a:pt x="173" y="940"/>
                  </a:lnTo>
                  <a:lnTo>
                    <a:pt x="177" y="944"/>
                  </a:lnTo>
                  <a:lnTo>
                    <a:pt x="182" y="949"/>
                  </a:lnTo>
                  <a:lnTo>
                    <a:pt x="182" y="954"/>
                  </a:lnTo>
                  <a:lnTo>
                    <a:pt x="186" y="958"/>
                  </a:lnTo>
                  <a:lnTo>
                    <a:pt x="191" y="963"/>
                  </a:lnTo>
                  <a:lnTo>
                    <a:pt x="195" y="967"/>
                  </a:lnTo>
                  <a:lnTo>
                    <a:pt x="200" y="967"/>
                  </a:lnTo>
                  <a:lnTo>
                    <a:pt x="204" y="972"/>
                  </a:lnTo>
                  <a:lnTo>
                    <a:pt x="209" y="976"/>
                  </a:lnTo>
                  <a:lnTo>
                    <a:pt x="213" y="976"/>
                  </a:lnTo>
                  <a:lnTo>
                    <a:pt x="218" y="976"/>
                  </a:lnTo>
                  <a:lnTo>
                    <a:pt x="223" y="976"/>
                  </a:lnTo>
                  <a:lnTo>
                    <a:pt x="227" y="976"/>
                  </a:lnTo>
                  <a:lnTo>
                    <a:pt x="232" y="976"/>
                  </a:lnTo>
                  <a:lnTo>
                    <a:pt x="236" y="976"/>
                  </a:lnTo>
                  <a:lnTo>
                    <a:pt x="241" y="972"/>
                  </a:lnTo>
                  <a:lnTo>
                    <a:pt x="245" y="967"/>
                  </a:lnTo>
                  <a:lnTo>
                    <a:pt x="250" y="963"/>
                  </a:lnTo>
                  <a:lnTo>
                    <a:pt x="254" y="963"/>
                  </a:lnTo>
                  <a:lnTo>
                    <a:pt x="259" y="958"/>
                  </a:lnTo>
                  <a:lnTo>
                    <a:pt x="263" y="954"/>
                  </a:lnTo>
                  <a:lnTo>
                    <a:pt x="268" y="944"/>
                  </a:lnTo>
                  <a:lnTo>
                    <a:pt x="273" y="940"/>
                  </a:lnTo>
                  <a:lnTo>
                    <a:pt x="273" y="935"/>
                  </a:lnTo>
                  <a:lnTo>
                    <a:pt x="277" y="926"/>
                  </a:lnTo>
                  <a:lnTo>
                    <a:pt x="282" y="922"/>
                  </a:lnTo>
                  <a:lnTo>
                    <a:pt x="286" y="913"/>
                  </a:lnTo>
                  <a:lnTo>
                    <a:pt x="291" y="904"/>
                  </a:lnTo>
                  <a:lnTo>
                    <a:pt x="295" y="894"/>
                  </a:lnTo>
                  <a:lnTo>
                    <a:pt x="300" y="885"/>
                  </a:lnTo>
                  <a:lnTo>
                    <a:pt x="300" y="876"/>
                  </a:lnTo>
                  <a:lnTo>
                    <a:pt x="304" y="863"/>
                  </a:lnTo>
                  <a:lnTo>
                    <a:pt x="309" y="854"/>
                  </a:lnTo>
                  <a:lnTo>
                    <a:pt x="313" y="840"/>
                  </a:lnTo>
                  <a:lnTo>
                    <a:pt x="318" y="831"/>
                  </a:lnTo>
                  <a:lnTo>
                    <a:pt x="322" y="817"/>
                  </a:lnTo>
                  <a:lnTo>
                    <a:pt x="327" y="804"/>
                  </a:lnTo>
                  <a:lnTo>
                    <a:pt x="332" y="790"/>
                  </a:lnTo>
                  <a:lnTo>
                    <a:pt x="332" y="776"/>
                  </a:lnTo>
                  <a:lnTo>
                    <a:pt x="336" y="763"/>
                  </a:lnTo>
                  <a:lnTo>
                    <a:pt x="341" y="745"/>
                  </a:lnTo>
                  <a:lnTo>
                    <a:pt x="345" y="731"/>
                  </a:lnTo>
                  <a:lnTo>
                    <a:pt x="350" y="717"/>
                  </a:lnTo>
                  <a:lnTo>
                    <a:pt x="354" y="699"/>
                  </a:lnTo>
                  <a:lnTo>
                    <a:pt x="359" y="681"/>
                  </a:lnTo>
                  <a:lnTo>
                    <a:pt x="359" y="667"/>
                  </a:lnTo>
                  <a:lnTo>
                    <a:pt x="363" y="649"/>
                  </a:lnTo>
                  <a:lnTo>
                    <a:pt x="368" y="631"/>
                  </a:lnTo>
                  <a:lnTo>
                    <a:pt x="372" y="613"/>
                  </a:lnTo>
                  <a:lnTo>
                    <a:pt x="377" y="595"/>
                  </a:lnTo>
                  <a:lnTo>
                    <a:pt x="382" y="576"/>
                  </a:lnTo>
                  <a:lnTo>
                    <a:pt x="386" y="558"/>
                  </a:lnTo>
                  <a:lnTo>
                    <a:pt x="391" y="540"/>
                  </a:lnTo>
                  <a:lnTo>
                    <a:pt x="391" y="522"/>
                  </a:lnTo>
                  <a:lnTo>
                    <a:pt x="395" y="504"/>
                  </a:lnTo>
                  <a:lnTo>
                    <a:pt x="400" y="486"/>
                  </a:lnTo>
                  <a:lnTo>
                    <a:pt x="404" y="467"/>
                  </a:lnTo>
                  <a:lnTo>
                    <a:pt x="409" y="445"/>
                  </a:lnTo>
                  <a:lnTo>
                    <a:pt x="413" y="427"/>
                  </a:lnTo>
                  <a:lnTo>
                    <a:pt x="418" y="408"/>
                  </a:lnTo>
                  <a:lnTo>
                    <a:pt x="422" y="390"/>
                  </a:lnTo>
                  <a:lnTo>
                    <a:pt x="422" y="367"/>
                  </a:lnTo>
                  <a:lnTo>
                    <a:pt x="427" y="349"/>
                  </a:lnTo>
                  <a:lnTo>
                    <a:pt x="432" y="331"/>
                  </a:lnTo>
                  <a:lnTo>
                    <a:pt x="436" y="308"/>
                  </a:lnTo>
                  <a:lnTo>
                    <a:pt x="441" y="290"/>
                  </a:lnTo>
                  <a:lnTo>
                    <a:pt x="445" y="272"/>
                  </a:lnTo>
                  <a:lnTo>
                    <a:pt x="450" y="254"/>
                  </a:lnTo>
                  <a:lnTo>
                    <a:pt x="450" y="236"/>
                  </a:lnTo>
                  <a:lnTo>
                    <a:pt x="454" y="218"/>
                  </a:lnTo>
                  <a:lnTo>
                    <a:pt x="459" y="199"/>
                  </a:lnTo>
                  <a:lnTo>
                    <a:pt x="463" y="181"/>
                  </a:lnTo>
                  <a:lnTo>
                    <a:pt x="468" y="163"/>
                  </a:lnTo>
                  <a:lnTo>
                    <a:pt x="472" y="145"/>
                  </a:lnTo>
                  <a:lnTo>
                    <a:pt x="477" y="127"/>
                  </a:lnTo>
                  <a:lnTo>
                    <a:pt x="481" y="109"/>
                  </a:lnTo>
                  <a:lnTo>
                    <a:pt x="481" y="95"/>
                  </a:lnTo>
                  <a:lnTo>
                    <a:pt x="486" y="77"/>
                  </a:lnTo>
                  <a:lnTo>
                    <a:pt x="491" y="59"/>
                  </a:lnTo>
                  <a:lnTo>
                    <a:pt x="495" y="45"/>
                  </a:lnTo>
                  <a:lnTo>
                    <a:pt x="500" y="31"/>
                  </a:lnTo>
                  <a:lnTo>
                    <a:pt x="504" y="13"/>
                  </a:lnTo>
                  <a:lnTo>
                    <a:pt x="509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2470" y="1902"/>
              <a:ext cx="513" cy="558"/>
            </a:xfrm>
            <a:custGeom>
              <a:avLst/>
              <a:gdLst>
                <a:gd name="T0" fmla="*/ 4 w 513"/>
                <a:gd name="T1" fmla="*/ 172 h 558"/>
                <a:gd name="T2" fmla="*/ 18 w 513"/>
                <a:gd name="T3" fmla="*/ 136 h 558"/>
                <a:gd name="T4" fmla="*/ 32 w 513"/>
                <a:gd name="T5" fmla="*/ 100 h 558"/>
                <a:gd name="T6" fmla="*/ 41 w 513"/>
                <a:gd name="T7" fmla="*/ 72 h 558"/>
                <a:gd name="T8" fmla="*/ 54 w 513"/>
                <a:gd name="T9" fmla="*/ 50 h 558"/>
                <a:gd name="T10" fmla="*/ 63 w 513"/>
                <a:gd name="T11" fmla="*/ 31 h 558"/>
                <a:gd name="T12" fmla="*/ 77 w 513"/>
                <a:gd name="T13" fmla="*/ 13 h 558"/>
                <a:gd name="T14" fmla="*/ 91 w 513"/>
                <a:gd name="T15" fmla="*/ 4 h 558"/>
                <a:gd name="T16" fmla="*/ 104 w 513"/>
                <a:gd name="T17" fmla="*/ 0 h 558"/>
                <a:gd name="T18" fmla="*/ 118 w 513"/>
                <a:gd name="T19" fmla="*/ 0 h 558"/>
                <a:gd name="T20" fmla="*/ 131 w 513"/>
                <a:gd name="T21" fmla="*/ 9 h 558"/>
                <a:gd name="T22" fmla="*/ 145 w 513"/>
                <a:gd name="T23" fmla="*/ 18 h 558"/>
                <a:gd name="T24" fmla="*/ 154 w 513"/>
                <a:gd name="T25" fmla="*/ 31 h 558"/>
                <a:gd name="T26" fmla="*/ 168 w 513"/>
                <a:gd name="T27" fmla="*/ 45 h 558"/>
                <a:gd name="T28" fmla="*/ 181 w 513"/>
                <a:gd name="T29" fmla="*/ 63 h 558"/>
                <a:gd name="T30" fmla="*/ 191 w 513"/>
                <a:gd name="T31" fmla="*/ 86 h 558"/>
                <a:gd name="T32" fmla="*/ 204 w 513"/>
                <a:gd name="T33" fmla="*/ 109 h 558"/>
                <a:gd name="T34" fmla="*/ 213 w 513"/>
                <a:gd name="T35" fmla="*/ 131 h 558"/>
                <a:gd name="T36" fmla="*/ 227 w 513"/>
                <a:gd name="T37" fmla="*/ 154 h 558"/>
                <a:gd name="T38" fmla="*/ 241 w 513"/>
                <a:gd name="T39" fmla="*/ 181 h 558"/>
                <a:gd name="T40" fmla="*/ 250 w 513"/>
                <a:gd name="T41" fmla="*/ 209 h 558"/>
                <a:gd name="T42" fmla="*/ 263 w 513"/>
                <a:gd name="T43" fmla="*/ 231 h 558"/>
                <a:gd name="T44" fmla="*/ 272 w 513"/>
                <a:gd name="T45" fmla="*/ 259 h 558"/>
                <a:gd name="T46" fmla="*/ 286 w 513"/>
                <a:gd name="T47" fmla="*/ 286 h 558"/>
                <a:gd name="T48" fmla="*/ 300 w 513"/>
                <a:gd name="T49" fmla="*/ 309 h 558"/>
                <a:gd name="T50" fmla="*/ 309 w 513"/>
                <a:gd name="T51" fmla="*/ 331 h 558"/>
                <a:gd name="T52" fmla="*/ 322 w 513"/>
                <a:gd name="T53" fmla="*/ 354 h 558"/>
                <a:gd name="T54" fmla="*/ 331 w 513"/>
                <a:gd name="T55" fmla="*/ 377 h 558"/>
                <a:gd name="T56" fmla="*/ 345 w 513"/>
                <a:gd name="T57" fmla="*/ 399 h 558"/>
                <a:gd name="T58" fmla="*/ 359 w 513"/>
                <a:gd name="T59" fmla="*/ 418 h 558"/>
                <a:gd name="T60" fmla="*/ 368 w 513"/>
                <a:gd name="T61" fmla="*/ 436 h 558"/>
                <a:gd name="T62" fmla="*/ 381 w 513"/>
                <a:gd name="T63" fmla="*/ 454 h 558"/>
                <a:gd name="T64" fmla="*/ 390 w 513"/>
                <a:gd name="T65" fmla="*/ 468 h 558"/>
                <a:gd name="T66" fmla="*/ 404 w 513"/>
                <a:gd name="T67" fmla="*/ 481 h 558"/>
                <a:gd name="T68" fmla="*/ 418 w 513"/>
                <a:gd name="T69" fmla="*/ 495 h 558"/>
                <a:gd name="T70" fmla="*/ 427 w 513"/>
                <a:gd name="T71" fmla="*/ 504 h 558"/>
                <a:gd name="T72" fmla="*/ 440 w 513"/>
                <a:gd name="T73" fmla="*/ 518 h 558"/>
                <a:gd name="T74" fmla="*/ 449 w 513"/>
                <a:gd name="T75" fmla="*/ 527 h 558"/>
                <a:gd name="T76" fmla="*/ 463 w 513"/>
                <a:gd name="T77" fmla="*/ 536 h 558"/>
                <a:gd name="T78" fmla="*/ 477 w 513"/>
                <a:gd name="T79" fmla="*/ 545 h 558"/>
                <a:gd name="T80" fmla="*/ 490 w 513"/>
                <a:gd name="T81" fmla="*/ 549 h 558"/>
                <a:gd name="T82" fmla="*/ 504 w 513"/>
                <a:gd name="T83" fmla="*/ 55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3" h="558">
                  <a:moveTo>
                    <a:pt x="0" y="200"/>
                  </a:moveTo>
                  <a:lnTo>
                    <a:pt x="0" y="186"/>
                  </a:lnTo>
                  <a:lnTo>
                    <a:pt x="4" y="172"/>
                  </a:lnTo>
                  <a:lnTo>
                    <a:pt x="9" y="159"/>
                  </a:lnTo>
                  <a:lnTo>
                    <a:pt x="13" y="145"/>
                  </a:lnTo>
                  <a:lnTo>
                    <a:pt x="18" y="136"/>
                  </a:lnTo>
                  <a:lnTo>
                    <a:pt x="22" y="122"/>
                  </a:lnTo>
                  <a:lnTo>
                    <a:pt x="27" y="113"/>
                  </a:lnTo>
                  <a:lnTo>
                    <a:pt x="32" y="100"/>
                  </a:lnTo>
                  <a:lnTo>
                    <a:pt x="32" y="90"/>
                  </a:lnTo>
                  <a:lnTo>
                    <a:pt x="36" y="81"/>
                  </a:lnTo>
                  <a:lnTo>
                    <a:pt x="41" y="72"/>
                  </a:lnTo>
                  <a:lnTo>
                    <a:pt x="45" y="63"/>
                  </a:lnTo>
                  <a:lnTo>
                    <a:pt x="50" y="54"/>
                  </a:lnTo>
                  <a:lnTo>
                    <a:pt x="54" y="50"/>
                  </a:lnTo>
                  <a:lnTo>
                    <a:pt x="59" y="41"/>
                  </a:lnTo>
                  <a:lnTo>
                    <a:pt x="59" y="36"/>
                  </a:lnTo>
                  <a:lnTo>
                    <a:pt x="63" y="31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77" y="13"/>
                  </a:lnTo>
                  <a:lnTo>
                    <a:pt x="82" y="13"/>
                  </a:lnTo>
                  <a:lnTo>
                    <a:pt x="86" y="9"/>
                  </a:lnTo>
                  <a:lnTo>
                    <a:pt x="91" y="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4"/>
                  </a:lnTo>
                  <a:lnTo>
                    <a:pt x="127" y="4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1" y="13"/>
                  </a:lnTo>
                  <a:lnTo>
                    <a:pt x="145" y="18"/>
                  </a:lnTo>
                  <a:lnTo>
                    <a:pt x="150" y="22"/>
                  </a:lnTo>
                  <a:lnTo>
                    <a:pt x="150" y="27"/>
                  </a:lnTo>
                  <a:lnTo>
                    <a:pt x="154" y="31"/>
                  </a:lnTo>
                  <a:lnTo>
                    <a:pt x="159" y="36"/>
                  </a:lnTo>
                  <a:lnTo>
                    <a:pt x="163" y="41"/>
                  </a:lnTo>
                  <a:lnTo>
                    <a:pt x="168" y="45"/>
                  </a:lnTo>
                  <a:lnTo>
                    <a:pt x="172" y="50"/>
                  </a:lnTo>
                  <a:lnTo>
                    <a:pt x="177" y="59"/>
                  </a:lnTo>
                  <a:lnTo>
                    <a:pt x="181" y="63"/>
                  </a:lnTo>
                  <a:lnTo>
                    <a:pt x="181" y="72"/>
                  </a:lnTo>
                  <a:lnTo>
                    <a:pt x="186" y="77"/>
                  </a:lnTo>
                  <a:lnTo>
                    <a:pt x="191" y="86"/>
                  </a:lnTo>
                  <a:lnTo>
                    <a:pt x="195" y="90"/>
                  </a:lnTo>
                  <a:lnTo>
                    <a:pt x="200" y="100"/>
                  </a:lnTo>
                  <a:lnTo>
                    <a:pt x="204" y="109"/>
                  </a:lnTo>
                  <a:lnTo>
                    <a:pt x="209" y="113"/>
                  </a:lnTo>
                  <a:lnTo>
                    <a:pt x="209" y="122"/>
                  </a:lnTo>
                  <a:lnTo>
                    <a:pt x="213" y="131"/>
                  </a:lnTo>
                  <a:lnTo>
                    <a:pt x="218" y="140"/>
                  </a:lnTo>
                  <a:lnTo>
                    <a:pt x="222" y="150"/>
                  </a:lnTo>
                  <a:lnTo>
                    <a:pt x="227" y="154"/>
                  </a:lnTo>
                  <a:lnTo>
                    <a:pt x="231" y="163"/>
                  </a:lnTo>
                  <a:lnTo>
                    <a:pt x="236" y="172"/>
                  </a:lnTo>
                  <a:lnTo>
                    <a:pt x="241" y="181"/>
                  </a:lnTo>
                  <a:lnTo>
                    <a:pt x="241" y="190"/>
                  </a:lnTo>
                  <a:lnTo>
                    <a:pt x="245" y="200"/>
                  </a:lnTo>
                  <a:lnTo>
                    <a:pt x="250" y="209"/>
                  </a:lnTo>
                  <a:lnTo>
                    <a:pt x="254" y="218"/>
                  </a:lnTo>
                  <a:lnTo>
                    <a:pt x="259" y="227"/>
                  </a:lnTo>
                  <a:lnTo>
                    <a:pt x="263" y="231"/>
                  </a:lnTo>
                  <a:lnTo>
                    <a:pt x="268" y="240"/>
                  </a:lnTo>
                  <a:lnTo>
                    <a:pt x="268" y="249"/>
                  </a:lnTo>
                  <a:lnTo>
                    <a:pt x="272" y="259"/>
                  </a:lnTo>
                  <a:lnTo>
                    <a:pt x="277" y="268"/>
                  </a:lnTo>
                  <a:lnTo>
                    <a:pt x="281" y="277"/>
                  </a:lnTo>
                  <a:lnTo>
                    <a:pt x="286" y="286"/>
                  </a:lnTo>
                  <a:lnTo>
                    <a:pt x="290" y="295"/>
                  </a:lnTo>
                  <a:lnTo>
                    <a:pt x="295" y="299"/>
                  </a:lnTo>
                  <a:lnTo>
                    <a:pt x="300" y="309"/>
                  </a:lnTo>
                  <a:lnTo>
                    <a:pt x="300" y="318"/>
                  </a:lnTo>
                  <a:lnTo>
                    <a:pt x="304" y="327"/>
                  </a:lnTo>
                  <a:lnTo>
                    <a:pt x="309" y="331"/>
                  </a:lnTo>
                  <a:lnTo>
                    <a:pt x="313" y="340"/>
                  </a:lnTo>
                  <a:lnTo>
                    <a:pt x="318" y="349"/>
                  </a:lnTo>
                  <a:lnTo>
                    <a:pt x="322" y="354"/>
                  </a:lnTo>
                  <a:lnTo>
                    <a:pt x="327" y="363"/>
                  </a:lnTo>
                  <a:lnTo>
                    <a:pt x="331" y="372"/>
                  </a:lnTo>
                  <a:lnTo>
                    <a:pt x="331" y="377"/>
                  </a:lnTo>
                  <a:lnTo>
                    <a:pt x="336" y="386"/>
                  </a:lnTo>
                  <a:lnTo>
                    <a:pt x="340" y="390"/>
                  </a:lnTo>
                  <a:lnTo>
                    <a:pt x="345" y="399"/>
                  </a:lnTo>
                  <a:lnTo>
                    <a:pt x="350" y="404"/>
                  </a:lnTo>
                  <a:lnTo>
                    <a:pt x="354" y="413"/>
                  </a:lnTo>
                  <a:lnTo>
                    <a:pt x="359" y="418"/>
                  </a:lnTo>
                  <a:lnTo>
                    <a:pt x="359" y="422"/>
                  </a:lnTo>
                  <a:lnTo>
                    <a:pt x="363" y="431"/>
                  </a:lnTo>
                  <a:lnTo>
                    <a:pt x="368" y="436"/>
                  </a:lnTo>
                  <a:lnTo>
                    <a:pt x="372" y="440"/>
                  </a:lnTo>
                  <a:lnTo>
                    <a:pt x="377" y="445"/>
                  </a:lnTo>
                  <a:lnTo>
                    <a:pt x="381" y="454"/>
                  </a:lnTo>
                  <a:lnTo>
                    <a:pt x="386" y="458"/>
                  </a:lnTo>
                  <a:lnTo>
                    <a:pt x="390" y="463"/>
                  </a:lnTo>
                  <a:lnTo>
                    <a:pt x="390" y="468"/>
                  </a:lnTo>
                  <a:lnTo>
                    <a:pt x="395" y="472"/>
                  </a:lnTo>
                  <a:lnTo>
                    <a:pt x="400" y="477"/>
                  </a:lnTo>
                  <a:lnTo>
                    <a:pt x="404" y="481"/>
                  </a:lnTo>
                  <a:lnTo>
                    <a:pt x="409" y="486"/>
                  </a:lnTo>
                  <a:lnTo>
                    <a:pt x="413" y="490"/>
                  </a:lnTo>
                  <a:lnTo>
                    <a:pt x="418" y="495"/>
                  </a:lnTo>
                  <a:lnTo>
                    <a:pt x="418" y="499"/>
                  </a:lnTo>
                  <a:lnTo>
                    <a:pt x="422" y="504"/>
                  </a:lnTo>
                  <a:lnTo>
                    <a:pt x="427" y="504"/>
                  </a:lnTo>
                  <a:lnTo>
                    <a:pt x="431" y="508"/>
                  </a:lnTo>
                  <a:lnTo>
                    <a:pt x="436" y="513"/>
                  </a:lnTo>
                  <a:lnTo>
                    <a:pt x="440" y="518"/>
                  </a:lnTo>
                  <a:lnTo>
                    <a:pt x="445" y="518"/>
                  </a:lnTo>
                  <a:lnTo>
                    <a:pt x="454" y="527"/>
                  </a:lnTo>
                  <a:lnTo>
                    <a:pt x="449" y="527"/>
                  </a:lnTo>
                  <a:lnTo>
                    <a:pt x="454" y="527"/>
                  </a:lnTo>
                  <a:lnTo>
                    <a:pt x="459" y="531"/>
                  </a:lnTo>
                  <a:lnTo>
                    <a:pt x="463" y="536"/>
                  </a:lnTo>
                  <a:lnTo>
                    <a:pt x="468" y="536"/>
                  </a:lnTo>
                  <a:lnTo>
                    <a:pt x="472" y="540"/>
                  </a:lnTo>
                  <a:lnTo>
                    <a:pt x="477" y="545"/>
                  </a:lnTo>
                  <a:lnTo>
                    <a:pt x="481" y="545"/>
                  </a:lnTo>
                  <a:lnTo>
                    <a:pt x="486" y="549"/>
                  </a:lnTo>
                  <a:lnTo>
                    <a:pt x="490" y="549"/>
                  </a:lnTo>
                  <a:lnTo>
                    <a:pt x="495" y="554"/>
                  </a:lnTo>
                  <a:lnTo>
                    <a:pt x="499" y="554"/>
                  </a:lnTo>
                  <a:lnTo>
                    <a:pt x="504" y="554"/>
                  </a:lnTo>
                  <a:lnTo>
                    <a:pt x="509" y="558"/>
                  </a:lnTo>
                  <a:lnTo>
                    <a:pt x="513" y="55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983" y="2460"/>
              <a:ext cx="386" cy="28"/>
            </a:xfrm>
            <a:custGeom>
              <a:avLst/>
              <a:gdLst>
                <a:gd name="T0" fmla="*/ 5 w 386"/>
                <a:gd name="T1" fmla="*/ 5 h 28"/>
                <a:gd name="T2" fmla="*/ 14 w 386"/>
                <a:gd name="T3" fmla="*/ 5 h 28"/>
                <a:gd name="T4" fmla="*/ 23 w 386"/>
                <a:gd name="T5" fmla="*/ 9 h 28"/>
                <a:gd name="T6" fmla="*/ 32 w 386"/>
                <a:gd name="T7" fmla="*/ 14 h 28"/>
                <a:gd name="T8" fmla="*/ 41 w 386"/>
                <a:gd name="T9" fmla="*/ 14 h 28"/>
                <a:gd name="T10" fmla="*/ 50 w 386"/>
                <a:gd name="T11" fmla="*/ 14 h 28"/>
                <a:gd name="T12" fmla="*/ 59 w 386"/>
                <a:gd name="T13" fmla="*/ 19 h 28"/>
                <a:gd name="T14" fmla="*/ 68 w 386"/>
                <a:gd name="T15" fmla="*/ 19 h 28"/>
                <a:gd name="T16" fmla="*/ 77 w 386"/>
                <a:gd name="T17" fmla="*/ 23 h 28"/>
                <a:gd name="T18" fmla="*/ 86 w 386"/>
                <a:gd name="T19" fmla="*/ 23 h 28"/>
                <a:gd name="T20" fmla="*/ 95 w 386"/>
                <a:gd name="T21" fmla="*/ 23 h 28"/>
                <a:gd name="T22" fmla="*/ 105 w 386"/>
                <a:gd name="T23" fmla="*/ 23 h 28"/>
                <a:gd name="T24" fmla="*/ 114 w 386"/>
                <a:gd name="T25" fmla="*/ 23 h 28"/>
                <a:gd name="T26" fmla="*/ 123 w 386"/>
                <a:gd name="T27" fmla="*/ 28 h 28"/>
                <a:gd name="T28" fmla="*/ 132 w 386"/>
                <a:gd name="T29" fmla="*/ 28 h 28"/>
                <a:gd name="T30" fmla="*/ 141 w 386"/>
                <a:gd name="T31" fmla="*/ 28 h 28"/>
                <a:gd name="T32" fmla="*/ 150 w 386"/>
                <a:gd name="T33" fmla="*/ 28 h 28"/>
                <a:gd name="T34" fmla="*/ 159 w 386"/>
                <a:gd name="T35" fmla="*/ 28 h 28"/>
                <a:gd name="T36" fmla="*/ 168 w 386"/>
                <a:gd name="T37" fmla="*/ 28 h 28"/>
                <a:gd name="T38" fmla="*/ 177 w 386"/>
                <a:gd name="T39" fmla="*/ 28 h 28"/>
                <a:gd name="T40" fmla="*/ 186 w 386"/>
                <a:gd name="T41" fmla="*/ 28 h 28"/>
                <a:gd name="T42" fmla="*/ 195 w 386"/>
                <a:gd name="T43" fmla="*/ 28 h 28"/>
                <a:gd name="T44" fmla="*/ 205 w 386"/>
                <a:gd name="T45" fmla="*/ 28 h 28"/>
                <a:gd name="T46" fmla="*/ 214 w 386"/>
                <a:gd name="T47" fmla="*/ 28 h 28"/>
                <a:gd name="T48" fmla="*/ 223 w 386"/>
                <a:gd name="T49" fmla="*/ 28 h 28"/>
                <a:gd name="T50" fmla="*/ 232 w 386"/>
                <a:gd name="T51" fmla="*/ 28 h 28"/>
                <a:gd name="T52" fmla="*/ 241 w 386"/>
                <a:gd name="T53" fmla="*/ 28 h 28"/>
                <a:gd name="T54" fmla="*/ 250 w 386"/>
                <a:gd name="T55" fmla="*/ 28 h 28"/>
                <a:gd name="T56" fmla="*/ 259 w 386"/>
                <a:gd name="T57" fmla="*/ 28 h 28"/>
                <a:gd name="T58" fmla="*/ 268 w 386"/>
                <a:gd name="T59" fmla="*/ 28 h 28"/>
                <a:gd name="T60" fmla="*/ 277 w 386"/>
                <a:gd name="T61" fmla="*/ 28 h 28"/>
                <a:gd name="T62" fmla="*/ 286 w 386"/>
                <a:gd name="T63" fmla="*/ 28 h 28"/>
                <a:gd name="T64" fmla="*/ 295 w 386"/>
                <a:gd name="T65" fmla="*/ 28 h 28"/>
                <a:gd name="T66" fmla="*/ 304 w 386"/>
                <a:gd name="T67" fmla="*/ 28 h 28"/>
                <a:gd name="T68" fmla="*/ 314 w 386"/>
                <a:gd name="T69" fmla="*/ 28 h 28"/>
                <a:gd name="T70" fmla="*/ 323 w 386"/>
                <a:gd name="T71" fmla="*/ 28 h 28"/>
                <a:gd name="T72" fmla="*/ 332 w 386"/>
                <a:gd name="T73" fmla="*/ 28 h 28"/>
                <a:gd name="T74" fmla="*/ 341 w 386"/>
                <a:gd name="T75" fmla="*/ 28 h 28"/>
                <a:gd name="T76" fmla="*/ 350 w 386"/>
                <a:gd name="T77" fmla="*/ 28 h 28"/>
                <a:gd name="T78" fmla="*/ 359 w 386"/>
                <a:gd name="T79" fmla="*/ 28 h 28"/>
                <a:gd name="T80" fmla="*/ 368 w 386"/>
                <a:gd name="T81" fmla="*/ 28 h 28"/>
                <a:gd name="T82" fmla="*/ 377 w 386"/>
                <a:gd name="T83" fmla="*/ 28 h 28"/>
                <a:gd name="T84" fmla="*/ 386 w 386"/>
                <a:gd name="T8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28">
                  <a:moveTo>
                    <a:pt x="0" y="0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1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8" y="19"/>
                  </a:lnTo>
                  <a:lnTo>
                    <a:pt x="73" y="19"/>
                  </a:lnTo>
                  <a:lnTo>
                    <a:pt x="77" y="23"/>
                  </a:lnTo>
                  <a:lnTo>
                    <a:pt x="82" y="23"/>
                  </a:lnTo>
                  <a:lnTo>
                    <a:pt x="86" y="23"/>
                  </a:lnTo>
                  <a:lnTo>
                    <a:pt x="91" y="23"/>
                  </a:lnTo>
                  <a:lnTo>
                    <a:pt x="95" y="23"/>
                  </a:lnTo>
                  <a:lnTo>
                    <a:pt x="100" y="23"/>
                  </a:lnTo>
                  <a:lnTo>
                    <a:pt x="105" y="23"/>
                  </a:lnTo>
                  <a:lnTo>
                    <a:pt x="109" y="23"/>
                  </a:lnTo>
                  <a:lnTo>
                    <a:pt x="114" y="23"/>
                  </a:lnTo>
                  <a:lnTo>
                    <a:pt x="118" y="28"/>
                  </a:lnTo>
                  <a:lnTo>
                    <a:pt x="123" y="28"/>
                  </a:lnTo>
                  <a:lnTo>
                    <a:pt x="127" y="28"/>
                  </a:lnTo>
                  <a:lnTo>
                    <a:pt x="132" y="28"/>
                  </a:lnTo>
                  <a:lnTo>
                    <a:pt x="136" y="28"/>
                  </a:lnTo>
                  <a:lnTo>
                    <a:pt x="141" y="28"/>
                  </a:lnTo>
                  <a:lnTo>
                    <a:pt x="145" y="28"/>
                  </a:lnTo>
                  <a:lnTo>
                    <a:pt x="150" y="28"/>
                  </a:lnTo>
                  <a:lnTo>
                    <a:pt x="155" y="28"/>
                  </a:lnTo>
                  <a:lnTo>
                    <a:pt x="159" y="28"/>
                  </a:lnTo>
                  <a:lnTo>
                    <a:pt x="164" y="28"/>
                  </a:lnTo>
                  <a:lnTo>
                    <a:pt x="168" y="28"/>
                  </a:lnTo>
                  <a:lnTo>
                    <a:pt x="173" y="28"/>
                  </a:lnTo>
                  <a:lnTo>
                    <a:pt x="177" y="28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91" y="28"/>
                  </a:lnTo>
                  <a:lnTo>
                    <a:pt x="195" y="28"/>
                  </a:lnTo>
                  <a:lnTo>
                    <a:pt x="200" y="28"/>
                  </a:lnTo>
                  <a:lnTo>
                    <a:pt x="205" y="28"/>
                  </a:lnTo>
                  <a:lnTo>
                    <a:pt x="209" y="28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3" y="28"/>
                  </a:lnTo>
                  <a:lnTo>
                    <a:pt x="227" y="28"/>
                  </a:lnTo>
                  <a:lnTo>
                    <a:pt x="232" y="28"/>
                  </a:lnTo>
                  <a:lnTo>
                    <a:pt x="236" y="28"/>
                  </a:lnTo>
                  <a:lnTo>
                    <a:pt x="241" y="28"/>
                  </a:lnTo>
                  <a:lnTo>
                    <a:pt x="245" y="28"/>
                  </a:lnTo>
                  <a:lnTo>
                    <a:pt x="250" y="28"/>
                  </a:lnTo>
                  <a:lnTo>
                    <a:pt x="254" y="28"/>
                  </a:lnTo>
                  <a:lnTo>
                    <a:pt x="259" y="28"/>
                  </a:lnTo>
                  <a:lnTo>
                    <a:pt x="264" y="28"/>
                  </a:lnTo>
                  <a:lnTo>
                    <a:pt x="268" y="28"/>
                  </a:lnTo>
                  <a:lnTo>
                    <a:pt x="273" y="28"/>
                  </a:lnTo>
                  <a:lnTo>
                    <a:pt x="277" y="28"/>
                  </a:lnTo>
                  <a:lnTo>
                    <a:pt x="282" y="28"/>
                  </a:lnTo>
                  <a:lnTo>
                    <a:pt x="286" y="28"/>
                  </a:lnTo>
                  <a:lnTo>
                    <a:pt x="291" y="28"/>
                  </a:lnTo>
                  <a:lnTo>
                    <a:pt x="295" y="28"/>
                  </a:lnTo>
                  <a:lnTo>
                    <a:pt x="300" y="28"/>
                  </a:lnTo>
                  <a:lnTo>
                    <a:pt x="304" y="28"/>
                  </a:lnTo>
                  <a:lnTo>
                    <a:pt x="309" y="28"/>
                  </a:lnTo>
                  <a:lnTo>
                    <a:pt x="314" y="28"/>
                  </a:lnTo>
                  <a:lnTo>
                    <a:pt x="318" y="28"/>
                  </a:lnTo>
                  <a:lnTo>
                    <a:pt x="323" y="28"/>
                  </a:lnTo>
                  <a:lnTo>
                    <a:pt x="327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1" y="28"/>
                  </a:lnTo>
                  <a:lnTo>
                    <a:pt x="345" y="28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9" y="28"/>
                  </a:lnTo>
                  <a:lnTo>
                    <a:pt x="364" y="28"/>
                  </a:lnTo>
                  <a:lnTo>
                    <a:pt x="368" y="28"/>
                  </a:lnTo>
                  <a:lnTo>
                    <a:pt x="373" y="28"/>
                  </a:lnTo>
                  <a:lnTo>
                    <a:pt x="377" y="28"/>
                  </a:lnTo>
                  <a:lnTo>
                    <a:pt x="382" y="28"/>
                  </a:lnTo>
                  <a:lnTo>
                    <a:pt x="386" y="2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Text Box 79"/>
          <p:cNvSpPr txBox="1">
            <a:spLocks noChangeArrowheads="1"/>
          </p:cNvSpPr>
          <p:nvPr/>
        </p:nvSpPr>
        <p:spPr bwMode="auto">
          <a:xfrm>
            <a:off x="5817502" y="3290931"/>
            <a:ext cx="145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>
                <a:sym typeface="Symbol" pitchFamily="18" charset="2"/>
              </a:rPr>
              <a:t></a:t>
            </a:r>
            <a:r>
              <a:rPr lang="el-GR" sz="2000" dirty="0" smtClean="0">
                <a:sym typeface="Symbol" pitchFamily="18" charset="2"/>
              </a:rPr>
              <a:t>φ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</a:t>
            </a:r>
            <a:r>
              <a:rPr lang="en-US" sz="2000" dirty="0">
                <a:latin typeface="Arial" charset="0"/>
                <a:sym typeface="Symbol" pitchFamily="18" charset="2"/>
              </a:rPr>
              <a:t>t ~ x</a:t>
            </a:r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7983686" y="2327907"/>
            <a:ext cx="215900" cy="36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 flipH="1" flipV="1">
            <a:off x="5030936" y="1896107"/>
            <a:ext cx="217488" cy="36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3" name="Group 84"/>
          <p:cNvGrpSpPr>
            <a:grpSpLocks/>
          </p:cNvGrpSpPr>
          <p:nvPr/>
        </p:nvGrpSpPr>
        <p:grpSpPr bwMode="auto">
          <a:xfrm>
            <a:off x="4815036" y="2137407"/>
            <a:ext cx="3600450" cy="950913"/>
            <a:chOff x="476" y="3233"/>
            <a:chExt cx="2268" cy="599"/>
          </a:xfrm>
        </p:grpSpPr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76" y="3233"/>
              <a:ext cx="0" cy="59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>
              <a:off x="2744" y="3505"/>
              <a:ext cx="0" cy="317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87"/>
            <p:cNvSpPr>
              <a:spLocks noChangeShapeType="1"/>
            </p:cNvSpPr>
            <p:nvPr/>
          </p:nvSpPr>
          <p:spPr bwMode="auto">
            <a:xfrm>
              <a:off x="476" y="3823"/>
              <a:ext cx="975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88"/>
            <p:cNvSpPr>
              <a:spLocks noChangeShapeType="1"/>
            </p:cNvSpPr>
            <p:nvPr/>
          </p:nvSpPr>
          <p:spPr bwMode="auto">
            <a:xfrm flipH="1">
              <a:off x="1678" y="3832"/>
              <a:ext cx="1066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val 89"/>
          <p:cNvSpPr>
            <a:spLocks noChangeArrowheads="1"/>
          </p:cNvSpPr>
          <p:nvPr/>
        </p:nvSpPr>
        <p:spPr bwMode="auto">
          <a:xfrm>
            <a:off x="6399361" y="2929570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/>
          <p:cNvCxnSpPr>
            <a:stCxn id="88" idx="1"/>
            <a:endCxn id="88" idx="5"/>
          </p:cNvCxnSpPr>
          <p:nvPr/>
        </p:nvCxnSpPr>
        <p:spPr bwMode="auto">
          <a:xfrm>
            <a:off x="6441673" y="2971882"/>
            <a:ext cx="204301" cy="2043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stCxn id="88" idx="7"/>
            <a:endCxn id="88" idx="3"/>
          </p:cNvCxnSpPr>
          <p:nvPr/>
        </p:nvCxnSpPr>
        <p:spPr bwMode="auto">
          <a:xfrm flipH="1">
            <a:off x="6441673" y="2971882"/>
            <a:ext cx="204301" cy="20430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EBPM: LO Generation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3252752" y="1228507"/>
            <a:ext cx="3364433" cy="1549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 bwMode="auto">
          <a:xfrm>
            <a:off x="2254590" y="2003304"/>
            <a:ext cx="998162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726240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766654" y="3677378"/>
            <a:ext cx="3364433" cy="1549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503" y="1548996"/>
            <a:ext cx="103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1300 </a:t>
            </a:r>
            <a:r>
              <a:rPr lang="en-US" sz="1200" dirty="0" smtClean="0"/>
              <a:t>MHz from MO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2665" y="302822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1300 MHz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40142" y="5226970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567046" y="5226969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879990" y="5226971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180136" y="5226968"/>
            <a:ext cx="0" cy="44963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34032" y="5676610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 x Clock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1" y="3843714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Clock Generator Module: CDM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653437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461972" y="277810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653437" y="3089238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433 MHz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441032" y="3089237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433 MHz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319367" y="2782120"/>
            <a:ext cx="0" cy="89927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319367" y="307772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2600 MHz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617185" y="1429772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617185" y="1622949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077302" y="1291272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3033 MHz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7302" y="1484449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3033 MHz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6617184" y="2043161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617184" y="2236338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27228" y="1499055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Local Oscillator </a:t>
            </a:r>
            <a:r>
              <a:rPr lang="en-US" sz="1600" dirty="0" smtClean="0"/>
              <a:t>Module: LOM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78263" y="190466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TV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206183" y="209783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6617183" y="2646010"/>
            <a:ext cx="411829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77300" y="2507510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2600 MHz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907712" y="1365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EBPM LO (1)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4082" y="5953609"/>
            <a:ext cx="243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EBPM ADC Clock 108 MHz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42642" y="3763441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EBPM LO(2)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0337" y="4430674"/>
                <a:ext cx="4817493" cy="17414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600" dirty="0" smtClean="0">
                    <a:solidFill>
                      <a:srgbClr val="251555"/>
                    </a:solidFill>
                  </a:rPr>
                  <a:t>The detection frequencies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rgbClr val="25155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251555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600" i="1">
                            <a:solidFill>
                              <a:srgbClr val="251555"/>
                            </a:solidFill>
                            <a:latin typeface="Cambria Math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251555"/>
                    </a:solidFill>
                  </a:rPr>
                  <a:t>):</a:t>
                </a:r>
                <a:endParaRPr lang="en-US" sz="1600" dirty="0">
                  <a:solidFill>
                    <a:srgbClr val="251555"/>
                  </a:solidFill>
                </a:endParaRPr>
              </a:p>
              <a:p>
                <a:pPr lvl="1"/>
                <a:r>
                  <a:rPr lang="en-US" sz="1600" dirty="0" smtClean="0">
                    <a:solidFill>
                      <a:srgbClr val="251555"/>
                    </a:solidFill>
                  </a:rPr>
                  <a:t>LO(1) Fine Measurement: </a:t>
                </a:r>
                <a:br>
                  <a:rPr lang="en-US" sz="1600" dirty="0" smtClean="0">
                    <a:solidFill>
                      <a:srgbClr val="251555"/>
                    </a:solidFill>
                  </a:rPr>
                </a:br>
                <a:r>
                  <a:rPr lang="en-US" sz="1600" dirty="0" smtClean="0">
                    <a:solidFill>
                      <a:srgbClr val="251555"/>
                    </a:solidFill>
                  </a:rPr>
                  <a:t>High resolution but several wavelengths fit into vacuum </a:t>
                </a:r>
                <a:r>
                  <a:rPr lang="en-US" sz="1600" dirty="0">
                    <a:solidFill>
                      <a:srgbClr val="251555"/>
                    </a:solidFill>
                  </a:rPr>
                  <a:t>chamber length </a:t>
                </a:r>
                <a:r>
                  <a:rPr lang="en-US" sz="1600" dirty="0" smtClean="0">
                    <a:solidFill>
                      <a:srgbClr val="251555"/>
                    </a:solidFill>
                  </a:rPr>
                  <a:t>L~400 mm. </a:t>
                </a:r>
              </a:p>
              <a:p>
                <a:pPr lvl="1"/>
                <a:r>
                  <a:rPr lang="en-US" sz="1600" dirty="0" smtClean="0">
                    <a:solidFill>
                      <a:srgbClr val="251555"/>
                    </a:solidFill>
                  </a:rPr>
                  <a:t>LO(2) Coarse </a:t>
                </a:r>
                <a:r>
                  <a:rPr lang="en-US" sz="1600" dirty="0">
                    <a:solidFill>
                      <a:srgbClr val="251555"/>
                    </a:solidFill>
                  </a:rPr>
                  <a:t>Measurements</a:t>
                </a:r>
                <a:r>
                  <a:rPr lang="en-US" sz="1600" dirty="0" smtClean="0">
                    <a:solidFill>
                      <a:srgbClr val="251555"/>
                    </a:solidFill>
                  </a:rPr>
                  <a:t>:</a:t>
                </a:r>
                <a:br>
                  <a:rPr lang="en-US" sz="1600" dirty="0" smtClean="0">
                    <a:solidFill>
                      <a:srgbClr val="251555"/>
                    </a:solidFill>
                  </a:rPr>
                </a:br>
                <a:r>
                  <a:rPr lang="en-US" sz="1600" dirty="0" smtClean="0">
                    <a:solidFill>
                      <a:srgbClr val="251555"/>
                    </a:solidFill>
                  </a:rPr>
                  <a:t>Unambiguous </a:t>
                </a:r>
                <a:r>
                  <a:rPr lang="en-US" sz="1600" dirty="0">
                    <a:solidFill>
                      <a:srgbClr val="251555"/>
                    </a:solidFill>
                  </a:rPr>
                  <a:t>detection of </a:t>
                </a:r>
                <a:r>
                  <a:rPr lang="en-US" sz="1600" dirty="0" smtClean="0">
                    <a:solidFill>
                      <a:srgbClr val="251555"/>
                    </a:solidFill>
                  </a:rPr>
                  <a:t>phase in vacuum chamber.</a:t>
                </a:r>
                <a:endParaRPr lang="en-US" sz="1600" dirty="0">
                  <a:solidFill>
                    <a:srgbClr val="251555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337" y="4430674"/>
                <a:ext cx="4817493" cy="1741450"/>
              </a:xfrm>
              <a:blipFill rotWithShape="1">
                <a:blip r:embed="rId3"/>
                <a:stretch>
                  <a:fillRect t="-3860" b="-1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069810" y="4305724"/>
            <a:ext cx="2369559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2 x HMC794 (divider 1, 2,3 or 4)</a:t>
            </a:r>
          </a:p>
          <a:p>
            <a:pPr>
              <a:buNone/>
            </a:pPr>
            <a:r>
              <a:rPr lang="en-US" sz="1200" dirty="0" smtClean="0"/>
              <a:t>433</a:t>
            </a:r>
            <a:r>
              <a:rPr lang="en-US" sz="1200" dirty="0" smtClean="0"/>
              <a:t> </a:t>
            </a:r>
            <a:r>
              <a:rPr lang="en-US" sz="1200" dirty="0" smtClean="0"/>
              <a:t>MHz – </a:t>
            </a:r>
            <a:r>
              <a:rPr lang="en-US" sz="1200" dirty="0" smtClean="0"/>
              <a:t>27</a:t>
            </a:r>
            <a:r>
              <a:rPr lang="en-US" sz="1200" dirty="0" smtClean="0"/>
              <a:t>MHz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4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EBPM: DWC Detection Scheme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902148"/>
            <a:ext cx="7140452" cy="287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" y="858270"/>
            <a:ext cx="4123268" cy="304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6" name="Straight Connector 135"/>
          <p:cNvCxnSpPr/>
          <p:nvPr/>
        </p:nvCxnSpPr>
        <p:spPr bwMode="auto">
          <a:xfrm>
            <a:off x="812693" y="1577163"/>
            <a:ext cx="0" cy="206338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1525074" y="1577163"/>
            <a:ext cx="0" cy="206338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al 137"/>
          <p:cNvSpPr/>
          <p:nvPr/>
        </p:nvSpPr>
        <p:spPr bwMode="auto">
          <a:xfrm>
            <a:off x="947372" y="1704753"/>
            <a:ext cx="113414" cy="616689"/>
          </a:xfrm>
          <a:prstGeom prst="ellipse">
            <a:avLst/>
          </a:prstGeom>
          <a:solidFill>
            <a:schemeClr val="accent2"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 flipH="1">
            <a:off x="1060786" y="1371600"/>
            <a:ext cx="191386" cy="333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1060786" y="1194387"/>
            <a:ext cx="956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Dark Current</a:t>
            </a:r>
            <a:endParaRPr lang="de-DE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03586" y="3168499"/>
            <a:ext cx="956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Coarse Meas.</a:t>
            </a:r>
            <a:endParaRPr lang="de-DE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1067858" y="2831827"/>
            <a:ext cx="956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Fine Meas.</a:t>
            </a:r>
            <a:endParaRPr lang="de-DE" b="1" dirty="0"/>
          </a:p>
        </p:txBody>
      </p:sp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82" y="1091664"/>
            <a:ext cx="5090686" cy="28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83" name="Straight Arrow Connector 17482"/>
          <p:cNvCxnSpPr/>
          <p:nvPr/>
        </p:nvCxnSpPr>
        <p:spPr bwMode="auto">
          <a:xfrm flipH="1" flipV="1">
            <a:off x="2636874" y="2939549"/>
            <a:ext cx="1084508" cy="1366637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V="1">
            <a:off x="4730259" y="3508744"/>
            <a:ext cx="86290" cy="104199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V="1">
            <a:off x="6266725" y="3168499"/>
            <a:ext cx="750763" cy="138223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8364282" y="4582635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4 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2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18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EBPM Summary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81617" y="4081571"/>
            <a:ext cx="4202894" cy="881536"/>
            <a:chOff x="1981617" y="4081571"/>
            <a:chExt cx="4202894" cy="88153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3691121" y="4254477"/>
              <a:ext cx="0" cy="397869"/>
            </a:xfrm>
            <a:prstGeom prst="straightConnector1">
              <a:avLst/>
            </a:prstGeom>
            <a:noFill/>
            <a:ln w="2857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837301" y="4201287"/>
              <a:ext cx="0" cy="397869"/>
            </a:xfrm>
            <a:prstGeom prst="straightConnector1">
              <a:avLst/>
            </a:prstGeom>
            <a:noFill/>
            <a:ln w="2857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328827" y="4081571"/>
              <a:ext cx="1" cy="571124"/>
            </a:xfrm>
            <a:prstGeom prst="straightConnector1">
              <a:avLst/>
            </a:prstGeom>
            <a:noFill/>
            <a:ln w="28575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981617" y="4655330"/>
              <a:ext cx="694421" cy="307777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EBPM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90090" y="4601791"/>
              <a:ext cx="694421" cy="307777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EBPM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43910" y="4654981"/>
              <a:ext cx="694421" cy="307777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EBPM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0082" y="5136943"/>
            <a:ext cx="826203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First system for XFEL required 01/2016:</a:t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2B362A"/>
                </a:solidFill>
              </a:rPr>
              <a:t>LO Generation, DWC, SIS8300 all available</a:t>
            </a:r>
            <a:br>
              <a:rPr lang="en-US" sz="1800" dirty="0" smtClean="0">
                <a:solidFill>
                  <a:srgbClr val="2B362A"/>
                </a:solidFill>
              </a:rPr>
            </a:b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C00000"/>
                </a:solidFill>
              </a:rPr>
              <a:t>TMCB for DC monitor channels and temp stabilization </a:t>
            </a:r>
            <a:r>
              <a:rPr lang="en-US" sz="1800" dirty="0" smtClean="0">
                <a:solidFill>
                  <a:srgbClr val="C00000"/>
                </a:solidFill>
              </a:rPr>
              <a:t>required for tests. 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 </a:t>
            </a:r>
            <a:r>
              <a:rPr lang="en-US" sz="1800" dirty="0" smtClean="0"/>
              <a:t>Open point: Study Influence of signal reflections on detection scheme.</a:t>
            </a:r>
          </a:p>
        </p:txBody>
      </p:sp>
    </p:spTree>
    <p:extLst>
      <p:ext uri="{BB962C8B-B14F-4D97-AF65-F5344CB8AC3E}">
        <p14:creationId xmlns:p14="http://schemas.microsoft.com/office/powerpoint/2010/main" val="39455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61021" y="4279764"/>
            <a:ext cx="2796980" cy="205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Overview EOD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4543" y="4040696"/>
            <a:ext cx="6517764" cy="2363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/>
            <a:r>
              <a:rPr lang="en-US" sz="1800" b="0" dirty="0">
                <a:latin typeface="+mn-lt"/>
              </a:rPr>
              <a:t> </a:t>
            </a:r>
            <a:r>
              <a:rPr lang="en-US" sz="1800" b="0" dirty="0">
                <a:solidFill>
                  <a:schemeClr val="accent1"/>
                </a:solidFill>
                <a:latin typeface="+mn-lt"/>
              </a:rPr>
              <a:t>Coulomb field of e-beam changes optical properties </a:t>
            </a:r>
            <a:r>
              <a:rPr lang="en-US" sz="1800" b="0" dirty="0" smtClean="0">
                <a:solidFill>
                  <a:schemeClr val="accent1"/>
                </a:solidFill>
                <a:latin typeface="+mn-lt"/>
              </a:rPr>
              <a:t>of the </a:t>
            </a:r>
            <a:r>
              <a:rPr lang="en-US" sz="1800" b="0" dirty="0">
                <a:solidFill>
                  <a:schemeClr val="accent1"/>
                </a:solidFill>
                <a:latin typeface="+mn-lt"/>
              </a:rPr>
              <a:t>crystal and imprints longitudinal profile on </a:t>
            </a:r>
            <a:r>
              <a:rPr lang="en-US" sz="1800" b="0" dirty="0" smtClean="0">
                <a:solidFill>
                  <a:schemeClr val="accent1"/>
                </a:solidFill>
                <a:latin typeface="+mn-lt"/>
              </a:rPr>
              <a:t>the laser pulse.  </a:t>
            </a:r>
            <a:r>
              <a:rPr lang="en-US" sz="1800" b="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0" dirty="0" smtClean="0">
                <a:solidFill>
                  <a:schemeClr val="accent1"/>
                </a:solidFill>
                <a:latin typeface="+mn-lt"/>
              </a:rPr>
              <a:t>=&gt; </a:t>
            </a:r>
            <a:r>
              <a:rPr lang="en-US" sz="1800" b="0" dirty="0" smtClean="0"/>
              <a:t>Measurement </a:t>
            </a:r>
            <a:r>
              <a:rPr lang="en-US" sz="1800" b="0" dirty="0"/>
              <a:t>of longitudinal </a:t>
            </a:r>
            <a:r>
              <a:rPr lang="en-US" sz="1800" b="0" dirty="0" smtClean="0"/>
              <a:t>bunch profile by spectral analysis of laser: time resolution </a:t>
            </a:r>
            <a:r>
              <a:rPr lang="en-US" sz="1800" b="0" dirty="0"/>
              <a:t>&gt; </a:t>
            </a:r>
            <a:r>
              <a:rPr lang="en-US" sz="1800" b="0" dirty="0" smtClean="0"/>
              <a:t>200fs</a:t>
            </a:r>
          </a:p>
          <a:p>
            <a:pPr eaLnBrk="1" hangingPunct="1"/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>Goal: Complete </a:t>
            </a:r>
            <a:r>
              <a:rPr lang="en-US" sz="1800" b="0" dirty="0" smtClean="0">
                <a:latin typeface="+mn-lt"/>
              </a:rPr>
              <a:t>system to fit into 28U rack in XTL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</a:pPr>
            <a:r>
              <a:rPr lang="en-US" sz="1800" b="0" dirty="0" smtClean="0">
                <a:latin typeface="+mn-lt"/>
              </a:rPr>
              <a:t> Development </a:t>
            </a:r>
            <a:r>
              <a:rPr lang="en-US" sz="1800" b="0" dirty="0">
                <a:latin typeface="+mn-lt"/>
              </a:rPr>
              <a:t>of fast 1D detector for </a:t>
            </a:r>
            <a:r>
              <a:rPr lang="en-US" sz="1800" b="0" dirty="0" smtClean="0">
                <a:latin typeface="+mn-lt"/>
              </a:rPr>
              <a:t>multi-bunch readout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   =&gt; changes in the bunch profile within bunch train can be </a:t>
            </a:r>
            <a:r>
              <a:rPr lang="en-US" sz="1800" b="0" dirty="0" smtClean="0">
                <a:latin typeface="+mn-lt"/>
              </a:rPr>
              <a:t>detected </a:t>
            </a:r>
            <a:r>
              <a:rPr lang="en-US" sz="1800" b="0" dirty="0"/>
              <a:t>(1MHz, 256 pixels)</a:t>
            </a:r>
            <a:endParaRPr lang="en-US" sz="1800" b="0" dirty="0">
              <a:latin typeface="+mn-lt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883" y="1217026"/>
            <a:ext cx="2993347" cy="218116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244543" y="2158414"/>
            <a:ext cx="786809" cy="147792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72161" y="3495858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 rot="20077411">
            <a:off x="783213" y="3181342"/>
            <a:ext cx="199643" cy="34658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69" y="1095829"/>
            <a:ext cx="3669867" cy="281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reeform 28"/>
          <p:cNvSpPr/>
          <p:nvPr/>
        </p:nvSpPr>
        <p:spPr bwMode="auto">
          <a:xfrm>
            <a:off x="3285458" y="1233377"/>
            <a:ext cx="2381693" cy="289125"/>
          </a:xfrm>
          <a:custGeom>
            <a:avLst/>
            <a:gdLst>
              <a:gd name="connsiteX0" fmla="*/ 0 w 2381693"/>
              <a:gd name="connsiteY0" fmla="*/ 0 h 289125"/>
              <a:gd name="connsiteX1" fmla="*/ 202018 w 2381693"/>
              <a:gd name="connsiteY1" fmla="*/ 31897 h 289125"/>
              <a:gd name="connsiteX2" fmla="*/ 361507 w 2381693"/>
              <a:gd name="connsiteY2" fmla="*/ 180753 h 289125"/>
              <a:gd name="connsiteX3" fmla="*/ 552893 w 2381693"/>
              <a:gd name="connsiteY3" fmla="*/ 265814 h 289125"/>
              <a:gd name="connsiteX4" fmla="*/ 850604 w 2381693"/>
              <a:gd name="connsiteY4" fmla="*/ 287079 h 289125"/>
              <a:gd name="connsiteX5" fmla="*/ 2381693 w 2381693"/>
              <a:gd name="connsiteY5" fmla="*/ 287079 h 2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693" h="289125">
                <a:moveTo>
                  <a:pt x="0" y="0"/>
                </a:moveTo>
                <a:cubicBezTo>
                  <a:pt x="70883" y="886"/>
                  <a:pt x="141767" y="1772"/>
                  <a:pt x="202018" y="31897"/>
                </a:cubicBezTo>
                <a:cubicBezTo>
                  <a:pt x="262269" y="62022"/>
                  <a:pt x="303028" y="141767"/>
                  <a:pt x="361507" y="180753"/>
                </a:cubicBezTo>
                <a:cubicBezTo>
                  <a:pt x="419986" y="219739"/>
                  <a:pt x="471377" y="248093"/>
                  <a:pt x="552893" y="265814"/>
                </a:cubicBezTo>
                <a:cubicBezTo>
                  <a:pt x="634409" y="283535"/>
                  <a:pt x="545804" y="283535"/>
                  <a:pt x="850604" y="287079"/>
                </a:cubicBezTo>
                <a:cubicBezTo>
                  <a:pt x="1155404" y="290623"/>
                  <a:pt x="1768548" y="288851"/>
                  <a:pt x="2381693" y="287079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667151" y="1479970"/>
            <a:ext cx="148856" cy="93647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rgbClr val="16EF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657597" y="1535173"/>
            <a:ext cx="1924493" cy="1714351"/>
          </a:xfrm>
          <a:custGeom>
            <a:avLst/>
            <a:gdLst>
              <a:gd name="connsiteX0" fmla="*/ 0 w 1924493"/>
              <a:gd name="connsiteY0" fmla="*/ 27813 h 1714351"/>
              <a:gd name="connsiteX1" fmla="*/ 148856 w 1924493"/>
              <a:gd name="connsiteY1" fmla="*/ 38446 h 1714351"/>
              <a:gd name="connsiteX2" fmla="*/ 489098 w 1924493"/>
              <a:gd name="connsiteY2" fmla="*/ 399953 h 1714351"/>
              <a:gd name="connsiteX3" fmla="*/ 1073889 w 1924493"/>
              <a:gd name="connsiteY3" fmla="*/ 708297 h 1714351"/>
              <a:gd name="connsiteX4" fmla="*/ 1392865 w 1924493"/>
              <a:gd name="connsiteY4" fmla="*/ 1590799 h 1714351"/>
              <a:gd name="connsiteX5" fmla="*/ 1924493 w 1924493"/>
              <a:gd name="connsiteY5" fmla="*/ 1686492 h 17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493" h="1714351">
                <a:moveTo>
                  <a:pt x="0" y="27813"/>
                </a:moveTo>
                <a:cubicBezTo>
                  <a:pt x="33670" y="2118"/>
                  <a:pt x="67340" y="-23577"/>
                  <a:pt x="148856" y="38446"/>
                </a:cubicBezTo>
                <a:cubicBezTo>
                  <a:pt x="230372" y="100469"/>
                  <a:pt x="334926" y="288311"/>
                  <a:pt x="489098" y="399953"/>
                </a:cubicBezTo>
                <a:cubicBezTo>
                  <a:pt x="643270" y="511595"/>
                  <a:pt x="923261" y="509823"/>
                  <a:pt x="1073889" y="708297"/>
                </a:cubicBezTo>
                <a:cubicBezTo>
                  <a:pt x="1224517" y="906771"/>
                  <a:pt x="1251098" y="1427767"/>
                  <a:pt x="1392865" y="1590799"/>
                </a:cubicBezTo>
                <a:cubicBezTo>
                  <a:pt x="1534632" y="1753831"/>
                  <a:pt x="1729562" y="1720161"/>
                  <a:pt x="1924493" y="168649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96267" y="3155877"/>
            <a:ext cx="148856" cy="93647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rgbClr val="16EF0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7169" name="Straight Arrow Connector 7168"/>
          <p:cNvCxnSpPr/>
          <p:nvPr/>
        </p:nvCxnSpPr>
        <p:spPr bwMode="auto">
          <a:xfrm flipH="1" flipV="1">
            <a:off x="6443331" y="1573618"/>
            <a:ext cx="1690576" cy="2987749"/>
          </a:xfrm>
          <a:prstGeom prst="straightConnector1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2" name="TextBox 7171"/>
          <p:cNvSpPr txBox="1"/>
          <p:nvPr/>
        </p:nvSpPr>
        <p:spPr>
          <a:xfrm>
            <a:off x="712502" y="1227659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Beamline Unit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8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Scope of WP-18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17412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165" y="1117600"/>
            <a:ext cx="8997110" cy="14681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Scope of WP-18 Special Diagnostics:</a:t>
            </a:r>
          </a:p>
          <a:p>
            <a:pPr marL="0" lvl="1" indent="0" eaLnBrk="1" hangingPunct="1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Distribution of </a:t>
            </a:r>
            <a:r>
              <a:rPr lang="en-US" sz="2000" dirty="0" err="1" smtClean="0">
                <a:solidFill>
                  <a:srgbClr val="002060"/>
                </a:solidFill>
              </a:rPr>
              <a:t>fs</a:t>
            </a:r>
            <a:r>
              <a:rPr lang="en-US" sz="2000" dirty="0" smtClean="0">
                <a:solidFill>
                  <a:srgbClr val="002060"/>
                </a:solidFill>
              </a:rPr>
              <a:t>-stable optical timing signals and measurement of </a:t>
            </a:r>
          </a:p>
          <a:p>
            <a:pPr marL="0" lvl="1" indent="0" eaLnBrk="1" hangingPunct="1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longitudinal momentum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beam energy</a:t>
            </a:r>
            <a:r>
              <a:rPr lang="en-US" sz="2000" dirty="0" smtClean="0">
                <a:solidFill>
                  <a:srgbClr val="002060"/>
                </a:solidFill>
              </a:rPr>
              <a:t>), </a:t>
            </a:r>
            <a:r>
              <a:rPr lang="en-US" sz="2000" dirty="0" smtClean="0">
                <a:solidFill>
                  <a:srgbClr val="0070C0"/>
                </a:solidFill>
              </a:rPr>
              <a:t>bunch length</a:t>
            </a:r>
            <a:r>
              <a:rPr lang="en-US" sz="2000" dirty="0" smtClean="0">
                <a:solidFill>
                  <a:srgbClr val="002060"/>
                </a:solidFill>
              </a:rPr>
              <a:t> and </a:t>
            </a:r>
            <a:r>
              <a:rPr lang="en-US" sz="2000" dirty="0" smtClean="0">
                <a:solidFill>
                  <a:srgbClr val="C00000"/>
                </a:solidFill>
              </a:rPr>
              <a:t>bunch arrival time.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850" y="4670162"/>
            <a:ext cx="87366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Energy change (x 100) after accelerating sections: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I0, L1, L2, L3</a:t>
            </a:r>
          </a:p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Bunch length change (x 100) after bunch compressors: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BC0, BC1, BC3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Bunch arrival change after dispersive sections: </a:t>
            </a:r>
            <a:r>
              <a:rPr lang="en-US" sz="2000" dirty="0" smtClean="0">
                <a:solidFill>
                  <a:srgbClr val="C00000"/>
                </a:solidFill>
              </a:rPr>
              <a:t>BC0, BC1, BC3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Rectangle 519"/>
          <p:cNvSpPr>
            <a:spLocks noChangeArrowheads="1"/>
          </p:cNvSpPr>
          <p:nvPr/>
        </p:nvSpPr>
        <p:spPr bwMode="auto">
          <a:xfrm>
            <a:off x="702186" y="2415091"/>
            <a:ext cx="9281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E = 0.15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GeV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σ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= 2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en-US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peak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= 50 A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5" name="Rectangle 520"/>
          <p:cNvSpPr>
            <a:spLocks noChangeArrowheads="1"/>
          </p:cNvSpPr>
          <p:nvPr/>
        </p:nvSpPr>
        <p:spPr bwMode="auto">
          <a:xfrm>
            <a:off x="3912111" y="2415091"/>
            <a:ext cx="886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E = 0.6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GeV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σ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= 0.1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en-US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peak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= 1 kA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8" name="Rectangle 524"/>
          <p:cNvSpPr>
            <a:spLocks noChangeArrowheads="1"/>
          </p:cNvSpPr>
          <p:nvPr/>
        </p:nvSpPr>
        <p:spPr bwMode="auto">
          <a:xfrm>
            <a:off x="6023486" y="2415091"/>
            <a:ext cx="9634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E = 2.0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GeV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σ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= 0.02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en-US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peak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= 5 kA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0" name="Rectangle 526"/>
          <p:cNvSpPr>
            <a:spLocks noChangeArrowheads="1"/>
          </p:cNvSpPr>
          <p:nvPr/>
        </p:nvSpPr>
        <p:spPr bwMode="auto">
          <a:xfrm>
            <a:off x="7558599" y="2415091"/>
            <a:ext cx="9714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E = 17.5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GeV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σ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= 0.02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en-US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peak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= 5 kA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8810" y="3160402"/>
            <a:ext cx="8466924" cy="1414063"/>
            <a:chOff x="418810" y="3848438"/>
            <a:chExt cx="8466924" cy="14140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10" y="3848438"/>
              <a:ext cx="8466924" cy="141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06700" y="3895393"/>
              <a:ext cx="4235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L1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9350" y="3895393"/>
              <a:ext cx="4235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L2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31050" y="3895393"/>
              <a:ext cx="4235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L3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000" y="3895393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I0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95500" y="3895393"/>
              <a:ext cx="5934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rgbClr val="0070C0"/>
                  </a:solidFill>
                </a:rPr>
                <a:t>BC0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46114" y="3895393"/>
              <a:ext cx="5934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rgbClr val="0070C0"/>
                  </a:solidFill>
                </a:rPr>
                <a:t>BC1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6677" y="3895393"/>
              <a:ext cx="5934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b="1" dirty="0" smtClean="0">
                  <a:solidFill>
                    <a:srgbClr val="0070C0"/>
                  </a:solidFill>
                </a:rPr>
                <a:t>BC2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9" name="Rectangle 519"/>
          <p:cNvSpPr>
            <a:spLocks noChangeArrowheads="1"/>
          </p:cNvSpPr>
          <p:nvPr/>
        </p:nvSpPr>
        <p:spPr bwMode="auto">
          <a:xfrm>
            <a:off x="2180412" y="2415091"/>
            <a:ext cx="9714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E = 0.15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GeV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σ</a:t>
            </a:r>
            <a:r>
              <a:rPr kumimoji="0" lang="en-US" sz="1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itchFamily="18" charset="0"/>
              </a:rPr>
              <a:t> = 1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4211D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I</a:t>
            </a:r>
            <a:r>
              <a:rPr kumimoji="0" lang="en-US" sz="12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peak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 = 50 A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cxnSp>
        <p:nvCxnSpPr>
          <p:cNvPr id="43" name="Straight Connector 42"/>
          <p:cNvCxnSpPr>
            <a:stCxn id="24" idx="2"/>
          </p:cNvCxnSpPr>
          <p:nvPr/>
        </p:nvCxnSpPr>
        <p:spPr bwMode="auto">
          <a:xfrm>
            <a:off x="1166256" y="2969089"/>
            <a:ext cx="0" cy="86659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>
            <a:stCxn id="24" idx="3"/>
            <a:endCxn id="39" idx="1"/>
          </p:cNvCxnSpPr>
          <p:nvPr/>
        </p:nvCxnSpPr>
        <p:spPr bwMode="auto">
          <a:xfrm>
            <a:off x="1630325" y="2692090"/>
            <a:ext cx="550087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Connector 47"/>
          <p:cNvCxnSpPr>
            <a:stCxn id="39" idx="2"/>
          </p:cNvCxnSpPr>
          <p:nvPr/>
        </p:nvCxnSpPr>
        <p:spPr bwMode="auto">
          <a:xfrm>
            <a:off x="2666122" y="2969089"/>
            <a:ext cx="0" cy="61007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25" idx="2"/>
          </p:cNvCxnSpPr>
          <p:nvPr/>
        </p:nvCxnSpPr>
        <p:spPr bwMode="auto">
          <a:xfrm flipH="1">
            <a:off x="4355341" y="2969089"/>
            <a:ext cx="1" cy="61007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8" idx="2"/>
          </p:cNvCxnSpPr>
          <p:nvPr/>
        </p:nvCxnSpPr>
        <p:spPr bwMode="auto">
          <a:xfrm flipH="1">
            <a:off x="6505188" y="2969089"/>
            <a:ext cx="1" cy="61007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30" idx="2"/>
          </p:cNvCxnSpPr>
          <p:nvPr/>
        </p:nvCxnSpPr>
        <p:spPr bwMode="auto">
          <a:xfrm>
            <a:off x="8044309" y="2969089"/>
            <a:ext cx="0" cy="49577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>
            <a:stCxn id="39" idx="3"/>
            <a:endCxn id="25" idx="1"/>
          </p:cNvCxnSpPr>
          <p:nvPr/>
        </p:nvCxnSpPr>
        <p:spPr bwMode="auto">
          <a:xfrm>
            <a:off x="3151832" y="2692090"/>
            <a:ext cx="760279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25" idx="3"/>
            <a:endCxn id="28" idx="1"/>
          </p:cNvCxnSpPr>
          <p:nvPr/>
        </p:nvCxnSpPr>
        <p:spPr bwMode="auto">
          <a:xfrm>
            <a:off x="4798572" y="2692090"/>
            <a:ext cx="1224914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28" idx="3"/>
            <a:endCxn id="30" idx="1"/>
          </p:cNvCxnSpPr>
          <p:nvPr/>
        </p:nvCxnSpPr>
        <p:spPr bwMode="auto">
          <a:xfrm>
            <a:off x="6986891" y="2692090"/>
            <a:ext cx="571708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73138" y="5936526"/>
            <a:ext cx="770595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lvl="1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=&gt; Complex </a:t>
            </a:r>
            <a:r>
              <a:rPr lang="en-US" sz="2000" dirty="0">
                <a:solidFill>
                  <a:srgbClr val="002060"/>
                </a:solidFill>
              </a:rPr>
              <a:t>systems of which only very few items will be </a:t>
            </a:r>
            <a:r>
              <a:rPr lang="en-US" sz="2000" dirty="0" smtClean="0">
                <a:solidFill>
                  <a:srgbClr val="002060"/>
                </a:solidFill>
              </a:rPr>
              <a:t>installed!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14015"/>
            <a:ext cx="7324725" cy="53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EOD electronics layout - baseline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105150" y="1419225"/>
            <a:ext cx="2362200" cy="828675"/>
            <a:chOff x="2162175" y="1447800"/>
            <a:chExt cx="2362200" cy="828675"/>
          </a:xfrm>
        </p:grpSpPr>
        <p:sp>
          <p:nvSpPr>
            <p:cNvPr id="4" name="Oval 3"/>
            <p:cNvSpPr/>
            <p:nvPr/>
          </p:nvSpPr>
          <p:spPr bwMode="auto">
            <a:xfrm>
              <a:off x="2590800" y="1447800"/>
              <a:ext cx="1933575" cy="8286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 bwMode="auto">
            <a:xfrm flipH="1" flipV="1">
              <a:off x="2162175" y="1862137"/>
              <a:ext cx="428625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 rot="10800000">
            <a:off x="3428999" y="2447924"/>
            <a:ext cx="2562225" cy="828675"/>
            <a:chOff x="2162175" y="1447800"/>
            <a:chExt cx="2362200" cy="828675"/>
          </a:xfrm>
        </p:grpSpPr>
        <p:sp>
          <p:nvSpPr>
            <p:cNvPr id="11" name="Oval 10"/>
            <p:cNvSpPr/>
            <p:nvPr/>
          </p:nvSpPr>
          <p:spPr bwMode="auto">
            <a:xfrm>
              <a:off x="2590800" y="1447800"/>
              <a:ext cx="1933575" cy="82867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 bwMode="auto">
            <a:xfrm flipH="1" flipV="1">
              <a:off x="2162175" y="1862137"/>
              <a:ext cx="428625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733800" y="3343275"/>
            <a:ext cx="1562100" cy="485776"/>
            <a:chOff x="2800350" y="3371850"/>
            <a:chExt cx="1562100" cy="485776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 flipV="1">
              <a:off x="2800350" y="3371850"/>
              <a:ext cx="1562100" cy="4857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800350" y="3371850"/>
              <a:ext cx="1562100" cy="4857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12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73C4F-28EC-49CD-BF15-ED307FE904D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EOD electronics layout – ‘wish’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104900"/>
            <a:ext cx="7338536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EOD </a:t>
            </a:r>
            <a:r>
              <a:rPr lang="en-US" sz="2000" b="0" dirty="0" smtClean="0"/>
              <a:t>Summary (1)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3691121" y="425447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37301" y="420128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328827" y="4081571"/>
            <a:ext cx="1" cy="571124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981617" y="4655330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0090" y="460179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43910" y="465498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5461" y="2383141"/>
            <a:ext cx="3595751" cy="1878316"/>
            <a:chOff x="795461" y="2383141"/>
            <a:chExt cx="3595751" cy="1878316"/>
          </a:xfrm>
        </p:grpSpPr>
        <p:cxnSp>
          <p:nvCxnSpPr>
            <p:cNvPr id="28" name="Straight Arrow Connector 27"/>
            <p:cNvCxnSpPr>
              <a:stCxn id="30" idx="2"/>
            </p:cNvCxnSpPr>
            <p:nvPr/>
          </p:nvCxnSpPr>
          <p:spPr bwMode="auto">
            <a:xfrm>
              <a:off x="1082559" y="2690920"/>
              <a:ext cx="9618" cy="1570537"/>
            </a:xfrm>
            <a:prstGeom prst="straightConnector1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>
              <a:stCxn id="44" idx="2"/>
            </p:cNvCxnSpPr>
            <p:nvPr/>
          </p:nvCxnSpPr>
          <p:spPr bwMode="auto">
            <a:xfrm>
              <a:off x="4104114" y="2690919"/>
              <a:ext cx="9618" cy="1263411"/>
            </a:xfrm>
            <a:prstGeom prst="straightConnector1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>
              <a:stCxn id="33" idx="2"/>
            </p:cNvCxnSpPr>
            <p:nvPr/>
          </p:nvCxnSpPr>
          <p:spPr bwMode="auto">
            <a:xfrm>
              <a:off x="3288603" y="2690918"/>
              <a:ext cx="12023" cy="1263412"/>
            </a:xfrm>
            <a:prstGeom prst="straightConnector1">
              <a:avLst/>
            </a:prstGeom>
            <a:noFill/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001505" y="2383141"/>
              <a:ext cx="574196" cy="307777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EOD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461" y="2383143"/>
              <a:ext cx="574196" cy="307777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EOD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17016" y="2383142"/>
              <a:ext cx="574196" cy="307777"/>
            </a:xfrm>
            <a:prstGeom prst="rect">
              <a:avLst/>
            </a:prstGeom>
            <a:solidFill>
              <a:srgbClr val="A50021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EOD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25018" y="5402768"/>
            <a:ext cx="738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First system for Lab tests required </a:t>
            </a:r>
            <a:r>
              <a:rPr lang="en-US" sz="1800" dirty="0" smtClean="0"/>
              <a:t>latest 09/2013.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22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EOD Summary (2)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03755" y="1479340"/>
            <a:ext cx="8363797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Baseline Layout :</a:t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2B362A"/>
                </a:solidFill>
              </a:rPr>
              <a:t>LO Generation, DWC, SIS8300 available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>
                <a:solidFill>
                  <a:srgbClr val="C00000"/>
                </a:solidFill>
              </a:rPr>
              <a:t>LDD + CAN Bus </a:t>
            </a:r>
            <a:r>
              <a:rPr lang="en-US" sz="1800" dirty="0" smtClean="0">
                <a:solidFill>
                  <a:srgbClr val="C00000"/>
                </a:solidFill>
              </a:rPr>
              <a:t>required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    TMCB for DC monitor channels and temp stabilization </a:t>
            </a:r>
            <a:r>
              <a:rPr lang="en-US" sz="1800" dirty="0" smtClean="0">
                <a:solidFill>
                  <a:srgbClr val="C00000"/>
                </a:solidFill>
              </a:rPr>
              <a:t>required</a:t>
            </a: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 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en-US" sz="1800" dirty="0" smtClean="0"/>
              <a:t>  Upgrade: </a:t>
            </a:r>
            <a:br>
              <a:rPr lang="en-US" sz="1800" dirty="0" smtClean="0"/>
            </a:br>
            <a:r>
              <a:rPr lang="en-US" sz="1800" dirty="0" smtClean="0"/>
              <a:t>     LDD and filters for LO generation to be integrated in to </a:t>
            </a:r>
            <a:r>
              <a:rPr lang="en-US" sz="1800" dirty="0" err="1" smtClean="0"/>
              <a:t>Yb</a:t>
            </a:r>
            <a:r>
              <a:rPr lang="en-US" sz="1800" dirty="0" smtClean="0"/>
              <a:t>-Laser crate</a:t>
            </a:r>
            <a:br>
              <a:rPr lang="en-US" sz="1800" dirty="0" smtClean="0"/>
            </a:br>
            <a:r>
              <a:rPr lang="en-US" sz="1800" dirty="0" smtClean="0"/>
              <a:t>     Wish: DWC-DAC Board with ADC-CLK generation from 1.3GHz and 2 DACs</a:t>
            </a:r>
            <a:br>
              <a:rPr lang="en-US" sz="1800" dirty="0" smtClean="0"/>
            </a:br>
            <a:r>
              <a:rPr lang="en-US" sz="1800" dirty="0" smtClean="0"/>
              <a:t>     Wish: uPZT2 with local DC </a:t>
            </a:r>
            <a:r>
              <a:rPr lang="en-US" sz="1800" dirty="0" err="1" smtClean="0"/>
              <a:t>Piezo</a:t>
            </a:r>
            <a:r>
              <a:rPr lang="en-US" sz="1800" dirty="0" smtClean="0"/>
              <a:t> voltage generation on-board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=&gt;  reduces electronics in external crate: TMCB and CDM not required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=&gt; to be ‘synchronized’ with other laser synchronization needs </a:t>
            </a:r>
            <a:br>
              <a:rPr lang="en-US" sz="1800" dirty="0" smtClean="0"/>
            </a:br>
            <a:r>
              <a:rPr lang="en-US" sz="1800" dirty="0" smtClean="0"/>
              <a:t>           (session by M. Felber)</a:t>
            </a:r>
          </a:p>
        </p:txBody>
      </p:sp>
    </p:spTree>
    <p:extLst>
      <p:ext uri="{BB962C8B-B14F-4D97-AF65-F5344CB8AC3E}">
        <p14:creationId xmlns:p14="http://schemas.microsoft.com/office/powerpoint/2010/main" val="15249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 flipH="1" flipV="1">
            <a:off x="5709685" y="2190308"/>
            <a:ext cx="3327989" cy="2382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DA9ECB5-DF60-4339-A219-3E259D6B751D}" type="slidenum">
              <a:rPr lang="en-GB"/>
              <a:pPr/>
              <a:t>24</a:t>
            </a:fld>
            <a:endParaRPr lang="en-GB"/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229815" y="1307048"/>
            <a:ext cx="704286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Detection </a:t>
            </a:r>
            <a:r>
              <a:rPr lang="en-US" sz="2000" i="1" dirty="0">
                <a:sym typeface="Wingdings" pitchFamily="2" charset="2"/>
              </a:rPr>
              <a:t>of Coherent Diffraction </a:t>
            </a:r>
            <a:r>
              <a:rPr lang="en-US" sz="2000" i="1" dirty="0" smtClean="0">
                <a:sym typeface="Wingdings" pitchFamily="2" charset="2"/>
              </a:rPr>
              <a:t>Radiation</a:t>
            </a:r>
            <a:r>
              <a:rPr lang="en-US" sz="2000" i="1" dirty="0" smtClean="0">
                <a:sym typeface="Wingdings" pitchFamily="2" charset="2"/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Coherent </a:t>
            </a:r>
            <a:r>
              <a:rPr lang="en-US" sz="2000" dirty="0" err="1">
                <a:sym typeface="Wingdings" pitchFamily="2" charset="2"/>
              </a:rPr>
              <a:t>r</a:t>
            </a:r>
            <a:r>
              <a:rPr lang="en-US" sz="2000" dirty="0" err="1" smtClean="0">
                <a:sym typeface="Wingdings" pitchFamily="2" charset="2"/>
              </a:rPr>
              <a:t>atiation</a:t>
            </a:r>
            <a:r>
              <a:rPr lang="en-US" sz="2000" dirty="0" smtClean="0">
                <a:sym typeface="Wingdings" pitchFamily="2" charset="2"/>
              </a:rPr>
              <a:t> at wavelengths ~ bunch length</a:t>
            </a:r>
            <a:endParaRPr lang="en-US" sz="2000" dirty="0" smtClean="0">
              <a:latin typeface="Arial" charset="0"/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Wingdings" pitchFamily="2" charset="2"/>
              </a:rPr>
              <a:t> Radiated coherent intensity scales with N</a:t>
            </a:r>
            <a:r>
              <a:rPr lang="en-US" sz="2000" baseline="30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Wingdings" pitchFamily="2" charset="2"/>
              </a:rPr>
              <a:t> =&gt; very sensitive to ACC phase =&gt; FB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en-US" sz="2000" i="1" dirty="0">
                <a:latin typeface="Arial" charset="0"/>
                <a:sym typeface="Wingdings" pitchFamily="2" charset="2"/>
              </a:rPr>
              <a:t>Pyro </a:t>
            </a:r>
            <a:r>
              <a:rPr lang="en-US" sz="2000" i="1" dirty="0" smtClean="0">
                <a:sym typeface="Wingdings" pitchFamily="2" charset="2"/>
              </a:rPr>
              <a:t>detector</a:t>
            </a:r>
            <a:r>
              <a:rPr lang="en-US" sz="2000" i="1" dirty="0" smtClean="0">
                <a:latin typeface="Arial" charset="0"/>
                <a:sym typeface="Wingdings" pitchFamily="2" charset="2"/>
              </a:rPr>
              <a:t>:</a:t>
            </a:r>
            <a:endParaRPr lang="en-US" sz="2000" i="1" dirty="0">
              <a:latin typeface="Arial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Generation of surface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charges</a:t>
            </a:r>
            <a:r>
              <a:rPr lang="en-US" sz="2000" dirty="0">
                <a:sym typeface="Wingdings" pitchFamily="2" charset="2"/>
              </a:rPr>
              <a:t> due to change of temperature during absorption of </a:t>
            </a:r>
            <a:r>
              <a:rPr lang="en-US" sz="2000" dirty="0" smtClean="0">
                <a:sym typeface="Wingdings" pitchFamily="2" charset="2"/>
              </a:rPr>
              <a:t>diffraction radiation</a:t>
            </a:r>
            <a:endParaRPr lang="en-US" sz="2000" dirty="0">
              <a:sym typeface="Wingdings" pitchFamily="2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Arial" charset="0"/>
                <a:sym typeface="Wingdings" pitchFamily="2" charset="2"/>
              </a:rPr>
              <a:t> Aim: Detect these charge signals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i="1" dirty="0" smtClean="0">
                <a:sym typeface="Wingdings" pitchFamily="2" charset="2"/>
              </a:rPr>
              <a:t>Postdoc will start in April 2013</a:t>
            </a:r>
            <a:endParaRPr lang="en-US" sz="2000" i="1" dirty="0"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Define vacuum chamber</a:t>
            </a: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Arial" charset="0"/>
                <a:sym typeface="Wingdings" pitchFamily="2" charset="2"/>
              </a:rPr>
              <a:t>Define detector to be used</a:t>
            </a:r>
          </a:p>
          <a:p>
            <a:pPr>
              <a:buFontTx/>
              <a:buChar char="•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Define detection scheme</a:t>
            </a:r>
            <a:endParaRPr lang="en-GB" sz="2000" dirty="0">
              <a:latin typeface="Arial" charset="0"/>
              <a:sym typeface="Wingdings" pitchFamily="2" charset="2"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771775" y="11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pic>
        <p:nvPicPr>
          <p:cNvPr id="29389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72" y="4006001"/>
            <a:ext cx="3451523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9" name="Picture 11" descr="BCM_radi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32" y="1110954"/>
            <a:ext cx="2279475" cy="2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cap="none" dirty="0" smtClean="0"/>
              <a:t>Bunch Compression Monitor: </a:t>
            </a:r>
            <a:r>
              <a:rPr lang="en-US" sz="2000" b="0" cap="none" dirty="0" smtClean="0"/>
              <a:t>Overview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73679" y="2309431"/>
            <a:ext cx="1663995" cy="1191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70975" y="1937696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 rot="16560507">
            <a:off x="8653474" y="2250306"/>
            <a:ext cx="163589" cy="337007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BCM/CRD: Summary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3691121" y="425447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37301" y="420128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328827" y="4081571"/>
            <a:ext cx="1" cy="571124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981617" y="4655330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0090" y="460179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30" idx="2"/>
          </p:cNvCxnSpPr>
          <p:nvPr/>
        </p:nvCxnSpPr>
        <p:spPr bwMode="auto">
          <a:xfrm>
            <a:off x="1082559" y="2690920"/>
            <a:ext cx="9618" cy="1570537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>
            <a:stCxn id="44" idx="2"/>
          </p:cNvCxnSpPr>
          <p:nvPr/>
        </p:nvCxnSpPr>
        <p:spPr bwMode="auto">
          <a:xfrm>
            <a:off x="4104114" y="2690919"/>
            <a:ext cx="9618" cy="1263411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33" idx="2"/>
          </p:cNvCxnSpPr>
          <p:nvPr/>
        </p:nvCxnSpPr>
        <p:spPr bwMode="auto">
          <a:xfrm>
            <a:off x="3288603" y="2690918"/>
            <a:ext cx="12023" cy="1263412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01505" y="2383141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5499" y="3864546"/>
            <a:ext cx="5050385" cy="2135943"/>
            <a:chOff x="3035499" y="3864546"/>
            <a:chExt cx="5050385" cy="2135943"/>
          </a:xfrm>
        </p:grpSpPr>
        <p:sp>
          <p:nvSpPr>
            <p:cNvPr id="27" name="TextBox 26"/>
            <p:cNvSpPr txBox="1"/>
            <p:nvPr/>
          </p:nvSpPr>
          <p:spPr>
            <a:xfrm>
              <a:off x="7511688" y="4855920"/>
              <a:ext cx="574196" cy="3077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CRD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7798786" y="3864546"/>
              <a:ext cx="4809" cy="99137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3322597" y="3954330"/>
              <a:ext cx="12023" cy="173805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035499" y="5692388"/>
              <a:ext cx="583814" cy="3077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BCM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H="1">
              <a:off x="4391212" y="3954330"/>
              <a:ext cx="12023" cy="173805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138108" y="5692712"/>
              <a:ext cx="583814" cy="3077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BCM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H="1">
              <a:off x="5451287" y="3954330"/>
              <a:ext cx="12023" cy="173805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5198183" y="5692712"/>
              <a:ext cx="583814" cy="3077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BCM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H="1">
              <a:off x="6557386" y="3954330"/>
              <a:ext cx="12023" cy="173805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6270288" y="5692712"/>
              <a:ext cx="583814" cy="3077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BCM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43910" y="465498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461" y="2383143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7016" y="2383142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2548" y="6074042"/>
            <a:ext cx="816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First </a:t>
            </a:r>
            <a:r>
              <a:rPr lang="en-US" sz="1800" dirty="0" smtClean="0"/>
              <a:t>systems required for XFEL operation ≈ </a:t>
            </a:r>
            <a:r>
              <a:rPr lang="en-US" sz="1800" dirty="0" smtClean="0"/>
              <a:t>06/2015 =&gt; not time critical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83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Synchrotron Radiation Monitor: </a:t>
            </a:r>
            <a:r>
              <a:rPr lang="en-US" sz="2000" b="0" dirty="0" smtClean="0"/>
              <a:t>Overview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" name="Rectangle 21"/>
          <p:cNvSpPr>
            <a:spLocks noChangeAspect="1" noChangeArrowheads="1"/>
          </p:cNvSpPr>
          <p:nvPr/>
        </p:nvSpPr>
        <p:spPr bwMode="auto">
          <a:xfrm>
            <a:off x="295422" y="4123322"/>
            <a:ext cx="8484271" cy="21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270000" tIns="0"/>
          <a:lstStyle/>
          <a:p>
            <a:pPr marL="457200" indent="-457200" defTabSz="593725">
              <a:buClr>
                <a:schemeClr val="accent2"/>
              </a:buClr>
              <a:buSzPct val="90000"/>
            </a:pPr>
            <a:r>
              <a:rPr lang="en-US" sz="1800" dirty="0" smtClean="0"/>
              <a:t>Measurement of beam position in the bunch compressor chicanes by imaging the visible SR emitted in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dipole </a:t>
            </a:r>
            <a:endParaRPr lang="en-US" sz="1800" dirty="0" smtClean="0"/>
          </a:p>
          <a:p>
            <a:pPr marL="457200" indent="-457200"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800" dirty="0" smtClean="0"/>
              <a:t>Beam </a:t>
            </a:r>
            <a:r>
              <a:rPr lang="en-US" sz="1800" dirty="0"/>
              <a:t>e</a:t>
            </a:r>
            <a:r>
              <a:rPr lang="en-US" sz="1800" dirty="0" smtClean="0"/>
              <a:t>nergy measurement </a:t>
            </a:r>
            <a:r>
              <a:rPr lang="en-US" sz="1800" dirty="0" smtClean="0">
                <a:sym typeface="Wingdings" pitchFamily="2" charset="2"/>
              </a:rPr>
              <a:t></a:t>
            </a:r>
            <a:r>
              <a:rPr lang="en-US" sz="1800" dirty="0" smtClean="0"/>
              <a:t> EBPM </a:t>
            </a:r>
            <a:endParaRPr lang="en-US" sz="1800" dirty="0"/>
          </a:p>
          <a:p>
            <a:pPr marL="457200" indent="-457200" defTabSz="593725">
              <a:buClr>
                <a:schemeClr val="accent2"/>
              </a:buClr>
              <a:buSzPct val="90000"/>
            </a:pPr>
            <a:r>
              <a:rPr lang="en-US" sz="1800" dirty="0" smtClean="0"/>
              <a:t>SR port in vacuum chamber is defined</a:t>
            </a:r>
            <a:endParaRPr lang="en-US" sz="1800" dirty="0"/>
          </a:p>
          <a:p>
            <a:pPr marL="457200" indent="-457200"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800" dirty="0" smtClean="0"/>
              <a:t>Complicated vacuum setup to out-cou</a:t>
            </a:r>
            <a:r>
              <a:rPr lang="en-US" sz="1800" dirty="0" smtClean="0"/>
              <a:t>ple SR due to large chambers</a:t>
            </a:r>
            <a:endParaRPr lang="en-US" sz="1800" dirty="0" smtClean="0"/>
          </a:p>
          <a:p>
            <a:pPr marL="457200" indent="-457200"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800" dirty="0" smtClean="0"/>
              <a:t>Detection scheme to be decided (1D line detector, ICCD, PMT, Fast camera, …) to be installed outside of vacuum</a:t>
            </a:r>
            <a:endParaRPr lang="en-US" sz="1800" dirty="0" smtClean="0"/>
          </a:p>
          <a:p>
            <a:pPr marL="457200" indent="-457200"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endParaRPr lang="en-US" sz="1800" dirty="0"/>
          </a:p>
        </p:txBody>
      </p:sp>
      <p:pic>
        <p:nvPicPr>
          <p:cNvPr id="5" name="Picture 4" descr="SR-PM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9081" y="1298729"/>
            <a:ext cx="1776690" cy="2543505"/>
          </a:xfrm>
          <a:prstGeom prst="rect">
            <a:avLst/>
          </a:prstGeom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291664" y="3472902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FLASH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Picture 2" descr="assemb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8616" y="1298728"/>
            <a:ext cx="4696323" cy="25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SRM: Summary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4" y="3374540"/>
            <a:ext cx="8466924" cy="14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1617" y="4655330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75701" y="4250146"/>
            <a:ext cx="2746498" cy="1292270"/>
            <a:chOff x="3603837" y="4123534"/>
            <a:chExt cx="2746498" cy="129227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3902724" y="4123535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03837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6065408" y="4123534"/>
              <a:ext cx="15052" cy="99000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766521" y="5108027"/>
              <a:ext cx="583814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SRM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90090" y="460179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1688" y="4855920"/>
            <a:ext cx="574196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CRD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30" idx="2"/>
          </p:cNvCxnSpPr>
          <p:nvPr/>
        </p:nvCxnSpPr>
        <p:spPr bwMode="auto">
          <a:xfrm>
            <a:off x="1082559" y="2690920"/>
            <a:ext cx="9618" cy="1570537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691121" y="425447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37301" y="4201287"/>
            <a:ext cx="0" cy="397869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328827" y="4081571"/>
            <a:ext cx="1" cy="571124"/>
          </a:xfrm>
          <a:prstGeom prst="straightConnector1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651999" y="2659821"/>
            <a:ext cx="7881555" cy="1707312"/>
            <a:chOff x="651999" y="2659821"/>
            <a:chExt cx="7881555" cy="1707312"/>
          </a:xfrm>
        </p:grpSpPr>
        <p:cxnSp>
          <p:nvCxnSpPr>
            <p:cNvPr id="7" name="Straight Arrow Connector 6"/>
            <p:cNvCxnSpPr>
              <a:stCxn id="29" idx="2"/>
            </p:cNvCxnSpPr>
            <p:nvPr/>
          </p:nvCxnSpPr>
          <p:spPr bwMode="auto">
            <a:xfrm>
              <a:off x="948715" y="3223984"/>
              <a:ext cx="0" cy="1143149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334387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flipH="1">
              <a:off x="3292509" y="3223984"/>
              <a:ext cx="338594" cy="73034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>
              <a:off x="3631103" y="3223984"/>
              <a:ext cx="473011" cy="674505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97071" y="2916206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 bwMode="auto">
            <a:xfrm flipH="1">
              <a:off x="5490090" y="3223983"/>
              <a:ext cx="303697" cy="674506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 bwMode="auto">
            <a:xfrm>
              <a:off x="5793787" y="3223983"/>
              <a:ext cx="473011" cy="730347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940122" y="2659821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>
              <a:off x="8236838" y="2967598"/>
              <a:ext cx="45686" cy="847129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>
              <a:stCxn id="14" idx="2"/>
            </p:cNvCxnSpPr>
            <p:nvPr/>
          </p:nvCxnSpPr>
          <p:spPr bwMode="auto">
            <a:xfrm>
              <a:off x="8236838" y="2967598"/>
              <a:ext cx="153090" cy="609804"/>
            </a:xfrm>
            <a:prstGeom prst="straightConnector1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51999" y="2916207"/>
              <a:ext cx="593432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</a:t>
              </a:r>
              <a:endParaRPr lang="en-US" sz="1400" dirty="0"/>
            </a:p>
          </p:txBody>
        </p:sp>
      </p:grpSp>
      <p:cxnSp>
        <p:nvCxnSpPr>
          <p:cNvPr id="31" name="Straight Arrow Connector 30"/>
          <p:cNvCxnSpPr>
            <a:stCxn id="44" idx="2"/>
          </p:cNvCxnSpPr>
          <p:nvPr/>
        </p:nvCxnSpPr>
        <p:spPr bwMode="auto">
          <a:xfrm>
            <a:off x="4104114" y="2690919"/>
            <a:ext cx="9618" cy="1263411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33" idx="2"/>
          </p:cNvCxnSpPr>
          <p:nvPr/>
        </p:nvCxnSpPr>
        <p:spPr bwMode="auto">
          <a:xfrm>
            <a:off x="3288603" y="2690918"/>
            <a:ext cx="12023" cy="1263412"/>
          </a:xfrm>
          <a:prstGeom prst="straightConnector1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001505" y="2383141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7798786" y="3864546"/>
            <a:ext cx="4809" cy="991374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3288603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001505" y="5692388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391212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04114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5451287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164189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6557386" y="3954330"/>
            <a:ext cx="12023" cy="1738058"/>
          </a:xfrm>
          <a:prstGeom prst="straightConnector1">
            <a:avLst/>
          </a:prstGeom>
          <a:noFill/>
          <a:ln w="2857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270288" y="5692712"/>
            <a:ext cx="583814" cy="3077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BCM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2559" y="1803789"/>
            <a:ext cx="5645691" cy="2457668"/>
            <a:chOff x="1082559" y="1803789"/>
            <a:chExt cx="5645691" cy="2457668"/>
          </a:xfrm>
        </p:grpSpPr>
        <p:cxnSp>
          <p:nvCxnSpPr>
            <p:cNvPr id="43" name="Straight Arrow Connector 42"/>
            <p:cNvCxnSpPr>
              <a:stCxn id="45" idx="2"/>
            </p:cNvCxnSpPr>
            <p:nvPr/>
          </p:nvCxnSpPr>
          <p:spPr bwMode="auto">
            <a:xfrm>
              <a:off x="4207860" y="2111567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935990" y="1803790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7" idx="2"/>
            </p:cNvCxnSpPr>
            <p:nvPr/>
          </p:nvCxnSpPr>
          <p:spPr bwMode="auto">
            <a:xfrm>
              <a:off x="6456381" y="2199223"/>
              <a:ext cx="15228" cy="16271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184511" y="1891446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9" idx="2"/>
            </p:cNvCxnSpPr>
            <p:nvPr/>
          </p:nvCxnSpPr>
          <p:spPr bwMode="auto">
            <a:xfrm>
              <a:off x="1354429" y="2111566"/>
              <a:ext cx="15228" cy="214989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82559" y="1803789"/>
              <a:ext cx="543739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bg1"/>
                  </a:solidFill>
                </a:rPr>
                <a:t>TDS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343910" y="4654981"/>
            <a:ext cx="694421" cy="307777"/>
          </a:xfrm>
          <a:prstGeom prst="rect">
            <a:avLst/>
          </a:prstGeom>
          <a:solidFill>
            <a:srgbClr val="669900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EBPM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461" y="2383143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7016" y="2383142"/>
            <a:ext cx="574196" cy="307777"/>
          </a:xfrm>
          <a:prstGeom prst="rect">
            <a:avLst/>
          </a:prstGeom>
          <a:solidFill>
            <a:srgbClr val="A50021"/>
          </a:solidFill>
          <a:ln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EOD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1835" y="6095308"/>
            <a:ext cx="738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First systems required for XFEL operation ≈ 06/2015</a:t>
            </a:r>
          </a:p>
        </p:txBody>
      </p:sp>
    </p:spTree>
    <p:extLst>
      <p:ext uri="{BB962C8B-B14F-4D97-AF65-F5344CB8AC3E}">
        <p14:creationId xmlns:p14="http://schemas.microsoft.com/office/powerpoint/2010/main" val="25476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3D894FB-1C9B-40E9-9916-0D977C81DF83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Devices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5" name="Picture 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024157"/>
            <a:ext cx="74342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41"/>
          <p:cNvSpPr>
            <a:spLocks noChangeArrowheads="1"/>
          </p:cNvSpPr>
          <p:nvPr/>
        </p:nvSpPr>
        <p:spPr bwMode="auto">
          <a:xfrm>
            <a:off x="6032500" y="2722782"/>
            <a:ext cx="668338" cy="382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42"/>
          <p:cNvSpPr>
            <a:spLocks noChangeAspect="1" noChangeArrowheads="1"/>
          </p:cNvSpPr>
          <p:nvPr/>
        </p:nvSpPr>
        <p:spPr bwMode="auto">
          <a:xfrm>
            <a:off x="152396" y="5753505"/>
            <a:ext cx="8267118" cy="49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270000" tIns="0"/>
          <a:lstStyle/>
          <a:p>
            <a:pPr defTabSz="593725">
              <a:buClr>
                <a:schemeClr val="accent2"/>
              </a:buClr>
              <a:buSzPct val="90000"/>
              <a:buNone/>
            </a:pPr>
            <a:r>
              <a:rPr lang="en-US" sz="1600" dirty="0" smtClean="0">
                <a:solidFill>
                  <a:schemeClr val="hlink"/>
                </a:solidFill>
              </a:rPr>
              <a:t>Plus OXC-links. RF links, L2R, L2L </a:t>
            </a:r>
            <a:endParaRPr lang="en-GB" sz="1600" dirty="0">
              <a:solidFill>
                <a:schemeClr val="hlink"/>
              </a:solidFill>
            </a:endParaRPr>
          </a:p>
        </p:txBody>
      </p:sp>
      <p:sp>
        <p:nvSpPr>
          <p:cNvPr id="8" name="AutoShape 443"/>
          <p:cNvSpPr>
            <a:spLocks/>
          </p:cNvSpPr>
          <p:nvPr/>
        </p:nvSpPr>
        <p:spPr bwMode="auto">
          <a:xfrm rot="16200000">
            <a:off x="2975769" y="1212276"/>
            <a:ext cx="246063" cy="2860675"/>
          </a:xfrm>
          <a:prstGeom prst="rightBrace">
            <a:avLst>
              <a:gd name="adj1" fmla="val 96882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44"/>
          <p:cNvSpPr>
            <a:spLocks noChangeShapeType="1"/>
          </p:cNvSpPr>
          <p:nvPr/>
        </p:nvSpPr>
        <p:spPr bwMode="auto">
          <a:xfrm flipH="1" flipV="1">
            <a:off x="2633663" y="1860770"/>
            <a:ext cx="436562" cy="581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445"/>
          <p:cNvSpPr>
            <a:spLocks/>
          </p:cNvSpPr>
          <p:nvPr/>
        </p:nvSpPr>
        <p:spPr bwMode="auto">
          <a:xfrm rot="6066732">
            <a:off x="2498725" y="1354357"/>
            <a:ext cx="171450" cy="711200"/>
          </a:xfrm>
          <a:prstGeom prst="rightBrace">
            <a:avLst>
              <a:gd name="adj1" fmla="val 34568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Group 4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236676"/>
              </p:ext>
            </p:extLst>
          </p:nvPr>
        </p:nvGraphicFramePr>
        <p:xfrm>
          <a:off x="431800" y="2834048"/>
          <a:ext cx="6269038" cy="2727327"/>
        </p:xfrm>
        <a:graphic>
          <a:graphicData uri="http://schemas.openxmlformats.org/drawingml/2006/table">
            <a:tbl>
              <a:tblPr/>
              <a:tblGrid>
                <a:gridCol w="1201738"/>
                <a:gridCol w="831850"/>
                <a:gridCol w="708025"/>
                <a:gridCol w="701675"/>
                <a:gridCol w="701675"/>
                <a:gridCol w="708025"/>
                <a:gridCol w="706437"/>
                <a:gridCol w="709613"/>
              </a:tblGrid>
              <a:tr h="42068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INJ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BC0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BC1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BC2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COLL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UND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BAM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EOD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CRD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SRM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TDS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EBPM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4923692" y="2082018"/>
            <a:ext cx="239151" cy="68362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570806" y="2151283"/>
            <a:ext cx="28136" cy="57149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73C4F-28EC-49CD-BF15-ED307FE904D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Conclusions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" name="Rectangle 15"/>
          <p:cNvSpPr txBox="1">
            <a:spLocks noChangeAspect="1" noChangeArrowheads="1"/>
          </p:cNvSpPr>
          <p:nvPr/>
        </p:nvSpPr>
        <p:spPr bwMode="auto">
          <a:xfrm>
            <a:off x="176511" y="1681775"/>
            <a:ext cx="8778875" cy="13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dirty="0" smtClean="0"/>
              <a:t>TMCB needed as soon as possible</a:t>
            </a:r>
          </a:p>
          <a:p>
            <a:pPr eaLnBrk="1" hangingPunct="1"/>
            <a:r>
              <a:rPr lang="en-US" sz="2000" dirty="0" smtClean="0"/>
              <a:t>DWC-DAC </a:t>
            </a:r>
            <a:r>
              <a:rPr lang="en-US" sz="2000" dirty="0"/>
              <a:t>Board with ADC-CLK generation from 1.3GHz and 2 </a:t>
            </a:r>
            <a:r>
              <a:rPr lang="en-US" sz="2000" dirty="0" smtClean="0"/>
              <a:t>DACs</a:t>
            </a:r>
          </a:p>
          <a:p>
            <a:pPr eaLnBrk="1" hangingPunct="1"/>
            <a:r>
              <a:rPr lang="en-US" sz="2000" dirty="0" smtClean="0"/>
              <a:t>uPZT2 </a:t>
            </a:r>
            <a:r>
              <a:rPr lang="en-US" sz="2000" dirty="0"/>
              <a:t>with local DC </a:t>
            </a:r>
            <a:r>
              <a:rPr lang="en-US" sz="2000" dirty="0" err="1"/>
              <a:t>Piezo</a:t>
            </a:r>
            <a:r>
              <a:rPr lang="en-US" sz="2000" dirty="0"/>
              <a:t> voltage generation </a:t>
            </a:r>
            <a:r>
              <a:rPr lang="en-US" sz="2000" dirty="0" smtClean="0"/>
              <a:t>on-board</a:t>
            </a:r>
            <a:endParaRPr lang="en-GB" sz="2000" i="1" dirty="0" smtClean="0">
              <a:solidFill>
                <a:srgbClr val="FD930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267" y="4043455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 for  your attention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9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71451" y="1581066"/>
            <a:ext cx="2551112" cy="39941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Overview on devices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171451" y="1952541"/>
            <a:ext cx="2554287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01026" y="1637119"/>
            <a:ext cx="2114681" cy="634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femtosecond optical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Comic Sans MS" pitchFamily="66" charset="0"/>
              </a:rPr>
              <a:t>t</a:t>
            </a:r>
            <a:r>
              <a:rPr lang="en-US" sz="1600" dirty="0" smtClean="0">
                <a:latin typeface="Comic Sans MS" pitchFamily="66" charset="0"/>
              </a:rPr>
              <a:t>iming distribution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93687" y="2512928"/>
            <a:ext cx="2328593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MLO – master laser oscillator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FSD – free-space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OXC/RF Link – stabilized links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34844" y="4229192"/>
            <a:ext cx="1087437" cy="708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L2RF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chemeClr val="bg2"/>
                </a:solidFill>
                <a:latin typeface="Lucida Sans Unicode" pitchFamily="34" charset="0"/>
              </a:rPr>
              <a:t>RF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chemeClr val="bg2"/>
                </a:solidFill>
                <a:latin typeface="Lucida Sans Unicode" pitchFamily="34" charset="0"/>
              </a:rPr>
              <a:t>Synchronization </a:t>
            </a:r>
            <a:endParaRPr lang="en-US" sz="10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93687" y="4215083"/>
            <a:ext cx="1087437" cy="708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L2L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chemeClr val="bg2"/>
                </a:solidFill>
                <a:latin typeface="Lucida Sans Unicode" pitchFamily="34" charset="0"/>
              </a:rPr>
              <a:t>Laser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chemeClr val="bg2"/>
                </a:solidFill>
                <a:latin typeface="Lucida Sans Unicode" pitchFamily="34" charset="0"/>
              </a:rPr>
              <a:t>Synchronization</a:t>
            </a:r>
            <a:endParaRPr lang="en-US" sz="10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cxnSp>
        <p:nvCxnSpPr>
          <p:cNvPr id="3" name="Straight Connector 2"/>
          <p:cNvCxnSpPr>
            <a:stCxn id="24" idx="2"/>
            <a:endCxn id="39" idx="0"/>
          </p:cNvCxnSpPr>
          <p:nvPr/>
        </p:nvCxnSpPr>
        <p:spPr bwMode="auto">
          <a:xfrm flipH="1">
            <a:off x="837406" y="3378115"/>
            <a:ext cx="620578" cy="836968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stCxn id="24" idx="2"/>
            <a:endCxn id="38" idx="0"/>
          </p:cNvCxnSpPr>
          <p:nvPr/>
        </p:nvCxnSpPr>
        <p:spPr bwMode="auto">
          <a:xfrm>
            <a:off x="1457984" y="3378115"/>
            <a:ext cx="620579" cy="851077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1457984" y="1581067"/>
            <a:ext cx="3772828" cy="3994148"/>
            <a:chOff x="1457984" y="1581067"/>
            <a:chExt cx="3772828" cy="3994148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25738" y="1581067"/>
              <a:ext cx="2505074" cy="399414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>
              <a:off x="2722563" y="1952541"/>
              <a:ext cx="2508249" cy="15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862263" y="4215083"/>
              <a:ext cx="1087437" cy="7080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400" dirty="0" smtClean="0">
                  <a:solidFill>
                    <a:schemeClr val="bg2"/>
                  </a:solidFill>
                  <a:latin typeface="Lucida Sans Unicode" pitchFamily="34" charset="0"/>
                </a:rPr>
                <a:t>BAM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solidFill>
                    <a:schemeClr val="bg2"/>
                  </a:solidFill>
                  <a:latin typeface="Lucida Sans Unicode" pitchFamily="34" charset="0"/>
                </a:rPr>
                <a:t>Bunch  </a:t>
              </a:r>
              <a:r>
                <a:rPr lang="en-US" sz="1000" dirty="0">
                  <a:solidFill>
                    <a:schemeClr val="bg2"/>
                  </a:solidFill>
                  <a:latin typeface="Lucida Sans Unicode" pitchFamily="34" charset="0"/>
                </a:rPr>
                <a:t>Arrival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solidFill>
                    <a:schemeClr val="bg2"/>
                  </a:solidFill>
                  <a:latin typeface="Lucida Sans Unicode" pitchFamily="34" charset="0"/>
                </a:rPr>
                <a:t>Monitor</a:t>
              </a:r>
              <a:endParaRPr lang="en-US" sz="1000" dirty="0">
                <a:solidFill>
                  <a:schemeClr val="bg2"/>
                </a:solidFill>
                <a:latin typeface="Lucida Sans Unicode" pitchFamily="34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005142" y="2512929"/>
              <a:ext cx="1111250" cy="865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Synchrotron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Radiation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Monitors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SRM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862262" y="2505076"/>
              <a:ext cx="1087438" cy="8730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Energy BPM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 smtClean="0">
                  <a:solidFill>
                    <a:schemeClr val="bg2"/>
                  </a:solidFill>
                  <a:latin typeface="Lucida Sans Unicode" pitchFamily="34" charset="0"/>
                </a:rPr>
                <a:t>EBPM</a:t>
              </a:r>
              <a:r>
                <a:rPr lang="en-US" sz="1200" baseline="30000" dirty="0" smtClean="0">
                  <a:solidFill>
                    <a:schemeClr val="bg2"/>
                  </a:solidFill>
                  <a:latin typeface="Lucida Sans Unicode" pitchFamily="34" charset="0"/>
                </a:rPr>
                <a:t>(1)</a:t>
              </a:r>
              <a:endParaRPr lang="en-US" sz="1200" baseline="30000" dirty="0">
                <a:solidFill>
                  <a:schemeClr val="bg2"/>
                </a:solidFill>
                <a:latin typeface="Lucida Sans Unicode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 rot="16200000">
              <a:off x="3162143" y="4687003"/>
              <a:ext cx="492443" cy="109220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Bunch </a:t>
              </a:r>
              <a:r>
                <a:rPr lang="en-US" sz="1000" dirty="0">
                  <a:latin typeface="Comic Sans MS" pitchFamily="66" charset="0"/>
                </a:rPr>
                <a:t>arrival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>
                  <a:latin typeface="Comic Sans MS" pitchFamily="66" charset="0"/>
                </a:rPr>
                <a:t>Beam energy</a:t>
              </a:r>
              <a:endParaRPr lang="en-GB" sz="1000" dirty="0">
                <a:latin typeface="Comic Sans MS" pitchFamily="66" charset="0"/>
              </a:endParaRP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rot="16200000">
              <a:off x="4314545" y="3150340"/>
              <a:ext cx="492443" cy="11112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Beam </a:t>
              </a:r>
              <a:r>
                <a:rPr lang="en-US" sz="1000" dirty="0">
                  <a:latin typeface="Comic Sans MS" pitchFamily="66" charset="0"/>
                </a:rPr>
                <a:t>Energy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>
                  <a:latin typeface="Comic Sans MS" pitchFamily="66" charset="0"/>
                </a:rPr>
                <a:t>Energy </a:t>
              </a:r>
              <a:r>
                <a:rPr lang="en-US" sz="1000" dirty="0" smtClean="0">
                  <a:latin typeface="Comic Sans MS" pitchFamily="66" charset="0"/>
                </a:rPr>
                <a:t>profile</a:t>
              </a:r>
              <a:endParaRPr lang="en-GB" sz="1000" dirty="0">
                <a:latin typeface="Comic Sans MS" pitchFamily="66" charset="0"/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 rot="16200000">
              <a:off x="3243058" y="3101681"/>
              <a:ext cx="338554" cy="108426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Beam energy</a:t>
              </a:r>
              <a:endParaRPr lang="en-US" sz="1000" dirty="0">
                <a:latin typeface="Comic Sans MS" pitchFamily="66" charset="0"/>
              </a:endParaRPr>
            </a:p>
          </p:txBody>
        </p:sp>
        <p:cxnSp>
          <p:nvCxnSpPr>
            <p:cNvPr id="42" name="Straight Connector 41"/>
            <p:cNvCxnSpPr>
              <a:stCxn id="24" idx="2"/>
              <a:endCxn id="26" idx="0"/>
            </p:cNvCxnSpPr>
            <p:nvPr/>
          </p:nvCxnSpPr>
          <p:spPr bwMode="auto">
            <a:xfrm>
              <a:off x="1457984" y="3378115"/>
              <a:ext cx="1947998" cy="836968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3248680" y="1635550"/>
              <a:ext cx="1460656" cy="634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1600" dirty="0" smtClean="0">
                  <a:latin typeface="Comic Sans MS" pitchFamily="66" charset="0"/>
                </a:rPr>
                <a:t>Beam energy </a:t>
              </a:r>
            </a:p>
            <a:p>
              <a:pPr eaLnBrk="1" hangingPunct="1"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1600" dirty="0" smtClean="0">
                  <a:latin typeface="Comic Sans MS" pitchFamily="66" charset="0"/>
                </a:rPr>
                <a:t>Bunch arrival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30811" y="1581065"/>
            <a:ext cx="3773489" cy="3994149"/>
            <a:chOff x="5230811" y="1581065"/>
            <a:chExt cx="3773489" cy="3994149"/>
          </a:xfrm>
        </p:grpSpPr>
        <p:sp>
          <p:nvSpPr>
            <p:cNvPr id="52" name="Rectangle 51"/>
            <p:cNvSpPr/>
            <p:nvPr/>
          </p:nvSpPr>
          <p:spPr bwMode="auto">
            <a:xfrm>
              <a:off x="5230811" y="1581065"/>
              <a:ext cx="3773489" cy="3994149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6574634" y="2512927"/>
              <a:ext cx="1089025" cy="865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EO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Diagnostics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EOD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337175" y="2512929"/>
              <a:ext cx="1158875" cy="865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chemeClr val="bg2"/>
                  </a:solidFill>
                  <a:latin typeface="Lucida Sans Unicode" pitchFamily="34" charset="0"/>
                </a:rPr>
                <a:t>Coherent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chemeClr val="bg2"/>
                  </a:solidFill>
                  <a:latin typeface="Lucida Sans Unicode" pitchFamily="34" charset="0"/>
                </a:rPr>
                <a:t>Radiation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chemeClr val="bg2"/>
                  </a:solidFill>
                  <a:latin typeface="Lucida Sans Unicode" pitchFamily="34" charset="0"/>
                </a:rPr>
                <a:t> Diagnostics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chemeClr val="bg2"/>
                  </a:solidFill>
                  <a:latin typeface="Lucida Sans Unicode" pitchFamily="34" charset="0"/>
                </a:rPr>
                <a:t>CRD 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7740649" y="2512929"/>
              <a:ext cx="1179513" cy="865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Transverse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Deflecting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>
                  <a:solidFill>
                    <a:schemeClr val="bg2"/>
                  </a:solidFill>
                  <a:latin typeface="Lucida Sans Unicode" pitchFamily="34" charset="0"/>
                </a:rPr>
                <a:t>Structure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dirty="0" smtClean="0">
                  <a:solidFill>
                    <a:schemeClr val="bg2"/>
                  </a:solidFill>
                  <a:latin typeface="Lucida Sans Unicode" pitchFamily="34" charset="0"/>
                </a:rPr>
                <a:t>TDS</a:t>
              </a:r>
              <a:r>
                <a:rPr lang="en-US" sz="1200" baseline="30000" dirty="0" smtClean="0">
                  <a:solidFill>
                    <a:schemeClr val="bg2"/>
                  </a:solidFill>
                  <a:latin typeface="Lucida Sans Unicode" pitchFamily="34" charset="0"/>
                </a:rPr>
                <a:t>(1)</a:t>
              </a:r>
              <a:endParaRPr lang="en-US" sz="1200" baseline="30000" dirty="0">
                <a:solidFill>
                  <a:schemeClr val="bg2"/>
                </a:solidFill>
                <a:latin typeface="Lucida Sans Unicode" pitchFamily="34" charset="0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 rot="16200000">
              <a:off x="6949869" y="3084507"/>
              <a:ext cx="338554" cy="10890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Bunch </a:t>
              </a:r>
              <a:r>
                <a:rPr lang="en-US" sz="1000" dirty="0">
                  <a:latin typeface="Comic Sans MS" pitchFamily="66" charset="0"/>
                </a:rPr>
                <a:t>profile </a:t>
              </a:r>
              <a:endParaRPr lang="en-GB" sz="1000" dirty="0">
                <a:latin typeface="Comic Sans MS" pitchFamily="66" charset="0"/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 rot="16200000">
              <a:off x="5670392" y="3126526"/>
              <a:ext cx="492443" cy="11588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Compression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Bunch profile</a:t>
              </a:r>
              <a:endParaRPr lang="en-GB" sz="1000" dirty="0">
                <a:latin typeface="Comic Sans MS" pitchFamily="66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 rot="16200000">
              <a:off x="8008034" y="3187086"/>
              <a:ext cx="646331" cy="11811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1pPr>
              <a:lvl2pPr marL="742950" indent="-28575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2pPr>
              <a:lvl3pPr marL="11430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3pPr>
              <a:lvl4pPr marL="16002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4pPr>
              <a:lvl5pPr marL="2057400" indent="-228600" eaLnBrk="0" hangingPunct="0"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 b="1">
                  <a:solidFill>
                    <a:schemeClr val="hlink"/>
                  </a:solidFill>
                  <a:latin typeface="Arial" charset="0"/>
                  <a:ea typeface="ＭＳ Ｐゴシック" pitchFamily="1" charset="-128"/>
                  <a:sym typeface="Wingdings" pitchFamily="2" charset="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 smtClean="0">
                  <a:latin typeface="Comic Sans MS" pitchFamily="66" charset="0"/>
                </a:rPr>
                <a:t>Bunch </a:t>
              </a:r>
              <a:r>
                <a:rPr lang="en-US" sz="1000" dirty="0">
                  <a:latin typeface="Comic Sans MS" pitchFamily="66" charset="0"/>
                </a:rPr>
                <a:t>profile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>
                  <a:latin typeface="Comic Sans MS" pitchFamily="66" charset="0"/>
                </a:rPr>
                <a:t>S</a:t>
              </a:r>
              <a:r>
                <a:rPr lang="en-US" sz="1000" dirty="0" smtClean="0">
                  <a:latin typeface="Comic Sans MS" pitchFamily="66" charset="0"/>
                </a:rPr>
                <a:t>lice </a:t>
              </a:r>
              <a:r>
                <a:rPr lang="en-US" sz="1000" dirty="0" err="1">
                  <a:latin typeface="Comic Sans MS" pitchFamily="66" charset="0"/>
                </a:rPr>
                <a:t>emittance</a:t>
              </a:r>
              <a:endParaRPr lang="en-US" sz="1000" dirty="0">
                <a:latin typeface="Comic Sans MS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000" dirty="0">
                  <a:latin typeface="Comic Sans MS" pitchFamily="66" charset="0"/>
                </a:rPr>
                <a:t>Phase space</a:t>
              </a:r>
              <a:endParaRPr lang="en-GB" sz="1000" dirty="0">
                <a:latin typeface="Comic Sans MS" pitchFamily="66" charset="0"/>
              </a:endParaRPr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5230812" y="1952541"/>
              <a:ext cx="3773488" cy="635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6419275" y="1789615"/>
              <a:ext cx="146065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1600" dirty="0" smtClean="0">
                  <a:latin typeface="Comic Sans MS" pitchFamily="66" charset="0"/>
                </a:rPr>
                <a:t>Bunch profile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83992" y="4979615"/>
            <a:ext cx="366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None/>
            </a:pPr>
            <a:r>
              <a:rPr lang="en-US" sz="1000" dirty="0" smtClean="0"/>
              <a:t>1)</a:t>
            </a:r>
          </a:p>
          <a:p>
            <a:pPr>
              <a:buClr>
                <a:srgbClr val="002060"/>
              </a:buClr>
              <a:buNone/>
            </a:pPr>
            <a:r>
              <a:rPr lang="en-US" sz="1000" dirty="0" smtClean="0"/>
              <a:t>High-Power RF system and TDS are part of contract between European XFEL GmbH and Inst. for Nuclear Research (INR). </a:t>
            </a:r>
            <a:endParaRPr lang="en-US" sz="1000" dirty="0"/>
          </a:p>
        </p:txBody>
      </p:sp>
      <p:sp>
        <p:nvSpPr>
          <p:cNvPr id="37" name="Rectangle 15"/>
          <p:cNvSpPr txBox="1">
            <a:spLocks noChangeAspect="1" noChangeArrowheads="1"/>
          </p:cNvSpPr>
          <p:nvPr/>
        </p:nvSpPr>
        <p:spPr bwMode="auto">
          <a:xfrm>
            <a:off x="134815" y="1155235"/>
            <a:ext cx="8851901" cy="3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Suite of devices required to cover full range of beam energies and bunch lengths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1451" y="5669622"/>
            <a:ext cx="8832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Optical Synchronization System about half of the WP (cost, personnel)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TDS System largest diagnostic device</a:t>
            </a:r>
            <a:endParaRPr lang="en-US" sz="2000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30" name="Rectangle 26"/>
          <p:cNvSpPr>
            <a:spLocks noChangeArrowheads="1"/>
          </p:cNvSpPr>
          <p:nvPr/>
        </p:nvSpPr>
        <p:spPr bwMode="auto">
          <a:xfrm>
            <a:off x="1241043" y="2649253"/>
            <a:ext cx="2881313" cy="720725"/>
          </a:xfrm>
          <a:prstGeom prst="rect">
            <a:avLst/>
          </a:prstGeom>
          <a:solidFill>
            <a:srgbClr val="FFFF99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9" name="Rectangle 25"/>
          <p:cNvSpPr>
            <a:spLocks noChangeArrowheads="1"/>
          </p:cNvSpPr>
          <p:nvPr/>
        </p:nvSpPr>
        <p:spPr bwMode="auto">
          <a:xfrm>
            <a:off x="3906456" y="2865153"/>
            <a:ext cx="2159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1241043" y="2865153"/>
            <a:ext cx="2159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303115" name="Oval 11"/>
          <p:cNvSpPr>
            <a:spLocks noChangeArrowheads="1"/>
          </p:cNvSpPr>
          <p:nvPr/>
        </p:nvSpPr>
        <p:spPr bwMode="auto">
          <a:xfrm>
            <a:off x="1385506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1672843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0" name="Oval 16"/>
          <p:cNvSpPr>
            <a:spLocks noChangeArrowheads="1"/>
          </p:cNvSpPr>
          <p:nvPr/>
        </p:nvSpPr>
        <p:spPr bwMode="auto">
          <a:xfrm>
            <a:off x="1960181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1" name="Oval 17"/>
          <p:cNvSpPr>
            <a:spLocks noChangeArrowheads="1"/>
          </p:cNvSpPr>
          <p:nvPr/>
        </p:nvSpPr>
        <p:spPr bwMode="auto">
          <a:xfrm>
            <a:off x="2249106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2" name="Oval 18"/>
          <p:cNvSpPr>
            <a:spLocks noChangeArrowheads="1"/>
          </p:cNvSpPr>
          <p:nvPr/>
        </p:nvSpPr>
        <p:spPr bwMode="auto">
          <a:xfrm>
            <a:off x="2538031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3" name="Oval 19"/>
          <p:cNvSpPr>
            <a:spLocks noChangeArrowheads="1"/>
          </p:cNvSpPr>
          <p:nvPr/>
        </p:nvSpPr>
        <p:spPr bwMode="auto">
          <a:xfrm>
            <a:off x="2825368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4" name="Oval 20"/>
          <p:cNvSpPr>
            <a:spLocks noChangeArrowheads="1"/>
          </p:cNvSpPr>
          <p:nvPr/>
        </p:nvSpPr>
        <p:spPr bwMode="auto">
          <a:xfrm>
            <a:off x="3112706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5" name="Oval 21"/>
          <p:cNvSpPr>
            <a:spLocks noChangeArrowheads="1"/>
          </p:cNvSpPr>
          <p:nvPr/>
        </p:nvSpPr>
        <p:spPr bwMode="auto">
          <a:xfrm>
            <a:off x="3401631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6" name="Oval 22"/>
          <p:cNvSpPr>
            <a:spLocks noChangeArrowheads="1"/>
          </p:cNvSpPr>
          <p:nvPr/>
        </p:nvSpPr>
        <p:spPr bwMode="auto">
          <a:xfrm>
            <a:off x="3688968" y="2720691"/>
            <a:ext cx="288925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33" name="Line 29"/>
          <p:cNvSpPr>
            <a:spLocks noChangeShapeType="1"/>
          </p:cNvSpPr>
          <p:nvPr/>
        </p:nvSpPr>
        <p:spPr bwMode="auto">
          <a:xfrm>
            <a:off x="3833431" y="3298541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34" name="Line 30"/>
          <p:cNvSpPr>
            <a:spLocks noChangeShapeType="1"/>
          </p:cNvSpPr>
          <p:nvPr/>
        </p:nvSpPr>
        <p:spPr bwMode="auto">
          <a:xfrm>
            <a:off x="1529968" y="3296953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35" name="Line 31"/>
          <p:cNvSpPr>
            <a:spLocks noChangeShapeType="1"/>
          </p:cNvSpPr>
          <p:nvPr/>
        </p:nvSpPr>
        <p:spPr bwMode="auto">
          <a:xfrm>
            <a:off x="1529968" y="401767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36" name="AutoShape 32"/>
          <p:cNvSpPr>
            <a:spLocks noChangeArrowheads="1"/>
          </p:cNvSpPr>
          <p:nvPr/>
        </p:nvSpPr>
        <p:spPr bwMode="auto">
          <a:xfrm rot="16200000">
            <a:off x="1637919" y="3838290"/>
            <a:ext cx="431800" cy="3587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37" name="Rectangle 33"/>
          <p:cNvSpPr>
            <a:spLocks noChangeArrowheads="1"/>
          </p:cNvSpPr>
          <p:nvPr/>
        </p:nvSpPr>
        <p:spPr bwMode="auto">
          <a:xfrm>
            <a:off x="2322131" y="380177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Controller</a:t>
            </a:r>
            <a:endParaRPr lang="en-GB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03139" name="Oval 35"/>
          <p:cNvSpPr>
            <a:spLocks noChangeArrowheads="1"/>
          </p:cNvSpPr>
          <p:nvPr/>
        </p:nvSpPr>
        <p:spPr bwMode="auto">
          <a:xfrm>
            <a:off x="3187318" y="380177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40" name="Line 36"/>
          <p:cNvSpPr>
            <a:spLocks noChangeShapeType="1"/>
          </p:cNvSpPr>
          <p:nvPr/>
        </p:nvSpPr>
        <p:spPr bwMode="auto">
          <a:xfrm>
            <a:off x="3185731" y="4017678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41" name="Line 37"/>
          <p:cNvSpPr>
            <a:spLocks noChangeShapeType="1"/>
          </p:cNvSpPr>
          <p:nvPr/>
        </p:nvSpPr>
        <p:spPr bwMode="auto">
          <a:xfrm flipH="1">
            <a:off x="3401631" y="3801778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45" name="Text Box 41"/>
          <p:cNvSpPr txBox="1">
            <a:spLocks noChangeArrowheads="1"/>
          </p:cNvSpPr>
          <p:nvPr/>
        </p:nvSpPr>
        <p:spPr bwMode="auto">
          <a:xfrm>
            <a:off x="3679443" y="4152616"/>
            <a:ext cx="439738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chemeClr val="bg2"/>
                </a:solidFill>
                <a:latin typeface="Calibri" pitchFamily="34" charset="0"/>
              </a:rPr>
              <a:t>I, Q</a:t>
            </a:r>
            <a:endParaRPr lang="en-GB" sz="1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03132" name="Oval 28"/>
          <p:cNvSpPr>
            <a:spLocks noChangeArrowheads="1"/>
          </p:cNvSpPr>
          <p:nvPr/>
        </p:nvSpPr>
        <p:spPr bwMode="auto">
          <a:xfrm>
            <a:off x="807656" y="2938178"/>
            <a:ext cx="4318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736218" y="3009616"/>
            <a:ext cx="716100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3149" name="AutoShape 45"/>
          <p:cNvCxnSpPr>
            <a:cxnSpLocks noChangeShapeType="1"/>
            <a:stCxn id="303144" idx="2"/>
            <a:endCxn id="303137" idx="2"/>
          </p:cNvCxnSpPr>
          <p:nvPr/>
        </p:nvCxnSpPr>
        <p:spPr bwMode="auto">
          <a:xfrm rot="16200000" flipV="1">
            <a:off x="4135056" y="2744503"/>
            <a:ext cx="368300" cy="3346450"/>
          </a:xfrm>
          <a:prstGeom prst="bentConnector3">
            <a:avLst>
              <a:gd name="adj1" fmla="val -59481"/>
            </a:avLst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150" name="Text Box 46"/>
          <p:cNvSpPr txBox="1">
            <a:spLocks noChangeArrowheads="1"/>
          </p:cNvSpPr>
          <p:nvPr/>
        </p:nvSpPr>
        <p:spPr bwMode="auto">
          <a:xfrm>
            <a:off x="1455356" y="1217328"/>
            <a:ext cx="2447925" cy="1138773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Field Detection</a:t>
            </a:r>
          </a:p>
          <a:p>
            <a:pPr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LLRF Regulation</a:t>
            </a:r>
          </a:p>
          <a:p>
            <a:pPr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(XFEL WP02)</a:t>
            </a:r>
          </a:p>
        </p:txBody>
      </p:sp>
      <p:grpSp>
        <p:nvGrpSpPr>
          <p:cNvPr id="303159" name="Group 55"/>
          <p:cNvGrpSpPr>
            <a:grpSpLocks/>
          </p:cNvGrpSpPr>
          <p:nvPr/>
        </p:nvGrpSpPr>
        <p:grpSpPr bwMode="auto">
          <a:xfrm>
            <a:off x="4695443" y="1217328"/>
            <a:ext cx="2447925" cy="3375025"/>
            <a:chOff x="3152" y="890"/>
            <a:chExt cx="1542" cy="2126"/>
          </a:xfrm>
        </p:grpSpPr>
        <p:grpSp>
          <p:nvGrpSpPr>
            <p:cNvPr id="303152" name="Group 48"/>
            <p:cNvGrpSpPr>
              <a:grpSpLocks/>
            </p:cNvGrpSpPr>
            <p:nvPr/>
          </p:nvGrpSpPr>
          <p:grpSpPr bwMode="auto">
            <a:xfrm>
              <a:off x="3606" y="1837"/>
              <a:ext cx="726" cy="1179"/>
              <a:chOff x="3606" y="1837"/>
              <a:chExt cx="726" cy="1179"/>
            </a:xfrm>
          </p:grpSpPr>
          <p:sp>
            <p:nvSpPr>
              <p:cNvPr id="303143" name="Line 39"/>
              <p:cNvSpPr>
                <a:spLocks noChangeShapeType="1"/>
              </p:cNvSpPr>
              <p:nvPr/>
            </p:nvSpPr>
            <p:spPr bwMode="auto">
              <a:xfrm flipH="1">
                <a:off x="3969" y="2200"/>
                <a:ext cx="1" cy="45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44" name="Rectangle 40"/>
              <p:cNvSpPr>
                <a:spLocks noChangeArrowheads="1"/>
              </p:cNvSpPr>
              <p:nvPr/>
            </p:nvSpPr>
            <p:spPr bwMode="auto">
              <a:xfrm>
                <a:off x="3606" y="2653"/>
                <a:ext cx="726" cy="363"/>
              </a:xfrm>
              <a:prstGeom prst="rect">
                <a:avLst/>
              </a:prstGeom>
              <a:solidFill>
                <a:srgbClr val="A50021">
                  <a:alpha val="75000"/>
                </a:srgb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sz="1400" b="1" dirty="0">
                    <a:solidFill>
                      <a:schemeClr val="bg2"/>
                    </a:solidFill>
                  </a:rPr>
                  <a:t>E, </a:t>
                </a:r>
                <a:r>
                  <a:rPr lang="en-US" sz="1400" b="1" dirty="0" smtClean="0">
                    <a:solidFill>
                      <a:schemeClr val="bg2"/>
                    </a:solidFill>
                  </a:rPr>
                  <a:t>C, </a:t>
                </a:r>
                <a:r>
                  <a:rPr lang="el-GR" sz="1400" b="1" dirty="0" smtClean="0">
                    <a:solidFill>
                      <a:schemeClr val="bg2"/>
                    </a:solidFill>
                  </a:rPr>
                  <a:t>Δ</a:t>
                </a:r>
                <a:r>
                  <a:rPr lang="en-US" sz="1400" b="1" dirty="0" smtClean="0">
                    <a:solidFill>
                      <a:schemeClr val="bg2"/>
                    </a:solidFill>
                  </a:rPr>
                  <a:t>t, </a:t>
                </a:r>
                <a:r>
                  <a:rPr lang="en-US" sz="1400" b="1" dirty="0">
                    <a:solidFill>
                      <a:schemeClr val="bg2"/>
                    </a:solidFill>
                  </a:rPr>
                  <a:t>…</a:t>
                </a:r>
                <a:endParaRPr lang="el-GR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3142" name="Oval 38"/>
              <p:cNvSpPr>
                <a:spLocks noChangeArrowheads="1"/>
              </p:cNvSpPr>
              <p:nvPr/>
            </p:nvSpPr>
            <p:spPr bwMode="auto">
              <a:xfrm>
                <a:off x="3880" y="1837"/>
                <a:ext cx="180" cy="36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51" name="Text Box 47"/>
            <p:cNvSpPr txBox="1">
              <a:spLocks noChangeArrowheads="1"/>
            </p:cNvSpPr>
            <p:nvPr/>
          </p:nvSpPr>
          <p:spPr bwMode="auto">
            <a:xfrm>
              <a:off x="3152" y="890"/>
              <a:ext cx="1542" cy="717"/>
            </a:xfrm>
            <a:prstGeom prst="rect">
              <a:avLst/>
            </a:prstGeom>
            <a:solidFill>
              <a:srgbClr val="FF9900">
                <a:alpha val="2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Beam Diagnostics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Beam-Based FB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(XFEL WP18)</a:t>
              </a:r>
            </a:p>
          </p:txBody>
        </p:sp>
      </p:grpSp>
      <p:grpSp>
        <p:nvGrpSpPr>
          <p:cNvPr id="303165" name="Group 61"/>
          <p:cNvGrpSpPr>
            <a:grpSpLocks/>
          </p:cNvGrpSpPr>
          <p:nvPr/>
        </p:nvGrpSpPr>
        <p:grpSpPr bwMode="auto">
          <a:xfrm>
            <a:off x="3403216" y="4222466"/>
            <a:ext cx="3165475" cy="1412875"/>
            <a:chOff x="2338" y="3055"/>
            <a:chExt cx="1994" cy="890"/>
          </a:xfrm>
        </p:grpSpPr>
        <p:sp>
          <p:nvSpPr>
            <p:cNvPr id="303161" name="Oval 57"/>
            <p:cNvSpPr>
              <a:spLocks noChangeArrowheads="1"/>
            </p:cNvSpPr>
            <p:nvPr/>
          </p:nvSpPr>
          <p:spPr bwMode="auto">
            <a:xfrm>
              <a:off x="3696" y="3495"/>
              <a:ext cx="545" cy="45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rgbClr val="122B58"/>
                  </a:solidFill>
                </a:rPr>
                <a:t>MLO</a:t>
              </a:r>
              <a:endParaRPr lang="en-GB" sz="1200" b="1" dirty="0">
                <a:solidFill>
                  <a:srgbClr val="122B58"/>
                </a:solidFill>
              </a:endParaRPr>
            </a:p>
          </p:txBody>
        </p:sp>
        <p:cxnSp>
          <p:nvCxnSpPr>
            <p:cNvPr id="303163" name="AutoShape 59"/>
            <p:cNvCxnSpPr>
              <a:cxnSpLocks noChangeShapeType="1"/>
              <a:stCxn id="303161" idx="6"/>
              <a:endCxn id="303144" idx="3"/>
            </p:cNvCxnSpPr>
            <p:nvPr/>
          </p:nvCxnSpPr>
          <p:spPr bwMode="auto">
            <a:xfrm flipV="1">
              <a:off x="4241" y="3100"/>
              <a:ext cx="91" cy="620"/>
            </a:xfrm>
            <a:prstGeom prst="bentConnector3">
              <a:avLst>
                <a:gd name="adj1" fmla="val 25824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3164" name="AutoShape 60"/>
            <p:cNvCxnSpPr>
              <a:cxnSpLocks noChangeShapeType="1"/>
              <a:stCxn id="303161" idx="2"/>
              <a:endCxn id="303139" idx="4"/>
            </p:cNvCxnSpPr>
            <p:nvPr/>
          </p:nvCxnSpPr>
          <p:spPr bwMode="auto">
            <a:xfrm rot="10800000">
              <a:off x="2338" y="3055"/>
              <a:ext cx="1358" cy="665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cap="none" dirty="0" smtClean="0"/>
              <a:t>MSK in a ‘nutshell’</a:t>
            </a:r>
            <a:br>
              <a:rPr lang="en-US" sz="2000" b="0" cap="none" dirty="0" smtClean="0"/>
            </a:br>
            <a:endParaRPr lang="en-GB" sz="2000" b="0" cap="none" dirty="0" smtClean="0"/>
          </a:p>
        </p:txBody>
      </p:sp>
      <p:sp>
        <p:nvSpPr>
          <p:cNvPr id="11" name="Oval 10"/>
          <p:cNvSpPr/>
          <p:nvPr/>
        </p:nvSpPr>
        <p:spPr bwMode="auto">
          <a:xfrm>
            <a:off x="7836082" y="4415529"/>
            <a:ext cx="122273" cy="26686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47920" y="4333073"/>
            <a:ext cx="498598" cy="43180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24231" y="4303428"/>
            <a:ext cx="1773458" cy="1235076"/>
            <a:chOff x="6732588" y="4930775"/>
            <a:chExt cx="1773458" cy="1235076"/>
          </a:xfrm>
        </p:grpSpPr>
        <p:sp>
          <p:nvSpPr>
            <p:cNvPr id="2" name="Rectangle 1"/>
            <p:cNvSpPr/>
            <p:nvPr/>
          </p:nvSpPr>
          <p:spPr bwMode="auto">
            <a:xfrm>
              <a:off x="7878725" y="4930775"/>
              <a:ext cx="627321" cy="123507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 w="28575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55" name="AutoShape 59"/>
            <p:cNvCxnSpPr>
              <a:cxnSpLocks noChangeShapeType="1"/>
              <a:endCxn id="2" idx="1"/>
            </p:cNvCxnSpPr>
            <p:nvPr/>
          </p:nvCxnSpPr>
          <p:spPr bwMode="auto">
            <a:xfrm flipV="1">
              <a:off x="6732588" y="5548313"/>
              <a:ext cx="1146137" cy="3715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 rot="5400000">
              <a:off x="7830313" y="5168840"/>
              <a:ext cx="750526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rgbClr val="251555"/>
                  </a:solidFill>
                </a:rPr>
                <a:t>Optical </a:t>
              </a:r>
            </a:p>
            <a:p>
              <a:pPr>
                <a:buNone/>
              </a:pPr>
              <a:r>
                <a:rPr lang="en-US" sz="1200" b="1" dirty="0" smtClean="0">
                  <a:solidFill>
                    <a:srgbClr val="251555"/>
                  </a:solidFill>
                </a:rPr>
                <a:t>Laser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664582" y="5699225"/>
            <a:ext cx="6383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WP-18 was integrated into MSK in beginning of 2010.</a:t>
            </a:r>
          </a:p>
          <a:p>
            <a:pPr>
              <a:buNone/>
            </a:pPr>
            <a:r>
              <a:rPr lang="en-US" sz="2000" dirty="0" smtClean="0"/>
              <a:t>(M. Felber, Ch. Gerth, H. Schlarb from MPY)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74792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3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11111E-6 L -0.00243 -0.2259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32" grpId="0" animBg="1"/>
      <p:bldP spid="11" grpId="0" animBg="1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CRD: Overview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76496" y="4521883"/>
            <a:ext cx="81892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folHlink"/>
              </a:buClr>
            </a:pPr>
            <a:r>
              <a:rPr lang="en-US" sz="1800" b="0" dirty="0" smtClean="0">
                <a:latin typeface="+mn-lt"/>
              </a:rPr>
              <a:t>4-stage THz spectrometer </a:t>
            </a:r>
            <a:r>
              <a:rPr lang="en-US" sz="1800" b="0" dirty="0" smtClean="0">
                <a:latin typeface="+mn-lt"/>
              </a:rPr>
              <a:t>CRISP4  developed by FLA (B. Schmidt)  </a:t>
            </a:r>
            <a:endParaRPr lang="en-US" sz="18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</a:pPr>
            <a:r>
              <a:rPr lang="en-US" sz="1800" b="0" dirty="0" smtClean="0">
                <a:latin typeface="+mn-lt"/>
              </a:rPr>
              <a:t>Pyro line-detector </a:t>
            </a:r>
            <a:r>
              <a:rPr lang="en-US" sz="1800" b="0" dirty="0">
                <a:latin typeface="+mn-lt"/>
              </a:rPr>
              <a:t>was developed together with company </a:t>
            </a:r>
            <a:r>
              <a:rPr lang="en-US" sz="1800" b="0" dirty="0" err="1">
                <a:latin typeface="+mn-lt"/>
              </a:rPr>
              <a:t>InfraTec</a:t>
            </a:r>
            <a:endParaRPr lang="en-US" sz="18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</a:pPr>
            <a:r>
              <a:rPr lang="en-US" sz="1800" b="0" dirty="0">
                <a:latin typeface="+mn-lt"/>
              </a:rPr>
              <a:t>Signal readout is being developed </a:t>
            </a:r>
            <a:r>
              <a:rPr lang="en-US" sz="1800" b="0" dirty="0" smtClean="0">
                <a:latin typeface="+mn-lt"/>
              </a:rPr>
              <a:t>by FLA in MTCA </a:t>
            </a:r>
            <a:r>
              <a:rPr lang="en-US" sz="1800" b="0" dirty="0">
                <a:latin typeface="+mn-lt"/>
              </a:rPr>
              <a:t>standard </a:t>
            </a: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=&gt; 120 </a:t>
            </a:r>
            <a:r>
              <a:rPr lang="en-US" sz="1800" b="0" dirty="0" smtClean="0">
                <a:latin typeface="+mn-lt"/>
              </a:rPr>
              <a:t>ADC </a:t>
            </a:r>
            <a:r>
              <a:rPr lang="en-US" sz="1800" b="0" dirty="0" smtClean="0">
                <a:latin typeface="+mn-lt"/>
              </a:rPr>
              <a:t>channels</a:t>
            </a:r>
            <a:endParaRPr lang="en-US" sz="1800" b="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</a:pPr>
            <a:r>
              <a:rPr lang="en-US" sz="1800" b="0" dirty="0" smtClean="0">
                <a:latin typeface="+mn-lt"/>
              </a:rPr>
              <a:t>Works best with compressed bunches and at high beam energies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=&gt; installation in </a:t>
            </a:r>
            <a:r>
              <a:rPr lang="en-US" sz="1800" b="0" dirty="0" smtClean="0">
                <a:latin typeface="+mn-lt"/>
              </a:rPr>
              <a:t>XFEL collimator</a:t>
            </a:r>
            <a:endParaRPr lang="en-US" sz="1800" b="0" dirty="0" smtClean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71" y="1269994"/>
            <a:ext cx="2482001" cy="28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57" y="1269994"/>
            <a:ext cx="3823581" cy="286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" y="1158046"/>
            <a:ext cx="1970065" cy="297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E77358B-2EE0-4AB8-A392-57B793CB0F5D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Milestones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0964" name="Rectangle 15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12713" y="1128859"/>
            <a:ext cx="8778875" cy="5131264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Devices in XTIN for Injector Commissioning</a:t>
            </a:r>
          </a:p>
          <a:p>
            <a:pPr lvl="1" eaLnBrk="1" hangingPunct="1"/>
            <a:r>
              <a:rPr lang="en-US" sz="2000" dirty="0" smtClean="0"/>
              <a:t>09/2013 - Vacuum components delivered to vacuum group</a:t>
            </a:r>
          </a:p>
          <a:p>
            <a:pPr lvl="1" eaLnBrk="1" hangingPunct="1"/>
            <a:r>
              <a:rPr lang="en-US" sz="2000" dirty="0" smtClean="0"/>
              <a:t>03/2014 – TDS LLRF system ready </a:t>
            </a:r>
          </a:p>
          <a:p>
            <a:pPr lvl="1" eaLnBrk="1" hangingPunct="1"/>
            <a:r>
              <a:rPr lang="en-US" sz="2000" dirty="0" smtClean="0"/>
              <a:t>06/2014 – TDS system conditioned</a:t>
            </a:r>
          </a:p>
          <a:p>
            <a:pPr lvl="1" eaLnBrk="1" hangingPunct="1"/>
            <a:r>
              <a:rPr lang="en-US" sz="2000" dirty="0" smtClean="0"/>
              <a:t>12/2013 </a:t>
            </a:r>
            <a:r>
              <a:rPr lang="en-US" sz="2000" dirty="0" smtClean="0"/>
              <a:t>– Optical Front-ends and </a:t>
            </a:r>
            <a:r>
              <a:rPr lang="en-US" sz="2000" dirty="0"/>
              <a:t>e</a:t>
            </a:r>
            <a:r>
              <a:rPr lang="en-US" sz="2000" dirty="0" smtClean="0"/>
              <a:t>lectronics BAM and EOD ready</a:t>
            </a:r>
          </a:p>
          <a:p>
            <a:pPr lvl="1" eaLnBrk="1" hangingPunct="1"/>
            <a:r>
              <a:rPr lang="en-US" sz="2000" dirty="0" smtClean="0"/>
              <a:t>06/2014 – Synchronization room functional</a:t>
            </a:r>
          </a:p>
          <a:p>
            <a:pPr lvl="1" eaLnBrk="1" hangingPunct="1"/>
            <a:r>
              <a:rPr lang="en-US" sz="2000" dirty="0" smtClean="0"/>
              <a:t>06/2014 – All devices installed and ready for beam commissioning </a:t>
            </a:r>
          </a:p>
          <a:p>
            <a:pPr eaLnBrk="1" hangingPunct="1"/>
            <a:r>
              <a:rPr lang="en-US" sz="2000" dirty="0"/>
              <a:t>Devices in </a:t>
            </a:r>
            <a:r>
              <a:rPr lang="en-US" sz="2000" dirty="0" smtClean="0"/>
              <a:t>XTL and XTD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06/2014 </a:t>
            </a:r>
            <a:r>
              <a:rPr lang="en-US" sz="2000" dirty="0"/>
              <a:t>- Vacuum components delivered to vacuum </a:t>
            </a:r>
            <a:r>
              <a:rPr lang="en-US" sz="2000" dirty="0" smtClean="0"/>
              <a:t>group</a:t>
            </a:r>
          </a:p>
          <a:p>
            <a:pPr lvl="1" eaLnBrk="1" hangingPunct="1"/>
            <a:r>
              <a:rPr lang="en-US" sz="2000" dirty="0" smtClean="0"/>
              <a:t>06/2015 – All devices assembled</a:t>
            </a:r>
          </a:p>
          <a:p>
            <a:pPr lvl="1" eaLnBrk="1" hangingPunct="1"/>
            <a:r>
              <a:rPr lang="en-US" sz="2000" dirty="0" smtClean="0"/>
              <a:t>11/2015 – TDS systems conditioned</a:t>
            </a:r>
          </a:p>
          <a:p>
            <a:pPr lvl="1" eaLnBrk="1" hangingPunct="1"/>
            <a:r>
              <a:rPr lang="en-US" sz="2000" dirty="0" smtClean="0"/>
              <a:t>12/2015 – All devices ready for operation</a:t>
            </a:r>
            <a:endParaRPr lang="en-US" sz="2000" dirty="0"/>
          </a:p>
          <a:p>
            <a:pPr eaLnBrk="1" hangingPunct="1"/>
            <a:r>
              <a:rPr lang="en-US" sz="2000" dirty="0"/>
              <a:t>Devices </a:t>
            </a:r>
            <a:r>
              <a:rPr lang="en-US" sz="2000" dirty="0" smtClean="0"/>
              <a:t>in HEXP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12/2015 – Synchronization hutch for sub-distribution functional</a:t>
            </a:r>
            <a:endParaRPr lang="en-US" sz="2000" dirty="0"/>
          </a:p>
          <a:p>
            <a:pPr lvl="1" eaLnBrk="1" hangingPunct="1"/>
            <a:endParaRPr lang="en-US" sz="2000" dirty="0"/>
          </a:p>
          <a:p>
            <a:pPr marL="300037" lvl="1" indent="0" eaLnBrk="1" hangingPunct="1">
              <a:buNone/>
            </a:pPr>
            <a:endParaRPr lang="en-GB" sz="2000" i="1" dirty="0" smtClean="0">
              <a:solidFill>
                <a:srgbClr val="FD93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FA454CC-4177-47BB-A1C0-303C6E0DDA6A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smtClean="0"/>
              <a:t>Time schedule</a:t>
            </a:r>
            <a:br>
              <a:rPr lang="en-US" sz="2000" b="0" smtClean="0"/>
            </a:br>
            <a:endParaRPr lang="en-GB" sz="2000" b="0" smtClean="0"/>
          </a:p>
        </p:txBody>
      </p:sp>
      <p:sp>
        <p:nvSpPr>
          <p:cNvPr id="34820" name="Rectangle 15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05679" y="1480551"/>
            <a:ext cx="8778875" cy="297187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We are planning to have all devices installed and ready for operation when beam operation starts</a:t>
            </a:r>
          </a:p>
          <a:p>
            <a:pPr lvl="1" eaLnBrk="1" hangingPunct="1"/>
            <a:r>
              <a:rPr lang="en-US" sz="2000" dirty="0" smtClean="0"/>
              <a:t>Beginning 2014 – Devices in XTIN: Laser-based synchronization system with link to photo-cathode laser and BAM, TDS system and kicker, EOD </a:t>
            </a:r>
            <a:r>
              <a:rPr lang="en-US" sz="2000" dirty="0"/>
              <a:t>M</a:t>
            </a:r>
            <a:r>
              <a:rPr lang="en-US" sz="2000" dirty="0" smtClean="0"/>
              <a:t>onitor</a:t>
            </a:r>
          </a:p>
          <a:p>
            <a:pPr lvl="1" eaLnBrk="1" hangingPunct="1"/>
            <a:r>
              <a:rPr lang="en-US" sz="2000" dirty="0" smtClean="0"/>
              <a:t>Mid 2015 – All devices in B1, B2, COLL installed</a:t>
            </a:r>
          </a:p>
          <a:p>
            <a:pPr lvl="1" eaLnBrk="1" hangingPunct="1"/>
            <a:r>
              <a:rPr lang="en-US" sz="2000" dirty="0" smtClean="0"/>
              <a:t>End 2015 – All devices in SASE1/2 installed and </a:t>
            </a:r>
            <a:r>
              <a:rPr lang="en-US" sz="2000" dirty="0"/>
              <a:t>s</a:t>
            </a:r>
            <a:r>
              <a:rPr lang="en-US" sz="2000" dirty="0" smtClean="0"/>
              <a:t>ynchronization hutch in HEXP in operation for sub-distribution to pump-probe lasers, all devices ready for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4FAE975-1035-4E48-9B0F-0B03609F8FD6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smtClean="0"/>
              <a:t>Equipment manufacturing</a:t>
            </a:r>
            <a:br>
              <a:rPr lang="en-US" sz="2000" b="0" smtClean="0"/>
            </a:br>
            <a:endParaRPr lang="en-GB" sz="2000" b="0" smtClean="0"/>
          </a:p>
        </p:txBody>
      </p:sp>
      <p:sp>
        <p:nvSpPr>
          <p:cNvPr id="30724" name="Rectangle 15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76018" y="1783006"/>
            <a:ext cx="8778875" cy="4568558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Where possible, commercial systems will be used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E.g. master laser oscillator (MLO) of laser-based synchronization system (Origami of company </a:t>
            </a:r>
            <a:r>
              <a:rPr lang="en-US" sz="1800" dirty="0" err="1" smtClean="0"/>
              <a:t>OneFive</a:t>
            </a:r>
            <a:r>
              <a:rPr lang="en-US" sz="1800" dirty="0" smtClean="0"/>
              <a:t>)</a:t>
            </a:r>
            <a:endParaRPr lang="en-US" sz="1800" dirty="0"/>
          </a:p>
          <a:p>
            <a:pPr eaLnBrk="1" hangingPunct="1"/>
            <a:r>
              <a:rPr lang="en-US" sz="1800" dirty="0" smtClean="0"/>
              <a:t>Where applicable, we are trying and will try to industrialize sub-systems</a:t>
            </a:r>
          </a:p>
          <a:p>
            <a:pPr lvl="1" eaLnBrk="1" hangingPunct="1"/>
            <a:r>
              <a:rPr lang="en-US" sz="1800" dirty="0" smtClean="0"/>
              <a:t>This is the goal for all electronic developments for MTCA.4 standard (larger amount required by other WPs, e.g. WP-02 LLRF)</a:t>
            </a:r>
          </a:p>
          <a:p>
            <a:pPr lvl="1" eaLnBrk="1" hangingPunct="1"/>
            <a:r>
              <a:rPr lang="en-US" sz="1800" dirty="0" smtClean="0"/>
              <a:t>Support by Post-doc (C Sydlo) funded </a:t>
            </a:r>
            <a:r>
              <a:rPr lang="en-US" sz="1800" dirty="0"/>
              <a:t>by Helmholtz </a:t>
            </a:r>
            <a:r>
              <a:rPr lang="en-US" sz="1800" dirty="0" err="1"/>
              <a:t>Beschleuniger</a:t>
            </a:r>
            <a:r>
              <a:rPr lang="en-US" sz="1800" dirty="0"/>
              <a:t>-Initiative – </a:t>
            </a:r>
            <a:r>
              <a:rPr lang="en-US" sz="1800" dirty="0" smtClean="0"/>
              <a:t>ARD </a:t>
            </a:r>
          </a:p>
          <a:p>
            <a:pPr lvl="1" eaLnBrk="1" hangingPunct="1"/>
            <a:r>
              <a:rPr lang="en-US" sz="1800" dirty="0" smtClean="0"/>
              <a:t>However, usually the amount is too small to benefit from industry</a:t>
            </a:r>
          </a:p>
          <a:p>
            <a:pPr eaLnBrk="1" hangingPunct="1"/>
            <a:r>
              <a:rPr lang="en-US" sz="1800" dirty="0" smtClean="0"/>
              <a:t>Most systems will be manufactured and assembled in-house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1 mechanics is working full time for WP-18</a:t>
            </a:r>
          </a:p>
          <a:p>
            <a:pPr lvl="1" eaLnBrk="1" hangingPunct="1"/>
            <a:r>
              <a:rPr lang="en-US" sz="1800" dirty="0" smtClean="0"/>
              <a:t>1 system-engineer for assembly of </a:t>
            </a:r>
            <a:r>
              <a:rPr lang="en-US" sz="1800" dirty="0" err="1" smtClean="0"/>
              <a:t>opto</a:t>
            </a:r>
            <a:r>
              <a:rPr lang="en-US" sz="1800" dirty="0" smtClean="0"/>
              <a:t>-mechanics</a:t>
            </a:r>
            <a:endParaRPr lang="en-US" sz="1800" dirty="0"/>
          </a:p>
          <a:p>
            <a:pPr eaLnBrk="1" hangingPunct="1"/>
            <a:r>
              <a:rPr lang="en-US" sz="1800" dirty="0" smtClean="0"/>
              <a:t>Quality </a:t>
            </a:r>
            <a:r>
              <a:rPr lang="en-US" sz="1800" dirty="0"/>
              <a:t>i</a:t>
            </a:r>
            <a:r>
              <a:rPr lang="en-US" sz="1800" dirty="0" smtClean="0"/>
              <a:t>nsurance is typically in the hand of experts or expert knowledge</a:t>
            </a:r>
            <a:endParaRPr lang="en-US" sz="1800" dirty="0"/>
          </a:p>
          <a:p>
            <a:pPr lvl="1" eaLnBrk="1" hangingPunct="1"/>
            <a:r>
              <a:rPr lang="en-US" sz="1800" dirty="0" smtClean="0"/>
              <a:t>We try to establish ‘standard routines’ where applicable</a:t>
            </a:r>
            <a:endParaRPr lang="en-US" sz="1800" dirty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5" name="Rectangle 15"/>
          <p:cNvSpPr txBox="1">
            <a:spLocks noChangeAspect="1" noChangeArrowheads="1"/>
          </p:cNvSpPr>
          <p:nvPr/>
        </p:nvSpPr>
        <p:spPr bwMode="auto">
          <a:xfrm>
            <a:off x="1034622" y="1179011"/>
            <a:ext cx="7370836" cy="466907"/>
          </a:xfrm>
          <a:prstGeom prst="rect">
            <a:avLst/>
          </a:prstGeom>
          <a:solidFill>
            <a:srgbClr val="E0E0E0"/>
          </a:solidFill>
          <a:ln>
            <a:noFill/>
          </a:ln>
          <a:extLst/>
        </p:spPr>
        <p:txBody>
          <a:bodyPr vert="horz" wrap="square" lIns="270000" tIns="0" rIns="91440" bIns="45720" numCol="1" anchor="ctr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Keep in mind we have only very few items per diagnostics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B551F84-8CE4-4B78-B5DB-76F09023F151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smtClean="0"/>
              <a:t>Team organization</a:t>
            </a:r>
            <a:br>
              <a:rPr lang="en-US" sz="2000" b="0" smtClean="0"/>
            </a:br>
            <a:endParaRPr lang="en-GB" sz="2000" b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3045"/>
              </p:ext>
            </p:extLst>
          </p:nvPr>
        </p:nvGraphicFramePr>
        <p:xfrm>
          <a:off x="123321" y="1081365"/>
          <a:ext cx="889526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rbeitsblatt" r:id="rId4" imgW="10601498" imgH="3581585" progId="Excel.Sheet.12">
                  <p:embed/>
                </p:oleObj>
              </mc:Choice>
              <mc:Fallback>
                <p:oleObj name="Arbeitsblatt" r:id="rId4" imgW="10601498" imgH="3581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21" y="1081365"/>
                        <a:ext cx="8895267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55444" y="3975793"/>
            <a:ext cx="1933502" cy="42610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err="1" smtClean="0">
                <a:solidFill>
                  <a:schemeClr val="bg2"/>
                </a:solidFill>
                <a:latin typeface="Lucida Sans Unicode" pitchFamily="34" charset="0"/>
              </a:rPr>
              <a:t>Lb</a:t>
            </a: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 Sync System / BAM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6670" y="3970400"/>
            <a:ext cx="956281" cy="4314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EOD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42407" y="3968812"/>
            <a:ext cx="956281" cy="433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CRD 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49076" y="3968812"/>
            <a:ext cx="956281" cy="4330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SRM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47238" y="3963419"/>
            <a:ext cx="956281" cy="43848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TDS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062301" y="3963419"/>
            <a:ext cx="956281" cy="4384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EBPM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 rot="16200000">
            <a:off x="7294222" y="4227895"/>
            <a:ext cx="492443" cy="95628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U Mavric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Post-doc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 rot="16200000">
            <a:off x="3278591" y="4224963"/>
            <a:ext cx="492443" cy="95628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 Steffen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Post-doc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 rot="16200000">
            <a:off x="4274328" y="4224962"/>
            <a:ext cx="492443" cy="95628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Post-doc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(from 2014)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 rot="16200000">
            <a:off x="5280997" y="4224963"/>
            <a:ext cx="492443" cy="95628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err="1" smtClean="0">
                <a:latin typeface="Comic Sans MS" pitchFamily="66" charset="0"/>
              </a:rPr>
              <a:t>Ch</a:t>
            </a:r>
            <a:r>
              <a:rPr lang="en-US" sz="1000" dirty="0" smtClean="0">
                <a:latin typeface="Comic Sans MS" pitchFamily="66" charset="0"/>
              </a:rPr>
              <a:t> Gerth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 rot="16200000">
            <a:off x="6279159" y="4224961"/>
            <a:ext cx="492443" cy="95628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LLRF: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M Hoffmann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 rot="16200000">
            <a:off x="1616826" y="3887911"/>
            <a:ext cx="800219" cy="194402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err="1" smtClean="0">
                <a:latin typeface="Comic Sans MS" pitchFamily="66" charset="0"/>
              </a:rPr>
              <a:t>Coordiantion</a:t>
            </a:r>
            <a:r>
              <a:rPr lang="en-US" sz="1000" dirty="0" smtClean="0">
                <a:latin typeface="Comic Sans MS" pitchFamily="66" charset="0"/>
              </a:rPr>
              <a:t>: M Bousonville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BAM:  M Bock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L2RF: T Lamb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L2L: S Schulz 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200000">
            <a:off x="4369595" y="1988571"/>
            <a:ext cx="338554" cy="6966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System Engineer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 rot="16200000">
            <a:off x="4369594" y="2360433"/>
            <a:ext cx="338554" cy="6966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Mechanics, Technician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 rot="16200000">
            <a:off x="4369593" y="2741191"/>
            <a:ext cx="338554" cy="6966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High-level software engineer (position open)</a:t>
            </a:r>
            <a:endParaRPr lang="en-US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C2989D2-7D32-489C-A8F0-B8F473E6A082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smtClean="0"/>
              <a:t>Value</a:t>
            </a:r>
            <a:br>
              <a:rPr lang="en-US" sz="2000" b="0" smtClean="0"/>
            </a:br>
            <a:endParaRPr lang="en-GB" sz="2000" b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7" y="1078805"/>
            <a:ext cx="5240276" cy="535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840" y="5324619"/>
            <a:ext cx="34337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According to the BB2005 these contributions  amounted to 4308 k€ Invest and 71.3 FTE.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37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smtClean="0"/>
              <a:t>Scope of the contribution</a:t>
            </a:r>
            <a:br>
              <a:rPr lang="en-US" sz="2000" b="0" smtClean="0"/>
            </a:br>
            <a:endParaRPr lang="en-GB" sz="2000" b="0" smtClean="0"/>
          </a:p>
        </p:txBody>
      </p:sp>
      <p:graphicFrame>
        <p:nvGraphicFramePr>
          <p:cNvPr id="6" name="Group 4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4676526"/>
              </p:ext>
            </p:extLst>
          </p:nvPr>
        </p:nvGraphicFramePr>
        <p:xfrm>
          <a:off x="216386" y="2082500"/>
          <a:ext cx="8599548" cy="4091306"/>
        </p:xfrm>
        <a:graphic>
          <a:graphicData uri="http://schemas.openxmlformats.org/drawingml/2006/table">
            <a:tbl>
              <a:tblPr/>
              <a:tblGrid>
                <a:gridCol w="1130784"/>
                <a:gridCol w="2338351"/>
                <a:gridCol w="2142907"/>
                <a:gridCol w="2987506"/>
              </a:tblGrid>
              <a:tr h="42068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Measurement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Pros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Cons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BAM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Arrival time</a:t>
                      </a: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energy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Multi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High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Laser-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based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synchronization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system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Small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dynamic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range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EBPM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energy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Multi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Large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dynamic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range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SRM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energy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Energy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Single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Limited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View Screen</a:t>
                      </a: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(WP17)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energy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Absolute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reference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Destructive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Method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Single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Operation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TDS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Longitudinal 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Longitudinal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phase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space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slice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emittance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Direct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method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Single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Destructive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to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measured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EOD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Longitudinal 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Multi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Limited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(&gt; 200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fs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) 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CRD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Spectral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dist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.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THz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radiation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Longitudinal beam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Pprofile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+mn-cs"/>
                        </a:rPr>
                        <a:t>)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Multi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High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Reconstruction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depends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on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Only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compressed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(&lt; 1ps)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BCM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Integrated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THz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radiation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Compression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Multi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bunch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resolution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Simple RF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phase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monitor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Only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compressed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bunches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(&lt; 1ps)</a:t>
                      </a:r>
                    </a:p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No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reconstruction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of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profile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possible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15"/>
          <p:cNvSpPr txBox="1">
            <a:spLocks noChangeAspect="1" noChangeArrowheads="1"/>
          </p:cNvSpPr>
          <p:nvPr/>
        </p:nvSpPr>
        <p:spPr bwMode="auto">
          <a:xfrm>
            <a:off x="464234" y="1190402"/>
            <a:ext cx="7906043" cy="7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1800" dirty="0" smtClean="0"/>
              <a:t>All devices to be designed as monitors with single bunch resolution</a:t>
            </a:r>
          </a:p>
          <a:p>
            <a:pPr eaLnBrk="1" hangingPunct="1"/>
            <a:r>
              <a:rPr lang="en-US" sz="1800" dirty="0" smtClean="0"/>
              <a:t>All devices have pros and cons: One diagnostics is no diagnostics</a:t>
            </a:r>
          </a:p>
        </p:txBody>
      </p:sp>
    </p:spTree>
    <p:extLst>
      <p:ext uri="{BB962C8B-B14F-4D97-AF65-F5344CB8AC3E}">
        <p14:creationId xmlns:p14="http://schemas.microsoft.com/office/powerpoint/2010/main" val="14476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3" y="2527912"/>
            <a:ext cx="2852002" cy="2772948"/>
          </a:xfrm>
          <a:prstGeom prst="rect">
            <a:avLst/>
          </a:prstGeom>
        </p:spPr>
      </p:pic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Evidence of competence: </a:t>
            </a:r>
            <a:r>
              <a:rPr lang="en-US" sz="2000" b="0" dirty="0" err="1" smtClean="0"/>
              <a:t>LBSync</a:t>
            </a:r>
            <a:r>
              <a:rPr lang="en-US" sz="2000" b="0" dirty="0" smtClean="0"/>
              <a:t> / BAM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8308" y="1105984"/>
            <a:ext cx="86758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en-US" sz="1600" dirty="0" smtClean="0"/>
              <a:t> Laser-based Synchronization system based on pulsed 1550 nm radiation (</a:t>
            </a:r>
            <a:r>
              <a:rPr lang="en-US" sz="1600" dirty="0" err="1" smtClean="0"/>
              <a:t>Er-fibre</a:t>
            </a:r>
            <a:r>
              <a:rPr lang="en-US" sz="1600" dirty="0" smtClean="0"/>
              <a:t> laser)  in operation at FLASH</a:t>
            </a:r>
          </a:p>
          <a:p>
            <a:pPr marL="36000"/>
            <a:r>
              <a:rPr lang="en-US" sz="1600" dirty="0" smtClean="0"/>
              <a:t> Many components </a:t>
            </a:r>
            <a:r>
              <a:rPr lang="en-US" sz="1600" dirty="0"/>
              <a:t>have gone through 3 - 4 </a:t>
            </a:r>
            <a:r>
              <a:rPr lang="en-US" sz="1600" dirty="0" smtClean="0"/>
              <a:t>revisions </a:t>
            </a:r>
            <a:r>
              <a:rPr lang="en-US" sz="1600" dirty="0"/>
              <a:t>(stability, reliability) </a:t>
            </a:r>
            <a:r>
              <a:rPr lang="en-US" sz="1600" dirty="0" smtClean="0"/>
              <a:t>and </a:t>
            </a:r>
            <a:r>
              <a:rPr lang="en-US" sz="1600" dirty="0"/>
              <a:t>are close to ‘industrialization’ </a:t>
            </a:r>
            <a:endParaRPr lang="en-US" sz="1600" dirty="0" smtClean="0"/>
          </a:p>
          <a:p>
            <a:pPr marL="36000"/>
            <a:r>
              <a:rPr lang="en-US" sz="1600" dirty="0" smtClean="0"/>
              <a:t> Interfaces </a:t>
            </a:r>
            <a:r>
              <a:rPr lang="en-US" sz="1600" dirty="0"/>
              <a:t>to </a:t>
            </a:r>
            <a:r>
              <a:rPr lang="en-US" sz="1600" dirty="0" smtClean="0"/>
              <a:t>other lasers  </a:t>
            </a:r>
            <a:r>
              <a:rPr lang="en-US" sz="1600" dirty="0"/>
              <a:t>and </a:t>
            </a:r>
            <a:r>
              <a:rPr lang="en-US" sz="1600" dirty="0" smtClean="0"/>
              <a:t>LLRF are still </a:t>
            </a:r>
            <a:r>
              <a:rPr lang="en-US" sz="1600" dirty="0"/>
              <a:t>under </a:t>
            </a:r>
            <a:r>
              <a:rPr lang="en-US" sz="1600" dirty="0" smtClean="0"/>
              <a:t>development for FLASH</a:t>
            </a:r>
            <a:endParaRPr lang="en-US" sz="1600" dirty="0"/>
          </a:p>
        </p:txBody>
      </p:sp>
      <p:sp>
        <p:nvSpPr>
          <p:cNvPr id="7" name="Rectangle 12"/>
          <p:cNvSpPr>
            <a:spLocks noChangeAspect="1" noChangeArrowheads="1"/>
          </p:cNvSpPr>
          <p:nvPr/>
        </p:nvSpPr>
        <p:spPr bwMode="auto">
          <a:xfrm>
            <a:off x="258308" y="5422094"/>
            <a:ext cx="8675872" cy="9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270000" tIns="0"/>
          <a:lstStyle/>
          <a:p>
            <a:pPr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600" dirty="0" smtClean="0"/>
              <a:t> 4 </a:t>
            </a:r>
            <a:r>
              <a:rPr lang="en-US" sz="1600" dirty="0"/>
              <a:t>BAMs in operation at FLASH</a:t>
            </a:r>
          </a:p>
          <a:p>
            <a:pPr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600" dirty="0" smtClean="0"/>
              <a:t> Advanced 40 GHz Pick-up design (developed by industry) for higher resolution</a:t>
            </a:r>
            <a:endParaRPr lang="en-US" sz="1600" dirty="0"/>
          </a:p>
          <a:p>
            <a:pPr defTabSz="593725">
              <a:buClr>
                <a:schemeClr val="accent2"/>
              </a:buClr>
              <a:buSzPct val="90000"/>
              <a:buFont typeface="Wingdings" pitchFamily="2" charset="2"/>
              <a:buChar char="n"/>
            </a:pPr>
            <a:r>
              <a:rPr lang="en-US" sz="1600" dirty="0" smtClean="0"/>
              <a:t> readout </a:t>
            </a:r>
            <a:r>
              <a:rPr lang="en-US" sz="1600" dirty="0"/>
              <a:t>electronics in </a:t>
            </a:r>
            <a:r>
              <a:rPr lang="en-US" sz="1600" dirty="0" smtClean="0"/>
              <a:t>MTCA.4 standard is being developed</a:t>
            </a:r>
            <a:endParaRPr lang="en-US" sz="1600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366" r="33525" b="31224"/>
          <a:stretch>
            <a:fillRect/>
          </a:stretch>
        </p:blipFill>
        <p:spPr>
          <a:xfrm>
            <a:off x="156888" y="2727652"/>
            <a:ext cx="3795455" cy="2466118"/>
          </a:xfrm>
          <a:prstGeom prst="rect">
            <a:avLst/>
          </a:prstGeom>
          <a:ln w="1905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1129049" y="4633201"/>
            <a:ext cx="266223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6598" y="2799265"/>
            <a:ext cx="2929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 dirty="0" smtClean="0"/>
              <a:t>Beam-based feedback at FLASH</a:t>
            </a:r>
            <a:endParaRPr lang="en-US" sz="1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71044" y="4132625"/>
            <a:ext cx="2520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 dirty="0">
                <a:solidFill>
                  <a:srgbClr val="FF0000"/>
                </a:solidFill>
              </a:rPr>
              <a:t>&lt; 20fs </a:t>
            </a:r>
            <a:r>
              <a:rPr lang="en-US" sz="1400" b="1" dirty="0" err="1">
                <a:solidFill>
                  <a:srgbClr val="FF0000"/>
                </a:solidFill>
              </a:rPr>
              <a:t>rms</a:t>
            </a:r>
            <a:r>
              <a:rPr lang="en-US" sz="1400" b="1" dirty="0">
                <a:solidFill>
                  <a:srgbClr val="FF0000"/>
                </a:solidFill>
              </a:rPr>
              <a:t> arrival </a:t>
            </a:r>
            <a:r>
              <a:rPr lang="en-US" sz="1400" b="1" dirty="0" smtClean="0">
                <a:solidFill>
                  <a:srgbClr val="FF0000"/>
                </a:solidFill>
              </a:rPr>
              <a:t>time jitter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58" y="3883889"/>
            <a:ext cx="1795207" cy="1264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5" y="3883889"/>
            <a:ext cx="917139" cy="1264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4813" y="3019352"/>
            <a:ext cx="2715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Pick-up with CF16 flange manufactured to specifications by Orient Microwave Corp.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930727" y="4962938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Courtesy of WP-17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General Comments and Generic Layout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7800" y="1363447"/>
            <a:ext cx="88847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WP18 in comparison to the LLRF system: </a:t>
            </a:r>
            <a:br>
              <a:rPr lang="en-US" sz="2000" dirty="0" smtClean="0"/>
            </a:br>
            <a:r>
              <a:rPr lang="en-US" sz="2000" dirty="0" smtClean="0"/>
              <a:t>Only </a:t>
            </a:r>
            <a:r>
              <a:rPr lang="en-US" sz="2000" dirty="0" smtClean="0"/>
              <a:t>very few devices of a large variety of </a:t>
            </a:r>
            <a:r>
              <a:rPr lang="en-US" sz="2000" dirty="0" smtClean="0"/>
              <a:t>complex </a:t>
            </a:r>
            <a:r>
              <a:rPr lang="en-US" sz="2000" dirty="0" smtClean="0"/>
              <a:t>systems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Reduce development costs </a:t>
            </a:r>
            <a:r>
              <a:rPr lang="en-US" sz="2000" dirty="0"/>
              <a:t>and </a:t>
            </a:r>
            <a:r>
              <a:rPr lang="en-US" sz="2000" dirty="0" smtClean="0"/>
              <a:t>achieve 20 </a:t>
            </a:r>
            <a:r>
              <a:rPr lang="en-US" sz="2000" dirty="0"/>
              <a:t>years maintenance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=&gt; Try to use commercial parts or hardware of ‘big brother’ LLRF </a:t>
            </a:r>
            <a:br>
              <a:rPr lang="en-US" sz="2000" dirty="0" smtClean="0"/>
            </a:br>
            <a:r>
              <a:rPr lang="en-US" sz="2000" dirty="0" smtClean="0"/>
              <a:t>	=&gt; </a:t>
            </a:r>
            <a:r>
              <a:rPr lang="en-US" sz="2000" dirty="0"/>
              <a:t>Try to use same </a:t>
            </a:r>
            <a:r>
              <a:rPr lang="en-US" sz="2000" dirty="0" smtClean="0"/>
              <a:t>hardware for all devices </a:t>
            </a:r>
            <a:r>
              <a:rPr lang="en-US" sz="2000" dirty="0"/>
              <a:t>where possible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=&gt; </a:t>
            </a:r>
            <a:r>
              <a:rPr lang="en-US" sz="2000" dirty="0" err="1" smtClean="0"/>
              <a:t>Partyline</a:t>
            </a:r>
            <a:r>
              <a:rPr lang="en-US" sz="2000" dirty="0" smtClean="0"/>
              <a:t>: First get series production of LLRF systems finished</a:t>
            </a:r>
            <a:br>
              <a:rPr lang="en-US" sz="2000" dirty="0" smtClean="0"/>
            </a:br>
            <a:r>
              <a:rPr lang="en-US" sz="2000" dirty="0" smtClean="0"/>
              <a:t>		        but try to incorporate specs of WP18 where possible. 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99726" y="3987198"/>
            <a:ext cx="8392083" cy="2060168"/>
            <a:chOff x="499726" y="3891501"/>
            <a:chExt cx="8392083" cy="2060168"/>
          </a:xfrm>
        </p:grpSpPr>
        <p:sp>
          <p:nvSpPr>
            <p:cNvPr id="5" name="Rectangle 4"/>
            <p:cNvSpPr/>
            <p:nvPr/>
          </p:nvSpPr>
          <p:spPr bwMode="auto">
            <a:xfrm>
              <a:off x="499726" y="3891501"/>
              <a:ext cx="478465" cy="1903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8958" y="4474342"/>
              <a:ext cx="1196163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A5002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Vacuum </a:t>
              </a:r>
            </a:p>
            <a:p>
              <a:pPr>
                <a:buNone/>
              </a:pPr>
              <a:r>
                <a:rPr lang="en-US" sz="2000" dirty="0" smtClean="0"/>
                <a:t>setup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3939" y="5243783"/>
              <a:ext cx="2392326" cy="707886"/>
            </a:xfrm>
            <a:prstGeom prst="rect">
              <a:avLst/>
            </a:prstGeom>
            <a:solidFill>
              <a:srgbClr val="DBF7FB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Signal </a:t>
              </a:r>
              <a:r>
                <a:rPr lang="en-US" sz="2000" dirty="0"/>
                <a:t>c</a:t>
              </a:r>
              <a:r>
                <a:rPr lang="en-US" sz="2000" dirty="0" smtClean="0"/>
                <a:t>onversion to electrical signals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5083" y="4123777"/>
              <a:ext cx="2392326" cy="70788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381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Control of Hardware</a:t>
              </a:r>
            </a:p>
          </p:txBody>
        </p:sp>
        <p:cxnSp>
          <p:nvCxnSpPr>
            <p:cNvPr id="7" name="Elbow Connector 6"/>
            <p:cNvCxnSpPr>
              <a:stCxn id="10" idx="1"/>
            </p:cNvCxnSpPr>
            <p:nvPr/>
          </p:nvCxnSpPr>
          <p:spPr bwMode="auto">
            <a:xfrm rot="10800000" flipV="1">
              <a:off x="1935121" y="4477719"/>
              <a:ext cx="3569962" cy="178505"/>
            </a:xfrm>
            <a:prstGeom prst="bentConnector3">
              <a:avLst/>
            </a:prstGeom>
            <a:noFill/>
            <a:ln w="28575" cap="flat" cmpd="sng" algn="ctr">
              <a:solidFill>
                <a:schemeClr val="accent1">
                  <a:lumMod val="90000"/>
                  <a:lumOff val="10000"/>
                </a:schemeClr>
              </a:solidFill>
              <a:prstDash val="solid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13" name="Elbow Connector 12"/>
            <p:cNvCxnSpPr>
              <a:stCxn id="9" idx="1"/>
            </p:cNvCxnSpPr>
            <p:nvPr/>
          </p:nvCxnSpPr>
          <p:spPr bwMode="auto">
            <a:xfrm rot="10800000">
              <a:off x="1935121" y="5071728"/>
              <a:ext cx="588819" cy="525998"/>
            </a:xfrm>
            <a:prstGeom prst="bentConnector3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505083" y="4995318"/>
              <a:ext cx="2392326" cy="769441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 w="381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Signal detection</a:t>
              </a:r>
            </a:p>
            <a:p>
              <a:pPr>
                <a:buNone/>
              </a:pPr>
              <a:r>
                <a:rPr lang="en-US" sz="2000" dirty="0" smtClean="0"/>
                <a:t>Computation</a:t>
              </a:r>
            </a:p>
          </p:txBody>
        </p:sp>
        <p:cxnSp>
          <p:nvCxnSpPr>
            <p:cNvPr id="18" name="Elbow Connector 17"/>
            <p:cNvCxnSpPr>
              <a:stCxn id="9" idx="3"/>
              <a:endCxn id="17" idx="1"/>
            </p:cNvCxnSpPr>
            <p:nvPr/>
          </p:nvCxnSpPr>
          <p:spPr bwMode="auto">
            <a:xfrm flipV="1">
              <a:off x="4916265" y="5380039"/>
              <a:ext cx="588818" cy="217687"/>
            </a:xfrm>
            <a:prstGeom prst="bentConnector3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630" name="Elbow Connector 26629"/>
            <p:cNvCxnSpPr/>
            <p:nvPr/>
          </p:nvCxnSpPr>
          <p:spPr bwMode="auto">
            <a:xfrm>
              <a:off x="7897409" y="5461594"/>
              <a:ext cx="897886" cy="384720"/>
            </a:xfrm>
            <a:prstGeom prst="bentConnector3">
              <a:avLst/>
            </a:prstGeom>
            <a:noFill/>
            <a:ln w="28575" cap="flat" cmpd="sng" algn="ctr">
              <a:solidFill>
                <a:srgbClr val="251555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644" name="Elbow Connector 26643"/>
            <p:cNvCxnSpPr>
              <a:endCxn id="10" idx="3"/>
            </p:cNvCxnSpPr>
            <p:nvPr/>
          </p:nvCxnSpPr>
          <p:spPr bwMode="auto">
            <a:xfrm rot="5400000" flipH="1" flipV="1">
              <a:off x="7514377" y="4860752"/>
              <a:ext cx="766064" cy="12700"/>
            </a:xfrm>
            <a:prstGeom prst="bentConnector4">
              <a:avLst>
                <a:gd name="adj1" fmla="val 11632"/>
                <a:gd name="adj2" fmla="val 6337205"/>
              </a:avLst>
            </a:prstGeom>
            <a:noFill/>
            <a:ln w="28575" cap="flat" cmpd="sng" algn="ctr">
              <a:solidFill>
                <a:srgbClr val="251555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6654" name="TextBox 26653"/>
            <p:cNvSpPr txBox="1"/>
            <p:nvPr/>
          </p:nvSpPr>
          <p:spPr>
            <a:xfrm>
              <a:off x="8378527" y="5414939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FB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Overview </a:t>
            </a:r>
            <a:r>
              <a:rPr lang="en-US" sz="2000" b="0" dirty="0" smtClean="0"/>
              <a:t>TDS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9822" y="3921120"/>
            <a:ext cx="89112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TDS: disk-loaded travelling wave structure </a:t>
            </a:r>
          </a:p>
          <a:p>
            <a:r>
              <a:rPr lang="en-US" sz="2000" dirty="0" smtClean="0"/>
              <a:t> MSK </a:t>
            </a:r>
            <a:r>
              <a:rPr lang="en-US" sz="2000" dirty="0"/>
              <a:t>is responsible for the LLRF System: LLRF system for single cavity regulation </a:t>
            </a:r>
            <a:r>
              <a:rPr lang="en-US" sz="2000" dirty="0" smtClean="0"/>
              <a:t>( 1 – 4 </a:t>
            </a:r>
            <a:r>
              <a:rPr lang="el-GR" sz="2000" dirty="0" smtClean="0"/>
              <a:t>μ</a:t>
            </a:r>
            <a:r>
              <a:rPr lang="en-US" sz="2000" dirty="0" smtClean="0"/>
              <a:t>s, Struck </a:t>
            </a:r>
            <a:r>
              <a:rPr lang="en-US" sz="2000" dirty="0"/>
              <a:t>SIS8300 + </a:t>
            </a:r>
            <a:r>
              <a:rPr lang="en-US" sz="2000" dirty="0" smtClean="0"/>
              <a:t>DWC) </a:t>
            </a:r>
            <a:r>
              <a:rPr lang="en-US" sz="2000" dirty="0"/>
              <a:t>but </a:t>
            </a:r>
            <a:r>
              <a:rPr lang="en-US" sz="2000" dirty="0" smtClean="0"/>
              <a:t>at special frequency. </a:t>
            </a:r>
            <a:endParaRPr lang="en-US" sz="2000" dirty="0"/>
          </a:p>
          <a:p>
            <a:r>
              <a:rPr lang="en-US" sz="2000" dirty="0" smtClean="0"/>
              <a:t> The </a:t>
            </a:r>
            <a:r>
              <a:rPr lang="en-US" sz="2000" dirty="0" smtClean="0"/>
              <a:t>High-Power </a:t>
            </a:r>
            <a:r>
              <a:rPr lang="en-US" sz="2000" dirty="0"/>
              <a:t>RF system and Transverse Deflecting Structures are part of contract between European XFEL GmbH and Inst. for Nuclear Research (INR</a:t>
            </a:r>
            <a:r>
              <a:rPr lang="en-US" sz="2000" dirty="0" smtClean="0"/>
              <a:t>), </a:t>
            </a:r>
            <a:r>
              <a:rPr lang="en-US" sz="2000" dirty="0" err="1" smtClean="0"/>
              <a:t>Troitsk</a:t>
            </a:r>
            <a:r>
              <a:rPr lang="en-US" sz="2000" dirty="0" smtClean="0"/>
              <a:t>, Russia. </a:t>
            </a:r>
            <a:endParaRPr lang="en-US" sz="2000" dirty="0"/>
          </a:p>
          <a:p>
            <a:r>
              <a:rPr lang="en-US" sz="2000" dirty="0" smtClean="0"/>
              <a:t> Prototype </a:t>
            </a:r>
            <a:r>
              <a:rPr lang="en-US" sz="2000" dirty="0" smtClean="0"/>
              <a:t>system to be build at PITZ at DESY Zeuthen.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05" y="1332220"/>
            <a:ext cx="3119715" cy="2340699"/>
          </a:xfrm>
          <a:prstGeom prst="rect">
            <a:avLst/>
          </a:prstGeom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588191" y="1334608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PITZ Prototype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" y="1332219"/>
            <a:ext cx="4233820" cy="23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17977" y="1332220"/>
            <a:ext cx="1559311" cy="234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/>
              <a:t>TDS Measurement Principle and </a:t>
            </a:r>
            <a:r>
              <a:rPr lang="en-US" sz="2000" b="0" dirty="0" smtClean="0"/>
              <a:t>choice of Frequency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4" y="1551748"/>
            <a:ext cx="8150361" cy="17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6044" y="1372617"/>
            <a:ext cx="12169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View screen</a:t>
            </a:r>
            <a:endParaRPr lang="en-US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6" y="3895265"/>
            <a:ext cx="4558043" cy="59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105" y="3580350"/>
            <a:ext cx="34964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“Streak Strength (Shear Parameter):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62966" y="3936185"/>
            <a:ext cx="4704625" cy="614406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66" y="4712869"/>
            <a:ext cx="5431167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i="1" dirty="0" smtClean="0"/>
              <a:t>V</a:t>
            </a:r>
            <a:r>
              <a:rPr lang="en-US" sz="1600" i="1" baseline="-25000" dirty="0" smtClean="0"/>
              <a:t>y</a:t>
            </a:r>
            <a:r>
              <a:rPr lang="en-US" sz="1600" i="1" dirty="0" smtClean="0"/>
              <a:t> </a:t>
            </a:r>
            <a:r>
              <a:rPr lang="en-US" sz="1600" dirty="0" smtClean="0"/>
              <a:t>: TDS Voltage =&gt; Powerful commercial klystron</a:t>
            </a:r>
          </a:p>
          <a:p>
            <a:r>
              <a:rPr lang="en-US" sz="1600" dirty="0"/>
              <a:t> </a:t>
            </a:r>
            <a:r>
              <a:rPr lang="el-GR" sz="1600" i="1" dirty="0" smtClean="0"/>
              <a:t>ω</a:t>
            </a:r>
            <a:r>
              <a:rPr lang="en-US" sz="1600" dirty="0" smtClean="0"/>
              <a:t> :  TDS Frequency =&gt; As high as possible</a:t>
            </a:r>
          </a:p>
          <a:p>
            <a:r>
              <a:rPr lang="en-US" sz="1600" dirty="0"/>
              <a:t> </a:t>
            </a:r>
            <a:r>
              <a:rPr lang="en-US" sz="1600" dirty="0" err="1" smtClean="0"/>
              <a:t>Wakefields</a:t>
            </a:r>
            <a:r>
              <a:rPr lang="en-US" sz="1600" dirty="0" smtClean="0"/>
              <a:t> =&gt; Iris &gt; 40 mm =&gt; TDS Frequency &lt; 4GHz</a:t>
            </a:r>
            <a:endParaRPr lang="en-US" sz="1600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662448" y="4782673"/>
            <a:ext cx="342027" cy="958908"/>
          </a:xfrm>
          <a:prstGeom prst="rightBrace">
            <a:avLst>
              <a:gd name="adj1" fmla="val 38776"/>
              <a:gd name="adj2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633" y="5095912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=&gt; S-Band at around 3 GHz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80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TDS Frequency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1697" y="2437809"/>
            <a:ext cx="8648699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LOLA : </a:t>
            </a:r>
            <a:r>
              <a:rPr lang="en-US" sz="1800" dirty="0"/>
              <a:t>	</a:t>
            </a:r>
            <a:r>
              <a:rPr lang="en-US" sz="1800" dirty="0" err="1"/>
              <a:t>f</a:t>
            </a:r>
            <a:r>
              <a:rPr lang="en-US" sz="1800" baseline="-25000" dirty="0" err="1"/>
              <a:t>TDS</a:t>
            </a:r>
            <a:r>
              <a:rPr lang="en-US" sz="1800" dirty="0"/>
              <a:t> =  </a:t>
            </a:r>
            <a:r>
              <a:rPr lang="en-US" sz="1800" dirty="0" smtClean="0"/>
              <a:t>2.856 GHz </a:t>
            </a:r>
            <a:br>
              <a:rPr lang="en-US" sz="1800" dirty="0" smtClean="0"/>
            </a:br>
            <a:r>
              <a:rPr lang="en-US" sz="1800" dirty="0" smtClean="0"/>
              <a:t>		=&gt; ~ 100 </a:t>
            </a:r>
            <a:r>
              <a:rPr lang="en-US" sz="1800" dirty="0" err="1" smtClean="0"/>
              <a:t>deg</a:t>
            </a:r>
            <a:r>
              <a:rPr lang="en-US" sz="1800" dirty="0" smtClean="0"/>
              <a:t> phase change per bunch at 1 MHz)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TDS:  		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TDS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 332 ·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MO</a:t>
            </a:r>
            <a:r>
              <a:rPr lang="en-US" sz="1800" dirty="0" smtClean="0"/>
              <a:t>  =  332/144 </a:t>
            </a:r>
            <a:r>
              <a:rPr lang="en-US" sz="1800" dirty="0"/>
              <a:t>· </a:t>
            </a:r>
            <a:r>
              <a:rPr lang="en-US" sz="1800" dirty="0" smtClean="0"/>
              <a:t>f</a:t>
            </a:r>
            <a:r>
              <a:rPr lang="en-US" sz="1800" baseline="-25000" dirty="0" smtClean="0"/>
              <a:t>1.3GHz</a:t>
            </a:r>
            <a:endParaRPr lang="en-US" sz="1800" dirty="0" smtClean="0"/>
          </a:p>
          <a:p>
            <a:pPr>
              <a:buNone/>
            </a:pPr>
            <a:r>
              <a:rPr lang="en-US" sz="1800" baseline="-25000" dirty="0"/>
              <a:t>	</a:t>
            </a:r>
            <a:r>
              <a:rPr lang="en-US" sz="1800" baseline="-25000" dirty="0" smtClean="0"/>
              <a:t>	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TDS</a:t>
            </a:r>
            <a:r>
              <a:rPr lang="en-US" sz="1800" dirty="0" smtClean="0"/>
              <a:t> </a:t>
            </a:r>
            <a:r>
              <a:rPr lang="en-US" sz="1800" dirty="0"/>
              <a:t>=  2 · f</a:t>
            </a:r>
            <a:r>
              <a:rPr lang="en-US" sz="1800" baseline="-25000" dirty="0"/>
              <a:t>1.3GHz</a:t>
            </a:r>
            <a:r>
              <a:rPr lang="en-US" sz="1800" dirty="0"/>
              <a:t> + 1/3 · f</a:t>
            </a:r>
            <a:r>
              <a:rPr lang="en-US" sz="1800" baseline="-25000" dirty="0"/>
              <a:t>1.3GHz  </a:t>
            </a:r>
            <a:r>
              <a:rPr lang="en-US" sz="1800" dirty="0"/>
              <a:t>- 1/12 · (1/3 · f</a:t>
            </a:r>
            <a:r>
              <a:rPr lang="en-US" sz="1800" baseline="-25000" dirty="0"/>
              <a:t>1.3GHz</a:t>
            </a:r>
            <a:r>
              <a:rPr lang="en-US" sz="1800" dirty="0" smtClean="0"/>
              <a:t>) = 2997 MHz</a:t>
            </a:r>
            <a:endParaRPr lang="en-US" sz="1800" dirty="0"/>
          </a:p>
          <a:p>
            <a:pPr>
              <a:buNone/>
            </a:pPr>
            <a:r>
              <a:rPr lang="en-US" sz="1800" baseline="-25000" dirty="0" smtClean="0"/>
              <a:t>	</a:t>
            </a:r>
          </a:p>
          <a:p>
            <a:pPr>
              <a:buNone/>
            </a:pPr>
            <a:r>
              <a:rPr lang="en-US" sz="1800" baseline="-25000" dirty="0" smtClean="0"/>
              <a:t>		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LO</a:t>
            </a:r>
            <a:r>
              <a:rPr lang="en-US" sz="1800" dirty="0" smtClean="0"/>
              <a:t> </a:t>
            </a:r>
            <a:r>
              <a:rPr lang="en-US" sz="1800" dirty="0"/>
              <a:t>=  </a:t>
            </a:r>
            <a:r>
              <a:rPr lang="en-US" sz="1800" dirty="0" smtClean="0"/>
              <a:t>2 </a:t>
            </a:r>
            <a:r>
              <a:rPr lang="en-US" sz="1800" dirty="0"/>
              <a:t>· f</a:t>
            </a:r>
            <a:r>
              <a:rPr lang="en-US" sz="1800" baseline="-25000" dirty="0"/>
              <a:t>1.3GHz</a:t>
            </a:r>
            <a:r>
              <a:rPr lang="en-US" sz="1800" dirty="0"/>
              <a:t> </a:t>
            </a:r>
            <a:r>
              <a:rPr lang="en-US" sz="1800" dirty="0" smtClean="0"/>
              <a:t>+ 1/3 </a:t>
            </a:r>
            <a:r>
              <a:rPr lang="en-US" sz="1800" dirty="0"/>
              <a:t>·</a:t>
            </a:r>
            <a:r>
              <a:rPr lang="en-US" sz="1800" dirty="0" smtClean="0"/>
              <a:t> f</a:t>
            </a:r>
            <a:r>
              <a:rPr lang="en-US" sz="1800" baseline="-25000" dirty="0" smtClean="0"/>
              <a:t>1.3GHz </a:t>
            </a:r>
            <a:r>
              <a:rPr lang="en-US" sz="1800" dirty="0"/>
              <a:t>= </a:t>
            </a:r>
            <a:r>
              <a:rPr lang="en-US" sz="1800" dirty="0" smtClean="0"/>
              <a:t>3033 MHz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aseline="-25000" dirty="0" smtClean="0"/>
              <a:t>		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aseline="-25000" dirty="0"/>
              <a:t>	</a:t>
            </a:r>
            <a:r>
              <a:rPr lang="en-US" sz="1800" baseline="-25000" dirty="0" smtClean="0"/>
              <a:t>	</a:t>
            </a:r>
            <a:r>
              <a:rPr lang="en-US" sz="1800" dirty="0" smtClean="0"/>
              <a:t>=&gt;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IF</a:t>
            </a:r>
            <a:r>
              <a:rPr lang="en-US" sz="1800" dirty="0" smtClean="0"/>
              <a:t> </a:t>
            </a:r>
            <a:r>
              <a:rPr lang="en-US" sz="1800" dirty="0" smtClean="0"/>
              <a:t>= </a:t>
            </a:r>
            <a:r>
              <a:rPr lang="en-US" sz="1800" dirty="0" smtClean="0"/>
              <a:t>36 MHz</a:t>
            </a:r>
          </a:p>
          <a:p>
            <a:pPr>
              <a:buNone/>
            </a:pPr>
            <a:endParaRPr lang="en-US" sz="1800" baseline="-25000" dirty="0"/>
          </a:p>
          <a:p>
            <a:pPr>
              <a:buNone/>
            </a:pPr>
            <a:r>
              <a:rPr lang="en-US" sz="1800" baseline="-25000" dirty="0" smtClean="0"/>
              <a:t>		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CLK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81 </a:t>
            </a:r>
            <a:r>
              <a:rPr lang="en-US" sz="1800" dirty="0"/>
              <a:t>MHz</a:t>
            </a:r>
          </a:p>
          <a:p>
            <a:pPr>
              <a:buNone/>
            </a:pPr>
            <a:r>
              <a:rPr lang="en-US" sz="1800" baseline="-25000" dirty="0" smtClean="0"/>
              <a:t>		</a:t>
            </a:r>
            <a:endParaRPr lang="en-US" sz="1800" baseline="-25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1697" y="1399943"/>
            <a:ext cx="8570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buClrTx/>
              <a:buNone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251555"/>
                </a:solidFill>
                <a:effectLst/>
                <a:latin typeface="+mj-lt"/>
                <a:ea typeface="HG Mincho Light J" charset="0"/>
                <a:cs typeface="Times New Roman" pitchFamily="18" charset="0"/>
              </a:rPr>
              <a:t>Find frequency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solidFill>
                  <a:srgbClr val="251555"/>
                </a:solidFill>
                <a:effectLst/>
                <a:latin typeface="+mj-lt"/>
                <a:ea typeface="HG Mincho Light J" charset="0"/>
                <a:cs typeface="Times New Roman" pitchFamily="18" charset="0"/>
              </a:rPr>
              <a:t> that is a harmonic of </a:t>
            </a:r>
            <a:r>
              <a:rPr lang="en-US" sz="2000" dirty="0" err="1"/>
              <a:t>f</a:t>
            </a:r>
            <a:r>
              <a:rPr lang="en-US" sz="2000" baseline="-25000" dirty="0" err="1"/>
              <a:t>MO</a:t>
            </a:r>
            <a:r>
              <a:rPr lang="en-US" sz="2000" dirty="0"/>
              <a:t>  = </a:t>
            </a:r>
            <a:r>
              <a:rPr kumimoji="0" lang="en-GB" sz="2000" i="0" u="none" strike="noStrike" cap="none" normalizeH="0" dirty="0" smtClean="0">
                <a:ln>
                  <a:noFill/>
                </a:ln>
                <a:solidFill>
                  <a:srgbClr val="251555"/>
                </a:solidFill>
                <a:effectLst/>
                <a:latin typeface="+mj-lt"/>
                <a:ea typeface="HG Mincho Light J" charset="0"/>
                <a:cs typeface="Times New Roman" pitchFamily="18" charset="0"/>
              </a:rPr>
              <a:t>9 MHz and can be generated from the 1.3 GHz: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25155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Specification FGB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2" y="1160495"/>
            <a:ext cx="8124898" cy="22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9" y="3390280"/>
            <a:ext cx="6979021" cy="30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/>
              <a:t>Frequency Generation </a:t>
            </a:r>
            <a:r>
              <a:rPr lang="en-US" sz="2000" b="0" dirty="0" smtClean="0"/>
              <a:t>Box (1): </a:t>
            </a:r>
            <a:r>
              <a:rPr lang="en-US" sz="2000" b="0" dirty="0"/>
              <a:t>DESY </a:t>
            </a:r>
            <a:r>
              <a:rPr lang="en-US" sz="2000" b="0" dirty="0" smtClean="0"/>
              <a:t>Prototype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pic>
        <p:nvPicPr>
          <p:cNvPr id="1026" name="Picture 2" descr="FBG_bottom_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" y="1460946"/>
            <a:ext cx="2877299" cy="27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BG_top_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0" y="1460946"/>
            <a:ext cx="2889519" cy="27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260" y="4243938"/>
            <a:ext cx="161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Bottom View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66893" y="4243938"/>
            <a:ext cx="1222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Top View</a:t>
            </a:r>
            <a:endParaRPr lang="en-US" sz="2000" dirty="0"/>
          </a:p>
        </p:txBody>
      </p:sp>
      <p:pic>
        <p:nvPicPr>
          <p:cNvPr id="1028" name="Picture 4" descr="tds2997_phasenoise_in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62" y="1694386"/>
            <a:ext cx="3017863" cy="22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361" y="5151352"/>
            <a:ext cx="6802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Specs </a:t>
            </a:r>
            <a:r>
              <a:rPr lang="en-US" sz="2000" dirty="0" smtClean="0"/>
              <a:t>fulfilled!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Make PCB Design =&gt; Erhard </a:t>
            </a:r>
            <a:r>
              <a:rPr lang="en-US" sz="2000" dirty="0" err="1" smtClean="0"/>
              <a:t>Salow</a:t>
            </a:r>
            <a:r>
              <a:rPr lang="en-US" sz="2000" dirty="0" smtClean="0"/>
              <a:t> (RALAB, INWAVE)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7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2664</Words>
  <Application>Microsoft Office PowerPoint</Application>
  <PresentationFormat>On-screen Show (4:3)</PresentationFormat>
  <Paragraphs>715</Paragraphs>
  <Slides>38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DESY European XFEL</vt:lpstr>
      <vt:lpstr>Arbeitsblatt</vt:lpstr>
      <vt:lpstr>MSK Collaboration Meeting Advanced Techniques in LLRF control for XFEL 19-21 February 2013, Otwock-Swierk </vt:lpstr>
      <vt:lpstr>Scope of WP-18 </vt:lpstr>
      <vt:lpstr>Overview on devices </vt:lpstr>
      <vt:lpstr>General Comments and Generic Layout </vt:lpstr>
      <vt:lpstr>Overview TDS </vt:lpstr>
      <vt:lpstr>TDS Measurement Principle and choice of Frequency </vt:lpstr>
      <vt:lpstr>TDS Frequency </vt:lpstr>
      <vt:lpstr>Specification FGB </vt:lpstr>
      <vt:lpstr>Frequency Generation Box (1): DESY Prototype </vt:lpstr>
      <vt:lpstr>FGB (2):  1st PCB Protoype by RALAB </vt:lpstr>
      <vt:lpstr>FGB (3a): 3 PCBs in ZG4 housings </vt:lpstr>
      <vt:lpstr>FGB (3b): 3 PCBs in ZG4 housings </vt:lpstr>
      <vt:lpstr>PowerPoint Presentation</vt:lpstr>
      <vt:lpstr>TDS Summary </vt:lpstr>
      <vt:lpstr>Overview EBPM </vt:lpstr>
      <vt:lpstr>EBPM: LO Generation </vt:lpstr>
      <vt:lpstr>EBPM: DWC Detection Scheme </vt:lpstr>
      <vt:lpstr>EBPM Summary </vt:lpstr>
      <vt:lpstr>Overview EOD </vt:lpstr>
      <vt:lpstr>EOD electronics layout - baseline </vt:lpstr>
      <vt:lpstr>PowerPoint Presentation</vt:lpstr>
      <vt:lpstr>EOD Summary (1) </vt:lpstr>
      <vt:lpstr>EOD Summary (2) </vt:lpstr>
      <vt:lpstr>Bunch Compression Monitor: Overview </vt:lpstr>
      <vt:lpstr>BCM/CRD: Summary </vt:lpstr>
      <vt:lpstr>Synchrotron Radiation Monitor: Overview </vt:lpstr>
      <vt:lpstr>SRM: Summary </vt:lpstr>
      <vt:lpstr>Devices </vt:lpstr>
      <vt:lpstr>PowerPoint Presentation</vt:lpstr>
      <vt:lpstr>MSK in a ‘nutshell’ </vt:lpstr>
      <vt:lpstr>CRD: Overview </vt:lpstr>
      <vt:lpstr>Milestones </vt:lpstr>
      <vt:lpstr>Time schedule </vt:lpstr>
      <vt:lpstr>Equipment manufacturing </vt:lpstr>
      <vt:lpstr>Team organization </vt:lpstr>
      <vt:lpstr>Value </vt:lpstr>
      <vt:lpstr>Scope of the contribution </vt:lpstr>
      <vt:lpstr>Evidence of competence: LBSync / BAM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 </dc:title>
  <cp:lastModifiedBy>christo</cp:lastModifiedBy>
  <cp:revision>151</cp:revision>
  <dcterms:modified xsi:type="dcterms:W3CDTF">2013-02-19T12:41:37Z</dcterms:modified>
</cp:coreProperties>
</file>