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3" r:id="rId2"/>
    <p:sldId id="412" r:id="rId3"/>
    <p:sldId id="413" r:id="rId4"/>
    <p:sldId id="408" r:id="rId5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008000"/>
    <a:srgbClr val="FF6600"/>
    <a:srgbClr val="0066FF"/>
    <a:srgbClr val="DDDDDD"/>
    <a:srgbClr val="B7C040"/>
    <a:srgbClr val="00FFCC"/>
    <a:srgbClr val="FF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855" autoAdjust="0"/>
    <p:restoredTop sz="97475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Ribosom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0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US" sz="900" b="1" noProof="0" dirty="0" smtClean="0">
                <a:solidFill>
                  <a:schemeClr val="bg2"/>
                </a:solidFill>
              </a:rPr>
              <a:t>Dr. </a:t>
            </a:r>
            <a:r>
              <a:rPr lang="en-US" sz="900" b="1" noProof="0" dirty="0" err="1" smtClean="0">
                <a:solidFill>
                  <a:schemeClr val="bg2"/>
                </a:solidFill>
              </a:rPr>
              <a:t>Holger</a:t>
            </a:r>
            <a:r>
              <a:rPr lang="en-US" sz="900" b="1" noProof="0" dirty="0" smtClean="0">
                <a:solidFill>
                  <a:schemeClr val="bg2"/>
                </a:solidFill>
              </a:rPr>
              <a:t> Schlarb </a:t>
            </a:r>
            <a:r>
              <a:rPr lang="en-US" sz="900" noProof="0" dirty="0" smtClean="0">
                <a:solidFill>
                  <a:schemeClr val="bg2"/>
                </a:solidFill>
              </a:rPr>
              <a:t> |  Advanced</a:t>
            </a:r>
            <a:r>
              <a:rPr lang="en-US" sz="900" baseline="0" noProof="0" dirty="0" smtClean="0">
                <a:solidFill>
                  <a:schemeClr val="bg2"/>
                </a:solidFill>
              </a:rPr>
              <a:t> Techniques in LLRF control for XFEL – Collaboration WS </a:t>
            </a:r>
            <a:r>
              <a:rPr lang="en-US" sz="900" noProof="0" dirty="0" smtClean="0">
                <a:solidFill>
                  <a:schemeClr val="bg2"/>
                </a:solidFill>
              </a:rPr>
              <a:t>|</a:t>
            </a:r>
            <a:r>
              <a:rPr lang="en-US" sz="9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900" baseline="0" noProof="0" dirty="0" err="1" smtClean="0">
                <a:solidFill>
                  <a:schemeClr val="bg2"/>
                </a:solidFill>
              </a:rPr>
              <a:t>Swierk</a:t>
            </a:r>
            <a:r>
              <a:rPr lang="en-US" sz="900" noProof="0" dirty="0" smtClean="0">
                <a:solidFill>
                  <a:schemeClr val="bg2"/>
                </a:solidFill>
              </a:rPr>
              <a:t>  19.2.13  |  </a:t>
            </a:r>
            <a:r>
              <a:rPr lang="en-US" sz="900" b="1" noProof="0" dirty="0" err="1" smtClean="0">
                <a:solidFill>
                  <a:schemeClr val="bg2"/>
                </a:solidFill>
              </a:rPr>
              <a:t>Seite</a:t>
            </a:r>
            <a:r>
              <a:rPr lang="en-US" sz="900" b="1" noProof="0" dirty="0" smtClean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US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US" sz="900" b="1" noProof="0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elmholtz-Logo_schwarz_70_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01914"/>
            <a:ext cx="1195705" cy="4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1266825"/>
          </a:xfrm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Generic concept of front-end electronics for “Laser Synchronization”</a:t>
            </a:r>
            <a:endParaRPr lang="de-DE" sz="36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Dr. Holger Schlarb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MSK, DESY</a:t>
            </a:r>
          </a:p>
          <a:p>
            <a:r>
              <a:rPr lang="de-DE" dirty="0" err="1" smtClean="0"/>
              <a:t>Swierk</a:t>
            </a:r>
            <a:r>
              <a:rPr lang="de-DE" dirty="0" smtClean="0"/>
              <a:t>, 20.02.2013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43075"/>
            <a:ext cx="303212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laser synchronization element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1064219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generation: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7124" y="1579264"/>
            <a:ext cx="1278081" cy="54032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Laser oscillator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 bwMode="auto">
          <a:xfrm flipV="1">
            <a:off x="2095205" y="1849427"/>
            <a:ext cx="66501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2197918" y="2227800"/>
            <a:ext cx="906507" cy="452564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Drift free detector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27714" y="1857869"/>
            <a:ext cx="0" cy="352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 rot="-5400000">
            <a:off x="3124705" y="1377792"/>
            <a:ext cx="238990" cy="960156"/>
            <a:chOff x="3283528" y="2480829"/>
            <a:chExt cx="238990" cy="960156"/>
          </a:xfrm>
        </p:grpSpPr>
        <p:grpSp>
          <p:nvGrpSpPr>
            <p:cNvPr id="10" name="Group 9"/>
            <p:cNvGrpSpPr/>
            <p:nvPr/>
          </p:nvGrpSpPr>
          <p:grpSpPr>
            <a:xfrm>
              <a:off x="3283528" y="2480829"/>
              <a:ext cx="238990" cy="238990"/>
              <a:chOff x="3283528" y="2480829"/>
              <a:chExt cx="238990" cy="23899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3283528" y="2480829"/>
                <a:ext cx="238990" cy="23899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 bwMode="auto">
              <a:xfrm>
                <a:off x="3335482" y="2550968"/>
                <a:ext cx="135082" cy="119495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3335482" y="2535382"/>
                <a:ext cx="1350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" name="Straight Connector 10"/>
            <p:cNvCxnSpPr/>
            <p:nvPr/>
          </p:nvCxnSpPr>
          <p:spPr bwMode="auto">
            <a:xfrm rot="5400000" flipV="1">
              <a:off x="3042440" y="3080401"/>
              <a:ext cx="721167" cy="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Rectangle 19"/>
          <p:cNvSpPr/>
          <p:nvPr/>
        </p:nvSpPr>
        <p:spPr bwMode="auto">
          <a:xfrm>
            <a:off x="3724279" y="1126423"/>
            <a:ext cx="2266946" cy="12239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RF Frontend unit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Temperature controlled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Splitter / Monitor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Mixer to baseband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457956" y="1373407"/>
            <a:ext cx="1447796" cy="72993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 on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frep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VM on flock</a:t>
            </a:r>
          </a:p>
        </p:txBody>
      </p:sp>
      <p:cxnSp>
        <p:nvCxnSpPr>
          <p:cNvPr id="23" name="Straight Arrow Connector 22"/>
          <p:cNvCxnSpPr>
            <a:stCxn id="21" idx="1"/>
            <a:endCxn id="20" idx="3"/>
          </p:cNvCxnSpPr>
          <p:nvPr/>
        </p:nvCxnSpPr>
        <p:spPr bwMode="auto">
          <a:xfrm flipH="1">
            <a:off x="5991225" y="1738374"/>
            <a:ext cx="4667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0" idx="2"/>
            <a:endCxn id="28" idx="0"/>
          </p:cNvCxnSpPr>
          <p:nvPr/>
        </p:nvCxnSpPr>
        <p:spPr bwMode="auto">
          <a:xfrm>
            <a:off x="4857752" y="2350325"/>
            <a:ext cx="0" cy="1512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3724279" y="3862450"/>
            <a:ext cx="2266946" cy="8905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ADC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Digital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DAC</a:t>
            </a:r>
          </a:p>
        </p:txBody>
      </p:sp>
      <p:cxnSp>
        <p:nvCxnSpPr>
          <p:cNvPr id="29" name="Straight Arrow Connector 28"/>
          <p:cNvCxnSpPr>
            <a:endCxn id="37" idx="3"/>
          </p:cNvCxnSpPr>
          <p:nvPr/>
        </p:nvCxnSpPr>
        <p:spPr bwMode="auto">
          <a:xfrm flipH="1">
            <a:off x="3209925" y="4295775"/>
            <a:ext cx="5143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lbow Connector 31"/>
          <p:cNvCxnSpPr>
            <a:stCxn id="6" idx="3"/>
          </p:cNvCxnSpPr>
          <p:nvPr/>
        </p:nvCxnSpPr>
        <p:spPr bwMode="auto">
          <a:xfrm>
            <a:off x="3104425" y="2454082"/>
            <a:ext cx="1315175" cy="140836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1957577" y="4014787"/>
            <a:ext cx="1252348" cy="5619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PZT driver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Elbow Connector 39"/>
          <p:cNvCxnSpPr>
            <a:stCxn id="37" idx="1"/>
            <a:endCxn id="4" idx="2"/>
          </p:cNvCxnSpPr>
          <p:nvPr/>
        </p:nvCxnSpPr>
        <p:spPr bwMode="auto">
          <a:xfrm rot="10800000">
            <a:off x="1456165" y="2119591"/>
            <a:ext cx="501412" cy="217618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6224589" y="2227800"/>
            <a:ext cx="2807179" cy="2554545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All on baseband</a:t>
            </a:r>
          </a:p>
          <a:p>
            <a:endParaRPr lang="en-US" dirty="0" smtClean="0"/>
          </a:p>
          <a:p>
            <a:r>
              <a:rPr lang="en-US" dirty="0" smtClean="0"/>
              <a:t>VM puts limit on phase noise</a:t>
            </a:r>
          </a:p>
          <a:p>
            <a:r>
              <a:rPr lang="en-US" dirty="0" smtClean="0"/>
              <a:t>(-155dBc =&gt; diagnostics</a:t>
            </a:r>
          </a:p>
          <a:p>
            <a:r>
              <a:rPr lang="en-US" dirty="0"/>
              <a:t> </a:t>
            </a:r>
            <a:r>
              <a:rPr lang="en-US" dirty="0" smtClean="0"/>
              <a:t>at large offset frequencies!)</a:t>
            </a:r>
          </a:p>
          <a:p>
            <a:endParaRPr lang="en-US" dirty="0" smtClean="0"/>
          </a:p>
          <a:p>
            <a:r>
              <a:rPr lang="en-US" dirty="0" smtClean="0"/>
              <a:t>Different configuration</a:t>
            </a:r>
          </a:p>
          <a:p>
            <a:r>
              <a:rPr lang="en-US" dirty="0" smtClean="0"/>
              <a:t>of front-end chassis</a:t>
            </a:r>
          </a:p>
          <a:p>
            <a:endParaRPr lang="en-US" dirty="0" smtClean="0"/>
          </a:p>
          <a:p>
            <a:r>
              <a:rPr lang="en-US" dirty="0" smtClean="0"/>
              <a:t>Try to unify system</a:t>
            </a:r>
            <a:endParaRPr lang="de-DE" dirty="0"/>
          </a:p>
        </p:txBody>
      </p:sp>
      <p:sp>
        <p:nvSpPr>
          <p:cNvPr id="42" name="TextBox 41"/>
          <p:cNvSpPr txBox="1"/>
          <p:nvPr/>
        </p:nvSpPr>
        <p:spPr>
          <a:xfrm>
            <a:off x="631242" y="4925445"/>
            <a:ext cx="8279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generation:			Integrated to LLRF using DWC</a:t>
            </a:r>
          </a:p>
          <a:p>
            <a:r>
              <a:rPr lang="en-US" dirty="0"/>
              <a:t>	</a:t>
            </a:r>
            <a:r>
              <a:rPr lang="en-US" dirty="0" smtClean="0"/>
              <a:t>			Non-IQ sampling</a:t>
            </a:r>
          </a:p>
          <a:p>
            <a:r>
              <a:rPr lang="en-US" dirty="0"/>
              <a:t>	</a:t>
            </a:r>
            <a:r>
              <a:rPr lang="en-US" dirty="0" smtClean="0"/>
              <a:t>			=&gt; LO generation / CLK generation unit!</a:t>
            </a:r>
          </a:p>
          <a:p>
            <a:endParaRPr lang="en-US" dirty="0"/>
          </a:p>
          <a:p>
            <a:r>
              <a:rPr lang="en-US" dirty="0" smtClean="0"/>
              <a:t>Main limit for direct conversion: 	Drifts on </a:t>
            </a:r>
            <a:r>
              <a:rPr lang="en-US" dirty="0" err="1" smtClean="0"/>
              <a:t>photodetection</a:t>
            </a:r>
            <a:r>
              <a:rPr lang="en-US" dirty="0" smtClean="0"/>
              <a:t> process</a:t>
            </a:r>
          </a:p>
          <a:p>
            <a:r>
              <a:rPr lang="en-US" dirty="0"/>
              <a:t>	</a:t>
            </a:r>
            <a:r>
              <a:rPr lang="en-US" dirty="0" smtClean="0"/>
              <a:t>			Thus usually additional drift free detector is used</a:t>
            </a:r>
            <a:endParaRPr lang="de-DE" dirty="0"/>
          </a:p>
        </p:txBody>
      </p:sp>
      <p:sp>
        <p:nvSpPr>
          <p:cNvPr id="44" name="TextBox 43"/>
          <p:cNvSpPr txBox="1"/>
          <p:nvPr/>
        </p:nvSpPr>
        <p:spPr>
          <a:xfrm>
            <a:off x="2318309" y="28139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L2RF (1550nm/800nm)</a:t>
            </a:r>
          </a:p>
          <a:p>
            <a:r>
              <a:rPr lang="en-US" sz="1200" b="1" dirty="0" smtClean="0"/>
              <a:t>OXC  (single/multi-</a:t>
            </a:r>
            <a:r>
              <a:rPr lang="en-US" sz="1200" b="1" dirty="0" err="1" smtClean="0"/>
              <a:t>colour</a:t>
            </a:r>
            <a:r>
              <a:rPr lang="en-US" sz="1200" b="1" dirty="0" smtClean="0"/>
              <a:t>)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7967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Straight Connector 237"/>
          <p:cNvCxnSpPr/>
          <p:nvPr/>
        </p:nvCxnSpPr>
        <p:spPr bwMode="auto">
          <a:xfrm>
            <a:off x="2879287" y="2305545"/>
            <a:ext cx="11079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Connector 238"/>
          <p:cNvCxnSpPr/>
          <p:nvPr/>
        </p:nvCxnSpPr>
        <p:spPr bwMode="auto">
          <a:xfrm>
            <a:off x="2869762" y="2534145"/>
            <a:ext cx="11079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laser synchronization element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1064219"/>
            <a:ext cx="114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RTM: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7124" y="1579264"/>
            <a:ext cx="1278081" cy="54032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Laser oscillator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 flipV="1">
            <a:off x="2095205" y="1849427"/>
            <a:ext cx="66501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 rot="-5400000">
            <a:off x="2946612" y="1555884"/>
            <a:ext cx="238990" cy="603971"/>
            <a:chOff x="3283528" y="2480829"/>
            <a:chExt cx="238990" cy="603971"/>
          </a:xfrm>
        </p:grpSpPr>
        <p:grpSp>
          <p:nvGrpSpPr>
            <p:cNvPr id="11" name="Group 10"/>
            <p:cNvGrpSpPr/>
            <p:nvPr/>
          </p:nvGrpSpPr>
          <p:grpSpPr>
            <a:xfrm>
              <a:off x="3283528" y="2480829"/>
              <a:ext cx="238990" cy="238990"/>
              <a:chOff x="3283528" y="2480829"/>
              <a:chExt cx="238990" cy="238990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3283528" y="2480829"/>
                <a:ext cx="238990" cy="23899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 bwMode="auto">
              <a:xfrm>
                <a:off x="3335482" y="2550968"/>
                <a:ext cx="135082" cy="119495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3335482" y="2535382"/>
                <a:ext cx="1350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" name="Straight Connector 12"/>
            <p:cNvCxnSpPr/>
            <p:nvPr/>
          </p:nvCxnSpPr>
          <p:spPr bwMode="auto">
            <a:xfrm>
              <a:off x="3403023" y="2719819"/>
              <a:ext cx="0" cy="3649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Straight Connector 18"/>
          <p:cNvCxnSpPr>
            <a:stCxn id="7" idx="4"/>
          </p:cNvCxnSpPr>
          <p:nvPr/>
        </p:nvCxnSpPr>
        <p:spPr bwMode="auto">
          <a:xfrm>
            <a:off x="3003112" y="1857870"/>
            <a:ext cx="11079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Rectangle 1040"/>
          <p:cNvSpPr>
            <a:spLocks noChangeArrowheads="1"/>
          </p:cNvSpPr>
          <p:nvPr/>
        </p:nvSpPr>
        <p:spPr bwMode="auto">
          <a:xfrm>
            <a:off x="4065302" y="1383484"/>
            <a:ext cx="3759464" cy="3373377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" name="Rectangle 1044"/>
          <p:cNvSpPr>
            <a:spLocks noChangeArrowheads="1"/>
          </p:cNvSpPr>
          <p:nvPr/>
        </p:nvSpPr>
        <p:spPr bwMode="auto">
          <a:xfrm>
            <a:off x="6861063" y="1426022"/>
            <a:ext cx="1389367" cy="147585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" name="Rectangle 1050"/>
          <p:cNvSpPr>
            <a:spLocks noChangeArrowheads="1"/>
          </p:cNvSpPr>
          <p:nvPr/>
        </p:nvSpPr>
        <p:spPr bwMode="auto">
          <a:xfrm>
            <a:off x="8131244" y="1487053"/>
            <a:ext cx="509094" cy="120214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196" name="Object 1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48304"/>
              </p:ext>
            </p:extLst>
          </p:nvPr>
        </p:nvGraphicFramePr>
        <p:xfrm>
          <a:off x="7397399" y="4257513"/>
          <a:ext cx="515905" cy="34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Image" r:id="rId4" imgW="807448" imgH="462255" progId="Photoshop.Image.9">
                  <p:embed/>
                </p:oleObj>
              </mc:Choice>
              <mc:Fallback>
                <p:oleObj name="Image" r:id="rId4" imgW="807448" imgH="462255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399" y="4257513"/>
                        <a:ext cx="515905" cy="342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997037"/>
              </p:ext>
            </p:extLst>
          </p:nvPr>
        </p:nvGraphicFramePr>
        <p:xfrm>
          <a:off x="7901385" y="1649804"/>
          <a:ext cx="631685" cy="114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Image" r:id="rId6" imgW="1203894" imgH="2011287" progId="Photoshop.Image.9">
                  <p:embed/>
                </p:oleObj>
              </mc:Choice>
              <mc:Fallback>
                <p:oleObj name="Image" r:id="rId6" imgW="1203894" imgH="2011287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1385" y="1649804"/>
                        <a:ext cx="631685" cy="1146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1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31441"/>
              </p:ext>
            </p:extLst>
          </p:nvPr>
        </p:nvGraphicFramePr>
        <p:xfrm>
          <a:off x="7937141" y="1450064"/>
          <a:ext cx="459717" cy="18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Image" r:id="rId8" imgW="741640" imgH="279345" progId="Photoshop.Image.9">
                  <p:embed/>
                </p:oleObj>
              </mc:Choice>
              <mc:Fallback>
                <p:oleObj name="Image" r:id="rId8" imgW="741640" imgH="279345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141" y="1450064"/>
                        <a:ext cx="459717" cy="188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Rectangle 1062"/>
          <p:cNvSpPr>
            <a:spLocks noChangeArrowheads="1"/>
          </p:cNvSpPr>
          <p:nvPr/>
        </p:nvSpPr>
        <p:spPr bwMode="auto">
          <a:xfrm>
            <a:off x="3714554" y="4349985"/>
            <a:ext cx="260506" cy="149805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0" name="Group 239"/>
          <p:cNvGrpSpPr/>
          <p:nvPr/>
        </p:nvGrpSpPr>
        <p:grpSpPr>
          <a:xfrm>
            <a:off x="3622611" y="1094972"/>
            <a:ext cx="519310" cy="3943004"/>
            <a:chOff x="3657542" y="1619001"/>
            <a:chExt cx="519310" cy="3943004"/>
          </a:xfrm>
        </p:grpSpPr>
        <p:sp>
          <p:nvSpPr>
            <p:cNvPr id="193" name="Rectangle 1046"/>
            <p:cNvSpPr>
              <a:spLocks noChangeArrowheads="1"/>
            </p:cNvSpPr>
            <p:nvPr/>
          </p:nvSpPr>
          <p:spPr bwMode="auto">
            <a:xfrm>
              <a:off x="4011694" y="1619001"/>
              <a:ext cx="165158" cy="394300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4" name="Group 1068"/>
            <p:cNvGrpSpPr>
              <a:grpSpLocks/>
            </p:cNvGrpSpPr>
            <p:nvPr/>
          </p:nvGrpSpPr>
          <p:grpSpPr bwMode="auto">
            <a:xfrm>
              <a:off x="3657542" y="1870525"/>
              <a:ext cx="347342" cy="221933"/>
              <a:chOff x="704" y="1228"/>
              <a:chExt cx="204" cy="120"/>
            </a:xfrm>
          </p:grpSpPr>
          <p:sp>
            <p:nvSpPr>
              <p:cNvPr id="206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7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05" name="Rectangle 1070"/>
          <p:cNvSpPr>
            <a:spLocks noChangeArrowheads="1"/>
          </p:cNvSpPr>
          <p:nvPr/>
        </p:nvSpPr>
        <p:spPr bwMode="auto">
          <a:xfrm>
            <a:off x="3896739" y="4612605"/>
            <a:ext cx="80025" cy="86924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Line 1308"/>
          <p:cNvSpPr>
            <a:spLocks noChangeShapeType="1"/>
          </p:cNvSpPr>
          <p:nvPr/>
        </p:nvSpPr>
        <p:spPr bwMode="auto">
          <a:xfrm flipV="1">
            <a:off x="5683967" y="1609875"/>
            <a:ext cx="906467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345"/>
          <p:cNvSpPr>
            <a:spLocks noChangeShapeType="1"/>
          </p:cNvSpPr>
          <p:nvPr/>
        </p:nvSpPr>
        <p:spPr bwMode="auto">
          <a:xfrm flipV="1">
            <a:off x="6794982" y="1636347"/>
            <a:ext cx="72236" cy="23608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1346"/>
          <p:cNvSpPr txBox="1">
            <a:spLocks noChangeArrowheads="1"/>
          </p:cNvSpPr>
          <p:nvPr/>
        </p:nvSpPr>
        <p:spPr bwMode="auto">
          <a:xfrm>
            <a:off x="6698373" y="1778740"/>
            <a:ext cx="4386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dirty="0" smtClean="0">
                <a:solidFill>
                  <a:srgbClr val="C0C0C0"/>
                </a:solidFill>
              </a:rPr>
              <a:t>5 </a:t>
            </a:r>
            <a:endParaRPr lang="de-DE" sz="1200" dirty="0">
              <a:solidFill>
                <a:srgbClr val="C0C0C0"/>
              </a:solidFill>
            </a:endParaRPr>
          </a:p>
        </p:txBody>
      </p:sp>
      <p:sp>
        <p:nvSpPr>
          <p:cNvPr id="77" name="Line 1362"/>
          <p:cNvSpPr>
            <a:spLocks noChangeShapeType="1"/>
          </p:cNvSpPr>
          <p:nvPr/>
        </p:nvSpPr>
        <p:spPr bwMode="auto">
          <a:xfrm>
            <a:off x="4149402" y="4417807"/>
            <a:ext cx="20085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363"/>
          <p:cNvSpPr>
            <a:spLocks noChangeShapeType="1"/>
          </p:cNvSpPr>
          <p:nvPr/>
        </p:nvSpPr>
        <p:spPr bwMode="auto">
          <a:xfrm flipH="1" flipV="1">
            <a:off x="5517012" y="2095863"/>
            <a:ext cx="10461" cy="2383606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366"/>
          <p:cNvSpPr>
            <a:spLocks noChangeShapeType="1"/>
          </p:cNvSpPr>
          <p:nvPr/>
        </p:nvSpPr>
        <p:spPr bwMode="auto">
          <a:xfrm flipV="1">
            <a:off x="4353776" y="4405474"/>
            <a:ext cx="0" cy="209659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367"/>
          <p:cNvSpPr>
            <a:spLocks noChangeShapeType="1"/>
          </p:cNvSpPr>
          <p:nvPr/>
        </p:nvSpPr>
        <p:spPr bwMode="auto">
          <a:xfrm flipV="1">
            <a:off x="7333051" y="4539375"/>
            <a:ext cx="70474" cy="68712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1378"/>
          <p:cNvSpPr>
            <a:spLocks noChangeShapeType="1"/>
          </p:cNvSpPr>
          <p:nvPr/>
        </p:nvSpPr>
        <p:spPr bwMode="auto">
          <a:xfrm flipH="1" flipV="1">
            <a:off x="7151581" y="2726438"/>
            <a:ext cx="75054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1380"/>
          <p:cNvSpPr>
            <a:spLocks noChangeShapeType="1"/>
          </p:cNvSpPr>
          <p:nvPr/>
        </p:nvSpPr>
        <p:spPr bwMode="auto">
          <a:xfrm flipH="1" flipV="1">
            <a:off x="7065251" y="2522065"/>
            <a:ext cx="836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" name="Group 1261"/>
          <p:cNvGrpSpPr>
            <a:grpSpLocks/>
          </p:cNvGrpSpPr>
          <p:nvPr/>
        </p:nvGrpSpPr>
        <p:grpSpPr bwMode="auto">
          <a:xfrm>
            <a:off x="6698788" y="2326500"/>
            <a:ext cx="732926" cy="306561"/>
            <a:chOff x="2736" y="1872"/>
            <a:chExt cx="488" cy="249"/>
          </a:xfrm>
        </p:grpSpPr>
        <p:sp>
          <p:nvSpPr>
            <p:cNvPr id="165" name="Rectangle 1192"/>
            <p:cNvSpPr>
              <a:spLocks noChangeArrowheads="1"/>
            </p:cNvSpPr>
            <p:nvPr/>
          </p:nvSpPr>
          <p:spPr bwMode="auto">
            <a:xfrm>
              <a:off x="2776" y="1878"/>
              <a:ext cx="411" cy="2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Text Box 1193"/>
            <p:cNvSpPr txBox="1">
              <a:spLocks noChangeArrowheads="1"/>
            </p:cNvSpPr>
            <p:nvPr/>
          </p:nvSpPr>
          <p:spPr bwMode="auto">
            <a:xfrm>
              <a:off x="2736" y="1872"/>
              <a:ext cx="48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600" b="1"/>
                <a:t>RTM Management</a:t>
              </a:r>
              <a:r>
                <a:rPr lang="de-DE" sz="600"/>
                <a:t> </a:t>
              </a:r>
            </a:p>
          </p:txBody>
        </p:sp>
      </p:grpSp>
      <p:sp>
        <p:nvSpPr>
          <p:cNvPr id="89" name="Line 1382"/>
          <p:cNvSpPr>
            <a:spLocks noChangeShapeType="1"/>
          </p:cNvSpPr>
          <p:nvPr/>
        </p:nvSpPr>
        <p:spPr bwMode="auto">
          <a:xfrm>
            <a:off x="7255530" y="2590776"/>
            <a:ext cx="0" cy="21159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1365"/>
          <p:cNvSpPr>
            <a:spLocks noChangeShapeType="1"/>
          </p:cNvSpPr>
          <p:nvPr/>
        </p:nvSpPr>
        <p:spPr bwMode="auto">
          <a:xfrm>
            <a:off x="4350252" y="4608086"/>
            <a:ext cx="299337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383"/>
          <p:cNvSpPr>
            <a:spLocks noChangeShapeType="1"/>
          </p:cNvSpPr>
          <p:nvPr/>
        </p:nvSpPr>
        <p:spPr bwMode="auto">
          <a:xfrm>
            <a:off x="4137069" y="4699702"/>
            <a:ext cx="31255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385"/>
          <p:cNvSpPr>
            <a:spLocks noChangeShapeType="1"/>
          </p:cNvSpPr>
          <p:nvPr/>
        </p:nvSpPr>
        <p:spPr bwMode="auto">
          <a:xfrm flipH="1">
            <a:off x="7426429" y="2314167"/>
            <a:ext cx="472174" cy="0"/>
          </a:xfrm>
          <a:prstGeom prst="line">
            <a:avLst/>
          </a:prstGeom>
          <a:noFill/>
          <a:ln w="12700">
            <a:solidFill>
              <a:srgbClr val="FF7C80"/>
            </a:solidFill>
            <a:round/>
            <a:headEnd type="triangl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" name="Group 1386"/>
          <p:cNvGrpSpPr>
            <a:grpSpLocks/>
          </p:cNvGrpSpPr>
          <p:nvPr/>
        </p:nvGrpSpPr>
        <p:grpSpPr bwMode="auto">
          <a:xfrm>
            <a:off x="6721692" y="2652441"/>
            <a:ext cx="466888" cy="306561"/>
            <a:chOff x="2736" y="1872"/>
            <a:chExt cx="488" cy="233"/>
          </a:xfrm>
        </p:grpSpPr>
        <p:sp>
          <p:nvSpPr>
            <p:cNvPr id="163" name="Rectangle 1387"/>
            <p:cNvSpPr>
              <a:spLocks noChangeArrowheads="1"/>
            </p:cNvSpPr>
            <p:nvPr/>
          </p:nvSpPr>
          <p:spPr bwMode="auto">
            <a:xfrm>
              <a:off x="2776" y="1878"/>
              <a:ext cx="411" cy="2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" name="Text Box 1388"/>
            <p:cNvSpPr txBox="1">
              <a:spLocks noChangeArrowheads="1"/>
            </p:cNvSpPr>
            <p:nvPr/>
          </p:nvSpPr>
          <p:spPr bwMode="auto">
            <a:xfrm>
              <a:off x="2736" y="1872"/>
              <a:ext cx="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600" b="1"/>
                <a:t>User I2C</a:t>
              </a:r>
              <a:r>
                <a:rPr lang="de-DE" sz="600"/>
                <a:t> </a:t>
              </a:r>
            </a:p>
          </p:txBody>
        </p:sp>
      </p:grpSp>
      <p:sp>
        <p:nvSpPr>
          <p:cNvPr id="118" name="Text Box 1402"/>
          <p:cNvSpPr txBox="1">
            <a:spLocks noChangeArrowheads="1"/>
          </p:cNvSpPr>
          <p:nvPr/>
        </p:nvSpPr>
        <p:spPr bwMode="auto">
          <a:xfrm>
            <a:off x="3266719" y="4287585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RF in</a:t>
            </a:r>
            <a:endParaRPr lang="de-DE" sz="900" dirty="0"/>
          </a:p>
        </p:txBody>
      </p:sp>
      <p:sp>
        <p:nvSpPr>
          <p:cNvPr id="104" name="Text Box 1407"/>
          <p:cNvSpPr txBox="1">
            <a:spLocks noChangeArrowheads="1"/>
          </p:cNvSpPr>
          <p:nvPr/>
        </p:nvSpPr>
        <p:spPr bwMode="auto">
          <a:xfrm>
            <a:off x="8488819" y="1641143"/>
            <a:ext cx="391129" cy="6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900"/>
              <a:t>IF0</a:t>
            </a:r>
          </a:p>
          <a:p>
            <a:pPr eaLnBrk="1" hangingPunct="1">
              <a:spcAft>
                <a:spcPct val="40000"/>
              </a:spcAft>
            </a:pPr>
            <a:r>
              <a:rPr lang="de-DE" sz="900"/>
              <a:t>...</a:t>
            </a:r>
          </a:p>
          <a:p>
            <a:pPr eaLnBrk="1" hangingPunct="1"/>
            <a:r>
              <a:rPr lang="de-DE" sz="900"/>
              <a:t>IF9</a:t>
            </a:r>
          </a:p>
        </p:txBody>
      </p:sp>
      <p:sp>
        <p:nvSpPr>
          <p:cNvPr id="107" name="Text Box 1412"/>
          <p:cNvSpPr txBox="1">
            <a:spLocks noChangeArrowheads="1"/>
          </p:cNvSpPr>
          <p:nvPr/>
        </p:nvSpPr>
        <p:spPr bwMode="auto">
          <a:xfrm>
            <a:off x="7831988" y="4298034"/>
            <a:ext cx="1294954" cy="25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900"/>
              <a:t>REF </a:t>
            </a:r>
            <a:r>
              <a:rPr lang="de-DE" sz="600" b="1"/>
              <a:t>(RF-backplane)</a:t>
            </a:r>
          </a:p>
        </p:txBody>
      </p:sp>
      <p:sp>
        <p:nvSpPr>
          <p:cNvPr id="108" name="Text Box 1413"/>
          <p:cNvSpPr txBox="1">
            <a:spLocks noChangeArrowheads="1"/>
          </p:cNvSpPr>
          <p:nvPr/>
        </p:nvSpPr>
        <p:spPr bwMode="auto">
          <a:xfrm>
            <a:off x="7315432" y="2150316"/>
            <a:ext cx="706499" cy="18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500" b="1">
                <a:solidFill>
                  <a:srgbClr val="FF7C80"/>
                </a:solidFill>
              </a:rPr>
              <a:t>RTM_CLK 0/1</a:t>
            </a:r>
          </a:p>
        </p:txBody>
      </p:sp>
      <p:sp>
        <p:nvSpPr>
          <p:cNvPr id="109" name="Text Box 1417"/>
          <p:cNvSpPr txBox="1">
            <a:spLocks noChangeArrowheads="1"/>
          </p:cNvSpPr>
          <p:nvPr/>
        </p:nvSpPr>
        <p:spPr bwMode="auto">
          <a:xfrm>
            <a:off x="6719049" y="1567505"/>
            <a:ext cx="107296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500" b="1" dirty="0">
                <a:solidFill>
                  <a:srgbClr val="DDDDDD"/>
                </a:solidFill>
              </a:rPr>
              <a:t>AC Ports </a:t>
            </a:r>
            <a:r>
              <a:rPr lang="de-DE" sz="500" b="1" dirty="0" smtClean="0">
                <a:solidFill>
                  <a:srgbClr val="DDDDDD"/>
                </a:solidFill>
              </a:rPr>
              <a:t>0-4</a:t>
            </a:r>
            <a:endParaRPr lang="de-DE" sz="500" b="1" dirty="0">
              <a:solidFill>
                <a:srgbClr val="DDDDDD"/>
              </a:solidFill>
            </a:endParaRPr>
          </a:p>
        </p:txBody>
      </p:sp>
      <p:sp>
        <p:nvSpPr>
          <p:cNvPr id="112" name="Line 1384"/>
          <p:cNvSpPr>
            <a:spLocks noChangeShapeType="1"/>
          </p:cNvSpPr>
          <p:nvPr/>
        </p:nvSpPr>
        <p:spPr bwMode="auto">
          <a:xfrm flipH="1">
            <a:off x="7426429" y="2314167"/>
            <a:ext cx="0" cy="724256"/>
          </a:xfrm>
          <a:prstGeom prst="line">
            <a:avLst/>
          </a:prstGeom>
          <a:noFill/>
          <a:ln w="127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1421"/>
          <p:cNvSpPr txBox="1">
            <a:spLocks noChangeArrowheads="1"/>
          </p:cNvSpPr>
          <p:nvPr/>
        </p:nvSpPr>
        <p:spPr bwMode="auto">
          <a:xfrm>
            <a:off x="7368288" y="2367022"/>
            <a:ext cx="602550" cy="1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500" b="1"/>
              <a:t>RTM.1/.2/.4</a:t>
            </a:r>
          </a:p>
        </p:txBody>
      </p:sp>
      <p:sp>
        <p:nvSpPr>
          <p:cNvPr id="222" name="Line 1310"/>
          <p:cNvSpPr>
            <a:spLocks noChangeShapeType="1"/>
          </p:cNvSpPr>
          <p:nvPr/>
        </p:nvSpPr>
        <p:spPr bwMode="auto">
          <a:xfrm flipH="1" flipV="1">
            <a:off x="6590434" y="1748896"/>
            <a:ext cx="1301121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3718824" y="1523800"/>
            <a:ext cx="2896997" cy="1119996"/>
            <a:chOff x="3753755" y="2209754"/>
            <a:chExt cx="2896997" cy="1119996"/>
          </a:xfrm>
        </p:grpSpPr>
        <p:sp>
          <p:nvSpPr>
            <p:cNvPr id="200" name="Rectangle 1059"/>
            <p:cNvSpPr>
              <a:spLocks noChangeArrowheads="1"/>
            </p:cNvSpPr>
            <p:nvPr/>
          </p:nvSpPr>
          <p:spPr bwMode="auto">
            <a:xfrm>
              <a:off x="3757436" y="2469743"/>
              <a:ext cx="260506" cy="149805"/>
            </a:xfrm>
            <a:prstGeom prst="rect">
              <a:avLst/>
            </a:prstGeom>
            <a:gradFill rotWithShape="0">
              <a:gsLst>
                <a:gs pos="0">
                  <a:srgbClr val="F28E00"/>
                </a:gs>
                <a:gs pos="50000">
                  <a:srgbClr val="FFE885"/>
                </a:gs>
                <a:gs pos="100000">
                  <a:srgbClr val="F28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1267"/>
            <p:cNvSpPr>
              <a:spLocks noChangeShapeType="1"/>
            </p:cNvSpPr>
            <p:nvPr/>
          </p:nvSpPr>
          <p:spPr bwMode="auto">
            <a:xfrm>
              <a:off x="4184331" y="2544644"/>
              <a:ext cx="1561286" cy="78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295"/>
            <p:cNvSpPr>
              <a:spLocks noChangeShapeType="1"/>
            </p:cNvSpPr>
            <p:nvPr/>
          </p:nvSpPr>
          <p:spPr bwMode="auto">
            <a:xfrm flipH="1">
              <a:off x="4529653" y="2299810"/>
              <a:ext cx="155878" cy="169934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97"/>
            <p:cNvSpPr>
              <a:spLocks noChangeShapeType="1"/>
            </p:cNvSpPr>
            <p:nvPr/>
          </p:nvSpPr>
          <p:spPr bwMode="auto">
            <a:xfrm flipV="1">
              <a:off x="4685532" y="2299808"/>
              <a:ext cx="693330" cy="7481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310"/>
            <p:cNvSpPr>
              <a:spLocks noChangeShapeType="1"/>
            </p:cNvSpPr>
            <p:nvPr/>
          </p:nvSpPr>
          <p:spPr bwMode="auto">
            <a:xfrm flipH="1" flipV="1">
              <a:off x="6644816" y="2291975"/>
              <a:ext cx="5936" cy="838509"/>
            </a:xfrm>
            <a:prstGeom prst="line">
              <a:avLst/>
            </a:prstGeom>
            <a:noFill/>
            <a:ln w="508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1326"/>
            <p:cNvGrpSpPr>
              <a:grpSpLocks/>
            </p:cNvGrpSpPr>
            <p:nvPr/>
          </p:nvGrpSpPr>
          <p:grpSpPr bwMode="auto">
            <a:xfrm flipH="1">
              <a:off x="6321447" y="2689205"/>
              <a:ext cx="306561" cy="111992"/>
              <a:chOff x="1110" y="2784"/>
              <a:chExt cx="192" cy="69"/>
            </a:xfrm>
          </p:grpSpPr>
          <p:sp>
            <p:nvSpPr>
              <p:cNvPr id="177" name="Line 1327"/>
              <p:cNvSpPr>
                <a:spLocks noChangeShapeType="1"/>
              </p:cNvSpPr>
              <p:nvPr/>
            </p:nvSpPr>
            <p:spPr bwMode="auto">
              <a:xfrm>
                <a:off x="1173" y="2850"/>
                <a:ext cx="129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328"/>
              <p:cNvSpPr>
                <a:spLocks noChangeShapeType="1"/>
              </p:cNvSpPr>
              <p:nvPr/>
            </p:nvSpPr>
            <p:spPr bwMode="auto">
              <a:xfrm flipH="1" flipV="1">
                <a:off x="1110" y="2784"/>
                <a:ext cx="66" cy="6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" name="Line 1330"/>
            <p:cNvSpPr>
              <a:spLocks noChangeShapeType="1"/>
            </p:cNvSpPr>
            <p:nvPr/>
          </p:nvSpPr>
          <p:spPr bwMode="auto">
            <a:xfrm flipH="1" flipV="1">
              <a:off x="6321448" y="2545424"/>
              <a:ext cx="205971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331"/>
            <p:cNvSpPr>
              <a:spLocks noChangeShapeType="1"/>
            </p:cNvSpPr>
            <p:nvPr/>
          </p:nvSpPr>
          <p:spPr bwMode="auto">
            <a:xfrm flipV="1">
              <a:off x="6522629" y="2448093"/>
              <a:ext cx="102736" cy="99176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50"/>
            <p:cNvSpPr>
              <a:spLocks noChangeShapeType="1"/>
            </p:cNvSpPr>
            <p:nvPr/>
          </p:nvSpPr>
          <p:spPr bwMode="auto">
            <a:xfrm>
              <a:off x="4184333" y="3005459"/>
              <a:ext cx="163851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1238"/>
            <p:cNvSpPr>
              <a:spLocks noChangeArrowheads="1"/>
            </p:cNvSpPr>
            <p:nvPr/>
          </p:nvSpPr>
          <p:spPr bwMode="auto">
            <a:xfrm>
              <a:off x="4837458" y="2447067"/>
              <a:ext cx="408680" cy="18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00" dirty="0" smtClean="0"/>
                <a:t>BPF f</a:t>
              </a:r>
              <a:r>
                <a:rPr lang="en-US" sz="600" baseline="-25000" dirty="0" smtClean="0"/>
                <a:t>lock</a:t>
              </a:r>
              <a:endParaRPr lang="de-DE" sz="600" baseline="-25000" dirty="0"/>
            </a:p>
          </p:txBody>
        </p:sp>
        <p:sp>
          <p:nvSpPr>
            <p:cNvPr id="210" name="Rectangle 1238"/>
            <p:cNvSpPr>
              <a:spLocks noChangeArrowheads="1"/>
            </p:cNvSpPr>
            <p:nvPr/>
          </p:nvSpPr>
          <p:spPr bwMode="auto">
            <a:xfrm>
              <a:off x="4284758" y="2447971"/>
              <a:ext cx="462416" cy="18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00" dirty="0" smtClean="0"/>
                <a:t>CPL. 10dB</a:t>
              </a:r>
              <a:endParaRPr lang="de-DE" sz="600" dirty="0"/>
            </a:p>
          </p:txBody>
        </p:sp>
        <p:sp>
          <p:nvSpPr>
            <p:cNvPr id="211" name="Rectangle 1238"/>
            <p:cNvSpPr>
              <a:spLocks noChangeArrowheads="1"/>
            </p:cNvSpPr>
            <p:nvPr/>
          </p:nvSpPr>
          <p:spPr bwMode="auto">
            <a:xfrm>
              <a:off x="4833529" y="2209754"/>
              <a:ext cx="408680" cy="18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00" dirty="0"/>
                <a:t>L</a:t>
              </a:r>
              <a:r>
                <a:rPr lang="en-US" sz="600" dirty="0" smtClean="0"/>
                <a:t>PF </a:t>
              </a:r>
              <a:r>
                <a:rPr lang="en-US" sz="600" dirty="0" err="1" smtClean="0"/>
                <a:t>f</a:t>
              </a:r>
              <a:r>
                <a:rPr lang="en-US" sz="600" baseline="-25000" dirty="0" err="1" smtClean="0"/>
                <a:t>ref</a:t>
              </a:r>
              <a:endParaRPr lang="de-DE" sz="600" dirty="0"/>
            </a:p>
          </p:txBody>
        </p:sp>
        <p:sp>
          <p:nvSpPr>
            <p:cNvPr id="212" name="Rectangle 1238"/>
            <p:cNvSpPr>
              <a:spLocks noChangeArrowheads="1"/>
            </p:cNvSpPr>
            <p:nvPr/>
          </p:nvSpPr>
          <p:spPr bwMode="auto">
            <a:xfrm>
              <a:off x="5299567" y="2447389"/>
              <a:ext cx="408680" cy="18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00" dirty="0" smtClean="0"/>
                <a:t>RF </a:t>
              </a:r>
              <a:r>
                <a:rPr lang="en-US" sz="600" dirty="0" err="1" smtClean="0"/>
                <a:t>Ampl</a:t>
              </a:r>
              <a:r>
                <a:rPr lang="en-US" sz="600" dirty="0" smtClean="0"/>
                <a:t>.</a:t>
              </a:r>
              <a:endParaRPr lang="de-DE" sz="600" dirty="0"/>
            </a:p>
          </p:txBody>
        </p:sp>
        <p:sp>
          <p:nvSpPr>
            <p:cNvPr id="213" name="Rectangle 1238"/>
            <p:cNvSpPr>
              <a:spLocks noChangeArrowheads="1"/>
            </p:cNvSpPr>
            <p:nvPr/>
          </p:nvSpPr>
          <p:spPr bwMode="auto">
            <a:xfrm>
              <a:off x="5299567" y="2210391"/>
              <a:ext cx="408680" cy="18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00" dirty="0" smtClean="0"/>
                <a:t>RF </a:t>
              </a:r>
              <a:r>
                <a:rPr lang="en-US" sz="600" dirty="0" err="1" smtClean="0"/>
                <a:t>Ampl</a:t>
              </a:r>
              <a:r>
                <a:rPr lang="en-US" sz="600" dirty="0" smtClean="0"/>
                <a:t>.</a:t>
              </a:r>
              <a:endParaRPr lang="de-DE" sz="600" dirty="0"/>
            </a:p>
          </p:txBody>
        </p:sp>
        <p:sp>
          <p:nvSpPr>
            <p:cNvPr id="215" name="Rectangle 1238"/>
            <p:cNvSpPr>
              <a:spLocks noChangeArrowheads="1"/>
            </p:cNvSpPr>
            <p:nvPr/>
          </p:nvSpPr>
          <p:spPr bwMode="auto">
            <a:xfrm>
              <a:off x="5745617" y="2441269"/>
              <a:ext cx="745152" cy="186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00" dirty="0" smtClean="0"/>
                <a:t>Down-converter</a:t>
              </a:r>
              <a:endParaRPr lang="de-DE" sz="600" dirty="0"/>
            </a:p>
          </p:txBody>
        </p:sp>
        <p:sp>
          <p:nvSpPr>
            <p:cNvPr id="216" name="Rectangle 1238"/>
            <p:cNvSpPr>
              <a:spLocks noChangeArrowheads="1"/>
            </p:cNvSpPr>
            <p:nvPr/>
          </p:nvSpPr>
          <p:spPr bwMode="auto">
            <a:xfrm>
              <a:off x="5741065" y="2689205"/>
              <a:ext cx="745152" cy="186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00" dirty="0" smtClean="0"/>
                <a:t>Down-converter</a:t>
              </a:r>
              <a:endParaRPr lang="de-DE" sz="600" dirty="0"/>
            </a:p>
          </p:txBody>
        </p:sp>
        <p:sp>
          <p:nvSpPr>
            <p:cNvPr id="217" name="Line 1364"/>
            <p:cNvSpPr>
              <a:spLocks noChangeShapeType="1"/>
            </p:cNvSpPr>
            <p:nvPr/>
          </p:nvSpPr>
          <p:spPr bwMode="auto">
            <a:xfrm flipV="1">
              <a:off x="5556053" y="2783627"/>
              <a:ext cx="199577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1059"/>
            <p:cNvSpPr>
              <a:spLocks noChangeArrowheads="1"/>
            </p:cNvSpPr>
            <p:nvPr/>
          </p:nvSpPr>
          <p:spPr bwMode="auto">
            <a:xfrm>
              <a:off x="3753755" y="2930557"/>
              <a:ext cx="260506" cy="149805"/>
            </a:xfrm>
            <a:prstGeom prst="rect">
              <a:avLst/>
            </a:prstGeom>
            <a:gradFill rotWithShape="0">
              <a:gsLst>
                <a:gs pos="0">
                  <a:srgbClr val="F28E00"/>
                </a:gs>
                <a:gs pos="50000">
                  <a:srgbClr val="FFE885"/>
                </a:gs>
                <a:gs pos="100000">
                  <a:srgbClr val="F28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Rectangle 1059"/>
            <p:cNvSpPr>
              <a:spLocks noChangeArrowheads="1"/>
            </p:cNvSpPr>
            <p:nvPr/>
          </p:nvSpPr>
          <p:spPr bwMode="auto">
            <a:xfrm>
              <a:off x="3756027" y="3151197"/>
              <a:ext cx="260506" cy="149805"/>
            </a:xfrm>
            <a:prstGeom prst="rect">
              <a:avLst/>
            </a:prstGeom>
            <a:gradFill rotWithShape="0">
              <a:gsLst>
                <a:gs pos="0">
                  <a:srgbClr val="F28E00"/>
                </a:gs>
                <a:gs pos="50000">
                  <a:srgbClr val="FFE885"/>
                </a:gs>
                <a:gs pos="100000">
                  <a:srgbClr val="F28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Rectangle 1238"/>
            <p:cNvSpPr>
              <a:spLocks noChangeArrowheads="1"/>
            </p:cNvSpPr>
            <p:nvPr/>
          </p:nvSpPr>
          <p:spPr bwMode="auto">
            <a:xfrm>
              <a:off x="4339841" y="2913754"/>
              <a:ext cx="739507" cy="4159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00" dirty="0" smtClean="0"/>
                <a:t>Input stage</a:t>
              </a:r>
            </a:p>
            <a:p>
              <a:pPr algn="ctr"/>
              <a:r>
                <a:rPr lang="en-US" sz="600" dirty="0" smtClean="0"/>
                <a:t>DC/AC configurable</a:t>
              </a:r>
            </a:p>
            <a:p>
              <a:pPr algn="ctr"/>
              <a:r>
                <a:rPr lang="en-US" sz="600" dirty="0" smtClean="0"/>
                <a:t>+ Amplifier</a:t>
              </a:r>
              <a:endParaRPr lang="de-DE" sz="600" dirty="0"/>
            </a:p>
          </p:txBody>
        </p:sp>
        <p:sp>
          <p:nvSpPr>
            <p:cNvPr id="223" name="Line 1350"/>
            <p:cNvSpPr>
              <a:spLocks noChangeShapeType="1"/>
            </p:cNvSpPr>
            <p:nvPr/>
          </p:nvSpPr>
          <p:spPr bwMode="auto">
            <a:xfrm>
              <a:off x="4172957" y="3226099"/>
              <a:ext cx="163851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08"/>
            <p:cNvSpPr>
              <a:spLocks noChangeShapeType="1"/>
            </p:cNvSpPr>
            <p:nvPr/>
          </p:nvSpPr>
          <p:spPr bwMode="auto">
            <a:xfrm flipV="1">
              <a:off x="5093444" y="3003809"/>
              <a:ext cx="1392773" cy="165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" name="Group 1326"/>
            <p:cNvGrpSpPr>
              <a:grpSpLocks/>
            </p:cNvGrpSpPr>
            <p:nvPr/>
          </p:nvGrpSpPr>
          <p:grpSpPr bwMode="auto">
            <a:xfrm flipH="1">
              <a:off x="6344191" y="2896197"/>
              <a:ext cx="306561" cy="111992"/>
              <a:chOff x="1110" y="2784"/>
              <a:chExt cx="192" cy="69"/>
            </a:xfrm>
          </p:grpSpPr>
          <p:sp>
            <p:nvSpPr>
              <p:cNvPr id="226" name="Line 1327"/>
              <p:cNvSpPr>
                <a:spLocks noChangeShapeType="1"/>
              </p:cNvSpPr>
              <p:nvPr/>
            </p:nvSpPr>
            <p:spPr bwMode="auto">
              <a:xfrm>
                <a:off x="1173" y="2850"/>
                <a:ext cx="129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328"/>
              <p:cNvSpPr>
                <a:spLocks noChangeShapeType="1"/>
              </p:cNvSpPr>
              <p:nvPr/>
            </p:nvSpPr>
            <p:spPr bwMode="auto">
              <a:xfrm flipH="1" flipV="1">
                <a:off x="1110" y="2784"/>
                <a:ext cx="66" cy="6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8" name="Line 1308"/>
            <p:cNvSpPr>
              <a:spLocks noChangeShapeType="1"/>
            </p:cNvSpPr>
            <p:nvPr/>
          </p:nvSpPr>
          <p:spPr bwMode="auto">
            <a:xfrm flipV="1">
              <a:off x="5082068" y="3231273"/>
              <a:ext cx="1392773" cy="165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9" name="Group 1326"/>
            <p:cNvGrpSpPr>
              <a:grpSpLocks/>
            </p:cNvGrpSpPr>
            <p:nvPr/>
          </p:nvGrpSpPr>
          <p:grpSpPr bwMode="auto">
            <a:xfrm flipH="1">
              <a:off x="6325991" y="3124135"/>
              <a:ext cx="306561" cy="111992"/>
              <a:chOff x="1110" y="2784"/>
              <a:chExt cx="192" cy="69"/>
            </a:xfrm>
          </p:grpSpPr>
          <p:sp>
            <p:nvSpPr>
              <p:cNvPr id="230" name="Line 1327"/>
              <p:cNvSpPr>
                <a:spLocks noChangeShapeType="1"/>
              </p:cNvSpPr>
              <p:nvPr/>
            </p:nvSpPr>
            <p:spPr bwMode="auto">
              <a:xfrm>
                <a:off x="1173" y="2850"/>
                <a:ext cx="129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328"/>
              <p:cNvSpPr>
                <a:spLocks noChangeShapeType="1"/>
              </p:cNvSpPr>
              <p:nvPr/>
            </p:nvSpPr>
            <p:spPr bwMode="auto">
              <a:xfrm flipH="1" flipV="1">
                <a:off x="1110" y="2784"/>
                <a:ext cx="66" cy="6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" name="Rectangle 1169"/>
          <p:cNvSpPr>
            <a:spLocks noChangeArrowheads="1"/>
          </p:cNvSpPr>
          <p:nvPr/>
        </p:nvSpPr>
        <p:spPr bwMode="auto">
          <a:xfrm>
            <a:off x="5318769" y="4479470"/>
            <a:ext cx="1342524" cy="1832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600" b="1" dirty="0" smtClean="0"/>
              <a:t>RF-Distribution </a:t>
            </a:r>
            <a:r>
              <a:rPr lang="en-US" sz="600" b="1" dirty="0"/>
              <a:t>/ PWS </a:t>
            </a:r>
            <a:r>
              <a:rPr lang="en-US" sz="600" b="1" dirty="0" smtClean="0"/>
              <a:t>Detector</a:t>
            </a:r>
            <a:endParaRPr lang="de-DE" sz="600" dirty="0"/>
          </a:p>
        </p:txBody>
      </p:sp>
      <p:sp>
        <p:nvSpPr>
          <p:cNvPr id="232" name="Rectangle 1169"/>
          <p:cNvSpPr>
            <a:spLocks noChangeArrowheads="1"/>
          </p:cNvSpPr>
          <p:nvPr/>
        </p:nvSpPr>
        <p:spPr bwMode="auto">
          <a:xfrm>
            <a:off x="6698787" y="3038422"/>
            <a:ext cx="912635" cy="118378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de-DE" sz="600" b="1" dirty="0" smtClean="0"/>
              <a:t>LO / CLK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" b="1" dirty="0" smtClean="0"/>
              <a:t>Generation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" b="1" dirty="0" smtClean="0"/>
              <a:t>Mezzanine</a:t>
            </a:r>
            <a:endParaRPr lang="de-DE" sz="600" b="1" dirty="0"/>
          </a:p>
        </p:txBody>
      </p:sp>
      <p:sp>
        <p:nvSpPr>
          <p:cNvPr id="233" name="Line 1363"/>
          <p:cNvSpPr>
            <a:spLocks noChangeShapeType="1"/>
          </p:cNvSpPr>
          <p:nvPr/>
        </p:nvSpPr>
        <p:spPr bwMode="auto">
          <a:xfrm>
            <a:off x="6663544" y="4510299"/>
            <a:ext cx="111009" cy="3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" name="Line 1364"/>
          <p:cNvSpPr>
            <a:spLocks noChangeShapeType="1"/>
          </p:cNvSpPr>
          <p:nvPr/>
        </p:nvSpPr>
        <p:spPr bwMode="auto">
          <a:xfrm flipH="1" flipV="1">
            <a:off x="6771157" y="4217547"/>
            <a:ext cx="3396" cy="292756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 bwMode="auto">
          <a:xfrm>
            <a:off x="2197918" y="2227800"/>
            <a:ext cx="906507" cy="452564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Drift free detector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37" name="Straight Connector 236"/>
          <p:cNvCxnSpPr/>
          <p:nvPr/>
        </p:nvCxnSpPr>
        <p:spPr bwMode="auto">
          <a:xfrm>
            <a:off x="2427714" y="1857869"/>
            <a:ext cx="0" cy="352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Group 276"/>
          <p:cNvGrpSpPr/>
          <p:nvPr/>
        </p:nvGrpSpPr>
        <p:grpSpPr>
          <a:xfrm>
            <a:off x="3724239" y="2069325"/>
            <a:ext cx="2896997" cy="1746320"/>
            <a:chOff x="3759170" y="2850529"/>
            <a:chExt cx="2896997" cy="1746320"/>
          </a:xfrm>
        </p:grpSpPr>
        <p:grpSp>
          <p:nvGrpSpPr>
            <p:cNvPr id="242" name="Group 241"/>
            <p:cNvGrpSpPr/>
            <p:nvPr/>
          </p:nvGrpSpPr>
          <p:grpSpPr>
            <a:xfrm>
              <a:off x="3759170" y="3476853"/>
              <a:ext cx="2896997" cy="1119996"/>
              <a:chOff x="3753755" y="2209754"/>
              <a:chExt cx="2896997" cy="1119996"/>
            </a:xfrm>
          </p:grpSpPr>
          <p:sp>
            <p:nvSpPr>
              <p:cNvPr id="243" name="Rectangle 1059"/>
              <p:cNvSpPr>
                <a:spLocks noChangeArrowheads="1"/>
              </p:cNvSpPr>
              <p:nvPr/>
            </p:nvSpPr>
            <p:spPr bwMode="auto">
              <a:xfrm>
                <a:off x="3757436" y="2469743"/>
                <a:ext cx="260506" cy="149805"/>
              </a:xfrm>
              <a:prstGeom prst="rect">
                <a:avLst/>
              </a:prstGeom>
              <a:gradFill rotWithShape="0">
                <a:gsLst>
                  <a:gs pos="0">
                    <a:srgbClr val="F28E00"/>
                  </a:gs>
                  <a:gs pos="50000">
                    <a:srgbClr val="FFE885"/>
                  </a:gs>
                  <a:gs pos="100000">
                    <a:srgbClr val="F28E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4" name="Line 1267"/>
              <p:cNvSpPr>
                <a:spLocks noChangeShapeType="1"/>
              </p:cNvSpPr>
              <p:nvPr/>
            </p:nvSpPr>
            <p:spPr bwMode="auto">
              <a:xfrm>
                <a:off x="4184331" y="2544644"/>
                <a:ext cx="1561286" cy="78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1295"/>
              <p:cNvSpPr>
                <a:spLocks noChangeShapeType="1"/>
              </p:cNvSpPr>
              <p:nvPr/>
            </p:nvSpPr>
            <p:spPr bwMode="auto">
              <a:xfrm flipH="1">
                <a:off x="4529653" y="2299810"/>
                <a:ext cx="155878" cy="169934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297"/>
              <p:cNvSpPr>
                <a:spLocks noChangeShapeType="1"/>
              </p:cNvSpPr>
              <p:nvPr/>
            </p:nvSpPr>
            <p:spPr bwMode="auto">
              <a:xfrm flipV="1">
                <a:off x="4685532" y="2299808"/>
                <a:ext cx="693330" cy="7481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310"/>
              <p:cNvSpPr>
                <a:spLocks noChangeShapeType="1"/>
              </p:cNvSpPr>
              <p:nvPr/>
            </p:nvSpPr>
            <p:spPr bwMode="auto">
              <a:xfrm flipH="1" flipV="1">
                <a:off x="6644816" y="2291975"/>
                <a:ext cx="5936" cy="838509"/>
              </a:xfrm>
              <a:prstGeom prst="line">
                <a:avLst/>
              </a:prstGeom>
              <a:noFill/>
              <a:ln w="508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8" name="Group 1326"/>
              <p:cNvGrpSpPr>
                <a:grpSpLocks/>
              </p:cNvGrpSpPr>
              <p:nvPr/>
            </p:nvGrpSpPr>
            <p:grpSpPr bwMode="auto">
              <a:xfrm flipH="1">
                <a:off x="6321447" y="2689205"/>
                <a:ext cx="306561" cy="111992"/>
                <a:chOff x="1110" y="2784"/>
                <a:chExt cx="192" cy="69"/>
              </a:xfrm>
            </p:grpSpPr>
            <p:sp>
              <p:nvSpPr>
                <p:cNvPr id="272" name="Line 1327"/>
                <p:cNvSpPr>
                  <a:spLocks noChangeShapeType="1"/>
                </p:cNvSpPr>
                <p:nvPr/>
              </p:nvSpPr>
              <p:spPr bwMode="auto">
                <a:xfrm>
                  <a:off x="1173" y="2850"/>
                  <a:ext cx="129" cy="0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328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784"/>
                  <a:ext cx="66" cy="69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9" name="Line 1330"/>
              <p:cNvSpPr>
                <a:spLocks noChangeShapeType="1"/>
              </p:cNvSpPr>
              <p:nvPr/>
            </p:nvSpPr>
            <p:spPr bwMode="auto">
              <a:xfrm flipH="1" flipV="1">
                <a:off x="6321448" y="2545424"/>
                <a:ext cx="205971" cy="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1331"/>
              <p:cNvSpPr>
                <a:spLocks noChangeShapeType="1"/>
              </p:cNvSpPr>
              <p:nvPr/>
            </p:nvSpPr>
            <p:spPr bwMode="auto">
              <a:xfrm flipV="1">
                <a:off x="6522629" y="2448093"/>
                <a:ext cx="102736" cy="99176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350"/>
              <p:cNvSpPr>
                <a:spLocks noChangeShapeType="1"/>
              </p:cNvSpPr>
              <p:nvPr/>
            </p:nvSpPr>
            <p:spPr bwMode="auto">
              <a:xfrm>
                <a:off x="4184333" y="3005459"/>
                <a:ext cx="163851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1238"/>
              <p:cNvSpPr>
                <a:spLocks noChangeArrowheads="1"/>
              </p:cNvSpPr>
              <p:nvPr/>
            </p:nvSpPr>
            <p:spPr bwMode="auto">
              <a:xfrm>
                <a:off x="4837458" y="2447067"/>
                <a:ext cx="408680" cy="18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dirty="0" smtClean="0"/>
                  <a:t>BPF f</a:t>
                </a:r>
                <a:r>
                  <a:rPr lang="en-US" sz="600" baseline="-25000" dirty="0" smtClean="0"/>
                  <a:t>lock</a:t>
                </a:r>
                <a:endParaRPr lang="de-DE" sz="600" baseline="-25000" dirty="0"/>
              </a:p>
            </p:txBody>
          </p:sp>
          <p:sp>
            <p:nvSpPr>
              <p:cNvPr id="253" name="Rectangle 1238"/>
              <p:cNvSpPr>
                <a:spLocks noChangeArrowheads="1"/>
              </p:cNvSpPr>
              <p:nvPr/>
            </p:nvSpPr>
            <p:spPr bwMode="auto">
              <a:xfrm>
                <a:off x="4284758" y="2447971"/>
                <a:ext cx="462416" cy="18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dirty="0" smtClean="0"/>
                  <a:t>CPL. 10dB</a:t>
                </a:r>
                <a:endParaRPr lang="de-DE" sz="600" dirty="0"/>
              </a:p>
            </p:txBody>
          </p:sp>
          <p:sp>
            <p:nvSpPr>
              <p:cNvPr id="254" name="Rectangle 1238"/>
              <p:cNvSpPr>
                <a:spLocks noChangeArrowheads="1"/>
              </p:cNvSpPr>
              <p:nvPr/>
            </p:nvSpPr>
            <p:spPr bwMode="auto">
              <a:xfrm>
                <a:off x="4833529" y="2209754"/>
                <a:ext cx="408680" cy="18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dirty="0"/>
                  <a:t>L</a:t>
                </a:r>
                <a:r>
                  <a:rPr lang="en-US" sz="600" dirty="0" smtClean="0"/>
                  <a:t>PF </a:t>
                </a:r>
                <a:r>
                  <a:rPr lang="en-US" sz="600" dirty="0" err="1" smtClean="0"/>
                  <a:t>f</a:t>
                </a:r>
                <a:r>
                  <a:rPr lang="en-US" sz="600" baseline="-25000" dirty="0" err="1" smtClean="0"/>
                  <a:t>ref</a:t>
                </a:r>
                <a:endParaRPr lang="de-DE" sz="600" dirty="0"/>
              </a:p>
            </p:txBody>
          </p:sp>
          <p:sp>
            <p:nvSpPr>
              <p:cNvPr id="255" name="Rectangle 1238"/>
              <p:cNvSpPr>
                <a:spLocks noChangeArrowheads="1"/>
              </p:cNvSpPr>
              <p:nvPr/>
            </p:nvSpPr>
            <p:spPr bwMode="auto">
              <a:xfrm>
                <a:off x="5299567" y="2447389"/>
                <a:ext cx="408680" cy="18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dirty="0" smtClean="0"/>
                  <a:t>RF </a:t>
                </a:r>
                <a:r>
                  <a:rPr lang="en-US" sz="600" dirty="0" err="1" smtClean="0"/>
                  <a:t>Ampl</a:t>
                </a:r>
                <a:r>
                  <a:rPr lang="en-US" sz="600" dirty="0" smtClean="0"/>
                  <a:t>.</a:t>
                </a:r>
                <a:endParaRPr lang="de-DE" sz="600" dirty="0"/>
              </a:p>
            </p:txBody>
          </p:sp>
          <p:sp>
            <p:nvSpPr>
              <p:cNvPr id="256" name="Rectangle 1238"/>
              <p:cNvSpPr>
                <a:spLocks noChangeArrowheads="1"/>
              </p:cNvSpPr>
              <p:nvPr/>
            </p:nvSpPr>
            <p:spPr bwMode="auto">
              <a:xfrm>
                <a:off x="5299567" y="2210391"/>
                <a:ext cx="408680" cy="18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dirty="0" smtClean="0"/>
                  <a:t>RF </a:t>
                </a:r>
                <a:r>
                  <a:rPr lang="en-US" sz="600" dirty="0" err="1" smtClean="0"/>
                  <a:t>Ampl</a:t>
                </a:r>
                <a:r>
                  <a:rPr lang="en-US" sz="600" dirty="0" smtClean="0"/>
                  <a:t>.</a:t>
                </a:r>
                <a:endParaRPr lang="de-DE" sz="600" dirty="0"/>
              </a:p>
            </p:txBody>
          </p:sp>
          <p:sp>
            <p:nvSpPr>
              <p:cNvPr id="257" name="Rectangle 1238"/>
              <p:cNvSpPr>
                <a:spLocks noChangeArrowheads="1"/>
              </p:cNvSpPr>
              <p:nvPr/>
            </p:nvSpPr>
            <p:spPr bwMode="auto">
              <a:xfrm>
                <a:off x="5745617" y="2441269"/>
                <a:ext cx="745152" cy="1866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dirty="0" smtClean="0"/>
                  <a:t>Down-converter</a:t>
                </a:r>
                <a:endParaRPr lang="de-DE" sz="600" dirty="0"/>
              </a:p>
            </p:txBody>
          </p:sp>
          <p:sp>
            <p:nvSpPr>
              <p:cNvPr id="258" name="Rectangle 1238"/>
              <p:cNvSpPr>
                <a:spLocks noChangeArrowheads="1"/>
              </p:cNvSpPr>
              <p:nvPr/>
            </p:nvSpPr>
            <p:spPr bwMode="auto">
              <a:xfrm>
                <a:off x="5741065" y="2689205"/>
                <a:ext cx="745152" cy="1866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dirty="0" smtClean="0"/>
                  <a:t>Down-converter</a:t>
                </a:r>
                <a:endParaRPr lang="de-DE" sz="600" dirty="0"/>
              </a:p>
            </p:txBody>
          </p:sp>
          <p:sp>
            <p:nvSpPr>
              <p:cNvPr id="259" name="Line 1364"/>
              <p:cNvSpPr>
                <a:spLocks noChangeShapeType="1"/>
              </p:cNvSpPr>
              <p:nvPr/>
            </p:nvSpPr>
            <p:spPr bwMode="auto">
              <a:xfrm flipV="1">
                <a:off x="5556053" y="2783627"/>
                <a:ext cx="199577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Rectangle 1059"/>
              <p:cNvSpPr>
                <a:spLocks noChangeArrowheads="1"/>
              </p:cNvSpPr>
              <p:nvPr/>
            </p:nvSpPr>
            <p:spPr bwMode="auto">
              <a:xfrm>
                <a:off x="3753755" y="2930557"/>
                <a:ext cx="260506" cy="149805"/>
              </a:xfrm>
              <a:prstGeom prst="rect">
                <a:avLst/>
              </a:prstGeom>
              <a:gradFill rotWithShape="0">
                <a:gsLst>
                  <a:gs pos="0">
                    <a:srgbClr val="F28E00"/>
                  </a:gs>
                  <a:gs pos="50000">
                    <a:srgbClr val="FFE885"/>
                  </a:gs>
                  <a:gs pos="100000">
                    <a:srgbClr val="F28E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1" name="Rectangle 1059"/>
              <p:cNvSpPr>
                <a:spLocks noChangeArrowheads="1"/>
              </p:cNvSpPr>
              <p:nvPr/>
            </p:nvSpPr>
            <p:spPr bwMode="auto">
              <a:xfrm>
                <a:off x="3756027" y="3151197"/>
                <a:ext cx="260506" cy="149805"/>
              </a:xfrm>
              <a:prstGeom prst="rect">
                <a:avLst/>
              </a:prstGeom>
              <a:gradFill rotWithShape="0">
                <a:gsLst>
                  <a:gs pos="0">
                    <a:srgbClr val="F28E00"/>
                  </a:gs>
                  <a:gs pos="50000">
                    <a:srgbClr val="FFE885"/>
                  </a:gs>
                  <a:gs pos="100000">
                    <a:srgbClr val="F28E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2" name="Rectangle 1238"/>
              <p:cNvSpPr>
                <a:spLocks noChangeArrowheads="1"/>
              </p:cNvSpPr>
              <p:nvPr/>
            </p:nvSpPr>
            <p:spPr bwMode="auto">
              <a:xfrm>
                <a:off x="4339841" y="2913754"/>
                <a:ext cx="739507" cy="4159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dirty="0" smtClean="0"/>
                  <a:t>Input stage</a:t>
                </a:r>
              </a:p>
              <a:p>
                <a:pPr algn="ctr"/>
                <a:r>
                  <a:rPr lang="en-US" sz="600" dirty="0" smtClean="0"/>
                  <a:t>DC/AC configurable</a:t>
                </a:r>
              </a:p>
              <a:p>
                <a:pPr algn="ctr"/>
                <a:r>
                  <a:rPr lang="en-US" sz="600" dirty="0" smtClean="0"/>
                  <a:t>+ Amplifier</a:t>
                </a:r>
                <a:endParaRPr lang="de-DE" sz="600" dirty="0"/>
              </a:p>
            </p:txBody>
          </p:sp>
          <p:sp>
            <p:nvSpPr>
              <p:cNvPr id="263" name="Line 1350"/>
              <p:cNvSpPr>
                <a:spLocks noChangeShapeType="1"/>
              </p:cNvSpPr>
              <p:nvPr/>
            </p:nvSpPr>
            <p:spPr bwMode="auto">
              <a:xfrm>
                <a:off x="4172957" y="3226099"/>
                <a:ext cx="163851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308"/>
              <p:cNvSpPr>
                <a:spLocks noChangeShapeType="1"/>
              </p:cNvSpPr>
              <p:nvPr/>
            </p:nvSpPr>
            <p:spPr bwMode="auto">
              <a:xfrm flipV="1">
                <a:off x="5093444" y="3003809"/>
                <a:ext cx="1392773" cy="165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5" name="Group 1326"/>
              <p:cNvGrpSpPr>
                <a:grpSpLocks/>
              </p:cNvGrpSpPr>
              <p:nvPr/>
            </p:nvGrpSpPr>
            <p:grpSpPr bwMode="auto">
              <a:xfrm flipH="1">
                <a:off x="6344191" y="2896197"/>
                <a:ext cx="306561" cy="111992"/>
                <a:chOff x="1110" y="2784"/>
                <a:chExt cx="192" cy="69"/>
              </a:xfrm>
            </p:grpSpPr>
            <p:sp>
              <p:nvSpPr>
                <p:cNvPr id="270" name="Line 1327"/>
                <p:cNvSpPr>
                  <a:spLocks noChangeShapeType="1"/>
                </p:cNvSpPr>
                <p:nvPr/>
              </p:nvSpPr>
              <p:spPr bwMode="auto">
                <a:xfrm>
                  <a:off x="1173" y="2850"/>
                  <a:ext cx="129" cy="0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328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784"/>
                  <a:ext cx="66" cy="69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" name="Line 1308"/>
              <p:cNvSpPr>
                <a:spLocks noChangeShapeType="1"/>
              </p:cNvSpPr>
              <p:nvPr/>
            </p:nvSpPr>
            <p:spPr bwMode="auto">
              <a:xfrm flipV="1">
                <a:off x="5082068" y="3231273"/>
                <a:ext cx="1392773" cy="165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7" name="Group 1326"/>
              <p:cNvGrpSpPr>
                <a:grpSpLocks/>
              </p:cNvGrpSpPr>
              <p:nvPr/>
            </p:nvGrpSpPr>
            <p:grpSpPr bwMode="auto">
              <a:xfrm flipH="1">
                <a:off x="6325991" y="3124135"/>
                <a:ext cx="306561" cy="111992"/>
                <a:chOff x="1110" y="2784"/>
                <a:chExt cx="192" cy="69"/>
              </a:xfrm>
            </p:grpSpPr>
            <p:sp>
              <p:nvSpPr>
                <p:cNvPr id="268" name="Line 1327"/>
                <p:cNvSpPr>
                  <a:spLocks noChangeShapeType="1"/>
                </p:cNvSpPr>
                <p:nvPr/>
              </p:nvSpPr>
              <p:spPr bwMode="auto">
                <a:xfrm>
                  <a:off x="1173" y="2850"/>
                  <a:ext cx="129" cy="0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328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784"/>
                  <a:ext cx="66" cy="69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74" name="Line 1310"/>
            <p:cNvSpPr>
              <a:spLocks noChangeShapeType="1"/>
            </p:cNvSpPr>
            <p:nvPr/>
          </p:nvSpPr>
          <p:spPr bwMode="auto">
            <a:xfrm flipH="1">
              <a:off x="6648408" y="2850529"/>
              <a:ext cx="872" cy="850242"/>
            </a:xfrm>
            <a:prstGeom prst="line">
              <a:avLst/>
            </a:prstGeom>
            <a:noFill/>
            <a:ln w="508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1308"/>
            <p:cNvSpPr>
              <a:spLocks noChangeShapeType="1"/>
            </p:cNvSpPr>
            <p:nvPr/>
          </p:nvSpPr>
          <p:spPr bwMode="auto">
            <a:xfrm flipV="1">
              <a:off x="5718898" y="3570647"/>
              <a:ext cx="911882" cy="374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" name="Text Box 1417"/>
          <p:cNvSpPr txBox="1">
            <a:spLocks noChangeArrowheads="1"/>
          </p:cNvSpPr>
          <p:nvPr/>
        </p:nvSpPr>
        <p:spPr bwMode="auto">
          <a:xfrm>
            <a:off x="6722853" y="1794146"/>
            <a:ext cx="107296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500" b="1" dirty="0">
                <a:solidFill>
                  <a:srgbClr val="DDDDDD"/>
                </a:solidFill>
              </a:rPr>
              <a:t>AC Ports </a:t>
            </a:r>
            <a:r>
              <a:rPr lang="de-DE" sz="500" b="1" dirty="0" smtClean="0">
                <a:solidFill>
                  <a:srgbClr val="DDDDDD"/>
                </a:solidFill>
              </a:rPr>
              <a:t>5-9</a:t>
            </a:r>
            <a:endParaRPr lang="de-DE" sz="500" b="1" dirty="0">
              <a:solidFill>
                <a:srgbClr val="DDDDDD"/>
              </a:solidFill>
            </a:endParaRPr>
          </a:p>
        </p:txBody>
      </p:sp>
      <p:sp>
        <p:nvSpPr>
          <p:cNvPr id="316" name="Text Box 1402"/>
          <p:cNvSpPr txBox="1">
            <a:spLocks noChangeArrowheads="1"/>
          </p:cNvSpPr>
          <p:nvPr/>
        </p:nvSpPr>
        <p:spPr bwMode="auto">
          <a:xfrm>
            <a:off x="3104425" y="3997622"/>
            <a:ext cx="66970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dirty="0" smtClean="0"/>
              <a:t>DAC1-4</a:t>
            </a:r>
            <a:endParaRPr lang="de-DE" sz="900" dirty="0"/>
          </a:p>
        </p:txBody>
      </p:sp>
      <p:sp>
        <p:nvSpPr>
          <p:cNvPr id="317" name="Rectangle 1059"/>
          <p:cNvSpPr>
            <a:spLocks noChangeArrowheads="1"/>
          </p:cNvSpPr>
          <p:nvPr/>
        </p:nvSpPr>
        <p:spPr bwMode="auto">
          <a:xfrm>
            <a:off x="3812847" y="4008293"/>
            <a:ext cx="169618" cy="102180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8" name="Rectangle 1059"/>
          <p:cNvSpPr>
            <a:spLocks noChangeArrowheads="1"/>
          </p:cNvSpPr>
          <p:nvPr/>
        </p:nvSpPr>
        <p:spPr bwMode="auto">
          <a:xfrm>
            <a:off x="3803322" y="4170218"/>
            <a:ext cx="169618" cy="102180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9" name="Text Box 1402"/>
          <p:cNvSpPr txBox="1">
            <a:spLocks noChangeArrowheads="1"/>
          </p:cNvSpPr>
          <p:nvPr/>
        </p:nvSpPr>
        <p:spPr bwMode="auto">
          <a:xfrm>
            <a:off x="3531544" y="1583407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PD in</a:t>
            </a:r>
            <a:endParaRPr lang="de-DE" sz="900" dirty="0"/>
          </a:p>
        </p:txBody>
      </p:sp>
      <p:sp>
        <p:nvSpPr>
          <p:cNvPr id="320" name="Text Box 1402"/>
          <p:cNvSpPr txBox="1">
            <a:spLocks noChangeArrowheads="1"/>
          </p:cNvSpPr>
          <p:nvPr/>
        </p:nvSpPr>
        <p:spPr bwMode="auto">
          <a:xfrm>
            <a:off x="3512765" y="2048532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DET1</a:t>
            </a:r>
            <a:endParaRPr lang="de-DE" sz="900" dirty="0"/>
          </a:p>
        </p:txBody>
      </p:sp>
      <p:sp>
        <p:nvSpPr>
          <p:cNvPr id="322" name="Text Box 1402"/>
          <p:cNvSpPr txBox="1">
            <a:spLocks noChangeArrowheads="1"/>
          </p:cNvSpPr>
          <p:nvPr/>
        </p:nvSpPr>
        <p:spPr bwMode="auto">
          <a:xfrm>
            <a:off x="3503206" y="2572117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DET2</a:t>
            </a:r>
            <a:endParaRPr lang="de-DE" sz="900" dirty="0"/>
          </a:p>
        </p:txBody>
      </p:sp>
      <p:sp>
        <p:nvSpPr>
          <p:cNvPr id="323" name="Text Box 1402"/>
          <p:cNvSpPr txBox="1">
            <a:spLocks noChangeArrowheads="1"/>
          </p:cNvSpPr>
          <p:nvPr/>
        </p:nvSpPr>
        <p:spPr bwMode="auto">
          <a:xfrm>
            <a:off x="3512647" y="2764781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PD in</a:t>
            </a:r>
            <a:endParaRPr lang="de-DE" sz="900" dirty="0"/>
          </a:p>
        </p:txBody>
      </p:sp>
      <p:sp>
        <p:nvSpPr>
          <p:cNvPr id="324" name="Text Box 1402"/>
          <p:cNvSpPr txBox="1">
            <a:spLocks noChangeArrowheads="1"/>
          </p:cNvSpPr>
          <p:nvPr/>
        </p:nvSpPr>
        <p:spPr bwMode="auto">
          <a:xfrm>
            <a:off x="3493868" y="3229906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DET1</a:t>
            </a:r>
            <a:endParaRPr lang="de-DE" sz="900" dirty="0"/>
          </a:p>
        </p:txBody>
      </p:sp>
      <p:sp>
        <p:nvSpPr>
          <p:cNvPr id="325" name="Text Box 1402"/>
          <p:cNvSpPr txBox="1">
            <a:spLocks noChangeArrowheads="1"/>
          </p:cNvSpPr>
          <p:nvPr/>
        </p:nvSpPr>
        <p:spPr bwMode="auto">
          <a:xfrm>
            <a:off x="3484309" y="3753491"/>
            <a:ext cx="4988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 smtClean="0"/>
              <a:t>DET2</a:t>
            </a:r>
            <a:endParaRPr lang="de-DE" sz="900" dirty="0"/>
          </a:p>
        </p:txBody>
      </p:sp>
      <p:sp>
        <p:nvSpPr>
          <p:cNvPr id="326" name="TextBox 325"/>
          <p:cNvSpPr txBox="1"/>
          <p:nvPr/>
        </p:nvSpPr>
        <p:spPr>
          <a:xfrm>
            <a:off x="227993" y="2937950"/>
            <a:ext cx="32880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Channel configuration (2 units):</a:t>
            </a:r>
          </a:p>
          <a:p>
            <a:r>
              <a:rPr lang="en-US" dirty="0" smtClean="0"/>
              <a:t>2 x DWC</a:t>
            </a:r>
          </a:p>
          <a:p>
            <a:r>
              <a:rPr lang="en-US" dirty="0" smtClean="0"/>
              <a:t>1 x DS</a:t>
            </a:r>
          </a:p>
          <a:p>
            <a:r>
              <a:rPr lang="en-US" dirty="0" smtClean="0"/>
              <a:t>2 x DC/AC</a:t>
            </a:r>
          </a:p>
          <a:p>
            <a:r>
              <a:rPr lang="en-US" dirty="0" smtClean="0"/>
              <a:t>2 x DAC</a:t>
            </a:r>
          </a:p>
          <a:p>
            <a:endParaRPr lang="en-US" dirty="0" smtClean="0"/>
          </a:p>
          <a:p>
            <a:r>
              <a:rPr lang="en-US" dirty="0" smtClean="0"/>
              <a:t>Up to 2 LO / CLK generation</a:t>
            </a:r>
          </a:p>
          <a:p>
            <a:endParaRPr lang="en-US" dirty="0"/>
          </a:p>
          <a:p>
            <a:r>
              <a:rPr lang="en-US" b="1" dirty="0" smtClean="0"/>
              <a:t>AMC:</a:t>
            </a:r>
          </a:p>
          <a:p>
            <a:r>
              <a:rPr lang="en-US" dirty="0" smtClean="0"/>
              <a:t>SIS8300L</a:t>
            </a:r>
          </a:p>
          <a:p>
            <a:r>
              <a:rPr lang="en-US" dirty="0" smtClean="0"/>
              <a:t>SIS8325</a:t>
            </a:r>
            <a:endParaRPr lang="en-US" dirty="0"/>
          </a:p>
        </p:txBody>
      </p:sp>
      <p:sp>
        <p:nvSpPr>
          <p:cNvPr id="327" name="TextBox 326"/>
          <p:cNvSpPr txBox="1"/>
          <p:nvPr/>
        </p:nvSpPr>
        <p:spPr>
          <a:xfrm>
            <a:off x="2760224" y="5476875"/>
            <a:ext cx="557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Down-converter performance ~ 3-4 </a:t>
            </a:r>
            <a:r>
              <a:rPr lang="en-US" dirty="0" err="1" smtClean="0"/>
              <a:t>mdeg</a:t>
            </a:r>
            <a:r>
              <a:rPr lang="en-US" dirty="0" smtClean="0"/>
              <a:t> (…1MHz)</a:t>
            </a:r>
            <a:endParaRPr lang="de-DE" dirty="0" smtClean="0"/>
          </a:p>
          <a:p>
            <a:r>
              <a:rPr lang="en-US" dirty="0" smtClean="0"/>
              <a:t>Phase adjustments via phase </a:t>
            </a:r>
            <a:r>
              <a:rPr lang="en-US" dirty="0" err="1" smtClean="0"/>
              <a:t>setpoint</a:t>
            </a:r>
            <a:endParaRPr lang="en-US" dirty="0" smtClean="0"/>
          </a:p>
          <a:p>
            <a:r>
              <a:rPr lang="en-US" dirty="0" smtClean="0"/>
              <a:t>Optional lock via drift free detector or DWC loop</a:t>
            </a:r>
          </a:p>
        </p:txBody>
      </p:sp>
    </p:spTree>
    <p:extLst>
      <p:ext uri="{BB962C8B-B14F-4D97-AF65-F5344CB8AC3E}">
        <p14:creationId xmlns:p14="http://schemas.microsoft.com/office/powerpoint/2010/main" val="41341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/>
          <p:nvPr/>
        </p:nvSpPr>
        <p:spPr>
          <a:xfrm>
            <a:off x="399845" y="1323778"/>
            <a:ext cx="851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Actuator Modules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002972" y="5910713"/>
            <a:ext cx="544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Hans Thomas </a:t>
            </a:r>
            <a:r>
              <a:rPr lang="en-US" dirty="0" err="1" smtClean="0"/>
              <a:t>Duhme</a:t>
            </a:r>
            <a:r>
              <a:rPr lang="en-US" dirty="0" smtClean="0"/>
              <a:t>, design complete now in production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86" y="1501082"/>
            <a:ext cx="3754832" cy="293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9" y="1579808"/>
            <a:ext cx="3964794" cy="28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294</Words>
  <Application>Microsoft Office PowerPoint</Application>
  <PresentationFormat>On-screen Show (4:3)</PresentationFormat>
  <Paragraphs>109</Paragraphs>
  <Slides>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PPT-Vorlage_de</vt:lpstr>
      <vt:lpstr>Image</vt:lpstr>
      <vt:lpstr>Generic concept of front-end electronics for “Laser Synchronization”</vt:lpstr>
      <vt:lpstr>Typical laser synchronization element</vt:lpstr>
      <vt:lpstr>Typical laser synchronization element</vt:lpstr>
      <vt:lpstr>Actuator Modules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Ilka Mahns</dc:creator>
  <cp:lastModifiedBy>schlarb</cp:lastModifiedBy>
  <cp:revision>477</cp:revision>
  <cp:lastPrinted>2012-06-04T13:43:01Z</cp:lastPrinted>
  <dcterms:created xsi:type="dcterms:W3CDTF">2012-05-21T19:23:48Z</dcterms:created>
  <dcterms:modified xsi:type="dcterms:W3CDTF">2013-02-24T14:41:43Z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