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3" r:id="rId2"/>
    <p:sldId id="328" r:id="rId3"/>
    <p:sldId id="385" r:id="rId4"/>
    <p:sldId id="386" r:id="rId5"/>
    <p:sldId id="394" r:id="rId6"/>
    <p:sldId id="395" r:id="rId7"/>
    <p:sldId id="389" r:id="rId8"/>
    <p:sldId id="397" r:id="rId9"/>
    <p:sldId id="382" r:id="rId10"/>
    <p:sldId id="391" r:id="rId11"/>
    <p:sldId id="398" r:id="rId12"/>
    <p:sldId id="405" r:id="rId13"/>
    <p:sldId id="403" r:id="rId14"/>
    <p:sldId id="402" r:id="rId15"/>
    <p:sldId id="404" r:id="rId16"/>
    <p:sldId id="406" r:id="rId17"/>
    <p:sldId id="408" r:id="rId18"/>
    <p:sldId id="409" r:id="rId19"/>
    <p:sldId id="410" r:id="rId20"/>
    <p:sldId id="407" r:id="rId21"/>
    <p:sldId id="400" r:id="rId22"/>
    <p:sldId id="401" r:id="rId23"/>
    <p:sldId id="411" r:id="rId24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CCECFF"/>
    <a:srgbClr val="FF6600"/>
    <a:srgbClr val="0066FF"/>
    <a:srgbClr val="DDDDDD"/>
    <a:srgbClr val="B7C040"/>
    <a:srgbClr val="00FFCC"/>
    <a:srgbClr val="FFFF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855" autoAdjust="0"/>
    <p:restoredTop sz="97475" autoAdjust="0"/>
  </p:normalViewPr>
  <p:slideViewPr>
    <p:cSldViewPr snapToGrid="0">
      <p:cViewPr varScale="1">
        <p:scale>
          <a:sx n="73" d="100"/>
          <a:sy n="73" d="100"/>
        </p:scale>
        <p:origin x="-276" y="-10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7932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224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5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5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Ribosom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Ribosom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Ribosom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Ribosom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Ribosom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Ribosom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Ribosom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Ribosom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Ribosom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Ribosom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Ribosom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Ribosom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Ribosom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Ribosom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Ribosom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Ribosom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Ribosom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US" sz="900" b="1" noProof="0" dirty="0" smtClean="0">
                <a:solidFill>
                  <a:schemeClr val="bg2"/>
                </a:solidFill>
              </a:rPr>
              <a:t>Dr. </a:t>
            </a:r>
            <a:r>
              <a:rPr lang="en-US" sz="900" b="1" noProof="0" dirty="0" err="1" smtClean="0">
                <a:solidFill>
                  <a:schemeClr val="bg2"/>
                </a:solidFill>
              </a:rPr>
              <a:t>Holger</a:t>
            </a:r>
            <a:r>
              <a:rPr lang="en-US" sz="900" b="1" noProof="0" dirty="0" smtClean="0">
                <a:solidFill>
                  <a:schemeClr val="bg2"/>
                </a:solidFill>
              </a:rPr>
              <a:t> Schlarb </a:t>
            </a:r>
            <a:r>
              <a:rPr lang="en-US" sz="900" noProof="0" dirty="0" smtClean="0">
                <a:solidFill>
                  <a:schemeClr val="bg2"/>
                </a:solidFill>
              </a:rPr>
              <a:t> |  Advanced</a:t>
            </a:r>
            <a:r>
              <a:rPr lang="en-US" sz="900" baseline="0" noProof="0" dirty="0" smtClean="0">
                <a:solidFill>
                  <a:schemeClr val="bg2"/>
                </a:solidFill>
              </a:rPr>
              <a:t> Techniques in LLRF control for XFEL – Collaboration WS </a:t>
            </a:r>
            <a:r>
              <a:rPr lang="en-US" sz="900" noProof="0" dirty="0" smtClean="0">
                <a:solidFill>
                  <a:schemeClr val="bg2"/>
                </a:solidFill>
              </a:rPr>
              <a:t>|</a:t>
            </a:r>
            <a:r>
              <a:rPr lang="en-US" sz="90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900" baseline="0" noProof="0" dirty="0" err="1" smtClean="0">
                <a:solidFill>
                  <a:schemeClr val="bg2"/>
                </a:solidFill>
              </a:rPr>
              <a:t>Swierk</a:t>
            </a:r>
            <a:r>
              <a:rPr lang="en-US" sz="900" noProof="0" dirty="0" smtClean="0">
                <a:solidFill>
                  <a:schemeClr val="bg2"/>
                </a:solidFill>
              </a:rPr>
              <a:t>  19.2.13  |  </a:t>
            </a:r>
            <a:r>
              <a:rPr lang="en-US" sz="900" b="1" noProof="0" dirty="0" err="1" smtClean="0">
                <a:solidFill>
                  <a:schemeClr val="bg2"/>
                </a:solidFill>
              </a:rPr>
              <a:t>Seite</a:t>
            </a:r>
            <a:r>
              <a:rPr lang="en-US" sz="900" b="1" noProof="0" dirty="0" smtClean="0">
                <a:solidFill>
                  <a:schemeClr val="bg2"/>
                </a:solidFill>
              </a:rPr>
              <a:t> </a:t>
            </a:r>
            <a:fld id="{9CF3698C-BB6B-42E9-B529-3BCF46D40F1F}" type="slidenum">
              <a:rPr lang="en-US" sz="900" b="1" noProof="0" smtClean="0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US" sz="900" b="1" noProof="0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elmholtz-Logo_schwarz_70_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201914"/>
            <a:ext cx="1195705" cy="4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tca.desy.d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emf"/><Relationship Id="rId3" Type="http://schemas.openxmlformats.org/officeDocument/2006/relationships/image" Target="../media/image7.gi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lma.com/Default.aspx" TargetMode="External"/><Relationship Id="rId11" Type="http://schemas.openxmlformats.org/officeDocument/2006/relationships/image" Target="../media/image13.emf"/><Relationship Id="rId5" Type="http://schemas.openxmlformats.org/officeDocument/2006/relationships/image" Target="../media/image8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hyperlink" Target="http://www.schroff.de/index.html" TargetMode="External"/><Relationship Id="rId9" Type="http://schemas.openxmlformats.org/officeDocument/2006/relationships/image" Target="../media/image11.gif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picmg.org/" TargetMode="Externa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9144000" cy="1266825"/>
          </a:xfrm>
        </p:spPr>
        <p:txBody>
          <a:bodyPr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Status update on HVF-0016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smtClean="0"/>
              <a:t>“MTCA.4 </a:t>
            </a:r>
            <a:r>
              <a:rPr lang="en-US" sz="3600" dirty="0"/>
              <a:t>for Industry</a:t>
            </a:r>
            <a:r>
              <a:rPr lang="en-US" sz="3600" dirty="0" smtClean="0"/>
              <a:t>”</a:t>
            </a:r>
            <a:endParaRPr lang="de-DE" sz="3600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Dr. Holger Schlarb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 smtClean="0"/>
              <a:t>MSK, DESY</a:t>
            </a:r>
          </a:p>
          <a:p>
            <a:r>
              <a:rPr lang="de-DE" dirty="0" err="1" smtClean="0"/>
              <a:t>Swierk</a:t>
            </a:r>
            <a:r>
              <a:rPr lang="de-DE" dirty="0" smtClean="0"/>
              <a:t>, 19.02.2013</a:t>
            </a:r>
            <a:endParaRPr lang="en-GB" dirty="0"/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 bwMode="auto">
          <a:xfrm>
            <a:off x="3741738" y="1643063"/>
            <a:ext cx="5319884" cy="20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Introduction to Validation funds (HVF)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Workpackages</a:t>
            </a:r>
            <a:r>
              <a:rPr lang="en-US" dirty="0" smtClean="0"/>
              <a:t> HVF-0016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Status / schedule for modules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Involvement in facilities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743075"/>
            <a:ext cx="3032125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"/>
          <p:cNvSpPr txBox="1"/>
          <p:nvPr/>
        </p:nvSpPr>
        <p:spPr>
          <a:xfrm>
            <a:off x="202136" y="824214"/>
            <a:ext cx="8030009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AP 3.1 Support and consulting</a:t>
            </a: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FAQ </a:t>
            </a: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Request Tracker system   	</a:t>
            </a: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Hotline</a:t>
            </a: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Available product lists / evaluations </a:t>
            </a: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Templates for AMC/RTM management &amp; MMC firmware			</a:t>
            </a:r>
            <a:endParaRPr lang="en-US" sz="1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AP 3.2 MTCA.4 user guide</a:t>
            </a: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Book will be published DESY/N.A.T.</a:t>
            </a:r>
            <a:endParaRPr lang="en-US" sz="1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AP 3.3 Product marketing &amp; information </a:t>
            </a:r>
          </a:p>
          <a:p>
            <a:r>
              <a:rPr lang="en-US" sz="1200" i="1" dirty="0"/>
              <a:t>	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2x MTCA </a:t>
            </a:r>
            <a:r>
              <a:rPr lang="en-US" sz="1200" i="1" u="sng" dirty="0"/>
              <a:t>workshops</a:t>
            </a:r>
          </a:p>
          <a:p>
            <a:r>
              <a:rPr lang="en-US" sz="1200" i="1" dirty="0"/>
              <a:t>	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Support for interests groups / task force / discussion forum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i="1" dirty="0"/>
              <a:t>	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Marketing of industrial exhibitions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i="1" dirty="0"/>
              <a:t>	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Road show through HGF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	Webpage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478" y="4154781"/>
            <a:ext cx="3412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Webpage </a:t>
            </a:r>
            <a:r>
              <a:rPr lang="en-US" dirty="0"/>
              <a:t>URL  </a:t>
            </a:r>
            <a:r>
              <a:rPr lang="en-US" dirty="0">
                <a:hlinkClick r:id="rId3"/>
              </a:rPr>
              <a:t>http://mtca.desy.de</a:t>
            </a:r>
            <a:r>
              <a:rPr lang="en-US" dirty="0" smtClean="0">
                <a:hlinkClick r:id="rId3"/>
              </a:rPr>
              <a:t>/</a:t>
            </a:r>
            <a:endParaRPr lang="de-DE" dirty="0" smtClean="0"/>
          </a:p>
          <a:p>
            <a:endParaRPr lang="en-US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20" y="4534296"/>
            <a:ext cx="4592948" cy="232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14" y="4534295"/>
            <a:ext cx="3954918" cy="23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990537" y="4187732"/>
            <a:ext cx="3708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Workshop </a:t>
            </a:r>
            <a:r>
              <a:rPr lang="en-US" dirty="0"/>
              <a:t>URL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mtcaws.desy.de/</a:t>
            </a:r>
            <a:endParaRPr lang="de-DE" dirty="0" smtClean="0"/>
          </a:p>
          <a:p>
            <a:endParaRPr lang="en-US" dirty="0" smtClean="0"/>
          </a:p>
        </p:txBody>
      </p:sp>
      <p:sp>
        <p:nvSpPr>
          <p:cNvPr id="23" name="Right Arrow 22"/>
          <p:cNvSpPr/>
          <p:nvPr/>
        </p:nvSpPr>
        <p:spPr bwMode="auto">
          <a:xfrm>
            <a:off x="959697" y="3272534"/>
            <a:ext cx="164757" cy="133852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959697" y="3820350"/>
            <a:ext cx="164757" cy="133852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flipH="1">
            <a:off x="3953797" y="932988"/>
            <a:ext cx="213647" cy="133852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5446" y="855351"/>
            <a:ext cx="4104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Supports concerning LLRF layout/implementation</a:t>
            </a:r>
            <a:endParaRPr lang="de-DE" sz="14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Work Packages of HVF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910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"/>
          <p:cNvSpPr txBox="1"/>
          <p:nvPr/>
        </p:nvSpPr>
        <p:spPr>
          <a:xfrm>
            <a:off x="399845" y="832450"/>
            <a:ext cx="851349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/>
              <a:t>HVF project demands rather high degree of reporting / management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1" dirty="0" smtClean="0"/>
              <a:t>Quarterly reports on all sub-work packages, finances, budget shifts, contracts,…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1" dirty="0" smtClean="0"/>
              <a:t>Half year report on Milestones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1" dirty="0" smtClean="0"/>
              <a:t>Finances are milestone driven (MS1 31.01.13…MS3 31.01.2014)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1" dirty="0" smtClean="0"/>
              <a:t>Contracts: proximately 30 contracts/appendices with industry to be worked out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Clear structuring: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Required Documents / processes: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1" dirty="0" smtClean="0"/>
              <a:t>Data sheet for web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1" dirty="0" smtClean="0"/>
              <a:t>Specification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1" dirty="0" smtClean="0"/>
              <a:t>Manuals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1" dirty="0" smtClean="0"/>
              <a:t>Board documentation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1" dirty="0" smtClean="0"/>
              <a:t>QA/QC procedure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Status of Modules / Scheduling</a:t>
            </a:r>
            <a:endParaRPr lang="de-DE" dirty="0"/>
          </a:p>
        </p:txBody>
      </p:sp>
      <p:sp>
        <p:nvSpPr>
          <p:cNvPr id="2" name="Chevron 1"/>
          <p:cNvSpPr/>
          <p:nvPr/>
        </p:nvSpPr>
        <p:spPr bwMode="auto">
          <a:xfrm>
            <a:off x="757883" y="3270416"/>
            <a:ext cx="1565189" cy="551935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Specification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Chevron 16"/>
          <p:cNvSpPr/>
          <p:nvPr/>
        </p:nvSpPr>
        <p:spPr bwMode="auto">
          <a:xfrm>
            <a:off x="2240692" y="3270416"/>
            <a:ext cx="1565189" cy="551935"/>
          </a:xfrm>
          <a:prstGeom prst="chevron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Module design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Chevron 17"/>
          <p:cNvSpPr/>
          <p:nvPr/>
        </p:nvSpPr>
        <p:spPr bwMode="auto">
          <a:xfrm>
            <a:off x="3805881" y="3253940"/>
            <a:ext cx="1565189" cy="551935"/>
          </a:xfrm>
          <a:prstGeom prst="chevr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Prototype Production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Chevron 18"/>
          <p:cNvSpPr/>
          <p:nvPr/>
        </p:nvSpPr>
        <p:spPr bwMode="auto">
          <a:xfrm>
            <a:off x="5371070" y="3270416"/>
            <a:ext cx="1565189" cy="551935"/>
          </a:xfrm>
          <a:prstGeom prst="chevron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Optimization for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Industry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Chevron 21"/>
          <p:cNvSpPr/>
          <p:nvPr/>
        </p:nvSpPr>
        <p:spPr bwMode="auto">
          <a:xfrm>
            <a:off x="6936259" y="3270416"/>
            <a:ext cx="1565189" cy="551935"/>
          </a:xfrm>
          <a:prstGeom prst="chevr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License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Elbow Connector 7"/>
          <p:cNvCxnSpPr>
            <a:stCxn id="18" idx="0"/>
            <a:endCxn id="17" idx="0"/>
          </p:cNvCxnSpPr>
          <p:nvPr/>
        </p:nvCxnSpPr>
        <p:spPr bwMode="auto">
          <a:xfrm rot="16200000" flipH="1" flipV="1">
            <a:off x="3659660" y="2479583"/>
            <a:ext cx="16476" cy="1565189"/>
          </a:xfrm>
          <a:prstGeom prst="bentConnector3">
            <a:avLst>
              <a:gd name="adj1" fmla="val -138747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860589" y="2804581"/>
            <a:ext cx="1614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Only for few modules</a:t>
            </a:r>
            <a:endParaRPr lang="de-DE" sz="1100" b="1" dirty="0"/>
          </a:p>
        </p:txBody>
      </p:sp>
      <p:cxnSp>
        <p:nvCxnSpPr>
          <p:cNvPr id="11" name="Elbow Connector 10"/>
          <p:cNvCxnSpPr>
            <a:stCxn id="22" idx="0"/>
            <a:endCxn id="19" idx="0"/>
          </p:cNvCxnSpPr>
          <p:nvPr/>
        </p:nvCxnSpPr>
        <p:spPr bwMode="auto">
          <a:xfrm rot="16200000" flipV="1">
            <a:off x="6798276" y="2487821"/>
            <a:ext cx="12700" cy="1565189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6022031" y="2829295"/>
            <a:ext cx="1414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Can be preferable </a:t>
            </a:r>
          </a:p>
          <a:p>
            <a:pPr algn="ctr"/>
            <a:r>
              <a:rPr lang="en-US" sz="1100" b="1" dirty="0" smtClean="0"/>
              <a:t>in same cases</a:t>
            </a:r>
            <a:endParaRPr lang="de-DE" sz="1100" b="1" dirty="0"/>
          </a:p>
        </p:txBody>
      </p:sp>
    </p:spTree>
    <p:extLst>
      <p:ext uri="{BB962C8B-B14F-4D97-AF65-F5344CB8AC3E}">
        <p14:creationId xmlns:p14="http://schemas.microsoft.com/office/powerpoint/2010/main" val="7677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2" grpId="0" animBg="1"/>
      <p:bldP spid="9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629203"/>
            <a:ext cx="77914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3" y="962453"/>
            <a:ext cx="77914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Status of Modules / Scheduling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4707082" y="817859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AP1.1.*: Existing modules</a:t>
            </a:r>
            <a:endParaRPr lang="de-DE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343401" y="987136"/>
            <a:ext cx="0" cy="52058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330534" y="3344193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- 2 month late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3487" y="4431778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- 4 month late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0534" y="5457015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- 3 month late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11727" y="5457015"/>
            <a:ext cx="4551218" cy="112043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Conversion to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ALTIUM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ZONE 3 classification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MMC definition / MMC </a:t>
            </a:r>
            <a:r>
              <a:rPr lang="en-US" dirty="0" err="1" smtClean="0"/>
              <a:t>recommondation</a:t>
            </a:r>
            <a:r>
              <a:rPr lang="en-US" dirty="0" smtClean="0"/>
              <a:t> 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Reliability consideration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Status of Modules / Scheduling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5182657" y="814836"/>
            <a:ext cx="3102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AP1.2.*  Single cavity regulation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4790209" y="3155814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+ 2 month delay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7135" y="4253795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+ 4 month delay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252663"/>
            <a:ext cx="78295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3" y="1585913"/>
            <a:ext cx="77914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4301837" y="987136"/>
            <a:ext cx="0" cy="52058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648197" y="3803523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+ 6 month delay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0534" y="2677842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- 3 month earlier</a:t>
            </a:r>
            <a:endParaRPr lang="de-DE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197" y="5039591"/>
            <a:ext cx="3990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module produced by Struck</a:t>
            </a:r>
          </a:p>
          <a:p>
            <a:r>
              <a:rPr lang="en-US" dirty="0" smtClean="0"/>
              <a:t>SIS8325 with 16bit 10 channel, 250MSPS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3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"/>
          <p:cNvSpPr txBox="1"/>
          <p:nvPr/>
        </p:nvSpPr>
        <p:spPr>
          <a:xfrm>
            <a:off x="399845" y="832450"/>
            <a:ext cx="851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Down-converter Vector Modulator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6763"/>
            <a:ext cx="85344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2972" y="5910713"/>
            <a:ext cx="4629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Hoffmann, design complete now in production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0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3" y="962453"/>
            <a:ext cx="77914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615788"/>
            <a:ext cx="77628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1" y="5605897"/>
            <a:ext cx="7772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Status of Modules / Scheduling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5121096" y="817859"/>
            <a:ext cx="3480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AP1.3.*: Frequency range extension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5361707" y="4571567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Now started</a:t>
            </a:r>
            <a:endParaRPr lang="de-DE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312228" y="987136"/>
            <a:ext cx="0" cy="52058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330534" y="2336275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- 3 month earlier</a:t>
            </a:r>
            <a:endParaRPr lang="de-DE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72" y="1617949"/>
            <a:ext cx="776287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3" y="962453"/>
            <a:ext cx="77914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Status of Modules / Scheduling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7637319" y="817859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AP1.3.*</a:t>
            </a:r>
            <a:endParaRPr lang="de-DE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333010" y="987136"/>
            <a:ext cx="0" cy="57046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267620" y="3590059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- 2 month earlier</a:t>
            </a:r>
            <a:endParaRPr lang="de-DE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2497" y="2104652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+ 2 month delay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5272" y="4773751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- 4 month earlier</a:t>
            </a:r>
            <a:endParaRPr lang="de-DE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5272" y="5476869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- 2 month earlier</a:t>
            </a:r>
            <a:endParaRPr lang="de-DE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1416" y="6148819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- 2 month earlier</a:t>
            </a:r>
            <a:endParaRPr lang="de-DE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"/>
          <p:cNvSpPr txBox="1"/>
          <p:nvPr/>
        </p:nvSpPr>
        <p:spPr>
          <a:xfrm>
            <a:off x="399845" y="832450"/>
            <a:ext cx="851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DAMC-FMC20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3002972" y="5910713"/>
            <a:ext cx="5446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Hans Thomas </a:t>
            </a:r>
            <a:r>
              <a:rPr lang="en-US" dirty="0" err="1" smtClean="0"/>
              <a:t>Duhme</a:t>
            </a:r>
            <a:r>
              <a:rPr lang="en-US" dirty="0" smtClean="0"/>
              <a:t>, design complete now in production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54" y="1009754"/>
            <a:ext cx="6271119" cy="490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7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"/>
          <p:cNvSpPr txBox="1"/>
          <p:nvPr/>
        </p:nvSpPr>
        <p:spPr>
          <a:xfrm>
            <a:off x="399845" y="832450"/>
            <a:ext cx="851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DFMC-MD22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3002972" y="5910713"/>
            <a:ext cx="4414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Robert Meyer, produced and in commissioning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04950"/>
            <a:ext cx="51816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6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"/>
          <p:cNvSpPr txBox="1"/>
          <p:nvPr/>
        </p:nvSpPr>
        <p:spPr>
          <a:xfrm>
            <a:off x="399845" y="832450"/>
            <a:ext cx="851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DRTM-PZ4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2660072" y="6067885"/>
            <a:ext cx="3010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Konrad</a:t>
            </a:r>
            <a:r>
              <a:rPr lang="en-US" dirty="0" smtClean="0"/>
              <a:t> </a:t>
            </a:r>
            <a:r>
              <a:rPr lang="en-US" dirty="0" err="1" smtClean="0"/>
              <a:t>Pzygoda</a:t>
            </a:r>
            <a:r>
              <a:rPr lang="en-US" dirty="0" smtClean="0"/>
              <a:t>, Design stage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890588"/>
            <a:ext cx="70485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9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47" y="3023567"/>
            <a:ext cx="4499230" cy="309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572" y="850378"/>
            <a:ext cx="8330012" cy="539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buClr>
                <a:srgbClr val="F8B323"/>
              </a:buClr>
              <a:buSzTx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261748"/>
                </a:solidFill>
                <a:ea typeface="ＭＳ Ｐゴシック" pitchFamily="112" charset="-128"/>
              </a:rPr>
              <a:t>What is the HGF validation fond?</a:t>
            </a:r>
          </a:p>
          <a:p>
            <a:pPr defTabSz="914400">
              <a:spcBef>
                <a:spcPct val="20000"/>
              </a:spcBef>
              <a:buClr>
                <a:srgbClr val="F8B323"/>
              </a:buClr>
              <a:buSzTx/>
              <a:buFont typeface="Wingdings" pitchFamily="2" charset="2"/>
              <a:buNone/>
              <a:defRPr/>
            </a:pPr>
            <a:endParaRPr lang="en-US" sz="5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342900" indent="-34290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261748"/>
                </a:solidFill>
                <a:ea typeface="ＭＳ Ｐゴシック" pitchFamily="112" charset="-128"/>
              </a:rPr>
              <a:t>Finance instrument to support the </a:t>
            </a: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spin-off and technology transfer from scientific, technical </a:t>
            </a:r>
            <a:r>
              <a:rPr lang="en-US" sz="1800" b="1" dirty="0">
                <a:solidFill>
                  <a:srgbClr val="261748"/>
                </a:solidFill>
                <a:ea typeface="ＭＳ Ｐゴシック" pitchFamily="112" charset="-128"/>
              </a:rPr>
              <a:t>inventions </a:t>
            </a: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or </a:t>
            </a:r>
            <a:r>
              <a:rPr lang="en-US" sz="1800" b="1" dirty="0">
                <a:solidFill>
                  <a:srgbClr val="261748"/>
                </a:solidFill>
                <a:ea typeface="ＭＳ Ｐゴシック" pitchFamily="112" charset="-128"/>
              </a:rPr>
              <a:t>developments </a:t>
            </a: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from HGF centers to </a:t>
            </a:r>
            <a:r>
              <a:rPr lang="en-US" sz="1800" b="1" dirty="0">
                <a:solidFill>
                  <a:srgbClr val="261748"/>
                </a:solidFill>
                <a:ea typeface="ＭＳ Ｐゴシック" pitchFamily="112" charset="-128"/>
              </a:rPr>
              <a:t>the </a:t>
            </a: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industry and society</a:t>
            </a:r>
            <a:endParaRPr lang="en-US" sz="18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171450" indent="-17145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endParaRPr lang="en-US" sz="5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342900" indent="-34290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261748"/>
                </a:solidFill>
                <a:ea typeface="ＭＳ Ｐゴシック" pitchFamily="112" charset="-128"/>
              </a:rPr>
              <a:t>Validation: increase of value (material/immaterial) with direct application to society / industry </a:t>
            </a:r>
            <a:endParaRPr lang="en-US" sz="1800" b="1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171450" indent="-17145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endParaRPr lang="en-US" sz="700" b="1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342900" indent="-34290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Ideally</a:t>
            </a:r>
            <a:r>
              <a:rPr lang="en-US" sz="1800" b="1" dirty="0">
                <a:solidFill>
                  <a:srgbClr val="261748"/>
                </a:solidFill>
                <a:ea typeface="ＭＳ Ｐゴシック" pitchFamily="112" charset="-128"/>
              </a:rPr>
              <a:t>: generate commercial </a:t>
            </a: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product  </a:t>
            </a:r>
            <a:endParaRPr lang="en-US" sz="18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171450" indent="-17145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endParaRPr lang="en-US" sz="6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171450" indent="-17145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endParaRPr lang="en-US" sz="1000" b="1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defTabSz="914400">
              <a:spcBef>
                <a:spcPct val="20000"/>
              </a:spcBef>
              <a:buClr>
                <a:srgbClr val="F8B323"/>
              </a:buClr>
              <a:buSzTx/>
              <a:defRPr/>
            </a:pPr>
            <a:r>
              <a:rPr lang="en-US" sz="2400" b="1" dirty="0" smtClean="0">
                <a:solidFill>
                  <a:srgbClr val="261748"/>
                </a:solidFill>
                <a:ea typeface="ＭＳ Ｐゴシック" pitchFamily="112" charset="-128"/>
              </a:rPr>
              <a:t>Boundaries:</a:t>
            </a:r>
          </a:p>
          <a:p>
            <a:pPr marL="342900" indent="-34290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Duration </a:t>
            </a:r>
            <a:r>
              <a:rPr lang="en-US" sz="1800" b="1" dirty="0">
                <a:solidFill>
                  <a:srgbClr val="261748"/>
                </a:solidFill>
                <a:ea typeface="ＭＳ Ｐゴシック" pitchFamily="112" charset="-128"/>
              </a:rPr>
              <a:t>max. 2 </a:t>
            </a: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years</a:t>
            </a:r>
          </a:p>
          <a:p>
            <a:pPr marL="171450" indent="-17145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endParaRPr lang="en-US" sz="700" b="1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342900" indent="-34290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Funding max</a:t>
            </a:r>
            <a:r>
              <a:rPr lang="en-US" sz="1800" b="1" dirty="0">
                <a:solidFill>
                  <a:srgbClr val="261748"/>
                </a:solidFill>
                <a:ea typeface="ＭＳ Ｐゴシック" pitchFamily="112" charset="-128"/>
              </a:rPr>
              <a:t>. 2 </a:t>
            </a: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M€/</a:t>
            </a:r>
            <a:r>
              <a:rPr lang="en-US" sz="1800" b="1" dirty="0">
                <a:solidFill>
                  <a:srgbClr val="261748"/>
                </a:solidFill>
                <a:ea typeface="ＭＳ Ｐゴシック" pitchFamily="112" charset="-128"/>
              </a:rPr>
              <a:t>a </a:t>
            </a: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(50% by HGF)</a:t>
            </a:r>
          </a:p>
          <a:p>
            <a:pPr marL="285750" indent="-28575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endParaRPr lang="en-US" sz="18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defTabSz="914400">
              <a:spcBef>
                <a:spcPct val="20000"/>
              </a:spcBef>
              <a:buClr>
                <a:srgbClr val="F8B323"/>
              </a:buClr>
              <a:buSzTx/>
              <a:defRPr/>
            </a:pPr>
            <a:r>
              <a:rPr lang="en-US" sz="2400" b="1" dirty="0" smtClean="0">
                <a:solidFill>
                  <a:srgbClr val="261748"/>
                </a:solidFill>
                <a:ea typeface="ＭＳ Ｐゴシック" pitchFamily="112" charset="-128"/>
              </a:rPr>
              <a:t>Screening of DESY (2011):</a:t>
            </a:r>
            <a:endParaRPr lang="en-US" sz="24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342900" indent="-34290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“MTCA.4 ….” good candidate</a:t>
            </a:r>
            <a:endParaRPr lang="en-US" sz="18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171450" indent="-17145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endParaRPr lang="en-US" sz="800" b="1" dirty="0">
              <a:solidFill>
                <a:srgbClr val="261748"/>
              </a:solidFill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Helmholtz association (HGF) validation-fond  (HVF)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6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4" y="1628334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3" y="962453"/>
            <a:ext cx="77914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Status of Modules / Scheduling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7637319" y="817859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AP1.3.*</a:t>
            </a:r>
            <a:endParaRPr lang="de-DE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333010" y="987136"/>
            <a:ext cx="0" cy="55179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305272" y="4151169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- 4 month earlier</a:t>
            </a:r>
            <a:endParaRPr lang="de-DE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"/>
          <p:cNvSpPr txBox="1"/>
          <p:nvPr/>
        </p:nvSpPr>
        <p:spPr>
          <a:xfrm>
            <a:off x="399845" y="832450"/>
            <a:ext cx="851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Involvement in facilities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563793" y="858191"/>
            <a:ext cx="6738832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Main involvement related to single cavity regulation: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Single cavity NRF at 3 GHz with non-IQ</a:t>
            </a:r>
          </a:p>
          <a:p>
            <a:pPr marL="742950" lvl="1" indent="-285750">
              <a:buFont typeface="Symbol" pitchFamily="18" charset="2"/>
              <a:buChar char="-"/>
            </a:pPr>
            <a:r>
              <a:rPr lang="en-US" dirty="0" smtClean="0"/>
              <a:t>REGAE (DESY) /  FLUTE (KIT) / PITZ TDS (DESY)</a:t>
            </a:r>
          </a:p>
          <a:p>
            <a:pPr marL="742950" lvl="1" indent="-285750">
              <a:buFont typeface="Symbol" pitchFamily="18" charset="2"/>
              <a:buChar char="-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Single cavity NRF at 1.3GHz with non-IQ</a:t>
            </a:r>
          </a:p>
          <a:p>
            <a:pPr marL="742950" lvl="1" indent="-285750">
              <a:buFont typeface="Symbol" pitchFamily="18" charset="2"/>
              <a:buChar char="-"/>
            </a:pPr>
            <a:r>
              <a:rPr lang="en-US" dirty="0" smtClean="0"/>
              <a:t>PITZ GUN/BOOSTER / FLASH GUN / XFEL GUN</a:t>
            </a:r>
          </a:p>
          <a:p>
            <a:pPr marL="742950" lvl="1" indent="-285750">
              <a:buFont typeface="Symbol" pitchFamily="18" charset="2"/>
              <a:buChar char="-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Single cavity SRF CW at 1.3 GHz with non-IQ</a:t>
            </a:r>
          </a:p>
          <a:p>
            <a:pPr marL="742950" lvl="1" indent="-285750">
              <a:buFont typeface="Symbol" pitchFamily="18" charset="2"/>
              <a:buChar char="-"/>
            </a:pPr>
            <a:r>
              <a:rPr lang="en-US" dirty="0" smtClean="0"/>
              <a:t>ELBE (HZDR) / HOBICAT (HZB)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Single </a:t>
            </a:r>
            <a:r>
              <a:rPr lang="en-US" dirty="0"/>
              <a:t>cavity </a:t>
            </a:r>
            <a:r>
              <a:rPr lang="en-US" dirty="0" smtClean="0"/>
              <a:t>using with direct sampling</a:t>
            </a:r>
          </a:p>
          <a:p>
            <a:pPr marL="742950" lvl="1" indent="-285750">
              <a:buFont typeface="Symbol" pitchFamily="18" charset="2"/>
              <a:buChar char="-"/>
            </a:pPr>
            <a:r>
              <a:rPr lang="en-US" dirty="0" smtClean="0"/>
              <a:t>ESS 352MHz / AMPEGON 214MHz / …</a:t>
            </a:r>
          </a:p>
          <a:p>
            <a:pPr marL="742950" lvl="1" indent="-285750">
              <a:buFont typeface="Symbol" pitchFamily="18" charset="2"/>
              <a:buChar char="-"/>
            </a:pPr>
            <a:endParaRPr lang="en-US" sz="1000" dirty="0"/>
          </a:p>
          <a:p>
            <a:r>
              <a:rPr lang="en-US" dirty="0" smtClean="0"/>
              <a:t>Involvement in 9 facilities / 5 institutes / 1 company</a:t>
            </a:r>
          </a:p>
          <a:p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Only few boards are required for starting (DWC8VM1 / DS10VM1)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System integration, system adaption and commissioning main issue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~ 3-4 PhD works should be coupled to this. Coordinator M. Hoffmann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0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"/>
          <p:cNvSpPr txBox="1"/>
          <p:nvPr/>
        </p:nvSpPr>
        <p:spPr>
          <a:xfrm>
            <a:off x="399845" y="832450"/>
            <a:ext cx="851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Single cavity RF regulations and </a:t>
            </a:r>
            <a:r>
              <a:rPr lang="en-US" b="1" dirty="0" err="1" smtClean="0"/>
              <a:t>facilites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87" y="1648990"/>
            <a:ext cx="7291654" cy="66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Involvement in facilities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399845" y="2473041"/>
            <a:ext cx="137890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REGAE</a:t>
            </a:r>
          </a:p>
          <a:p>
            <a:r>
              <a:rPr lang="en-US" b="1" dirty="0" smtClean="0"/>
              <a:t>FLUTE</a:t>
            </a:r>
          </a:p>
          <a:p>
            <a:endParaRPr lang="en-US" b="1" dirty="0" smtClean="0"/>
          </a:p>
          <a:p>
            <a:r>
              <a:rPr lang="en-US" b="1" dirty="0" smtClean="0"/>
              <a:t>ELBE</a:t>
            </a:r>
          </a:p>
          <a:p>
            <a:r>
              <a:rPr lang="en-US" b="1" dirty="0" smtClean="0"/>
              <a:t>HOBICAT</a:t>
            </a:r>
          </a:p>
          <a:p>
            <a:endParaRPr lang="en-US" b="1" dirty="0"/>
          </a:p>
          <a:p>
            <a:r>
              <a:rPr lang="en-US" b="1" dirty="0" smtClean="0"/>
              <a:t>PITZ GUN</a:t>
            </a:r>
          </a:p>
          <a:p>
            <a:r>
              <a:rPr lang="en-US" b="1" dirty="0" smtClean="0"/>
              <a:t>FLASH GUN</a:t>
            </a:r>
          </a:p>
          <a:p>
            <a:endParaRPr lang="en-US" b="1" dirty="0"/>
          </a:p>
          <a:p>
            <a:r>
              <a:rPr lang="en-US" b="1" dirty="0" smtClean="0"/>
              <a:t>ESS</a:t>
            </a:r>
          </a:p>
          <a:p>
            <a:r>
              <a:rPr lang="en-US" b="1" dirty="0" smtClean="0"/>
              <a:t>AMPEGON</a:t>
            </a:r>
            <a:endParaRPr lang="en-US" b="1" dirty="0"/>
          </a:p>
          <a:p>
            <a:endParaRPr lang="en-US" b="1" dirty="0"/>
          </a:p>
          <a:p>
            <a:endParaRPr lang="de-DE" b="1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3626427" y="2473041"/>
            <a:ext cx="1537855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5514109" y="2736277"/>
            <a:ext cx="1641087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880261" y="3176159"/>
            <a:ext cx="3941621" cy="228600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5514109" y="3442859"/>
            <a:ext cx="907473" cy="228600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024742" y="4005345"/>
            <a:ext cx="907473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4395353" y="4240873"/>
            <a:ext cx="907473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8005868" y="4752781"/>
            <a:ext cx="907473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6397334" y="5018104"/>
            <a:ext cx="907473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4202856" y="4752781"/>
            <a:ext cx="2044867" cy="228600"/>
          </a:xfrm>
          <a:prstGeom prst="rightArrow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"/>
          <p:cNvSpPr txBox="1"/>
          <p:nvPr/>
        </p:nvSpPr>
        <p:spPr>
          <a:xfrm>
            <a:off x="630504" y="1405882"/>
            <a:ext cx="851349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/>
              <a:t>Mean time between failure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/>
              <a:t>Careful test of MTBF of modules and boards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/>
              <a:t>Test stand and test procedure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/>
              <a:t>Pre-series and production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/>
              <a:t>Analysis of failures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/>
              <a:t>Vibration studies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/>
              <a:t>EMI/EMC improvement in crates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24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Future work WP02 / HVF centered around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1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591458" y="5736845"/>
            <a:ext cx="5084409" cy="976992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737" y="804929"/>
            <a:ext cx="884326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buClr>
                <a:srgbClr val="F8B323"/>
              </a:buClr>
              <a:buSzTx/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261748"/>
                </a:solidFill>
                <a:ea typeface="ＭＳ Ｐゴシック" pitchFamily="112" charset="-128"/>
              </a:rPr>
              <a:t>MTCA.4 history at DESY:</a:t>
            </a:r>
          </a:p>
          <a:p>
            <a:pPr marL="342900" indent="-342900" defTabSz="914400">
              <a:spcBef>
                <a:spcPts val="600"/>
              </a:spcBef>
              <a:spcAft>
                <a:spcPts val="1200"/>
              </a:spcAft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2007 decision to use “</a:t>
            </a:r>
            <a:r>
              <a:rPr lang="en-US" sz="1800" b="1" dirty="0" err="1" smtClean="0">
                <a:solidFill>
                  <a:srgbClr val="261748"/>
                </a:solidFill>
                <a:ea typeface="ＭＳ Ｐゴシック" pitchFamily="112" charset="-128"/>
              </a:rPr>
              <a:t>xTCA</a:t>
            </a: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“ as standard platform for European XFEL</a:t>
            </a:r>
          </a:p>
          <a:p>
            <a:pPr marL="342900" indent="-342900" defTabSz="914400">
              <a:spcBef>
                <a:spcPts val="600"/>
              </a:spcBef>
              <a:spcAft>
                <a:spcPts val="1200"/>
              </a:spcAft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2009 narrowed down to MTCA.4 (“</a:t>
            </a:r>
            <a:r>
              <a:rPr lang="en-US" sz="1800" b="1" dirty="0" err="1" smtClean="0">
                <a:solidFill>
                  <a:srgbClr val="261748"/>
                </a:solidFill>
                <a:ea typeface="ＭＳ Ｐゴシック" pitchFamily="112" charset="-128"/>
              </a:rPr>
              <a:t>xTCA</a:t>
            </a: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 for Physics” formed)</a:t>
            </a:r>
          </a:p>
          <a:p>
            <a:pPr marL="342900" indent="-342900" defTabSz="914400">
              <a:spcBef>
                <a:spcPts val="600"/>
              </a:spcBef>
              <a:spcAft>
                <a:spcPts val="1200"/>
              </a:spcAft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2010 decision to migrate LLRF from ATCA to MTCA.4</a:t>
            </a:r>
          </a:p>
          <a:p>
            <a:pPr marL="342900" indent="-342900" defTabSz="914400">
              <a:spcBef>
                <a:spcPts val="600"/>
              </a:spcBef>
              <a:spcAft>
                <a:spcPts val="1200"/>
              </a:spcAft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… 2012 substantial investment to develop platform and various modules: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Helmholtz validation-fond  (HVF)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344389" y="5252239"/>
            <a:ext cx="4876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80"/>
                </a:solidFill>
              </a:rPr>
              <a:t>RTM backplane (precision analog, here RF/</a:t>
            </a:r>
            <a:r>
              <a:rPr lang="en-US" sz="1400" dirty="0" err="1" smtClean="0">
                <a:solidFill>
                  <a:srgbClr val="800080"/>
                </a:solidFill>
              </a:rPr>
              <a:t>Clk</a:t>
            </a:r>
            <a:r>
              <a:rPr lang="en-US" sz="1400" dirty="0" smtClean="0">
                <a:solidFill>
                  <a:srgbClr val="800080"/>
                </a:solidFill>
              </a:rPr>
              <a:t> distribution)</a:t>
            </a:r>
            <a:endParaRPr lang="de-DE" sz="1400" dirty="0">
              <a:solidFill>
                <a:srgbClr val="80008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44389" y="3132156"/>
            <a:ext cx="4869709" cy="2231360"/>
            <a:chOff x="344389" y="3132156"/>
            <a:chExt cx="4869709" cy="2231360"/>
          </a:xfrm>
        </p:grpSpPr>
        <p:sp>
          <p:nvSpPr>
            <p:cNvPr id="3" name="TextBox 2"/>
            <p:cNvSpPr txBox="1"/>
            <p:nvPr/>
          </p:nvSpPr>
          <p:spPr>
            <a:xfrm>
              <a:off x="344389" y="3516857"/>
              <a:ext cx="962123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66FF"/>
                  </a:solidFill>
                </a:rPr>
                <a:t>DAMC02</a:t>
              </a:r>
            </a:p>
            <a:p>
              <a:r>
                <a:rPr lang="en-US" sz="1400" dirty="0" smtClean="0">
                  <a:solidFill>
                    <a:srgbClr val="0066FF"/>
                  </a:solidFill>
                </a:rPr>
                <a:t>X1TIMER</a:t>
              </a:r>
            </a:p>
            <a:p>
              <a:r>
                <a:rPr lang="en-US" sz="1400" dirty="0" smtClean="0">
                  <a:solidFill>
                    <a:srgbClr val="0066FF"/>
                  </a:solidFill>
                </a:rPr>
                <a:t>X2TIMER</a:t>
              </a:r>
            </a:p>
            <a:p>
              <a:r>
                <a:rPr lang="en-US" sz="1400" dirty="0" smtClean="0">
                  <a:solidFill>
                    <a:srgbClr val="0066FF"/>
                  </a:solidFill>
                </a:rPr>
                <a:t>uTC-V5</a:t>
              </a:r>
              <a:endParaRPr lang="en-US" sz="1400" dirty="0">
                <a:solidFill>
                  <a:srgbClr val="0066FF"/>
                </a:solidFill>
              </a:endParaRPr>
            </a:p>
            <a:p>
              <a:r>
                <a:rPr lang="en-US" sz="1400" dirty="0" smtClean="0">
                  <a:solidFill>
                    <a:srgbClr val="0066FF"/>
                  </a:solidFill>
                </a:rPr>
                <a:t>uTC-K7</a:t>
              </a:r>
              <a:endParaRPr lang="en-US" sz="1400" dirty="0">
                <a:solidFill>
                  <a:srgbClr val="0066FF"/>
                </a:solidFill>
              </a:endParaRPr>
            </a:p>
            <a:p>
              <a:r>
                <a:rPr lang="en-US" sz="1400" dirty="0" smtClean="0">
                  <a:solidFill>
                    <a:srgbClr val="0066FF"/>
                  </a:solidFill>
                </a:rPr>
                <a:t>DS800</a:t>
              </a:r>
            </a:p>
            <a:p>
              <a:r>
                <a:rPr lang="en-US" sz="1400" dirty="0" smtClean="0">
                  <a:solidFill>
                    <a:srgbClr val="0066FF"/>
                  </a:solidFill>
                </a:rPr>
                <a:t>…</a:t>
              </a:r>
              <a:endParaRPr lang="en-US" sz="1400" dirty="0">
                <a:solidFill>
                  <a:srgbClr val="0066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3455" y="3516857"/>
              <a:ext cx="1747594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RTM test boards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MPS </a:t>
              </a:r>
              <a:r>
                <a:rPr lang="en-US" sz="1400" dirty="0">
                  <a:solidFill>
                    <a:srgbClr val="00B050"/>
                  </a:solidFill>
                </a:rPr>
                <a:t>signal adapter</a:t>
              </a:r>
            </a:p>
            <a:p>
              <a:r>
                <a:rPr lang="en-US" sz="1400" dirty="0">
                  <a:solidFill>
                    <a:srgbClr val="00B050"/>
                  </a:solidFill>
                </a:rPr>
                <a:t>AD-DA-converter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Coupler interlock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Beam loss monitor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Toroid readout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Wire scanner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…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28408" y="3516857"/>
              <a:ext cx="1409360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uDWC</a:t>
              </a:r>
              <a:endParaRPr lang="en-US" sz="1400" dirty="0">
                <a:solidFill>
                  <a:srgbClr val="00B050"/>
                </a:solidFill>
              </a:endParaRP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APD stretcher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BPM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uDWC-VM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uVM</a:t>
              </a:r>
              <a:endParaRPr lang="en-US" sz="1400" dirty="0">
                <a:solidFill>
                  <a:srgbClr val="00B050"/>
                </a:solidFill>
              </a:endParaRP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uLOG (eRTM)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Adapters 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uRFB</a:t>
              </a:r>
              <a:endParaRPr lang="en-US" sz="1400" dirty="0" smtClean="0">
                <a:solidFill>
                  <a:srgbClr val="00B050"/>
                </a:solidFill>
              </a:endParaRP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…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9498" y="3132156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AMCs</a:t>
              </a:r>
              <a:endParaRPr lang="de-DE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01337" y="3132156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RTMs</a:t>
              </a:r>
              <a:endParaRPr lang="de-DE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2" name="Right Brace 21"/>
            <p:cNvSpPr/>
            <p:nvPr/>
          </p:nvSpPr>
          <p:spPr bwMode="auto">
            <a:xfrm rot="16200000">
              <a:off x="764946" y="3097236"/>
              <a:ext cx="148442" cy="839238"/>
            </a:xfrm>
            <a:prstGeom prst="rightBrace">
              <a:avLst>
                <a:gd name="adj1" fmla="val 8333"/>
                <a:gd name="adj2" fmla="val 51239"/>
              </a:avLst>
            </a:prstGeom>
            <a:noFill/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ight Brace 23"/>
            <p:cNvSpPr/>
            <p:nvPr/>
          </p:nvSpPr>
          <p:spPr bwMode="auto">
            <a:xfrm rot="16200000">
              <a:off x="3326450" y="1703429"/>
              <a:ext cx="148443" cy="3626852"/>
            </a:xfrm>
            <a:prstGeom prst="rightBrace">
              <a:avLst>
                <a:gd name="adj1" fmla="val 8333"/>
                <a:gd name="adj2" fmla="val 51239"/>
              </a:avLst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977257" y="3132156"/>
            <a:ext cx="3067190" cy="3547611"/>
            <a:chOff x="5977257" y="3132156"/>
            <a:chExt cx="3067190" cy="3547611"/>
          </a:xfrm>
        </p:grpSpPr>
        <p:sp>
          <p:nvSpPr>
            <p:cNvPr id="6" name="TextBox 5"/>
            <p:cNvSpPr txBox="1"/>
            <p:nvPr/>
          </p:nvSpPr>
          <p:spPr>
            <a:xfrm>
              <a:off x="5990343" y="3516857"/>
              <a:ext cx="131959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Crates</a:t>
              </a:r>
            </a:p>
            <a:p>
              <a:r>
                <a:rPr lang="en-US" sz="1400" dirty="0" smtClean="0"/>
                <a:t>PS-1138/…</a:t>
              </a:r>
              <a:endParaRPr lang="en-US" sz="1400" dirty="0"/>
            </a:p>
            <a:p>
              <a:r>
                <a:rPr lang="en-US" sz="1400" dirty="0" smtClean="0"/>
                <a:t>PM Wiener</a:t>
              </a:r>
            </a:p>
            <a:p>
              <a:r>
                <a:rPr lang="en-US" sz="1400" dirty="0" smtClean="0"/>
                <a:t>SIS8300/8900</a:t>
              </a:r>
            </a:p>
            <a:p>
              <a:r>
                <a:rPr lang="en-US" sz="1400" dirty="0" smtClean="0"/>
                <a:t>AM900</a:t>
              </a:r>
              <a:endParaRPr lang="de-DE" sz="1400" dirty="0"/>
            </a:p>
            <a:p>
              <a:r>
                <a:rPr lang="en-US" sz="1400" dirty="0" smtClean="0"/>
                <a:t>uLOG (RTM)</a:t>
              </a:r>
              <a:endParaRPr lang="en-US" sz="1400" dirty="0"/>
            </a:p>
            <a:p>
              <a:r>
                <a:rPr lang="en-US" sz="1400" dirty="0" err="1" smtClean="0"/>
                <a:t>ADQxxx</a:t>
              </a:r>
              <a:endParaRPr lang="en-US" sz="1400" dirty="0"/>
            </a:p>
            <a:p>
              <a:r>
                <a:rPr lang="en-US" sz="1400" dirty="0" smtClean="0"/>
                <a:t>MCH</a:t>
              </a:r>
            </a:p>
            <a:p>
              <a:r>
                <a:rPr lang="en-US" sz="1400" dirty="0" smtClean="0"/>
                <a:t>TAMC900</a:t>
              </a:r>
              <a:endParaRPr lang="en-US" sz="1400" dirty="0"/>
            </a:p>
            <a:p>
              <a:r>
                <a:rPr lang="en-US" sz="1400" dirty="0" smtClean="0"/>
                <a:t>ADIO24</a:t>
              </a:r>
            </a:p>
            <a:p>
              <a:r>
                <a:rPr lang="en-US" sz="1400" b="1" dirty="0" smtClean="0"/>
                <a:t>…</a:t>
              </a:r>
            </a:p>
          </p:txBody>
        </p:sp>
        <p:pic>
          <p:nvPicPr>
            <p:cNvPr id="10" name="Picture 2" descr="struck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112" y="3331996"/>
              <a:ext cx="943651" cy="319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ront Panel Express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666" y="4134472"/>
              <a:ext cx="1100137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EL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343" y="4353547"/>
              <a:ext cx="831023" cy="542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929" y="6222729"/>
              <a:ext cx="386019" cy="40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http://www.tews.com/coremedia/misc/img/logo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1717" y="5298494"/>
              <a:ext cx="930720" cy="305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024" y="4933960"/>
              <a:ext cx="1223423" cy="244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977257" y="3132156"/>
              <a:ext cx="88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Industry</a:t>
              </a:r>
              <a:endParaRPr lang="de-DE" sz="1400" b="1" dirty="0"/>
            </a:p>
          </p:txBody>
        </p:sp>
        <p:sp>
          <p:nvSpPr>
            <p:cNvPr id="25" name="Right Brace 24"/>
            <p:cNvSpPr/>
            <p:nvPr/>
          </p:nvSpPr>
          <p:spPr bwMode="auto">
            <a:xfrm rot="16200000">
              <a:off x="6518570" y="2905277"/>
              <a:ext cx="148443" cy="1231067"/>
            </a:xfrm>
            <a:prstGeom prst="rightBrace">
              <a:avLst>
                <a:gd name="adj1" fmla="val 8333"/>
                <a:gd name="adj2" fmla="val 51239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8836" y="6008674"/>
              <a:ext cx="1350262" cy="283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5298" y="5670120"/>
              <a:ext cx="1019425" cy="265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170" y="3720050"/>
              <a:ext cx="1107243" cy="298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9111" y="6282014"/>
              <a:ext cx="1259712" cy="37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94" y="6253122"/>
              <a:ext cx="629982" cy="426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ight Arrow 7"/>
          <p:cNvSpPr/>
          <p:nvPr/>
        </p:nvSpPr>
        <p:spPr bwMode="auto">
          <a:xfrm>
            <a:off x="124300" y="5749982"/>
            <a:ext cx="382476" cy="86388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458" y="5736845"/>
            <a:ext cx="5062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of the module being design within collaboration </a:t>
            </a:r>
          </a:p>
        </p:txBody>
      </p:sp>
      <p:pic>
        <p:nvPicPr>
          <p:cNvPr id="31" name="Picture 26" descr="TUL_DMCS_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41" y="6139212"/>
            <a:ext cx="4667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8" descr="logo_is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08" y="6135876"/>
            <a:ext cx="707684" cy="44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495228" y="6077865"/>
            <a:ext cx="6731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19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Helmholtz validation-fond  (HVF)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300736" y="935553"/>
            <a:ext cx="8843263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buClr>
                <a:srgbClr val="F8B323"/>
              </a:buClr>
              <a:buSzTx/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261748"/>
                </a:solidFill>
                <a:ea typeface="ＭＳ Ｐゴシック" pitchFamily="112" charset="-128"/>
              </a:rPr>
              <a:t>Validation fond: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F8B323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261748"/>
                </a:solidFill>
                <a:ea typeface="ＭＳ Ｐゴシック" pitchFamily="112" charset="-128"/>
              </a:rPr>
              <a:t>Nov. 2011 release of MTCA.4 standard by PICMG	 			</a:t>
            </a:r>
            <a:r>
              <a:rPr lang="en-US" b="1" dirty="0" smtClean="0">
                <a:solidFill>
                  <a:srgbClr val="261748"/>
                </a:solidFill>
                <a:ea typeface="ＭＳ Ｐゴシック" pitchFamily="112" charset="-128"/>
              </a:rPr>
              <a:t>PICMG = PCI Industrial Computer Manufacturing Group </a:t>
            </a:r>
            <a:r>
              <a:rPr lang="de-DE" dirty="0" smtClean="0"/>
              <a:t>(</a:t>
            </a:r>
            <a:r>
              <a:rPr lang="de-DE" dirty="0" smtClean="0">
                <a:hlinkClick r:id="rId3"/>
              </a:rPr>
              <a:t>http</a:t>
            </a:r>
            <a:r>
              <a:rPr lang="de-DE" dirty="0">
                <a:hlinkClick r:id="rId3"/>
              </a:rPr>
              <a:t>://www.picmg.org</a:t>
            </a:r>
            <a:r>
              <a:rPr lang="de-DE" dirty="0" smtClean="0"/>
              <a:t>)</a:t>
            </a:r>
            <a:endParaRPr lang="en-US" sz="2000" b="1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342900" indent="-342900" defTabSz="914400">
              <a:spcBef>
                <a:spcPts val="600"/>
              </a:spcBef>
              <a:spcAft>
                <a:spcPts val="1200"/>
              </a:spcAft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261748"/>
                </a:solidFill>
                <a:ea typeface="ＭＳ Ｐゴシック" pitchFamily="112" charset="-128"/>
              </a:rPr>
              <a:t>Jan. 2012 summit pre-proposal (received approval for application)</a:t>
            </a:r>
          </a:p>
          <a:p>
            <a:pPr marL="342900" indent="-342900" defTabSz="914400">
              <a:spcBef>
                <a:spcPts val="600"/>
              </a:spcBef>
              <a:spcAft>
                <a:spcPts val="1200"/>
              </a:spcAft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261748"/>
                </a:solidFill>
                <a:ea typeface="ＭＳ Ｐゴシック" pitchFamily="112" charset="-128"/>
              </a:rPr>
              <a:t>Apr. 2012 summit proposal “MTCA.4 for Industry”</a:t>
            </a:r>
            <a:endParaRPr lang="en-US" sz="20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342900" indent="-342900" defTabSz="914400">
              <a:spcBef>
                <a:spcPts val="600"/>
              </a:spcBef>
              <a:spcAft>
                <a:spcPts val="1200"/>
              </a:spcAft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261748"/>
                </a:solidFill>
                <a:ea typeface="ＭＳ Ｐゴシック" pitchFamily="112" charset="-128"/>
              </a:rPr>
              <a:t>Jun. 2012 approval (funding 3.9M€/</a:t>
            </a:r>
            <a:r>
              <a:rPr lang="en-US" sz="2000" b="1" u="sng" dirty="0" smtClean="0">
                <a:solidFill>
                  <a:srgbClr val="261748"/>
                </a:solidFill>
                <a:ea typeface="ＭＳ Ｐゴシック" pitchFamily="112" charset="-128"/>
              </a:rPr>
              <a:t>minor imposed condition</a:t>
            </a:r>
            <a:r>
              <a:rPr lang="en-US" sz="2000" b="1" dirty="0" smtClean="0">
                <a:solidFill>
                  <a:srgbClr val="261748"/>
                </a:solidFill>
                <a:ea typeface="ＭＳ Ｐゴシック" pitchFamily="112" charset="-128"/>
              </a:rPr>
              <a:t>)</a:t>
            </a:r>
          </a:p>
          <a:p>
            <a:pPr marL="342900" indent="-342900" defTabSz="914400">
              <a:spcBef>
                <a:spcPts val="600"/>
              </a:spcBef>
              <a:spcAft>
                <a:spcPts val="1200"/>
              </a:spcAft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261748"/>
                </a:solidFill>
                <a:ea typeface="ＭＳ Ｐゴシック" pitchFamily="112" charset="-128"/>
              </a:rPr>
              <a:t>July 2012 project start with industrial consortium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81861" y="4208526"/>
            <a:ext cx="6564520" cy="2613849"/>
            <a:chOff x="2381861" y="4208526"/>
            <a:chExt cx="6564520" cy="2613849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861" y="4208526"/>
              <a:ext cx="6564520" cy="261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9250" y="6518325"/>
              <a:ext cx="821149" cy="184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918632" y="4441373"/>
              <a:ext cx="7553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50%</a:t>
              </a:r>
            </a:p>
            <a:p>
              <a:r>
                <a:rPr lang="en-US" b="1" dirty="0" smtClean="0"/>
                <a:t>1.9M</a:t>
              </a:r>
              <a:r>
                <a:rPr lang="en-US" b="1" dirty="0" smtClean="0">
                  <a:solidFill>
                    <a:srgbClr val="261748"/>
                  </a:solidFill>
                  <a:ea typeface="ＭＳ Ｐゴシック" pitchFamily="112" charset="-128"/>
                </a:rPr>
                <a:t>€</a:t>
              </a:r>
              <a:endParaRPr lang="de-DE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00022" y="5618810"/>
              <a:ext cx="7553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  <a:r>
                <a:rPr lang="en-US" b="1" dirty="0" smtClean="0"/>
                <a:t>0%</a:t>
              </a:r>
            </a:p>
            <a:p>
              <a:r>
                <a:rPr lang="en-US" b="1" dirty="0"/>
                <a:t>1.3M</a:t>
              </a:r>
              <a:r>
                <a:rPr lang="en-US" b="1" dirty="0" smtClean="0">
                  <a:solidFill>
                    <a:srgbClr val="261748"/>
                  </a:solidFill>
                  <a:ea typeface="ＭＳ Ｐゴシック" pitchFamily="112" charset="-128"/>
                </a:rPr>
                <a:t>€</a:t>
              </a:r>
              <a:endParaRPr lang="de-DE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24789" y="5636783"/>
              <a:ext cx="68159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20%</a:t>
              </a:r>
            </a:p>
            <a:p>
              <a:r>
                <a:rPr lang="en-US" sz="1400" b="1" dirty="0" smtClean="0"/>
                <a:t>0.7M</a:t>
              </a:r>
              <a:r>
                <a:rPr lang="en-US" sz="1400" b="1" dirty="0">
                  <a:solidFill>
                    <a:srgbClr val="261748"/>
                  </a:solidFill>
                  <a:ea typeface="ＭＳ Ｐゴシック" pitchFamily="112" charset="-128"/>
                </a:rPr>
                <a:t>€</a:t>
              </a:r>
              <a:endParaRPr lang="de-DE" sz="1400" b="1" dirty="0"/>
            </a:p>
            <a:p>
              <a:endParaRPr lang="de-DE" sz="1400" b="1" dirty="0"/>
            </a:p>
          </p:txBody>
        </p:sp>
      </p:grpSp>
      <p:pic>
        <p:nvPicPr>
          <p:cNvPr id="12" name="Picture 2" descr="Description: D:\Buffer\Bilder\F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51" y="4745147"/>
            <a:ext cx="416036" cy="61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91" y="5475051"/>
            <a:ext cx="392743" cy="613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6" y="4745147"/>
            <a:ext cx="477898" cy="613893"/>
          </a:xfrm>
          <a:prstGeom prst="rect">
            <a:avLst/>
          </a:prstGeom>
        </p:spPr>
      </p:pic>
      <p:pic>
        <p:nvPicPr>
          <p:cNvPr id="15" name="Picture 2" descr="https://owa.desy.de/exchange/imalka/Inbox/Tabelle%20%2B%20Bild.EML/PeterG%C3%B6ttlicher.jpg/C58EA28C-18C0-4a97-9AF2-036E93DDAFB3/PeterG%C3%B6ttlicher.jpg?attach=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17" y="4733341"/>
            <a:ext cx="418573" cy="63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9187" y="4411580"/>
            <a:ext cx="940982" cy="222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Steering board</a:t>
            </a:r>
            <a:endParaRPr lang="de-DE" dirty="0"/>
          </a:p>
        </p:txBody>
      </p:sp>
      <p:pic>
        <p:nvPicPr>
          <p:cNvPr id="19" name="Picture 8" descr="Walt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" y="5461514"/>
            <a:ext cx="439063" cy="6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N:\intern\TT Akten\FIN - Finanzen\2010-060 MSK LLRF-Technologie\Validierungsfond\Entscheidungsboardsitzung\Dieter Notz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9" t="22178" r="18609"/>
          <a:stretch/>
        </p:blipFill>
        <p:spPr bwMode="auto">
          <a:xfrm>
            <a:off x="921398" y="5481948"/>
            <a:ext cx="432495" cy="58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56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737" y="825583"/>
            <a:ext cx="8843263" cy="5152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spcAft>
                <a:spcPts val="600"/>
              </a:spcAft>
              <a:buClr>
                <a:srgbClr val="F8B323"/>
              </a:buClr>
              <a:buSzTx/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261748"/>
                </a:solidFill>
                <a:ea typeface="ＭＳ Ｐゴシック" pitchFamily="112" charset="-128"/>
              </a:rPr>
              <a:t>Main objective of HVF application: </a:t>
            </a:r>
          </a:p>
          <a:p>
            <a:pPr defTabSz="914400">
              <a:spcBef>
                <a:spcPct val="20000"/>
              </a:spcBef>
              <a:spcAft>
                <a:spcPts val="600"/>
              </a:spcAft>
              <a:buClr>
                <a:srgbClr val="F8B323"/>
              </a:buClr>
              <a:buSzTx/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ea typeface="ＭＳ Ｐゴシック" pitchFamily="112" charset="-128"/>
              </a:rPr>
              <a:t>To foster industrialization of MicroTCA.4 </a:t>
            </a:r>
            <a:endParaRPr lang="en-US" sz="2000" b="1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defTabSz="9144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SzTx/>
              <a:defRPr/>
            </a:pPr>
            <a:r>
              <a:rPr lang="en-US" sz="2000" b="1" dirty="0" smtClean="0">
                <a:solidFill>
                  <a:srgbClr val="261748"/>
                </a:solidFill>
                <a:ea typeface="ＭＳ Ｐゴシック" pitchFamily="112" charset="-128"/>
              </a:rPr>
              <a:t>AP1: 	Current design </a:t>
            </a:r>
            <a:r>
              <a:rPr lang="en-US" sz="2000" b="1" dirty="0" smtClean="0">
                <a:solidFill>
                  <a:srgbClr val="261748"/>
                </a:solidFill>
                <a:ea typeface="ＭＳ Ｐゴシック" pitchFamily="112" charset="-128"/>
                <a:sym typeface="Symbol"/>
              </a:rPr>
              <a:t></a:t>
            </a:r>
            <a:r>
              <a:rPr lang="en-US" sz="2000" b="1" dirty="0" smtClean="0">
                <a:solidFill>
                  <a:srgbClr val="261748"/>
                </a:solidFill>
                <a:ea typeface="ＭＳ Ｐゴシック" pitchFamily="112" charset="-128"/>
              </a:rPr>
              <a:t> industry (licensing)</a:t>
            </a:r>
          </a:p>
          <a:p>
            <a:pPr marL="800100" lvl="1" indent="-342900">
              <a:spcBef>
                <a:spcPts val="0"/>
              </a:spcBef>
              <a:buClr>
                <a:srgbClr val="F8B32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Cost and quality improvements</a:t>
            </a:r>
          </a:p>
          <a:p>
            <a:pPr marL="800100" lvl="1" indent="-342900">
              <a:spcBef>
                <a:spcPts val="0"/>
              </a:spcBef>
              <a:buClr>
                <a:srgbClr val="F8B32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New modules to complete portfolio</a:t>
            </a:r>
            <a:endParaRPr lang="en-US" sz="900" b="1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defRPr/>
            </a:pPr>
            <a:r>
              <a:rPr lang="en-US" sz="2000" b="1" dirty="0" smtClean="0">
                <a:solidFill>
                  <a:srgbClr val="261748"/>
                </a:solidFill>
                <a:ea typeface="ＭＳ Ｐゴシック" pitchFamily="112" charset="-128"/>
              </a:rPr>
              <a:t>AP2:	Supporting industry</a:t>
            </a:r>
          </a:p>
          <a:p>
            <a:pPr marL="800100" lvl="1" indent="-342900">
              <a:spcBef>
                <a:spcPts val="0"/>
              </a:spcBef>
              <a:buClr>
                <a:srgbClr val="F8B32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Adding critical missing modules</a:t>
            </a:r>
          </a:p>
          <a:p>
            <a:pPr marL="800100" lvl="1" indent="-342900">
              <a:spcBef>
                <a:spcPts val="0"/>
              </a:spcBef>
              <a:buClr>
                <a:srgbClr val="F8B32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Improve EMI with test environments, shielding and classification</a:t>
            </a:r>
          </a:p>
          <a:p>
            <a:pPr marL="800100" lvl="1" indent="-342900">
              <a:spcBef>
                <a:spcPts val="0"/>
              </a:spcBef>
              <a:buClr>
                <a:srgbClr val="F8B32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Gain new applications in more market segments</a:t>
            </a:r>
          </a:p>
          <a:p>
            <a:pPr marL="800100" lvl="1" indent="-342900">
              <a:spcBef>
                <a:spcPts val="0"/>
              </a:spcBef>
              <a:buClr>
                <a:srgbClr val="F8B32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Transition to MTCA.4 by a company (AMPEGON)</a:t>
            </a:r>
          </a:p>
          <a:p>
            <a:pPr marL="800100" lvl="1" indent="-342900">
              <a:spcBef>
                <a:spcPts val="0"/>
              </a:spcBef>
              <a:buClr>
                <a:srgbClr val="F8B32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Extend/accomplish/development of standard </a:t>
            </a:r>
          </a:p>
          <a:p>
            <a:pPr lvl="1">
              <a:spcBef>
                <a:spcPts val="0"/>
              </a:spcBef>
              <a:buClr>
                <a:srgbClr val="F8B323"/>
              </a:buClr>
              <a:defRPr/>
            </a:pPr>
            <a:r>
              <a:rPr lang="en-US" dirty="0">
                <a:solidFill>
                  <a:srgbClr val="261748"/>
                </a:solidFill>
                <a:ea typeface="ＭＳ Ｐゴシック" pitchFamily="112" charset="-128"/>
              </a:rPr>
              <a:t>	</a:t>
            </a: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	&amp; implementation </a:t>
            </a:r>
            <a:r>
              <a:rPr lang="en-US" dirty="0">
                <a:solidFill>
                  <a:srgbClr val="261748"/>
                </a:solidFill>
                <a:ea typeface="ＭＳ Ｐゴシック" pitchFamily="112" charset="-128"/>
              </a:rPr>
              <a:t>/ </a:t>
            </a: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inter-compatibility conflicts</a:t>
            </a:r>
            <a:endParaRPr lang="en-US" sz="1050" b="1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defRPr/>
            </a:pPr>
            <a:r>
              <a:rPr lang="en-US" sz="2000" b="1" dirty="0" smtClean="0">
                <a:solidFill>
                  <a:srgbClr val="261748"/>
                </a:solidFill>
                <a:ea typeface="ＭＳ Ｐゴシック" pitchFamily="112" charset="-128"/>
              </a:rPr>
              <a:t>AP3: 	Support for institutes and industry</a:t>
            </a:r>
            <a:endParaRPr lang="en-US" sz="20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800100" lvl="1" indent="-342900">
              <a:spcBef>
                <a:spcPts val="0"/>
              </a:spcBef>
              <a:buClr>
                <a:srgbClr val="F8B32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Consulting: help to start with MicroTCA</a:t>
            </a:r>
          </a:p>
          <a:p>
            <a:pPr marL="800100" lvl="1" indent="-342900">
              <a:spcBef>
                <a:spcPts val="0"/>
              </a:spcBef>
              <a:buClr>
                <a:srgbClr val="F8B32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User guide and web services</a:t>
            </a:r>
          </a:p>
          <a:p>
            <a:pPr marL="800100" lvl="1" indent="-342900">
              <a:spcBef>
                <a:spcPts val="0"/>
              </a:spcBef>
              <a:buClr>
                <a:srgbClr val="F8B32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Organization of workshops, tutorials, exhibitions</a:t>
            </a:r>
            <a:endParaRPr lang="en-US" dirty="0">
              <a:solidFill>
                <a:srgbClr val="261748"/>
              </a:solidFill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Packages of HVF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47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071" y="784393"/>
            <a:ext cx="8843263" cy="5970865"/>
          </a:xfrm>
          <a:prstGeom prst="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spcAft>
                <a:spcPts val="600"/>
              </a:spcAft>
              <a:buClr>
                <a:srgbClr val="F8B323"/>
              </a:buClr>
              <a:buSzTx/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261748"/>
                </a:solidFill>
                <a:ea typeface="ＭＳ Ｐゴシック" pitchFamily="112" charset="-128"/>
              </a:rPr>
              <a:t>Main benefits of HVF proposal: </a:t>
            </a:r>
          </a:p>
          <a:p>
            <a:pPr>
              <a:defRPr/>
            </a:pPr>
            <a:r>
              <a:rPr lang="en-US" sz="2000" b="1" dirty="0"/>
              <a:t>Establish </a:t>
            </a:r>
            <a:r>
              <a:rPr lang="en-US" sz="2000" b="1" dirty="0" smtClean="0"/>
              <a:t>system: </a:t>
            </a:r>
            <a:endParaRPr lang="en-US" sz="2000" b="1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/>
              <a:t>In accelerator </a:t>
            </a:r>
            <a:r>
              <a:rPr lang="en-US" dirty="0" smtClean="0"/>
              <a:t>community / large scale facilities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/>
              <a:t>Industrial branches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/>
              <a:t>Scientific community</a:t>
            </a:r>
          </a:p>
          <a:p>
            <a:pPr>
              <a:defRPr/>
            </a:pPr>
            <a:r>
              <a:rPr lang="en-US" sz="1800" dirty="0"/>
              <a:t>Follower of VME crate system (Market volume ~ 1 Billion $)</a:t>
            </a:r>
          </a:p>
          <a:p>
            <a:pPr>
              <a:defRPr/>
            </a:pPr>
            <a:endParaRPr lang="en-US" sz="1100" dirty="0"/>
          </a:p>
          <a:p>
            <a:pPr>
              <a:defRPr/>
            </a:pPr>
            <a:r>
              <a:rPr lang="en-US" sz="2000" b="1" dirty="0"/>
              <a:t>Direct benefit:</a:t>
            </a:r>
          </a:p>
          <a:p>
            <a:pPr>
              <a:defRPr/>
            </a:pPr>
            <a:r>
              <a:rPr lang="en-US" sz="1800" b="1" dirty="0"/>
              <a:t>Reduce personnel for production </a:t>
            </a:r>
            <a:r>
              <a:rPr lang="en-US" sz="1800" dirty="0"/>
              <a:t>by industrialization of components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/>
              <a:t>Significant </a:t>
            </a:r>
            <a:r>
              <a:rPr lang="en-US" b="1" dirty="0"/>
              <a:t>cost reduction due to enlargement </a:t>
            </a:r>
            <a:r>
              <a:rPr lang="en-US" dirty="0"/>
              <a:t>of MTCA.4 products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/>
              <a:t>Long life time and availability </a:t>
            </a:r>
            <a:r>
              <a:rPr lang="en-US" dirty="0"/>
              <a:t>of components due to market request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/>
              <a:t>Educate</a:t>
            </a:r>
            <a:r>
              <a:rPr lang="en-US" dirty="0"/>
              <a:t> students / personnel on modern plate </a:t>
            </a:r>
            <a:r>
              <a:rPr lang="en-US" dirty="0" smtClean="0"/>
              <a:t>form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 smtClean="0"/>
              <a:t>Professionalize work </a:t>
            </a:r>
            <a:r>
              <a:rPr lang="en-US" dirty="0" smtClean="0"/>
              <a:t>within MSK &amp; Collaboration</a:t>
            </a:r>
          </a:p>
          <a:p>
            <a:pPr>
              <a:defRPr/>
            </a:pPr>
            <a:endParaRPr lang="en-US" sz="1000" dirty="0">
              <a:solidFill>
                <a:srgbClr val="0066FF"/>
              </a:solidFill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66FF"/>
                </a:solidFill>
              </a:rPr>
              <a:t>=&gt; Data sheets / Detailed Specification / Good Manuals / Documentation</a:t>
            </a:r>
          </a:p>
          <a:p>
            <a:pPr>
              <a:defRPr/>
            </a:pPr>
            <a:endParaRPr lang="en-US" sz="1200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dirty="0" smtClean="0"/>
              <a:t>Approximately </a:t>
            </a:r>
            <a:r>
              <a:rPr lang="en-US" sz="2000" dirty="0" smtClean="0">
                <a:solidFill>
                  <a:srgbClr val="FF0000"/>
                </a:solidFill>
              </a:rPr>
              <a:t>800 </a:t>
            </a:r>
            <a:r>
              <a:rPr lang="en-US" sz="2000" dirty="0" err="1" smtClean="0">
                <a:solidFill>
                  <a:srgbClr val="FF0000"/>
                </a:solidFill>
              </a:rPr>
              <a:t>kEuro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additional funding for LLRF activities!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dirty="0" smtClean="0"/>
              <a:t>Contact to other facilities for implementing XFEL Style LLRF system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800" b="1" dirty="0" smtClean="0"/>
              <a:t>Remark:</a:t>
            </a:r>
            <a:r>
              <a:rPr lang="en-US" sz="1800" dirty="0" smtClean="0"/>
              <a:t> 	1) The license fee is transferred to HGF! </a:t>
            </a:r>
          </a:p>
          <a:p>
            <a:pPr>
              <a:defRPr/>
            </a:pPr>
            <a:r>
              <a:rPr lang="en-US" sz="1800" dirty="0"/>
              <a:t>	</a:t>
            </a:r>
            <a:r>
              <a:rPr lang="en-US" sz="1800" dirty="0" smtClean="0"/>
              <a:t> 	2) We expect approx. 5% of invest as return due to fee’s</a:t>
            </a:r>
          </a:p>
          <a:p>
            <a:pPr>
              <a:defRPr/>
            </a:pPr>
            <a:r>
              <a:rPr lang="en-US" sz="1800" dirty="0"/>
              <a:t>	</a:t>
            </a:r>
            <a:r>
              <a:rPr lang="en-US" sz="1800" dirty="0" smtClean="0"/>
              <a:t>	3) Market development with “low” budget modules more important </a:t>
            </a:r>
            <a:endParaRPr lang="en-US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Work Packages of HVF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85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"/>
          <p:cNvSpPr txBox="1"/>
          <p:nvPr/>
        </p:nvSpPr>
        <p:spPr>
          <a:xfrm>
            <a:off x="251564" y="1663842"/>
            <a:ext cx="8030009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261748"/>
                </a:solidFill>
                <a:ea typeface="ＭＳ Ｐゴシック" pitchFamily="112" charset="-128"/>
              </a:rPr>
              <a:t>AP1.1 </a:t>
            </a:r>
            <a:r>
              <a:rPr lang="en-US" b="1" dirty="0">
                <a:solidFill>
                  <a:srgbClr val="261748"/>
                </a:solidFill>
                <a:ea typeface="ＭＳ Ｐゴシック" pitchFamily="112" charset="-128"/>
              </a:rPr>
              <a:t>Revision of existing </a:t>
            </a:r>
            <a:r>
              <a:rPr lang="en-US" b="1" dirty="0" smtClean="0">
                <a:solidFill>
                  <a:srgbClr val="261748"/>
                </a:solidFill>
                <a:ea typeface="ＭＳ Ｐゴシック" pitchFamily="112" charset="-128"/>
              </a:rPr>
              <a:t>modules</a:t>
            </a:r>
            <a:endParaRPr lang="en-US" b="1" dirty="0" smtClean="0"/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1.1.1 Field Detection (uDWC)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1.1.2 Controller (uTC)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1.1.3 RF driver unit (uVM)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1.1.4 Local RF-Generation (uLOG)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AP1.2 Cost optimization for Single Cavities Applications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1.2.1 Field detector with RF driver  (uDWC-VM)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1.2.2 High-end Digitizer (DAQ-LNC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AP1.3 Extending Portfolio in Frequency</a:t>
            </a: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AP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1.3.1 Field detector with RF driver (uVM, 0.35-6GHz)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1.3.2 Local RF-Generation (uLOG, 0.35-6GHz)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1.3.3 RTM with local clock circuit (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uCLK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-RTM, 10–350MHz)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1.3.4 Global clock generation (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uCLK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-eRTM, 10-350MHz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AP1.4  </a:t>
            </a:r>
            <a:r>
              <a:rPr lang="en-US" b="1" dirty="0"/>
              <a:t>Supplementary systems for RF control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1.4.1 Multi-channel Direct RF-sampling (uDS800)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1.4.2 AMC carrier with motor/RTM with Piezo driver (uFMC20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200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AP1.5  Introduction of RTM-RF Backplane</a:t>
            </a:r>
          </a:p>
          <a:p>
            <a:r>
              <a:rPr lang="en-US" sz="1200" dirty="0" smtClean="0"/>
              <a:t>	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AP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1.5.1 Development of RTM-RF Backplane concept</a:t>
            </a:r>
          </a:p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	AP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1.5.2 Crate integrated RF source (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uOSC_eRTM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577" y="1013331"/>
            <a:ext cx="5318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AP1: RF control system in MTCA.4</a:t>
            </a:r>
            <a:endParaRPr lang="de-DE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656" y="1358859"/>
            <a:ext cx="2212916" cy="223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59531" y="1676872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32 cavities</a:t>
            </a:r>
          </a:p>
          <a:p>
            <a:r>
              <a:rPr lang="en-US" sz="1200" dirty="0" smtClean="0"/>
              <a:t>~</a:t>
            </a:r>
            <a:r>
              <a:rPr lang="en-US" sz="1200" dirty="0" err="1" smtClean="0"/>
              <a:t>mdeg</a:t>
            </a:r>
            <a:r>
              <a:rPr lang="en-US" sz="1200" dirty="0" smtClean="0"/>
              <a:t> precision</a:t>
            </a:r>
            <a:endParaRPr lang="de-DE" sz="1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5654589" y="2134032"/>
            <a:ext cx="3365395" cy="4483166"/>
            <a:chOff x="5654589" y="2010462"/>
            <a:chExt cx="3365395" cy="4483166"/>
          </a:xfrm>
        </p:grpSpPr>
        <p:sp>
          <p:nvSpPr>
            <p:cNvPr id="9" name="Right Arrow 8"/>
            <p:cNvSpPr/>
            <p:nvPr/>
          </p:nvSpPr>
          <p:spPr bwMode="auto">
            <a:xfrm>
              <a:off x="5654589" y="2010462"/>
              <a:ext cx="700643" cy="605642"/>
            </a:xfrm>
            <a:prstGeom prst="righ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ight Brace 5"/>
            <p:cNvSpPr/>
            <p:nvPr/>
          </p:nvSpPr>
          <p:spPr bwMode="auto">
            <a:xfrm>
              <a:off x="6046478" y="2829866"/>
              <a:ext cx="308759" cy="3496332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93138" y="3754417"/>
              <a:ext cx="2526846" cy="27392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Due to </a:t>
              </a:r>
              <a:r>
                <a:rPr lang="en-US" sz="2000" u="sng" dirty="0" smtClean="0">
                  <a:solidFill>
                    <a:srgbClr val="0070C0"/>
                  </a:solidFill>
                </a:rPr>
                <a:t>modularity</a:t>
              </a:r>
            </a:p>
            <a:p>
              <a:r>
                <a:rPr lang="en-US" sz="2000" dirty="0" smtClean="0"/>
                <a:t>only moderate effort </a:t>
              </a:r>
            </a:p>
            <a:p>
              <a:r>
                <a:rPr lang="en-US" sz="2000" dirty="0"/>
                <a:t>t</a:t>
              </a:r>
              <a:r>
                <a:rPr lang="en-US" sz="2000" dirty="0" smtClean="0"/>
                <a:t>o develop </a:t>
              </a:r>
            </a:p>
            <a:p>
              <a:r>
                <a:rPr lang="en-US" sz="2000" dirty="0" smtClean="0"/>
                <a:t>RF controls for</a:t>
              </a:r>
            </a:p>
            <a:p>
              <a:endParaRPr lang="en-US" sz="1200" dirty="0" smtClean="0">
                <a:solidFill>
                  <a:srgbClr val="008000"/>
                </a:solidFill>
              </a:endParaRPr>
            </a:p>
            <a:p>
              <a:r>
                <a:rPr lang="en-US" sz="2000" dirty="0" smtClean="0">
                  <a:solidFill>
                    <a:srgbClr val="008000"/>
                  </a:solidFill>
                </a:rPr>
                <a:t>- 1/2/4/.. Cavities</a:t>
              </a:r>
            </a:p>
            <a:p>
              <a:r>
                <a:rPr lang="en-US" sz="2000" dirty="0" smtClean="0">
                  <a:solidFill>
                    <a:srgbClr val="008000"/>
                  </a:solidFill>
                </a:rPr>
                <a:t>- NRF/SRF</a:t>
              </a:r>
              <a:endParaRPr lang="en-US" sz="2000" dirty="0">
                <a:solidFill>
                  <a:srgbClr val="008000"/>
                </a:solidFill>
              </a:endParaRPr>
            </a:p>
            <a:p>
              <a:r>
                <a:rPr lang="en-US" sz="2000" dirty="0" smtClean="0">
                  <a:solidFill>
                    <a:srgbClr val="008000"/>
                  </a:solidFill>
                </a:rPr>
                <a:t>- 10-6000 MHz</a:t>
              </a:r>
            </a:p>
            <a:p>
              <a:r>
                <a:rPr lang="en-US" sz="2000" dirty="0" smtClean="0">
                  <a:solidFill>
                    <a:srgbClr val="008000"/>
                  </a:solidFill>
                </a:rPr>
                <a:t>- valuable add </a:t>
              </a:r>
              <a:r>
                <a:rPr lang="en-US" sz="2000" dirty="0" err="1" smtClean="0">
                  <a:solidFill>
                    <a:srgbClr val="008000"/>
                  </a:solidFill>
                </a:rPr>
                <a:t>on’s</a:t>
              </a:r>
              <a:r>
                <a:rPr lang="en-US" sz="2000" dirty="0" smtClean="0">
                  <a:solidFill>
                    <a:srgbClr val="008000"/>
                  </a:solidFill>
                </a:rPr>
                <a:t> </a:t>
              </a:r>
              <a:endParaRPr lang="en-US" sz="2000" dirty="0">
                <a:solidFill>
                  <a:srgbClr val="008000"/>
                </a:solidFill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7232667" y="3469777"/>
              <a:ext cx="676893" cy="284639"/>
            </a:xfrm>
            <a:prstGeom prst="down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7910" y="2010043"/>
            <a:ext cx="842458" cy="4045246"/>
            <a:chOff x="347910" y="1886473"/>
            <a:chExt cx="842458" cy="4045246"/>
          </a:xfrm>
        </p:grpSpPr>
        <p:sp>
          <p:nvSpPr>
            <p:cNvPr id="19" name="TextBox 18"/>
            <p:cNvSpPr txBox="1"/>
            <p:nvPr/>
          </p:nvSpPr>
          <p:spPr>
            <a:xfrm>
              <a:off x="347910" y="2144753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WP02</a:t>
              </a:r>
              <a:endParaRPr lang="de-DE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1021492" y="1886473"/>
              <a:ext cx="168875" cy="729631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ight Arrow 20"/>
            <p:cNvSpPr/>
            <p:nvPr/>
          </p:nvSpPr>
          <p:spPr bwMode="auto">
            <a:xfrm>
              <a:off x="1021492" y="4924191"/>
              <a:ext cx="164757" cy="133852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ight Arrow 21"/>
            <p:cNvSpPr/>
            <p:nvPr/>
          </p:nvSpPr>
          <p:spPr bwMode="auto">
            <a:xfrm>
              <a:off x="1025611" y="5710905"/>
              <a:ext cx="164757" cy="133852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2029" y="4837228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WP02</a:t>
              </a:r>
              <a:endParaRPr lang="de-DE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2029" y="5623942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WP02</a:t>
              </a:r>
              <a:endParaRPr lang="de-DE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6391" y="3123919"/>
            <a:ext cx="902812" cy="3137425"/>
            <a:chOff x="306391" y="3000349"/>
            <a:chExt cx="902812" cy="3137425"/>
          </a:xfrm>
        </p:grpSpPr>
        <p:sp>
          <p:nvSpPr>
            <p:cNvPr id="26" name="TextBox 25"/>
            <p:cNvSpPr txBox="1"/>
            <p:nvPr/>
          </p:nvSpPr>
          <p:spPr>
            <a:xfrm rot="20085193">
              <a:off x="306392" y="3962297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New!</a:t>
              </a:r>
              <a:endParaRPr lang="de-DE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0085193">
              <a:off x="306391" y="3000349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New!</a:t>
              </a:r>
              <a:endParaRPr lang="de-DE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20085193">
              <a:off x="529622" y="5062152"/>
              <a:ext cx="545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New!</a:t>
              </a:r>
              <a:endParaRPr lang="de-DE" sz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0085193">
              <a:off x="529623" y="5860775"/>
              <a:ext cx="545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New!</a:t>
              </a:r>
              <a:endParaRPr lang="de-DE" sz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endParaRPr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Work Packages of HVF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07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"/>
          <p:cNvSpPr txBox="1"/>
          <p:nvPr/>
        </p:nvSpPr>
        <p:spPr>
          <a:xfrm>
            <a:off x="251564" y="1663842"/>
            <a:ext cx="8030009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261748"/>
                </a:solidFill>
                <a:ea typeface="ＭＳ Ｐゴシック" pitchFamily="112" charset="-128"/>
              </a:rPr>
              <a:t>AP1.1 </a:t>
            </a:r>
            <a:r>
              <a:rPr lang="en-US" b="1" dirty="0">
                <a:solidFill>
                  <a:srgbClr val="261748"/>
                </a:solidFill>
                <a:ea typeface="ＭＳ Ｐゴシック" pitchFamily="112" charset="-128"/>
              </a:rPr>
              <a:t>Revision of existing </a:t>
            </a:r>
            <a:r>
              <a:rPr lang="en-US" b="1" dirty="0" smtClean="0">
                <a:solidFill>
                  <a:srgbClr val="261748"/>
                </a:solidFill>
                <a:ea typeface="ＭＳ Ｐゴシック" pitchFamily="112" charset="-128"/>
              </a:rPr>
              <a:t>modules</a:t>
            </a:r>
            <a:endParaRPr lang="en-US" b="1" dirty="0" smtClean="0"/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1.1.1 Field Detection (uDWC)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1.1.2 Controller (uTC)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1.1.3 RF driver unit (uVM)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1.1.4 Local RF-Generation (uLOG)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AP1.2 Cost optimization for Single Cavities Applications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1.2.1 Field detector with RF driver  (uDWC-VM)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1.2.2 High-end Digitizer (DAQ-LNC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AP1.3 Extending Portfolio in Frequency</a:t>
            </a: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AP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1.3.1 Field detector with RF driver (uVM, 0.35-6GHz)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1.3.2 Local RF-Generation (uLOG, 0.35-6GHz)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1.3.3 RTM with local clock circuit (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uCLK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-RTM, 10–350MHz)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1.3.4 Global clock generation (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uCLK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-eRTM, 10-350MHz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AP1.4  </a:t>
            </a:r>
            <a:r>
              <a:rPr lang="en-US" b="1" dirty="0"/>
              <a:t>Supplementary systems for RF control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1.4.1 Multi-channel Direct RF-sampling (uDS800)</a:t>
            </a:r>
          </a:p>
          <a:p>
            <a:pPr lvl="2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AP 1.4.2 AMC carrier with motor/RTM with Piezo driver (uFMC20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200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AP1.5  Introduction of RTM-RF Backplane</a:t>
            </a:r>
          </a:p>
          <a:p>
            <a:r>
              <a:rPr lang="en-US" sz="1200" dirty="0" smtClean="0"/>
              <a:t>	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AP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1.5.1 Development of RTM-RF Backplane concept</a:t>
            </a:r>
          </a:p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	AP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1.5.2 Crate integrated RF source (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uOSC_eRTM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577" y="1013331"/>
            <a:ext cx="5318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AP1: RF control system in MTCA.4</a:t>
            </a:r>
            <a:endParaRPr lang="de-DE" sz="2400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347910" y="2010043"/>
            <a:ext cx="842458" cy="4045246"/>
            <a:chOff x="347910" y="1886473"/>
            <a:chExt cx="842458" cy="4045246"/>
          </a:xfrm>
        </p:grpSpPr>
        <p:sp>
          <p:nvSpPr>
            <p:cNvPr id="19" name="TextBox 18"/>
            <p:cNvSpPr txBox="1"/>
            <p:nvPr/>
          </p:nvSpPr>
          <p:spPr>
            <a:xfrm>
              <a:off x="347910" y="2144753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WP02</a:t>
              </a:r>
              <a:endParaRPr lang="de-DE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1021492" y="1886473"/>
              <a:ext cx="168875" cy="729631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ight Arrow 20"/>
            <p:cNvSpPr/>
            <p:nvPr/>
          </p:nvSpPr>
          <p:spPr bwMode="auto">
            <a:xfrm>
              <a:off x="1021492" y="4924191"/>
              <a:ext cx="164757" cy="133852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ight Arrow 21"/>
            <p:cNvSpPr/>
            <p:nvPr/>
          </p:nvSpPr>
          <p:spPr bwMode="auto">
            <a:xfrm>
              <a:off x="1025611" y="5710905"/>
              <a:ext cx="164757" cy="133852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2029" y="4837228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WP02</a:t>
              </a:r>
              <a:endParaRPr lang="de-DE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2029" y="5623942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WP02</a:t>
              </a:r>
              <a:endParaRPr lang="de-DE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6391" y="3123919"/>
            <a:ext cx="902812" cy="3137425"/>
            <a:chOff x="306391" y="3000349"/>
            <a:chExt cx="902812" cy="3137425"/>
          </a:xfrm>
        </p:grpSpPr>
        <p:sp>
          <p:nvSpPr>
            <p:cNvPr id="26" name="TextBox 25"/>
            <p:cNvSpPr txBox="1"/>
            <p:nvPr/>
          </p:nvSpPr>
          <p:spPr>
            <a:xfrm rot="20085193">
              <a:off x="306392" y="3962297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New!</a:t>
              </a:r>
              <a:endParaRPr lang="de-DE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0085193">
              <a:off x="306391" y="3000349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New!</a:t>
              </a:r>
              <a:endParaRPr lang="de-DE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20085193">
              <a:off x="529622" y="5062152"/>
              <a:ext cx="545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New!</a:t>
              </a:r>
              <a:endParaRPr lang="de-DE" sz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0085193">
              <a:off x="529623" y="5860775"/>
              <a:ext cx="545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New!</a:t>
              </a:r>
              <a:endParaRPr lang="de-DE" sz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668823" y="825575"/>
            <a:ext cx="261610" cy="5384965"/>
            <a:chOff x="6932439" y="825575"/>
            <a:chExt cx="261610" cy="5384965"/>
          </a:xfrm>
        </p:grpSpPr>
        <p:sp>
          <p:nvSpPr>
            <p:cNvPr id="34" name="Stern mit 5 Zacken 2"/>
            <p:cNvSpPr/>
            <p:nvPr/>
          </p:nvSpPr>
          <p:spPr bwMode="auto">
            <a:xfrm>
              <a:off x="6997862" y="2546820"/>
              <a:ext cx="135467" cy="156651"/>
            </a:xfrm>
            <a:prstGeom prst="star5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35" name="Stern mit 5 Zacken 63"/>
            <p:cNvSpPr/>
            <p:nvPr/>
          </p:nvSpPr>
          <p:spPr bwMode="auto">
            <a:xfrm>
              <a:off x="6997862" y="3902552"/>
              <a:ext cx="135467" cy="156651"/>
            </a:xfrm>
            <a:prstGeom prst="star5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36" name="Stern mit 5 Zacken 64"/>
            <p:cNvSpPr/>
            <p:nvPr/>
          </p:nvSpPr>
          <p:spPr bwMode="auto">
            <a:xfrm>
              <a:off x="6997862" y="4113458"/>
              <a:ext cx="135467" cy="156651"/>
            </a:xfrm>
            <a:prstGeom prst="star5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37" name="Stern mit 5 Zacken 65"/>
            <p:cNvSpPr/>
            <p:nvPr/>
          </p:nvSpPr>
          <p:spPr bwMode="auto">
            <a:xfrm>
              <a:off x="6997862" y="6053889"/>
              <a:ext cx="135467" cy="156651"/>
            </a:xfrm>
            <a:prstGeom prst="star5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6704812" y="1053202"/>
              <a:ext cx="7168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err="1" smtClean="0">
                  <a:solidFill>
                    <a:srgbClr val="FFCC00"/>
                  </a:solidFill>
                </a:rPr>
                <a:t>Allg</a:t>
              </a:r>
              <a:r>
                <a:rPr lang="en-US" sz="1100" b="1" dirty="0" smtClean="0">
                  <a:solidFill>
                    <a:srgbClr val="FFCC00"/>
                  </a:solidFill>
                </a:rPr>
                <a:t>. HF</a:t>
              </a:r>
              <a:endParaRPr lang="de-DE" sz="1100" b="1" dirty="0">
                <a:solidFill>
                  <a:srgbClr val="FFCC00"/>
                </a:solidFill>
              </a:endParaRPr>
            </a:p>
          </p:txBody>
        </p:sp>
        <p:sp>
          <p:nvSpPr>
            <p:cNvPr id="39" name="Stern mit 5 Zacken 2"/>
            <p:cNvSpPr/>
            <p:nvPr/>
          </p:nvSpPr>
          <p:spPr bwMode="auto">
            <a:xfrm>
              <a:off x="6997862" y="2362324"/>
              <a:ext cx="135467" cy="156651"/>
            </a:xfrm>
            <a:prstGeom prst="star5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40" name="Stern mit 5 Zacken 2"/>
            <p:cNvSpPr/>
            <p:nvPr/>
          </p:nvSpPr>
          <p:spPr bwMode="auto">
            <a:xfrm>
              <a:off x="6997862" y="1985316"/>
              <a:ext cx="135467" cy="156651"/>
            </a:xfrm>
            <a:prstGeom prst="star5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41" name="Stern mit 5 Zacken 2"/>
            <p:cNvSpPr/>
            <p:nvPr/>
          </p:nvSpPr>
          <p:spPr bwMode="auto">
            <a:xfrm>
              <a:off x="6997862" y="4300614"/>
              <a:ext cx="135467" cy="156651"/>
            </a:xfrm>
            <a:prstGeom prst="star5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42" name="Stern mit 5 Zacken 2"/>
            <p:cNvSpPr/>
            <p:nvPr/>
          </p:nvSpPr>
          <p:spPr bwMode="auto">
            <a:xfrm>
              <a:off x="6997862" y="4525151"/>
              <a:ext cx="135467" cy="156651"/>
            </a:xfrm>
            <a:prstGeom prst="star5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43" name="Stern mit 5 Zacken 2"/>
            <p:cNvSpPr/>
            <p:nvPr/>
          </p:nvSpPr>
          <p:spPr bwMode="auto">
            <a:xfrm>
              <a:off x="6997862" y="5062575"/>
              <a:ext cx="135467" cy="156651"/>
            </a:xfrm>
            <a:prstGeom prst="star5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44" name="Stern mit 5 Zacken 65"/>
            <p:cNvSpPr/>
            <p:nvPr/>
          </p:nvSpPr>
          <p:spPr bwMode="auto">
            <a:xfrm>
              <a:off x="6997862" y="5893457"/>
              <a:ext cx="135467" cy="156651"/>
            </a:xfrm>
            <a:prstGeom prst="star5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73715" y="694987"/>
            <a:ext cx="261610" cy="4731700"/>
            <a:chOff x="7237331" y="694987"/>
            <a:chExt cx="261610" cy="4731700"/>
          </a:xfrm>
        </p:grpSpPr>
        <p:sp>
          <p:nvSpPr>
            <p:cNvPr id="46" name="TextBox 45"/>
            <p:cNvSpPr txBox="1"/>
            <p:nvPr/>
          </p:nvSpPr>
          <p:spPr>
            <a:xfrm rot="16200000">
              <a:off x="6939172" y="993146"/>
              <a:ext cx="8579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>
                  <a:solidFill>
                    <a:srgbClr val="FF0000"/>
                  </a:solidFill>
                </a:rPr>
                <a:t>Universell</a:t>
              </a:r>
              <a:endParaRPr lang="de-DE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Stern mit 5 Zacken 2"/>
            <p:cNvSpPr/>
            <p:nvPr/>
          </p:nvSpPr>
          <p:spPr bwMode="auto">
            <a:xfrm>
              <a:off x="7300402" y="2173812"/>
              <a:ext cx="135467" cy="156651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48" name="Stern mit 5 Zacken 2"/>
            <p:cNvSpPr/>
            <p:nvPr/>
          </p:nvSpPr>
          <p:spPr bwMode="auto">
            <a:xfrm>
              <a:off x="7300402" y="5093572"/>
              <a:ext cx="135467" cy="156651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49" name="Stern mit 5 Zacken 2"/>
            <p:cNvSpPr/>
            <p:nvPr/>
          </p:nvSpPr>
          <p:spPr bwMode="auto">
            <a:xfrm>
              <a:off x="7300402" y="5270036"/>
              <a:ext cx="135467" cy="156651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277426" y="702191"/>
            <a:ext cx="1487558" cy="5597677"/>
            <a:chOff x="7541042" y="702191"/>
            <a:chExt cx="1487558" cy="5597677"/>
          </a:xfrm>
        </p:grpSpPr>
        <p:sp>
          <p:nvSpPr>
            <p:cNvPr id="51" name="Rectangle 71"/>
            <p:cNvSpPr/>
            <p:nvPr/>
          </p:nvSpPr>
          <p:spPr bwMode="auto">
            <a:xfrm>
              <a:off x="7610387" y="5093348"/>
              <a:ext cx="151909" cy="35337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2" name="Rectangle 81"/>
            <p:cNvSpPr/>
            <p:nvPr/>
          </p:nvSpPr>
          <p:spPr bwMode="auto">
            <a:xfrm>
              <a:off x="8264316" y="5088223"/>
              <a:ext cx="541153" cy="177988"/>
            </a:xfrm>
            <a:prstGeom prst="rect">
              <a:avLst/>
            </a:prstGeom>
            <a:pattFill prst="ltUpDiag">
              <a:fgClr>
                <a:srgbClr val="00B050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7541042" y="702191"/>
              <a:ext cx="1487558" cy="5597677"/>
              <a:chOff x="7541042" y="702191"/>
              <a:chExt cx="1487558" cy="5597677"/>
            </a:xfrm>
          </p:grpSpPr>
          <p:sp>
            <p:nvSpPr>
              <p:cNvPr id="54" name="Rectangle 84"/>
              <p:cNvSpPr/>
              <p:nvPr/>
            </p:nvSpPr>
            <p:spPr bwMode="auto">
              <a:xfrm>
                <a:off x="7924724" y="5868402"/>
                <a:ext cx="1034367" cy="17844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76"/>
              <p:cNvSpPr/>
              <p:nvPr/>
            </p:nvSpPr>
            <p:spPr bwMode="auto">
              <a:xfrm>
                <a:off x="7772388" y="5089524"/>
                <a:ext cx="511018" cy="17668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82"/>
              <p:cNvSpPr/>
              <p:nvPr/>
            </p:nvSpPr>
            <p:spPr bwMode="auto">
              <a:xfrm>
                <a:off x="8797091" y="5089524"/>
                <a:ext cx="162000" cy="353375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76"/>
              <p:cNvSpPr/>
              <p:nvPr/>
            </p:nvSpPr>
            <p:spPr bwMode="auto">
              <a:xfrm>
                <a:off x="7767444" y="5270036"/>
                <a:ext cx="334800" cy="17264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77"/>
              <p:cNvSpPr/>
              <p:nvPr/>
            </p:nvSpPr>
            <p:spPr bwMode="auto">
              <a:xfrm>
                <a:off x="8797092" y="3908307"/>
                <a:ext cx="162000" cy="72993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83"/>
              <p:cNvSpPr/>
              <p:nvPr/>
            </p:nvSpPr>
            <p:spPr bwMode="auto">
              <a:xfrm>
                <a:off x="8635391" y="3908307"/>
                <a:ext cx="161700" cy="364966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75"/>
              <p:cNvSpPr/>
              <p:nvPr/>
            </p:nvSpPr>
            <p:spPr bwMode="auto">
              <a:xfrm>
                <a:off x="7762297" y="3914340"/>
                <a:ext cx="334027" cy="728904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70"/>
              <p:cNvSpPr/>
              <p:nvPr/>
            </p:nvSpPr>
            <p:spPr bwMode="auto">
              <a:xfrm>
                <a:off x="8284216" y="3114240"/>
                <a:ext cx="512876" cy="3619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1"/>
              <p:cNvSpPr/>
              <p:nvPr/>
            </p:nvSpPr>
            <p:spPr bwMode="auto">
              <a:xfrm>
                <a:off x="7602636" y="3114240"/>
                <a:ext cx="169752" cy="3619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69"/>
              <p:cNvSpPr/>
              <p:nvPr/>
            </p:nvSpPr>
            <p:spPr bwMode="auto">
              <a:xfrm>
                <a:off x="7610388" y="1971240"/>
                <a:ext cx="160952" cy="72390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78"/>
              <p:cNvSpPr/>
              <p:nvPr/>
            </p:nvSpPr>
            <p:spPr bwMode="auto">
              <a:xfrm>
                <a:off x="8284216" y="1971240"/>
                <a:ext cx="512876" cy="180975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79"/>
              <p:cNvSpPr/>
              <p:nvPr/>
            </p:nvSpPr>
            <p:spPr bwMode="auto">
              <a:xfrm>
                <a:off x="8284216" y="2511066"/>
                <a:ext cx="683253" cy="184074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80"/>
              <p:cNvSpPr/>
              <p:nvPr/>
            </p:nvSpPr>
            <p:spPr bwMode="auto">
              <a:xfrm>
                <a:off x="7933832" y="2511066"/>
                <a:ext cx="162492" cy="184074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81"/>
              <p:cNvSpPr/>
              <p:nvPr/>
            </p:nvSpPr>
            <p:spPr bwMode="auto">
              <a:xfrm>
                <a:off x="7771340" y="2152215"/>
                <a:ext cx="1025752" cy="178247"/>
              </a:xfrm>
              <a:prstGeom prst="rect">
                <a:avLst/>
              </a:prstGeom>
              <a:pattFill prst="ltUpDiag">
                <a:fgClr>
                  <a:srgbClr val="00B050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" name="Group 68"/>
              <p:cNvGrpSpPr/>
              <p:nvPr/>
            </p:nvGrpSpPr>
            <p:grpSpPr>
              <a:xfrm>
                <a:off x="7541042" y="702191"/>
                <a:ext cx="1487558" cy="5597677"/>
                <a:chOff x="7541042" y="702191"/>
                <a:chExt cx="1487558" cy="5597677"/>
              </a:xfrm>
            </p:grpSpPr>
            <p:sp>
              <p:nvSpPr>
                <p:cNvPr id="73" name="TextBox 7"/>
                <p:cNvSpPr txBox="1"/>
                <p:nvPr/>
              </p:nvSpPr>
              <p:spPr>
                <a:xfrm rot="16200000">
                  <a:off x="7868267" y="404674"/>
                  <a:ext cx="851515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>
                      <a:solidFill>
                        <a:srgbClr val="00B050"/>
                      </a:solidFill>
                    </a:rPr>
                    <a:t>DESY</a:t>
                  </a:r>
                </a:p>
                <a:p>
                  <a:r>
                    <a:rPr lang="en-US" sz="1100" b="1" dirty="0" smtClean="0">
                      <a:solidFill>
                        <a:srgbClr val="00B050"/>
                      </a:solidFill>
                    </a:rPr>
                    <a:t>FAIR</a:t>
                  </a:r>
                </a:p>
                <a:p>
                  <a:r>
                    <a:rPr lang="en-US" sz="1100" b="1" dirty="0" smtClean="0">
                      <a:solidFill>
                        <a:srgbClr val="00B050"/>
                      </a:solidFill>
                    </a:rPr>
                    <a:t>ESS</a:t>
                  </a:r>
                </a:p>
                <a:p>
                  <a:r>
                    <a:rPr lang="en-US" sz="1100" b="1" dirty="0" smtClean="0">
                      <a:solidFill>
                        <a:srgbClr val="00B050"/>
                      </a:solidFill>
                    </a:rPr>
                    <a:t>ITER</a:t>
                  </a:r>
                </a:p>
                <a:p>
                  <a:r>
                    <a:rPr lang="en-US" sz="1100" b="1" dirty="0" smtClean="0">
                      <a:solidFill>
                        <a:srgbClr val="00B050"/>
                      </a:solidFill>
                    </a:rPr>
                    <a:t>LCLS2</a:t>
                  </a:r>
                </a:p>
                <a:p>
                  <a:r>
                    <a:rPr lang="en-US" sz="1100" b="1" dirty="0" smtClean="0">
                      <a:solidFill>
                        <a:srgbClr val="00B050"/>
                      </a:solidFill>
                    </a:rPr>
                    <a:t>PAL</a:t>
                  </a:r>
                </a:p>
                <a:p>
                  <a:r>
                    <a:rPr lang="en-US" sz="1100" b="1" dirty="0" err="1" smtClean="0">
                      <a:solidFill>
                        <a:srgbClr val="00B050"/>
                      </a:solidFill>
                    </a:rPr>
                    <a:t>SwissFEL</a:t>
                  </a:r>
                  <a:endParaRPr lang="en-US" sz="1100" b="1" dirty="0" smtClean="0">
                    <a:solidFill>
                      <a:srgbClr val="00B050"/>
                    </a:solidFill>
                  </a:endParaRPr>
                </a:p>
                <a:p>
                  <a:r>
                    <a:rPr lang="en-US" sz="1100" b="1" dirty="0" smtClean="0">
                      <a:solidFill>
                        <a:srgbClr val="00B050"/>
                      </a:solidFill>
                    </a:rPr>
                    <a:t>Thomson</a:t>
                  </a:r>
                  <a:endParaRPr lang="de-DE" sz="1100" b="1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74" name="Straight Connector 9"/>
                <p:cNvCxnSpPr/>
                <p:nvPr/>
              </p:nvCxnSpPr>
              <p:spPr bwMode="auto">
                <a:xfrm>
                  <a:off x="7608849" y="733325"/>
                  <a:ext cx="0" cy="55531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5" name="Straight Connector 13"/>
                <p:cNvCxnSpPr/>
                <p:nvPr/>
              </p:nvCxnSpPr>
              <p:spPr bwMode="auto">
                <a:xfrm>
                  <a:off x="7771340" y="733325"/>
                  <a:ext cx="0" cy="55531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6" name="Straight Connector 14"/>
                <p:cNvCxnSpPr/>
                <p:nvPr/>
              </p:nvCxnSpPr>
              <p:spPr bwMode="auto">
                <a:xfrm>
                  <a:off x="8972281" y="733325"/>
                  <a:ext cx="0" cy="55531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7" name="Straight Connector 15"/>
                <p:cNvCxnSpPr/>
                <p:nvPr/>
              </p:nvCxnSpPr>
              <p:spPr bwMode="auto">
                <a:xfrm>
                  <a:off x="7933832" y="733325"/>
                  <a:ext cx="0" cy="55531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8" name="Straight Connector 16"/>
                <p:cNvCxnSpPr/>
                <p:nvPr/>
              </p:nvCxnSpPr>
              <p:spPr bwMode="auto">
                <a:xfrm>
                  <a:off x="8284216" y="733325"/>
                  <a:ext cx="0" cy="55531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9" name="Straight Connector 17"/>
                <p:cNvCxnSpPr/>
                <p:nvPr/>
              </p:nvCxnSpPr>
              <p:spPr bwMode="auto">
                <a:xfrm>
                  <a:off x="8096324" y="733325"/>
                  <a:ext cx="0" cy="55531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0" name="Straight Connector 18"/>
                <p:cNvCxnSpPr/>
                <p:nvPr/>
              </p:nvCxnSpPr>
              <p:spPr bwMode="auto">
                <a:xfrm>
                  <a:off x="8634600" y="733325"/>
                  <a:ext cx="0" cy="55531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1" name="Straight Connector 19"/>
                <p:cNvCxnSpPr/>
                <p:nvPr/>
              </p:nvCxnSpPr>
              <p:spPr bwMode="auto">
                <a:xfrm>
                  <a:off x="8459408" y="733325"/>
                  <a:ext cx="0" cy="55531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2" name="Straight Connector 20"/>
                <p:cNvCxnSpPr/>
                <p:nvPr/>
              </p:nvCxnSpPr>
              <p:spPr bwMode="auto">
                <a:xfrm>
                  <a:off x="8797092" y="733325"/>
                  <a:ext cx="0" cy="55531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83" name="Group 35"/>
                <p:cNvGrpSpPr/>
                <p:nvPr/>
              </p:nvGrpSpPr>
              <p:grpSpPr>
                <a:xfrm>
                  <a:off x="7608849" y="1971240"/>
                  <a:ext cx="1376131" cy="723900"/>
                  <a:chOff x="2987161" y="1971240"/>
                  <a:chExt cx="5997819" cy="723900"/>
                </a:xfrm>
              </p:grpSpPr>
              <p:cxnSp>
                <p:nvCxnSpPr>
                  <p:cNvPr id="108" name="Straight Connector 31"/>
                  <p:cNvCxnSpPr/>
                  <p:nvPr/>
                </p:nvCxnSpPr>
                <p:spPr bwMode="auto">
                  <a:xfrm>
                    <a:off x="2987161" y="2514165"/>
                    <a:ext cx="5997819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109" name="Group 34"/>
                  <p:cNvGrpSpPr/>
                  <p:nvPr/>
                </p:nvGrpSpPr>
                <p:grpSpPr>
                  <a:xfrm>
                    <a:off x="2987161" y="1971240"/>
                    <a:ext cx="5997819" cy="723900"/>
                    <a:chOff x="2987161" y="1971240"/>
                    <a:chExt cx="5997819" cy="723900"/>
                  </a:xfrm>
                </p:grpSpPr>
                <p:cxnSp>
                  <p:nvCxnSpPr>
                    <p:cNvPr id="110" name="Straight Connector 27"/>
                    <p:cNvCxnSpPr/>
                    <p:nvPr/>
                  </p:nvCxnSpPr>
                  <p:spPr bwMode="auto">
                    <a:xfrm>
                      <a:off x="2987161" y="2152215"/>
                      <a:ext cx="5997819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11" name="Straight Connector 30"/>
                    <p:cNvCxnSpPr/>
                    <p:nvPr/>
                  </p:nvCxnSpPr>
                  <p:spPr bwMode="auto">
                    <a:xfrm>
                      <a:off x="2987161" y="2333190"/>
                      <a:ext cx="5997819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12" name="Straight Connector 32"/>
                    <p:cNvCxnSpPr/>
                    <p:nvPr/>
                  </p:nvCxnSpPr>
                  <p:spPr bwMode="auto">
                    <a:xfrm>
                      <a:off x="2987161" y="2695140"/>
                      <a:ext cx="5997819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13" name="Straight Connector 33"/>
                    <p:cNvCxnSpPr/>
                    <p:nvPr/>
                  </p:nvCxnSpPr>
                  <p:spPr bwMode="auto">
                    <a:xfrm>
                      <a:off x="2987161" y="1971240"/>
                      <a:ext cx="5997819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grpSp>
              <p:nvGrpSpPr>
                <p:cNvPr id="84" name="Group 52"/>
                <p:cNvGrpSpPr/>
                <p:nvPr/>
              </p:nvGrpSpPr>
              <p:grpSpPr>
                <a:xfrm>
                  <a:off x="7608849" y="3114240"/>
                  <a:ext cx="1353343" cy="361950"/>
                  <a:chOff x="7608849" y="3114240"/>
                  <a:chExt cx="1376131" cy="361950"/>
                </a:xfrm>
              </p:grpSpPr>
              <p:cxnSp>
                <p:nvCxnSpPr>
                  <p:cNvPr id="105" name="Straight Connector 40"/>
                  <p:cNvCxnSpPr/>
                  <p:nvPr/>
                </p:nvCxnSpPr>
                <p:spPr bwMode="auto">
                  <a:xfrm>
                    <a:off x="7608849" y="3295215"/>
                    <a:ext cx="137613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6" name="Straight Connector 41"/>
                  <p:cNvCxnSpPr/>
                  <p:nvPr/>
                </p:nvCxnSpPr>
                <p:spPr bwMode="auto">
                  <a:xfrm>
                    <a:off x="7608849" y="3476190"/>
                    <a:ext cx="137613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7" name="Straight Connector 43"/>
                  <p:cNvCxnSpPr/>
                  <p:nvPr/>
                </p:nvCxnSpPr>
                <p:spPr bwMode="auto">
                  <a:xfrm>
                    <a:off x="7608849" y="3114240"/>
                    <a:ext cx="137613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85" name="Group 45"/>
                <p:cNvGrpSpPr/>
                <p:nvPr/>
              </p:nvGrpSpPr>
              <p:grpSpPr>
                <a:xfrm>
                  <a:off x="7608851" y="3914340"/>
                  <a:ext cx="1353342" cy="723900"/>
                  <a:chOff x="2987161" y="1971240"/>
                  <a:chExt cx="5997819" cy="723900"/>
                </a:xfrm>
              </p:grpSpPr>
              <p:cxnSp>
                <p:nvCxnSpPr>
                  <p:cNvPr id="99" name="Straight Connector 46"/>
                  <p:cNvCxnSpPr/>
                  <p:nvPr/>
                </p:nvCxnSpPr>
                <p:spPr bwMode="auto">
                  <a:xfrm>
                    <a:off x="2987161" y="2514165"/>
                    <a:ext cx="5997819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100" name="Group 47"/>
                  <p:cNvGrpSpPr/>
                  <p:nvPr/>
                </p:nvGrpSpPr>
                <p:grpSpPr>
                  <a:xfrm>
                    <a:off x="2987161" y="1971240"/>
                    <a:ext cx="5997819" cy="723900"/>
                    <a:chOff x="2987161" y="1971240"/>
                    <a:chExt cx="5997819" cy="723900"/>
                  </a:xfrm>
                </p:grpSpPr>
                <p:cxnSp>
                  <p:nvCxnSpPr>
                    <p:cNvPr id="101" name="Straight Connector 48"/>
                    <p:cNvCxnSpPr/>
                    <p:nvPr/>
                  </p:nvCxnSpPr>
                  <p:spPr bwMode="auto">
                    <a:xfrm>
                      <a:off x="2987161" y="2152215"/>
                      <a:ext cx="5997819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02" name="Straight Connector 49"/>
                    <p:cNvCxnSpPr/>
                    <p:nvPr/>
                  </p:nvCxnSpPr>
                  <p:spPr bwMode="auto">
                    <a:xfrm>
                      <a:off x="2987161" y="2333190"/>
                      <a:ext cx="5997819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03" name="Straight Connector 50"/>
                    <p:cNvCxnSpPr/>
                    <p:nvPr/>
                  </p:nvCxnSpPr>
                  <p:spPr bwMode="auto">
                    <a:xfrm>
                      <a:off x="2987161" y="2695140"/>
                      <a:ext cx="5997819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04" name="Straight Connector 51"/>
                    <p:cNvCxnSpPr/>
                    <p:nvPr/>
                  </p:nvCxnSpPr>
                  <p:spPr bwMode="auto">
                    <a:xfrm>
                      <a:off x="2987161" y="1971240"/>
                      <a:ext cx="5997819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grpSp>
              <p:nvGrpSpPr>
                <p:cNvPr id="86" name="Group 53"/>
                <p:cNvGrpSpPr/>
                <p:nvPr/>
              </p:nvGrpSpPr>
              <p:grpSpPr>
                <a:xfrm>
                  <a:off x="7608849" y="5085480"/>
                  <a:ext cx="1353343" cy="361950"/>
                  <a:chOff x="7608849" y="3114240"/>
                  <a:chExt cx="1376131" cy="361950"/>
                </a:xfrm>
              </p:grpSpPr>
              <p:cxnSp>
                <p:nvCxnSpPr>
                  <p:cNvPr id="96" name="Straight Connector 54"/>
                  <p:cNvCxnSpPr/>
                  <p:nvPr/>
                </p:nvCxnSpPr>
                <p:spPr bwMode="auto">
                  <a:xfrm>
                    <a:off x="7608849" y="3295215"/>
                    <a:ext cx="137613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7" name="Straight Connector 55"/>
                  <p:cNvCxnSpPr/>
                  <p:nvPr/>
                </p:nvCxnSpPr>
                <p:spPr bwMode="auto">
                  <a:xfrm>
                    <a:off x="7608849" y="3476190"/>
                    <a:ext cx="137613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8" name="Straight Connector 56"/>
                  <p:cNvCxnSpPr/>
                  <p:nvPr/>
                </p:nvCxnSpPr>
                <p:spPr bwMode="auto">
                  <a:xfrm>
                    <a:off x="7608849" y="3114240"/>
                    <a:ext cx="137613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87" name="Group 57"/>
                <p:cNvGrpSpPr/>
                <p:nvPr/>
              </p:nvGrpSpPr>
              <p:grpSpPr>
                <a:xfrm>
                  <a:off x="7621548" y="5868835"/>
                  <a:ext cx="1363433" cy="361950"/>
                  <a:chOff x="7608849" y="3114240"/>
                  <a:chExt cx="1376131" cy="361950"/>
                </a:xfrm>
              </p:grpSpPr>
              <p:cxnSp>
                <p:nvCxnSpPr>
                  <p:cNvPr id="93" name="Straight Connector 58"/>
                  <p:cNvCxnSpPr/>
                  <p:nvPr/>
                </p:nvCxnSpPr>
                <p:spPr bwMode="auto">
                  <a:xfrm>
                    <a:off x="7608849" y="3295215"/>
                    <a:ext cx="137613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4" name="Straight Connector 59"/>
                  <p:cNvCxnSpPr/>
                  <p:nvPr/>
                </p:nvCxnSpPr>
                <p:spPr bwMode="auto">
                  <a:xfrm>
                    <a:off x="7608849" y="3476190"/>
                    <a:ext cx="137613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5" name="Straight Connector 60"/>
                  <p:cNvCxnSpPr/>
                  <p:nvPr/>
                </p:nvCxnSpPr>
                <p:spPr bwMode="auto">
                  <a:xfrm>
                    <a:off x="7608849" y="3114240"/>
                    <a:ext cx="137613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88" name="Rectangle 62"/>
                <p:cNvSpPr/>
                <p:nvPr/>
              </p:nvSpPr>
              <p:spPr bwMode="auto">
                <a:xfrm>
                  <a:off x="7570749" y="2707840"/>
                  <a:ext cx="1446551" cy="396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Rectangle 63"/>
                <p:cNvSpPr/>
                <p:nvPr/>
              </p:nvSpPr>
              <p:spPr bwMode="auto">
                <a:xfrm>
                  <a:off x="7567288" y="3497212"/>
                  <a:ext cx="1446551" cy="396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Rectangle 64"/>
                <p:cNvSpPr/>
                <p:nvPr/>
              </p:nvSpPr>
              <p:spPr bwMode="auto">
                <a:xfrm>
                  <a:off x="7541343" y="4650940"/>
                  <a:ext cx="1446551" cy="4212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Rectangle 66"/>
                <p:cNvSpPr/>
                <p:nvPr/>
              </p:nvSpPr>
              <p:spPr bwMode="auto">
                <a:xfrm>
                  <a:off x="7541042" y="5460130"/>
                  <a:ext cx="1446551" cy="396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Rectangle 67"/>
                <p:cNvSpPr/>
                <p:nvPr/>
              </p:nvSpPr>
              <p:spPr bwMode="auto">
                <a:xfrm>
                  <a:off x="7582049" y="6244153"/>
                  <a:ext cx="1446551" cy="5571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9" name="Rectangle 73"/>
              <p:cNvSpPr/>
              <p:nvPr/>
            </p:nvSpPr>
            <p:spPr bwMode="auto">
              <a:xfrm>
                <a:off x="8797091" y="3122397"/>
                <a:ext cx="170378" cy="168844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74"/>
              <p:cNvSpPr/>
              <p:nvPr/>
            </p:nvSpPr>
            <p:spPr bwMode="auto">
              <a:xfrm>
                <a:off x="7934324" y="3114240"/>
                <a:ext cx="167920" cy="17700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85"/>
              <p:cNvSpPr/>
              <p:nvPr/>
            </p:nvSpPr>
            <p:spPr bwMode="auto">
              <a:xfrm>
                <a:off x="7610388" y="5868402"/>
                <a:ext cx="151909" cy="17844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73"/>
              <p:cNvSpPr/>
              <p:nvPr/>
            </p:nvSpPr>
            <p:spPr bwMode="auto">
              <a:xfrm>
                <a:off x="8797091" y="6046849"/>
                <a:ext cx="165101" cy="197304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Packages of HVF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8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"/>
          <p:cNvSpPr txBox="1"/>
          <p:nvPr/>
        </p:nvSpPr>
        <p:spPr>
          <a:xfrm>
            <a:off x="202136" y="824214"/>
            <a:ext cx="803000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AP 2.1 Extension of MTCA.4 Portfolio</a:t>
            </a: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AP 2.1.1 Optimizing of Timing Module (X2Timer) for Production	</a:t>
            </a: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AP 2.1.2 ADC with 2 GSPS 				</a:t>
            </a: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AP 2.1.3 ADCs on RTM			</a:t>
            </a:r>
            <a:endParaRPr lang="en-US" sz="12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AP 2.1.4 Management of Low Noise Power Supply		</a:t>
            </a:r>
            <a:endParaRPr lang="en-US" sz="1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AP 2.2 EMI Optimization und Classification of MTCA.4 components</a:t>
            </a: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AP 2.2.1 EMI Test Boards</a:t>
            </a: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AP 2.2.2 EMI Current and Noise Distribution within MTCA.4 Systems</a:t>
            </a: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AP 2.2.3 Optimizing of MTCA.4 Crate-contacts and grounding 	</a:t>
            </a:r>
            <a:endParaRPr lang="en-US" sz="12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AP 2.2.4 Manufacturing of AMC and RTM Shielding	</a:t>
            </a:r>
            <a:endParaRPr lang="en-US" sz="12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AP 2.2.5 Development of EMI Bypass-Concept		</a:t>
            </a:r>
            <a:endParaRPr lang="en-US" sz="12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AP 2.2.6 Minimizing der Vibration for Precision High Frequency References</a:t>
            </a: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AP 2.2.7 EMI Classification of AMC/RTM Modules</a:t>
            </a:r>
          </a:p>
          <a:p>
            <a:pPr lvl="2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AP 2.2.8 Backplane Development for 10 Gbit/sec Transfer Speed	</a:t>
            </a:r>
            <a:endParaRPr lang="en-US" sz="1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AP 2.3 New application of MTCA.4 in Industry</a:t>
            </a:r>
          </a:p>
          <a:p>
            <a:r>
              <a:rPr lang="en-US" i="1" dirty="0" smtClean="0"/>
              <a:t>	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AP 2.3.1 Integrated Klystron-Interlock und LLRF System with MTCA.4</a:t>
            </a:r>
            <a:endParaRPr lang="en-US" sz="1200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AP 2.4 MTCA.4 Market evaluation</a:t>
            </a:r>
          </a:p>
          <a:p>
            <a:r>
              <a:rPr lang="en-US" sz="1200" dirty="0" smtClean="0"/>
              <a:t>	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AP 2.4.1 Market Evaluation for Industry			</a:t>
            </a:r>
          </a:p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	AP 2.4.2 Market Evaluation for Institute			</a:t>
            </a:r>
          </a:p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	AP 2.4.3 Optional Contract with Industry after Market Evaluation</a:t>
            </a:r>
          </a:p>
          <a:p>
            <a:endParaRPr lang="en-US" sz="9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 smtClean="0"/>
              <a:t>AP 2.5 Integral Test of complex Systems, Availability + Faults Studies / Reporting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 bwMode="auto">
          <a:xfrm>
            <a:off x="947349" y="2337512"/>
            <a:ext cx="164757" cy="133852"/>
          </a:xfrm>
          <a:prstGeom prst="rightArrow">
            <a:avLst/>
          </a:prstGeom>
          <a:pattFill prst="pct70">
            <a:fgClr>
              <a:srgbClr val="FF00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959703" y="3247808"/>
            <a:ext cx="164757" cy="133852"/>
          </a:xfrm>
          <a:prstGeom prst="rightArrow">
            <a:avLst/>
          </a:prstGeom>
          <a:pattFill prst="pct70">
            <a:fgClr>
              <a:srgbClr val="FF00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955581" y="3441398"/>
            <a:ext cx="164757" cy="133852"/>
          </a:xfrm>
          <a:prstGeom prst="rightArrow">
            <a:avLst/>
          </a:prstGeom>
          <a:pattFill prst="pct70">
            <a:fgClr>
              <a:srgbClr val="FF00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959697" y="4228124"/>
            <a:ext cx="164757" cy="133852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140936" y="4168420"/>
            <a:ext cx="5156889" cy="286211"/>
          </a:xfrm>
          <a:prstGeom prst="round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947349" y="5572971"/>
            <a:ext cx="7284796" cy="286211"/>
          </a:xfrm>
          <a:prstGeom prst="round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Work Packages of HVF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49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d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PPT-Vorlage_de</Template>
  <TotalTime>0</TotalTime>
  <Words>1377</Words>
  <Application>Microsoft Office PowerPoint</Application>
  <PresentationFormat>On-screen Show (4:3)</PresentationFormat>
  <Paragraphs>402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PPT-Vorlage_de</vt:lpstr>
      <vt:lpstr>Status update on HVF-0016 “MTCA.4 for Industry”</vt:lpstr>
      <vt:lpstr>Helmholtz association (HGF) validation-fond  (HVF)</vt:lpstr>
      <vt:lpstr>Helmholtz validation-fond  (HVF)</vt:lpstr>
      <vt:lpstr>Helmholtz validation-fond  (HVF)</vt:lpstr>
      <vt:lpstr>Work Packages of HVF</vt:lpstr>
      <vt:lpstr>Work Packages of HVF</vt:lpstr>
      <vt:lpstr>Work Packages of HVF</vt:lpstr>
      <vt:lpstr>Work Packages of HVF</vt:lpstr>
      <vt:lpstr>Work Packages of HVF</vt:lpstr>
      <vt:lpstr>Work Packages of HVF</vt:lpstr>
      <vt:lpstr>Status of Modules / Scheduling</vt:lpstr>
      <vt:lpstr>Status of Modules / Scheduling</vt:lpstr>
      <vt:lpstr>Status of Modules / Scheduling</vt:lpstr>
      <vt:lpstr>Down-converter Vector Modulator</vt:lpstr>
      <vt:lpstr>Status of Modules / Scheduling</vt:lpstr>
      <vt:lpstr>Status of Modules / Scheduling</vt:lpstr>
      <vt:lpstr>DAMC-FMC20</vt:lpstr>
      <vt:lpstr>DFMC-MD22</vt:lpstr>
      <vt:lpstr>DRTM-PZ4</vt:lpstr>
      <vt:lpstr>Status of Modules / Scheduling</vt:lpstr>
      <vt:lpstr>Involvement in facilities</vt:lpstr>
      <vt:lpstr>Involvement in facilities</vt:lpstr>
      <vt:lpstr>Future work WP02 / HVF centered around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Ilka Mahns</dc:creator>
  <cp:lastModifiedBy>schlarb</cp:lastModifiedBy>
  <cp:revision>462</cp:revision>
  <cp:lastPrinted>2012-06-04T13:43:01Z</cp:lastPrinted>
  <dcterms:created xsi:type="dcterms:W3CDTF">2012-05-21T19:23:48Z</dcterms:created>
  <dcterms:modified xsi:type="dcterms:W3CDTF">2013-02-24T14:38:43Z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