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63" r:id="rId2"/>
    <p:sldId id="266" r:id="rId3"/>
    <p:sldId id="267" r:id="rId4"/>
    <p:sldId id="268" r:id="rId5"/>
    <p:sldId id="269" r:id="rId6"/>
  </p:sldIdLst>
  <p:sldSz cx="9144000" cy="6858000" type="screen4x3"/>
  <p:notesSz cx="6794500" cy="9906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9E9F"/>
    <a:srgbClr val="FFFFFF"/>
    <a:srgbClr val="DDDDDD"/>
    <a:srgbClr val="00A5EB"/>
    <a:srgbClr val="FFCC00"/>
    <a:srgbClr val="FF00FF"/>
    <a:srgbClr val="FFFF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0126" autoAdjust="0"/>
    <p:restoredTop sz="94822" autoAdjust="0"/>
  </p:normalViewPr>
  <p:slideViewPr>
    <p:cSldViewPr snapToGrid="0">
      <p:cViewPr varScale="1">
        <p:scale>
          <a:sx n="92" d="100"/>
          <a:sy n="92" d="100"/>
        </p:scale>
        <p:origin x="-1956" y="-102"/>
      </p:cViewPr>
      <p:guideLst>
        <p:guide orient="horz" pos="3816"/>
        <p:guide orient="horz" pos="167"/>
        <p:guide orient="horz" pos="616"/>
        <p:guide orient="horz" pos="2672"/>
        <p:guide orient="horz" pos="1165"/>
        <p:guide pos="5551"/>
        <p:guide pos="1551"/>
        <p:guide pos="4178"/>
        <p:guide pos="2927"/>
        <p:guide pos="2809"/>
        <p:guide pos="178"/>
        <p:guide pos="4299"/>
        <p:guide pos="143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-2130" y="-96"/>
      </p:cViewPr>
      <p:guideLst>
        <p:guide orient="horz" pos="3120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05350"/>
            <a:ext cx="5435600" cy="445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Textmasterformate durch Klicken bearbeiten</a:t>
            </a:r>
          </a:p>
          <a:p>
            <a:pPr lvl="1"/>
            <a:r>
              <a:rPr lang="en-GB" smtClean="0"/>
              <a:t>Zweite Ebene</a:t>
            </a:r>
          </a:p>
          <a:p>
            <a:pPr lvl="2"/>
            <a:r>
              <a:rPr lang="en-GB" smtClean="0"/>
              <a:t>Dritte Ebene</a:t>
            </a:r>
          </a:p>
          <a:p>
            <a:pPr lvl="3"/>
            <a:r>
              <a:rPr lang="en-GB" smtClean="0"/>
              <a:t>Vierte Ebene</a:t>
            </a:r>
          </a:p>
          <a:p>
            <a:pPr lvl="4"/>
            <a:r>
              <a:rPr lang="en-GB" smtClean="0"/>
              <a:t>Fünfte Ebene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9113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09113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736858A-39C2-4BA9-B2EA-2EBB3C5D7C04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90343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/>
          <p:cNvSpPr>
            <a:spLocks noChangeArrowheads="1"/>
          </p:cNvSpPr>
          <p:nvPr/>
        </p:nvSpPr>
        <p:spPr bwMode="auto">
          <a:xfrm>
            <a:off x="0" y="0"/>
            <a:ext cx="9144000" cy="1254125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2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2100" y="1363663"/>
            <a:ext cx="8520113" cy="485775"/>
          </a:xfrm>
        </p:spPr>
        <p:txBody>
          <a:bodyPr/>
          <a:lstStyle>
            <a:lvl1pPr marL="0" indent="0">
              <a:buFont typeface="Arial Black" pitchFamily="34" charset="0"/>
              <a:buNone/>
              <a:defRPr b="1">
                <a:solidFill>
                  <a:srgbClr val="F28E00"/>
                </a:solidFill>
              </a:defRPr>
            </a:lvl1pPr>
          </a:lstStyle>
          <a:p>
            <a:pPr lvl="0"/>
            <a:r>
              <a:rPr lang="de-DE" noProof="0" smtClean="0"/>
              <a:t>Formatvorlage des Untertitelmasters durch Klicken bearbeiten</a:t>
            </a:r>
            <a:endParaRPr lang="en-GB" noProof="0" smtClean="0"/>
          </a:p>
        </p:txBody>
      </p:sp>
      <p:sp>
        <p:nvSpPr>
          <p:cNvPr id="40243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282575" y="0"/>
            <a:ext cx="8520113" cy="1266825"/>
          </a:xfrm>
        </p:spPr>
        <p:txBody>
          <a:bodyPr anchor="b"/>
          <a:lstStyle>
            <a:lvl1pPr>
              <a:lnSpc>
                <a:spcPct val="80000"/>
              </a:lnSpc>
              <a:defRPr sz="4000"/>
            </a:lvl1pPr>
          </a:lstStyle>
          <a:p>
            <a:pPr lvl="0"/>
            <a:r>
              <a:rPr lang="de-DE" noProof="0" smtClean="0"/>
              <a:t>Titelmasterformat durch Klicken bearbeiten</a:t>
            </a:r>
            <a:endParaRPr lang="en-GB" noProof="0" smtClean="0"/>
          </a:p>
        </p:txBody>
      </p:sp>
      <p:pic>
        <p:nvPicPr>
          <p:cNvPr id="402441" name="Picture 9" descr="DESY-Logo-cyan-RGB_ger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54" t="-4523" r="-13409"/>
          <a:stretch>
            <a:fillRect/>
          </a:stretch>
        </p:blipFill>
        <p:spPr bwMode="auto">
          <a:xfrm>
            <a:off x="7794625" y="5684838"/>
            <a:ext cx="1149350" cy="1027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2448" name="Text Box 16"/>
          <p:cNvSpPr txBox="1">
            <a:spLocks noChangeArrowheads="1"/>
          </p:cNvSpPr>
          <p:nvPr userDrawn="1"/>
        </p:nvSpPr>
        <p:spPr bwMode="auto">
          <a:xfrm>
            <a:off x="2003425" y="2481263"/>
            <a:ext cx="28559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/>
          </a:p>
        </p:txBody>
      </p:sp>
      <p:pic>
        <p:nvPicPr>
          <p:cNvPr id="402453" name="Picture 21" descr="HG_LOGO_70_ENG_K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5" y="5949950"/>
            <a:ext cx="1473200" cy="598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9409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80200" y="103188"/>
            <a:ext cx="2132013" cy="56673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82575" y="103188"/>
            <a:ext cx="6245225" cy="566737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2792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4340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3283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82575" y="977900"/>
            <a:ext cx="4183063" cy="47926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18038" y="977900"/>
            <a:ext cx="4184650" cy="47926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7622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3389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0592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180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63276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460596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ChangeArrowheads="1"/>
          </p:cNvSpPr>
          <p:nvPr/>
        </p:nvSpPr>
        <p:spPr bwMode="auto">
          <a:xfrm>
            <a:off x="0" y="0"/>
            <a:ext cx="9144000" cy="744538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2575" y="977900"/>
            <a:ext cx="8520113" cy="4792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Textmasterformate durch Klicken bearbeiten</a:t>
            </a:r>
          </a:p>
          <a:p>
            <a:pPr lvl="1"/>
            <a:r>
              <a:rPr lang="en-GB" smtClean="0"/>
              <a:t>Zweite Ebene</a:t>
            </a:r>
          </a:p>
        </p:txBody>
      </p:sp>
      <p:sp>
        <p:nvSpPr>
          <p:cNvPr id="4014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292100" y="103188"/>
            <a:ext cx="8520113" cy="54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Titelmasterformat durch Klicken bearbeiten</a:t>
            </a:r>
          </a:p>
        </p:txBody>
      </p:sp>
      <p:sp>
        <p:nvSpPr>
          <p:cNvPr id="401413" name="Rectangle 5"/>
          <p:cNvSpPr>
            <a:spLocks noChangeArrowheads="1"/>
          </p:cNvSpPr>
          <p:nvPr/>
        </p:nvSpPr>
        <p:spPr bwMode="auto">
          <a:xfrm>
            <a:off x="282575" y="6280150"/>
            <a:ext cx="759301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Ins="0" anchor="ctr"/>
          <a:lstStyle/>
          <a:p>
            <a:pPr algn="r" eaLnBrk="1" hangingPunct="1"/>
            <a:r>
              <a:rPr lang="en-GB" sz="900" b="1" dirty="0" smtClean="0">
                <a:solidFill>
                  <a:schemeClr val="bg2"/>
                </a:solidFill>
              </a:rPr>
              <a:t>Robert Meyer </a:t>
            </a:r>
            <a:r>
              <a:rPr lang="en-GB" sz="900" dirty="0" smtClean="0">
                <a:solidFill>
                  <a:schemeClr val="bg2"/>
                </a:solidFill>
              </a:rPr>
              <a:t> </a:t>
            </a:r>
            <a:r>
              <a:rPr lang="en-GB" sz="900" dirty="0">
                <a:solidFill>
                  <a:schemeClr val="bg2"/>
                </a:solidFill>
              </a:rPr>
              <a:t>|  </a:t>
            </a:r>
            <a:r>
              <a:rPr lang="en-US" sz="900" dirty="0" smtClean="0">
                <a:solidFill>
                  <a:schemeClr val="bg2"/>
                </a:solidFill>
              </a:rPr>
              <a:t>Advanced Techniques in LLRF control for XFEL</a:t>
            </a:r>
            <a:r>
              <a:rPr lang="en-GB" sz="900" dirty="0" smtClean="0">
                <a:solidFill>
                  <a:schemeClr val="bg2"/>
                </a:solidFill>
              </a:rPr>
              <a:t>  </a:t>
            </a:r>
            <a:r>
              <a:rPr lang="en-GB" sz="900" dirty="0">
                <a:solidFill>
                  <a:schemeClr val="bg2"/>
                </a:solidFill>
              </a:rPr>
              <a:t>|  </a:t>
            </a:r>
            <a:r>
              <a:rPr lang="en-GB" sz="900" dirty="0" smtClean="0">
                <a:solidFill>
                  <a:schemeClr val="bg2"/>
                </a:solidFill>
              </a:rPr>
              <a:t>20.02.2013  </a:t>
            </a:r>
            <a:r>
              <a:rPr lang="en-GB" sz="900" dirty="0">
                <a:solidFill>
                  <a:schemeClr val="bg2"/>
                </a:solidFill>
              </a:rPr>
              <a:t>|  </a:t>
            </a:r>
            <a:r>
              <a:rPr lang="en-GB" sz="900" b="1" dirty="0">
                <a:solidFill>
                  <a:schemeClr val="bg2"/>
                </a:solidFill>
              </a:rPr>
              <a:t>Page </a:t>
            </a:r>
            <a:fld id="{ABA098E9-E6EE-44BF-9612-6777A6DF1330}" type="slidenum">
              <a:rPr lang="en-GB" sz="900" b="1">
                <a:solidFill>
                  <a:schemeClr val="bg2"/>
                </a:solidFill>
              </a:rPr>
              <a:pPr algn="r" eaLnBrk="1" hangingPunct="1"/>
              <a:t>‹Nr.›</a:t>
            </a:fld>
            <a:endParaRPr lang="en-GB" sz="900" b="1" dirty="0">
              <a:solidFill>
                <a:schemeClr val="bg2"/>
              </a:solidFill>
            </a:endParaRPr>
          </a:p>
        </p:txBody>
      </p:sp>
      <p:pic>
        <p:nvPicPr>
          <p:cNvPr id="401418" name="Picture 10" descr="DESY-Logo-cyan-RGB_ger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424" t="-7854" r="-18587" b="-12566"/>
          <a:stretch>
            <a:fillRect/>
          </a:stretch>
        </p:blipFill>
        <p:spPr bwMode="auto">
          <a:xfrm>
            <a:off x="8035925" y="6099175"/>
            <a:ext cx="776288" cy="73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265113" indent="-265113" algn="l" rtl="0" eaLnBrk="1" fontAlgn="base" hangingPunct="1">
        <a:spcBef>
          <a:spcPct val="0"/>
        </a:spcBef>
        <a:spcAft>
          <a:spcPct val="50000"/>
        </a:spcAft>
        <a:buClr>
          <a:srgbClr val="F28E00"/>
        </a:buClr>
        <a:buFont typeface="Arial Black" pitchFamily="34" charset="0"/>
        <a:buChar char="&gt;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184150" algn="l" rtl="0" eaLnBrk="1" fontAlgn="base" hangingPunct="1">
        <a:spcBef>
          <a:spcPct val="0"/>
        </a:spcBef>
        <a:spcAft>
          <a:spcPct val="5000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2pPr>
      <a:lvl3pPr marL="1236663" indent="-228600" algn="l" rtl="0" eaLnBrk="1" fontAlgn="base" hangingPunct="1">
        <a:spcBef>
          <a:spcPct val="0"/>
        </a:spcBef>
        <a:spcAft>
          <a:spcPct val="0"/>
        </a:spcAft>
        <a:buClr>
          <a:srgbClr val="FF9900"/>
        </a:buClr>
        <a:buFont typeface="Arial Black" pitchFamily="34" charset="0"/>
        <a:defRPr sz="1200">
          <a:solidFill>
            <a:schemeClr val="tx1"/>
          </a:solidFill>
          <a:latin typeface="+mn-lt"/>
        </a:defRPr>
      </a:lvl3pPr>
      <a:lvl4pPr marL="1644650" indent="-228600" algn="l" rtl="0" eaLnBrk="1" fontAlgn="base" hangingPunct="1">
        <a:spcBef>
          <a:spcPct val="0"/>
        </a:spcBef>
        <a:spcAft>
          <a:spcPct val="0"/>
        </a:spcAft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DRTM-AD84</a:t>
            </a:r>
            <a:endParaRPr lang="de-DE" dirty="0"/>
          </a:p>
        </p:txBody>
      </p:sp>
      <p:sp>
        <p:nvSpPr>
          <p:cNvPr id="185374" name="Rectangle 30"/>
          <p:cNvSpPr>
            <a:spLocks noGrp="1" noChangeArrowheads="1"/>
          </p:cNvSpPr>
          <p:nvPr>
            <p:ph type="subTitle" idx="1"/>
          </p:nvPr>
        </p:nvSpPr>
        <p:spPr>
          <a:xfrm>
            <a:off x="282575" y="1363663"/>
            <a:ext cx="8529638" cy="485775"/>
          </a:xfrm>
        </p:spPr>
        <p:txBody>
          <a:bodyPr/>
          <a:lstStyle/>
          <a:p>
            <a:r>
              <a:rPr lang="en-US" dirty="0" smtClean="0"/>
              <a:t>General 16-bit (8 </a:t>
            </a:r>
            <a:r>
              <a:rPr lang="en-US" dirty="0"/>
              <a:t>Channel ADC, 4 Channel DAC </a:t>
            </a:r>
            <a:r>
              <a:rPr lang="en-US" dirty="0" smtClean="0"/>
              <a:t>Board)</a:t>
            </a:r>
            <a:endParaRPr lang="en-US" dirty="0"/>
          </a:p>
          <a:p>
            <a:endParaRPr lang="de-DE" dirty="0"/>
          </a:p>
        </p:txBody>
      </p:sp>
      <p:sp>
        <p:nvSpPr>
          <p:cNvPr id="185379" name="Text Box 35"/>
          <p:cNvSpPr txBox="1">
            <a:spLocks noChangeArrowheads="1"/>
          </p:cNvSpPr>
          <p:nvPr/>
        </p:nvSpPr>
        <p:spPr bwMode="auto">
          <a:xfrm>
            <a:off x="4646613" y="4356100"/>
            <a:ext cx="41656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dirty="0" smtClean="0">
                <a:solidFill>
                  <a:srgbClr val="00A5EB"/>
                </a:solidFill>
              </a:rPr>
              <a:t>Robert Meyer</a:t>
            </a:r>
            <a:endParaRPr lang="de-DE" dirty="0">
              <a:solidFill>
                <a:srgbClr val="00A5EB"/>
              </a:solidFill>
            </a:endParaRPr>
          </a:p>
          <a:p>
            <a:r>
              <a:rPr lang="en-US" dirty="0"/>
              <a:t>Advanced Techniques in LLRF control for XFEL</a:t>
            </a:r>
            <a:endParaRPr lang="de-DE" dirty="0"/>
          </a:p>
          <a:p>
            <a:r>
              <a:rPr lang="de-DE" dirty="0" err="1"/>
              <a:t>Otwock-Swierk</a:t>
            </a:r>
            <a:r>
              <a:rPr lang="de-DE" dirty="0"/>
              <a:t>, 20.02.2013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Specification</a:t>
            </a:r>
            <a:endParaRPr lang="en-US" dirty="0"/>
          </a:p>
        </p:txBody>
      </p:sp>
      <p:sp>
        <p:nvSpPr>
          <p:cNvPr id="441348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RTM-Board Interface D1.0 / D1.1</a:t>
            </a:r>
          </a:p>
          <a:p>
            <a:r>
              <a:rPr lang="en-US" dirty="0" smtClean="0"/>
              <a:t>8 Channel 16-bit ADC</a:t>
            </a:r>
          </a:p>
          <a:p>
            <a:pPr lvl="1"/>
            <a:r>
              <a:rPr lang="en-US" dirty="0" smtClean="0"/>
              <a:t>Selectable 50Ω or 1kΩ Input impedance</a:t>
            </a:r>
          </a:p>
          <a:p>
            <a:pPr lvl="1"/>
            <a:r>
              <a:rPr lang="en-US" dirty="0" smtClean="0"/>
              <a:t>Selectable 2MHz LPF for antialiasing</a:t>
            </a:r>
          </a:p>
          <a:p>
            <a:pPr lvl="1"/>
            <a:r>
              <a:rPr lang="en-US" dirty="0" smtClean="0"/>
              <a:t>10MSPS Data rate</a:t>
            </a:r>
          </a:p>
          <a:p>
            <a:pPr lvl="1"/>
            <a:r>
              <a:rPr lang="en-US" dirty="0" err="1" smtClean="0"/>
              <a:t>Inputbandwidth</a:t>
            </a:r>
            <a:r>
              <a:rPr lang="en-US" dirty="0" smtClean="0"/>
              <a:t> of 90MHz or 2 MHz</a:t>
            </a:r>
          </a:p>
          <a:p>
            <a:r>
              <a:rPr lang="en-US" dirty="0" smtClean="0"/>
              <a:t>4 Channel 16-bit DAC</a:t>
            </a:r>
          </a:p>
          <a:p>
            <a:pPr lvl="1"/>
            <a:r>
              <a:rPr lang="en-US" dirty="0" smtClean="0"/>
              <a:t>High Gain Output ±3V@50r</a:t>
            </a:r>
          </a:p>
          <a:p>
            <a:pPr lvl="1"/>
            <a:r>
              <a:rPr lang="en-US" dirty="0" smtClean="0"/>
              <a:t>Low Gain Output ±1V@50r</a:t>
            </a:r>
          </a:p>
          <a:p>
            <a:pPr lvl="1"/>
            <a:r>
              <a:rPr lang="en-US" dirty="0" smtClean="0"/>
              <a:t>1 MSPS direct Data rate / 16MSPS with interpolation</a:t>
            </a:r>
          </a:p>
          <a:p>
            <a:r>
              <a:rPr lang="en-US" dirty="0" smtClean="0"/>
              <a:t>Independent Timing on each Channel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Filterstage</a:t>
            </a:r>
            <a:endParaRPr lang="de-DE" dirty="0"/>
          </a:p>
        </p:txBody>
      </p:sp>
      <p:pic>
        <p:nvPicPr>
          <p:cNvPr id="4" name="Inhaltsplatzhalt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7" y="977900"/>
            <a:ext cx="6837769" cy="4792663"/>
          </a:xfrm>
        </p:spPr>
      </p:pic>
    </p:spTree>
    <p:extLst>
      <p:ext uri="{BB962C8B-B14F-4D97-AF65-F5344CB8AC3E}">
        <p14:creationId xmlns:p14="http://schemas.microsoft.com/office/powerpoint/2010/main" val="1089154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FFT on RAW-Data</a:t>
            </a:r>
          </a:p>
        </p:txBody>
      </p:sp>
      <p:pic>
        <p:nvPicPr>
          <p:cNvPr id="4" name="Inhaltsplatzhalt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4346" y="977900"/>
            <a:ext cx="6496570" cy="3367271"/>
          </a:xfrm>
        </p:spPr>
      </p:pic>
    </p:spTree>
    <p:extLst>
      <p:ext uri="{BB962C8B-B14F-4D97-AF65-F5344CB8AC3E}">
        <p14:creationId xmlns:p14="http://schemas.microsoft.com/office/powerpoint/2010/main" val="25108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Change RTM-Interface to D1.1</a:t>
            </a:r>
          </a:p>
          <a:p>
            <a:r>
              <a:rPr lang="en-US" dirty="0" smtClean="0"/>
              <a:t>Change DAC-</a:t>
            </a:r>
            <a:r>
              <a:rPr lang="en-US" dirty="0" err="1" smtClean="0"/>
              <a:t>Outputfilter</a:t>
            </a:r>
            <a:r>
              <a:rPr lang="en-US" dirty="0" smtClean="0"/>
              <a:t> from Passive to Active</a:t>
            </a:r>
          </a:p>
          <a:p>
            <a:r>
              <a:rPr lang="en-US" dirty="0" smtClean="0"/>
              <a:t>Improve </a:t>
            </a:r>
            <a:r>
              <a:rPr lang="en-US" dirty="0" err="1" smtClean="0"/>
              <a:t>Voltagegenaration</a:t>
            </a:r>
            <a:endParaRPr lang="en-US" dirty="0" smtClean="0"/>
          </a:p>
          <a:p>
            <a:r>
              <a:rPr lang="en-US" dirty="0" smtClean="0"/>
              <a:t>See how it works </a:t>
            </a:r>
            <a:r>
              <a:rPr lang="en-US" smtClean="0"/>
              <a:t>in “real life”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88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-Vorlage_en">
  <a:themeElements>
    <a:clrScheme name="2_DESY_Vortrag_3-1 14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00A5EB"/>
      </a:accent1>
      <a:accent2>
        <a:srgbClr val="F28E00"/>
      </a:accent2>
      <a:accent3>
        <a:srgbClr val="FFFFFF"/>
      </a:accent3>
      <a:accent4>
        <a:srgbClr val="000000"/>
      </a:accent4>
      <a:accent5>
        <a:srgbClr val="AACFF3"/>
      </a:accent5>
      <a:accent6>
        <a:srgbClr val="DB8000"/>
      </a:accent6>
      <a:hlink>
        <a:srgbClr val="00A5EB"/>
      </a:hlink>
      <a:folHlink>
        <a:srgbClr val="808080"/>
      </a:folHlink>
    </a:clrScheme>
    <a:fontScheme name="2_DESY_Vortrag_3-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DESY_Vortrag_3-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1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PPT-Vorlage_en</Template>
  <TotalTime>0</TotalTime>
  <Words>110</Words>
  <Application>Microsoft Office PowerPoint</Application>
  <PresentationFormat>Bildschirmpräsentation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6" baseType="lpstr">
      <vt:lpstr>PPT-Vorlage_en</vt:lpstr>
      <vt:lpstr>DRTM-AD84</vt:lpstr>
      <vt:lpstr>Specification</vt:lpstr>
      <vt:lpstr>Filterstage</vt:lpstr>
      <vt:lpstr>FFT on RAW-Data</vt:lpstr>
      <vt:lpstr>Next Steps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DRTM-AD84</dc:title>
  <dc:creator>Meyer, Robert</dc:creator>
  <cp:lastModifiedBy>Robert Meyer</cp:lastModifiedBy>
  <cp:revision>12</cp:revision>
  <dcterms:created xsi:type="dcterms:W3CDTF">2013-02-12T11:34:08Z</dcterms:created>
  <dcterms:modified xsi:type="dcterms:W3CDTF">2013-02-18T13:12:46Z</dcterms:modified>
</cp:coreProperties>
</file>