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81" r:id="rId4"/>
    <p:sldId id="280" r:id="rId5"/>
    <p:sldId id="275" r:id="rId6"/>
    <p:sldId id="270" r:id="rId7"/>
    <p:sldId id="261" r:id="rId8"/>
    <p:sldId id="262" r:id="rId9"/>
    <p:sldId id="263" r:id="rId10"/>
    <p:sldId id="264" r:id="rId11"/>
    <p:sldId id="271" r:id="rId12"/>
    <p:sldId id="272" r:id="rId13"/>
    <p:sldId id="273" r:id="rId14"/>
    <p:sldId id="274" r:id="rId15"/>
    <p:sldId id="265" r:id="rId16"/>
    <p:sldId id="276" r:id="rId17"/>
    <p:sldId id="266" r:id="rId18"/>
    <p:sldId id="268" r:id="rId19"/>
    <p:sldId id="267" r:id="rId20"/>
    <p:sldId id="269" r:id="rId21"/>
    <p:sldId id="277" r:id="rId22"/>
    <p:sldId id="260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48" autoAdjust="0"/>
  </p:normalViewPr>
  <p:slideViewPr>
    <p:cSldViewPr>
      <p:cViewPr>
        <p:scale>
          <a:sx n="100" d="100"/>
          <a:sy n="100" d="100"/>
        </p:scale>
        <p:origin x="-7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7767DC-D06C-4F10-A6D6-4A8192853E98}" type="datetimeFigureOut">
              <a:rPr lang="pl-PL" smtClean="0"/>
              <a:pPr/>
              <a:t>2013-02-19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Interferometer for RF synchronization</a:t>
            </a:r>
            <a:br>
              <a:rPr lang="en-US" dirty="0" smtClean="0"/>
            </a:br>
            <a:r>
              <a:rPr lang="en-US" sz="4000" dirty="0" smtClean="0"/>
              <a:t>Status and Plans</a:t>
            </a:r>
            <a:endParaRPr lang="en-US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Dominik Sikora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Injector link –</a:t>
            </a:r>
            <a:r>
              <a:rPr lang="pl-PL" dirty="0" smtClean="0"/>
              <a:t> </a:t>
            </a:r>
            <a:r>
              <a:rPr lang="en-US" dirty="0" smtClean="0"/>
              <a:t>couplers and 7/8"</a:t>
            </a:r>
            <a:endParaRPr lang="en-US" dirty="0"/>
          </a:p>
        </p:txBody>
      </p:sp>
      <p:grpSp>
        <p:nvGrpSpPr>
          <p:cNvPr id="5" name="Grupa 19"/>
          <p:cNvGrpSpPr/>
          <p:nvPr/>
        </p:nvGrpSpPr>
        <p:grpSpPr>
          <a:xfrm>
            <a:off x="7308304" y="1988840"/>
            <a:ext cx="864096" cy="288032"/>
            <a:chOff x="3779912" y="1988840"/>
            <a:chExt cx="864096" cy="288032"/>
          </a:xfrm>
        </p:grpSpPr>
        <p:sp>
          <p:nvSpPr>
            <p:cNvPr id="21" name="Prostokąt 2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" name="Łącznik prosty 2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Łuk 25"/>
          <p:cNvSpPr/>
          <p:nvPr/>
        </p:nvSpPr>
        <p:spPr>
          <a:xfrm>
            <a:off x="7236296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7" name="Łuk 26"/>
          <p:cNvSpPr/>
          <p:nvPr/>
        </p:nvSpPr>
        <p:spPr>
          <a:xfrm flipH="1">
            <a:off x="8100392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Łącznik prosty 29"/>
          <p:cNvCxnSpPr/>
          <p:nvPr/>
        </p:nvCxnSpPr>
        <p:spPr>
          <a:xfrm>
            <a:off x="7956376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>
            <a:off x="7524328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a 51"/>
          <p:cNvGrpSpPr/>
          <p:nvPr/>
        </p:nvGrpSpPr>
        <p:grpSpPr>
          <a:xfrm>
            <a:off x="7452320" y="2420888"/>
            <a:ext cx="576064" cy="360040"/>
            <a:chOff x="4644008" y="2420888"/>
            <a:chExt cx="576064" cy="360040"/>
          </a:xfrm>
        </p:grpSpPr>
        <p:grpSp>
          <p:nvGrpSpPr>
            <p:cNvPr id="8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9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32" name="Prostokąt 31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6" name="Łącznik prosty 35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Łącznik prosty 44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Łącznik prosty 50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pole tekstowe 52"/>
          <p:cNvSpPr txBox="1"/>
          <p:nvPr/>
        </p:nvSpPr>
        <p:spPr>
          <a:xfrm>
            <a:off x="8037909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7020668" y="2173114"/>
            <a:ext cx="3962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6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6" name="pole tekstowe 55"/>
          <p:cNvSpPr txBox="1"/>
          <p:nvPr/>
        </p:nvSpPr>
        <p:spPr>
          <a:xfrm>
            <a:off x="7524328" y="1807741"/>
            <a:ext cx="4459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1.5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7956376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7494111" y="2736478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7046185" y="2327674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10.3dBm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1" name="pole tekstowe 60"/>
          <p:cNvSpPr txBox="1"/>
          <p:nvPr/>
        </p:nvSpPr>
        <p:spPr>
          <a:xfrm>
            <a:off x="6682753" y="2026940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16</a:t>
            </a:r>
            <a:r>
              <a:rPr lang="en-US" sz="800" dirty="0" smtClean="0">
                <a:solidFill>
                  <a:srgbClr val="FF0000"/>
                </a:solidFill>
              </a:rPr>
              <a:t>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65" name="Łącznik prosty ze strzałką 64"/>
          <p:cNvCxnSpPr/>
          <p:nvPr/>
        </p:nvCxnSpPr>
        <p:spPr>
          <a:xfrm>
            <a:off x="7164288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66"/>
          <p:cNvCxnSpPr/>
          <p:nvPr/>
        </p:nvCxnSpPr>
        <p:spPr>
          <a:xfrm flipH="1">
            <a:off x="5796136" y="2060848"/>
            <a:ext cx="15121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ole tekstowe 69"/>
          <p:cNvSpPr txBox="1"/>
          <p:nvPr/>
        </p:nvSpPr>
        <p:spPr>
          <a:xfrm>
            <a:off x="3059832" y="1844824"/>
            <a:ext cx="7569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100m, -</a:t>
            </a:r>
            <a:r>
              <a:rPr lang="pl-PL" sz="800" dirty="0" smtClean="0">
                <a:solidFill>
                  <a:srgbClr val="0070C0"/>
                </a:solidFill>
              </a:rPr>
              <a:t>4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pl-PL" sz="800" dirty="0" smtClean="0">
                <a:solidFill>
                  <a:srgbClr val="0070C0"/>
                </a:solidFill>
              </a:rPr>
              <a:t>6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71" name="Łącznik prosty ze strzałką 70"/>
          <p:cNvCxnSpPr/>
          <p:nvPr/>
        </p:nvCxnSpPr>
        <p:spPr>
          <a:xfrm flipH="1">
            <a:off x="7164288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ole tekstowe 73"/>
          <p:cNvSpPr txBox="1"/>
          <p:nvPr/>
        </p:nvSpPr>
        <p:spPr>
          <a:xfrm>
            <a:off x="6660232" y="1879749"/>
            <a:ext cx="5677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30.7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grpSp>
        <p:nvGrpSpPr>
          <p:cNvPr id="11" name="Grupa 84"/>
          <p:cNvGrpSpPr/>
          <p:nvPr/>
        </p:nvGrpSpPr>
        <p:grpSpPr>
          <a:xfrm>
            <a:off x="683568" y="2060848"/>
            <a:ext cx="144016" cy="72008"/>
            <a:chOff x="1619672" y="2060848"/>
            <a:chExt cx="144016" cy="72008"/>
          </a:xfrm>
        </p:grpSpPr>
        <p:cxnSp>
          <p:nvCxnSpPr>
            <p:cNvPr id="75" name="Łącznik prosty 74"/>
            <p:cNvCxnSpPr/>
            <p:nvPr/>
          </p:nvCxnSpPr>
          <p:spPr>
            <a:xfrm flipH="1">
              <a:off x="1619672" y="2132856"/>
              <a:ext cx="14401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76"/>
            <p:cNvCxnSpPr/>
            <p:nvPr/>
          </p:nvCxnSpPr>
          <p:spPr>
            <a:xfrm>
              <a:off x="1691680" y="2060848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a 78"/>
          <p:cNvGrpSpPr/>
          <p:nvPr/>
        </p:nvGrpSpPr>
        <p:grpSpPr>
          <a:xfrm>
            <a:off x="755576" y="1988840"/>
            <a:ext cx="936104" cy="288032"/>
            <a:chOff x="3707904" y="1988840"/>
            <a:chExt cx="936104" cy="288032"/>
          </a:xfrm>
        </p:grpSpPr>
        <p:sp>
          <p:nvSpPr>
            <p:cNvPr id="80" name="Prostokąt 79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1" name="Łącznik prosty 80"/>
            <p:cNvCxnSpPr/>
            <p:nvPr/>
          </p:nvCxnSpPr>
          <p:spPr>
            <a:xfrm>
              <a:off x="3707904" y="2060848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81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y 82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83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Łącznik prosty 86"/>
          <p:cNvCxnSpPr/>
          <p:nvPr/>
        </p:nvCxnSpPr>
        <p:spPr>
          <a:xfrm flipH="1">
            <a:off x="971600" y="1700808"/>
            <a:ext cx="78488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pole tekstowe 90"/>
          <p:cNvSpPr txBox="1"/>
          <p:nvPr/>
        </p:nvSpPr>
        <p:spPr>
          <a:xfrm>
            <a:off x="6372200" y="1844824"/>
            <a:ext cx="3722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93" name="pole tekstowe 92"/>
          <p:cNvSpPr txBox="1"/>
          <p:nvPr/>
        </p:nvSpPr>
        <p:spPr>
          <a:xfrm>
            <a:off x="5724128" y="2027507"/>
            <a:ext cx="5453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17</a:t>
            </a:r>
            <a:r>
              <a:rPr lang="en-US" sz="800" dirty="0" smtClean="0">
                <a:solidFill>
                  <a:srgbClr val="FF0000"/>
                </a:solidFill>
              </a:rPr>
              <a:t>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4" name="Łącznik prosty ze strzałką 93"/>
          <p:cNvCxnSpPr/>
          <p:nvPr/>
        </p:nvCxnSpPr>
        <p:spPr>
          <a:xfrm>
            <a:off x="6224713" y="2133423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a 209"/>
          <p:cNvGrpSpPr/>
          <p:nvPr/>
        </p:nvGrpSpPr>
        <p:grpSpPr>
          <a:xfrm>
            <a:off x="4932040" y="1988840"/>
            <a:ext cx="864096" cy="288032"/>
            <a:chOff x="3779912" y="1988840"/>
            <a:chExt cx="864096" cy="288032"/>
          </a:xfrm>
        </p:grpSpPr>
        <p:sp>
          <p:nvSpPr>
            <p:cNvPr id="211" name="Prostokąt 21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2" name="Łącznik prosty 21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Łącznik prosty 21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Łącznik prosty 21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Łącznik prosty 21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" name="Łuk 215"/>
          <p:cNvSpPr/>
          <p:nvPr/>
        </p:nvSpPr>
        <p:spPr>
          <a:xfrm>
            <a:off x="4860032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17" name="Łuk 216"/>
          <p:cNvSpPr/>
          <p:nvPr/>
        </p:nvSpPr>
        <p:spPr>
          <a:xfrm flipH="1">
            <a:off x="5724128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8" name="Łącznik prosty 217"/>
          <p:cNvCxnSpPr/>
          <p:nvPr/>
        </p:nvCxnSpPr>
        <p:spPr>
          <a:xfrm>
            <a:off x="5580112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Łącznik prosty 218"/>
          <p:cNvCxnSpPr/>
          <p:nvPr/>
        </p:nvCxnSpPr>
        <p:spPr>
          <a:xfrm>
            <a:off x="5148064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a 219"/>
          <p:cNvGrpSpPr/>
          <p:nvPr/>
        </p:nvGrpSpPr>
        <p:grpSpPr>
          <a:xfrm>
            <a:off x="5076056" y="2420888"/>
            <a:ext cx="576064" cy="360040"/>
            <a:chOff x="4644008" y="2420888"/>
            <a:chExt cx="576064" cy="360040"/>
          </a:xfrm>
        </p:grpSpPr>
        <p:grpSp>
          <p:nvGrpSpPr>
            <p:cNvPr id="17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18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226" name="Prostokąt 225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7" name="Łącznik prosty 226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Łącznik prosty 227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Łącznik prosty 228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Łącznik prosty 229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4" name="Łącznik prosty 223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Łącznik prosty 224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2" name="Łącznik prosty 221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pole tekstowe 230"/>
          <p:cNvSpPr txBox="1"/>
          <p:nvPr/>
        </p:nvSpPr>
        <p:spPr>
          <a:xfrm>
            <a:off x="5661645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2" name="pole tekstowe 231"/>
          <p:cNvSpPr txBox="1"/>
          <p:nvPr/>
        </p:nvSpPr>
        <p:spPr>
          <a:xfrm>
            <a:off x="4638054" y="2173114"/>
            <a:ext cx="3946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>
                <a:solidFill>
                  <a:srgbClr val="0070C0"/>
                </a:solidFill>
              </a:rPr>
              <a:t>8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3" name="pole tekstowe 232"/>
          <p:cNvSpPr txBox="1"/>
          <p:nvPr/>
        </p:nvSpPr>
        <p:spPr>
          <a:xfrm>
            <a:off x="5148064" y="1807741"/>
            <a:ext cx="4459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1.5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4" name="pole tekstowe 233"/>
          <p:cNvSpPr txBox="1"/>
          <p:nvPr/>
        </p:nvSpPr>
        <p:spPr>
          <a:xfrm>
            <a:off x="5580112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5" name="pole tekstowe 234"/>
          <p:cNvSpPr txBox="1"/>
          <p:nvPr/>
        </p:nvSpPr>
        <p:spPr>
          <a:xfrm>
            <a:off x="5095108" y="2736478"/>
            <a:ext cx="5437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</a:t>
            </a:r>
            <a:r>
              <a:rPr lang="pl-PL" sz="800" dirty="0">
                <a:solidFill>
                  <a:srgbClr val="FF0000"/>
                </a:solidFill>
              </a:rPr>
              <a:t>3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5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6" name="pole tekstowe 235"/>
          <p:cNvSpPr txBox="1"/>
          <p:nvPr/>
        </p:nvSpPr>
        <p:spPr>
          <a:xfrm>
            <a:off x="4661906" y="2330408"/>
            <a:ext cx="5581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</a:t>
            </a:r>
            <a:r>
              <a:rPr lang="pl-PL" sz="800" dirty="0">
                <a:solidFill>
                  <a:srgbClr val="FF0000"/>
                </a:solidFill>
              </a:rPr>
              <a:t>0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8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7" name="pole tekstowe 236"/>
          <p:cNvSpPr txBox="1"/>
          <p:nvPr/>
        </p:nvSpPr>
        <p:spPr>
          <a:xfrm>
            <a:off x="4287439" y="2026940"/>
            <a:ext cx="5581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18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8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38" name="Łącznik prosty ze strzałką 237"/>
          <p:cNvCxnSpPr/>
          <p:nvPr/>
        </p:nvCxnSpPr>
        <p:spPr>
          <a:xfrm>
            <a:off x="4788024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Łącznik prosty ze strzałką 238"/>
          <p:cNvCxnSpPr/>
          <p:nvPr/>
        </p:nvCxnSpPr>
        <p:spPr>
          <a:xfrm flipH="1">
            <a:off x="4788024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pole tekstowe 239"/>
          <p:cNvSpPr txBox="1"/>
          <p:nvPr/>
        </p:nvSpPr>
        <p:spPr>
          <a:xfrm>
            <a:off x="4283968" y="1879749"/>
            <a:ext cx="5709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28.2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41" name="Łącznik prosty 240"/>
          <p:cNvCxnSpPr/>
          <p:nvPr/>
        </p:nvCxnSpPr>
        <p:spPr>
          <a:xfrm flipH="1">
            <a:off x="1691680" y="2060848"/>
            <a:ext cx="32403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pole tekstowe 242"/>
          <p:cNvSpPr txBox="1"/>
          <p:nvPr/>
        </p:nvSpPr>
        <p:spPr>
          <a:xfrm>
            <a:off x="1043608" y="1801394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244" name="Łącznik prosty ze strzałką 243"/>
          <p:cNvCxnSpPr/>
          <p:nvPr/>
        </p:nvCxnSpPr>
        <p:spPr>
          <a:xfrm flipH="1">
            <a:off x="6228184" y="1987819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pole tekstowe 244"/>
          <p:cNvSpPr txBox="1"/>
          <p:nvPr/>
        </p:nvSpPr>
        <p:spPr>
          <a:xfrm>
            <a:off x="5724128" y="1878728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29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7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0" name="Łącznik prosty ze strzałką 249"/>
          <p:cNvCxnSpPr/>
          <p:nvPr/>
        </p:nvCxnSpPr>
        <p:spPr>
          <a:xfrm flipH="1">
            <a:off x="8604448" y="19872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pole tekstowe 250"/>
          <p:cNvSpPr txBox="1"/>
          <p:nvPr/>
        </p:nvSpPr>
        <p:spPr>
          <a:xfrm>
            <a:off x="8100392" y="1878165"/>
            <a:ext cx="5629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32.2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2" name="Łącznik prosty 251"/>
          <p:cNvCxnSpPr/>
          <p:nvPr/>
        </p:nvCxnSpPr>
        <p:spPr>
          <a:xfrm flipH="1">
            <a:off x="8172400" y="2060848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Łącznik prosty 254"/>
          <p:cNvCxnSpPr/>
          <p:nvPr/>
        </p:nvCxnSpPr>
        <p:spPr>
          <a:xfrm>
            <a:off x="8820472" y="1700808"/>
            <a:ext cx="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Can we provide less power for L2RF? What range of power is acceptable?</a:t>
            </a:r>
          </a:p>
          <a:p>
            <a:r>
              <a:rPr lang="en-US" dirty="0" smtClean="0">
                <a:latin typeface="+mj-lt"/>
              </a:rPr>
              <a:t>Can we use thicker cable instead of 3/8"?</a:t>
            </a:r>
          </a:p>
          <a:p>
            <a:endParaRPr lang="en-US" dirty="0" smtClean="0">
              <a:latin typeface="+mj-lt"/>
            </a:endParaRPr>
          </a:p>
        </p:txBody>
      </p:sp>
      <p:sp>
        <p:nvSpPr>
          <p:cNvPr id="95" name="pole tekstowe 94"/>
          <p:cNvSpPr txBox="1"/>
          <p:nvPr/>
        </p:nvSpPr>
        <p:spPr>
          <a:xfrm>
            <a:off x="1695151" y="1522884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36.8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6" name="Łącznik prosty ze strzałką 95"/>
          <p:cNvCxnSpPr/>
          <p:nvPr/>
        </p:nvCxnSpPr>
        <p:spPr>
          <a:xfrm>
            <a:off x="2195736" y="162880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pole tekstowe 91"/>
          <p:cNvSpPr txBox="1"/>
          <p:nvPr/>
        </p:nvSpPr>
        <p:spPr>
          <a:xfrm>
            <a:off x="7488161" y="292494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A3H</a:t>
            </a:r>
            <a:endParaRPr lang="en-US" sz="800" dirty="0">
              <a:latin typeface="+mj-lt"/>
            </a:endParaRPr>
          </a:p>
        </p:txBody>
      </p:sp>
      <p:sp>
        <p:nvSpPr>
          <p:cNvPr id="98" name="pole tekstowe 97"/>
          <p:cNvSpPr txBox="1"/>
          <p:nvPr/>
        </p:nvSpPr>
        <p:spPr>
          <a:xfrm>
            <a:off x="5113024" y="292893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I0</a:t>
            </a:r>
            <a:endParaRPr lang="en-US" sz="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L1 link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143380"/>
            <a:ext cx="8229600" cy="218122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How important is spare LLRF system in L1? Do we need local interferometer link with Tap </a:t>
            </a:r>
            <a:r>
              <a:rPr lang="en-US" dirty="0" err="1" smtClean="0">
                <a:latin typeface="+mj-lt"/>
              </a:rPr>
              <a:t>Ponits</a:t>
            </a:r>
            <a:r>
              <a:rPr lang="en-US" dirty="0" smtClean="0">
                <a:latin typeface="+mj-lt"/>
              </a:rPr>
              <a:t> in each rack?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3691" y="1285860"/>
            <a:ext cx="837661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L1</a:t>
            </a:r>
            <a:r>
              <a:rPr lang="en-US" dirty="0" smtClean="0"/>
              <a:t> link – power budget</a:t>
            </a:r>
            <a:endParaRPr lang="en-US" dirty="0"/>
          </a:p>
        </p:txBody>
      </p:sp>
      <p:grpSp>
        <p:nvGrpSpPr>
          <p:cNvPr id="3" name="Grupa 19"/>
          <p:cNvGrpSpPr/>
          <p:nvPr/>
        </p:nvGrpSpPr>
        <p:grpSpPr>
          <a:xfrm>
            <a:off x="7308304" y="1988840"/>
            <a:ext cx="864096" cy="288032"/>
            <a:chOff x="3779912" y="1988840"/>
            <a:chExt cx="864096" cy="288032"/>
          </a:xfrm>
        </p:grpSpPr>
        <p:sp>
          <p:nvSpPr>
            <p:cNvPr id="21" name="Prostokąt 2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" name="Łącznik prosty 2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Łuk 25"/>
          <p:cNvSpPr/>
          <p:nvPr/>
        </p:nvSpPr>
        <p:spPr>
          <a:xfrm>
            <a:off x="7236296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7" name="Łuk 26"/>
          <p:cNvSpPr/>
          <p:nvPr/>
        </p:nvSpPr>
        <p:spPr>
          <a:xfrm flipH="1">
            <a:off x="8100392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Łącznik prosty 29"/>
          <p:cNvCxnSpPr/>
          <p:nvPr/>
        </p:nvCxnSpPr>
        <p:spPr>
          <a:xfrm>
            <a:off x="7956376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>
            <a:off x="7524328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a 51"/>
          <p:cNvGrpSpPr/>
          <p:nvPr/>
        </p:nvGrpSpPr>
        <p:grpSpPr>
          <a:xfrm>
            <a:off x="7452320" y="2420888"/>
            <a:ext cx="576064" cy="360040"/>
            <a:chOff x="4644008" y="2420888"/>
            <a:chExt cx="576064" cy="360040"/>
          </a:xfrm>
        </p:grpSpPr>
        <p:grpSp>
          <p:nvGrpSpPr>
            <p:cNvPr id="5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6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32" name="Prostokąt 31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6" name="Łącznik prosty 35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Łącznik prosty 44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Łącznik prosty 50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pole tekstowe 52"/>
          <p:cNvSpPr txBox="1"/>
          <p:nvPr/>
        </p:nvSpPr>
        <p:spPr>
          <a:xfrm>
            <a:off x="8037909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6995268" y="2173114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6" name="pole tekstowe 55"/>
          <p:cNvSpPr txBox="1"/>
          <p:nvPr/>
        </p:nvSpPr>
        <p:spPr>
          <a:xfrm>
            <a:off x="7524328" y="1807741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7956376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7494111" y="2736478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7046185" y="2327674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10.3dBm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1" name="pole tekstowe 60"/>
          <p:cNvSpPr txBox="1"/>
          <p:nvPr/>
        </p:nvSpPr>
        <p:spPr>
          <a:xfrm>
            <a:off x="6663703" y="2026940"/>
            <a:ext cx="5645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30.3dBm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65" name="Łącznik prosty ze strzałką 64"/>
          <p:cNvCxnSpPr/>
          <p:nvPr/>
        </p:nvCxnSpPr>
        <p:spPr>
          <a:xfrm>
            <a:off x="7164288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66"/>
          <p:cNvCxnSpPr/>
          <p:nvPr/>
        </p:nvCxnSpPr>
        <p:spPr>
          <a:xfrm rot="10800000" flipV="1">
            <a:off x="1668442" y="2060565"/>
            <a:ext cx="5643602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ole tekstowe 69"/>
          <p:cNvSpPr txBox="1"/>
          <p:nvPr/>
        </p:nvSpPr>
        <p:spPr>
          <a:xfrm>
            <a:off x="3059832" y="1844824"/>
            <a:ext cx="7569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100m, -13.1dB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71" name="Łącznik prosty ze strzałką 70"/>
          <p:cNvCxnSpPr/>
          <p:nvPr/>
        </p:nvCxnSpPr>
        <p:spPr>
          <a:xfrm flipH="1">
            <a:off x="7164288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ole tekstowe 73"/>
          <p:cNvSpPr txBox="1"/>
          <p:nvPr/>
        </p:nvSpPr>
        <p:spPr>
          <a:xfrm>
            <a:off x="6660232" y="1879749"/>
            <a:ext cx="5709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5</a:t>
            </a:r>
            <a:r>
              <a:rPr lang="pl-PL" sz="800" dirty="0" smtClean="0">
                <a:solidFill>
                  <a:srgbClr val="FF0000"/>
                </a:solidFill>
              </a:rPr>
              <a:t>6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7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grpSp>
        <p:nvGrpSpPr>
          <p:cNvPr id="7" name="Grupa 84"/>
          <p:cNvGrpSpPr/>
          <p:nvPr/>
        </p:nvGrpSpPr>
        <p:grpSpPr>
          <a:xfrm>
            <a:off x="683568" y="2060848"/>
            <a:ext cx="144016" cy="72008"/>
            <a:chOff x="1619672" y="2060848"/>
            <a:chExt cx="144016" cy="72008"/>
          </a:xfrm>
        </p:grpSpPr>
        <p:cxnSp>
          <p:nvCxnSpPr>
            <p:cNvPr id="75" name="Łącznik prosty 74"/>
            <p:cNvCxnSpPr/>
            <p:nvPr/>
          </p:nvCxnSpPr>
          <p:spPr>
            <a:xfrm flipH="1">
              <a:off x="1619672" y="2132856"/>
              <a:ext cx="14401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76"/>
            <p:cNvCxnSpPr/>
            <p:nvPr/>
          </p:nvCxnSpPr>
          <p:spPr>
            <a:xfrm>
              <a:off x="1691680" y="2060848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a 78"/>
          <p:cNvGrpSpPr/>
          <p:nvPr/>
        </p:nvGrpSpPr>
        <p:grpSpPr>
          <a:xfrm>
            <a:off x="755576" y="1988840"/>
            <a:ext cx="936104" cy="288032"/>
            <a:chOff x="3707904" y="1988840"/>
            <a:chExt cx="936104" cy="288032"/>
          </a:xfrm>
        </p:grpSpPr>
        <p:sp>
          <p:nvSpPr>
            <p:cNvPr id="80" name="Prostokąt 79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1" name="Łącznik prosty 80"/>
            <p:cNvCxnSpPr/>
            <p:nvPr/>
          </p:nvCxnSpPr>
          <p:spPr>
            <a:xfrm>
              <a:off x="3707904" y="2060848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81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y 82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83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Łącznik prosty 86"/>
          <p:cNvCxnSpPr/>
          <p:nvPr/>
        </p:nvCxnSpPr>
        <p:spPr>
          <a:xfrm flipH="1">
            <a:off x="971600" y="1700808"/>
            <a:ext cx="78488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pole tekstowe 242"/>
          <p:cNvSpPr txBox="1"/>
          <p:nvPr/>
        </p:nvSpPr>
        <p:spPr>
          <a:xfrm>
            <a:off x="1043608" y="1801394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250" name="Łącznik prosty ze strzałką 249"/>
          <p:cNvCxnSpPr/>
          <p:nvPr/>
        </p:nvCxnSpPr>
        <p:spPr>
          <a:xfrm flipH="1">
            <a:off x="8604448" y="19872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pole tekstowe 250"/>
          <p:cNvSpPr txBox="1"/>
          <p:nvPr/>
        </p:nvSpPr>
        <p:spPr>
          <a:xfrm>
            <a:off x="8100392" y="1878165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5</a:t>
            </a:r>
            <a:r>
              <a:rPr lang="pl-PL" sz="800" dirty="0" smtClean="0">
                <a:solidFill>
                  <a:srgbClr val="FF0000"/>
                </a:solidFill>
              </a:rPr>
              <a:t>6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8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2" name="Łącznik prosty 251"/>
          <p:cNvCxnSpPr/>
          <p:nvPr/>
        </p:nvCxnSpPr>
        <p:spPr>
          <a:xfrm flipH="1">
            <a:off x="8172400" y="2060848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Łącznik prosty 254"/>
          <p:cNvCxnSpPr/>
          <p:nvPr/>
        </p:nvCxnSpPr>
        <p:spPr>
          <a:xfrm>
            <a:off x="8820472" y="1700808"/>
            <a:ext cx="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175520"/>
          </a:xfrm>
        </p:spPr>
        <p:txBody>
          <a:bodyPr/>
          <a:lstStyle/>
          <a:p>
            <a:endParaRPr lang="pl-PL" dirty="0" smtClean="0">
              <a:latin typeface="+mj-lt"/>
            </a:endParaRPr>
          </a:p>
        </p:txBody>
      </p:sp>
      <p:sp>
        <p:nvSpPr>
          <p:cNvPr id="261" name="pole tekstowe 260"/>
          <p:cNvSpPr txBox="1"/>
          <p:nvPr/>
        </p:nvSpPr>
        <p:spPr>
          <a:xfrm>
            <a:off x="1695151" y="1522884"/>
            <a:ext cx="5854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69.9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62" name="Łącznik prosty ze strzałką 261"/>
          <p:cNvCxnSpPr/>
          <p:nvPr/>
        </p:nvCxnSpPr>
        <p:spPr>
          <a:xfrm>
            <a:off x="2195736" y="162880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pole tekstowe 262"/>
          <p:cNvSpPr txBox="1"/>
          <p:nvPr/>
        </p:nvSpPr>
        <p:spPr>
          <a:xfrm>
            <a:off x="7488161" y="292494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L1</a:t>
            </a:r>
            <a:endParaRPr lang="en-US" sz="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L1</a:t>
            </a:r>
            <a:r>
              <a:rPr lang="en-US" dirty="0" smtClean="0"/>
              <a:t> link – power budget</a:t>
            </a:r>
            <a:endParaRPr lang="en-US" dirty="0"/>
          </a:p>
        </p:txBody>
      </p:sp>
      <p:grpSp>
        <p:nvGrpSpPr>
          <p:cNvPr id="3" name="Grupa 19"/>
          <p:cNvGrpSpPr/>
          <p:nvPr/>
        </p:nvGrpSpPr>
        <p:grpSpPr>
          <a:xfrm>
            <a:off x="7308304" y="1988840"/>
            <a:ext cx="864096" cy="288032"/>
            <a:chOff x="3779912" y="1988840"/>
            <a:chExt cx="864096" cy="288032"/>
          </a:xfrm>
        </p:grpSpPr>
        <p:sp>
          <p:nvSpPr>
            <p:cNvPr id="21" name="Prostokąt 2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" name="Łącznik prosty 2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Łuk 25"/>
          <p:cNvSpPr/>
          <p:nvPr/>
        </p:nvSpPr>
        <p:spPr>
          <a:xfrm>
            <a:off x="7236296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7" name="Łuk 26"/>
          <p:cNvSpPr/>
          <p:nvPr/>
        </p:nvSpPr>
        <p:spPr>
          <a:xfrm flipH="1">
            <a:off x="8100392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Łącznik prosty 29"/>
          <p:cNvCxnSpPr/>
          <p:nvPr/>
        </p:nvCxnSpPr>
        <p:spPr>
          <a:xfrm>
            <a:off x="7956376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>
            <a:off x="7524328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a 51"/>
          <p:cNvGrpSpPr/>
          <p:nvPr/>
        </p:nvGrpSpPr>
        <p:grpSpPr>
          <a:xfrm>
            <a:off x="7452320" y="2420888"/>
            <a:ext cx="576064" cy="360040"/>
            <a:chOff x="4644008" y="2420888"/>
            <a:chExt cx="576064" cy="360040"/>
          </a:xfrm>
        </p:grpSpPr>
        <p:grpSp>
          <p:nvGrpSpPr>
            <p:cNvPr id="5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6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32" name="Prostokąt 31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6" name="Łącznik prosty 35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Łącznik prosty 44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Łącznik prosty 50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pole tekstowe 52"/>
          <p:cNvSpPr txBox="1"/>
          <p:nvPr/>
        </p:nvSpPr>
        <p:spPr>
          <a:xfrm>
            <a:off x="8037909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6995268" y="2173114"/>
            <a:ext cx="3962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6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6" name="pole tekstowe 55"/>
          <p:cNvSpPr txBox="1"/>
          <p:nvPr/>
        </p:nvSpPr>
        <p:spPr>
          <a:xfrm>
            <a:off x="7524328" y="1807741"/>
            <a:ext cx="4459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1.5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7956376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7494111" y="2736478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7046185" y="2327674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10.3dBm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1" name="pole tekstowe 60"/>
          <p:cNvSpPr txBox="1"/>
          <p:nvPr/>
        </p:nvSpPr>
        <p:spPr>
          <a:xfrm>
            <a:off x="6663703" y="2026940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16</a:t>
            </a:r>
            <a:r>
              <a:rPr lang="en-US" sz="800" dirty="0" smtClean="0">
                <a:solidFill>
                  <a:srgbClr val="FF0000"/>
                </a:solidFill>
              </a:rPr>
              <a:t>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65" name="Łącznik prosty ze strzałką 64"/>
          <p:cNvCxnSpPr/>
          <p:nvPr/>
        </p:nvCxnSpPr>
        <p:spPr>
          <a:xfrm>
            <a:off x="7164288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66"/>
          <p:cNvCxnSpPr/>
          <p:nvPr/>
        </p:nvCxnSpPr>
        <p:spPr>
          <a:xfrm rot="10800000" flipV="1">
            <a:off x="1668442" y="2060565"/>
            <a:ext cx="5643602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ole tekstowe 69"/>
          <p:cNvSpPr txBox="1"/>
          <p:nvPr/>
        </p:nvSpPr>
        <p:spPr>
          <a:xfrm>
            <a:off x="3059832" y="1844824"/>
            <a:ext cx="7569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100m, -13.1dB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71" name="Łącznik prosty ze strzałką 70"/>
          <p:cNvCxnSpPr/>
          <p:nvPr/>
        </p:nvCxnSpPr>
        <p:spPr>
          <a:xfrm flipH="1">
            <a:off x="7164288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ole tekstowe 73"/>
          <p:cNvSpPr txBox="1"/>
          <p:nvPr/>
        </p:nvSpPr>
        <p:spPr>
          <a:xfrm>
            <a:off x="6660232" y="1879749"/>
            <a:ext cx="5709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42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7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grpSp>
        <p:nvGrpSpPr>
          <p:cNvPr id="7" name="Grupa 84"/>
          <p:cNvGrpSpPr/>
          <p:nvPr/>
        </p:nvGrpSpPr>
        <p:grpSpPr>
          <a:xfrm>
            <a:off x="683568" y="2060848"/>
            <a:ext cx="144016" cy="72008"/>
            <a:chOff x="1619672" y="2060848"/>
            <a:chExt cx="144016" cy="72008"/>
          </a:xfrm>
        </p:grpSpPr>
        <p:cxnSp>
          <p:nvCxnSpPr>
            <p:cNvPr id="75" name="Łącznik prosty 74"/>
            <p:cNvCxnSpPr/>
            <p:nvPr/>
          </p:nvCxnSpPr>
          <p:spPr>
            <a:xfrm flipH="1">
              <a:off x="1619672" y="2132856"/>
              <a:ext cx="14401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76"/>
            <p:cNvCxnSpPr/>
            <p:nvPr/>
          </p:nvCxnSpPr>
          <p:spPr>
            <a:xfrm>
              <a:off x="1691680" y="2060848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a 78"/>
          <p:cNvGrpSpPr/>
          <p:nvPr/>
        </p:nvGrpSpPr>
        <p:grpSpPr>
          <a:xfrm>
            <a:off x="755576" y="1988840"/>
            <a:ext cx="936104" cy="288032"/>
            <a:chOff x="3707904" y="1988840"/>
            <a:chExt cx="936104" cy="288032"/>
          </a:xfrm>
        </p:grpSpPr>
        <p:sp>
          <p:nvSpPr>
            <p:cNvPr id="80" name="Prostokąt 79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1" name="Łącznik prosty 80"/>
            <p:cNvCxnSpPr/>
            <p:nvPr/>
          </p:nvCxnSpPr>
          <p:spPr>
            <a:xfrm>
              <a:off x="3707904" y="2060848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81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y 82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83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Łącznik prosty 86"/>
          <p:cNvCxnSpPr/>
          <p:nvPr/>
        </p:nvCxnSpPr>
        <p:spPr>
          <a:xfrm flipH="1">
            <a:off x="971600" y="1700808"/>
            <a:ext cx="78488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pole tekstowe 242"/>
          <p:cNvSpPr txBox="1"/>
          <p:nvPr/>
        </p:nvSpPr>
        <p:spPr>
          <a:xfrm>
            <a:off x="1043608" y="1801394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250" name="Łącznik prosty ze strzałką 249"/>
          <p:cNvCxnSpPr/>
          <p:nvPr/>
        </p:nvCxnSpPr>
        <p:spPr>
          <a:xfrm flipH="1">
            <a:off x="8604448" y="19872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pole tekstowe 250"/>
          <p:cNvSpPr txBox="1"/>
          <p:nvPr/>
        </p:nvSpPr>
        <p:spPr>
          <a:xfrm>
            <a:off x="8100392" y="1878165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44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2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2" name="Łącznik prosty 251"/>
          <p:cNvCxnSpPr/>
          <p:nvPr/>
        </p:nvCxnSpPr>
        <p:spPr>
          <a:xfrm flipH="1">
            <a:off x="8172400" y="2060848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Łącznik prosty 254"/>
          <p:cNvCxnSpPr/>
          <p:nvPr/>
        </p:nvCxnSpPr>
        <p:spPr>
          <a:xfrm>
            <a:off x="8820472" y="1700808"/>
            <a:ext cx="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17552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Coupler with bigger coupling factor</a:t>
            </a:r>
          </a:p>
          <a:p>
            <a:r>
              <a:rPr lang="en-US" dirty="0" smtClean="0">
                <a:latin typeface="+mj-lt"/>
              </a:rPr>
              <a:t>Thicker cable? Less power to L2RF</a:t>
            </a:r>
          </a:p>
        </p:txBody>
      </p:sp>
      <p:sp>
        <p:nvSpPr>
          <p:cNvPr id="261" name="pole tekstowe 260"/>
          <p:cNvSpPr txBox="1"/>
          <p:nvPr/>
        </p:nvSpPr>
        <p:spPr>
          <a:xfrm>
            <a:off x="1695151" y="1522884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57.1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62" name="Łącznik prosty ze strzałką 261"/>
          <p:cNvCxnSpPr/>
          <p:nvPr/>
        </p:nvCxnSpPr>
        <p:spPr>
          <a:xfrm>
            <a:off x="2195736" y="162880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pole tekstowe 262"/>
          <p:cNvSpPr txBox="1"/>
          <p:nvPr/>
        </p:nvSpPr>
        <p:spPr>
          <a:xfrm>
            <a:off x="7488161" y="292494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L1</a:t>
            </a:r>
            <a:endParaRPr lang="en-US" sz="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L2</a:t>
            </a:r>
            <a:r>
              <a:rPr lang="en-US" dirty="0" smtClean="0"/>
              <a:t> link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Direct connection from L2RF to DCM – no critical power link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7475" y="1357298"/>
            <a:ext cx="38290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L3 link – from L2RF to DCM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Four identical sections</a:t>
            </a:r>
          </a:p>
          <a:p>
            <a:r>
              <a:rPr lang="en-US" dirty="0" smtClean="0">
                <a:latin typeface="+mj-lt"/>
              </a:rPr>
              <a:t>Two symmetric interferometer links at each section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3" y="1338262"/>
            <a:ext cx="772477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L3 link – from L2RF to DCM</a:t>
            </a:r>
            <a:endParaRPr lang="en-US" dirty="0"/>
          </a:p>
        </p:txBody>
      </p:sp>
      <p:grpSp>
        <p:nvGrpSpPr>
          <p:cNvPr id="3" name="Grupa 19"/>
          <p:cNvGrpSpPr/>
          <p:nvPr/>
        </p:nvGrpSpPr>
        <p:grpSpPr>
          <a:xfrm>
            <a:off x="7308304" y="1988840"/>
            <a:ext cx="864096" cy="288032"/>
            <a:chOff x="3779912" y="1988840"/>
            <a:chExt cx="864096" cy="288032"/>
          </a:xfrm>
        </p:grpSpPr>
        <p:sp>
          <p:nvSpPr>
            <p:cNvPr id="21" name="Prostokąt 2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" name="Łącznik prosty 2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Łuk 25"/>
          <p:cNvSpPr/>
          <p:nvPr/>
        </p:nvSpPr>
        <p:spPr>
          <a:xfrm>
            <a:off x="7236296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7" name="Łuk 26"/>
          <p:cNvSpPr/>
          <p:nvPr/>
        </p:nvSpPr>
        <p:spPr>
          <a:xfrm flipH="1">
            <a:off x="8100392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Łącznik prosty 29"/>
          <p:cNvCxnSpPr/>
          <p:nvPr/>
        </p:nvCxnSpPr>
        <p:spPr>
          <a:xfrm>
            <a:off x="7956376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>
            <a:off x="7524328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a 51"/>
          <p:cNvGrpSpPr/>
          <p:nvPr/>
        </p:nvGrpSpPr>
        <p:grpSpPr>
          <a:xfrm>
            <a:off x="7452320" y="2420888"/>
            <a:ext cx="576064" cy="360040"/>
            <a:chOff x="4644008" y="2420888"/>
            <a:chExt cx="576064" cy="360040"/>
          </a:xfrm>
        </p:grpSpPr>
        <p:grpSp>
          <p:nvGrpSpPr>
            <p:cNvPr id="5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6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32" name="Prostokąt 31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6" name="Łącznik prosty 35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Łącznik prosty 44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Łącznik prosty 50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pole tekstowe 52"/>
          <p:cNvSpPr txBox="1"/>
          <p:nvPr/>
        </p:nvSpPr>
        <p:spPr>
          <a:xfrm>
            <a:off x="8037909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6995268" y="2173114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6" name="pole tekstowe 55"/>
          <p:cNvSpPr txBox="1"/>
          <p:nvPr/>
        </p:nvSpPr>
        <p:spPr>
          <a:xfrm>
            <a:off x="7524328" y="1807741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7956376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7494111" y="2736478"/>
            <a:ext cx="4908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27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7028552" y="2327674"/>
            <a:ext cx="5677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24</a:t>
            </a:r>
            <a:r>
              <a:rPr lang="en-US" sz="800" dirty="0" smtClean="0">
                <a:solidFill>
                  <a:srgbClr val="FF0000"/>
                </a:solidFill>
              </a:rPr>
              <a:t>.3dBm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1" name="pole tekstowe 60"/>
          <p:cNvSpPr txBox="1"/>
          <p:nvPr/>
        </p:nvSpPr>
        <p:spPr>
          <a:xfrm>
            <a:off x="6663703" y="2026940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44</a:t>
            </a:r>
            <a:r>
              <a:rPr lang="en-US" sz="800" dirty="0" smtClean="0">
                <a:solidFill>
                  <a:srgbClr val="FF0000"/>
                </a:solidFill>
              </a:rPr>
              <a:t>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65" name="Łącznik prosty ze strzałką 64"/>
          <p:cNvCxnSpPr/>
          <p:nvPr/>
        </p:nvCxnSpPr>
        <p:spPr>
          <a:xfrm>
            <a:off x="7164288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66"/>
          <p:cNvCxnSpPr/>
          <p:nvPr/>
        </p:nvCxnSpPr>
        <p:spPr>
          <a:xfrm flipH="1">
            <a:off x="5724128" y="2060848"/>
            <a:ext cx="15841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ole tekstowe 69"/>
          <p:cNvSpPr txBox="1"/>
          <p:nvPr/>
        </p:nvSpPr>
        <p:spPr>
          <a:xfrm>
            <a:off x="6300192" y="1751608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>
                <a:solidFill>
                  <a:srgbClr val="0070C0"/>
                </a:solidFill>
              </a:rPr>
              <a:t>5</a:t>
            </a:r>
            <a:r>
              <a:rPr lang="en-US" sz="800" dirty="0" smtClean="0">
                <a:solidFill>
                  <a:srgbClr val="0070C0"/>
                </a:solidFill>
              </a:rPr>
              <a:t>0m</a:t>
            </a:r>
            <a:endParaRPr lang="pl-PL" sz="800" dirty="0" smtClean="0">
              <a:solidFill>
                <a:srgbClr val="0070C0"/>
              </a:solidFill>
            </a:endParaRPr>
          </a:p>
          <a:p>
            <a:pPr algn="ctr"/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>
                <a:solidFill>
                  <a:srgbClr val="0070C0"/>
                </a:solidFill>
              </a:rPr>
              <a:t>2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pl-PL" sz="800" dirty="0" smtClean="0">
                <a:solidFill>
                  <a:srgbClr val="0070C0"/>
                </a:solidFill>
              </a:rPr>
              <a:t>3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71" name="Łącznik prosty ze strzałką 70"/>
          <p:cNvCxnSpPr/>
          <p:nvPr/>
        </p:nvCxnSpPr>
        <p:spPr>
          <a:xfrm flipH="1">
            <a:off x="7164288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ole tekstowe 73"/>
          <p:cNvSpPr txBox="1"/>
          <p:nvPr/>
        </p:nvSpPr>
        <p:spPr>
          <a:xfrm>
            <a:off x="6660232" y="1879749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56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9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grpSp>
        <p:nvGrpSpPr>
          <p:cNvPr id="7" name="Grupa 84"/>
          <p:cNvGrpSpPr/>
          <p:nvPr/>
        </p:nvGrpSpPr>
        <p:grpSpPr>
          <a:xfrm>
            <a:off x="35496" y="2060848"/>
            <a:ext cx="144016" cy="72008"/>
            <a:chOff x="1619672" y="2060848"/>
            <a:chExt cx="144016" cy="72008"/>
          </a:xfrm>
        </p:grpSpPr>
        <p:cxnSp>
          <p:nvCxnSpPr>
            <p:cNvPr id="75" name="Łącznik prosty 74"/>
            <p:cNvCxnSpPr/>
            <p:nvPr/>
          </p:nvCxnSpPr>
          <p:spPr>
            <a:xfrm flipH="1">
              <a:off x="1619672" y="2132856"/>
              <a:ext cx="14401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76"/>
            <p:cNvCxnSpPr/>
            <p:nvPr/>
          </p:nvCxnSpPr>
          <p:spPr>
            <a:xfrm>
              <a:off x="1691680" y="2060848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a 78"/>
          <p:cNvGrpSpPr/>
          <p:nvPr/>
        </p:nvGrpSpPr>
        <p:grpSpPr>
          <a:xfrm>
            <a:off x="107504" y="1988840"/>
            <a:ext cx="936104" cy="288032"/>
            <a:chOff x="3707904" y="1988840"/>
            <a:chExt cx="936104" cy="288032"/>
          </a:xfrm>
        </p:grpSpPr>
        <p:sp>
          <p:nvSpPr>
            <p:cNvPr id="80" name="Prostokąt 79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1" name="Łącznik prosty 80"/>
            <p:cNvCxnSpPr/>
            <p:nvPr/>
          </p:nvCxnSpPr>
          <p:spPr>
            <a:xfrm>
              <a:off x="3707904" y="2060848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81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y 82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83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Łącznik prosty 86"/>
          <p:cNvCxnSpPr/>
          <p:nvPr/>
        </p:nvCxnSpPr>
        <p:spPr>
          <a:xfrm flipH="1">
            <a:off x="971600" y="1700808"/>
            <a:ext cx="78488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pole tekstowe 92"/>
          <p:cNvSpPr txBox="1"/>
          <p:nvPr/>
        </p:nvSpPr>
        <p:spPr>
          <a:xfrm>
            <a:off x="5652120" y="2027507"/>
            <a:ext cx="5838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46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6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4" name="Łącznik prosty ze strzałką 93"/>
          <p:cNvCxnSpPr/>
          <p:nvPr/>
        </p:nvCxnSpPr>
        <p:spPr>
          <a:xfrm>
            <a:off x="6152705" y="2133423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a 209"/>
          <p:cNvGrpSpPr/>
          <p:nvPr/>
        </p:nvGrpSpPr>
        <p:grpSpPr>
          <a:xfrm>
            <a:off x="4860032" y="1988840"/>
            <a:ext cx="864096" cy="288032"/>
            <a:chOff x="3779912" y="1988840"/>
            <a:chExt cx="864096" cy="288032"/>
          </a:xfrm>
        </p:grpSpPr>
        <p:sp>
          <p:nvSpPr>
            <p:cNvPr id="211" name="Prostokąt 21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2" name="Łącznik prosty 21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Łącznik prosty 21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Łącznik prosty 21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Łącznik prosty 21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" name="Łuk 215"/>
          <p:cNvSpPr/>
          <p:nvPr/>
        </p:nvSpPr>
        <p:spPr>
          <a:xfrm>
            <a:off x="4788024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17" name="Łuk 216"/>
          <p:cNvSpPr/>
          <p:nvPr/>
        </p:nvSpPr>
        <p:spPr>
          <a:xfrm flipH="1">
            <a:off x="5652120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8" name="Łącznik prosty 217"/>
          <p:cNvCxnSpPr/>
          <p:nvPr/>
        </p:nvCxnSpPr>
        <p:spPr>
          <a:xfrm>
            <a:off x="5508104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Łącznik prosty 218"/>
          <p:cNvCxnSpPr/>
          <p:nvPr/>
        </p:nvCxnSpPr>
        <p:spPr>
          <a:xfrm>
            <a:off x="5076056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a 219"/>
          <p:cNvGrpSpPr/>
          <p:nvPr/>
        </p:nvGrpSpPr>
        <p:grpSpPr>
          <a:xfrm>
            <a:off x="5004048" y="2420888"/>
            <a:ext cx="576064" cy="360040"/>
            <a:chOff x="4644008" y="2420888"/>
            <a:chExt cx="576064" cy="360040"/>
          </a:xfrm>
        </p:grpSpPr>
        <p:grpSp>
          <p:nvGrpSpPr>
            <p:cNvPr id="11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12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226" name="Prostokąt 225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7" name="Łącznik prosty 226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Łącznik prosty 227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Łącznik prosty 228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Łącznik prosty 229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4" name="Łącznik prosty 223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Łącznik prosty 224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2" name="Łącznik prosty 221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pole tekstowe 230"/>
          <p:cNvSpPr txBox="1"/>
          <p:nvPr/>
        </p:nvSpPr>
        <p:spPr>
          <a:xfrm>
            <a:off x="5589637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2" name="pole tekstowe 231"/>
          <p:cNvSpPr txBox="1"/>
          <p:nvPr/>
        </p:nvSpPr>
        <p:spPr>
          <a:xfrm>
            <a:off x="4546996" y="2173114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3" name="pole tekstowe 232"/>
          <p:cNvSpPr txBox="1"/>
          <p:nvPr/>
        </p:nvSpPr>
        <p:spPr>
          <a:xfrm>
            <a:off x="5076056" y="1807741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4" name="pole tekstowe 233"/>
          <p:cNvSpPr txBox="1"/>
          <p:nvPr/>
        </p:nvSpPr>
        <p:spPr>
          <a:xfrm>
            <a:off x="5508104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5" name="pole tekstowe 234"/>
          <p:cNvSpPr txBox="1"/>
          <p:nvPr/>
        </p:nvSpPr>
        <p:spPr>
          <a:xfrm>
            <a:off x="5023100" y="2736478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29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4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6" name="pole tekstowe 235"/>
          <p:cNvSpPr txBox="1"/>
          <p:nvPr/>
        </p:nvSpPr>
        <p:spPr>
          <a:xfrm>
            <a:off x="4572000" y="2330408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26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7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7" name="pole tekstowe 236"/>
          <p:cNvSpPr txBox="1"/>
          <p:nvPr/>
        </p:nvSpPr>
        <p:spPr>
          <a:xfrm>
            <a:off x="4215431" y="2026940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46.7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38" name="Łącznik prosty ze strzałką 237"/>
          <p:cNvCxnSpPr/>
          <p:nvPr/>
        </p:nvCxnSpPr>
        <p:spPr>
          <a:xfrm>
            <a:off x="4716016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Łącznik prosty ze strzałką 238"/>
          <p:cNvCxnSpPr/>
          <p:nvPr/>
        </p:nvCxnSpPr>
        <p:spPr>
          <a:xfrm flipH="1">
            <a:off x="4716016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pole tekstowe 239"/>
          <p:cNvSpPr txBox="1"/>
          <p:nvPr/>
        </p:nvSpPr>
        <p:spPr>
          <a:xfrm>
            <a:off x="4211960" y="1879749"/>
            <a:ext cx="5677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54.5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41" name="Łącznik prosty 240"/>
          <p:cNvCxnSpPr/>
          <p:nvPr/>
        </p:nvCxnSpPr>
        <p:spPr>
          <a:xfrm flipH="1">
            <a:off x="1043608" y="2060848"/>
            <a:ext cx="381642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pole tekstowe 242"/>
          <p:cNvSpPr txBox="1"/>
          <p:nvPr/>
        </p:nvSpPr>
        <p:spPr>
          <a:xfrm>
            <a:off x="395536" y="1801394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244" name="Łącznik prosty ze strzałką 243"/>
          <p:cNvCxnSpPr/>
          <p:nvPr/>
        </p:nvCxnSpPr>
        <p:spPr>
          <a:xfrm flipH="1">
            <a:off x="6156176" y="1987819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pole tekstowe 244"/>
          <p:cNvSpPr txBox="1"/>
          <p:nvPr/>
        </p:nvSpPr>
        <p:spPr>
          <a:xfrm>
            <a:off x="5652120" y="1878728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54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6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0" name="Łącznik prosty ze strzałką 249"/>
          <p:cNvCxnSpPr/>
          <p:nvPr/>
        </p:nvCxnSpPr>
        <p:spPr>
          <a:xfrm flipH="1">
            <a:off x="8604448" y="19872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pole tekstowe 250"/>
          <p:cNvSpPr txBox="1"/>
          <p:nvPr/>
        </p:nvSpPr>
        <p:spPr>
          <a:xfrm>
            <a:off x="8100392" y="1878165"/>
            <a:ext cx="5693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57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0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2" name="Łącznik prosty 251"/>
          <p:cNvCxnSpPr/>
          <p:nvPr/>
        </p:nvCxnSpPr>
        <p:spPr>
          <a:xfrm flipH="1">
            <a:off x="8172400" y="2060848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Łącznik prosty 254"/>
          <p:cNvCxnSpPr/>
          <p:nvPr/>
        </p:nvCxnSpPr>
        <p:spPr>
          <a:xfrm>
            <a:off x="8820472" y="1700808"/>
            <a:ext cx="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endParaRPr lang="pl-PL" dirty="0" smtClean="0">
              <a:latin typeface="+mj-lt"/>
            </a:endParaRPr>
          </a:p>
        </p:txBody>
      </p:sp>
      <p:sp>
        <p:nvSpPr>
          <p:cNvPr id="95" name="pole tekstowe 94"/>
          <p:cNvSpPr txBox="1"/>
          <p:nvPr/>
        </p:nvSpPr>
        <p:spPr>
          <a:xfrm>
            <a:off x="1695151" y="1522884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63.0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6" name="Łącznik prosty ze strzałką 95"/>
          <p:cNvCxnSpPr/>
          <p:nvPr/>
        </p:nvCxnSpPr>
        <p:spPr>
          <a:xfrm>
            <a:off x="2195736" y="162880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pole tekstowe 96"/>
          <p:cNvSpPr txBox="1"/>
          <p:nvPr/>
        </p:nvSpPr>
        <p:spPr>
          <a:xfrm>
            <a:off x="3203848" y="2030682"/>
            <a:ext cx="5822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49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0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8" name="Łącznik prosty ze strzałką 97"/>
          <p:cNvCxnSpPr/>
          <p:nvPr/>
        </p:nvCxnSpPr>
        <p:spPr>
          <a:xfrm>
            <a:off x="3704433" y="2136598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a 209"/>
          <p:cNvGrpSpPr/>
          <p:nvPr/>
        </p:nvGrpSpPr>
        <p:grpSpPr>
          <a:xfrm>
            <a:off x="2411760" y="1992015"/>
            <a:ext cx="864096" cy="288032"/>
            <a:chOff x="3779912" y="1988840"/>
            <a:chExt cx="864096" cy="288032"/>
          </a:xfrm>
        </p:grpSpPr>
        <p:sp>
          <p:nvSpPr>
            <p:cNvPr id="100" name="Prostokąt 99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1" name="Łącznik prosty 100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Łącznik prosty 101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y 102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Łącznik prosty 103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Łuk 104"/>
          <p:cNvSpPr/>
          <p:nvPr/>
        </p:nvSpPr>
        <p:spPr>
          <a:xfrm>
            <a:off x="2339752" y="2208039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6" name="Łuk 105"/>
          <p:cNvSpPr/>
          <p:nvPr/>
        </p:nvSpPr>
        <p:spPr>
          <a:xfrm flipH="1">
            <a:off x="3203848" y="2208039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7" name="Łącznik prosty 106"/>
          <p:cNvCxnSpPr/>
          <p:nvPr/>
        </p:nvCxnSpPr>
        <p:spPr>
          <a:xfrm>
            <a:off x="3059832" y="2280047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Łącznik prosty 107"/>
          <p:cNvCxnSpPr/>
          <p:nvPr/>
        </p:nvCxnSpPr>
        <p:spPr>
          <a:xfrm>
            <a:off x="2627784" y="2280047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a 219"/>
          <p:cNvGrpSpPr/>
          <p:nvPr/>
        </p:nvGrpSpPr>
        <p:grpSpPr>
          <a:xfrm>
            <a:off x="2555776" y="2424063"/>
            <a:ext cx="576064" cy="360040"/>
            <a:chOff x="4644008" y="2420888"/>
            <a:chExt cx="576064" cy="360040"/>
          </a:xfrm>
        </p:grpSpPr>
        <p:grpSp>
          <p:nvGrpSpPr>
            <p:cNvPr id="15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16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115" name="Prostokąt 114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16" name="Łącznik prosty 115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Łącznik prosty 116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Łącznik prosty 117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Łącznik prosty 118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3" name="Łącznik prosty 112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Łącznik prosty 113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1" name="Łącznik prosty 110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pole tekstowe 119"/>
          <p:cNvSpPr txBox="1"/>
          <p:nvPr/>
        </p:nvSpPr>
        <p:spPr>
          <a:xfrm>
            <a:off x="3141365" y="2173694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21" name="pole tekstowe 120"/>
          <p:cNvSpPr txBox="1"/>
          <p:nvPr/>
        </p:nvSpPr>
        <p:spPr>
          <a:xfrm>
            <a:off x="2098724" y="217628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22" name="pole tekstowe 121"/>
          <p:cNvSpPr txBox="1"/>
          <p:nvPr/>
        </p:nvSpPr>
        <p:spPr>
          <a:xfrm>
            <a:off x="2627784" y="1810916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23" name="pole tekstowe 122"/>
          <p:cNvSpPr txBox="1"/>
          <p:nvPr/>
        </p:nvSpPr>
        <p:spPr>
          <a:xfrm>
            <a:off x="3059832" y="2496071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24" name="pole tekstowe 123"/>
          <p:cNvSpPr txBox="1"/>
          <p:nvPr/>
        </p:nvSpPr>
        <p:spPr>
          <a:xfrm>
            <a:off x="2574828" y="2739653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31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8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125" name="pole tekstowe 124"/>
          <p:cNvSpPr txBox="1"/>
          <p:nvPr/>
        </p:nvSpPr>
        <p:spPr>
          <a:xfrm>
            <a:off x="2144832" y="2333583"/>
            <a:ext cx="5549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29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1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126" name="pole tekstowe 125"/>
          <p:cNvSpPr txBox="1"/>
          <p:nvPr/>
        </p:nvSpPr>
        <p:spPr>
          <a:xfrm>
            <a:off x="1767159" y="2030115"/>
            <a:ext cx="5597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49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1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127" name="Łącznik prosty ze strzałką 126"/>
          <p:cNvCxnSpPr/>
          <p:nvPr/>
        </p:nvCxnSpPr>
        <p:spPr>
          <a:xfrm>
            <a:off x="2267744" y="2136031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Łącznik prosty ze strzałką 127"/>
          <p:cNvCxnSpPr/>
          <p:nvPr/>
        </p:nvCxnSpPr>
        <p:spPr>
          <a:xfrm flipH="1">
            <a:off x="2267744" y="1992015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pole tekstowe 128"/>
          <p:cNvSpPr txBox="1"/>
          <p:nvPr/>
        </p:nvSpPr>
        <p:spPr>
          <a:xfrm>
            <a:off x="1763688" y="1882924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52.1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130" name="Łącznik prosty ze strzałką 129"/>
          <p:cNvCxnSpPr/>
          <p:nvPr/>
        </p:nvCxnSpPr>
        <p:spPr>
          <a:xfrm flipH="1">
            <a:off x="3707904" y="1990994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pole tekstowe 130"/>
          <p:cNvSpPr txBox="1"/>
          <p:nvPr/>
        </p:nvSpPr>
        <p:spPr>
          <a:xfrm>
            <a:off x="3203848" y="1881903"/>
            <a:ext cx="5645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52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2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138" name="pole tekstowe 137"/>
          <p:cNvSpPr txBox="1"/>
          <p:nvPr/>
        </p:nvSpPr>
        <p:spPr>
          <a:xfrm>
            <a:off x="3821982" y="1772816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>
                <a:solidFill>
                  <a:srgbClr val="0070C0"/>
                </a:solidFill>
              </a:rPr>
              <a:t>5</a:t>
            </a:r>
            <a:r>
              <a:rPr lang="en-US" sz="800" dirty="0" smtClean="0">
                <a:solidFill>
                  <a:srgbClr val="0070C0"/>
                </a:solidFill>
              </a:rPr>
              <a:t>0m</a:t>
            </a:r>
            <a:endParaRPr lang="pl-PL" sz="800" dirty="0" smtClean="0">
              <a:solidFill>
                <a:srgbClr val="0070C0"/>
              </a:solidFill>
            </a:endParaRPr>
          </a:p>
          <a:p>
            <a:pPr algn="ctr"/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>
                <a:solidFill>
                  <a:srgbClr val="0070C0"/>
                </a:solidFill>
              </a:rPr>
              <a:t>2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pl-PL" sz="800" dirty="0" smtClean="0">
                <a:solidFill>
                  <a:srgbClr val="0070C0"/>
                </a:solidFill>
              </a:rPr>
              <a:t>3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39" name="pole tekstowe 138"/>
          <p:cNvSpPr txBox="1"/>
          <p:nvPr/>
        </p:nvSpPr>
        <p:spPr>
          <a:xfrm>
            <a:off x="1403648" y="1772816"/>
            <a:ext cx="452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solidFill>
                  <a:srgbClr val="0070C0"/>
                </a:solidFill>
              </a:rPr>
              <a:t>3</a:t>
            </a:r>
            <a:r>
              <a:rPr lang="en-US" sz="800" dirty="0" smtClean="0">
                <a:solidFill>
                  <a:srgbClr val="0070C0"/>
                </a:solidFill>
              </a:rPr>
              <a:t>0m</a:t>
            </a:r>
            <a:endParaRPr lang="pl-PL" sz="800" dirty="0" smtClean="0">
              <a:solidFill>
                <a:srgbClr val="0070C0"/>
              </a:solidFill>
            </a:endParaRPr>
          </a:p>
          <a:p>
            <a:pPr algn="ctr"/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1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pl-PL" sz="800" dirty="0" smtClean="0">
                <a:solidFill>
                  <a:srgbClr val="0070C0"/>
                </a:solidFill>
              </a:rPr>
              <a:t>4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44" name="pole tekstowe 143"/>
          <p:cNvSpPr txBox="1"/>
          <p:nvPr/>
        </p:nvSpPr>
        <p:spPr>
          <a:xfrm>
            <a:off x="7488161" y="2924944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latin typeface="+mj-lt"/>
              </a:rPr>
              <a:t>To DCM</a:t>
            </a:r>
            <a:endParaRPr lang="en-US" sz="800" dirty="0">
              <a:latin typeface="+mj-lt"/>
            </a:endParaRPr>
          </a:p>
        </p:txBody>
      </p:sp>
      <p:sp>
        <p:nvSpPr>
          <p:cNvPr id="132" name="pole tekstowe 131"/>
          <p:cNvSpPr txBox="1"/>
          <p:nvPr/>
        </p:nvSpPr>
        <p:spPr>
          <a:xfrm>
            <a:off x="5032784" y="2928934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latin typeface="+mj-lt"/>
              </a:rPr>
              <a:t>To DCM</a:t>
            </a:r>
            <a:endParaRPr lang="en-US" sz="800" dirty="0">
              <a:latin typeface="+mj-lt"/>
            </a:endParaRPr>
          </a:p>
        </p:txBody>
      </p:sp>
      <p:sp>
        <p:nvSpPr>
          <p:cNvPr id="133" name="pole tekstowe 132"/>
          <p:cNvSpPr txBox="1"/>
          <p:nvPr/>
        </p:nvSpPr>
        <p:spPr>
          <a:xfrm>
            <a:off x="2586976" y="2928934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latin typeface="+mj-lt"/>
              </a:rPr>
              <a:t>To DCM</a:t>
            </a:r>
            <a:endParaRPr lang="en-US" sz="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L3 link – from L2RF to DCM</a:t>
            </a:r>
            <a:endParaRPr lang="en-US" dirty="0"/>
          </a:p>
        </p:txBody>
      </p:sp>
      <p:grpSp>
        <p:nvGrpSpPr>
          <p:cNvPr id="3" name="Grupa 19"/>
          <p:cNvGrpSpPr/>
          <p:nvPr/>
        </p:nvGrpSpPr>
        <p:grpSpPr>
          <a:xfrm>
            <a:off x="7308304" y="1988840"/>
            <a:ext cx="864096" cy="288032"/>
            <a:chOff x="3779912" y="1988840"/>
            <a:chExt cx="864096" cy="288032"/>
          </a:xfrm>
        </p:grpSpPr>
        <p:sp>
          <p:nvSpPr>
            <p:cNvPr id="21" name="Prostokąt 2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" name="Łącznik prosty 2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Łuk 25"/>
          <p:cNvSpPr/>
          <p:nvPr/>
        </p:nvSpPr>
        <p:spPr>
          <a:xfrm>
            <a:off x="7236296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7" name="Łuk 26"/>
          <p:cNvSpPr/>
          <p:nvPr/>
        </p:nvSpPr>
        <p:spPr>
          <a:xfrm flipH="1">
            <a:off x="8100392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Łącznik prosty 29"/>
          <p:cNvCxnSpPr/>
          <p:nvPr/>
        </p:nvCxnSpPr>
        <p:spPr>
          <a:xfrm>
            <a:off x="7956376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>
            <a:off x="7524328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a 51"/>
          <p:cNvGrpSpPr/>
          <p:nvPr/>
        </p:nvGrpSpPr>
        <p:grpSpPr>
          <a:xfrm>
            <a:off x="7452320" y="2420888"/>
            <a:ext cx="576064" cy="360040"/>
            <a:chOff x="4644008" y="2420888"/>
            <a:chExt cx="576064" cy="360040"/>
          </a:xfrm>
        </p:grpSpPr>
        <p:grpSp>
          <p:nvGrpSpPr>
            <p:cNvPr id="5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6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32" name="Prostokąt 31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6" name="Łącznik prosty 35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Łącznik prosty 44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Łącznik prosty 50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pole tekstowe 52"/>
          <p:cNvSpPr txBox="1"/>
          <p:nvPr/>
        </p:nvSpPr>
        <p:spPr>
          <a:xfrm>
            <a:off x="8037909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6995268" y="2173114"/>
            <a:ext cx="3962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6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6" name="pole tekstowe 55"/>
          <p:cNvSpPr txBox="1"/>
          <p:nvPr/>
        </p:nvSpPr>
        <p:spPr>
          <a:xfrm>
            <a:off x="7524328" y="1807741"/>
            <a:ext cx="4459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1.5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7956376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7494111" y="2736478"/>
            <a:ext cx="4908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27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7028552" y="2327674"/>
            <a:ext cx="5677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24</a:t>
            </a:r>
            <a:r>
              <a:rPr lang="en-US" sz="800" dirty="0" smtClean="0">
                <a:solidFill>
                  <a:srgbClr val="FF0000"/>
                </a:solidFill>
              </a:rPr>
              <a:t>.3dBm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1" name="pole tekstowe 60"/>
          <p:cNvSpPr txBox="1"/>
          <p:nvPr/>
        </p:nvSpPr>
        <p:spPr>
          <a:xfrm>
            <a:off x="6663703" y="2026940"/>
            <a:ext cx="5645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30</a:t>
            </a:r>
            <a:r>
              <a:rPr lang="en-US" sz="800" dirty="0" smtClean="0">
                <a:solidFill>
                  <a:srgbClr val="FF0000"/>
                </a:solidFill>
              </a:rPr>
              <a:t>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65" name="Łącznik prosty ze strzałką 64"/>
          <p:cNvCxnSpPr/>
          <p:nvPr/>
        </p:nvCxnSpPr>
        <p:spPr>
          <a:xfrm>
            <a:off x="7164288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66"/>
          <p:cNvCxnSpPr/>
          <p:nvPr/>
        </p:nvCxnSpPr>
        <p:spPr>
          <a:xfrm flipH="1">
            <a:off x="5724128" y="2060848"/>
            <a:ext cx="15841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ole tekstowe 69"/>
          <p:cNvSpPr txBox="1"/>
          <p:nvPr/>
        </p:nvSpPr>
        <p:spPr>
          <a:xfrm>
            <a:off x="6300192" y="1751608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>
                <a:solidFill>
                  <a:srgbClr val="0070C0"/>
                </a:solidFill>
              </a:rPr>
              <a:t>5</a:t>
            </a:r>
            <a:r>
              <a:rPr lang="en-US" sz="800" dirty="0" smtClean="0">
                <a:solidFill>
                  <a:srgbClr val="0070C0"/>
                </a:solidFill>
              </a:rPr>
              <a:t>0m</a:t>
            </a:r>
            <a:endParaRPr lang="pl-PL" sz="800" dirty="0" smtClean="0">
              <a:solidFill>
                <a:srgbClr val="0070C0"/>
              </a:solidFill>
            </a:endParaRPr>
          </a:p>
          <a:p>
            <a:pPr algn="ctr"/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>
                <a:solidFill>
                  <a:srgbClr val="0070C0"/>
                </a:solidFill>
              </a:rPr>
              <a:t>2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pl-PL" sz="800" dirty="0" smtClean="0">
                <a:solidFill>
                  <a:srgbClr val="0070C0"/>
                </a:solidFill>
              </a:rPr>
              <a:t>3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71" name="Łącznik prosty ze strzałką 70"/>
          <p:cNvCxnSpPr/>
          <p:nvPr/>
        </p:nvCxnSpPr>
        <p:spPr>
          <a:xfrm flipH="1">
            <a:off x="7164288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ole tekstowe 73"/>
          <p:cNvSpPr txBox="1"/>
          <p:nvPr/>
        </p:nvSpPr>
        <p:spPr>
          <a:xfrm>
            <a:off x="6660232" y="1879749"/>
            <a:ext cx="5693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47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5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grpSp>
        <p:nvGrpSpPr>
          <p:cNvPr id="7" name="Grupa 84"/>
          <p:cNvGrpSpPr/>
          <p:nvPr/>
        </p:nvGrpSpPr>
        <p:grpSpPr>
          <a:xfrm>
            <a:off x="35496" y="2060848"/>
            <a:ext cx="144016" cy="72008"/>
            <a:chOff x="1619672" y="2060848"/>
            <a:chExt cx="144016" cy="72008"/>
          </a:xfrm>
        </p:grpSpPr>
        <p:cxnSp>
          <p:nvCxnSpPr>
            <p:cNvPr id="75" name="Łącznik prosty 74"/>
            <p:cNvCxnSpPr/>
            <p:nvPr/>
          </p:nvCxnSpPr>
          <p:spPr>
            <a:xfrm flipH="1">
              <a:off x="1619672" y="2132856"/>
              <a:ext cx="14401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76"/>
            <p:cNvCxnSpPr/>
            <p:nvPr/>
          </p:nvCxnSpPr>
          <p:spPr>
            <a:xfrm>
              <a:off x="1691680" y="2060848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a 78"/>
          <p:cNvGrpSpPr/>
          <p:nvPr/>
        </p:nvGrpSpPr>
        <p:grpSpPr>
          <a:xfrm>
            <a:off x="107504" y="1988840"/>
            <a:ext cx="936104" cy="288032"/>
            <a:chOff x="3707904" y="1988840"/>
            <a:chExt cx="936104" cy="288032"/>
          </a:xfrm>
        </p:grpSpPr>
        <p:sp>
          <p:nvSpPr>
            <p:cNvPr id="80" name="Prostokąt 79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1" name="Łącznik prosty 80"/>
            <p:cNvCxnSpPr/>
            <p:nvPr/>
          </p:nvCxnSpPr>
          <p:spPr>
            <a:xfrm>
              <a:off x="3707904" y="2060848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81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y 82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83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Łącznik prosty 86"/>
          <p:cNvCxnSpPr/>
          <p:nvPr/>
        </p:nvCxnSpPr>
        <p:spPr>
          <a:xfrm flipH="1">
            <a:off x="971600" y="1700808"/>
            <a:ext cx="78488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pole tekstowe 92"/>
          <p:cNvSpPr txBox="1"/>
          <p:nvPr/>
        </p:nvSpPr>
        <p:spPr>
          <a:xfrm>
            <a:off x="5652120" y="2027507"/>
            <a:ext cx="5693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32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6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4" name="Łącznik prosty ze strzałką 93"/>
          <p:cNvCxnSpPr/>
          <p:nvPr/>
        </p:nvCxnSpPr>
        <p:spPr>
          <a:xfrm>
            <a:off x="6152705" y="2133423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a 209"/>
          <p:cNvGrpSpPr/>
          <p:nvPr/>
        </p:nvGrpSpPr>
        <p:grpSpPr>
          <a:xfrm>
            <a:off x="4860032" y="1988840"/>
            <a:ext cx="864096" cy="288032"/>
            <a:chOff x="3779912" y="1988840"/>
            <a:chExt cx="864096" cy="288032"/>
          </a:xfrm>
        </p:grpSpPr>
        <p:sp>
          <p:nvSpPr>
            <p:cNvPr id="211" name="Prostokąt 21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2" name="Łącznik prosty 21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Łącznik prosty 21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Łącznik prosty 21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Łącznik prosty 21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" name="Łuk 215"/>
          <p:cNvSpPr/>
          <p:nvPr/>
        </p:nvSpPr>
        <p:spPr>
          <a:xfrm>
            <a:off x="4788024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17" name="Łuk 216"/>
          <p:cNvSpPr/>
          <p:nvPr/>
        </p:nvSpPr>
        <p:spPr>
          <a:xfrm flipH="1">
            <a:off x="5652120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8" name="Łącznik prosty 217"/>
          <p:cNvCxnSpPr/>
          <p:nvPr/>
        </p:nvCxnSpPr>
        <p:spPr>
          <a:xfrm>
            <a:off x="5508104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Łącznik prosty 218"/>
          <p:cNvCxnSpPr/>
          <p:nvPr/>
        </p:nvCxnSpPr>
        <p:spPr>
          <a:xfrm>
            <a:off x="5076056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a 219"/>
          <p:cNvGrpSpPr/>
          <p:nvPr/>
        </p:nvGrpSpPr>
        <p:grpSpPr>
          <a:xfrm>
            <a:off x="5004048" y="2420888"/>
            <a:ext cx="576064" cy="360040"/>
            <a:chOff x="4644008" y="2420888"/>
            <a:chExt cx="576064" cy="360040"/>
          </a:xfrm>
        </p:grpSpPr>
        <p:grpSp>
          <p:nvGrpSpPr>
            <p:cNvPr id="11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12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226" name="Prostokąt 225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7" name="Łącznik prosty 226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Łącznik prosty 227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Łącznik prosty 228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Łącznik prosty 229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4" name="Łącznik prosty 223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Łącznik prosty 224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2" name="Łącznik prosty 221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pole tekstowe 230"/>
          <p:cNvSpPr txBox="1"/>
          <p:nvPr/>
        </p:nvSpPr>
        <p:spPr>
          <a:xfrm>
            <a:off x="5589637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2" name="pole tekstowe 231"/>
          <p:cNvSpPr txBox="1"/>
          <p:nvPr/>
        </p:nvSpPr>
        <p:spPr>
          <a:xfrm>
            <a:off x="4546996" y="2173114"/>
            <a:ext cx="3946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>
                <a:solidFill>
                  <a:srgbClr val="0070C0"/>
                </a:solidFill>
              </a:rPr>
              <a:t>8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3" name="pole tekstowe 232"/>
          <p:cNvSpPr txBox="1"/>
          <p:nvPr/>
        </p:nvSpPr>
        <p:spPr>
          <a:xfrm>
            <a:off x="5076056" y="1807741"/>
            <a:ext cx="4459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1.5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4" name="pole tekstowe 233"/>
          <p:cNvSpPr txBox="1"/>
          <p:nvPr/>
        </p:nvSpPr>
        <p:spPr>
          <a:xfrm>
            <a:off x="5508104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5" name="pole tekstowe 234"/>
          <p:cNvSpPr txBox="1"/>
          <p:nvPr/>
        </p:nvSpPr>
        <p:spPr>
          <a:xfrm>
            <a:off x="5023100" y="2736478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28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8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6" name="pole tekstowe 235"/>
          <p:cNvSpPr txBox="1"/>
          <p:nvPr/>
        </p:nvSpPr>
        <p:spPr>
          <a:xfrm>
            <a:off x="4572000" y="2330408"/>
            <a:ext cx="5549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26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1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7" name="pole tekstowe 236"/>
          <p:cNvSpPr txBox="1"/>
          <p:nvPr/>
        </p:nvSpPr>
        <p:spPr>
          <a:xfrm>
            <a:off x="4215431" y="2026940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34.1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38" name="Łącznik prosty ze strzałką 237"/>
          <p:cNvCxnSpPr/>
          <p:nvPr/>
        </p:nvCxnSpPr>
        <p:spPr>
          <a:xfrm>
            <a:off x="4716016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Łącznik prosty ze strzałką 238"/>
          <p:cNvCxnSpPr/>
          <p:nvPr/>
        </p:nvCxnSpPr>
        <p:spPr>
          <a:xfrm flipH="1">
            <a:off x="4716016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pole tekstowe 239"/>
          <p:cNvSpPr txBox="1"/>
          <p:nvPr/>
        </p:nvSpPr>
        <p:spPr>
          <a:xfrm>
            <a:off x="4211960" y="1879749"/>
            <a:ext cx="5677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43.7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41" name="Łącznik prosty 240"/>
          <p:cNvCxnSpPr/>
          <p:nvPr/>
        </p:nvCxnSpPr>
        <p:spPr>
          <a:xfrm flipH="1">
            <a:off x="1043608" y="2060848"/>
            <a:ext cx="381642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pole tekstowe 242"/>
          <p:cNvSpPr txBox="1"/>
          <p:nvPr/>
        </p:nvSpPr>
        <p:spPr>
          <a:xfrm>
            <a:off x="395536" y="1801394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244" name="Łącznik prosty ze strzałką 243"/>
          <p:cNvCxnSpPr/>
          <p:nvPr/>
        </p:nvCxnSpPr>
        <p:spPr>
          <a:xfrm flipH="1">
            <a:off x="6156176" y="1987819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pole tekstowe 244"/>
          <p:cNvSpPr txBox="1"/>
          <p:nvPr/>
        </p:nvSpPr>
        <p:spPr>
          <a:xfrm>
            <a:off x="5652120" y="1878728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45.1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0" name="Łącznik prosty ze strzałką 249"/>
          <p:cNvCxnSpPr/>
          <p:nvPr/>
        </p:nvCxnSpPr>
        <p:spPr>
          <a:xfrm flipH="1">
            <a:off x="8604448" y="19872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pole tekstowe 250"/>
          <p:cNvSpPr txBox="1"/>
          <p:nvPr/>
        </p:nvSpPr>
        <p:spPr>
          <a:xfrm>
            <a:off x="8100392" y="1878165"/>
            <a:ext cx="5822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48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9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2" name="Łącznik prosty 251"/>
          <p:cNvCxnSpPr/>
          <p:nvPr/>
        </p:nvCxnSpPr>
        <p:spPr>
          <a:xfrm flipH="1">
            <a:off x="8172400" y="2060848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Łącznik prosty 254"/>
          <p:cNvCxnSpPr/>
          <p:nvPr/>
        </p:nvCxnSpPr>
        <p:spPr>
          <a:xfrm>
            <a:off x="8820472" y="1700808"/>
            <a:ext cx="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It’s needed even more power:</a:t>
            </a:r>
          </a:p>
          <a:p>
            <a:pPr lvl="1"/>
            <a:r>
              <a:rPr lang="en-US" dirty="0" smtClean="0">
                <a:latin typeface="+mj-lt"/>
              </a:rPr>
              <a:t>Loss</a:t>
            </a:r>
            <a:r>
              <a:rPr lang="pl-PL" dirty="0" smtClean="0">
                <a:latin typeface="+mj-lt"/>
              </a:rPr>
              <a:t> of</a:t>
            </a:r>
            <a:r>
              <a:rPr lang="en-US" dirty="0" smtClean="0">
                <a:latin typeface="+mj-lt"/>
              </a:rPr>
              <a:t> interconnections</a:t>
            </a:r>
          </a:p>
          <a:p>
            <a:pPr lvl="1"/>
            <a:r>
              <a:rPr lang="en-US" dirty="0" smtClean="0">
                <a:latin typeface="+mj-lt"/>
              </a:rPr>
              <a:t>slave LLRF system</a:t>
            </a:r>
          </a:p>
          <a:p>
            <a:pPr lvl="1"/>
            <a:r>
              <a:rPr lang="en-US" dirty="0" smtClean="0">
                <a:latin typeface="+mj-lt"/>
              </a:rPr>
              <a:t>BPMs</a:t>
            </a:r>
          </a:p>
          <a:p>
            <a:pPr lvl="1"/>
            <a:r>
              <a:rPr lang="en-US" dirty="0" smtClean="0">
                <a:latin typeface="+mj-lt"/>
              </a:rPr>
              <a:t>10MHz for diagnostics</a:t>
            </a:r>
          </a:p>
        </p:txBody>
      </p:sp>
      <p:sp>
        <p:nvSpPr>
          <p:cNvPr id="95" name="pole tekstowe 94"/>
          <p:cNvSpPr txBox="1"/>
          <p:nvPr/>
        </p:nvSpPr>
        <p:spPr>
          <a:xfrm>
            <a:off x="1695151" y="1522884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54.9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6" name="Łącznik prosty ze strzałką 95"/>
          <p:cNvCxnSpPr/>
          <p:nvPr/>
        </p:nvCxnSpPr>
        <p:spPr>
          <a:xfrm>
            <a:off x="2195736" y="162880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pole tekstowe 96"/>
          <p:cNvSpPr txBox="1"/>
          <p:nvPr/>
        </p:nvSpPr>
        <p:spPr>
          <a:xfrm>
            <a:off x="3203848" y="2030682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36.4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8" name="Łącznik prosty ze strzałką 97"/>
          <p:cNvCxnSpPr/>
          <p:nvPr/>
        </p:nvCxnSpPr>
        <p:spPr>
          <a:xfrm>
            <a:off x="3704433" y="2136598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a 209"/>
          <p:cNvGrpSpPr/>
          <p:nvPr/>
        </p:nvGrpSpPr>
        <p:grpSpPr>
          <a:xfrm>
            <a:off x="2411760" y="1992015"/>
            <a:ext cx="864096" cy="288032"/>
            <a:chOff x="3779912" y="1988840"/>
            <a:chExt cx="864096" cy="288032"/>
          </a:xfrm>
        </p:grpSpPr>
        <p:sp>
          <p:nvSpPr>
            <p:cNvPr id="100" name="Prostokąt 99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1" name="Łącznik prosty 100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Łącznik prosty 101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y 102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Łącznik prosty 103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Łuk 104"/>
          <p:cNvSpPr/>
          <p:nvPr/>
        </p:nvSpPr>
        <p:spPr>
          <a:xfrm>
            <a:off x="2339752" y="2208039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6" name="Łuk 105"/>
          <p:cNvSpPr/>
          <p:nvPr/>
        </p:nvSpPr>
        <p:spPr>
          <a:xfrm flipH="1">
            <a:off x="3203848" y="2208039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7" name="Łącznik prosty 106"/>
          <p:cNvCxnSpPr/>
          <p:nvPr/>
        </p:nvCxnSpPr>
        <p:spPr>
          <a:xfrm>
            <a:off x="3059832" y="2280047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Łącznik prosty 107"/>
          <p:cNvCxnSpPr/>
          <p:nvPr/>
        </p:nvCxnSpPr>
        <p:spPr>
          <a:xfrm>
            <a:off x="2627784" y="2280047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a 219"/>
          <p:cNvGrpSpPr/>
          <p:nvPr/>
        </p:nvGrpSpPr>
        <p:grpSpPr>
          <a:xfrm>
            <a:off x="2555776" y="2424063"/>
            <a:ext cx="576064" cy="360040"/>
            <a:chOff x="4644008" y="2420888"/>
            <a:chExt cx="576064" cy="360040"/>
          </a:xfrm>
        </p:grpSpPr>
        <p:grpSp>
          <p:nvGrpSpPr>
            <p:cNvPr id="15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16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115" name="Prostokąt 114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16" name="Łącznik prosty 115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Łącznik prosty 116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Łącznik prosty 117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Łącznik prosty 118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3" name="Łącznik prosty 112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Łącznik prosty 113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1" name="Łącznik prosty 110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pole tekstowe 119"/>
          <p:cNvSpPr txBox="1"/>
          <p:nvPr/>
        </p:nvSpPr>
        <p:spPr>
          <a:xfrm>
            <a:off x="3141365" y="2173694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21" name="pole tekstowe 120"/>
          <p:cNvSpPr txBox="1"/>
          <p:nvPr/>
        </p:nvSpPr>
        <p:spPr>
          <a:xfrm>
            <a:off x="2098724" y="2176289"/>
            <a:ext cx="4267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1</a:t>
            </a:r>
            <a:r>
              <a:rPr lang="en-US" sz="800" dirty="0" smtClean="0">
                <a:solidFill>
                  <a:srgbClr val="0070C0"/>
                </a:solidFill>
              </a:rPr>
              <a:t>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22" name="pole tekstowe 121"/>
          <p:cNvSpPr txBox="1"/>
          <p:nvPr/>
        </p:nvSpPr>
        <p:spPr>
          <a:xfrm>
            <a:off x="2627784" y="1810916"/>
            <a:ext cx="3722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1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23" name="pole tekstowe 122"/>
          <p:cNvSpPr txBox="1"/>
          <p:nvPr/>
        </p:nvSpPr>
        <p:spPr>
          <a:xfrm>
            <a:off x="3059832" y="2496071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24" name="pole tekstowe 123"/>
          <p:cNvSpPr txBox="1"/>
          <p:nvPr/>
        </p:nvSpPr>
        <p:spPr>
          <a:xfrm>
            <a:off x="2574828" y="2739653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30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1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125" name="pole tekstowe 124"/>
          <p:cNvSpPr txBox="1"/>
          <p:nvPr/>
        </p:nvSpPr>
        <p:spPr>
          <a:xfrm>
            <a:off x="2144832" y="2333583"/>
            <a:ext cx="5709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27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4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126" name="pole tekstowe 125"/>
          <p:cNvSpPr txBox="1"/>
          <p:nvPr/>
        </p:nvSpPr>
        <p:spPr>
          <a:xfrm>
            <a:off x="1767159" y="2030115"/>
            <a:ext cx="5677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37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4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127" name="Łącznik prosty ze strzałką 126"/>
          <p:cNvCxnSpPr/>
          <p:nvPr/>
        </p:nvCxnSpPr>
        <p:spPr>
          <a:xfrm>
            <a:off x="2267744" y="2136031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Łącznik prosty ze strzałką 127"/>
          <p:cNvCxnSpPr/>
          <p:nvPr/>
        </p:nvCxnSpPr>
        <p:spPr>
          <a:xfrm flipH="1">
            <a:off x="2267744" y="1992015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pole tekstowe 128"/>
          <p:cNvSpPr txBox="1"/>
          <p:nvPr/>
        </p:nvSpPr>
        <p:spPr>
          <a:xfrm>
            <a:off x="1763688" y="1882924"/>
            <a:ext cx="5806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40.4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130" name="Łącznik prosty ze strzałką 129"/>
          <p:cNvCxnSpPr/>
          <p:nvPr/>
        </p:nvCxnSpPr>
        <p:spPr>
          <a:xfrm flipH="1">
            <a:off x="3707904" y="1990994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pole tekstowe 130"/>
          <p:cNvSpPr txBox="1"/>
          <p:nvPr/>
        </p:nvSpPr>
        <p:spPr>
          <a:xfrm>
            <a:off x="3203848" y="1881903"/>
            <a:ext cx="5581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41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4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138" name="pole tekstowe 137"/>
          <p:cNvSpPr txBox="1"/>
          <p:nvPr/>
        </p:nvSpPr>
        <p:spPr>
          <a:xfrm>
            <a:off x="3821982" y="1772816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>
                <a:solidFill>
                  <a:srgbClr val="0070C0"/>
                </a:solidFill>
              </a:rPr>
              <a:t>5</a:t>
            </a:r>
            <a:r>
              <a:rPr lang="en-US" sz="800" dirty="0" smtClean="0">
                <a:solidFill>
                  <a:srgbClr val="0070C0"/>
                </a:solidFill>
              </a:rPr>
              <a:t>0m</a:t>
            </a:r>
            <a:endParaRPr lang="pl-PL" sz="800" dirty="0" smtClean="0">
              <a:solidFill>
                <a:srgbClr val="0070C0"/>
              </a:solidFill>
            </a:endParaRPr>
          </a:p>
          <a:p>
            <a:pPr algn="ctr"/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>
                <a:solidFill>
                  <a:srgbClr val="0070C0"/>
                </a:solidFill>
              </a:rPr>
              <a:t>2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pl-PL" sz="800" dirty="0" smtClean="0">
                <a:solidFill>
                  <a:srgbClr val="0070C0"/>
                </a:solidFill>
              </a:rPr>
              <a:t>3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39" name="pole tekstowe 138"/>
          <p:cNvSpPr txBox="1"/>
          <p:nvPr/>
        </p:nvSpPr>
        <p:spPr>
          <a:xfrm>
            <a:off x="1403648" y="1772816"/>
            <a:ext cx="452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solidFill>
                  <a:srgbClr val="0070C0"/>
                </a:solidFill>
              </a:rPr>
              <a:t>3</a:t>
            </a:r>
            <a:r>
              <a:rPr lang="en-US" sz="800" dirty="0" smtClean="0">
                <a:solidFill>
                  <a:srgbClr val="0070C0"/>
                </a:solidFill>
              </a:rPr>
              <a:t>0m</a:t>
            </a:r>
            <a:endParaRPr lang="pl-PL" sz="800" dirty="0" smtClean="0">
              <a:solidFill>
                <a:srgbClr val="0070C0"/>
              </a:solidFill>
            </a:endParaRPr>
          </a:p>
          <a:p>
            <a:pPr algn="ctr"/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1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pl-PL" sz="800" dirty="0" smtClean="0">
                <a:solidFill>
                  <a:srgbClr val="0070C0"/>
                </a:solidFill>
              </a:rPr>
              <a:t>4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144" name="pole tekstowe 143"/>
          <p:cNvSpPr txBox="1"/>
          <p:nvPr/>
        </p:nvSpPr>
        <p:spPr>
          <a:xfrm>
            <a:off x="7488161" y="2924944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latin typeface="+mj-lt"/>
              </a:rPr>
              <a:t>To DCM</a:t>
            </a:r>
            <a:endParaRPr lang="en-US" sz="800" dirty="0">
              <a:latin typeface="+mj-lt"/>
            </a:endParaRPr>
          </a:p>
        </p:txBody>
      </p:sp>
      <p:sp>
        <p:nvSpPr>
          <p:cNvPr id="132" name="pole tekstowe 131"/>
          <p:cNvSpPr txBox="1"/>
          <p:nvPr/>
        </p:nvSpPr>
        <p:spPr>
          <a:xfrm>
            <a:off x="5032784" y="2928934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latin typeface="+mj-lt"/>
              </a:rPr>
              <a:t>To DCM</a:t>
            </a:r>
            <a:endParaRPr lang="en-US" sz="800" dirty="0">
              <a:latin typeface="+mj-lt"/>
            </a:endParaRPr>
          </a:p>
        </p:txBody>
      </p:sp>
      <p:sp>
        <p:nvSpPr>
          <p:cNvPr id="133" name="pole tekstowe 132"/>
          <p:cNvSpPr txBox="1"/>
          <p:nvPr/>
        </p:nvSpPr>
        <p:spPr>
          <a:xfrm>
            <a:off x="2586976" y="2928934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latin typeface="+mj-lt"/>
              </a:rPr>
              <a:t>To DCM</a:t>
            </a:r>
            <a:endParaRPr lang="en-US" sz="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REFMs naming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Interferometer Tap Points with L2RF electronics (generally REFM-OPT):</a:t>
            </a:r>
          </a:p>
          <a:p>
            <a:pPr lvl="1"/>
            <a:r>
              <a:rPr lang="en-US" dirty="0" smtClean="0">
                <a:latin typeface="+mj-lt"/>
              </a:rPr>
              <a:t>REFM-OPT-A0 (GUN and I0)</a:t>
            </a:r>
          </a:p>
          <a:p>
            <a:pPr lvl="1"/>
            <a:r>
              <a:rPr lang="en-US" dirty="0" smtClean="0">
                <a:latin typeface="+mj-lt"/>
              </a:rPr>
              <a:t>REFM-OPT-A3H (3rd harmonic)</a:t>
            </a:r>
          </a:p>
          <a:p>
            <a:pPr lvl="1"/>
            <a:r>
              <a:rPr lang="en-US" dirty="0" smtClean="0">
                <a:latin typeface="+mj-lt"/>
              </a:rPr>
              <a:t>REFM-OPT-L1 (L1 station)</a:t>
            </a:r>
          </a:p>
          <a:p>
            <a:pPr lvl="1"/>
            <a:r>
              <a:rPr lang="en-US" dirty="0" smtClean="0">
                <a:latin typeface="+mj-lt"/>
              </a:rPr>
              <a:t>REFM-OPT-L2 (L2 stations)</a:t>
            </a:r>
          </a:p>
          <a:p>
            <a:pPr lvl="1"/>
            <a:r>
              <a:rPr lang="en-US" dirty="0" smtClean="0">
                <a:latin typeface="+mj-lt"/>
              </a:rPr>
              <a:t>REFM-OPT-L3 (L3 stations)</a:t>
            </a:r>
          </a:p>
          <a:p>
            <a:r>
              <a:rPr lang="en-US" dirty="0" smtClean="0">
                <a:latin typeface="+mj-lt"/>
              </a:rPr>
              <a:t>Interferometer Tap Points without L2RF:</a:t>
            </a:r>
          </a:p>
          <a:p>
            <a:pPr lvl="1"/>
            <a:r>
              <a:rPr lang="en-US" dirty="0" smtClean="0">
                <a:latin typeface="+mj-lt"/>
              </a:rPr>
              <a:t>REFM-TP (master LLRF system)</a:t>
            </a:r>
          </a:p>
          <a:p>
            <a:pPr lvl="1"/>
            <a:r>
              <a:rPr lang="en-US" dirty="0" smtClean="0">
                <a:latin typeface="+mj-lt"/>
              </a:rPr>
              <a:t>REFM-TPs (slave LLRF system)</a:t>
            </a:r>
          </a:p>
          <a:p>
            <a:pPr lvl="1"/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REFMs space issue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L2RF electronics – 3U height</a:t>
            </a:r>
          </a:p>
          <a:p>
            <a:r>
              <a:rPr lang="en-US" dirty="0" smtClean="0">
                <a:latin typeface="+mj-lt"/>
              </a:rPr>
              <a:t>Interferometer electronics – 2U height</a:t>
            </a:r>
          </a:p>
          <a:p>
            <a:r>
              <a:rPr lang="en-US" dirty="0" smtClean="0">
                <a:latin typeface="+mj-lt"/>
              </a:rPr>
              <a:t>Crucial place – 2x REFM-OPT modules in injector racks</a:t>
            </a:r>
          </a:p>
          <a:p>
            <a:pPr lvl="1"/>
            <a:r>
              <a:rPr lang="en-US" dirty="0" smtClean="0">
                <a:latin typeface="+mj-lt"/>
              </a:rPr>
              <a:t>3rd harmonic system</a:t>
            </a:r>
            <a:r>
              <a:rPr lang="pl-PL" dirty="0" smtClean="0">
                <a:latin typeface="+mj-lt"/>
              </a:rPr>
              <a:t>:</a:t>
            </a:r>
            <a:r>
              <a:rPr lang="en-US" dirty="0" smtClean="0">
                <a:latin typeface="+mj-lt"/>
              </a:rPr>
              <a:t> Interferometer Tap Point + additional 3.9GHz PLL + L2RF</a:t>
            </a:r>
          </a:p>
          <a:p>
            <a:pPr lvl="1"/>
            <a:r>
              <a:rPr lang="en-US" dirty="0" smtClean="0">
                <a:latin typeface="+mj-lt"/>
              </a:rPr>
              <a:t>I0 system</a:t>
            </a:r>
          </a:p>
          <a:p>
            <a:r>
              <a:rPr lang="en-US" dirty="0" smtClean="0">
                <a:latin typeface="+mj-lt"/>
              </a:rPr>
              <a:t>Can we use just one 1.3GHz</a:t>
            </a:r>
            <a:r>
              <a:rPr lang="pl-PL" dirty="0" smtClean="0">
                <a:latin typeface="+mj-lt"/>
              </a:rPr>
              <a:t> L2RF</a:t>
            </a:r>
            <a:r>
              <a:rPr lang="en-US" dirty="0" smtClean="0">
                <a:latin typeface="+mj-lt"/>
              </a:rPr>
              <a:t> and then generate 3.9GHz?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157192"/>
            <a:ext cx="8928992" cy="1454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Interferometer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857760"/>
            <a:ext cx="8229600" cy="1466840"/>
          </a:xfrm>
        </p:spPr>
        <p:txBody>
          <a:bodyPr/>
          <a:lstStyle/>
          <a:p>
            <a:pPr lvl="1">
              <a:buNone/>
            </a:pPr>
            <a:endParaRPr lang="en-US" dirty="0" smtClean="0">
              <a:latin typeface="+mj-lt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938" y="1402432"/>
            <a:ext cx="86201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Tap Point configuration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Conventional method – length between Tap Points tuning</a:t>
            </a:r>
          </a:p>
          <a:p>
            <a:pPr lvl="1"/>
            <a:r>
              <a:rPr lang="en-US" dirty="0" smtClean="0">
                <a:latin typeface="+mj-lt"/>
              </a:rPr>
              <a:t>Cable length adjusting (thin interconnection cables inside the box)</a:t>
            </a:r>
          </a:p>
          <a:p>
            <a:pPr lvl="1"/>
            <a:r>
              <a:rPr lang="en-US" dirty="0" smtClean="0">
                <a:latin typeface="+mj-lt"/>
              </a:rPr>
              <a:t>Phase shifter / phase trimmer in the main line</a:t>
            </a:r>
          </a:p>
          <a:p>
            <a:r>
              <a:rPr lang="en-US" dirty="0" smtClean="0">
                <a:latin typeface="+mj-lt"/>
              </a:rPr>
              <a:t>New method – attenuation value calculation for any cable length (plans)</a:t>
            </a:r>
          </a:p>
          <a:p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Power issue:</a:t>
            </a:r>
          </a:p>
          <a:p>
            <a:pPr lvl="1"/>
            <a:r>
              <a:rPr lang="en-US" dirty="0" smtClean="0">
                <a:latin typeface="+mj-lt"/>
              </a:rPr>
              <a:t>Thicker cables</a:t>
            </a:r>
          </a:p>
          <a:p>
            <a:pPr lvl="1"/>
            <a:r>
              <a:rPr lang="en-US" dirty="0" smtClean="0">
                <a:latin typeface="+mj-lt"/>
              </a:rPr>
              <a:t>Couplers with bigger coupling factor</a:t>
            </a:r>
          </a:p>
          <a:p>
            <a:r>
              <a:rPr lang="en-US" dirty="0" smtClean="0">
                <a:latin typeface="+mj-lt"/>
              </a:rPr>
              <a:t>Space issue:</a:t>
            </a:r>
          </a:p>
          <a:p>
            <a:pPr lvl="1"/>
            <a:r>
              <a:rPr lang="en-US" dirty="0" smtClean="0">
                <a:latin typeface="+mj-lt"/>
              </a:rPr>
              <a:t>Biggest problem in injector racks</a:t>
            </a:r>
          </a:p>
          <a:p>
            <a:pPr lvl="1"/>
            <a:r>
              <a:rPr lang="en-US" dirty="0" smtClean="0">
                <a:latin typeface="+mj-lt"/>
              </a:rPr>
              <a:t>In tunnel racks space can be extend in place of LOGMs</a:t>
            </a:r>
          </a:p>
          <a:p>
            <a:pPr lvl="1"/>
            <a:endParaRPr lang="en-US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r>
              <a:rPr lang="pl-PL" dirty="0" smtClean="0"/>
              <a:t>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11" name="Symbol zastępczy tekstu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Interferometer </a:t>
            </a:r>
            <a:r>
              <a:rPr lang="pl-PL" dirty="0" err="1" smtClean="0"/>
              <a:t>basics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857760"/>
            <a:ext cx="8229600" cy="1466840"/>
          </a:xfrm>
        </p:spPr>
        <p:txBody>
          <a:bodyPr/>
          <a:lstStyle/>
          <a:p>
            <a:pPr lvl="1">
              <a:buNone/>
            </a:pPr>
            <a:endParaRPr lang="en-US" dirty="0" smtClean="0"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1388393"/>
            <a:ext cx="861060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Interferometer links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857760"/>
            <a:ext cx="8229600" cy="1466840"/>
          </a:xfrm>
        </p:spPr>
        <p:txBody>
          <a:bodyPr/>
          <a:lstStyle/>
          <a:p>
            <a:pPr lvl="1">
              <a:buNone/>
            </a:pPr>
            <a:endParaRPr lang="en-US" dirty="0" smtClean="0">
              <a:latin typeface="+mj-lt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98" y="1285860"/>
            <a:ext cx="763900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Injector links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17552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Interferometer Tap Points:</a:t>
            </a:r>
          </a:p>
          <a:p>
            <a:pPr lvl="1"/>
            <a:r>
              <a:rPr lang="en-US" dirty="0" smtClean="0">
                <a:latin typeface="+mj-lt"/>
              </a:rPr>
              <a:t>I0 system</a:t>
            </a:r>
          </a:p>
          <a:p>
            <a:pPr lvl="1"/>
            <a:r>
              <a:rPr lang="en-US" dirty="0" smtClean="0">
                <a:latin typeface="+mj-lt"/>
              </a:rPr>
              <a:t>3rd harmonic system</a:t>
            </a:r>
          </a:p>
          <a:p>
            <a:r>
              <a:rPr lang="en-US" dirty="0" smtClean="0">
                <a:latin typeface="+mj-lt"/>
              </a:rPr>
              <a:t>Interferometer link for 7UG till GUN </a:t>
            </a:r>
            <a:r>
              <a:rPr lang="pl-PL" dirty="0" err="1" smtClean="0">
                <a:latin typeface="+mj-lt"/>
              </a:rPr>
              <a:t>tests</a:t>
            </a:r>
            <a:endParaRPr lang="en-US" dirty="0" smtClean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285860"/>
            <a:ext cx="6215248" cy="290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Injector link – power budget</a:t>
            </a:r>
            <a:endParaRPr lang="en-US" dirty="0"/>
          </a:p>
        </p:txBody>
      </p:sp>
      <p:grpSp>
        <p:nvGrpSpPr>
          <p:cNvPr id="3" name="Grupa 19"/>
          <p:cNvGrpSpPr/>
          <p:nvPr/>
        </p:nvGrpSpPr>
        <p:grpSpPr>
          <a:xfrm>
            <a:off x="7308304" y="1988840"/>
            <a:ext cx="864096" cy="288032"/>
            <a:chOff x="3779912" y="1988840"/>
            <a:chExt cx="864096" cy="288032"/>
          </a:xfrm>
        </p:grpSpPr>
        <p:sp>
          <p:nvSpPr>
            <p:cNvPr id="21" name="Prostokąt 2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" name="Łącznik prosty 2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Łuk 25"/>
          <p:cNvSpPr/>
          <p:nvPr/>
        </p:nvSpPr>
        <p:spPr>
          <a:xfrm>
            <a:off x="7236296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7" name="Łuk 26"/>
          <p:cNvSpPr/>
          <p:nvPr/>
        </p:nvSpPr>
        <p:spPr>
          <a:xfrm flipH="1">
            <a:off x="8100392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Łącznik prosty 29"/>
          <p:cNvCxnSpPr/>
          <p:nvPr/>
        </p:nvCxnSpPr>
        <p:spPr>
          <a:xfrm>
            <a:off x="7956376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>
            <a:off x="7524328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a 51"/>
          <p:cNvGrpSpPr/>
          <p:nvPr/>
        </p:nvGrpSpPr>
        <p:grpSpPr>
          <a:xfrm>
            <a:off x="7452320" y="2420888"/>
            <a:ext cx="576064" cy="360040"/>
            <a:chOff x="4644008" y="2420888"/>
            <a:chExt cx="576064" cy="360040"/>
          </a:xfrm>
        </p:grpSpPr>
        <p:grpSp>
          <p:nvGrpSpPr>
            <p:cNvPr id="5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6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32" name="Prostokąt 31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6" name="Łącznik prosty 35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Łącznik prosty 44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Łącznik prosty 50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pole tekstowe 52"/>
          <p:cNvSpPr txBox="1"/>
          <p:nvPr/>
        </p:nvSpPr>
        <p:spPr>
          <a:xfrm>
            <a:off x="8037909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6995268" y="2173114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6" name="pole tekstowe 55"/>
          <p:cNvSpPr txBox="1"/>
          <p:nvPr/>
        </p:nvSpPr>
        <p:spPr>
          <a:xfrm>
            <a:off x="7524328" y="1807741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7956376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7494111" y="2736478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7046185" y="2327674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10.3dBm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1" name="pole tekstowe 60"/>
          <p:cNvSpPr txBox="1"/>
          <p:nvPr/>
        </p:nvSpPr>
        <p:spPr>
          <a:xfrm>
            <a:off x="6663703" y="2026940"/>
            <a:ext cx="5645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30.3dBm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65" name="Łącznik prosty ze strzałką 64"/>
          <p:cNvCxnSpPr/>
          <p:nvPr/>
        </p:nvCxnSpPr>
        <p:spPr>
          <a:xfrm>
            <a:off x="7164288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66"/>
          <p:cNvCxnSpPr/>
          <p:nvPr/>
        </p:nvCxnSpPr>
        <p:spPr>
          <a:xfrm flipH="1">
            <a:off x="5796136" y="2060848"/>
            <a:ext cx="15121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ole tekstowe 69"/>
          <p:cNvSpPr txBox="1"/>
          <p:nvPr/>
        </p:nvSpPr>
        <p:spPr>
          <a:xfrm>
            <a:off x="3059832" y="1844824"/>
            <a:ext cx="7569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100m, -13.1dB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71" name="Łącznik prosty ze strzałką 70"/>
          <p:cNvCxnSpPr/>
          <p:nvPr/>
        </p:nvCxnSpPr>
        <p:spPr>
          <a:xfrm flipH="1">
            <a:off x="7164288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ole tekstowe 73"/>
          <p:cNvSpPr txBox="1"/>
          <p:nvPr/>
        </p:nvSpPr>
        <p:spPr>
          <a:xfrm>
            <a:off x="6660232" y="1879749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58.8dBm</a:t>
            </a:r>
            <a:endParaRPr lang="en-US" sz="800" dirty="0">
              <a:solidFill>
                <a:srgbClr val="FF0000"/>
              </a:solidFill>
            </a:endParaRPr>
          </a:p>
        </p:txBody>
      </p:sp>
      <p:grpSp>
        <p:nvGrpSpPr>
          <p:cNvPr id="7" name="Grupa 84"/>
          <p:cNvGrpSpPr/>
          <p:nvPr/>
        </p:nvGrpSpPr>
        <p:grpSpPr>
          <a:xfrm>
            <a:off x="683568" y="2060848"/>
            <a:ext cx="144016" cy="72008"/>
            <a:chOff x="1619672" y="2060848"/>
            <a:chExt cx="144016" cy="72008"/>
          </a:xfrm>
        </p:grpSpPr>
        <p:cxnSp>
          <p:nvCxnSpPr>
            <p:cNvPr id="75" name="Łącznik prosty 74"/>
            <p:cNvCxnSpPr/>
            <p:nvPr/>
          </p:nvCxnSpPr>
          <p:spPr>
            <a:xfrm flipH="1">
              <a:off x="1619672" y="2132856"/>
              <a:ext cx="14401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76"/>
            <p:cNvCxnSpPr/>
            <p:nvPr/>
          </p:nvCxnSpPr>
          <p:spPr>
            <a:xfrm>
              <a:off x="1691680" y="2060848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a 78"/>
          <p:cNvGrpSpPr/>
          <p:nvPr/>
        </p:nvGrpSpPr>
        <p:grpSpPr>
          <a:xfrm>
            <a:off x="755576" y="1988840"/>
            <a:ext cx="936104" cy="288032"/>
            <a:chOff x="3707904" y="1988840"/>
            <a:chExt cx="936104" cy="288032"/>
          </a:xfrm>
        </p:grpSpPr>
        <p:sp>
          <p:nvSpPr>
            <p:cNvPr id="80" name="Prostokąt 79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1" name="Łącznik prosty 80"/>
            <p:cNvCxnSpPr/>
            <p:nvPr/>
          </p:nvCxnSpPr>
          <p:spPr>
            <a:xfrm>
              <a:off x="3707904" y="2060848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81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y 82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83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Łącznik prosty 86"/>
          <p:cNvCxnSpPr/>
          <p:nvPr/>
        </p:nvCxnSpPr>
        <p:spPr>
          <a:xfrm flipH="1">
            <a:off x="971600" y="1700808"/>
            <a:ext cx="78488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pole tekstowe 90"/>
          <p:cNvSpPr txBox="1"/>
          <p:nvPr/>
        </p:nvSpPr>
        <p:spPr>
          <a:xfrm>
            <a:off x="6372200" y="1844824"/>
            <a:ext cx="3722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93" name="pole tekstowe 92"/>
          <p:cNvSpPr txBox="1"/>
          <p:nvPr/>
        </p:nvSpPr>
        <p:spPr>
          <a:xfrm>
            <a:off x="5724128" y="2027507"/>
            <a:ext cx="5421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31.3dBm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4" name="Łącznik prosty ze strzałką 93"/>
          <p:cNvCxnSpPr/>
          <p:nvPr/>
        </p:nvCxnSpPr>
        <p:spPr>
          <a:xfrm>
            <a:off x="6224713" y="2133423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a 209"/>
          <p:cNvGrpSpPr/>
          <p:nvPr/>
        </p:nvGrpSpPr>
        <p:grpSpPr>
          <a:xfrm>
            <a:off x="4932040" y="1988840"/>
            <a:ext cx="864096" cy="288032"/>
            <a:chOff x="3779912" y="1988840"/>
            <a:chExt cx="864096" cy="288032"/>
          </a:xfrm>
        </p:grpSpPr>
        <p:sp>
          <p:nvSpPr>
            <p:cNvPr id="211" name="Prostokąt 21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2" name="Łącznik prosty 21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Łącznik prosty 21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Łącznik prosty 21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Łącznik prosty 21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" name="Łuk 215"/>
          <p:cNvSpPr/>
          <p:nvPr/>
        </p:nvSpPr>
        <p:spPr>
          <a:xfrm>
            <a:off x="4860032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17" name="Łuk 216"/>
          <p:cNvSpPr/>
          <p:nvPr/>
        </p:nvSpPr>
        <p:spPr>
          <a:xfrm flipH="1">
            <a:off x="5724128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8" name="Łącznik prosty 217"/>
          <p:cNvCxnSpPr/>
          <p:nvPr/>
        </p:nvCxnSpPr>
        <p:spPr>
          <a:xfrm>
            <a:off x="5580112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Łącznik prosty 218"/>
          <p:cNvCxnSpPr/>
          <p:nvPr/>
        </p:nvCxnSpPr>
        <p:spPr>
          <a:xfrm>
            <a:off x="5148064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a 219"/>
          <p:cNvGrpSpPr/>
          <p:nvPr/>
        </p:nvGrpSpPr>
        <p:grpSpPr>
          <a:xfrm>
            <a:off x="5076056" y="2420888"/>
            <a:ext cx="576064" cy="360040"/>
            <a:chOff x="4644008" y="2420888"/>
            <a:chExt cx="576064" cy="360040"/>
          </a:xfrm>
        </p:grpSpPr>
        <p:grpSp>
          <p:nvGrpSpPr>
            <p:cNvPr id="11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12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226" name="Prostokąt 225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7" name="Łącznik prosty 226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Łącznik prosty 227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Łącznik prosty 228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Łącznik prosty 229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4" name="Łącznik prosty 223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Łącznik prosty 224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2" name="Łącznik prosty 221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pole tekstowe 230"/>
          <p:cNvSpPr txBox="1"/>
          <p:nvPr/>
        </p:nvSpPr>
        <p:spPr>
          <a:xfrm>
            <a:off x="5661645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2" name="pole tekstowe 231"/>
          <p:cNvSpPr txBox="1"/>
          <p:nvPr/>
        </p:nvSpPr>
        <p:spPr>
          <a:xfrm>
            <a:off x="4619004" y="2173114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3" name="pole tekstowe 232"/>
          <p:cNvSpPr txBox="1"/>
          <p:nvPr/>
        </p:nvSpPr>
        <p:spPr>
          <a:xfrm>
            <a:off x="5148064" y="1807741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4" name="pole tekstowe 233"/>
          <p:cNvSpPr txBox="1"/>
          <p:nvPr/>
        </p:nvSpPr>
        <p:spPr>
          <a:xfrm>
            <a:off x="5580112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5" name="pole tekstowe 234"/>
          <p:cNvSpPr txBox="1"/>
          <p:nvPr/>
        </p:nvSpPr>
        <p:spPr>
          <a:xfrm>
            <a:off x="5095108" y="2736478"/>
            <a:ext cx="5357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14.1dBm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6" name="pole tekstowe 235"/>
          <p:cNvSpPr txBox="1"/>
          <p:nvPr/>
        </p:nvSpPr>
        <p:spPr>
          <a:xfrm>
            <a:off x="4684348" y="2330408"/>
            <a:ext cx="5357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11.4dBm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7" name="pole tekstowe 236"/>
          <p:cNvSpPr txBox="1"/>
          <p:nvPr/>
        </p:nvSpPr>
        <p:spPr>
          <a:xfrm>
            <a:off x="4287439" y="2026940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31.4dBm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38" name="Łącznik prosty ze strzałką 237"/>
          <p:cNvCxnSpPr/>
          <p:nvPr/>
        </p:nvCxnSpPr>
        <p:spPr>
          <a:xfrm>
            <a:off x="4788024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Łącznik prosty ze strzałką 238"/>
          <p:cNvCxnSpPr/>
          <p:nvPr/>
        </p:nvCxnSpPr>
        <p:spPr>
          <a:xfrm flipH="1">
            <a:off x="4788024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pole tekstowe 239"/>
          <p:cNvSpPr txBox="1"/>
          <p:nvPr/>
        </p:nvSpPr>
        <p:spPr>
          <a:xfrm>
            <a:off x="4283968" y="1879749"/>
            <a:ext cx="5645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57.7dBm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41" name="Łącznik prosty 240"/>
          <p:cNvCxnSpPr/>
          <p:nvPr/>
        </p:nvCxnSpPr>
        <p:spPr>
          <a:xfrm flipH="1">
            <a:off x="1691680" y="2060848"/>
            <a:ext cx="32403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pole tekstowe 242"/>
          <p:cNvSpPr txBox="1"/>
          <p:nvPr/>
        </p:nvSpPr>
        <p:spPr>
          <a:xfrm>
            <a:off x="1043608" y="1801394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244" name="Łącznik prosty ze strzałką 243"/>
          <p:cNvCxnSpPr/>
          <p:nvPr/>
        </p:nvCxnSpPr>
        <p:spPr>
          <a:xfrm flipH="1">
            <a:off x="6228184" y="1987819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pole tekstowe 244"/>
          <p:cNvSpPr txBox="1"/>
          <p:nvPr/>
        </p:nvSpPr>
        <p:spPr>
          <a:xfrm>
            <a:off x="5724128" y="1878728"/>
            <a:ext cx="5693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57.8dBm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0" name="Łącznik prosty ze strzałką 249"/>
          <p:cNvCxnSpPr/>
          <p:nvPr/>
        </p:nvCxnSpPr>
        <p:spPr>
          <a:xfrm flipH="1">
            <a:off x="8604448" y="19872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pole tekstowe 250"/>
          <p:cNvSpPr txBox="1"/>
          <p:nvPr/>
        </p:nvSpPr>
        <p:spPr>
          <a:xfrm>
            <a:off x="8100392" y="1878165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58.9dBm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2" name="Łącznik prosty 251"/>
          <p:cNvCxnSpPr/>
          <p:nvPr/>
        </p:nvCxnSpPr>
        <p:spPr>
          <a:xfrm flipH="1">
            <a:off x="8172400" y="2060848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Łącznik prosty 254"/>
          <p:cNvCxnSpPr/>
          <p:nvPr/>
        </p:nvCxnSpPr>
        <p:spPr>
          <a:xfrm>
            <a:off x="8820472" y="1700808"/>
            <a:ext cx="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175520"/>
          </a:xfrm>
        </p:spPr>
        <p:txBody>
          <a:bodyPr/>
          <a:lstStyle/>
          <a:p>
            <a:endParaRPr lang="pl-PL" dirty="0" smtClean="0">
              <a:latin typeface="+mj-lt"/>
            </a:endParaRPr>
          </a:p>
        </p:txBody>
      </p:sp>
      <p:sp>
        <p:nvSpPr>
          <p:cNvPr id="261" name="pole tekstowe 260"/>
          <p:cNvSpPr txBox="1"/>
          <p:nvPr/>
        </p:nvSpPr>
        <p:spPr>
          <a:xfrm>
            <a:off x="1695151" y="1522884"/>
            <a:ext cx="4908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72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62" name="Łącznik prosty ze strzałką 261"/>
          <p:cNvCxnSpPr/>
          <p:nvPr/>
        </p:nvCxnSpPr>
        <p:spPr>
          <a:xfrm>
            <a:off x="2195736" y="162880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pole tekstowe 262"/>
          <p:cNvSpPr txBox="1"/>
          <p:nvPr/>
        </p:nvSpPr>
        <p:spPr>
          <a:xfrm>
            <a:off x="7488161" y="292494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A3H</a:t>
            </a:r>
            <a:endParaRPr lang="en-US" sz="800" dirty="0">
              <a:latin typeface="+mj-lt"/>
            </a:endParaRPr>
          </a:p>
        </p:txBody>
      </p:sp>
      <p:sp>
        <p:nvSpPr>
          <p:cNvPr id="92" name="pole tekstowe 91"/>
          <p:cNvSpPr txBox="1"/>
          <p:nvPr/>
        </p:nvSpPr>
        <p:spPr>
          <a:xfrm>
            <a:off x="5113024" y="292893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I0</a:t>
            </a:r>
            <a:endParaRPr lang="en-US" sz="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Injector link – different coupler</a:t>
            </a:r>
            <a:r>
              <a:rPr lang="pl-PL" dirty="0" smtClean="0"/>
              <a:t>s</a:t>
            </a:r>
            <a:endParaRPr lang="en-US" dirty="0"/>
          </a:p>
        </p:txBody>
      </p:sp>
      <p:grpSp>
        <p:nvGrpSpPr>
          <p:cNvPr id="5" name="Grupa 19"/>
          <p:cNvGrpSpPr/>
          <p:nvPr/>
        </p:nvGrpSpPr>
        <p:grpSpPr>
          <a:xfrm>
            <a:off x="7308304" y="1988840"/>
            <a:ext cx="864096" cy="288032"/>
            <a:chOff x="3779912" y="1988840"/>
            <a:chExt cx="864096" cy="288032"/>
          </a:xfrm>
        </p:grpSpPr>
        <p:sp>
          <p:nvSpPr>
            <p:cNvPr id="21" name="Prostokąt 2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" name="Łącznik prosty 2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Łuk 25"/>
          <p:cNvSpPr/>
          <p:nvPr/>
        </p:nvSpPr>
        <p:spPr>
          <a:xfrm>
            <a:off x="7236296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7" name="Łuk 26"/>
          <p:cNvSpPr/>
          <p:nvPr/>
        </p:nvSpPr>
        <p:spPr>
          <a:xfrm flipH="1">
            <a:off x="8100392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Łącznik prosty 29"/>
          <p:cNvCxnSpPr/>
          <p:nvPr/>
        </p:nvCxnSpPr>
        <p:spPr>
          <a:xfrm>
            <a:off x="7956376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>
            <a:off x="7524328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a 51"/>
          <p:cNvGrpSpPr/>
          <p:nvPr/>
        </p:nvGrpSpPr>
        <p:grpSpPr>
          <a:xfrm>
            <a:off x="7452320" y="2420888"/>
            <a:ext cx="576064" cy="360040"/>
            <a:chOff x="4644008" y="2420888"/>
            <a:chExt cx="576064" cy="360040"/>
          </a:xfrm>
        </p:grpSpPr>
        <p:grpSp>
          <p:nvGrpSpPr>
            <p:cNvPr id="8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9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32" name="Prostokąt 31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6" name="Łącznik prosty 35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Łącznik prosty 44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Łącznik prosty 50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pole tekstowe 52"/>
          <p:cNvSpPr txBox="1"/>
          <p:nvPr/>
        </p:nvSpPr>
        <p:spPr>
          <a:xfrm>
            <a:off x="8037909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7020668" y="2173114"/>
            <a:ext cx="3962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6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6" name="pole tekstowe 55"/>
          <p:cNvSpPr txBox="1"/>
          <p:nvPr/>
        </p:nvSpPr>
        <p:spPr>
          <a:xfrm>
            <a:off x="7524328" y="1807741"/>
            <a:ext cx="4459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1.5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7956376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7494111" y="2736478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7046185" y="2327674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10.3dBm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1" name="pole tekstowe 60"/>
          <p:cNvSpPr txBox="1"/>
          <p:nvPr/>
        </p:nvSpPr>
        <p:spPr>
          <a:xfrm>
            <a:off x="6682753" y="2026940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16</a:t>
            </a:r>
            <a:r>
              <a:rPr lang="en-US" sz="800" dirty="0" smtClean="0">
                <a:solidFill>
                  <a:srgbClr val="FF0000"/>
                </a:solidFill>
              </a:rPr>
              <a:t>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65" name="Łącznik prosty ze strzałką 64"/>
          <p:cNvCxnSpPr/>
          <p:nvPr/>
        </p:nvCxnSpPr>
        <p:spPr>
          <a:xfrm>
            <a:off x="7164288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66"/>
          <p:cNvCxnSpPr/>
          <p:nvPr/>
        </p:nvCxnSpPr>
        <p:spPr>
          <a:xfrm flipH="1">
            <a:off x="5796136" y="2060848"/>
            <a:ext cx="15121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ole tekstowe 69"/>
          <p:cNvSpPr txBox="1"/>
          <p:nvPr/>
        </p:nvSpPr>
        <p:spPr>
          <a:xfrm>
            <a:off x="3059832" y="1844824"/>
            <a:ext cx="7569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100m, -13.1dB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71" name="Łącznik prosty ze strzałką 70"/>
          <p:cNvCxnSpPr/>
          <p:nvPr/>
        </p:nvCxnSpPr>
        <p:spPr>
          <a:xfrm flipH="1">
            <a:off x="7164288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ole tekstowe 73"/>
          <p:cNvSpPr txBox="1"/>
          <p:nvPr/>
        </p:nvSpPr>
        <p:spPr>
          <a:xfrm>
            <a:off x="6660232" y="1879749"/>
            <a:ext cx="5693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47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5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grpSp>
        <p:nvGrpSpPr>
          <p:cNvPr id="11" name="Grupa 84"/>
          <p:cNvGrpSpPr/>
          <p:nvPr/>
        </p:nvGrpSpPr>
        <p:grpSpPr>
          <a:xfrm>
            <a:off x="683568" y="2060848"/>
            <a:ext cx="144016" cy="72008"/>
            <a:chOff x="1619672" y="2060848"/>
            <a:chExt cx="144016" cy="72008"/>
          </a:xfrm>
        </p:grpSpPr>
        <p:cxnSp>
          <p:nvCxnSpPr>
            <p:cNvPr id="75" name="Łącznik prosty 74"/>
            <p:cNvCxnSpPr/>
            <p:nvPr/>
          </p:nvCxnSpPr>
          <p:spPr>
            <a:xfrm flipH="1">
              <a:off x="1619672" y="2132856"/>
              <a:ext cx="14401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76"/>
            <p:cNvCxnSpPr/>
            <p:nvPr/>
          </p:nvCxnSpPr>
          <p:spPr>
            <a:xfrm>
              <a:off x="1691680" y="2060848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a 78"/>
          <p:cNvGrpSpPr/>
          <p:nvPr/>
        </p:nvGrpSpPr>
        <p:grpSpPr>
          <a:xfrm>
            <a:off x="755576" y="1988840"/>
            <a:ext cx="936104" cy="288032"/>
            <a:chOff x="3707904" y="1988840"/>
            <a:chExt cx="936104" cy="288032"/>
          </a:xfrm>
        </p:grpSpPr>
        <p:sp>
          <p:nvSpPr>
            <p:cNvPr id="80" name="Prostokąt 79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1" name="Łącznik prosty 80"/>
            <p:cNvCxnSpPr/>
            <p:nvPr/>
          </p:nvCxnSpPr>
          <p:spPr>
            <a:xfrm>
              <a:off x="3707904" y="2060848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81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y 82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83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Łącznik prosty 86"/>
          <p:cNvCxnSpPr/>
          <p:nvPr/>
        </p:nvCxnSpPr>
        <p:spPr>
          <a:xfrm flipH="1">
            <a:off x="971600" y="1700808"/>
            <a:ext cx="78488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pole tekstowe 90"/>
          <p:cNvSpPr txBox="1"/>
          <p:nvPr/>
        </p:nvSpPr>
        <p:spPr>
          <a:xfrm>
            <a:off x="6372200" y="1844824"/>
            <a:ext cx="3722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93" name="pole tekstowe 92"/>
          <p:cNvSpPr txBox="1"/>
          <p:nvPr/>
        </p:nvSpPr>
        <p:spPr>
          <a:xfrm>
            <a:off x="5724128" y="2027507"/>
            <a:ext cx="5453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17</a:t>
            </a:r>
            <a:r>
              <a:rPr lang="en-US" sz="800" dirty="0" smtClean="0">
                <a:solidFill>
                  <a:srgbClr val="FF0000"/>
                </a:solidFill>
              </a:rPr>
              <a:t>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4" name="Łącznik prosty ze strzałką 93"/>
          <p:cNvCxnSpPr/>
          <p:nvPr/>
        </p:nvCxnSpPr>
        <p:spPr>
          <a:xfrm>
            <a:off x="6224713" y="2133423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a 209"/>
          <p:cNvGrpSpPr/>
          <p:nvPr/>
        </p:nvGrpSpPr>
        <p:grpSpPr>
          <a:xfrm>
            <a:off x="4932040" y="1988840"/>
            <a:ext cx="864096" cy="288032"/>
            <a:chOff x="3779912" y="1988840"/>
            <a:chExt cx="864096" cy="288032"/>
          </a:xfrm>
        </p:grpSpPr>
        <p:sp>
          <p:nvSpPr>
            <p:cNvPr id="211" name="Prostokąt 21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2" name="Łącznik prosty 21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Łącznik prosty 21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Łącznik prosty 21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Łącznik prosty 21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" name="Łuk 215"/>
          <p:cNvSpPr/>
          <p:nvPr/>
        </p:nvSpPr>
        <p:spPr>
          <a:xfrm>
            <a:off x="4860032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17" name="Łuk 216"/>
          <p:cNvSpPr/>
          <p:nvPr/>
        </p:nvSpPr>
        <p:spPr>
          <a:xfrm flipH="1">
            <a:off x="5724128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8" name="Łącznik prosty 217"/>
          <p:cNvCxnSpPr/>
          <p:nvPr/>
        </p:nvCxnSpPr>
        <p:spPr>
          <a:xfrm>
            <a:off x="5580112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Łącznik prosty 218"/>
          <p:cNvCxnSpPr/>
          <p:nvPr/>
        </p:nvCxnSpPr>
        <p:spPr>
          <a:xfrm>
            <a:off x="5148064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a 219"/>
          <p:cNvGrpSpPr/>
          <p:nvPr/>
        </p:nvGrpSpPr>
        <p:grpSpPr>
          <a:xfrm>
            <a:off x="5076056" y="2420888"/>
            <a:ext cx="576064" cy="360040"/>
            <a:chOff x="4644008" y="2420888"/>
            <a:chExt cx="576064" cy="360040"/>
          </a:xfrm>
        </p:grpSpPr>
        <p:grpSp>
          <p:nvGrpSpPr>
            <p:cNvPr id="17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18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226" name="Prostokąt 225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7" name="Łącznik prosty 226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Łącznik prosty 227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Łącznik prosty 228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Łącznik prosty 229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4" name="Łącznik prosty 223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Łącznik prosty 224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2" name="Łącznik prosty 221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pole tekstowe 230"/>
          <p:cNvSpPr txBox="1"/>
          <p:nvPr/>
        </p:nvSpPr>
        <p:spPr>
          <a:xfrm>
            <a:off x="5661645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2" name="pole tekstowe 231"/>
          <p:cNvSpPr txBox="1"/>
          <p:nvPr/>
        </p:nvSpPr>
        <p:spPr>
          <a:xfrm>
            <a:off x="4638054" y="2173114"/>
            <a:ext cx="3946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>
                <a:solidFill>
                  <a:srgbClr val="0070C0"/>
                </a:solidFill>
              </a:rPr>
              <a:t>8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3" name="pole tekstowe 232"/>
          <p:cNvSpPr txBox="1"/>
          <p:nvPr/>
        </p:nvSpPr>
        <p:spPr>
          <a:xfrm>
            <a:off x="5148064" y="1807741"/>
            <a:ext cx="4459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</a:t>
            </a:r>
            <a:r>
              <a:rPr lang="pl-PL" sz="800" dirty="0" smtClean="0">
                <a:solidFill>
                  <a:srgbClr val="0070C0"/>
                </a:solidFill>
              </a:rPr>
              <a:t>1.5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4" name="pole tekstowe 233"/>
          <p:cNvSpPr txBox="1"/>
          <p:nvPr/>
        </p:nvSpPr>
        <p:spPr>
          <a:xfrm>
            <a:off x="5580112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5" name="pole tekstowe 234"/>
          <p:cNvSpPr txBox="1"/>
          <p:nvPr/>
        </p:nvSpPr>
        <p:spPr>
          <a:xfrm>
            <a:off x="5095108" y="2736478"/>
            <a:ext cx="5437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</a:t>
            </a:r>
            <a:r>
              <a:rPr lang="pl-PL" sz="800" dirty="0">
                <a:solidFill>
                  <a:srgbClr val="FF0000"/>
                </a:solidFill>
              </a:rPr>
              <a:t>3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5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6" name="pole tekstowe 235"/>
          <p:cNvSpPr txBox="1"/>
          <p:nvPr/>
        </p:nvSpPr>
        <p:spPr>
          <a:xfrm>
            <a:off x="4684348" y="2330408"/>
            <a:ext cx="5581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</a:t>
            </a:r>
            <a:r>
              <a:rPr lang="pl-PL" sz="800" dirty="0">
                <a:solidFill>
                  <a:srgbClr val="FF0000"/>
                </a:solidFill>
              </a:rPr>
              <a:t>0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8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7" name="pole tekstowe 236"/>
          <p:cNvSpPr txBox="1"/>
          <p:nvPr/>
        </p:nvSpPr>
        <p:spPr>
          <a:xfrm>
            <a:off x="4287439" y="2026940"/>
            <a:ext cx="5581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18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8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38" name="Łącznik prosty ze strzałką 237"/>
          <p:cNvCxnSpPr/>
          <p:nvPr/>
        </p:nvCxnSpPr>
        <p:spPr>
          <a:xfrm>
            <a:off x="4788024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Łącznik prosty ze strzałką 238"/>
          <p:cNvCxnSpPr/>
          <p:nvPr/>
        </p:nvCxnSpPr>
        <p:spPr>
          <a:xfrm flipH="1">
            <a:off x="4788024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pole tekstowe 239"/>
          <p:cNvSpPr txBox="1"/>
          <p:nvPr/>
        </p:nvSpPr>
        <p:spPr>
          <a:xfrm>
            <a:off x="4353286" y="1879749"/>
            <a:ext cx="4940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45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41" name="Łącznik prosty 240"/>
          <p:cNvCxnSpPr/>
          <p:nvPr/>
        </p:nvCxnSpPr>
        <p:spPr>
          <a:xfrm flipH="1">
            <a:off x="1691680" y="2060848"/>
            <a:ext cx="32403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pole tekstowe 242"/>
          <p:cNvSpPr txBox="1"/>
          <p:nvPr/>
        </p:nvSpPr>
        <p:spPr>
          <a:xfrm>
            <a:off x="1043608" y="1801394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244" name="Łącznik prosty ze strzałką 243"/>
          <p:cNvCxnSpPr/>
          <p:nvPr/>
        </p:nvCxnSpPr>
        <p:spPr>
          <a:xfrm flipH="1">
            <a:off x="6228184" y="1987819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pole tekstowe 244"/>
          <p:cNvSpPr txBox="1"/>
          <p:nvPr/>
        </p:nvSpPr>
        <p:spPr>
          <a:xfrm>
            <a:off x="5724128" y="1878728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46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 smtClean="0">
                <a:solidFill>
                  <a:srgbClr val="FF0000"/>
                </a:solidFill>
              </a:rPr>
              <a:t>5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0" name="Łącznik prosty ze strzałką 249"/>
          <p:cNvCxnSpPr/>
          <p:nvPr/>
        </p:nvCxnSpPr>
        <p:spPr>
          <a:xfrm flipH="1">
            <a:off x="8604448" y="19872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pole tekstowe 250"/>
          <p:cNvSpPr txBox="1"/>
          <p:nvPr/>
        </p:nvSpPr>
        <p:spPr>
          <a:xfrm>
            <a:off x="8151192" y="1878165"/>
            <a:ext cx="5020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</a:t>
            </a:r>
            <a:r>
              <a:rPr lang="pl-PL" sz="800" dirty="0">
                <a:solidFill>
                  <a:srgbClr val="FF0000"/>
                </a:solidFill>
              </a:rPr>
              <a:t>9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2" name="Łącznik prosty 251"/>
          <p:cNvCxnSpPr/>
          <p:nvPr/>
        </p:nvCxnSpPr>
        <p:spPr>
          <a:xfrm flipH="1">
            <a:off x="8172400" y="2060848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Łącznik prosty 254"/>
          <p:cNvCxnSpPr/>
          <p:nvPr/>
        </p:nvCxnSpPr>
        <p:spPr>
          <a:xfrm>
            <a:off x="8820472" y="1700808"/>
            <a:ext cx="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endParaRPr lang="pl-PL" dirty="0" smtClean="0">
              <a:latin typeface="+mj-lt"/>
            </a:endParaRPr>
          </a:p>
        </p:txBody>
      </p:sp>
      <p:sp>
        <p:nvSpPr>
          <p:cNvPr id="95" name="pole tekstowe 94"/>
          <p:cNvSpPr txBox="1"/>
          <p:nvPr/>
        </p:nvSpPr>
        <p:spPr>
          <a:xfrm>
            <a:off x="1695151" y="1522884"/>
            <a:ext cx="5549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62.1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6" name="Łącznik prosty ze strzałką 95"/>
          <p:cNvCxnSpPr/>
          <p:nvPr/>
        </p:nvCxnSpPr>
        <p:spPr>
          <a:xfrm>
            <a:off x="2195736" y="162880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pole tekstowe 91"/>
          <p:cNvSpPr txBox="1"/>
          <p:nvPr/>
        </p:nvSpPr>
        <p:spPr>
          <a:xfrm>
            <a:off x="7488161" y="292494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A3H</a:t>
            </a:r>
            <a:endParaRPr lang="en-US" sz="800" dirty="0">
              <a:latin typeface="+mj-lt"/>
            </a:endParaRPr>
          </a:p>
        </p:txBody>
      </p:sp>
      <p:sp>
        <p:nvSpPr>
          <p:cNvPr id="98" name="pole tekstowe 97"/>
          <p:cNvSpPr txBox="1"/>
          <p:nvPr/>
        </p:nvSpPr>
        <p:spPr>
          <a:xfrm>
            <a:off x="5113024" y="292893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I0</a:t>
            </a:r>
            <a:endParaRPr lang="en-US" sz="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Injector link – cable ½"</a:t>
            </a:r>
            <a:endParaRPr lang="en-US" dirty="0"/>
          </a:p>
        </p:txBody>
      </p:sp>
      <p:grpSp>
        <p:nvGrpSpPr>
          <p:cNvPr id="5" name="Grupa 19"/>
          <p:cNvGrpSpPr/>
          <p:nvPr/>
        </p:nvGrpSpPr>
        <p:grpSpPr>
          <a:xfrm>
            <a:off x="7308304" y="1988840"/>
            <a:ext cx="864096" cy="288032"/>
            <a:chOff x="3779912" y="1988840"/>
            <a:chExt cx="864096" cy="288032"/>
          </a:xfrm>
        </p:grpSpPr>
        <p:sp>
          <p:nvSpPr>
            <p:cNvPr id="21" name="Prostokąt 2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" name="Łącznik prosty 2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Łuk 25"/>
          <p:cNvSpPr/>
          <p:nvPr/>
        </p:nvSpPr>
        <p:spPr>
          <a:xfrm>
            <a:off x="7236296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7" name="Łuk 26"/>
          <p:cNvSpPr/>
          <p:nvPr/>
        </p:nvSpPr>
        <p:spPr>
          <a:xfrm flipH="1">
            <a:off x="8100392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Łącznik prosty 29"/>
          <p:cNvCxnSpPr/>
          <p:nvPr/>
        </p:nvCxnSpPr>
        <p:spPr>
          <a:xfrm>
            <a:off x="7956376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>
            <a:off x="7524328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a 51"/>
          <p:cNvGrpSpPr/>
          <p:nvPr/>
        </p:nvGrpSpPr>
        <p:grpSpPr>
          <a:xfrm>
            <a:off x="7452320" y="2420888"/>
            <a:ext cx="576064" cy="360040"/>
            <a:chOff x="4644008" y="2420888"/>
            <a:chExt cx="576064" cy="360040"/>
          </a:xfrm>
        </p:grpSpPr>
        <p:grpSp>
          <p:nvGrpSpPr>
            <p:cNvPr id="8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9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32" name="Prostokąt 31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6" name="Łącznik prosty 35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Łącznik prosty 44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Łącznik prosty 50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pole tekstowe 52"/>
          <p:cNvSpPr txBox="1"/>
          <p:nvPr/>
        </p:nvSpPr>
        <p:spPr>
          <a:xfrm>
            <a:off x="8037909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6995268" y="2173114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6" name="pole tekstowe 55"/>
          <p:cNvSpPr txBox="1"/>
          <p:nvPr/>
        </p:nvSpPr>
        <p:spPr>
          <a:xfrm>
            <a:off x="7524328" y="1807741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7956376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7494111" y="2736478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7046185" y="2327674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10.3dBm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1" name="pole tekstowe 60"/>
          <p:cNvSpPr txBox="1"/>
          <p:nvPr/>
        </p:nvSpPr>
        <p:spPr>
          <a:xfrm>
            <a:off x="6663703" y="2026940"/>
            <a:ext cx="5645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30.3dBm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65" name="Łącznik prosty ze strzałką 64"/>
          <p:cNvCxnSpPr/>
          <p:nvPr/>
        </p:nvCxnSpPr>
        <p:spPr>
          <a:xfrm>
            <a:off x="7164288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66"/>
          <p:cNvCxnSpPr/>
          <p:nvPr/>
        </p:nvCxnSpPr>
        <p:spPr>
          <a:xfrm flipH="1">
            <a:off x="5796136" y="2060848"/>
            <a:ext cx="15121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ole tekstowe 69"/>
          <p:cNvSpPr txBox="1"/>
          <p:nvPr/>
        </p:nvSpPr>
        <p:spPr>
          <a:xfrm>
            <a:off x="3059832" y="1844824"/>
            <a:ext cx="7473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100m, -</a:t>
            </a:r>
            <a:r>
              <a:rPr lang="pl-PL" sz="800" dirty="0" smtClean="0">
                <a:solidFill>
                  <a:srgbClr val="0070C0"/>
                </a:solidFill>
              </a:rPr>
              <a:t>8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pl-PL" sz="800" dirty="0" smtClean="0">
                <a:solidFill>
                  <a:srgbClr val="0070C0"/>
                </a:solidFill>
              </a:rPr>
              <a:t>3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71" name="Łącznik prosty ze strzałką 70"/>
          <p:cNvCxnSpPr/>
          <p:nvPr/>
        </p:nvCxnSpPr>
        <p:spPr>
          <a:xfrm flipH="1">
            <a:off x="7164288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ole tekstowe 73"/>
          <p:cNvSpPr txBox="1"/>
          <p:nvPr/>
        </p:nvSpPr>
        <p:spPr>
          <a:xfrm>
            <a:off x="6660232" y="1879749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49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3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grpSp>
        <p:nvGrpSpPr>
          <p:cNvPr id="11" name="Grupa 84"/>
          <p:cNvGrpSpPr/>
          <p:nvPr/>
        </p:nvGrpSpPr>
        <p:grpSpPr>
          <a:xfrm>
            <a:off x="683568" y="2060848"/>
            <a:ext cx="144016" cy="72008"/>
            <a:chOff x="1619672" y="2060848"/>
            <a:chExt cx="144016" cy="72008"/>
          </a:xfrm>
        </p:grpSpPr>
        <p:cxnSp>
          <p:nvCxnSpPr>
            <p:cNvPr id="75" name="Łącznik prosty 74"/>
            <p:cNvCxnSpPr/>
            <p:nvPr/>
          </p:nvCxnSpPr>
          <p:spPr>
            <a:xfrm flipH="1">
              <a:off x="1619672" y="2132856"/>
              <a:ext cx="14401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76"/>
            <p:cNvCxnSpPr/>
            <p:nvPr/>
          </p:nvCxnSpPr>
          <p:spPr>
            <a:xfrm>
              <a:off x="1691680" y="2060848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a 78"/>
          <p:cNvGrpSpPr/>
          <p:nvPr/>
        </p:nvGrpSpPr>
        <p:grpSpPr>
          <a:xfrm>
            <a:off x="755576" y="1988840"/>
            <a:ext cx="936104" cy="288032"/>
            <a:chOff x="3707904" y="1988840"/>
            <a:chExt cx="936104" cy="288032"/>
          </a:xfrm>
        </p:grpSpPr>
        <p:sp>
          <p:nvSpPr>
            <p:cNvPr id="80" name="Prostokąt 79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1" name="Łącznik prosty 80"/>
            <p:cNvCxnSpPr/>
            <p:nvPr/>
          </p:nvCxnSpPr>
          <p:spPr>
            <a:xfrm>
              <a:off x="3707904" y="2060848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81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y 82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83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Łącznik prosty 86"/>
          <p:cNvCxnSpPr/>
          <p:nvPr/>
        </p:nvCxnSpPr>
        <p:spPr>
          <a:xfrm flipH="1">
            <a:off x="971600" y="1700808"/>
            <a:ext cx="78488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pole tekstowe 90"/>
          <p:cNvSpPr txBox="1"/>
          <p:nvPr/>
        </p:nvSpPr>
        <p:spPr>
          <a:xfrm>
            <a:off x="6372200" y="1844824"/>
            <a:ext cx="3722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93" name="pole tekstowe 92"/>
          <p:cNvSpPr txBox="1"/>
          <p:nvPr/>
        </p:nvSpPr>
        <p:spPr>
          <a:xfrm>
            <a:off x="5724128" y="2027507"/>
            <a:ext cx="5421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31.3dBm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4" name="Łącznik prosty ze strzałką 93"/>
          <p:cNvCxnSpPr/>
          <p:nvPr/>
        </p:nvCxnSpPr>
        <p:spPr>
          <a:xfrm>
            <a:off x="6224713" y="2133423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a 209"/>
          <p:cNvGrpSpPr/>
          <p:nvPr/>
        </p:nvGrpSpPr>
        <p:grpSpPr>
          <a:xfrm>
            <a:off x="4932040" y="1988840"/>
            <a:ext cx="864096" cy="288032"/>
            <a:chOff x="3779912" y="1988840"/>
            <a:chExt cx="864096" cy="288032"/>
          </a:xfrm>
        </p:grpSpPr>
        <p:sp>
          <p:nvSpPr>
            <p:cNvPr id="211" name="Prostokąt 21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2" name="Łącznik prosty 21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Łącznik prosty 21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Łącznik prosty 21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Łącznik prosty 21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" name="Łuk 215"/>
          <p:cNvSpPr/>
          <p:nvPr/>
        </p:nvSpPr>
        <p:spPr>
          <a:xfrm>
            <a:off x="4860032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17" name="Łuk 216"/>
          <p:cNvSpPr/>
          <p:nvPr/>
        </p:nvSpPr>
        <p:spPr>
          <a:xfrm flipH="1">
            <a:off x="5724128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8" name="Łącznik prosty 217"/>
          <p:cNvCxnSpPr/>
          <p:nvPr/>
        </p:nvCxnSpPr>
        <p:spPr>
          <a:xfrm>
            <a:off x="5580112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Łącznik prosty 218"/>
          <p:cNvCxnSpPr/>
          <p:nvPr/>
        </p:nvCxnSpPr>
        <p:spPr>
          <a:xfrm>
            <a:off x="5148064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a 219"/>
          <p:cNvGrpSpPr/>
          <p:nvPr/>
        </p:nvGrpSpPr>
        <p:grpSpPr>
          <a:xfrm>
            <a:off x="5076056" y="2420888"/>
            <a:ext cx="576064" cy="360040"/>
            <a:chOff x="4644008" y="2420888"/>
            <a:chExt cx="576064" cy="360040"/>
          </a:xfrm>
        </p:grpSpPr>
        <p:grpSp>
          <p:nvGrpSpPr>
            <p:cNvPr id="17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18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226" name="Prostokąt 225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7" name="Łącznik prosty 226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Łącznik prosty 227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Łącznik prosty 228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Łącznik prosty 229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4" name="Łącznik prosty 223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Łącznik prosty 224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2" name="Łącznik prosty 221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pole tekstowe 230"/>
          <p:cNvSpPr txBox="1"/>
          <p:nvPr/>
        </p:nvSpPr>
        <p:spPr>
          <a:xfrm>
            <a:off x="5661645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2" name="pole tekstowe 231"/>
          <p:cNvSpPr txBox="1"/>
          <p:nvPr/>
        </p:nvSpPr>
        <p:spPr>
          <a:xfrm>
            <a:off x="4619004" y="2173114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3" name="pole tekstowe 232"/>
          <p:cNvSpPr txBox="1"/>
          <p:nvPr/>
        </p:nvSpPr>
        <p:spPr>
          <a:xfrm>
            <a:off x="5148064" y="1807741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4" name="pole tekstowe 233"/>
          <p:cNvSpPr txBox="1"/>
          <p:nvPr/>
        </p:nvSpPr>
        <p:spPr>
          <a:xfrm>
            <a:off x="5580112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5" name="pole tekstowe 234"/>
          <p:cNvSpPr txBox="1"/>
          <p:nvPr/>
        </p:nvSpPr>
        <p:spPr>
          <a:xfrm>
            <a:off x="5095108" y="2736478"/>
            <a:ext cx="5357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14.1dBm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6" name="pole tekstowe 235"/>
          <p:cNvSpPr txBox="1"/>
          <p:nvPr/>
        </p:nvSpPr>
        <p:spPr>
          <a:xfrm>
            <a:off x="4684348" y="2330408"/>
            <a:ext cx="5357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11.4dBm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7" name="pole tekstowe 236"/>
          <p:cNvSpPr txBox="1"/>
          <p:nvPr/>
        </p:nvSpPr>
        <p:spPr>
          <a:xfrm>
            <a:off x="4287439" y="2026940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31.4dBm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38" name="Łącznik prosty ze strzałką 237"/>
          <p:cNvCxnSpPr/>
          <p:nvPr/>
        </p:nvCxnSpPr>
        <p:spPr>
          <a:xfrm>
            <a:off x="4788024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Łącznik prosty ze strzałką 238"/>
          <p:cNvCxnSpPr/>
          <p:nvPr/>
        </p:nvCxnSpPr>
        <p:spPr>
          <a:xfrm flipH="1">
            <a:off x="4788024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pole tekstowe 239"/>
          <p:cNvSpPr txBox="1"/>
          <p:nvPr/>
        </p:nvSpPr>
        <p:spPr>
          <a:xfrm>
            <a:off x="4283968" y="1879749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48.2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41" name="Łącznik prosty 240"/>
          <p:cNvCxnSpPr/>
          <p:nvPr/>
        </p:nvCxnSpPr>
        <p:spPr>
          <a:xfrm flipH="1">
            <a:off x="1691680" y="2060848"/>
            <a:ext cx="32403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pole tekstowe 242"/>
          <p:cNvSpPr txBox="1"/>
          <p:nvPr/>
        </p:nvSpPr>
        <p:spPr>
          <a:xfrm>
            <a:off x="1043608" y="1801394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244" name="Łącznik prosty ze strzałką 243"/>
          <p:cNvCxnSpPr/>
          <p:nvPr/>
        </p:nvCxnSpPr>
        <p:spPr>
          <a:xfrm flipH="1">
            <a:off x="6228184" y="1987819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pole tekstowe 244"/>
          <p:cNvSpPr txBox="1"/>
          <p:nvPr/>
        </p:nvSpPr>
        <p:spPr>
          <a:xfrm>
            <a:off x="5724128" y="1878728"/>
            <a:ext cx="5725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48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3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0" name="Łącznik prosty ze strzałką 249"/>
          <p:cNvCxnSpPr/>
          <p:nvPr/>
        </p:nvCxnSpPr>
        <p:spPr>
          <a:xfrm flipH="1">
            <a:off x="8604448" y="19872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pole tekstowe 250"/>
          <p:cNvSpPr txBox="1"/>
          <p:nvPr/>
        </p:nvSpPr>
        <p:spPr>
          <a:xfrm>
            <a:off x="8100392" y="1878165"/>
            <a:ext cx="5822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49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4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2" name="Łącznik prosty 251"/>
          <p:cNvCxnSpPr/>
          <p:nvPr/>
        </p:nvCxnSpPr>
        <p:spPr>
          <a:xfrm flipH="1">
            <a:off x="8172400" y="2060848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Łącznik prosty 254"/>
          <p:cNvCxnSpPr/>
          <p:nvPr/>
        </p:nvCxnSpPr>
        <p:spPr>
          <a:xfrm>
            <a:off x="8820472" y="1700808"/>
            <a:ext cx="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pole tekstowe 94"/>
          <p:cNvSpPr txBox="1"/>
          <p:nvPr/>
        </p:nvSpPr>
        <p:spPr>
          <a:xfrm>
            <a:off x="1695151" y="1522884"/>
            <a:ext cx="5645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57.7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6" name="Łącznik prosty ze strzałką 95"/>
          <p:cNvCxnSpPr/>
          <p:nvPr/>
        </p:nvCxnSpPr>
        <p:spPr>
          <a:xfrm>
            <a:off x="2195736" y="162880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Symbol zastępczy zawartości 96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2" name="pole tekstowe 91"/>
          <p:cNvSpPr txBox="1"/>
          <p:nvPr/>
        </p:nvSpPr>
        <p:spPr>
          <a:xfrm>
            <a:off x="7488161" y="292494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A3H</a:t>
            </a:r>
            <a:endParaRPr lang="en-US" sz="800" dirty="0">
              <a:latin typeface="+mj-lt"/>
            </a:endParaRPr>
          </a:p>
        </p:txBody>
      </p:sp>
      <p:sp>
        <p:nvSpPr>
          <p:cNvPr id="99" name="pole tekstowe 98"/>
          <p:cNvSpPr txBox="1"/>
          <p:nvPr/>
        </p:nvSpPr>
        <p:spPr>
          <a:xfrm>
            <a:off x="5113024" y="292893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I0</a:t>
            </a:r>
            <a:endParaRPr lang="en-US" sz="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Injector link – cable 7/8"</a:t>
            </a:r>
            <a:endParaRPr lang="en-US" dirty="0"/>
          </a:p>
        </p:txBody>
      </p:sp>
      <p:grpSp>
        <p:nvGrpSpPr>
          <p:cNvPr id="5" name="Grupa 19"/>
          <p:cNvGrpSpPr/>
          <p:nvPr/>
        </p:nvGrpSpPr>
        <p:grpSpPr>
          <a:xfrm>
            <a:off x="7308304" y="1988840"/>
            <a:ext cx="864096" cy="288032"/>
            <a:chOff x="3779912" y="1988840"/>
            <a:chExt cx="864096" cy="288032"/>
          </a:xfrm>
        </p:grpSpPr>
        <p:sp>
          <p:nvSpPr>
            <p:cNvPr id="21" name="Prostokąt 2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" name="Łącznik prosty 2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Łuk 25"/>
          <p:cNvSpPr/>
          <p:nvPr/>
        </p:nvSpPr>
        <p:spPr>
          <a:xfrm>
            <a:off x="7236296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7" name="Łuk 26"/>
          <p:cNvSpPr/>
          <p:nvPr/>
        </p:nvSpPr>
        <p:spPr>
          <a:xfrm flipH="1">
            <a:off x="8100392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Łącznik prosty 29"/>
          <p:cNvCxnSpPr/>
          <p:nvPr/>
        </p:nvCxnSpPr>
        <p:spPr>
          <a:xfrm>
            <a:off x="7956376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>
            <a:off x="7524328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a 51"/>
          <p:cNvGrpSpPr/>
          <p:nvPr/>
        </p:nvGrpSpPr>
        <p:grpSpPr>
          <a:xfrm>
            <a:off x="7452320" y="2420888"/>
            <a:ext cx="576064" cy="360040"/>
            <a:chOff x="4644008" y="2420888"/>
            <a:chExt cx="576064" cy="360040"/>
          </a:xfrm>
        </p:grpSpPr>
        <p:grpSp>
          <p:nvGrpSpPr>
            <p:cNvPr id="8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9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32" name="Prostokąt 31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36" name="Łącznik prosty 35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Łącznik prosty 44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Łącznik prosty 50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pole tekstowe 52"/>
          <p:cNvSpPr txBox="1"/>
          <p:nvPr/>
        </p:nvSpPr>
        <p:spPr>
          <a:xfrm>
            <a:off x="8037909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6995268" y="2173114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6" name="pole tekstowe 55"/>
          <p:cNvSpPr txBox="1"/>
          <p:nvPr/>
        </p:nvSpPr>
        <p:spPr>
          <a:xfrm>
            <a:off x="7524328" y="1807741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7956376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7494111" y="2736478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7046185" y="2327674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10.3dBm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61" name="pole tekstowe 60"/>
          <p:cNvSpPr txBox="1"/>
          <p:nvPr/>
        </p:nvSpPr>
        <p:spPr>
          <a:xfrm>
            <a:off x="6663703" y="2026940"/>
            <a:ext cx="5645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30.3dBm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65" name="Łącznik prosty ze strzałką 64"/>
          <p:cNvCxnSpPr/>
          <p:nvPr/>
        </p:nvCxnSpPr>
        <p:spPr>
          <a:xfrm>
            <a:off x="7164288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66"/>
          <p:cNvCxnSpPr/>
          <p:nvPr/>
        </p:nvCxnSpPr>
        <p:spPr>
          <a:xfrm flipH="1">
            <a:off x="5796136" y="2060848"/>
            <a:ext cx="15121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ole tekstowe 69"/>
          <p:cNvSpPr txBox="1"/>
          <p:nvPr/>
        </p:nvSpPr>
        <p:spPr>
          <a:xfrm>
            <a:off x="3059832" y="1844824"/>
            <a:ext cx="7569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100m, -</a:t>
            </a:r>
            <a:r>
              <a:rPr lang="pl-PL" sz="800" dirty="0">
                <a:solidFill>
                  <a:srgbClr val="0070C0"/>
                </a:solidFill>
              </a:rPr>
              <a:t>4</a:t>
            </a:r>
            <a:r>
              <a:rPr lang="en-US" sz="800" dirty="0" smtClean="0">
                <a:solidFill>
                  <a:srgbClr val="0070C0"/>
                </a:solidFill>
              </a:rPr>
              <a:t>.</a:t>
            </a:r>
            <a:r>
              <a:rPr lang="pl-PL" sz="800" dirty="0">
                <a:solidFill>
                  <a:srgbClr val="0070C0"/>
                </a:solidFill>
              </a:rPr>
              <a:t>6</a:t>
            </a:r>
            <a:r>
              <a:rPr lang="en-US" sz="800" dirty="0" smtClean="0">
                <a:solidFill>
                  <a:srgbClr val="0070C0"/>
                </a:solidFill>
              </a:rPr>
              <a:t>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71" name="Łącznik prosty ze strzałką 70"/>
          <p:cNvCxnSpPr/>
          <p:nvPr/>
        </p:nvCxnSpPr>
        <p:spPr>
          <a:xfrm flipH="1">
            <a:off x="7164288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pole tekstowe 73"/>
          <p:cNvSpPr txBox="1"/>
          <p:nvPr/>
        </p:nvSpPr>
        <p:spPr>
          <a:xfrm>
            <a:off x="6660232" y="1879749"/>
            <a:ext cx="5517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41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5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grpSp>
        <p:nvGrpSpPr>
          <p:cNvPr id="11" name="Grupa 84"/>
          <p:cNvGrpSpPr/>
          <p:nvPr/>
        </p:nvGrpSpPr>
        <p:grpSpPr>
          <a:xfrm>
            <a:off x="683568" y="2060848"/>
            <a:ext cx="144016" cy="72008"/>
            <a:chOff x="1619672" y="2060848"/>
            <a:chExt cx="144016" cy="72008"/>
          </a:xfrm>
        </p:grpSpPr>
        <p:cxnSp>
          <p:nvCxnSpPr>
            <p:cNvPr id="75" name="Łącznik prosty 74"/>
            <p:cNvCxnSpPr/>
            <p:nvPr/>
          </p:nvCxnSpPr>
          <p:spPr>
            <a:xfrm flipH="1">
              <a:off x="1619672" y="2132856"/>
              <a:ext cx="14401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76"/>
            <p:cNvCxnSpPr/>
            <p:nvPr/>
          </p:nvCxnSpPr>
          <p:spPr>
            <a:xfrm>
              <a:off x="1691680" y="2060848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a 78"/>
          <p:cNvGrpSpPr/>
          <p:nvPr/>
        </p:nvGrpSpPr>
        <p:grpSpPr>
          <a:xfrm>
            <a:off x="755576" y="1988840"/>
            <a:ext cx="936104" cy="288032"/>
            <a:chOff x="3707904" y="1988840"/>
            <a:chExt cx="936104" cy="288032"/>
          </a:xfrm>
        </p:grpSpPr>
        <p:sp>
          <p:nvSpPr>
            <p:cNvPr id="80" name="Prostokąt 79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1" name="Łącznik prosty 80"/>
            <p:cNvCxnSpPr/>
            <p:nvPr/>
          </p:nvCxnSpPr>
          <p:spPr>
            <a:xfrm>
              <a:off x="3707904" y="2060848"/>
              <a:ext cx="9361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Łącznik prosty 81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Łącznik prosty 82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Łącznik prosty 83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7" name="Łącznik prosty 86"/>
          <p:cNvCxnSpPr/>
          <p:nvPr/>
        </p:nvCxnSpPr>
        <p:spPr>
          <a:xfrm flipH="1">
            <a:off x="971600" y="1700808"/>
            <a:ext cx="78488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pole tekstowe 90"/>
          <p:cNvSpPr txBox="1"/>
          <p:nvPr/>
        </p:nvSpPr>
        <p:spPr>
          <a:xfrm>
            <a:off x="6372200" y="1844824"/>
            <a:ext cx="3722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93" name="pole tekstowe 92"/>
          <p:cNvSpPr txBox="1"/>
          <p:nvPr/>
        </p:nvSpPr>
        <p:spPr>
          <a:xfrm>
            <a:off x="5724128" y="2027507"/>
            <a:ext cx="5421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31.3dBm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4" name="Łącznik prosty ze strzałką 93"/>
          <p:cNvCxnSpPr/>
          <p:nvPr/>
        </p:nvCxnSpPr>
        <p:spPr>
          <a:xfrm>
            <a:off x="6224713" y="2133423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a 209"/>
          <p:cNvGrpSpPr/>
          <p:nvPr/>
        </p:nvGrpSpPr>
        <p:grpSpPr>
          <a:xfrm>
            <a:off x="4932040" y="1988840"/>
            <a:ext cx="864096" cy="288032"/>
            <a:chOff x="3779912" y="1988840"/>
            <a:chExt cx="864096" cy="288032"/>
          </a:xfrm>
        </p:grpSpPr>
        <p:sp>
          <p:nvSpPr>
            <p:cNvPr id="211" name="Prostokąt 210"/>
            <p:cNvSpPr/>
            <p:nvPr/>
          </p:nvSpPr>
          <p:spPr>
            <a:xfrm>
              <a:off x="3851920" y="1988840"/>
              <a:ext cx="72008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2" name="Łącznik prosty 211"/>
            <p:cNvCxnSpPr/>
            <p:nvPr/>
          </p:nvCxnSpPr>
          <p:spPr>
            <a:xfrm>
              <a:off x="3779912" y="206084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Łącznik prosty 212"/>
            <p:cNvCxnSpPr/>
            <p:nvPr/>
          </p:nvCxnSpPr>
          <p:spPr>
            <a:xfrm>
              <a:off x="3995936" y="2132856"/>
              <a:ext cx="4320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Łącznik prosty 213"/>
            <p:cNvCxnSpPr/>
            <p:nvPr/>
          </p:nvCxnSpPr>
          <p:spPr>
            <a:xfrm>
              <a:off x="3995936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Łącznik prosty 214"/>
            <p:cNvCxnSpPr/>
            <p:nvPr/>
          </p:nvCxnSpPr>
          <p:spPr>
            <a:xfrm>
              <a:off x="4427984" y="2132856"/>
              <a:ext cx="0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" name="Łuk 215"/>
          <p:cNvSpPr/>
          <p:nvPr/>
        </p:nvSpPr>
        <p:spPr>
          <a:xfrm>
            <a:off x="4860032" y="2204864"/>
            <a:ext cx="144016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17" name="Łuk 216"/>
          <p:cNvSpPr/>
          <p:nvPr/>
        </p:nvSpPr>
        <p:spPr>
          <a:xfrm flipH="1">
            <a:off x="5724128" y="2204864"/>
            <a:ext cx="135632" cy="360040"/>
          </a:xfrm>
          <a:prstGeom prst="arc">
            <a:avLst/>
          </a:prstGeom>
          <a:ln>
            <a:solidFill>
              <a:srgbClr val="0070C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8" name="Łącznik prosty 217"/>
          <p:cNvCxnSpPr/>
          <p:nvPr/>
        </p:nvCxnSpPr>
        <p:spPr>
          <a:xfrm>
            <a:off x="5580112" y="2276872"/>
            <a:ext cx="0" cy="144016"/>
          </a:xfrm>
          <a:prstGeom prst="line">
            <a:avLst/>
          </a:prstGeom>
          <a:ln w="762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Łącznik prosty 218"/>
          <p:cNvCxnSpPr/>
          <p:nvPr/>
        </p:nvCxnSpPr>
        <p:spPr>
          <a:xfrm>
            <a:off x="5148064" y="227687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a 219"/>
          <p:cNvGrpSpPr/>
          <p:nvPr/>
        </p:nvGrpSpPr>
        <p:grpSpPr>
          <a:xfrm>
            <a:off x="5076056" y="2420888"/>
            <a:ext cx="576064" cy="360040"/>
            <a:chOff x="4644008" y="2420888"/>
            <a:chExt cx="576064" cy="360040"/>
          </a:xfrm>
        </p:grpSpPr>
        <p:grpSp>
          <p:nvGrpSpPr>
            <p:cNvPr id="17" name="Grupa 47"/>
            <p:cNvGrpSpPr/>
            <p:nvPr/>
          </p:nvGrpSpPr>
          <p:grpSpPr>
            <a:xfrm>
              <a:off x="4644008" y="2420888"/>
              <a:ext cx="576064" cy="288032"/>
              <a:chOff x="4644008" y="2420888"/>
              <a:chExt cx="576064" cy="288032"/>
            </a:xfrm>
          </p:grpSpPr>
          <p:grpSp>
            <p:nvGrpSpPr>
              <p:cNvPr id="18" name="Grupa 43"/>
              <p:cNvGrpSpPr/>
              <p:nvPr/>
            </p:nvGrpSpPr>
            <p:grpSpPr>
              <a:xfrm>
                <a:off x="4644008" y="2492896"/>
                <a:ext cx="576064" cy="216024"/>
                <a:chOff x="4644008" y="2492896"/>
                <a:chExt cx="576064" cy="216024"/>
              </a:xfrm>
            </p:grpSpPr>
            <p:sp>
              <p:nvSpPr>
                <p:cNvPr id="226" name="Prostokąt 225"/>
                <p:cNvSpPr/>
                <p:nvPr/>
              </p:nvSpPr>
              <p:spPr>
                <a:xfrm>
                  <a:off x="4644008" y="2492896"/>
                  <a:ext cx="576064" cy="21602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27" name="Łącznik prosty 226"/>
                <p:cNvCxnSpPr/>
                <p:nvPr/>
              </p:nvCxnSpPr>
              <p:spPr>
                <a:xfrm>
                  <a:off x="5076056" y="2533154"/>
                  <a:ext cx="0" cy="14401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Łącznik prosty 227"/>
                <p:cNvCxnSpPr/>
                <p:nvPr/>
              </p:nvCxnSpPr>
              <p:spPr>
                <a:xfrm flipV="1">
                  <a:off x="4788024" y="2605162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Łącznik prosty 228"/>
                <p:cNvCxnSpPr/>
                <p:nvPr/>
              </p:nvCxnSpPr>
              <p:spPr>
                <a:xfrm>
                  <a:off x="4932040" y="2608337"/>
                  <a:ext cx="144016" cy="7200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Łącznik prosty 229"/>
                <p:cNvCxnSpPr/>
                <p:nvPr/>
              </p:nvCxnSpPr>
              <p:spPr>
                <a:xfrm>
                  <a:off x="4788024" y="2530996"/>
                  <a:ext cx="0" cy="144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4" name="Łącznik prosty 223"/>
              <p:cNvCxnSpPr/>
              <p:nvPr/>
            </p:nvCxnSpPr>
            <p:spPr>
              <a:xfrm>
                <a:off x="5148064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Łącznik prosty 224"/>
              <p:cNvCxnSpPr/>
              <p:nvPr/>
            </p:nvCxnSpPr>
            <p:spPr>
              <a:xfrm>
                <a:off x="4716016" y="2420888"/>
                <a:ext cx="0" cy="720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2" name="Łącznik prosty 221"/>
            <p:cNvCxnSpPr/>
            <p:nvPr/>
          </p:nvCxnSpPr>
          <p:spPr>
            <a:xfrm>
              <a:off x="4932040" y="2708920"/>
              <a:ext cx="0" cy="72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pole tekstowe 230"/>
          <p:cNvSpPr txBox="1"/>
          <p:nvPr/>
        </p:nvSpPr>
        <p:spPr>
          <a:xfrm>
            <a:off x="5661645" y="2170519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2" name="pole tekstowe 231"/>
          <p:cNvSpPr txBox="1"/>
          <p:nvPr/>
        </p:nvSpPr>
        <p:spPr>
          <a:xfrm>
            <a:off x="4619004" y="2173114"/>
            <a:ext cx="444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-20dB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3" name="pole tekstowe 232"/>
          <p:cNvSpPr txBox="1"/>
          <p:nvPr/>
        </p:nvSpPr>
        <p:spPr>
          <a:xfrm>
            <a:off x="5148064" y="1807741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4" name="pole tekstowe 233"/>
          <p:cNvSpPr txBox="1"/>
          <p:nvPr/>
        </p:nvSpPr>
        <p:spPr>
          <a:xfrm>
            <a:off x="5580112" y="2492896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-0.3dB</a:t>
            </a:r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235" name="pole tekstowe 234"/>
          <p:cNvSpPr txBox="1"/>
          <p:nvPr/>
        </p:nvSpPr>
        <p:spPr>
          <a:xfrm>
            <a:off x="5095108" y="2736478"/>
            <a:ext cx="5357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14.1dBm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6" name="pole tekstowe 235"/>
          <p:cNvSpPr txBox="1"/>
          <p:nvPr/>
        </p:nvSpPr>
        <p:spPr>
          <a:xfrm>
            <a:off x="4684348" y="2330408"/>
            <a:ext cx="5357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11.4dBm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37" name="pole tekstowe 236"/>
          <p:cNvSpPr txBox="1"/>
          <p:nvPr/>
        </p:nvSpPr>
        <p:spPr>
          <a:xfrm>
            <a:off x="4287439" y="2026940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31.4dBm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38" name="Łącznik prosty ze strzałką 237"/>
          <p:cNvCxnSpPr/>
          <p:nvPr/>
        </p:nvCxnSpPr>
        <p:spPr>
          <a:xfrm>
            <a:off x="4788024" y="21328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Łącznik prosty ze strzałką 238"/>
          <p:cNvCxnSpPr/>
          <p:nvPr/>
        </p:nvCxnSpPr>
        <p:spPr>
          <a:xfrm flipH="1">
            <a:off x="4788024" y="198884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pole tekstowe 239"/>
          <p:cNvSpPr txBox="1"/>
          <p:nvPr/>
        </p:nvSpPr>
        <p:spPr>
          <a:xfrm>
            <a:off x="4283968" y="1879749"/>
            <a:ext cx="5806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40.4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41" name="Łącznik prosty 240"/>
          <p:cNvCxnSpPr/>
          <p:nvPr/>
        </p:nvCxnSpPr>
        <p:spPr>
          <a:xfrm flipH="1">
            <a:off x="1691680" y="2060848"/>
            <a:ext cx="32403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pole tekstowe 242"/>
          <p:cNvSpPr txBox="1"/>
          <p:nvPr/>
        </p:nvSpPr>
        <p:spPr>
          <a:xfrm>
            <a:off x="1043608" y="1801394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0070C0"/>
                </a:solidFill>
              </a:rPr>
              <a:t>-0.1dB</a:t>
            </a:r>
            <a:endParaRPr lang="en-US" sz="800" dirty="0">
              <a:solidFill>
                <a:srgbClr val="0070C0"/>
              </a:solidFill>
            </a:endParaRPr>
          </a:p>
        </p:txBody>
      </p:sp>
      <p:cxnSp>
        <p:nvCxnSpPr>
          <p:cNvPr id="244" name="Łącznik prosty ze strzałką 243"/>
          <p:cNvCxnSpPr/>
          <p:nvPr/>
        </p:nvCxnSpPr>
        <p:spPr>
          <a:xfrm flipH="1">
            <a:off x="6228184" y="1987819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pole tekstowe 244"/>
          <p:cNvSpPr txBox="1"/>
          <p:nvPr/>
        </p:nvSpPr>
        <p:spPr>
          <a:xfrm>
            <a:off x="5724128" y="1878728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40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5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0" name="Łącznik prosty ze strzałką 249"/>
          <p:cNvCxnSpPr/>
          <p:nvPr/>
        </p:nvCxnSpPr>
        <p:spPr>
          <a:xfrm flipH="1">
            <a:off x="8604448" y="1987256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pole tekstowe 250"/>
          <p:cNvSpPr txBox="1"/>
          <p:nvPr/>
        </p:nvSpPr>
        <p:spPr>
          <a:xfrm>
            <a:off x="8100392" y="1878165"/>
            <a:ext cx="5597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41</a:t>
            </a:r>
            <a:r>
              <a:rPr lang="en-US" sz="800" dirty="0" smtClean="0">
                <a:solidFill>
                  <a:srgbClr val="FF0000"/>
                </a:solidFill>
              </a:rPr>
              <a:t>.</a:t>
            </a:r>
            <a:r>
              <a:rPr lang="pl-PL" sz="800" dirty="0">
                <a:solidFill>
                  <a:srgbClr val="FF0000"/>
                </a:solidFill>
              </a:rPr>
              <a:t>6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252" name="Łącznik prosty 251"/>
          <p:cNvCxnSpPr/>
          <p:nvPr/>
        </p:nvCxnSpPr>
        <p:spPr>
          <a:xfrm flipH="1">
            <a:off x="8172400" y="2060848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Łącznik prosty 254"/>
          <p:cNvCxnSpPr/>
          <p:nvPr/>
        </p:nvCxnSpPr>
        <p:spPr>
          <a:xfrm>
            <a:off x="8820472" y="1700808"/>
            <a:ext cx="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endParaRPr lang="pl-PL" dirty="0" smtClean="0">
              <a:latin typeface="+mj-lt"/>
            </a:endParaRPr>
          </a:p>
        </p:txBody>
      </p:sp>
      <p:sp>
        <p:nvSpPr>
          <p:cNvPr id="95" name="pole tekstowe 94"/>
          <p:cNvSpPr txBox="1"/>
          <p:nvPr/>
        </p:nvSpPr>
        <p:spPr>
          <a:xfrm>
            <a:off x="1695151" y="1522884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dirty="0" smtClean="0">
                <a:solidFill>
                  <a:srgbClr val="FF0000"/>
                </a:solidFill>
              </a:rPr>
              <a:t>46.2</a:t>
            </a:r>
            <a:r>
              <a:rPr lang="en-US" sz="800" dirty="0" err="1" smtClean="0">
                <a:solidFill>
                  <a:srgbClr val="FF0000"/>
                </a:solidFill>
              </a:rPr>
              <a:t>dBm</a:t>
            </a:r>
            <a:endParaRPr lang="en-US" sz="800" dirty="0">
              <a:solidFill>
                <a:srgbClr val="FF0000"/>
              </a:solidFill>
            </a:endParaRPr>
          </a:p>
        </p:txBody>
      </p:sp>
      <p:cxnSp>
        <p:nvCxnSpPr>
          <p:cNvPr id="96" name="Łącznik prosty ze strzałką 95"/>
          <p:cNvCxnSpPr/>
          <p:nvPr/>
        </p:nvCxnSpPr>
        <p:spPr>
          <a:xfrm>
            <a:off x="2195736" y="1628800"/>
            <a:ext cx="144016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pole tekstowe 91"/>
          <p:cNvSpPr txBox="1"/>
          <p:nvPr/>
        </p:nvSpPr>
        <p:spPr>
          <a:xfrm>
            <a:off x="7488161" y="292494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A3H</a:t>
            </a:r>
            <a:endParaRPr lang="en-US" sz="800" dirty="0">
              <a:latin typeface="+mj-lt"/>
            </a:endParaRPr>
          </a:p>
        </p:txBody>
      </p:sp>
      <p:sp>
        <p:nvSpPr>
          <p:cNvPr id="98" name="pole tekstowe 97"/>
          <p:cNvSpPr txBox="1"/>
          <p:nvPr/>
        </p:nvSpPr>
        <p:spPr>
          <a:xfrm>
            <a:off x="5113024" y="2928934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 smtClean="0">
                <a:latin typeface="+mj-lt"/>
              </a:rPr>
              <a:t>To L2RF</a:t>
            </a:r>
          </a:p>
          <a:p>
            <a:pPr algn="ctr"/>
            <a:endParaRPr lang="pl-PL" sz="800" dirty="0" smtClean="0">
              <a:latin typeface="+mj-lt"/>
            </a:endParaRPr>
          </a:p>
          <a:p>
            <a:pPr algn="ctr"/>
            <a:r>
              <a:rPr lang="pl-PL" sz="800" dirty="0" smtClean="0">
                <a:latin typeface="+mj-lt"/>
              </a:rPr>
              <a:t>I0</a:t>
            </a:r>
            <a:endParaRPr lang="en-US" sz="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400</TotalTime>
  <Words>955</Words>
  <Application>Microsoft Office PowerPoint</Application>
  <PresentationFormat>Pokaz na ekranie (4:3)</PresentationFormat>
  <Paragraphs>321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Przepływ</vt:lpstr>
      <vt:lpstr>Interferometer for RF synchronization Status and Plans</vt:lpstr>
      <vt:lpstr>Interferometer basics</vt:lpstr>
      <vt:lpstr>Interferometer basics</vt:lpstr>
      <vt:lpstr>Interferometer links</vt:lpstr>
      <vt:lpstr>Injector links</vt:lpstr>
      <vt:lpstr>Injector link – power budget</vt:lpstr>
      <vt:lpstr>Injector link – different couplers</vt:lpstr>
      <vt:lpstr>Injector link – cable ½"</vt:lpstr>
      <vt:lpstr>Injector link – cable 7/8"</vt:lpstr>
      <vt:lpstr>Injector link – couplers and 7/8"</vt:lpstr>
      <vt:lpstr>L1 link</vt:lpstr>
      <vt:lpstr>L1 link – power budget</vt:lpstr>
      <vt:lpstr>L1 link – power budget</vt:lpstr>
      <vt:lpstr>L2 link</vt:lpstr>
      <vt:lpstr>L3 link – from L2RF to DCM</vt:lpstr>
      <vt:lpstr>L3 link – from L2RF to DCM</vt:lpstr>
      <vt:lpstr>L3 link – from L2RF to DCM</vt:lpstr>
      <vt:lpstr>REFMs naming</vt:lpstr>
      <vt:lpstr>REFMs space issue</vt:lpstr>
      <vt:lpstr>Tap Point configuration</vt:lpstr>
      <vt:lpstr>Summary</vt:lpstr>
      <vt:lpstr>Thank you for your attention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Dominik</dc:creator>
  <cp:lastModifiedBy>Dominik</cp:lastModifiedBy>
  <cp:revision>62</cp:revision>
  <dcterms:created xsi:type="dcterms:W3CDTF">2013-02-18T14:41:14Z</dcterms:created>
  <dcterms:modified xsi:type="dcterms:W3CDTF">2013-02-19T13:33:28Z</dcterms:modified>
</cp:coreProperties>
</file>