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64" r:id="rId11"/>
    <p:sldId id="265" r:id="rId12"/>
    <p:sldId id="267" r:id="rId13"/>
    <p:sldId id="270" r:id="rId14"/>
    <p:sldId id="266" r:id="rId15"/>
    <p:sldId id="268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6BFE3F-57D0-456C-9D05-D9496616931F}" type="datetimeFigureOut">
              <a:rPr lang="pl-PL" smtClean="0"/>
              <a:t>2013-02-25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8C0DC5-B3CE-44EA-A66E-117B474B3E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692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2ADD2-B5B8-4B88-92C0-B31C962E15DA}" type="datetime1">
              <a:rPr lang="pl-PL" smtClean="0"/>
              <a:t>2013-02-25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Lukasz Butkowski Collaboration Workshop Swierk 2013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5EE1-A977-421B-BAF8-5EB50A6AFB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4208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D2206-858A-41D6-B8CE-2D4482EF4505}" type="datetime1">
              <a:rPr lang="pl-PL" smtClean="0"/>
              <a:t>2013-02-25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Lukasz Butkowski Collaboration Workshop Swierk 2013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5EE1-A977-421B-BAF8-5EB50A6AFB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3073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1552-6DD3-4622-B1CB-7DC912DB647E}" type="datetime1">
              <a:rPr lang="pl-PL" smtClean="0"/>
              <a:t>2013-02-25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Lukasz Butkowski Collaboration Workshop Swierk 2013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5EE1-A977-421B-BAF8-5EB50A6AFB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6527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54AE-8A11-4695-AE7C-8ADAA3CDAA72}" type="datetime1">
              <a:rPr lang="pl-PL" smtClean="0"/>
              <a:t>2013-02-25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Lukasz Butkowski Collaboration Workshop Swierk 2013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5EE1-A977-421B-BAF8-5EB50A6AFB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5939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ABEA-E9A9-4A04-B53C-7D2322352661}" type="datetime1">
              <a:rPr lang="pl-PL" smtClean="0"/>
              <a:t>2013-02-25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Lukasz Butkowski Collaboration Workshop Swierk 2013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5EE1-A977-421B-BAF8-5EB50A6AFB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0036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C4DD3-379D-4521-8B04-321CB5C4D09C}" type="datetime1">
              <a:rPr lang="pl-PL" smtClean="0"/>
              <a:t>2013-02-25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Lukasz Butkowski Collaboration Workshop Swierk 2013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5EE1-A977-421B-BAF8-5EB50A6AFB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1898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4968-C23C-458B-B82E-A6F8557E7EDA}" type="datetime1">
              <a:rPr lang="pl-PL" smtClean="0"/>
              <a:t>2013-02-25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Lukasz Butkowski Collaboration Workshop Swierk 2013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5EE1-A977-421B-BAF8-5EB50A6AFB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7619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9F855-9C43-412A-82E8-CB776529EC8D}" type="datetime1">
              <a:rPr lang="pl-PL" smtClean="0"/>
              <a:t>2013-02-25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Lukasz Butkowski Collaboration Workshop Swierk 2013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5EE1-A977-421B-BAF8-5EB50A6AFB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5146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6E19-C73C-4CD7-BAC9-EDBCBEA7F37E}" type="datetime1">
              <a:rPr lang="pl-PL" smtClean="0"/>
              <a:t>2013-02-25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Lukasz Butkowski Collaboration Workshop Swierk 2013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5EE1-A977-421B-BAF8-5EB50A6AFB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392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184D-EE87-4EE3-A4AA-A926C98EC314}" type="datetime1">
              <a:rPr lang="pl-PL" smtClean="0"/>
              <a:t>2013-02-25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Lukasz Butkowski Collaboration Workshop Swierk 2013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5EE1-A977-421B-BAF8-5EB50A6AFB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4773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EC5C1-8D96-42A4-9DAE-7CC3CC654CC2}" type="datetime1">
              <a:rPr lang="pl-PL" smtClean="0"/>
              <a:t>2013-02-25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Lukasz Butkowski Collaboration Workshop Swierk 2013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5EE1-A977-421B-BAF8-5EB50A6AFB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6137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A5FBB-DDC8-4B77-9C52-12F696314A59}" type="datetime1">
              <a:rPr lang="pl-PL" smtClean="0"/>
              <a:t>2013-02-25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Lukasz Butkowski Collaboration Workshop Swierk 2013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D5EE1-A977-421B-BAF8-5EB50A6AFB20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Łącznik prostoliniowy 7"/>
          <p:cNvCxnSpPr/>
          <p:nvPr userDrawn="1"/>
        </p:nvCxnSpPr>
        <p:spPr>
          <a:xfrm>
            <a:off x="467544" y="260648"/>
            <a:ext cx="820891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oliniowy 9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91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skllrfredminesrv/svn/utca_firmware_framework/trunk" TargetMode="External"/><Relationship Id="rId2" Type="http://schemas.openxmlformats.org/officeDocument/2006/relationships/hyperlink" Target="https://mskllrfredminesrv/projects/utca_firmware_framewor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skllrfredminesrv/doxygen/utca_firmware_framework/docs/html/files.html" TargetMode="External"/><Relationship Id="rId4" Type="http://schemas.openxmlformats.org/officeDocument/2006/relationships/hyperlink" Target="https://mskllrfredminesrv:8080/viewvc/utca_firmware_framework/trunk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Firmware </a:t>
            </a:r>
            <a:r>
              <a:rPr lang="pl-PL" dirty="0" smtClean="0"/>
              <a:t>Framework</a:t>
            </a:r>
            <a:r>
              <a:rPr lang="en-US" dirty="0" smtClean="0"/>
              <a:t> and Development Overview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Lukasz </a:t>
            </a:r>
            <a:r>
              <a:rPr lang="en-US" dirty="0" err="1" smtClean="0"/>
              <a:t>Butkowski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Lukasz Butkowski Collaboration Workshop Swierk 2013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5EE1-A977-421B-BAF8-5EB50A6AFB20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047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56" y="404664"/>
            <a:ext cx="8116927" cy="5304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Lukasz Butkowski Collaboration Workshop Swierk 2013</a:t>
            </a:r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5EE1-A977-421B-BAF8-5EB50A6AFB20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227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7" y="440431"/>
            <a:ext cx="6432575" cy="5680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Lukasz Butkowski Collaboration Workshop Swierk 2013</a:t>
            </a:r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5EE1-A977-421B-BAF8-5EB50A6AFB20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132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36712"/>
            <a:ext cx="8396707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Lukasz Butkowski Collaboration Workshop Swierk 2013</a:t>
            </a:r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5EE1-A977-421B-BAF8-5EB50A6AFB20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16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63" y="260648"/>
            <a:ext cx="7877175" cy="608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Lukasz Butkowski Collaboration Workshop Swierk 2013</a:t>
            </a:r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5EE1-A977-421B-BAF8-5EB50A6AFB20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367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Redmine link:</a:t>
            </a:r>
            <a:endParaRPr lang="en-US" sz="2000" dirty="0">
              <a:hlinkClick r:id="rId2"/>
            </a:endParaRPr>
          </a:p>
          <a:p>
            <a:pPr marL="0" indent="0">
              <a:buNone/>
            </a:pPr>
            <a:endParaRPr lang="en-US" sz="2000" dirty="0" smtClean="0">
              <a:hlinkClick r:id="rId2"/>
            </a:endParaRPr>
          </a:p>
          <a:p>
            <a:pPr marL="0" indent="0">
              <a:buNone/>
            </a:pPr>
            <a:r>
              <a:rPr lang="pl-PL" sz="2000" dirty="0" smtClean="0">
                <a:hlinkClick r:id="rId2"/>
              </a:rPr>
              <a:t>https://mskllrfredminesrv/projects/utca_firmware_framework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SVN repository link of trunk:</a:t>
            </a:r>
          </a:p>
          <a:p>
            <a:pPr marL="0" indent="0">
              <a:buNone/>
            </a:pPr>
            <a:r>
              <a:rPr lang="pl-PL" sz="2000" dirty="0" smtClean="0">
                <a:hlinkClick r:id="rId3"/>
              </a:rPr>
              <a:t>https://mskllrfredminesrv/</a:t>
            </a:r>
            <a:r>
              <a:rPr lang="en-US" sz="2000" dirty="0" err="1" smtClean="0">
                <a:hlinkClick r:id="rId3"/>
              </a:rPr>
              <a:t>svn</a:t>
            </a:r>
            <a:r>
              <a:rPr lang="pl-PL" sz="2000" dirty="0" smtClean="0">
                <a:hlinkClick r:id="rId3"/>
              </a:rPr>
              <a:t>/</a:t>
            </a:r>
            <a:r>
              <a:rPr lang="pl-PL" sz="2000" dirty="0" err="1" smtClean="0">
                <a:hlinkClick r:id="rId3"/>
              </a:rPr>
              <a:t>utca_firmware_framework</a:t>
            </a:r>
            <a:r>
              <a:rPr lang="en-US" sz="2000" dirty="0" smtClean="0">
                <a:hlinkClick r:id="rId3"/>
              </a:rPr>
              <a:t>/trunk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r>
              <a:rPr lang="en-US" sz="2000" dirty="0" smtClean="0"/>
              <a:t>or</a:t>
            </a:r>
          </a:p>
          <a:p>
            <a:pPr marL="0" indent="0">
              <a:buNone/>
            </a:pPr>
            <a:r>
              <a:rPr lang="pl-PL" sz="2000" dirty="0" smtClean="0">
                <a:hlinkClick r:id="rId4"/>
              </a:rPr>
              <a:t>https://mskllrfredminesrv</a:t>
            </a:r>
            <a:r>
              <a:rPr lang="en-US" sz="2000" dirty="0" smtClean="0">
                <a:hlinkClick r:id="rId4"/>
              </a:rPr>
              <a:t>:8080</a:t>
            </a:r>
            <a:r>
              <a:rPr lang="pl-PL" sz="2000" dirty="0" smtClean="0">
                <a:hlinkClick r:id="rId4"/>
              </a:rPr>
              <a:t>/</a:t>
            </a:r>
            <a:r>
              <a:rPr lang="en-US" sz="2000" dirty="0" err="1" smtClean="0">
                <a:hlinkClick r:id="rId4"/>
              </a:rPr>
              <a:t>viewvc</a:t>
            </a:r>
            <a:r>
              <a:rPr lang="pl-PL" sz="2000" dirty="0" smtClean="0">
                <a:hlinkClick r:id="rId4"/>
              </a:rPr>
              <a:t>/</a:t>
            </a:r>
            <a:r>
              <a:rPr lang="pl-PL" sz="2000" dirty="0" err="1" smtClean="0">
                <a:hlinkClick r:id="rId4"/>
              </a:rPr>
              <a:t>utca_firmware_framework</a:t>
            </a:r>
            <a:r>
              <a:rPr lang="en-US" sz="2000" dirty="0" smtClean="0">
                <a:hlinkClick r:id="rId4"/>
              </a:rPr>
              <a:t>/trunk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/>
              <a:t>Doxygen</a:t>
            </a:r>
            <a:r>
              <a:rPr lang="en-US" sz="2000" dirty="0" smtClean="0"/>
              <a:t> (test version):</a:t>
            </a:r>
          </a:p>
          <a:p>
            <a:pPr marL="0" indent="0">
              <a:buNone/>
            </a:pPr>
            <a:r>
              <a:rPr lang="pl-PL" sz="2000" dirty="0" smtClean="0">
                <a:hlinkClick r:id="rId5"/>
              </a:rPr>
              <a:t>https://mskllrfredminesrv/doxygen/utca_firmware_framework/docs/html/files.html</a:t>
            </a:r>
            <a:endParaRPr lang="en-US" sz="2000" dirty="0" smtClean="0"/>
          </a:p>
          <a:p>
            <a:pPr marL="0" indent="0">
              <a:buNone/>
            </a:pPr>
            <a:endParaRPr lang="pl-PL" sz="20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Lukasz Butkowski Collaboration Workshop Swierk 2013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5EE1-A977-421B-BAF8-5EB50A6AFB20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708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2708920"/>
            <a:ext cx="7859216" cy="13290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/>
              <a:t>Thank you for your attention</a:t>
            </a:r>
            <a:endParaRPr lang="pl-PL" sz="4400" b="1" dirty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Lukasz Butkowski Collaboration Workshop Swierk 2013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5EE1-A977-421B-BAF8-5EB50A6AFB20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197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Firmware Structure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 part: algorithms, user logics</a:t>
            </a:r>
          </a:p>
          <a:p>
            <a:r>
              <a:rPr lang="en-US" dirty="0" smtClean="0"/>
              <a:t>Board Part : provides interfaces to all devices on board and configures devises </a:t>
            </a:r>
          </a:p>
          <a:p>
            <a:r>
              <a:rPr lang="en-US" dirty="0" smtClean="0"/>
              <a:t>Intermediate layer: mapping of board resources with application interface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Lukasz Butkowski Collaboration Workshop Swierk 2013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5EE1-A977-421B-BAF8-5EB50A6AFB20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108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905052" y="749871"/>
            <a:ext cx="5403252" cy="18002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2193084" y="1037903"/>
            <a:ext cx="1368152" cy="129614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BOARD_1</a:t>
            </a:r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5232252" y="1022301"/>
            <a:ext cx="1860027" cy="129614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APPLICATION 1</a:t>
            </a:r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1911576" y="668646"/>
            <a:ext cx="68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FPGA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476568" y="1118621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PERIPHERALS</a:t>
            </a:r>
            <a:endParaRPr lang="pl-PL" dirty="0"/>
          </a:p>
        </p:txBody>
      </p:sp>
      <p:sp>
        <p:nvSpPr>
          <p:cNvPr id="10" name="Strzałka w lewo i prawo 9"/>
          <p:cNvSpPr/>
          <p:nvPr/>
        </p:nvSpPr>
        <p:spPr>
          <a:xfrm>
            <a:off x="3561236" y="1284695"/>
            <a:ext cx="1656184" cy="1086244"/>
          </a:xfrm>
          <a:prstGeom prst="left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BOARD_1 interface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18" name="Prostokąt 17"/>
          <p:cNvSpPr/>
          <p:nvPr/>
        </p:nvSpPr>
        <p:spPr>
          <a:xfrm>
            <a:off x="1905052" y="3477544"/>
            <a:ext cx="6771404" cy="18002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Prostokąt 18"/>
          <p:cNvSpPr/>
          <p:nvPr/>
        </p:nvSpPr>
        <p:spPr>
          <a:xfrm>
            <a:off x="2193084" y="3765576"/>
            <a:ext cx="1226788" cy="129614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BOARD_2</a:t>
            </a:r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20" name="Prostokąt 19"/>
          <p:cNvSpPr/>
          <p:nvPr/>
        </p:nvSpPr>
        <p:spPr>
          <a:xfrm>
            <a:off x="6804247" y="3715819"/>
            <a:ext cx="1794109" cy="129614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APPLICATION 1 </a:t>
            </a:r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21" name="Strzałka w lewo i prawo 20"/>
          <p:cNvSpPr/>
          <p:nvPr/>
        </p:nvSpPr>
        <p:spPr>
          <a:xfrm>
            <a:off x="1473004" y="4085151"/>
            <a:ext cx="720080" cy="686953"/>
          </a:xfrm>
          <a:prstGeom prst="leftRightArrow">
            <a:avLst>
              <a:gd name="adj1" fmla="val 52773"/>
              <a:gd name="adj2" fmla="val 37521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ole tekstowe 21"/>
          <p:cNvSpPr txBox="1"/>
          <p:nvPr/>
        </p:nvSpPr>
        <p:spPr>
          <a:xfrm>
            <a:off x="1911576" y="3396319"/>
            <a:ext cx="68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FPGA</a:t>
            </a:r>
            <a:endParaRPr lang="pl-PL" dirty="0"/>
          </a:p>
        </p:txBody>
      </p:sp>
      <p:sp>
        <p:nvSpPr>
          <p:cNvPr id="23" name="pole tekstowe 22"/>
          <p:cNvSpPr txBox="1"/>
          <p:nvPr/>
        </p:nvSpPr>
        <p:spPr>
          <a:xfrm>
            <a:off x="436638" y="4587438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PERIPHERALS</a:t>
            </a:r>
            <a:endParaRPr lang="pl-PL" dirty="0"/>
          </a:p>
        </p:txBody>
      </p:sp>
      <p:sp>
        <p:nvSpPr>
          <p:cNvPr id="24" name="Strzałka w lewo i prawo 23"/>
          <p:cNvSpPr/>
          <p:nvPr/>
        </p:nvSpPr>
        <p:spPr>
          <a:xfrm>
            <a:off x="3419872" y="3870526"/>
            <a:ext cx="1440160" cy="1086244"/>
          </a:xfrm>
          <a:prstGeom prst="leftRightArrow">
            <a:avLst>
              <a:gd name="adj1" fmla="val 50000"/>
              <a:gd name="adj2" fmla="val 3509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BOARD_2 interface</a:t>
            </a:r>
            <a:endParaRPr lang="pl-PL" sz="1600" dirty="0">
              <a:solidFill>
                <a:schemeClr val="tx1"/>
              </a:solidFill>
            </a:endParaRPr>
          </a:p>
        </p:txBody>
      </p:sp>
      <p:sp>
        <p:nvSpPr>
          <p:cNvPr id="25" name="Prostokąt 24"/>
          <p:cNvSpPr/>
          <p:nvPr/>
        </p:nvSpPr>
        <p:spPr>
          <a:xfrm>
            <a:off x="323528" y="636381"/>
            <a:ext cx="7344816" cy="200053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pole tekstowe 25"/>
          <p:cNvSpPr txBox="1"/>
          <p:nvPr/>
        </p:nvSpPr>
        <p:spPr>
          <a:xfrm>
            <a:off x="409894" y="705441"/>
            <a:ext cx="910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Board 1</a:t>
            </a:r>
            <a:endParaRPr lang="pl-PL" dirty="0"/>
          </a:p>
        </p:txBody>
      </p:sp>
      <p:sp>
        <p:nvSpPr>
          <p:cNvPr id="27" name="Prostokąt 26"/>
          <p:cNvSpPr/>
          <p:nvPr/>
        </p:nvSpPr>
        <p:spPr>
          <a:xfrm>
            <a:off x="373114" y="3396319"/>
            <a:ext cx="8519365" cy="2061444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pole tekstowe 27"/>
          <p:cNvSpPr txBox="1"/>
          <p:nvPr/>
        </p:nvSpPr>
        <p:spPr>
          <a:xfrm>
            <a:off x="554206" y="3715819"/>
            <a:ext cx="910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Board 2</a:t>
            </a:r>
            <a:endParaRPr lang="pl-PL" dirty="0"/>
          </a:p>
        </p:txBody>
      </p:sp>
      <p:sp>
        <p:nvSpPr>
          <p:cNvPr id="29" name="Prostokąt 28"/>
          <p:cNvSpPr/>
          <p:nvPr/>
        </p:nvSpPr>
        <p:spPr>
          <a:xfrm>
            <a:off x="4894710" y="3765576"/>
            <a:ext cx="792088" cy="129614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MAP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LAYER </a:t>
            </a:r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30" name="Strzałka w lewo i prawo 29"/>
          <p:cNvSpPr/>
          <p:nvPr/>
        </p:nvSpPr>
        <p:spPr>
          <a:xfrm>
            <a:off x="1473069" y="1484341"/>
            <a:ext cx="720080" cy="686953"/>
          </a:xfrm>
          <a:prstGeom prst="leftRightArrow">
            <a:avLst>
              <a:gd name="adj1" fmla="val 52773"/>
              <a:gd name="adj2" fmla="val 37521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Strzałka w lewo i prawo 30"/>
          <p:cNvSpPr/>
          <p:nvPr/>
        </p:nvSpPr>
        <p:spPr>
          <a:xfrm>
            <a:off x="5686797" y="3959696"/>
            <a:ext cx="1117449" cy="808390"/>
          </a:xfrm>
          <a:prstGeom prst="leftRightArrow">
            <a:avLst>
              <a:gd name="adj1" fmla="val 61783"/>
              <a:gd name="adj2" fmla="val 33504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APP_1</a:t>
            </a:r>
          </a:p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interf</a:t>
            </a:r>
            <a:endParaRPr lang="pl-PL" sz="1600" dirty="0">
              <a:solidFill>
                <a:schemeClr val="tx1"/>
              </a:solidFill>
            </a:endParaRPr>
          </a:p>
        </p:txBody>
      </p:sp>
      <p:sp>
        <p:nvSpPr>
          <p:cNvPr id="32" name="Prostokąt 31"/>
          <p:cNvSpPr/>
          <p:nvPr/>
        </p:nvSpPr>
        <p:spPr>
          <a:xfrm>
            <a:off x="3907530" y="826633"/>
            <a:ext cx="952502" cy="3443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CONFIG</a:t>
            </a:r>
            <a:endParaRPr lang="pl-PL" dirty="0"/>
          </a:p>
        </p:txBody>
      </p:sp>
      <p:cxnSp>
        <p:nvCxnSpPr>
          <p:cNvPr id="34" name="Łącznik prosty ze strzałką 33"/>
          <p:cNvCxnSpPr>
            <a:stCxn id="32" idx="1"/>
          </p:cNvCxnSpPr>
          <p:nvPr/>
        </p:nvCxnSpPr>
        <p:spPr>
          <a:xfrm flipH="1">
            <a:off x="3561236" y="998820"/>
            <a:ext cx="346294" cy="28587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Łącznik prosty ze strzałką 34"/>
          <p:cNvCxnSpPr/>
          <p:nvPr/>
        </p:nvCxnSpPr>
        <p:spPr>
          <a:xfrm>
            <a:off x="4860032" y="998820"/>
            <a:ext cx="357388" cy="30446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Prostokąt 36"/>
          <p:cNvSpPr/>
          <p:nvPr/>
        </p:nvSpPr>
        <p:spPr>
          <a:xfrm>
            <a:off x="2330227" y="3698339"/>
            <a:ext cx="952502" cy="34437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CONFIG</a:t>
            </a:r>
            <a:endParaRPr lang="pl-PL" dirty="0"/>
          </a:p>
        </p:txBody>
      </p:sp>
      <p:sp>
        <p:nvSpPr>
          <p:cNvPr id="38" name="Prostokąt 37"/>
          <p:cNvSpPr/>
          <p:nvPr/>
        </p:nvSpPr>
        <p:spPr>
          <a:xfrm>
            <a:off x="6948264" y="3615322"/>
            <a:ext cx="1512168" cy="34437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CONFIG</a:t>
            </a:r>
            <a:endParaRPr lang="pl-PL" dirty="0"/>
          </a:p>
        </p:txBody>
      </p:sp>
      <p:sp>
        <p:nvSpPr>
          <p:cNvPr id="39" name="pole tekstowe 38"/>
          <p:cNvSpPr txBox="1"/>
          <p:nvPr/>
        </p:nvSpPr>
        <p:spPr>
          <a:xfrm>
            <a:off x="377487" y="255972"/>
            <a:ext cx="873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</a:t>
            </a:r>
            <a:endParaRPr lang="pl-PL" dirty="0"/>
          </a:p>
        </p:txBody>
      </p:sp>
      <p:sp>
        <p:nvSpPr>
          <p:cNvPr id="40" name="pole tekstowe 39"/>
          <p:cNvSpPr txBox="1"/>
          <p:nvPr/>
        </p:nvSpPr>
        <p:spPr>
          <a:xfrm>
            <a:off x="377487" y="3014858"/>
            <a:ext cx="1933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Under </a:t>
            </a:r>
            <a:r>
              <a:rPr lang="en-US" dirty="0" smtClean="0"/>
              <a:t>preparation</a:t>
            </a:r>
            <a:endParaRPr lang="pl-PL" dirty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Lukasz Butkowski Collaboration Workshop Swierk 2013</a:t>
            </a:r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5EE1-A977-421B-BAF8-5EB50A6AFB20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669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531912" y="908720"/>
            <a:ext cx="8136904" cy="4824536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827584" y="2492896"/>
            <a:ext cx="2088232" cy="309634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827584" y="1340768"/>
            <a:ext cx="2088232" cy="1008112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3131840" y="1340768"/>
            <a:ext cx="5400600" cy="4248472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5004048" y="1772815"/>
            <a:ext cx="331236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4985369" y="2623702"/>
            <a:ext cx="3312715" cy="2268252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ięciokąt 9"/>
          <p:cNvSpPr/>
          <p:nvPr/>
        </p:nvSpPr>
        <p:spPr>
          <a:xfrm>
            <a:off x="3123878" y="2850840"/>
            <a:ext cx="396044" cy="151259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ięciokąt 10"/>
          <p:cNvSpPr/>
          <p:nvPr/>
        </p:nvSpPr>
        <p:spPr>
          <a:xfrm flipH="1">
            <a:off x="2690580" y="2850840"/>
            <a:ext cx="450472" cy="151259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ięciokąt 11"/>
          <p:cNvSpPr/>
          <p:nvPr/>
        </p:nvSpPr>
        <p:spPr>
          <a:xfrm>
            <a:off x="3123878" y="3245358"/>
            <a:ext cx="396044" cy="151259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ięciokąt 12"/>
          <p:cNvSpPr/>
          <p:nvPr/>
        </p:nvSpPr>
        <p:spPr>
          <a:xfrm flipH="1">
            <a:off x="2690580" y="3245358"/>
            <a:ext cx="450472" cy="151259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ięciokąt 13"/>
          <p:cNvSpPr/>
          <p:nvPr/>
        </p:nvSpPr>
        <p:spPr>
          <a:xfrm>
            <a:off x="3123878" y="3619779"/>
            <a:ext cx="396044" cy="151259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ięciokąt 14"/>
          <p:cNvSpPr/>
          <p:nvPr/>
        </p:nvSpPr>
        <p:spPr>
          <a:xfrm flipH="1">
            <a:off x="2690580" y="3619779"/>
            <a:ext cx="450472" cy="151259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ięciokąt 15"/>
          <p:cNvSpPr/>
          <p:nvPr/>
        </p:nvSpPr>
        <p:spPr>
          <a:xfrm>
            <a:off x="3123878" y="4058009"/>
            <a:ext cx="396044" cy="151259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ięciokąt 16"/>
          <p:cNvSpPr/>
          <p:nvPr/>
        </p:nvSpPr>
        <p:spPr>
          <a:xfrm flipH="1">
            <a:off x="2690580" y="4058009"/>
            <a:ext cx="450472" cy="151259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ięciokąt 17"/>
          <p:cNvSpPr/>
          <p:nvPr/>
        </p:nvSpPr>
        <p:spPr>
          <a:xfrm>
            <a:off x="3123878" y="4509120"/>
            <a:ext cx="396044" cy="151259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Pięciokąt 18"/>
          <p:cNvSpPr/>
          <p:nvPr/>
        </p:nvSpPr>
        <p:spPr>
          <a:xfrm flipH="1">
            <a:off x="2690580" y="4509120"/>
            <a:ext cx="450472" cy="151259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ięciokąt 19"/>
          <p:cNvSpPr/>
          <p:nvPr/>
        </p:nvSpPr>
        <p:spPr>
          <a:xfrm>
            <a:off x="5003701" y="3060972"/>
            <a:ext cx="396044" cy="15125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ięciokąt 21"/>
          <p:cNvSpPr/>
          <p:nvPr/>
        </p:nvSpPr>
        <p:spPr>
          <a:xfrm>
            <a:off x="5004048" y="3351869"/>
            <a:ext cx="396044" cy="15125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Pięciokąt 22"/>
          <p:cNvSpPr/>
          <p:nvPr/>
        </p:nvSpPr>
        <p:spPr>
          <a:xfrm>
            <a:off x="5003701" y="3695408"/>
            <a:ext cx="396044" cy="15125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Pięciokąt 23"/>
          <p:cNvSpPr/>
          <p:nvPr/>
        </p:nvSpPr>
        <p:spPr>
          <a:xfrm>
            <a:off x="5018137" y="4419399"/>
            <a:ext cx="396044" cy="15125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Pięciokąt 24"/>
          <p:cNvSpPr/>
          <p:nvPr/>
        </p:nvSpPr>
        <p:spPr>
          <a:xfrm>
            <a:off x="5003701" y="4058008"/>
            <a:ext cx="396044" cy="15125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Pięciokąt 25"/>
          <p:cNvSpPr/>
          <p:nvPr/>
        </p:nvSpPr>
        <p:spPr>
          <a:xfrm>
            <a:off x="3123878" y="4905164"/>
            <a:ext cx="396044" cy="151259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Pięciokąt 26"/>
          <p:cNvSpPr/>
          <p:nvPr/>
        </p:nvSpPr>
        <p:spPr>
          <a:xfrm flipH="1">
            <a:off x="2690580" y="4905164"/>
            <a:ext cx="450472" cy="151259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Pięciokąt 27"/>
          <p:cNvSpPr/>
          <p:nvPr/>
        </p:nvSpPr>
        <p:spPr>
          <a:xfrm>
            <a:off x="3095430" y="5301208"/>
            <a:ext cx="396044" cy="151259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Pięciokąt 28"/>
          <p:cNvSpPr/>
          <p:nvPr/>
        </p:nvSpPr>
        <p:spPr>
          <a:xfrm flipH="1">
            <a:off x="2662132" y="5301208"/>
            <a:ext cx="450472" cy="151259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Prostokąt 29"/>
          <p:cNvSpPr/>
          <p:nvPr/>
        </p:nvSpPr>
        <p:spPr>
          <a:xfrm>
            <a:off x="3805250" y="4979416"/>
            <a:ext cx="1198798" cy="5514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adapter</a:t>
            </a:r>
            <a:endParaRPr lang="pl-PL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cxnSp>
        <p:nvCxnSpPr>
          <p:cNvPr id="32" name="Łącznik prosty ze strzałką 31"/>
          <p:cNvCxnSpPr>
            <a:stCxn id="10" idx="3"/>
            <a:endCxn id="9" idx="1"/>
          </p:cNvCxnSpPr>
          <p:nvPr/>
        </p:nvCxnSpPr>
        <p:spPr>
          <a:xfrm>
            <a:off x="3519922" y="2926470"/>
            <a:ext cx="1465447" cy="83135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Łącznik prosty ze strzałką 35"/>
          <p:cNvCxnSpPr>
            <a:endCxn id="22" idx="1"/>
          </p:cNvCxnSpPr>
          <p:nvPr/>
        </p:nvCxnSpPr>
        <p:spPr>
          <a:xfrm>
            <a:off x="3519921" y="3335695"/>
            <a:ext cx="1484127" cy="9180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 prosty ze strzałką 37"/>
          <p:cNvCxnSpPr>
            <a:endCxn id="45" idx="3"/>
          </p:cNvCxnSpPr>
          <p:nvPr/>
        </p:nvCxnSpPr>
        <p:spPr>
          <a:xfrm flipV="1">
            <a:off x="3519921" y="4463656"/>
            <a:ext cx="497013" cy="115187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Łącznik prosty ze strzałką 39"/>
          <p:cNvCxnSpPr/>
          <p:nvPr/>
        </p:nvCxnSpPr>
        <p:spPr>
          <a:xfrm flipV="1">
            <a:off x="3491474" y="5376837"/>
            <a:ext cx="313776" cy="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y ze strzałką 41"/>
          <p:cNvCxnSpPr>
            <a:stCxn id="30" idx="0"/>
            <a:endCxn id="24" idx="1"/>
          </p:cNvCxnSpPr>
          <p:nvPr/>
        </p:nvCxnSpPr>
        <p:spPr>
          <a:xfrm flipV="1">
            <a:off x="4404649" y="4495029"/>
            <a:ext cx="613488" cy="484387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rójkąt równoramienny 44"/>
          <p:cNvSpPr/>
          <p:nvPr/>
        </p:nvSpPr>
        <p:spPr>
          <a:xfrm rot="4407284">
            <a:off x="4009461" y="4263992"/>
            <a:ext cx="312892" cy="310816"/>
          </a:xfrm>
          <a:prstGeom prst="triangl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46" name="Łącznik prosty ze strzałką 45"/>
          <p:cNvCxnSpPr/>
          <p:nvPr/>
        </p:nvCxnSpPr>
        <p:spPr>
          <a:xfrm flipV="1">
            <a:off x="4427984" y="4133638"/>
            <a:ext cx="590153" cy="17959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Elipsa 49"/>
          <p:cNvSpPr/>
          <p:nvPr/>
        </p:nvSpPr>
        <p:spPr>
          <a:xfrm>
            <a:off x="4295112" y="4293095"/>
            <a:ext cx="132872" cy="12630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2" name="Strzałka w lewo i prawo 51"/>
          <p:cNvSpPr/>
          <p:nvPr/>
        </p:nvSpPr>
        <p:spPr>
          <a:xfrm>
            <a:off x="179512" y="3619778"/>
            <a:ext cx="686122" cy="950879"/>
          </a:xfrm>
          <a:prstGeom prst="leftRightArrow">
            <a:avLst>
              <a:gd name="adj1" fmla="val 53446"/>
              <a:gd name="adj2" fmla="val 3126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IO</a:t>
            </a:r>
            <a:endParaRPr lang="pl-PL" b="1" dirty="0"/>
          </a:p>
        </p:txBody>
      </p:sp>
      <p:sp>
        <p:nvSpPr>
          <p:cNvPr id="53" name="pole tekstowe 52"/>
          <p:cNvSpPr txBox="1"/>
          <p:nvPr/>
        </p:nvSpPr>
        <p:spPr>
          <a:xfrm>
            <a:off x="539552" y="908720"/>
            <a:ext cx="273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ENT_TOP - top entity</a:t>
            </a:r>
            <a:endParaRPr lang="pl-PL" dirty="0"/>
          </a:p>
        </p:txBody>
      </p:sp>
      <p:sp>
        <p:nvSpPr>
          <p:cNvPr id="54" name="pole tekstowe 53"/>
          <p:cNvSpPr txBox="1"/>
          <p:nvPr/>
        </p:nvSpPr>
        <p:spPr>
          <a:xfrm>
            <a:off x="899592" y="1405617"/>
            <a:ext cx="1987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PKG_BOARD</a:t>
            </a:r>
          </a:p>
          <a:p>
            <a:pPr algn="ctr"/>
            <a:r>
              <a:rPr lang="en-US" dirty="0" smtClean="0"/>
              <a:t>Board configuration</a:t>
            </a:r>
            <a:endParaRPr lang="pl-PL" dirty="0"/>
          </a:p>
        </p:txBody>
      </p:sp>
      <p:sp>
        <p:nvSpPr>
          <p:cNvPr id="55" name="Prostokąt 54"/>
          <p:cNvSpPr/>
          <p:nvPr/>
        </p:nvSpPr>
        <p:spPr>
          <a:xfrm>
            <a:off x="5003700" y="1772816"/>
            <a:ext cx="3312715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dirty="0" smtClean="0"/>
              <a:t>PKG_APPLICATION</a:t>
            </a:r>
          </a:p>
          <a:p>
            <a:pPr algn="ctr"/>
            <a:r>
              <a:rPr lang="en-US" dirty="0" smtClean="0"/>
              <a:t>Application configuration</a:t>
            </a:r>
            <a:endParaRPr lang="pl-PL" dirty="0"/>
          </a:p>
        </p:txBody>
      </p:sp>
      <p:sp>
        <p:nvSpPr>
          <p:cNvPr id="56" name="pole tekstowe 55"/>
          <p:cNvSpPr txBox="1"/>
          <p:nvPr/>
        </p:nvSpPr>
        <p:spPr>
          <a:xfrm>
            <a:off x="3143706" y="1370825"/>
            <a:ext cx="5244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ENT_APPLICATION_INTG</a:t>
            </a:r>
            <a:endParaRPr lang="pl-PL" dirty="0"/>
          </a:p>
        </p:txBody>
      </p:sp>
      <p:sp>
        <p:nvSpPr>
          <p:cNvPr id="57" name="Strzałka w dół 56"/>
          <p:cNvSpPr/>
          <p:nvPr/>
        </p:nvSpPr>
        <p:spPr>
          <a:xfrm>
            <a:off x="1259632" y="2357057"/>
            <a:ext cx="1008112" cy="50196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8" name="Strzałka w dół 57"/>
          <p:cNvSpPr/>
          <p:nvPr/>
        </p:nvSpPr>
        <p:spPr>
          <a:xfrm>
            <a:off x="6012160" y="2436329"/>
            <a:ext cx="1008112" cy="501960"/>
          </a:xfrm>
          <a:prstGeom prst="downArrow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0" name="pole tekstowe 59"/>
          <p:cNvSpPr txBox="1"/>
          <p:nvPr/>
        </p:nvSpPr>
        <p:spPr>
          <a:xfrm>
            <a:off x="5799720" y="3064419"/>
            <a:ext cx="2478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ENT_APPLICATION_TOP</a:t>
            </a:r>
          </a:p>
          <a:p>
            <a:endParaRPr lang="en-US" dirty="0"/>
          </a:p>
          <a:p>
            <a:r>
              <a:rPr lang="en-US" dirty="0" smtClean="0"/>
              <a:t>User logic</a:t>
            </a:r>
            <a:endParaRPr lang="pl-PL" dirty="0"/>
          </a:p>
        </p:txBody>
      </p:sp>
      <p:sp>
        <p:nvSpPr>
          <p:cNvPr id="61" name="pole tekstowe 60"/>
          <p:cNvSpPr txBox="1"/>
          <p:nvPr/>
        </p:nvSpPr>
        <p:spPr>
          <a:xfrm rot="16200000">
            <a:off x="4359748" y="3510742"/>
            <a:ext cx="2356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Application interface</a:t>
            </a:r>
            <a:endParaRPr lang="pl-PL" dirty="0"/>
          </a:p>
        </p:txBody>
      </p:sp>
      <p:sp>
        <p:nvSpPr>
          <p:cNvPr id="62" name="pole tekstowe 61"/>
          <p:cNvSpPr txBox="1"/>
          <p:nvPr/>
        </p:nvSpPr>
        <p:spPr>
          <a:xfrm rot="16200000">
            <a:off x="1581678" y="3847723"/>
            <a:ext cx="1791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Board interface</a:t>
            </a:r>
            <a:endParaRPr lang="pl-PL" dirty="0"/>
          </a:p>
        </p:txBody>
      </p:sp>
      <p:sp>
        <p:nvSpPr>
          <p:cNvPr id="64" name="pole tekstowe 63"/>
          <p:cNvSpPr txBox="1"/>
          <p:nvPr/>
        </p:nvSpPr>
        <p:spPr>
          <a:xfrm>
            <a:off x="899592" y="2911586"/>
            <a:ext cx="22582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ENT_BOARD_TOP</a:t>
            </a:r>
          </a:p>
          <a:p>
            <a:endParaRPr lang="en-US" dirty="0"/>
          </a:p>
          <a:p>
            <a:r>
              <a:rPr lang="en-US" dirty="0" smtClean="0"/>
              <a:t>Interfaces: </a:t>
            </a:r>
          </a:p>
          <a:p>
            <a:r>
              <a:rPr lang="en-US" dirty="0" smtClean="0"/>
              <a:t>Logic,</a:t>
            </a:r>
          </a:p>
          <a:p>
            <a:r>
              <a:rPr lang="en-US" dirty="0" smtClean="0"/>
              <a:t>ADC,DAC,</a:t>
            </a:r>
          </a:p>
          <a:p>
            <a:r>
              <a:rPr lang="en-US" dirty="0" smtClean="0"/>
              <a:t>DDR,</a:t>
            </a:r>
          </a:p>
          <a:p>
            <a:r>
              <a:rPr lang="en-US" dirty="0" err="1" smtClean="0"/>
              <a:t>PCIe</a:t>
            </a:r>
            <a:r>
              <a:rPr lang="en-US" dirty="0" smtClean="0"/>
              <a:t>,</a:t>
            </a:r>
          </a:p>
          <a:p>
            <a:r>
              <a:rPr lang="en-US" dirty="0" smtClean="0"/>
              <a:t>LLL,</a:t>
            </a:r>
          </a:p>
          <a:p>
            <a:r>
              <a:rPr lang="en-US" dirty="0" smtClean="0"/>
              <a:t>SPI, I2C etc…</a:t>
            </a:r>
            <a:endParaRPr lang="pl-PL" dirty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Lukasz Butkowski Collaboration Workshop Swierk 2013</a:t>
            </a:r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5EE1-A977-421B-BAF8-5EB50A6AFB20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711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Project generator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600" dirty="0" smtClean="0"/>
              <a:t>GUI tool:</a:t>
            </a:r>
          </a:p>
          <a:p>
            <a:pPr marL="971550" lvl="1" indent="-514350">
              <a:buAutoNum type="arabicPeriod"/>
            </a:pPr>
            <a:r>
              <a:rPr lang="en-US" sz="2300" dirty="0" smtClean="0"/>
              <a:t>Choose board;</a:t>
            </a:r>
          </a:p>
          <a:p>
            <a:pPr marL="971550" lvl="1" indent="-514350">
              <a:buAutoNum type="arabicPeriod"/>
            </a:pPr>
            <a:r>
              <a:rPr lang="en-US" sz="2300" dirty="0" smtClean="0"/>
              <a:t>Choose available board configuration or create new based on default</a:t>
            </a:r>
          </a:p>
          <a:p>
            <a:pPr marL="971550" lvl="1" indent="-514350">
              <a:buAutoNum type="arabicPeriod"/>
            </a:pPr>
            <a:r>
              <a:rPr lang="en-US" sz="2300" dirty="0" smtClean="0"/>
              <a:t>Choose application;</a:t>
            </a:r>
          </a:p>
          <a:p>
            <a:pPr marL="971550" lvl="1" indent="-514350">
              <a:buFont typeface="Arial" pitchFamily="34" charset="0"/>
              <a:buAutoNum type="arabicPeriod"/>
            </a:pPr>
            <a:r>
              <a:rPr lang="en-US" sz="2300" dirty="0" smtClean="0"/>
              <a:t>Choose available application configuration or create new based on default</a:t>
            </a:r>
          </a:p>
          <a:p>
            <a:pPr marL="971550" lvl="1" indent="-514350">
              <a:buFont typeface="Arial" pitchFamily="34" charset="0"/>
              <a:buAutoNum type="arabicPeriod"/>
            </a:pPr>
            <a:r>
              <a:rPr lang="en-US" sz="2300" dirty="0" smtClean="0"/>
              <a:t>Assign signals from board to the application,</a:t>
            </a:r>
          </a:p>
          <a:p>
            <a:pPr marL="971550" lvl="1" indent="-514350">
              <a:buFont typeface="Arial" pitchFamily="34" charset="0"/>
              <a:buAutoNum type="arabicPeriod"/>
            </a:pPr>
            <a:r>
              <a:rPr lang="en-US" sz="2300" dirty="0" smtClean="0"/>
              <a:t>Generate project;</a:t>
            </a:r>
          </a:p>
          <a:p>
            <a:pPr marL="57150" indent="0">
              <a:buNone/>
            </a:pPr>
            <a:r>
              <a:rPr lang="en-US" sz="2600" dirty="0" smtClean="0"/>
              <a:t> Outputs:</a:t>
            </a:r>
          </a:p>
          <a:p>
            <a:pPr marL="514350" indent="-457200"/>
            <a:r>
              <a:rPr lang="en-US" sz="2600" dirty="0" smtClean="0"/>
              <a:t>ISE project ( *.</a:t>
            </a:r>
            <a:r>
              <a:rPr lang="en-US" sz="2600" dirty="0" err="1" smtClean="0"/>
              <a:t>xise</a:t>
            </a:r>
            <a:r>
              <a:rPr lang="en-US" sz="2600" dirty="0" smtClean="0"/>
              <a:t>, *.</a:t>
            </a:r>
            <a:r>
              <a:rPr lang="en-US" sz="2600" dirty="0" err="1" smtClean="0"/>
              <a:t>tcl</a:t>
            </a:r>
            <a:r>
              <a:rPr lang="en-US" sz="2600" dirty="0" smtClean="0"/>
              <a:t> files) - for development</a:t>
            </a:r>
          </a:p>
          <a:p>
            <a:pPr marL="514350" indent="-457200"/>
            <a:r>
              <a:rPr lang="en-US" sz="2600" dirty="0" err="1" smtClean="0"/>
              <a:t>Makefile</a:t>
            </a:r>
            <a:r>
              <a:rPr lang="en-US" sz="2600" dirty="0" smtClean="0"/>
              <a:t> – for automation</a:t>
            </a:r>
          </a:p>
          <a:p>
            <a:pPr marL="57150" indent="0">
              <a:buNone/>
            </a:pPr>
            <a:endParaRPr lang="en-US" sz="3000" dirty="0" smtClean="0"/>
          </a:p>
          <a:p>
            <a:pPr marL="57150" indent="0">
              <a:buNone/>
            </a:pPr>
            <a:r>
              <a:rPr lang="en-US" sz="2800" dirty="0" smtClean="0"/>
              <a:t>Alfa version of tool already prepared by </a:t>
            </a:r>
            <a:r>
              <a:rPr lang="en-US" sz="2800" dirty="0" err="1" smtClean="0"/>
              <a:t>Jarek</a:t>
            </a:r>
            <a:r>
              <a:rPr lang="en-US" sz="2800" dirty="0" smtClean="0"/>
              <a:t> </a:t>
            </a:r>
            <a:r>
              <a:rPr lang="en-US" sz="2800" dirty="0" err="1" smtClean="0"/>
              <a:t>Szewinski</a:t>
            </a:r>
            <a:r>
              <a:rPr lang="en-US" sz="2800" dirty="0" smtClean="0"/>
              <a:t>.</a:t>
            </a:r>
          </a:p>
          <a:p>
            <a:pPr marL="57150" indent="0">
              <a:buNone/>
            </a:pPr>
            <a:r>
              <a:rPr lang="en-US" sz="2100" dirty="0" smtClean="0"/>
              <a:t>(still need some upgrades and development)</a:t>
            </a:r>
          </a:p>
          <a:p>
            <a:pPr marL="971550" lvl="1" indent="-514350">
              <a:buAutoNum type="arabicPeriod"/>
            </a:pPr>
            <a:endParaRPr lang="en-US" dirty="0" smtClean="0"/>
          </a:p>
          <a:p>
            <a:pPr marL="971550" lvl="1" indent="-514350">
              <a:buAutoNum type="arabicPeriod"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Lukasz Butkowski Collaboration Workshop Swierk 2013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5EE1-A977-421B-BAF8-5EB50A6AFB20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550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Source structure, repository structure</a:t>
            </a:r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1628800"/>
            <a:ext cx="1594386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268760"/>
            <a:ext cx="2304256" cy="4633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4149080"/>
            <a:ext cx="1813880" cy="160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Lukasz Butkowski Collaboration Workshop Swierk 2013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5EE1-A977-421B-BAF8-5EB50A6AFB20}" type="slidenum">
              <a:rPr lang="pl-PL" smtClean="0"/>
              <a:t>6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368640" y="2450815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 err="1"/>
              <a:t>t</a:t>
            </a:r>
            <a:r>
              <a:rPr lang="pl-PL" sz="1400" b="1" dirty="0" err="1" smtClean="0"/>
              <a:t>runk</a:t>
            </a:r>
            <a:r>
              <a:rPr lang="pl-PL" sz="1400" dirty="0" smtClean="0"/>
              <a:t> – </a:t>
            </a:r>
            <a:r>
              <a:rPr lang="pl-PL" sz="1400" dirty="0" err="1" smtClean="0"/>
              <a:t>main</a:t>
            </a:r>
            <a:r>
              <a:rPr lang="pl-PL" sz="1400" dirty="0" smtClean="0"/>
              <a:t> </a:t>
            </a:r>
            <a:r>
              <a:rPr lang="pl-PL" sz="1400" dirty="0" err="1" smtClean="0"/>
              <a:t>framwork</a:t>
            </a:r>
            <a:r>
              <a:rPr lang="pl-PL" sz="1400" dirty="0" smtClean="0"/>
              <a:t> </a:t>
            </a:r>
            <a:r>
              <a:rPr lang="pl-PL" sz="1400" dirty="0" err="1" smtClean="0"/>
              <a:t>files</a:t>
            </a:r>
            <a:r>
              <a:rPr lang="pl-PL" sz="1400" dirty="0" smtClean="0"/>
              <a:t>, most </a:t>
            </a:r>
            <a:r>
              <a:rPr lang="pl-PL" sz="1400" dirty="0" err="1" smtClean="0"/>
              <a:t>stable</a:t>
            </a:r>
            <a:r>
              <a:rPr lang="pl-PL" sz="1400" dirty="0" smtClean="0"/>
              <a:t> and </a:t>
            </a:r>
            <a:r>
              <a:rPr lang="pl-PL" sz="1400" dirty="0" err="1" smtClean="0"/>
              <a:t>current</a:t>
            </a:r>
            <a:r>
              <a:rPr lang="pl-PL" sz="1400" dirty="0" smtClean="0"/>
              <a:t> version </a:t>
            </a:r>
            <a:endParaRPr lang="pl-PL" sz="1400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2368640" y="1259468"/>
            <a:ext cx="33554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 err="1" smtClean="0"/>
              <a:t>branch</a:t>
            </a:r>
            <a:r>
              <a:rPr lang="pl-PL" sz="1400" dirty="0" smtClean="0"/>
              <a:t> – development </a:t>
            </a:r>
            <a:r>
              <a:rPr lang="pl-PL" sz="1400" dirty="0" err="1" smtClean="0"/>
              <a:t>done</a:t>
            </a:r>
            <a:r>
              <a:rPr lang="pl-PL" sz="1400" dirty="0" smtClean="0"/>
              <a:t> in </a:t>
            </a:r>
            <a:r>
              <a:rPr lang="pl-PL" sz="1400" dirty="0" err="1" smtClean="0"/>
              <a:t>branches</a:t>
            </a:r>
            <a:r>
              <a:rPr lang="pl-PL" sz="1400" dirty="0" smtClean="0"/>
              <a:t>, </a:t>
            </a:r>
            <a:r>
              <a:rPr lang="pl-PL" sz="1400" dirty="0" err="1" smtClean="0"/>
              <a:t>each</a:t>
            </a:r>
            <a:r>
              <a:rPr lang="pl-PL" sz="1400" dirty="0" smtClean="0"/>
              <a:t> </a:t>
            </a:r>
            <a:r>
              <a:rPr lang="pl-PL" sz="1400" dirty="0" err="1" smtClean="0"/>
              <a:t>branch</a:t>
            </a:r>
            <a:r>
              <a:rPr lang="pl-PL" sz="1400" dirty="0" smtClean="0"/>
              <a:t> </a:t>
            </a:r>
            <a:r>
              <a:rPr lang="pl-PL" sz="1400" dirty="0" err="1" smtClean="0"/>
              <a:t>have</a:t>
            </a:r>
            <a:r>
              <a:rPr lang="pl-PL" sz="1400" dirty="0" smtClean="0"/>
              <a:t> the same </a:t>
            </a:r>
            <a:r>
              <a:rPr lang="pl-PL" sz="1400" dirty="0" err="1" smtClean="0"/>
              <a:t>structure</a:t>
            </a:r>
            <a:r>
              <a:rPr lang="pl-PL" sz="1400" dirty="0" smtClean="0"/>
              <a:t> as </a:t>
            </a:r>
            <a:r>
              <a:rPr lang="pl-PL" sz="1400" dirty="0" err="1" smtClean="0"/>
              <a:t>trunk</a:t>
            </a:r>
            <a:r>
              <a:rPr lang="pl-PL" sz="1400" dirty="0" smtClean="0"/>
              <a:t> </a:t>
            </a:r>
            <a:endParaRPr lang="pl-PL" sz="1400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2368640" y="2060848"/>
            <a:ext cx="32716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 err="1" smtClean="0"/>
              <a:t>tag</a:t>
            </a:r>
            <a:r>
              <a:rPr lang="pl-PL" sz="1400" dirty="0" smtClean="0"/>
              <a:t> – </a:t>
            </a:r>
            <a:r>
              <a:rPr lang="pl-PL" sz="1400" dirty="0" err="1" smtClean="0"/>
              <a:t>tagged</a:t>
            </a:r>
            <a:r>
              <a:rPr lang="pl-PL" sz="1400" dirty="0" smtClean="0"/>
              <a:t> </a:t>
            </a:r>
            <a:r>
              <a:rPr lang="pl-PL" sz="1400" dirty="0" err="1" smtClean="0"/>
              <a:t>versions</a:t>
            </a:r>
            <a:r>
              <a:rPr lang="pl-PL" sz="1400" dirty="0" smtClean="0"/>
              <a:t> of  </a:t>
            </a:r>
            <a:r>
              <a:rPr lang="pl-PL" sz="1400" dirty="0" err="1" smtClean="0"/>
              <a:t>framework</a:t>
            </a:r>
            <a:endParaRPr lang="pl-PL" sz="1400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2708332" y="4424325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 err="1" smtClean="0"/>
              <a:t>hdl</a:t>
            </a:r>
            <a:r>
              <a:rPr lang="pl-PL" sz="1400" dirty="0" smtClean="0"/>
              <a:t> – </a:t>
            </a:r>
            <a:r>
              <a:rPr lang="pl-PL" sz="1400" dirty="0" err="1" smtClean="0"/>
              <a:t>vhdl</a:t>
            </a:r>
            <a:r>
              <a:rPr lang="pl-PL" sz="1400" dirty="0" smtClean="0"/>
              <a:t>, </a:t>
            </a:r>
            <a:r>
              <a:rPr lang="pl-PL" sz="1400" dirty="0" err="1" smtClean="0"/>
              <a:t>verilog</a:t>
            </a:r>
            <a:r>
              <a:rPr lang="pl-PL" sz="1400" dirty="0" smtClean="0"/>
              <a:t> </a:t>
            </a:r>
            <a:r>
              <a:rPr lang="pl-PL" sz="1400" dirty="0" err="1" smtClean="0"/>
              <a:t>source</a:t>
            </a:r>
            <a:r>
              <a:rPr lang="pl-PL" sz="1400" dirty="0" smtClean="0"/>
              <a:t> </a:t>
            </a:r>
            <a:r>
              <a:rPr lang="pl-PL" sz="1400" dirty="0" err="1" smtClean="0"/>
              <a:t>files</a:t>
            </a:r>
            <a:r>
              <a:rPr lang="pl-PL" sz="1400" dirty="0" smtClean="0"/>
              <a:t> </a:t>
            </a:r>
            <a:endParaRPr lang="pl-PL" sz="1400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2708332" y="4732102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 err="1" smtClean="0"/>
              <a:t>netlists</a:t>
            </a:r>
            <a:r>
              <a:rPr lang="pl-PL" sz="1400" dirty="0" smtClean="0"/>
              <a:t> – </a:t>
            </a:r>
            <a:r>
              <a:rPr lang="pl-PL" sz="1400" dirty="0" err="1" smtClean="0"/>
              <a:t>generated</a:t>
            </a:r>
            <a:r>
              <a:rPr lang="pl-PL" sz="1400" dirty="0" smtClean="0"/>
              <a:t> </a:t>
            </a:r>
            <a:r>
              <a:rPr lang="pl-PL" sz="1400" dirty="0" err="1" smtClean="0"/>
              <a:t>netlist</a:t>
            </a:r>
            <a:r>
              <a:rPr lang="pl-PL" sz="1400" dirty="0" smtClean="0"/>
              <a:t> </a:t>
            </a:r>
            <a:r>
              <a:rPr lang="pl-PL" sz="1400" dirty="0" err="1" smtClean="0"/>
              <a:t>files</a:t>
            </a:r>
            <a:endParaRPr lang="pl-PL" sz="1400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2708332" y="5066358"/>
            <a:ext cx="2973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prj</a:t>
            </a:r>
            <a:r>
              <a:rPr lang="en-US" sz="1400" dirty="0" smtClean="0"/>
              <a:t> – files for synthesis of board part </a:t>
            </a:r>
            <a:endParaRPr lang="en-US" sz="1400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2708332" y="5450390"/>
            <a:ext cx="2973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/>
              <a:t>u</a:t>
            </a:r>
            <a:r>
              <a:rPr lang="en-US" sz="1400" b="1" dirty="0" err="1" smtClean="0"/>
              <a:t>cf</a:t>
            </a:r>
            <a:r>
              <a:rPr lang="en-US" sz="1400" b="1" dirty="0" smtClean="0"/>
              <a:t> </a:t>
            </a:r>
            <a:r>
              <a:rPr lang="en-US" sz="1400" dirty="0" smtClean="0"/>
              <a:t>– default constraints file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6088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Automation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Code documentation generation using </a:t>
            </a:r>
            <a:r>
              <a:rPr lang="en-US" sz="2800" dirty="0" err="1" smtClean="0"/>
              <a:t>doxygen</a:t>
            </a:r>
            <a:r>
              <a:rPr lang="en-US" sz="2800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Commit of code into repository triggers generation of documentation,  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VHDL code need to be commented properly by developers,</a:t>
            </a:r>
          </a:p>
          <a:p>
            <a:pPr marL="457200" lvl="1" indent="0">
              <a:buNone/>
            </a:pPr>
            <a:r>
              <a:rPr lang="en-US" sz="2400" dirty="0" smtClean="0"/>
              <a:t>Done, need some adjustments for VHDL codes </a:t>
            </a:r>
            <a:endParaRPr lang="en-US" dirty="0" smtClean="0"/>
          </a:p>
          <a:p>
            <a:r>
              <a:rPr lang="en-US" dirty="0" smtClean="0"/>
              <a:t>Build server: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Automated compilation of project on a dedicated server,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Compilation triggered by commit to the repository trunk or triggered manually,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Result of build visible through web browser,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Automatic version set in VHDL code before compilation ,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Database of compiled firmware's with information about compilation and status, </a:t>
            </a:r>
          </a:p>
          <a:p>
            <a:pPr marL="457200" lvl="1" indent="0">
              <a:buNone/>
            </a:pPr>
            <a:r>
              <a:rPr lang="en-US" dirty="0" smtClean="0"/>
              <a:t>Under preparation, fully operational in end of summer or sooner,</a:t>
            </a:r>
          </a:p>
          <a:p>
            <a:pPr lvl="2"/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Lukasz Butkowski Collaboration Workshop Swierk 2013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5EE1-A977-421B-BAF8-5EB50A6AFB20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530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Build version control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WORD_FIRMWARE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Address 0 of every bar, board or application version, version of configuration used for board or for application, nomenclatures under preparation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WORD_COMPILATON</a:t>
            </a:r>
          </a:p>
          <a:p>
            <a:pPr marL="0" indent="0">
              <a:buNone/>
            </a:pPr>
            <a:r>
              <a:rPr lang="en-US" dirty="0" smtClean="0"/>
              <a:t>Address 1 of every bar, </a:t>
            </a:r>
          </a:p>
          <a:p>
            <a:pPr marL="0" indent="0">
              <a:buNone/>
            </a:pPr>
            <a:r>
              <a:rPr lang="en-US" dirty="0" smtClean="0"/>
              <a:t>Stamp of compilation, points database entry of build server with information:</a:t>
            </a:r>
          </a:p>
          <a:p>
            <a:pPr marL="0" indent="0">
              <a:buNone/>
            </a:pPr>
            <a:r>
              <a:rPr lang="en-US" dirty="0" smtClean="0"/>
              <a:t>- Repository link from which it was compiled</a:t>
            </a:r>
          </a:p>
          <a:p>
            <a:pPr marL="0" indent="0">
              <a:buNone/>
            </a:pPr>
            <a:r>
              <a:rPr lang="en-US" dirty="0" smtClean="0"/>
              <a:t>- Revision of this repository</a:t>
            </a:r>
          </a:p>
          <a:p>
            <a:pPr marL="0" indent="0">
              <a:buNone/>
            </a:pPr>
            <a:r>
              <a:rPr lang="en-US" dirty="0" smtClean="0"/>
              <a:t>- Software used in compilation,</a:t>
            </a:r>
          </a:p>
          <a:p>
            <a:pPr marL="0" indent="0">
              <a:buNone/>
            </a:pPr>
            <a:r>
              <a:rPr lang="en-US" dirty="0" smtClean="0"/>
              <a:t>- Date of compilation,</a:t>
            </a:r>
          </a:p>
          <a:p>
            <a:pPr marL="0" indent="0">
              <a:buNone/>
            </a:pPr>
            <a:r>
              <a:rPr lang="en-US" dirty="0" smtClean="0"/>
              <a:t>- State of firmware: under tests, not ok, ok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Lukasz Butkowski Collaboration Workshop Swierk 2013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5EE1-A977-421B-BAF8-5EB50A6AFB20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93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62372" y="260648"/>
            <a:ext cx="8229600" cy="792088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REDMINE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Bug track and project management tool,</a:t>
            </a:r>
          </a:p>
          <a:p>
            <a:r>
              <a:rPr lang="en-US" dirty="0" smtClean="0"/>
              <a:t>Integrated wiki and documentation  of projects,</a:t>
            </a:r>
          </a:p>
          <a:p>
            <a:r>
              <a:rPr lang="en-US" dirty="0" smtClean="0"/>
              <a:t>Integrated with source code repository,</a:t>
            </a:r>
          </a:p>
          <a:p>
            <a:r>
              <a:rPr lang="en-US" dirty="0" smtClean="0"/>
              <a:t>Links issues with repository revisions,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FREE – open source with good community support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Lukasz Butkowski Collaboration Workshop Swierk 2013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5EE1-A977-421B-BAF8-5EB50A6AFB20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056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2682</TotalTime>
  <Words>611</Words>
  <Application>Microsoft Office PowerPoint</Application>
  <PresentationFormat>Pokaz na ekranie (4:3)</PresentationFormat>
  <Paragraphs>146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Motyw pakietu Office</vt:lpstr>
      <vt:lpstr>Firmware Framework and Development Overview </vt:lpstr>
      <vt:lpstr>Firmware Structure </vt:lpstr>
      <vt:lpstr>Prezentacja programu PowerPoint</vt:lpstr>
      <vt:lpstr>Prezentacja programu PowerPoint</vt:lpstr>
      <vt:lpstr>Project generator</vt:lpstr>
      <vt:lpstr>Source structure, repository structure</vt:lpstr>
      <vt:lpstr>Automation</vt:lpstr>
      <vt:lpstr>Build version control</vt:lpstr>
      <vt:lpstr>REDMINE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Firmware Framework and Development Overview</dc:title>
  <dc:creator>lbutkows</dc:creator>
  <cp:lastModifiedBy>lbutkows</cp:lastModifiedBy>
  <cp:revision>35</cp:revision>
  <dcterms:created xsi:type="dcterms:W3CDTF">2013-02-20T11:59:12Z</dcterms:created>
  <dcterms:modified xsi:type="dcterms:W3CDTF">2013-02-25T11:13:22Z</dcterms:modified>
</cp:coreProperties>
</file>