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3" r:id="rId3"/>
    <p:sldId id="264" r:id="rId4"/>
    <p:sldId id="298" r:id="rId5"/>
    <p:sldId id="305" r:id="rId6"/>
    <p:sldId id="304" r:id="rId7"/>
    <p:sldId id="306" r:id="rId8"/>
    <p:sldId id="299" r:id="rId9"/>
    <p:sldId id="300" r:id="rId10"/>
    <p:sldId id="301" r:id="rId11"/>
    <p:sldId id="303" r:id="rId12"/>
    <p:sldId id="302" r:id="rId13"/>
    <p:sldId id="294" r:id="rId14"/>
    <p:sldId id="273" r:id="rId1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930A"/>
    <a:srgbClr val="00FF00"/>
    <a:srgbClr val="E0E0E0"/>
    <a:srgbClr val="008000"/>
    <a:srgbClr val="261748"/>
    <a:srgbClr val="251555"/>
    <a:srgbClr val="626262"/>
    <a:srgbClr val="100F2E"/>
    <a:srgbClr val="23145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3" autoAdjust="0"/>
    <p:restoredTop sz="99497" autoAdjust="0"/>
  </p:normalViewPr>
  <p:slideViewPr>
    <p:cSldViewPr snapToGrid="0">
      <p:cViewPr varScale="1">
        <p:scale>
          <a:sx n="74" d="100"/>
          <a:sy n="74" d="100"/>
        </p:scale>
        <p:origin x="-840" y="-102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620" y="468"/>
      </p:cViewPr>
      <p:guideLst>
        <p:guide orient="horz" pos="2880"/>
        <p:guide pos="2154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fld id="{B8B15566-3503-4ED2-989C-AA8CC39EAED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D78439-BDF2-4F7F-8327-9707B9740B7C}" type="slidenum">
              <a:rPr lang="de-DE"/>
              <a:pPr/>
              <a:t>1</a:t>
            </a:fld>
            <a:endParaRPr lang="de-DE"/>
          </a:p>
        </p:txBody>
      </p:sp>
      <p:sp>
        <p:nvSpPr>
          <p:cNvPr id="819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r>
              <a:rPr lang="en-GB" sz="1100" b="1" dirty="0" smtClean="0"/>
              <a:t>How to edit the title slide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endParaRPr lang="en-GB" sz="1100" dirty="0" smtClean="0"/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  Upper area: </a:t>
            </a:r>
            <a:r>
              <a:rPr lang="en-GB" sz="1100" b="1" dirty="0" smtClean="0"/>
              <a:t>Title</a:t>
            </a:r>
            <a:r>
              <a:rPr lang="en-GB" sz="1100" dirty="0" smtClean="0"/>
              <a:t> of your talk, max. 2 rows of the defined size (55 pt)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  Lower area </a:t>
            </a:r>
            <a:r>
              <a:rPr lang="en-GB" sz="1100" b="1" dirty="0" smtClean="0"/>
              <a:t>(subtitle):</a:t>
            </a:r>
            <a:r>
              <a:rPr lang="en-GB" sz="1100" dirty="0" smtClean="0"/>
              <a:t> Conference/meeting/workshop, location, date, </a:t>
            </a:r>
            <a:br>
              <a:rPr lang="en-GB" sz="1100" dirty="0" smtClean="0"/>
            </a:br>
            <a:r>
              <a:rPr lang="en-GB" sz="1100" dirty="0" smtClean="0"/>
              <a:t>  your name and affiliation, </a:t>
            </a:r>
            <a:br>
              <a:rPr lang="en-GB" sz="1100" dirty="0" smtClean="0"/>
            </a:br>
            <a:r>
              <a:rPr lang="en-GB" sz="1100" dirty="0" smtClean="0"/>
              <a:t>  max. 4 rows of the defined size (32 pt)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 Change the </a:t>
            </a:r>
            <a:r>
              <a:rPr lang="en-GB" sz="1100" b="1" dirty="0" smtClean="0"/>
              <a:t>partner logos</a:t>
            </a:r>
            <a:r>
              <a:rPr lang="en-GB" sz="1100" dirty="0" smtClean="0"/>
              <a:t> or add others in the last row.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ln w="28575"/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r>
              <a:rPr lang="en-GB"/>
              <a:t>Subtitle format (max. 4 lines)</a:t>
            </a:r>
          </a:p>
          <a:p>
            <a:r>
              <a:rPr lang="en-GB"/>
              <a:t>(conference, location, name of the speaker, date)</a:t>
            </a:r>
          </a:p>
          <a:p>
            <a:r>
              <a:rPr lang="en-GB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r>
              <a:rPr lang="en-GB"/>
              <a:t>Title format (max. 2 lines), don’t edit here</a:t>
            </a:r>
          </a:p>
        </p:txBody>
      </p:sp>
      <p:sp>
        <p:nvSpPr>
          <p:cNvPr id="10" name="Prostokąt 9"/>
          <p:cNvSpPr/>
          <p:nvPr userDrawn="1"/>
        </p:nvSpPr>
        <p:spPr bwMode="auto">
          <a:xfrm>
            <a:off x="152400" y="125186"/>
            <a:ext cx="8826500" cy="903514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9BFDD-32AD-42A8-9B8D-78ADA6E209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dirty="0" err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pl-PL" dirty="0" smtClean="0"/>
              <a:t>2013.02.20 Otwock, Poland</a:t>
            </a:r>
            <a:endParaRPr lang="en-GB" dirty="0" smtClean="0"/>
          </a:p>
          <a:p>
            <a:pPr>
              <a:defRPr/>
            </a:pPr>
            <a:r>
              <a:rPr lang="pl-PL" dirty="0" smtClean="0"/>
              <a:t>Samer Bou Habib</a:t>
            </a:r>
            <a:r>
              <a:rPr lang="en-GB" dirty="0" smtClean="0"/>
              <a:t>,</a:t>
            </a:r>
            <a:r>
              <a:rPr lang="pl-PL" dirty="0" smtClean="0"/>
              <a:t> </a:t>
            </a:r>
            <a:r>
              <a:rPr lang="pl-PL" dirty="0" err="1" smtClean="0"/>
              <a:t>ISE-WUT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8D9C2-6051-4AC3-9658-92BB82E3A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dirty="0" err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pl-PL" dirty="0" smtClean="0"/>
              <a:t>2013.02.20 Otwock, Poland</a:t>
            </a:r>
            <a:endParaRPr lang="en-GB" dirty="0" smtClean="0"/>
          </a:p>
          <a:p>
            <a:pPr>
              <a:defRPr/>
            </a:pPr>
            <a:r>
              <a:rPr lang="pl-PL" dirty="0" smtClean="0"/>
              <a:t>Samer Bou Habib</a:t>
            </a:r>
            <a:r>
              <a:rPr lang="en-GB" dirty="0" smtClean="0"/>
              <a:t>,</a:t>
            </a:r>
            <a:r>
              <a:rPr lang="pl-PL" dirty="0" smtClean="0"/>
              <a:t> </a:t>
            </a:r>
            <a:r>
              <a:rPr lang="pl-PL" dirty="0" err="1" smtClean="0"/>
              <a:t>ISE-WUT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D3A29-6859-40B5-BBEC-E4687483F0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dirty="0" err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pl-PL" dirty="0" smtClean="0"/>
              <a:t>2013.02.20 Otwock, Poland</a:t>
            </a:r>
            <a:endParaRPr lang="en-GB" dirty="0" smtClean="0"/>
          </a:p>
          <a:p>
            <a:pPr>
              <a:defRPr/>
            </a:pPr>
            <a:r>
              <a:rPr lang="pl-PL" dirty="0" smtClean="0"/>
              <a:t>Samer Bou Habib</a:t>
            </a:r>
            <a:r>
              <a:rPr lang="en-GB" dirty="0" smtClean="0"/>
              <a:t>,</a:t>
            </a:r>
            <a:r>
              <a:rPr lang="pl-PL" dirty="0" smtClean="0"/>
              <a:t> </a:t>
            </a:r>
            <a:r>
              <a:rPr lang="pl-PL" dirty="0" err="1" smtClean="0"/>
              <a:t>ISE-WUT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B3F98-62C0-4006-8283-C45B41C052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dirty="0" err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pl-PL" dirty="0" smtClean="0"/>
              <a:t>2013.02.20 Otwock, Poland</a:t>
            </a:r>
            <a:endParaRPr lang="en-GB" dirty="0" smtClean="0"/>
          </a:p>
          <a:p>
            <a:pPr>
              <a:defRPr/>
            </a:pPr>
            <a:r>
              <a:rPr lang="pl-PL" dirty="0" smtClean="0"/>
              <a:t>Samer Bou Habib</a:t>
            </a:r>
            <a:r>
              <a:rPr lang="en-GB" dirty="0" smtClean="0"/>
              <a:t>,</a:t>
            </a:r>
            <a:r>
              <a:rPr lang="pl-PL" dirty="0" smtClean="0"/>
              <a:t> </a:t>
            </a:r>
            <a:r>
              <a:rPr lang="pl-PL" dirty="0" err="1" smtClean="0"/>
              <a:t>ISE-WUT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F6F3B-E02C-448B-B1CD-3323C1C59E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dirty="0" err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pl-PL" dirty="0" smtClean="0"/>
              <a:t>2013.02.20 Otwock, Poland</a:t>
            </a:r>
            <a:endParaRPr lang="en-GB" dirty="0" smtClean="0"/>
          </a:p>
          <a:p>
            <a:pPr>
              <a:defRPr/>
            </a:pPr>
            <a:r>
              <a:rPr lang="pl-PL" dirty="0" smtClean="0"/>
              <a:t>Samer Bou Habib</a:t>
            </a:r>
            <a:r>
              <a:rPr lang="en-GB" dirty="0" smtClean="0"/>
              <a:t>,</a:t>
            </a:r>
            <a:r>
              <a:rPr lang="pl-PL" dirty="0" smtClean="0"/>
              <a:t> </a:t>
            </a:r>
            <a:r>
              <a:rPr lang="pl-PL" dirty="0" err="1" smtClean="0"/>
              <a:t>ISE-WUT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90020-59D0-4242-9725-C662DB1C3F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dirty="0" err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pl-PL" dirty="0" smtClean="0"/>
              <a:t>2013.02.20 Otwock, Poland</a:t>
            </a:r>
            <a:endParaRPr lang="en-GB" dirty="0" smtClean="0"/>
          </a:p>
          <a:p>
            <a:pPr>
              <a:defRPr/>
            </a:pPr>
            <a:r>
              <a:rPr lang="pl-PL" dirty="0" smtClean="0"/>
              <a:t>Samer Bou Habib</a:t>
            </a:r>
            <a:r>
              <a:rPr lang="en-GB" dirty="0" smtClean="0"/>
              <a:t>,</a:t>
            </a:r>
            <a:r>
              <a:rPr lang="pl-PL" dirty="0" smtClean="0"/>
              <a:t> </a:t>
            </a:r>
            <a:r>
              <a:rPr lang="pl-PL" dirty="0" err="1" smtClean="0"/>
              <a:t>ISE-WUT</a:t>
            </a:r>
            <a:endParaRPr lang="en-US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5794D-8FD5-43C0-AB6A-64BAAC20BD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dirty="0" err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pl-PL" dirty="0" smtClean="0"/>
              <a:t>2013.02.20 Otwock, Poland</a:t>
            </a:r>
            <a:endParaRPr lang="en-GB" dirty="0" smtClean="0"/>
          </a:p>
          <a:p>
            <a:pPr>
              <a:defRPr/>
            </a:pPr>
            <a:r>
              <a:rPr lang="pl-PL" dirty="0" smtClean="0"/>
              <a:t>Samer Bou Habib</a:t>
            </a:r>
            <a:r>
              <a:rPr lang="en-GB" dirty="0" smtClean="0"/>
              <a:t>,</a:t>
            </a:r>
            <a:r>
              <a:rPr lang="pl-PL" dirty="0" smtClean="0"/>
              <a:t> </a:t>
            </a:r>
            <a:r>
              <a:rPr lang="pl-PL" dirty="0" err="1" smtClean="0"/>
              <a:t>ISE-WUT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34552-3A7D-4093-8864-64CE079D91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dirty="0" err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pl-PL" dirty="0" smtClean="0"/>
              <a:t>2013.02.20 Otwock, Poland</a:t>
            </a:r>
            <a:endParaRPr lang="en-GB" dirty="0" smtClean="0"/>
          </a:p>
          <a:p>
            <a:pPr>
              <a:defRPr/>
            </a:pPr>
            <a:r>
              <a:rPr lang="pl-PL" dirty="0" smtClean="0"/>
              <a:t>Samer Bou Habib</a:t>
            </a:r>
            <a:r>
              <a:rPr lang="en-GB" dirty="0" smtClean="0"/>
              <a:t>,</a:t>
            </a:r>
            <a:r>
              <a:rPr lang="pl-PL" dirty="0" smtClean="0"/>
              <a:t> </a:t>
            </a:r>
            <a:r>
              <a:rPr lang="pl-PL" dirty="0" err="1" smtClean="0"/>
              <a:t>ISE-WUT</a:t>
            </a:r>
            <a:endParaRPr lang="en-US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8D988-7F41-4CE8-AAA8-1EC662B66B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dirty="0" err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pl-PL" dirty="0" smtClean="0"/>
              <a:t>2013.02.20 Otwock, Poland</a:t>
            </a:r>
            <a:endParaRPr lang="en-GB" dirty="0" smtClean="0"/>
          </a:p>
          <a:p>
            <a:pPr>
              <a:defRPr/>
            </a:pPr>
            <a:r>
              <a:rPr lang="pl-PL" dirty="0" smtClean="0"/>
              <a:t>Samer Bou Habib</a:t>
            </a:r>
            <a:r>
              <a:rPr lang="en-GB" dirty="0" smtClean="0"/>
              <a:t>,</a:t>
            </a:r>
            <a:r>
              <a:rPr lang="pl-PL" dirty="0" smtClean="0"/>
              <a:t> </a:t>
            </a:r>
            <a:r>
              <a:rPr lang="pl-PL" dirty="0" err="1" smtClean="0"/>
              <a:t>ISE-WUT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11F59-1C72-442B-97DC-730E1E566A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dirty="0" err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pl-PL" dirty="0" smtClean="0"/>
              <a:t>2013.02.20 Otwock, Poland</a:t>
            </a:r>
            <a:endParaRPr lang="en-GB" dirty="0" smtClean="0"/>
          </a:p>
          <a:p>
            <a:pPr>
              <a:defRPr/>
            </a:pPr>
            <a:r>
              <a:rPr lang="pl-PL" dirty="0" smtClean="0"/>
              <a:t>Samer Bou Habib</a:t>
            </a:r>
            <a:r>
              <a:rPr lang="en-GB" dirty="0" smtClean="0"/>
              <a:t>,</a:t>
            </a:r>
            <a:r>
              <a:rPr lang="pl-PL" dirty="0" smtClean="0"/>
              <a:t> </a:t>
            </a:r>
            <a:r>
              <a:rPr lang="pl-PL" dirty="0" err="1" smtClean="0"/>
              <a:t>ISE-WUT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 smtClean="0">
                <a:solidFill>
                  <a:srgbClr val="FFFF00"/>
                </a:solidFill>
                <a:ea typeface="Geneva" pitchFamily="1" charset="-128"/>
              </a:defRPr>
            </a:lvl1pPr>
          </a:lstStyle>
          <a:p>
            <a:pPr>
              <a:defRPr/>
            </a:pPr>
            <a:fld id="{6CA676E7-FE17-431F-8213-6EDB6357EE2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28" name="Picture 37" descr="Helmholtz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dirty="0" err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pl-PL" dirty="0" smtClean="0"/>
              <a:t>2013.02.20 Otwock, Poland</a:t>
            </a:r>
            <a:endParaRPr lang="en-GB" dirty="0" smtClean="0"/>
          </a:p>
          <a:p>
            <a:pPr>
              <a:defRPr/>
            </a:pPr>
            <a:r>
              <a:rPr lang="pl-PL" dirty="0" smtClean="0"/>
              <a:t>Samer Bou Habib</a:t>
            </a:r>
            <a:r>
              <a:rPr lang="en-GB" dirty="0" smtClean="0"/>
              <a:t>,</a:t>
            </a:r>
            <a:r>
              <a:rPr lang="pl-PL" dirty="0" smtClean="0"/>
              <a:t> </a:t>
            </a:r>
            <a:r>
              <a:rPr lang="pl-PL" dirty="0" err="1" smtClean="0"/>
              <a:t>ISE-WUT</a:t>
            </a:r>
            <a:endParaRPr lang="en-US" dirty="0"/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/>
          </a:p>
        </p:txBody>
      </p:sp>
      <p:pic>
        <p:nvPicPr>
          <p:cNvPr id="1031" name="Picture 121" descr="DESY-Logo-cyan-RGB_Hintergrund weis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" name="Rectangle 122"/>
          <p:cNvSpPr>
            <a:spLocks noChangeArrowheads="1"/>
          </p:cNvSpPr>
          <p:nvPr userDrawn="1"/>
        </p:nvSpPr>
        <p:spPr bwMode="auto">
          <a:xfrm>
            <a:off x="103188" y="114300"/>
            <a:ext cx="8215312" cy="9159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  <a:defRPr/>
            </a:pPr>
            <a:endParaRPr lang="en-GB" sz="2400"/>
          </a:p>
        </p:txBody>
      </p:sp>
      <p:sp>
        <p:nvSpPr>
          <p:cNvPr id="1147" name="Text Box 123"/>
          <p:cNvSpPr txBox="1">
            <a:spLocks noChangeArrowheads="1"/>
          </p:cNvSpPr>
          <p:nvPr userDrawn="1"/>
        </p:nvSpPr>
        <p:spPr bwMode="auto">
          <a:xfrm>
            <a:off x="103187" y="114300"/>
            <a:ext cx="7477581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pl-PL" sz="1000" dirty="0" err="1" smtClean="0">
                <a:solidFill>
                  <a:schemeClr val="bg1"/>
                </a:solidFill>
              </a:rPr>
              <a:t>Special</a:t>
            </a:r>
            <a:r>
              <a:rPr lang="pl-PL" sz="1000" dirty="0" smtClean="0">
                <a:solidFill>
                  <a:schemeClr val="bg1"/>
                </a:solidFill>
              </a:rPr>
              <a:t> RTMS: </a:t>
            </a:r>
            <a:r>
              <a:rPr lang="pl-PL" sz="1000" dirty="0" err="1" smtClean="0">
                <a:solidFill>
                  <a:schemeClr val="bg1"/>
                </a:solidFill>
              </a:rPr>
              <a:t>DRTM-KLM</a:t>
            </a:r>
            <a:r>
              <a:rPr lang="pl-PL" sz="1000" dirty="0" smtClean="0">
                <a:solidFill>
                  <a:schemeClr val="bg1"/>
                </a:solidFill>
              </a:rPr>
              <a:t> &amp; </a:t>
            </a:r>
            <a:r>
              <a:rPr lang="pl-PL" sz="1000" dirty="0" err="1" smtClean="0">
                <a:solidFill>
                  <a:schemeClr val="bg1"/>
                </a:solidFill>
              </a:rPr>
              <a:t>DRTM-HOM</a:t>
            </a:r>
            <a:endParaRPr lang="pl-PL" sz="1000" dirty="0">
              <a:solidFill>
                <a:schemeClr val="bg1"/>
              </a:solidFill>
            </a:endParaRPr>
          </a:p>
        </p:txBody>
      </p:sp>
      <p:sp>
        <p:nvSpPr>
          <p:cNvPr id="1035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3188" y="154305"/>
            <a:ext cx="8215312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2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Slide title: Don’t edit here!</a:t>
            </a:r>
          </a:p>
        </p:txBody>
      </p:sp>
      <p:sp>
        <p:nvSpPr>
          <p:cNvPr id="103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037" name="Picture 135" descr="A:\2011.04.18 - XFEL LLRF Status Workshop\topbar-ise-logoc.gif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69188" y="6521450"/>
            <a:ext cx="40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30275" y="3908414"/>
            <a:ext cx="7283450" cy="707129"/>
          </a:xfrm>
          <a:ln w="9525"/>
        </p:spPr>
        <p:txBody>
          <a:bodyPr/>
          <a:lstStyle/>
          <a:p>
            <a:pPr eaLnBrk="1" hangingPunct="1"/>
            <a:r>
              <a:rPr lang="pl-PL" dirty="0" err="1" smtClean="0"/>
              <a:t>Samer</a:t>
            </a:r>
            <a:r>
              <a:rPr lang="pl-PL" dirty="0" smtClean="0"/>
              <a:t> </a:t>
            </a:r>
            <a:r>
              <a:rPr lang="pl-PL" dirty="0" err="1" smtClean="0"/>
              <a:t>Bou</a:t>
            </a:r>
            <a:r>
              <a:rPr lang="pl-PL" dirty="0" smtClean="0"/>
              <a:t> </a:t>
            </a:r>
            <a:r>
              <a:rPr lang="pl-PL" dirty="0" err="1" smtClean="0"/>
              <a:t>Habib</a:t>
            </a:r>
            <a:endParaRPr lang="en-GB" dirty="0" smtClean="0"/>
          </a:p>
        </p:txBody>
      </p:sp>
      <p:sp>
        <p:nvSpPr>
          <p:cNvPr id="3075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939800" y="1928801"/>
            <a:ext cx="7251700" cy="1844675"/>
          </a:xfrm>
        </p:spPr>
        <p:txBody>
          <a:bodyPr/>
          <a:lstStyle/>
          <a:p>
            <a:pPr eaLnBrk="1" hangingPunct="1"/>
            <a:r>
              <a:rPr lang="pl-PL" sz="5200" b="1" dirty="0" err="1" smtClean="0"/>
              <a:t>Special</a:t>
            </a:r>
            <a:r>
              <a:rPr lang="pl-PL" sz="5200" b="1" dirty="0" smtClean="0"/>
              <a:t> RTMS: </a:t>
            </a:r>
            <a:br>
              <a:rPr lang="pl-PL" sz="5200" b="1" dirty="0" smtClean="0"/>
            </a:br>
            <a:r>
              <a:rPr lang="pl-PL" sz="4400" b="1" dirty="0" err="1" smtClean="0"/>
              <a:t>DRTM_KLM</a:t>
            </a:r>
            <a:r>
              <a:rPr lang="pl-PL" sz="4400" b="1" dirty="0" smtClean="0"/>
              <a:t> &amp; </a:t>
            </a:r>
            <a:r>
              <a:rPr lang="pl-PL" sz="4400" b="1" dirty="0" err="1" smtClean="0"/>
              <a:t>DRTM_HOM</a:t>
            </a:r>
            <a:endParaRPr lang="en-GB" sz="4400" dirty="0" smtClean="0"/>
          </a:p>
        </p:txBody>
      </p:sp>
      <p:pic>
        <p:nvPicPr>
          <p:cNvPr id="3076" name="Picture 19" descr="DESY-Logo-cyan-RGB_Hintergrund wei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3909" y="5346474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0" descr="Helmholtz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0480" y="5396481"/>
            <a:ext cx="2201862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1" descr="A:\2011.04.18 - XFEL LLRF Status Workshop\topbar-ise-logoc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5861" y="5471093"/>
            <a:ext cx="1319212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HOM </a:t>
            </a:r>
            <a:r>
              <a:rPr lang="pl-PL" dirty="0" err="1" smtClean="0"/>
              <a:t>Filter</a:t>
            </a:r>
            <a:r>
              <a:rPr lang="pl-PL" dirty="0" smtClean="0"/>
              <a:t> Design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5889" y="1111920"/>
            <a:ext cx="8616840" cy="5288880"/>
          </a:xfrm>
          <a:solidFill>
            <a:schemeClr val="tx1"/>
          </a:solidFill>
        </p:spPr>
        <p:txBody>
          <a:bodyPr anchor="ctr"/>
          <a:lstStyle/>
          <a:p>
            <a:pPr>
              <a:buNone/>
            </a:pPr>
            <a:endParaRPr lang="pl-PL" sz="2800" dirty="0" smtClean="0">
              <a:solidFill>
                <a:srgbClr val="00206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D3A29-6859-40B5-BBEC-E4687483F0E9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2013.02.20 Otwock, Poland</a:t>
            </a:r>
            <a:endParaRPr lang="en-GB" dirty="0"/>
          </a:p>
          <a:p>
            <a:pPr>
              <a:defRPr/>
            </a:pPr>
            <a:r>
              <a:rPr lang="pl-PL" dirty="0"/>
              <a:t>Samer Bou Habib</a:t>
            </a:r>
            <a:r>
              <a:rPr lang="en-GB" dirty="0"/>
              <a:t>,</a:t>
            </a:r>
            <a:r>
              <a:rPr lang="pl-PL" dirty="0"/>
              <a:t> </a:t>
            </a:r>
            <a:r>
              <a:rPr lang="pl-PL" dirty="0" err="1"/>
              <a:t>ISE-WUT</a:t>
            </a:r>
            <a:endParaRPr lang="en-US" dirty="0"/>
          </a:p>
        </p:txBody>
      </p:sp>
      <p:pic>
        <p:nvPicPr>
          <p:cNvPr id="7" name="Picture 4" descr="D_3_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877" y="1584101"/>
            <a:ext cx="3681163" cy="4460882"/>
          </a:xfrm>
          <a:prstGeom prst="rect">
            <a:avLst/>
          </a:prstGeom>
          <a:noFill/>
        </p:spPr>
      </p:pic>
      <p:pic>
        <p:nvPicPr>
          <p:cNvPr id="9" name="Picture 4" descr="D_3_130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174" y="2884868"/>
            <a:ext cx="2878851" cy="2810479"/>
          </a:xfrm>
          <a:prstGeom prst="rect">
            <a:avLst/>
          </a:prstGeom>
          <a:noFill/>
        </p:spPr>
      </p:pic>
      <p:sp>
        <p:nvSpPr>
          <p:cNvPr id="14" name="Elipsa 13"/>
          <p:cNvSpPr/>
          <p:nvPr/>
        </p:nvSpPr>
        <p:spPr bwMode="auto">
          <a:xfrm>
            <a:off x="3889420" y="4391697"/>
            <a:ext cx="193183" cy="193183"/>
          </a:xfrm>
          <a:prstGeom prst="ellipse">
            <a:avLst/>
          </a:prstGeom>
          <a:solidFill>
            <a:schemeClr val="accent2"/>
          </a:solidFill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5" name="Elipsa 14"/>
          <p:cNvSpPr/>
          <p:nvPr/>
        </p:nvSpPr>
        <p:spPr bwMode="auto">
          <a:xfrm>
            <a:off x="1156953" y="5728953"/>
            <a:ext cx="193183" cy="193183"/>
          </a:xfrm>
          <a:prstGeom prst="ellipse">
            <a:avLst/>
          </a:prstGeom>
          <a:solidFill>
            <a:schemeClr val="accent2"/>
          </a:solidFill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6" name="Elipsa 15"/>
          <p:cNvSpPr/>
          <p:nvPr/>
        </p:nvSpPr>
        <p:spPr bwMode="auto">
          <a:xfrm>
            <a:off x="8124423" y="3578181"/>
            <a:ext cx="193183" cy="193183"/>
          </a:xfrm>
          <a:prstGeom prst="ellipse">
            <a:avLst/>
          </a:prstGeom>
          <a:solidFill>
            <a:schemeClr val="accent2"/>
          </a:solidFill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7" name="Elipsa 16"/>
          <p:cNvSpPr/>
          <p:nvPr/>
        </p:nvSpPr>
        <p:spPr bwMode="auto">
          <a:xfrm>
            <a:off x="5314683" y="4838164"/>
            <a:ext cx="193183" cy="193183"/>
          </a:xfrm>
          <a:prstGeom prst="ellipse">
            <a:avLst/>
          </a:prstGeom>
          <a:solidFill>
            <a:schemeClr val="accent2"/>
          </a:solidFill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8" name="Text Box 134"/>
          <p:cNvSpPr txBox="1">
            <a:spLocks noChangeArrowheads="1"/>
          </p:cNvSpPr>
          <p:nvPr/>
        </p:nvSpPr>
        <p:spPr bwMode="auto">
          <a:xfrm>
            <a:off x="376708" y="5534695"/>
            <a:ext cx="76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pl-PL" sz="2000" dirty="0">
                <a:solidFill>
                  <a:srgbClr val="FFFF00"/>
                </a:solidFill>
              </a:rPr>
              <a:t>IN</a:t>
            </a:r>
          </a:p>
        </p:txBody>
      </p:sp>
      <p:sp>
        <p:nvSpPr>
          <p:cNvPr id="19" name="Text Box 135"/>
          <p:cNvSpPr txBox="1">
            <a:spLocks noChangeArrowheads="1"/>
          </p:cNvSpPr>
          <p:nvPr/>
        </p:nvSpPr>
        <p:spPr bwMode="auto">
          <a:xfrm>
            <a:off x="4124460" y="5762222"/>
            <a:ext cx="99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pl-PL" sz="2000" dirty="0">
                <a:solidFill>
                  <a:srgbClr val="FFFF00"/>
                </a:solidFill>
              </a:rPr>
              <a:t>OUT</a:t>
            </a:r>
          </a:p>
        </p:txBody>
      </p:sp>
      <p:sp>
        <p:nvSpPr>
          <p:cNvPr id="20" name="Prostokąt 19"/>
          <p:cNvSpPr/>
          <p:nvPr/>
        </p:nvSpPr>
        <p:spPr bwMode="auto">
          <a:xfrm>
            <a:off x="592428" y="2820473"/>
            <a:ext cx="347730" cy="399245"/>
          </a:xfrm>
          <a:prstGeom prst="rect">
            <a:avLst/>
          </a:prstGeom>
          <a:solidFill>
            <a:schemeClr val="accent2"/>
          </a:solidFill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1" name="Prostokąt 20"/>
          <p:cNvSpPr/>
          <p:nvPr/>
        </p:nvSpPr>
        <p:spPr bwMode="auto">
          <a:xfrm>
            <a:off x="590282" y="4711521"/>
            <a:ext cx="347730" cy="399245"/>
          </a:xfrm>
          <a:prstGeom prst="rect">
            <a:avLst/>
          </a:prstGeom>
          <a:solidFill>
            <a:schemeClr val="accent2"/>
          </a:solidFill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2" name="Prostokąt 21"/>
          <p:cNvSpPr/>
          <p:nvPr/>
        </p:nvSpPr>
        <p:spPr bwMode="auto">
          <a:xfrm>
            <a:off x="3668332" y="4724400"/>
            <a:ext cx="347730" cy="399245"/>
          </a:xfrm>
          <a:prstGeom prst="rect">
            <a:avLst/>
          </a:prstGeom>
          <a:solidFill>
            <a:schemeClr val="accent2"/>
          </a:solidFill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4" name="Prostokąt 23"/>
          <p:cNvSpPr/>
          <p:nvPr/>
        </p:nvSpPr>
        <p:spPr bwMode="auto">
          <a:xfrm>
            <a:off x="6089561" y="1491802"/>
            <a:ext cx="347730" cy="399245"/>
          </a:xfrm>
          <a:prstGeom prst="rect">
            <a:avLst/>
          </a:prstGeom>
          <a:solidFill>
            <a:schemeClr val="accent2"/>
          </a:solidFill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5" name="Elipsa 24"/>
          <p:cNvSpPr/>
          <p:nvPr/>
        </p:nvSpPr>
        <p:spPr bwMode="auto">
          <a:xfrm>
            <a:off x="6164687" y="2120722"/>
            <a:ext cx="193183" cy="193183"/>
          </a:xfrm>
          <a:prstGeom prst="ellipse">
            <a:avLst/>
          </a:prstGeom>
          <a:solidFill>
            <a:schemeClr val="accent2"/>
          </a:solidFill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6568225" y="1558344"/>
            <a:ext cx="137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800" dirty="0" err="1" smtClean="0">
                <a:solidFill>
                  <a:srgbClr val="FFFF00"/>
                </a:solidFill>
              </a:rPr>
              <a:t>Attenuator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6669111" y="2019836"/>
            <a:ext cx="91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800" dirty="0" smtClean="0">
                <a:solidFill>
                  <a:srgbClr val="FFFF00"/>
                </a:solidFill>
              </a:rPr>
              <a:t>VIA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2663780" y="1466045"/>
            <a:ext cx="137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800" dirty="0" smtClean="0">
                <a:solidFill>
                  <a:srgbClr val="FFFF00"/>
                </a:solidFill>
              </a:rPr>
              <a:t>2.4 </a:t>
            </a:r>
            <a:r>
              <a:rPr lang="pl-PL" sz="1800" dirty="0" err="1" smtClean="0">
                <a:solidFill>
                  <a:srgbClr val="FFFF00"/>
                </a:solidFill>
              </a:rPr>
              <a:t>GHz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2197994" y="5636654"/>
            <a:ext cx="137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800" dirty="0" smtClean="0">
                <a:solidFill>
                  <a:srgbClr val="FFFF00"/>
                </a:solidFill>
              </a:rPr>
              <a:t>1.7 </a:t>
            </a:r>
            <a:r>
              <a:rPr lang="pl-PL" sz="1800" dirty="0" err="1" smtClean="0">
                <a:solidFill>
                  <a:srgbClr val="FFFF00"/>
                </a:solidFill>
              </a:rPr>
              <a:t>GHz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7231487" y="5389809"/>
            <a:ext cx="137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800" dirty="0" smtClean="0">
                <a:solidFill>
                  <a:srgbClr val="FFFF00"/>
                </a:solidFill>
              </a:rPr>
              <a:t>1.3 </a:t>
            </a:r>
            <a:r>
              <a:rPr lang="pl-PL" sz="1800" dirty="0" err="1" smtClean="0">
                <a:solidFill>
                  <a:srgbClr val="FFFF00"/>
                </a:solidFill>
              </a:rPr>
              <a:t>GHz</a:t>
            </a:r>
            <a:endParaRPr lang="en-US"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HOM </a:t>
            </a:r>
            <a:r>
              <a:rPr lang="pl-PL" dirty="0" err="1" smtClean="0"/>
              <a:t>Filter</a:t>
            </a:r>
            <a:r>
              <a:rPr lang="pl-PL" dirty="0" smtClean="0"/>
              <a:t> Design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5889" y="1111920"/>
            <a:ext cx="8616840" cy="5288880"/>
          </a:xfrm>
          <a:solidFill>
            <a:schemeClr val="tx1"/>
          </a:solidFill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f</a:t>
            </a:r>
            <a:r>
              <a:rPr lang="en-US" sz="1800" baseline="-30000" dirty="0" smtClean="0"/>
              <a:t>1</a:t>
            </a:r>
            <a:r>
              <a:rPr lang="en-US" sz="1800" dirty="0" smtClean="0"/>
              <a:t>=1300 MHz, BW=37 MHz (at RL=-20 dB), IL</a:t>
            </a:r>
            <a:r>
              <a:rPr lang="en-US" sz="1800" baseline="-30000" dirty="0" smtClean="0"/>
              <a:t>0</a:t>
            </a:r>
            <a:r>
              <a:rPr lang="en-US" sz="1800" dirty="0" smtClean="0"/>
              <a:t>=4 dB, n=4</a:t>
            </a:r>
            <a:r>
              <a:rPr lang="pl-PL" sz="1800" dirty="0" smtClean="0"/>
              <a:t> </a:t>
            </a:r>
            <a:r>
              <a:rPr lang="en-US" sz="1800" dirty="0" smtClean="0"/>
              <a:t>strip</a:t>
            </a:r>
            <a:r>
              <a:rPr lang="pl-PL" sz="1800" dirty="0" err="1" smtClean="0"/>
              <a:t>line</a:t>
            </a:r>
            <a:r>
              <a:rPr lang="en-US" sz="1800" dirty="0" smtClean="0"/>
              <a:t>, </a:t>
            </a:r>
            <a:r>
              <a:rPr lang="en-US" sz="1800" dirty="0" smtClean="0"/>
              <a:t>substrate height 0.204 mm</a:t>
            </a:r>
            <a:r>
              <a:rPr lang="pl-PL" sz="1800" dirty="0" smtClean="0"/>
              <a:t>, </a:t>
            </a:r>
            <a:r>
              <a:rPr lang="en-US" sz="1800" dirty="0" smtClean="0"/>
              <a:t>size 35x35 mm</a:t>
            </a:r>
            <a:r>
              <a:rPr lang="pl-PL" sz="1800" dirty="0" smtClean="0"/>
              <a:t> </a:t>
            </a:r>
          </a:p>
          <a:p>
            <a:pPr>
              <a:spcBef>
                <a:spcPct val="50000"/>
              </a:spcBef>
            </a:pPr>
            <a:r>
              <a:rPr lang="en-US" sz="1800" dirty="0" smtClean="0"/>
              <a:t>f</a:t>
            </a:r>
            <a:r>
              <a:rPr lang="pl-PL" sz="1800" baseline="-30000" dirty="0" smtClean="0"/>
              <a:t>2</a:t>
            </a:r>
            <a:r>
              <a:rPr lang="en-US" sz="1800" dirty="0" smtClean="0"/>
              <a:t>=1700 MHz, BW=55 MHz (at RL=-20 dB), IL</a:t>
            </a:r>
            <a:r>
              <a:rPr lang="en-US" sz="1800" baseline="-30000" dirty="0" smtClean="0"/>
              <a:t>0</a:t>
            </a:r>
            <a:r>
              <a:rPr lang="en-US" sz="1800" dirty="0" smtClean="0"/>
              <a:t>=4.5 dB, n=4</a:t>
            </a:r>
            <a:r>
              <a:rPr lang="pl-PL" sz="1800" dirty="0" smtClean="0"/>
              <a:t> </a:t>
            </a:r>
            <a:r>
              <a:rPr lang="en-US" sz="1800" dirty="0" err="1" smtClean="0"/>
              <a:t>microstrip</a:t>
            </a:r>
            <a:r>
              <a:rPr lang="en-US" sz="1800" dirty="0" smtClean="0"/>
              <a:t>, substrate height 0.204 mm</a:t>
            </a:r>
            <a:r>
              <a:rPr lang="pl-PL" sz="1800" dirty="0" smtClean="0"/>
              <a:t>, </a:t>
            </a:r>
            <a:r>
              <a:rPr lang="en-US" sz="1800" dirty="0" smtClean="0"/>
              <a:t>size 45x35 mm</a:t>
            </a:r>
            <a:endParaRPr lang="pl-PL" sz="1800" dirty="0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800" dirty="0" smtClean="0"/>
              <a:t>f</a:t>
            </a:r>
            <a:r>
              <a:rPr lang="pl-PL" sz="1800" baseline="-30000" dirty="0" smtClean="0"/>
              <a:t>3</a:t>
            </a:r>
            <a:r>
              <a:rPr lang="en-US" sz="1800" dirty="0" smtClean="0"/>
              <a:t>=2400 MHz, BW=74 MHz (at RL=-20 dB), IL</a:t>
            </a:r>
            <a:r>
              <a:rPr lang="en-US" sz="1800" baseline="-30000" dirty="0" smtClean="0"/>
              <a:t>0</a:t>
            </a:r>
            <a:r>
              <a:rPr lang="en-US" sz="1800" dirty="0" smtClean="0"/>
              <a:t>=4 dB, n=4</a:t>
            </a:r>
            <a:r>
              <a:rPr lang="pl-PL" sz="1800" dirty="0" smtClean="0"/>
              <a:t> </a:t>
            </a:r>
            <a:r>
              <a:rPr lang="pl-PL" sz="1800" dirty="0" smtClean="0"/>
              <a:t>micro</a:t>
            </a:r>
            <a:r>
              <a:rPr lang="en-US" sz="1800" dirty="0" smtClean="0"/>
              <a:t>strip, </a:t>
            </a:r>
            <a:r>
              <a:rPr lang="en-US" sz="1800" dirty="0" smtClean="0"/>
              <a:t>substrate height h</a:t>
            </a:r>
            <a:r>
              <a:rPr lang="en-US" sz="1800" baseline="-30000" dirty="0" smtClean="0"/>
              <a:t>1</a:t>
            </a:r>
            <a:r>
              <a:rPr lang="en-US" sz="1800" dirty="0" smtClean="0"/>
              <a:t>=0.204 mm, h</a:t>
            </a:r>
            <a:r>
              <a:rPr lang="en-US" sz="1800" baseline="-30000" dirty="0" smtClean="0"/>
              <a:t>2</a:t>
            </a:r>
            <a:r>
              <a:rPr lang="en-US" sz="1800" dirty="0" smtClean="0"/>
              <a:t>=0.25 mm</a:t>
            </a:r>
            <a:r>
              <a:rPr lang="pl-PL" sz="1800" dirty="0" smtClean="0"/>
              <a:t> </a:t>
            </a:r>
            <a:r>
              <a:rPr lang="en-US" sz="1800" dirty="0" smtClean="0"/>
              <a:t>size 45x25 mm</a:t>
            </a:r>
            <a:endParaRPr lang="pl-PL" sz="1800" dirty="0" smtClean="0"/>
          </a:p>
          <a:p>
            <a:pPr>
              <a:spcBef>
                <a:spcPct val="50000"/>
              </a:spcBef>
            </a:pPr>
            <a:endParaRPr lang="pl-PL" sz="1800" dirty="0" smtClean="0"/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(2 and 3 together</a:t>
            </a:r>
            <a:r>
              <a:rPr lang="pl-PL" sz="1800" dirty="0" smtClean="0">
                <a:solidFill>
                  <a:schemeClr val="accent2"/>
                </a:solidFill>
              </a:rPr>
              <a:t> on </a:t>
            </a:r>
            <a:r>
              <a:rPr lang="pl-PL" sz="1800" dirty="0" err="1" smtClean="0">
                <a:solidFill>
                  <a:schemeClr val="accent2"/>
                </a:solidFill>
              </a:rPr>
              <a:t>the</a:t>
            </a:r>
            <a:r>
              <a:rPr lang="pl-PL" sz="1800" dirty="0" smtClean="0">
                <a:solidFill>
                  <a:schemeClr val="accent2"/>
                </a:solidFill>
              </a:rPr>
              <a:t> same </a:t>
            </a:r>
            <a:r>
              <a:rPr lang="pl-PL" sz="1800" dirty="0" err="1" smtClean="0">
                <a:solidFill>
                  <a:schemeClr val="accent2"/>
                </a:solidFill>
              </a:rPr>
              <a:t>layer</a:t>
            </a:r>
            <a:r>
              <a:rPr lang="en-US" sz="1800" dirty="0" smtClean="0">
                <a:solidFill>
                  <a:schemeClr val="accent2"/>
                </a:solidFill>
              </a:rPr>
              <a:t>) size </a:t>
            </a:r>
            <a:r>
              <a:rPr lang="en-US" sz="1800" b="1" dirty="0" smtClean="0">
                <a:solidFill>
                  <a:schemeClr val="accent2"/>
                </a:solidFill>
              </a:rPr>
              <a:t>45x60 mm</a:t>
            </a:r>
            <a:endParaRPr lang="pl-PL" sz="1800" dirty="0" smtClean="0"/>
          </a:p>
          <a:p>
            <a:pPr>
              <a:spcBef>
                <a:spcPct val="50000"/>
              </a:spcBef>
            </a:pPr>
            <a:r>
              <a:rPr lang="pl-PL" sz="1800" dirty="0" err="1" smtClean="0">
                <a:solidFill>
                  <a:schemeClr val="accent2"/>
                </a:solidFill>
              </a:rPr>
              <a:t>all</a:t>
            </a:r>
            <a:r>
              <a:rPr lang="pl-PL" sz="1800" dirty="0" smtClean="0">
                <a:solidFill>
                  <a:schemeClr val="accent2"/>
                </a:solidFill>
              </a:rPr>
              <a:t> </a:t>
            </a:r>
            <a:r>
              <a:rPr lang="pl-PL" sz="1800" dirty="0" err="1" smtClean="0">
                <a:solidFill>
                  <a:schemeClr val="accent2"/>
                </a:solidFill>
              </a:rPr>
              <a:t>filters</a:t>
            </a:r>
            <a:r>
              <a:rPr lang="pl-PL" sz="1800" dirty="0" smtClean="0">
                <a:solidFill>
                  <a:schemeClr val="accent2"/>
                </a:solidFill>
              </a:rPr>
              <a:t> (</a:t>
            </a:r>
            <a:r>
              <a:rPr lang="en-US" sz="1800" dirty="0" smtClean="0">
                <a:solidFill>
                  <a:schemeClr val="accent2"/>
                </a:solidFill>
              </a:rPr>
              <a:t>2 and 3 </a:t>
            </a:r>
            <a:r>
              <a:rPr lang="pl-PL" sz="1800" dirty="0" err="1" smtClean="0">
                <a:solidFill>
                  <a:schemeClr val="accent2"/>
                </a:solidFill>
              </a:rPr>
              <a:t>up</a:t>
            </a:r>
            <a:r>
              <a:rPr lang="pl-PL" sz="1800" dirty="0" smtClean="0">
                <a:solidFill>
                  <a:schemeClr val="accent2"/>
                </a:solidFill>
              </a:rPr>
              <a:t>, 1 down) </a:t>
            </a:r>
            <a:r>
              <a:rPr lang="pl-PL" sz="1800" dirty="0" err="1" smtClean="0">
                <a:solidFill>
                  <a:schemeClr val="accent2"/>
                </a:solidFill>
              </a:rPr>
              <a:t>size</a:t>
            </a:r>
            <a:r>
              <a:rPr lang="pl-PL" sz="1800" dirty="0" smtClean="0">
                <a:solidFill>
                  <a:schemeClr val="accent2"/>
                </a:solidFill>
              </a:rPr>
              <a:t> </a:t>
            </a:r>
            <a:r>
              <a:rPr lang="pl-PL" sz="1800" dirty="0" err="1" smtClean="0">
                <a:solidFill>
                  <a:schemeClr val="accent2"/>
                </a:solidFill>
              </a:rPr>
              <a:t>needed</a:t>
            </a:r>
            <a:r>
              <a:rPr lang="en-US" sz="1800" dirty="0" smtClean="0">
                <a:solidFill>
                  <a:schemeClr val="accent2"/>
                </a:solidFill>
              </a:rPr>
              <a:t> </a:t>
            </a:r>
            <a:r>
              <a:rPr lang="pl-PL" sz="1800" b="1" dirty="0" smtClean="0">
                <a:solidFill>
                  <a:schemeClr val="accent2"/>
                </a:solidFill>
              </a:rPr>
              <a:t>55</a:t>
            </a:r>
            <a:r>
              <a:rPr lang="en-US" sz="1800" b="1" dirty="0" smtClean="0">
                <a:solidFill>
                  <a:schemeClr val="accent2"/>
                </a:solidFill>
              </a:rPr>
              <a:t>x</a:t>
            </a:r>
            <a:r>
              <a:rPr lang="pl-PL" sz="1800" b="1" dirty="0" smtClean="0">
                <a:solidFill>
                  <a:schemeClr val="accent2"/>
                </a:solidFill>
              </a:rPr>
              <a:t>70</a:t>
            </a:r>
            <a:r>
              <a:rPr lang="en-US" sz="1800" b="1" dirty="0" smtClean="0">
                <a:solidFill>
                  <a:schemeClr val="accent2"/>
                </a:solidFill>
              </a:rPr>
              <a:t> mm</a:t>
            </a:r>
            <a:r>
              <a:rPr lang="pl-PL" sz="1800" b="1" dirty="0" smtClean="0">
                <a:solidFill>
                  <a:schemeClr val="accent2"/>
                </a:solidFill>
              </a:rPr>
              <a:t> - (max)</a:t>
            </a:r>
          </a:p>
          <a:p>
            <a:pPr>
              <a:buNone/>
            </a:pPr>
            <a:endParaRPr lang="pl-PL" sz="1200" dirty="0" smtClean="0">
              <a:solidFill>
                <a:srgbClr val="00206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D3A29-6859-40B5-BBEC-E4687483F0E9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2013.02.20 Otwock, Poland</a:t>
            </a:r>
            <a:endParaRPr lang="en-GB" dirty="0"/>
          </a:p>
          <a:p>
            <a:pPr>
              <a:defRPr/>
            </a:pPr>
            <a:r>
              <a:rPr lang="pl-PL" dirty="0"/>
              <a:t>Samer Bou Habib</a:t>
            </a:r>
            <a:r>
              <a:rPr lang="en-GB" dirty="0"/>
              <a:t>,</a:t>
            </a:r>
            <a:r>
              <a:rPr lang="pl-PL" dirty="0"/>
              <a:t> </a:t>
            </a:r>
            <a:r>
              <a:rPr lang="pl-PL" dirty="0" err="1"/>
              <a:t>ISE-WUT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HOM </a:t>
            </a:r>
            <a:r>
              <a:rPr lang="pl-PL" dirty="0" err="1" smtClean="0"/>
              <a:t>Filter</a:t>
            </a:r>
            <a:r>
              <a:rPr lang="pl-PL" dirty="0" smtClean="0"/>
              <a:t> </a:t>
            </a:r>
            <a:r>
              <a:rPr lang="pl-PL" dirty="0" err="1" smtClean="0"/>
              <a:t>Characteristics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5889" y="1111920"/>
            <a:ext cx="8616840" cy="5288880"/>
          </a:xfrm>
          <a:solidFill>
            <a:schemeClr val="tx1"/>
          </a:solidFill>
        </p:spPr>
        <p:txBody>
          <a:bodyPr anchor="ctr"/>
          <a:lstStyle/>
          <a:p>
            <a:pPr>
              <a:buNone/>
            </a:pPr>
            <a:endParaRPr lang="pl-PL" sz="2800" dirty="0" smtClean="0">
              <a:solidFill>
                <a:srgbClr val="00206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D3A29-6859-40B5-BBEC-E4687483F0E9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2013.02.20 Otwock, Poland</a:t>
            </a:r>
            <a:endParaRPr lang="en-GB" dirty="0"/>
          </a:p>
          <a:p>
            <a:pPr>
              <a:defRPr/>
            </a:pPr>
            <a:r>
              <a:rPr lang="pl-PL" dirty="0"/>
              <a:t>Samer Bou Habib</a:t>
            </a:r>
            <a:r>
              <a:rPr lang="en-GB" dirty="0"/>
              <a:t>,</a:t>
            </a:r>
            <a:r>
              <a:rPr lang="pl-PL" dirty="0"/>
              <a:t> </a:t>
            </a:r>
            <a:r>
              <a:rPr lang="pl-PL" dirty="0" err="1"/>
              <a:t>ISE-WUT</a:t>
            </a:r>
            <a:endParaRPr lang="en-US" dirty="0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396" y="1322232"/>
            <a:ext cx="8439448" cy="4782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3188" y="206476"/>
            <a:ext cx="8215312" cy="815873"/>
          </a:xfrm>
        </p:spPr>
        <p:txBody>
          <a:bodyPr/>
          <a:lstStyle/>
          <a:p>
            <a:r>
              <a:rPr lang="pl-PL" dirty="0" smtClean="0"/>
              <a:t>HOM - </a:t>
            </a:r>
            <a:r>
              <a:rPr lang="pl-PL" dirty="0" err="1" smtClean="0"/>
              <a:t>Timeline</a:t>
            </a:r>
            <a:endParaRPr lang="en-US" dirty="0"/>
          </a:p>
        </p:txBody>
      </p:sp>
      <p:sp>
        <p:nvSpPr>
          <p:cNvPr id="9" name="Dowolny kształt 8"/>
          <p:cNvSpPr/>
          <p:nvPr/>
        </p:nvSpPr>
        <p:spPr>
          <a:xfrm>
            <a:off x="1794482" y="4695765"/>
            <a:ext cx="5628777" cy="871444"/>
          </a:xfrm>
          <a:custGeom>
            <a:avLst/>
            <a:gdLst>
              <a:gd name="connsiteX0" fmla="*/ 0 w 5628777"/>
              <a:gd name="connsiteY0" fmla="*/ 87144 h 871444"/>
              <a:gd name="connsiteX1" fmla="*/ 25524 w 5628777"/>
              <a:gd name="connsiteY1" fmla="*/ 25524 h 871444"/>
              <a:gd name="connsiteX2" fmla="*/ 87144 w 5628777"/>
              <a:gd name="connsiteY2" fmla="*/ 0 h 871444"/>
              <a:gd name="connsiteX3" fmla="*/ 5541633 w 5628777"/>
              <a:gd name="connsiteY3" fmla="*/ 0 h 871444"/>
              <a:gd name="connsiteX4" fmla="*/ 5603253 w 5628777"/>
              <a:gd name="connsiteY4" fmla="*/ 25524 h 871444"/>
              <a:gd name="connsiteX5" fmla="*/ 5628777 w 5628777"/>
              <a:gd name="connsiteY5" fmla="*/ 87144 h 871444"/>
              <a:gd name="connsiteX6" fmla="*/ 5628777 w 5628777"/>
              <a:gd name="connsiteY6" fmla="*/ 784300 h 871444"/>
              <a:gd name="connsiteX7" fmla="*/ 5603253 w 5628777"/>
              <a:gd name="connsiteY7" fmla="*/ 845920 h 871444"/>
              <a:gd name="connsiteX8" fmla="*/ 5541633 w 5628777"/>
              <a:gd name="connsiteY8" fmla="*/ 871444 h 871444"/>
              <a:gd name="connsiteX9" fmla="*/ 87144 w 5628777"/>
              <a:gd name="connsiteY9" fmla="*/ 871444 h 871444"/>
              <a:gd name="connsiteX10" fmla="*/ 25524 w 5628777"/>
              <a:gd name="connsiteY10" fmla="*/ 845920 h 871444"/>
              <a:gd name="connsiteX11" fmla="*/ 0 w 5628777"/>
              <a:gd name="connsiteY11" fmla="*/ 784300 h 871444"/>
              <a:gd name="connsiteX12" fmla="*/ 0 w 5628777"/>
              <a:gd name="connsiteY12" fmla="*/ 87144 h 87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28777" h="871444">
                <a:moveTo>
                  <a:pt x="0" y="87144"/>
                </a:moveTo>
                <a:cubicBezTo>
                  <a:pt x="0" y="64032"/>
                  <a:pt x="9181" y="41867"/>
                  <a:pt x="25524" y="25524"/>
                </a:cubicBezTo>
                <a:cubicBezTo>
                  <a:pt x="41867" y="9181"/>
                  <a:pt x="64032" y="0"/>
                  <a:pt x="87144" y="0"/>
                </a:cubicBezTo>
                <a:lnTo>
                  <a:pt x="5541633" y="0"/>
                </a:lnTo>
                <a:cubicBezTo>
                  <a:pt x="5564745" y="0"/>
                  <a:pt x="5586910" y="9181"/>
                  <a:pt x="5603253" y="25524"/>
                </a:cubicBezTo>
                <a:cubicBezTo>
                  <a:pt x="5619596" y="41867"/>
                  <a:pt x="5628777" y="64032"/>
                  <a:pt x="5628777" y="87144"/>
                </a:cubicBezTo>
                <a:lnTo>
                  <a:pt x="5628777" y="784300"/>
                </a:lnTo>
                <a:cubicBezTo>
                  <a:pt x="5628777" y="807412"/>
                  <a:pt x="5619596" y="829577"/>
                  <a:pt x="5603253" y="845920"/>
                </a:cubicBezTo>
                <a:cubicBezTo>
                  <a:pt x="5586910" y="862263"/>
                  <a:pt x="5564745" y="871444"/>
                  <a:pt x="5541633" y="871444"/>
                </a:cubicBezTo>
                <a:lnTo>
                  <a:pt x="87144" y="871444"/>
                </a:lnTo>
                <a:cubicBezTo>
                  <a:pt x="64032" y="871444"/>
                  <a:pt x="41867" y="862263"/>
                  <a:pt x="25524" y="845920"/>
                </a:cubicBezTo>
                <a:cubicBezTo>
                  <a:pt x="9181" y="829577"/>
                  <a:pt x="0" y="807412"/>
                  <a:pt x="0" y="784300"/>
                </a:cubicBezTo>
                <a:lnTo>
                  <a:pt x="0" y="87144"/>
                </a:lnTo>
                <a:close/>
              </a:path>
            </a:pathLst>
          </a:cu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4" tIns="156464" rIns="4096608" bIns="156464" numCol="1" spcCol="1270" anchor="ctr" anchorCtr="0">
            <a:noAutofit/>
          </a:bodyPr>
          <a:lstStyle/>
          <a:p>
            <a:pPr lvl="0" algn="ctr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200" kern="1200" dirty="0" smtClean="0">
                <a:solidFill>
                  <a:srgbClr val="002060"/>
                </a:solidFill>
              </a:rPr>
              <a:t>August</a:t>
            </a:r>
            <a:endParaRPr lang="pl-PL" sz="2200" kern="1200" dirty="0">
              <a:solidFill>
                <a:srgbClr val="002060"/>
              </a:solidFill>
            </a:endParaRPr>
          </a:p>
        </p:txBody>
      </p:sp>
      <p:sp>
        <p:nvSpPr>
          <p:cNvPr id="10" name="Dowolny kształt 9"/>
          <p:cNvSpPr/>
          <p:nvPr/>
        </p:nvSpPr>
        <p:spPr>
          <a:xfrm>
            <a:off x="1794482" y="3679079"/>
            <a:ext cx="5628777" cy="871444"/>
          </a:xfrm>
          <a:custGeom>
            <a:avLst/>
            <a:gdLst>
              <a:gd name="connsiteX0" fmla="*/ 0 w 5628777"/>
              <a:gd name="connsiteY0" fmla="*/ 87144 h 871444"/>
              <a:gd name="connsiteX1" fmla="*/ 25524 w 5628777"/>
              <a:gd name="connsiteY1" fmla="*/ 25524 h 871444"/>
              <a:gd name="connsiteX2" fmla="*/ 87144 w 5628777"/>
              <a:gd name="connsiteY2" fmla="*/ 0 h 871444"/>
              <a:gd name="connsiteX3" fmla="*/ 5541633 w 5628777"/>
              <a:gd name="connsiteY3" fmla="*/ 0 h 871444"/>
              <a:gd name="connsiteX4" fmla="*/ 5603253 w 5628777"/>
              <a:gd name="connsiteY4" fmla="*/ 25524 h 871444"/>
              <a:gd name="connsiteX5" fmla="*/ 5628777 w 5628777"/>
              <a:gd name="connsiteY5" fmla="*/ 87144 h 871444"/>
              <a:gd name="connsiteX6" fmla="*/ 5628777 w 5628777"/>
              <a:gd name="connsiteY6" fmla="*/ 784300 h 871444"/>
              <a:gd name="connsiteX7" fmla="*/ 5603253 w 5628777"/>
              <a:gd name="connsiteY7" fmla="*/ 845920 h 871444"/>
              <a:gd name="connsiteX8" fmla="*/ 5541633 w 5628777"/>
              <a:gd name="connsiteY8" fmla="*/ 871444 h 871444"/>
              <a:gd name="connsiteX9" fmla="*/ 87144 w 5628777"/>
              <a:gd name="connsiteY9" fmla="*/ 871444 h 871444"/>
              <a:gd name="connsiteX10" fmla="*/ 25524 w 5628777"/>
              <a:gd name="connsiteY10" fmla="*/ 845920 h 871444"/>
              <a:gd name="connsiteX11" fmla="*/ 0 w 5628777"/>
              <a:gd name="connsiteY11" fmla="*/ 784300 h 871444"/>
              <a:gd name="connsiteX12" fmla="*/ 0 w 5628777"/>
              <a:gd name="connsiteY12" fmla="*/ 87144 h 87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28777" h="871444">
                <a:moveTo>
                  <a:pt x="0" y="87144"/>
                </a:moveTo>
                <a:cubicBezTo>
                  <a:pt x="0" y="64032"/>
                  <a:pt x="9181" y="41867"/>
                  <a:pt x="25524" y="25524"/>
                </a:cubicBezTo>
                <a:cubicBezTo>
                  <a:pt x="41867" y="9181"/>
                  <a:pt x="64032" y="0"/>
                  <a:pt x="87144" y="0"/>
                </a:cubicBezTo>
                <a:lnTo>
                  <a:pt x="5541633" y="0"/>
                </a:lnTo>
                <a:cubicBezTo>
                  <a:pt x="5564745" y="0"/>
                  <a:pt x="5586910" y="9181"/>
                  <a:pt x="5603253" y="25524"/>
                </a:cubicBezTo>
                <a:cubicBezTo>
                  <a:pt x="5619596" y="41867"/>
                  <a:pt x="5628777" y="64032"/>
                  <a:pt x="5628777" y="87144"/>
                </a:cubicBezTo>
                <a:lnTo>
                  <a:pt x="5628777" y="784300"/>
                </a:lnTo>
                <a:cubicBezTo>
                  <a:pt x="5628777" y="807412"/>
                  <a:pt x="5619596" y="829577"/>
                  <a:pt x="5603253" y="845920"/>
                </a:cubicBezTo>
                <a:cubicBezTo>
                  <a:pt x="5586910" y="862263"/>
                  <a:pt x="5564745" y="871444"/>
                  <a:pt x="5541633" y="871444"/>
                </a:cubicBezTo>
                <a:lnTo>
                  <a:pt x="87144" y="871444"/>
                </a:lnTo>
                <a:cubicBezTo>
                  <a:pt x="64032" y="871444"/>
                  <a:pt x="41867" y="862263"/>
                  <a:pt x="25524" y="845920"/>
                </a:cubicBezTo>
                <a:cubicBezTo>
                  <a:pt x="9181" y="829577"/>
                  <a:pt x="0" y="807412"/>
                  <a:pt x="0" y="784300"/>
                </a:cubicBezTo>
                <a:lnTo>
                  <a:pt x="0" y="87144"/>
                </a:lnTo>
                <a:close/>
              </a:path>
            </a:pathLst>
          </a:cu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4" tIns="156464" rIns="4096608" bIns="156464" numCol="1" spcCol="1270" anchor="ctr" anchorCtr="0">
            <a:noAutofit/>
          </a:bodyPr>
          <a:lstStyle/>
          <a:p>
            <a:pPr lvl="0" algn="ctr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200" kern="1200" dirty="0" err="1" smtClean="0">
                <a:solidFill>
                  <a:srgbClr val="002060"/>
                </a:solidFill>
              </a:rPr>
              <a:t>June</a:t>
            </a:r>
            <a:r>
              <a:rPr lang="pl-PL" sz="2200" kern="1200" dirty="0" smtClean="0">
                <a:solidFill>
                  <a:srgbClr val="002060"/>
                </a:solidFill>
              </a:rPr>
              <a:t> - </a:t>
            </a:r>
            <a:r>
              <a:rPr lang="pl-PL" sz="2200" kern="1200" dirty="0" err="1" smtClean="0">
                <a:solidFill>
                  <a:srgbClr val="002060"/>
                </a:solidFill>
              </a:rPr>
              <a:t>July</a:t>
            </a:r>
            <a:endParaRPr lang="pl-PL" sz="2200" kern="1200" dirty="0">
              <a:solidFill>
                <a:srgbClr val="002060"/>
              </a:solidFill>
            </a:endParaRPr>
          </a:p>
        </p:txBody>
      </p:sp>
      <p:sp>
        <p:nvSpPr>
          <p:cNvPr id="11" name="Dowolny kształt 10"/>
          <p:cNvSpPr/>
          <p:nvPr/>
        </p:nvSpPr>
        <p:spPr>
          <a:xfrm>
            <a:off x="1794482" y="2662394"/>
            <a:ext cx="5628777" cy="871444"/>
          </a:xfrm>
          <a:custGeom>
            <a:avLst/>
            <a:gdLst>
              <a:gd name="connsiteX0" fmla="*/ 0 w 5628777"/>
              <a:gd name="connsiteY0" fmla="*/ 87144 h 871444"/>
              <a:gd name="connsiteX1" fmla="*/ 25524 w 5628777"/>
              <a:gd name="connsiteY1" fmla="*/ 25524 h 871444"/>
              <a:gd name="connsiteX2" fmla="*/ 87144 w 5628777"/>
              <a:gd name="connsiteY2" fmla="*/ 0 h 871444"/>
              <a:gd name="connsiteX3" fmla="*/ 5541633 w 5628777"/>
              <a:gd name="connsiteY3" fmla="*/ 0 h 871444"/>
              <a:gd name="connsiteX4" fmla="*/ 5603253 w 5628777"/>
              <a:gd name="connsiteY4" fmla="*/ 25524 h 871444"/>
              <a:gd name="connsiteX5" fmla="*/ 5628777 w 5628777"/>
              <a:gd name="connsiteY5" fmla="*/ 87144 h 871444"/>
              <a:gd name="connsiteX6" fmla="*/ 5628777 w 5628777"/>
              <a:gd name="connsiteY6" fmla="*/ 784300 h 871444"/>
              <a:gd name="connsiteX7" fmla="*/ 5603253 w 5628777"/>
              <a:gd name="connsiteY7" fmla="*/ 845920 h 871444"/>
              <a:gd name="connsiteX8" fmla="*/ 5541633 w 5628777"/>
              <a:gd name="connsiteY8" fmla="*/ 871444 h 871444"/>
              <a:gd name="connsiteX9" fmla="*/ 87144 w 5628777"/>
              <a:gd name="connsiteY9" fmla="*/ 871444 h 871444"/>
              <a:gd name="connsiteX10" fmla="*/ 25524 w 5628777"/>
              <a:gd name="connsiteY10" fmla="*/ 845920 h 871444"/>
              <a:gd name="connsiteX11" fmla="*/ 0 w 5628777"/>
              <a:gd name="connsiteY11" fmla="*/ 784300 h 871444"/>
              <a:gd name="connsiteX12" fmla="*/ 0 w 5628777"/>
              <a:gd name="connsiteY12" fmla="*/ 87144 h 87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28777" h="871444">
                <a:moveTo>
                  <a:pt x="0" y="87144"/>
                </a:moveTo>
                <a:cubicBezTo>
                  <a:pt x="0" y="64032"/>
                  <a:pt x="9181" y="41867"/>
                  <a:pt x="25524" y="25524"/>
                </a:cubicBezTo>
                <a:cubicBezTo>
                  <a:pt x="41867" y="9181"/>
                  <a:pt x="64032" y="0"/>
                  <a:pt x="87144" y="0"/>
                </a:cubicBezTo>
                <a:lnTo>
                  <a:pt x="5541633" y="0"/>
                </a:lnTo>
                <a:cubicBezTo>
                  <a:pt x="5564745" y="0"/>
                  <a:pt x="5586910" y="9181"/>
                  <a:pt x="5603253" y="25524"/>
                </a:cubicBezTo>
                <a:cubicBezTo>
                  <a:pt x="5619596" y="41867"/>
                  <a:pt x="5628777" y="64032"/>
                  <a:pt x="5628777" y="87144"/>
                </a:cubicBezTo>
                <a:lnTo>
                  <a:pt x="5628777" y="784300"/>
                </a:lnTo>
                <a:cubicBezTo>
                  <a:pt x="5628777" y="807412"/>
                  <a:pt x="5619596" y="829577"/>
                  <a:pt x="5603253" y="845920"/>
                </a:cubicBezTo>
                <a:cubicBezTo>
                  <a:pt x="5586910" y="862263"/>
                  <a:pt x="5564745" y="871444"/>
                  <a:pt x="5541633" y="871444"/>
                </a:cubicBezTo>
                <a:lnTo>
                  <a:pt x="87144" y="871444"/>
                </a:lnTo>
                <a:cubicBezTo>
                  <a:pt x="64032" y="871444"/>
                  <a:pt x="41867" y="862263"/>
                  <a:pt x="25524" y="845920"/>
                </a:cubicBezTo>
                <a:cubicBezTo>
                  <a:pt x="9181" y="829577"/>
                  <a:pt x="0" y="807412"/>
                  <a:pt x="0" y="784300"/>
                </a:cubicBezTo>
                <a:lnTo>
                  <a:pt x="0" y="87144"/>
                </a:lnTo>
                <a:close/>
              </a:path>
            </a:pathLst>
          </a:cu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4" tIns="156464" rIns="4096608" bIns="156464" numCol="1" spcCol="1270" anchor="ctr" anchorCtr="0">
            <a:noAutofit/>
          </a:bodyPr>
          <a:lstStyle/>
          <a:p>
            <a:pPr lvl="0" algn="ctr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200" kern="1200" dirty="0" err="1" smtClean="0">
                <a:solidFill>
                  <a:srgbClr val="002060"/>
                </a:solidFill>
              </a:rPr>
              <a:t>April</a:t>
            </a:r>
            <a:r>
              <a:rPr lang="pl-PL" sz="2200" kern="1200" dirty="0" smtClean="0">
                <a:solidFill>
                  <a:srgbClr val="002060"/>
                </a:solidFill>
              </a:rPr>
              <a:t> - May</a:t>
            </a:r>
            <a:endParaRPr lang="pl-PL" sz="2200" kern="1200" dirty="0">
              <a:solidFill>
                <a:srgbClr val="002060"/>
              </a:solidFill>
            </a:endParaRPr>
          </a:p>
        </p:txBody>
      </p:sp>
      <p:sp>
        <p:nvSpPr>
          <p:cNvPr id="12" name="Dowolny kształt 11"/>
          <p:cNvSpPr/>
          <p:nvPr/>
        </p:nvSpPr>
        <p:spPr>
          <a:xfrm>
            <a:off x="1794482" y="1645708"/>
            <a:ext cx="5628777" cy="871444"/>
          </a:xfrm>
          <a:custGeom>
            <a:avLst/>
            <a:gdLst>
              <a:gd name="connsiteX0" fmla="*/ 0 w 5628777"/>
              <a:gd name="connsiteY0" fmla="*/ 87144 h 871444"/>
              <a:gd name="connsiteX1" fmla="*/ 25524 w 5628777"/>
              <a:gd name="connsiteY1" fmla="*/ 25524 h 871444"/>
              <a:gd name="connsiteX2" fmla="*/ 87144 w 5628777"/>
              <a:gd name="connsiteY2" fmla="*/ 0 h 871444"/>
              <a:gd name="connsiteX3" fmla="*/ 5541633 w 5628777"/>
              <a:gd name="connsiteY3" fmla="*/ 0 h 871444"/>
              <a:gd name="connsiteX4" fmla="*/ 5603253 w 5628777"/>
              <a:gd name="connsiteY4" fmla="*/ 25524 h 871444"/>
              <a:gd name="connsiteX5" fmla="*/ 5628777 w 5628777"/>
              <a:gd name="connsiteY5" fmla="*/ 87144 h 871444"/>
              <a:gd name="connsiteX6" fmla="*/ 5628777 w 5628777"/>
              <a:gd name="connsiteY6" fmla="*/ 784300 h 871444"/>
              <a:gd name="connsiteX7" fmla="*/ 5603253 w 5628777"/>
              <a:gd name="connsiteY7" fmla="*/ 845920 h 871444"/>
              <a:gd name="connsiteX8" fmla="*/ 5541633 w 5628777"/>
              <a:gd name="connsiteY8" fmla="*/ 871444 h 871444"/>
              <a:gd name="connsiteX9" fmla="*/ 87144 w 5628777"/>
              <a:gd name="connsiteY9" fmla="*/ 871444 h 871444"/>
              <a:gd name="connsiteX10" fmla="*/ 25524 w 5628777"/>
              <a:gd name="connsiteY10" fmla="*/ 845920 h 871444"/>
              <a:gd name="connsiteX11" fmla="*/ 0 w 5628777"/>
              <a:gd name="connsiteY11" fmla="*/ 784300 h 871444"/>
              <a:gd name="connsiteX12" fmla="*/ 0 w 5628777"/>
              <a:gd name="connsiteY12" fmla="*/ 87144 h 87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28777" h="871444">
                <a:moveTo>
                  <a:pt x="0" y="87144"/>
                </a:moveTo>
                <a:cubicBezTo>
                  <a:pt x="0" y="64032"/>
                  <a:pt x="9181" y="41867"/>
                  <a:pt x="25524" y="25524"/>
                </a:cubicBezTo>
                <a:cubicBezTo>
                  <a:pt x="41867" y="9181"/>
                  <a:pt x="64032" y="0"/>
                  <a:pt x="87144" y="0"/>
                </a:cubicBezTo>
                <a:lnTo>
                  <a:pt x="5541633" y="0"/>
                </a:lnTo>
                <a:cubicBezTo>
                  <a:pt x="5564745" y="0"/>
                  <a:pt x="5586910" y="9181"/>
                  <a:pt x="5603253" y="25524"/>
                </a:cubicBezTo>
                <a:cubicBezTo>
                  <a:pt x="5619596" y="41867"/>
                  <a:pt x="5628777" y="64032"/>
                  <a:pt x="5628777" y="87144"/>
                </a:cubicBezTo>
                <a:lnTo>
                  <a:pt x="5628777" y="784300"/>
                </a:lnTo>
                <a:cubicBezTo>
                  <a:pt x="5628777" y="807412"/>
                  <a:pt x="5619596" y="829577"/>
                  <a:pt x="5603253" y="845920"/>
                </a:cubicBezTo>
                <a:cubicBezTo>
                  <a:pt x="5586910" y="862263"/>
                  <a:pt x="5564745" y="871444"/>
                  <a:pt x="5541633" y="871444"/>
                </a:cubicBezTo>
                <a:lnTo>
                  <a:pt x="87144" y="871444"/>
                </a:lnTo>
                <a:cubicBezTo>
                  <a:pt x="64032" y="871444"/>
                  <a:pt x="41867" y="862263"/>
                  <a:pt x="25524" y="845920"/>
                </a:cubicBezTo>
                <a:cubicBezTo>
                  <a:pt x="9181" y="829577"/>
                  <a:pt x="0" y="807412"/>
                  <a:pt x="0" y="784300"/>
                </a:cubicBezTo>
                <a:lnTo>
                  <a:pt x="0" y="87144"/>
                </a:lnTo>
                <a:close/>
              </a:path>
            </a:pathLst>
          </a:cu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4" tIns="156464" rIns="4096608" bIns="156464" numCol="1" spcCol="1270" anchor="ctr" anchorCtr="0">
            <a:noAutofit/>
          </a:bodyPr>
          <a:lstStyle/>
          <a:p>
            <a:pPr lvl="0" algn="ctr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200" kern="1200" dirty="0" err="1" smtClean="0">
                <a:solidFill>
                  <a:srgbClr val="002060"/>
                </a:solidFill>
              </a:rPr>
              <a:t>March</a:t>
            </a:r>
            <a:endParaRPr lang="pl-PL" sz="2200" kern="1200" dirty="0">
              <a:solidFill>
                <a:srgbClr val="002060"/>
              </a:solidFill>
            </a:endParaRPr>
          </a:p>
        </p:txBody>
      </p:sp>
      <p:sp>
        <p:nvSpPr>
          <p:cNvPr id="13" name="Dowolny kształt 12"/>
          <p:cNvSpPr/>
          <p:nvPr/>
        </p:nvSpPr>
        <p:spPr>
          <a:xfrm>
            <a:off x="3613838" y="1718328"/>
            <a:ext cx="3568410" cy="726204"/>
          </a:xfrm>
          <a:custGeom>
            <a:avLst/>
            <a:gdLst>
              <a:gd name="connsiteX0" fmla="*/ 0 w 2127001"/>
              <a:gd name="connsiteY0" fmla="*/ 72620 h 726204"/>
              <a:gd name="connsiteX1" fmla="*/ 21270 w 2127001"/>
              <a:gd name="connsiteY1" fmla="*/ 21270 h 726204"/>
              <a:gd name="connsiteX2" fmla="*/ 72620 w 2127001"/>
              <a:gd name="connsiteY2" fmla="*/ 0 h 726204"/>
              <a:gd name="connsiteX3" fmla="*/ 2054381 w 2127001"/>
              <a:gd name="connsiteY3" fmla="*/ 0 h 726204"/>
              <a:gd name="connsiteX4" fmla="*/ 2105731 w 2127001"/>
              <a:gd name="connsiteY4" fmla="*/ 21270 h 726204"/>
              <a:gd name="connsiteX5" fmla="*/ 2127001 w 2127001"/>
              <a:gd name="connsiteY5" fmla="*/ 72620 h 726204"/>
              <a:gd name="connsiteX6" fmla="*/ 2127001 w 2127001"/>
              <a:gd name="connsiteY6" fmla="*/ 653584 h 726204"/>
              <a:gd name="connsiteX7" fmla="*/ 2105731 w 2127001"/>
              <a:gd name="connsiteY7" fmla="*/ 704934 h 726204"/>
              <a:gd name="connsiteX8" fmla="*/ 2054381 w 2127001"/>
              <a:gd name="connsiteY8" fmla="*/ 726204 h 726204"/>
              <a:gd name="connsiteX9" fmla="*/ 72620 w 2127001"/>
              <a:gd name="connsiteY9" fmla="*/ 726204 h 726204"/>
              <a:gd name="connsiteX10" fmla="*/ 21270 w 2127001"/>
              <a:gd name="connsiteY10" fmla="*/ 704934 h 726204"/>
              <a:gd name="connsiteX11" fmla="*/ 0 w 2127001"/>
              <a:gd name="connsiteY11" fmla="*/ 653584 h 726204"/>
              <a:gd name="connsiteX12" fmla="*/ 0 w 2127001"/>
              <a:gd name="connsiteY12" fmla="*/ 72620 h 726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27001" h="726204">
                <a:moveTo>
                  <a:pt x="0" y="72620"/>
                </a:moveTo>
                <a:cubicBezTo>
                  <a:pt x="0" y="53360"/>
                  <a:pt x="7651" y="34889"/>
                  <a:pt x="21270" y="21270"/>
                </a:cubicBezTo>
                <a:cubicBezTo>
                  <a:pt x="34889" y="7651"/>
                  <a:pt x="53360" y="0"/>
                  <a:pt x="72620" y="0"/>
                </a:cubicBezTo>
                <a:lnTo>
                  <a:pt x="2054381" y="0"/>
                </a:lnTo>
                <a:cubicBezTo>
                  <a:pt x="2073641" y="0"/>
                  <a:pt x="2092112" y="7651"/>
                  <a:pt x="2105731" y="21270"/>
                </a:cubicBezTo>
                <a:cubicBezTo>
                  <a:pt x="2119350" y="34889"/>
                  <a:pt x="2127001" y="53360"/>
                  <a:pt x="2127001" y="72620"/>
                </a:cubicBezTo>
                <a:lnTo>
                  <a:pt x="2127001" y="653584"/>
                </a:lnTo>
                <a:cubicBezTo>
                  <a:pt x="2127001" y="672844"/>
                  <a:pt x="2119350" y="691315"/>
                  <a:pt x="2105731" y="704934"/>
                </a:cubicBezTo>
                <a:cubicBezTo>
                  <a:pt x="2092112" y="718553"/>
                  <a:pt x="2073641" y="726204"/>
                  <a:pt x="2054381" y="726204"/>
                </a:cubicBezTo>
                <a:lnTo>
                  <a:pt x="72620" y="726204"/>
                </a:lnTo>
                <a:cubicBezTo>
                  <a:pt x="53360" y="726204"/>
                  <a:pt x="34889" y="718553"/>
                  <a:pt x="21270" y="704934"/>
                </a:cubicBezTo>
                <a:cubicBezTo>
                  <a:pt x="7651" y="691315"/>
                  <a:pt x="0" y="672844"/>
                  <a:pt x="0" y="653584"/>
                </a:cubicBezTo>
                <a:lnTo>
                  <a:pt x="0" y="7262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10" tIns="74610" rIns="74610" bIns="74610" numCol="1" spcCol="127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400" kern="1200" dirty="0" smtClean="0">
                <a:solidFill>
                  <a:srgbClr val="002060"/>
                </a:solidFill>
              </a:rPr>
              <a:t>Test </a:t>
            </a:r>
            <a:r>
              <a:rPr lang="pl-PL" sz="1400" kern="1200" dirty="0" err="1" smtClean="0">
                <a:solidFill>
                  <a:srgbClr val="002060"/>
                </a:solidFill>
              </a:rPr>
              <a:t>Filter</a:t>
            </a:r>
            <a:r>
              <a:rPr lang="pl-PL" sz="1400" kern="1200" dirty="0" smtClean="0">
                <a:solidFill>
                  <a:srgbClr val="002060"/>
                </a:solidFill>
              </a:rPr>
              <a:t> </a:t>
            </a:r>
            <a:r>
              <a:rPr lang="pl-PL" sz="1400" kern="1200" dirty="0" err="1" smtClean="0">
                <a:solidFill>
                  <a:srgbClr val="002060"/>
                </a:solidFill>
              </a:rPr>
              <a:t>project</a:t>
            </a:r>
            <a:r>
              <a:rPr lang="pl-PL" sz="1400" kern="1200" dirty="0" smtClean="0">
                <a:solidFill>
                  <a:srgbClr val="002060"/>
                </a:solidFill>
              </a:rPr>
              <a:t> </a:t>
            </a:r>
            <a:r>
              <a:rPr lang="pl-PL" sz="1400" kern="1200" dirty="0" err="1" smtClean="0">
                <a:solidFill>
                  <a:srgbClr val="002060"/>
                </a:solidFill>
              </a:rPr>
              <a:t>Preparation</a:t>
            </a:r>
            <a:endParaRPr lang="pl-PL" sz="1400" kern="1200" dirty="0">
              <a:solidFill>
                <a:srgbClr val="002060"/>
              </a:solidFill>
            </a:endParaRPr>
          </a:p>
        </p:txBody>
      </p:sp>
      <p:sp>
        <p:nvSpPr>
          <p:cNvPr id="14" name="Dowolny kształt 13"/>
          <p:cNvSpPr/>
          <p:nvPr/>
        </p:nvSpPr>
        <p:spPr>
          <a:xfrm>
            <a:off x="5351179" y="2444532"/>
            <a:ext cx="91440" cy="29048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6863" y="0"/>
                </a:moveTo>
                <a:lnTo>
                  <a:pt x="46863" y="145240"/>
                </a:lnTo>
                <a:lnTo>
                  <a:pt x="45720" y="145240"/>
                </a:lnTo>
                <a:lnTo>
                  <a:pt x="45720" y="290481"/>
                </a:lnTo>
              </a:path>
            </a:pathLst>
          </a:custGeom>
          <a:noFill/>
        </p:spPr>
        <p:style>
          <a:lnRef idx="2">
            <a:schemeClr val="dk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Dowolny kształt 14"/>
          <p:cNvSpPr/>
          <p:nvPr/>
        </p:nvSpPr>
        <p:spPr>
          <a:xfrm>
            <a:off x="4483150" y="2735014"/>
            <a:ext cx="1827498" cy="726204"/>
          </a:xfrm>
          <a:custGeom>
            <a:avLst/>
            <a:gdLst>
              <a:gd name="connsiteX0" fmla="*/ 0 w 1089306"/>
              <a:gd name="connsiteY0" fmla="*/ 72620 h 726204"/>
              <a:gd name="connsiteX1" fmla="*/ 21270 w 1089306"/>
              <a:gd name="connsiteY1" fmla="*/ 21270 h 726204"/>
              <a:gd name="connsiteX2" fmla="*/ 72620 w 1089306"/>
              <a:gd name="connsiteY2" fmla="*/ 0 h 726204"/>
              <a:gd name="connsiteX3" fmla="*/ 1016686 w 1089306"/>
              <a:gd name="connsiteY3" fmla="*/ 0 h 726204"/>
              <a:gd name="connsiteX4" fmla="*/ 1068036 w 1089306"/>
              <a:gd name="connsiteY4" fmla="*/ 21270 h 726204"/>
              <a:gd name="connsiteX5" fmla="*/ 1089306 w 1089306"/>
              <a:gd name="connsiteY5" fmla="*/ 72620 h 726204"/>
              <a:gd name="connsiteX6" fmla="*/ 1089306 w 1089306"/>
              <a:gd name="connsiteY6" fmla="*/ 653584 h 726204"/>
              <a:gd name="connsiteX7" fmla="*/ 1068036 w 1089306"/>
              <a:gd name="connsiteY7" fmla="*/ 704934 h 726204"/>
              <a:gd name="connsiteX8" fmla="*/ 1016686 w 1089306"/>
              <a:gd name="connsiteY8" fmla="*/ 726204 h 726204"/>
              <a:gd name="connsiteX9" fmla="*/ 72620 w 1089306"/>
              <a:gd name="connsiteY9" fmla="*/ 726204 h 726204"/>
              <a:gd name="connsiteX10" fmla="*/ 21270 w 1089306"/>
              <a:gd name="connsiteY10" fmla="*/ 704934 h 726204"/>
              <a:gd name="connsiteX11" fmla="*/ 0 w 1089306"/>
              <a:gd name="connsiteY11" fmla="*/ 653584 h 726204"/>
              <a:gd name="connsiteX12" fmla="*/ 0 w 1089306"/>
              <a:gd name="connsiteY12" fmla="*/ 72620 h 726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89306" h="726204">
                <a:moveTo>
                  <a:pt x="0" y="72620"/>
                </a:moveTo>
                <a:cubicBezTo>
                  <a:pt x="0" y="53360"/>
                  <a:pt x="7651" y="34889"/>
                  <a:pt x="21270" y="21270"/>
                </a:cubicBezTo>
                <a:cubicBezTo>
                  <a:pt x="34889" y="7651"/>
                  <a:pt x="53360" y="0"/>
                  <a:pt x="72620" y="0"/>
                </a:cubicBezTo>
                <a:lnTo>
                  <a:pt x="1016686" y="0"/>
                </a:lnTo>
                <a:cubicBezTo>
                  <a:pt x="1035946" y="0"/>
                  <a:pt x="1054417" y="7651"/>
                  <a:pt x="1068036" y="21270"/>
                </a:cubicBezTo>
                <a:cubicBezTo>
                  <a:pt x="1081655" y="34889"/>
                  <a:pt x="1089306" y="53360"/>
                  <a:pt x="1089306" y="72620"/>
                </a:cubicBezTo>
                <a:lnTo>
                  <a:pt x="1089306" y="653584"/>
                </a:lnTo>
                <a:cubicBezTo>
                  <a:pt x="1089306" y="672844"/>
                  <a:pt x="1081655" y="691315"/>
                  <a:pt x="1068036" y="704934"/>
                </a:cubicBezTo>
                <a:cubicBezTo>
                  <a:pt x="1054417" y="718553"/>
                  <a:pt x="1035946" y="726204"/>
                  <a:pt x="1016686" y="726204"/>
                </a:cubicBezTo>
                <a:lnTo>
                  <a:pt x="72620" y="726204"/>
                </a:lnTo>
                <a:cubicBezTo>
                  <a:pt x="53360" y="726204"/>
                  <a:pt x="34889" y="718553"/>
                  <a:pt x="21270" y="704934"/>
                </a:cubicBezTo>
                <a:cubicBezTo>
                  <a:pt x="7651" y="691315"/>
                  <a:pt x="0" y="672844"/>
                  <a:pt x="0" y="653584"/>
                </a:cubicBezTo>
                <a:lnTo>
                  <a:pt x="0" y="7262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10" tIns="74610" rIns="74610" bIns="74610" numCol="1" spcCol="127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400" kern="1200" dirty="0" err="1" smtClean="0">
                <a:solidFill>
                  <a:srgbClr val="002060"/>
                </a:solidFill>
              </a:rPr>
              <a:t>Production</a:t>
            </a:r>
            <a:r>
              <a:rPr lang="pl-PL" sz="1400" kern="1200" dirty="0" smtClean="0">
                <a:solidFill>
                  <a:srgbClr val="002060"/>
                </a:solidFill>
              </a:rPr>
              <a:t> and </a:t>
            </a:r>
            <a:r>
              <a:rPr lang="pl-PL" sz="1400" kern="1200" dirty="0" err="1" smtClean="0">
                <a:solidFill>
                  <a:srgbClr val="002060"/>
                </a:solidFill>
              </a:rPr>
              <a:t>tests</a:t>
            </a:r>
            <a:endParaRPr lang="pl-PL" sz="1400" kern="1200" dirty="0">
              <a:solidFill>
                <a:srgbClr val="002060"/>
              </a:solidFill>
            </a:endParaRPr>
          </a:p>
        </p:txBody>
      </p:sp>
      <p:sp>
        <p:nvSpPr>
          <p:cNvPr id="16" name="Dowolny kształt 15"/>
          <p:cNvSpPr/>
          <p:nvPr/>
        </p:nvSpPr>
        <p:spPr>
          <a:xfrm>
            <a:off x="5351179" y="3461218"/>
            <a:ext cx="91440" cy="29048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90481"/>
                </a:lnTo>
              </a:path>
            </a:pathLst>
          </a:cu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Dowolny kształt 16"/>
          <p:cNvSpPr/>
          <p:nvPr/>
        </p:nvSpPr>
        <p:spPr>
          <a:xfrm>
            <a:off x="4483150" y="3751700"/>
            <a:ext cx="1827498" cy="726204"/>
          </a:xfrm>
          <a:custGeom>
            <a:avLst/>
            <a:gdLst>
              <a:gd name="connsiteX0" fmla="*/ 0 w 1089306"/>
              <a:gd name="connsiteY0" fmla="*/ 72620 h 726204"/>
              <a:gd name="connsiteX1" fmla="*/ 21270 w 1089306"/>
              <a:gd name="connsiteY1" fmla="*/ 21270 h 726204"/>
              <a:gd name="connsiteX2" fmla="*/ 72620 w 1089306"/>
              <a:gd name="connsiteY2" fmla="*/ 0 h 726204"/>
              <a:gd name="connsiteX3" fmla="*/ 1016686 w 1089306"/>
              <a:gd name="connsiteY3" fmla="*/ 0 h 726204"/>
              <a:gd name="connsiteX4" fmla="*/ 1068036 w 1089306"/>
              <a:gd name="connsiteY4" fmla="*/ 21270 h 726204"/>
              <a:gd name="connsiteX5" fmla="*/ 1089306 w 1089306"/>
              <a:gd name="connsiteY5" fmla="*/ 72620 h 726204"/>
              <a:gd name="connsiteX6" fmla="*/ 1089306 w 1089306"/>
              <a:gd name="connsiteY6" fmla="*/ 653584 h 726204"/>
              <a:gd name="connsiteX7" fmla="*/ 1068036 w 1089306"/>
              <a:gd name="connsiteY7" fmla="*/ 704934 h 726204"/>
              <a:gd name="connsiteX8" fmla="*/ 1016686 w 1089306"/>
              <a:gd name="connsiteY8" fmla="*/ 726204 h 726204"/>
              <a:gd name="connsiteX9" fmla="*/ 72620 w 1089306"/>
              <a:gd name="connsiteY9" fmla="*/ 726204 h 726204"/>
              <a:gd name="connsiteX10" fmla="*/ 21270 w 1089306"/>
              <a:gd name="connsiteY10" fmla="*/ 704934 h 726204"/>
              <a:gd name="connsiteX11" fmla="*/ 0 w 1089306"/>
              <a:gd name="connsiteY11" fmla="*/ 653584 h 726204"/>
              <a:gd name="connsiteX12" fmla="*/ 0 w 1089306"/>
              <a:gd name="connsiteY12" fmla="*/ 72620 h 726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89306" h="726204">
                <a:moveTo>
                  <a:pt x="0" y="72620"/>
                </a:moveTo>
                <a:cubicBezTo>
                  <a:pt x="0" y="53360"/>
                  <a:pt x="7651" y="34889"/>
                  <a:pt x="21270" y="21270"/>
                </a:cubicBezTo>
                <a:cubicBezTo>
                  <a:pt x="34889" y="7651"/>
                  <a:pt x="53360" y="0"/>
                  <a:pt x="72620" y="0"/>
                </a:cubicBezTo>
                <a:lnTo>
                  <a:pt x="1016686" y="0"/>
                </a:lnTo>
                <a:cubicBezTo>
                  <a:pt x="1035946" y="0"/>
                  <a:pt x="1054417" y="7651"/>
                  <a:pt x="1068036" y="21270"/>
                </a:cubicBezTo>
                <a:cubicBezTo>
                  <a:pt x="1081655" y="34889"/>
                  <a:pt x="1089306" y="53360"/>
                  <a:pt x="1089306" y="72620"/>
                </a:cubicBezTo>
                <a:lnTo>
                  <a:pt x="1089306" y="653584"/>
                </a:lnTo>
                <a:cubicBezTo>
                  <a:pt x="1089306" y="672844"/>
                  <a:pt x="1081655" y="691315"/>
                  <a:pt x="1068036" y="704934"/>
                </a:cubicBezTo>
                <a:cubicBezTo>
                  <a:pt x="1054417" y="718553"/>
                  <a:pt x="1035946" y="726204"/>
                  <a:pt x="1016686" y="726204"/>
                </a:cubicBezTo>
                <a:lnTo>
                  <a:pt x="72620" y="726204"/>
                </a:lnTo>
                <a:cubicBezTo>
                  <a:pt x="53360" y="726204"/>
                  <a:pt x="34889" y="718553"/>
                  <a:pt x="21270" y="704934"/>
                </a:cubicBezTo>
                <a:cubicBezTo>
                  <a:pt x="7651" y="691315"/>
                  <a:pt x="0" y="672844"/>
                  <a:pt x="0" y="653584"/>
                </a:cubicBezTo>
                <a:lnTo>
                  <a:pt x="0" y="7262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10" tIns="74610" rIns="74610" bIns="74610" numCol="1" spcCol="127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400" kern="1200" dirty="0" smtClean="0">
                <a:solidFill>
                  <a:srgbClr val="002060"/>
                </a:solidFill>
              </a:rPr>
              <a:t>RTM </a:t>
            </a:r>
            <a:r>
              <a:rPr lang="pl-PL" sz="1400" kern="1200" dirty="0" err="1" smtClean="0">
                <a:solidFill>
                  <a:srgbClr val="002060"/>
                </a:solidFill>
              </a:rPr>
              <a:t>routing</a:t>
            </a:r>
            <a:r>
              <a:rPr lang="pl-PL" sz="1400" kern="1200" dirty="0" smtClean="0">
                <a:solidFill>
                  <a:srgbClr val="002060"/>
                </a:solidFill>
              </a:rPr>
              <a:t> </a:t>
            </a:r>
            <a:endParaRPr lang="pl-PL" sz="1400" kern="1200" dirty="0">
              <a:solidFill>
                <a:srgbClr val="002060"/>
              </a:solidFill>
            </a:endParaRPr>
          </a:p>
        </p:txBody>
      </p:sp>
      <p:sp>
        <p:nvSpPr>
          <p:cNvPr id="18" name="Dowolny kształt 17"/>
          <p:cNvSpPr/>
          <p:nvPr/>
        </p:nvSpPr>
        <p:spPr>
          <a:xfrm>
            <a:off x="5351179" y="4477904"/>
            <a:ext cx="91440" cy="29048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90481"/>
                </a:lnTo>
              </a:path>
            </a:pathLst>
          </a:cu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Dowolny kształt 18"/>
          <p:cNvSpPr/>
          <p:nvPr/>
        </p:nvSpPr>
        <p:spPr>
          <a:xfrm>
            <a:off x="4483150" y="4768386"/>
            <a:ext cx="1827498" cy="726204"/>
          </a:xfrm>
          <a:custGeom>
            <a:avLst/>
            <a:gdLst>
              <a:gd name="connsiteX0" fmla="*/ 0 w 1089306"/>
              <a:gd name="connsiteY0" fmla="*/ 72620 h 726204"/>
              <a:gd name="connsiteX1" fmla="*/ 21270 w 1089306"/>
              <a:gd name="connsiteY1" fmla="*/ 21270 h 726204"/>
              <a:gd name="connsiteX2" fmla="*/ 72620 w 1089306"/>
              <a:gd name="connsiteY2" fmla="*/ 0 h 726204"/>
              <a:gd name="connsiteX3" fmla="*/ 1016686 w 1089306"/>
              <a:gd name="connsiteY3" fmla="*/ 0 h 726204"/>
              <a:gd name="connsiteX4" fmla="*/ 1068036 w 1089306"/>
              <a:gd name="connsiteY4" fmla="*/ 21270 h 726204"/>
              <a:gd name="connsiteX5" fmla="*/ 1089306 w 1089306"/>
              <a:gd name="connsiteY5" fmla="*/ 72620 h 726204"/>
              <a:gd name="connsiteX6" fmla="*/ 1089306 w 1089306"/>
              <a:gd name="connsiteY6" fmla="*/ 653584 h 726204"/>
              <a:gd name="connsiteX7" fmla="*/ 1068036 w 1089306"/>
              <a:gd name="connsiteY7" fmla="*/ 704934 h 726204"/>
              <a:gd name="connsiteX8" fmla="*/ 1016686 w 1089306"/>
              <a:gd name="connsiteY8" fmla="*/ 726204 h 726204"/>
              <a:gd name="connsiteX9" fmla="*/ 72620 w 1089306"/>
              <a:gd name="connsiteY9" fmla="*/ 726204 h 726204"/>
              <a:gd name="connsiteX10" fmla="*/ 21270 w 1089306"/>
              <a:gd name="connsiteY10" fmla="*/ 704934 h 726204"/>
              <a:gd name="connsiteX11" fmla="*/ 0 w 1089306"/>
              <a:gd name="connsiteY11" fmla="*/ 653584 h 726204"/>
              <a:gd name="connsiteX12" fmla="*/ 0 w 1089306"/>
              <a:gd name="connsiteY12" fmla="*/ 72620 h 726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89306" h="726204">
                <a:moveTo>
                  <a:pt x="0" y="72620"/>
                </a:moveTo>
                <a:cubicBezTo>
                  <a:pt x="0" y="53360"/>
                  <a:pt x="7651" y="34889"/>
                  <a:pt x="21270" y="21270"/>
                </a:cubicBezTo>
                <a:cubicBezTo>
                  <a:pt x="34889" y="7651"/>
                  <a:pt x="53360" y="0"/>
                  <a:pt x="72620" y="0"/>
                </a:cubicBezTo>
                <a:lnTo>
                  <a:pt x="1016686" y="0"/>
                </a:lnTo>
                <a:cubicBezTo>
                  <a:pt x="1035946" y="0"/>
                  <a:pt x="1054417" y="7651"/>
                  <a:pt x="1068036" y="21270"/>
                </a:cubicBezTo>
                <a:cubicBezTo>
                  <a:pt x="1081655" y="34889"/>
                  <a:pt x="1089306" y="53360"/>
                  <a:pt x="1089306" y="72620"/>
                </a:cubicBezTo>
                <a:lnTo>
                  <a:pt x="1089306" y="653584"/>
                </a:lnTo>
                <a:cubicBezTo>
                  <a:pt x="1089306" y="672844"/>
                  <a:pt x="1081655" y="691315"/>
                  <a:pt x="1068036" y="704934"/>
                </a:cubicBezTo>
                <a:cubicBezTo>
                  <a:pt x="1054417" y="718553"/>
                  <a:pt x="1035946" y="726204"/>
                  <a:pt x="1016686" y="726204"/>
                </a:cubicBezTo>
                <a:lnTo>
                  <a:pt x="72620" y="726204"/>
                </a:lnTo>
                <a:cubicBezTo>
                  <a:pt x="53360" y="726204"/>
                  <a:pt x="34889" y="718553"/>
                  <a:pt x="21270" y="704934"/>
                </a:cubicBezTo>
                <a:cubicBezTo>
                  <a:pt x="7651" y="691315"/>
                  <a:pt x="0" y="672844"/>
                  <a:pt x="0" y="653584"/>
                </a:cubicBezTo>
                <a:lnTo>
                  <a:pt x="0" y="7262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10" tIns="74610" rIns="74610" bIns="74610" numCol="1" spcCol="127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400" kern="1200" dirty="0" err="1" smtClean="0">
                <a:solidFill>
                  <a:srgbClr val="002060"/>
                </a:solidFill>
              </a:rPr>
              <a:t>Production</a:t>
            </a:r>
            <a:r>
              <a:rPr lang="pl-PL" sz="1400" kern="1200" dirty="0" smtClean="0">
                <a:solidFill>
                  <a:srgbClr val="002060"/>
                </a:solidFill>
              </a:rPr>
              <a:t>  and </a:t>
            </a:r>
            <a:r>
              <a:rPr lang="pl-PL" sz="1400" kern="1200" dirty="0" err="1" smtClean="0">
                <a:solidFill>
                  <a:srgbClr val="002060"/>
                </a:solidFill>
              </a:rPr>
              <a:t>Tests</a:t>
            </a:r>
            <a:r>
              <a:rPr lang="pl-PL" sz="1400" kern="1200" dirty="0" smtClean="0">
                <a:solidFill>
                  <a:srgbClr val="002060"/>
                </a:solidFill>
              </a:rPr>
              <a:t> of RTM</a:t>
            </a:r>
            <a:endParaRPr lang="pl-PL" sz="1400" kern="1200" dirty="0">
              <a:solidFill>
                <a:srgbClr val="00206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D3A29-6859-40B5-BBEC-E4687483F0E9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2013.02.20 Otwock, Poland</a:t>
            </a:r>
          </a:p>
          <a:p>
            <a:pPr>
              <a:defRPr/>
            </a:pPr>
            <a:r>
              <a:rPr lang="pl-PL" dirty="0"/>
              <a:t>Samer Bou Habib, </a:t>
            </a:r>
            <a:r>
              <a:rPr lang="pl-PL" dirty="0" err="1"/>
              <a:t>ISE-WUT</a:t>
            </a:r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D3A29-6859-40B5-BBEC-E4687483F0E9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6" name="Rectangle 18"/>
          <p:cNvSpPr txBox="1">
            <a:spLocks noChangeArrowheads="1"/>
          </p:cNvSpPr>
          <p:nvPr/>
        </p:nvSpPr>
        <p:spPr bwMode="auto">
          <a:xfrm>
            <a:off x="939800" y="1928801"/>
            <a:ext cx="72517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20" rIns="9144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Thank</a:t>
            </a:r>
            <a:r>
              <a:rPr kumimoji="0" lang="pl-PL" sz="4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pl-PL" sz="4400" b="1" kern="0" noProof="0" dirty="0" err="1" smtClean="0">
                <a:latin typeface="+mj-lt"/>
                <a:ea typeface="+mj-ea"/>
                <a:cs typeface="+mj-cs"/>
              </a:rPr>
              <a:t>y</a:t>
            </a:r>
            <a:r>
              <a:rPr kumimoji="0" lang="pl-PL" sz="4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ou</a:t>
            </a:r>
            <a:r>
              <a:rPr kumimoji="0" lang="pl-PL" sz="4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for </a:t>
            </a:r>
            <a:r>
              <a:rPr lang="pl-PL" sz="4400" b="1" kern="0" noProof="0" dirty="0" err="1" smtClean="0">
                <a:latin typeface="+mj-lt"/>
                <a:ea typeface="+mj-ea"/>
                <a:cs typeface="+mj-cs"/>
              </a:rPr>
              <a:t>y</a:t>
            </a:r>
            <a:r>
              <a:rPr kumimoji="0" lang="pl-PL" sz="4400" b="1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our</a:t>
            </a:r>
            <a:r>
              <a:rPr kumimoji="0" lang="pl-PL" sz="4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pl-PL" sz="4400" b="1" kern="0" noProof="0" dirty="0" err="1" smtClean="0">
                <a:latin typeface="+mj-lt"/>
                <a:ea typeface="+mj-ea"/>
                <a:cs typeface="+mj-cs"/>
              </a:rPr>
              <a:t>a</a:t>
            </a:r>
            <a:r>
              <a:rPr kumimoji="0" lang="pl-PL" sz="4400" b="1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ttention</a:t>
            </a:r>
            <a:endParaRPr kumimoji="0" lang="en-GB" sz="4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30275" y="3908415"/>
            <a:ext cx="7283450" cy="46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marL="298450" lvl="0" indent="-298450" algn="ctr">
              <a:buClr>
                <a:schemeClr val="accent2"/>
              </a:buClr>
              <a:buSzPct val="80000"/>
              <a:buNone/>
            </a:pPr>
            <a:r>
              <a:rPr kumimoji="0" lang="pl-P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S.BouHabib@stud.elka.pw.edu.pl</a:t>
            </a:r>
            <a:endParaRPr kumimoji="0" lang="pl-PL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2013.02.20 Otwock, Poland</a:t>
            </a:r>
          </a:p>
          <a:p>
            <a:pPr>
              <a:defRPr/>
            </a:pPr>
            <a:r>
              <a:rPr lang="pl-PL" dirty="0"/>
              <a:t>Samer Bou Habib, </a:t>
            </a:r>
            <a:r>
              <a:rPr lang="pl-PL" dirty="0" err="1"/>
              <a:t>ISE-WUT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Agenda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28561" y="1582057"/>
            <a:ext cx="5702300" cy="3730171"/>
          </a:xfrm>
          <a:solidFill>
            <a:schemeClr val="tx1"/>
          </a:solidFill>
        </p:spPr>
        <p:txBody>
          <a:bodyPr anchor="ctr"/>
          <a:lstStyle/>
          <a:p>
            <a:r>
              <a:rPr lang="pl-PL" sz="2800" dirty="0" err="1" smtClean="0">
                <a:solidFill>
                  <a:srgbClr val="002060"/>
                </a:solidFill>
              </a:rPr>
              <a:t>Introduction</a:t>
            </a:r>
            <a:endParaRPr lang="pl-PL" sz="2800" dirty="0" smtClean="0">
              <a:solidFill>
                <a:srgbClr val="002060"/>
              </a:solidFill>
            </a:endParaRPr>
          </a:p>
          <a:p>
            <a:r>
              <a:rPr lang="pl-PL" sz="2800" dirty="0" err="1" smtClean="0">
                <a:solidFill>
                  <a:srgbClr val="002060"/>
                </a:solidFill>
              </a:rPr>
              <a:t>DRTM-KLM</a:t>
            </a:r>
            <a:endParaRPr lang="pl-PL" sz="2800" dirty="0" smtClean="0">
              <a:solidFill>
                <a:srgbClr val="002060"/>
              </a:solidFill>
            </a:endParaRPr>
          </a:p>
          <a:p>
            <a:r>
              <a:rPr lang="pl-PL" sz="2800" dirty="0" err="1" smtClean="0">
                <a:solidFill>
                  <a:srgbClr val="002060"/>
                </a:solidFill>
              </a:rPr>
              <a:t>DRTM-HOM</a:t>
            </a:r>
            <a:endParaRPr lang="pl-PL" sz="2800" dirty="0" smtClean="0">
              <a:solidFill>
                <a:srgbClr val="00206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D3A29-6859-40B5-BBEC-E4687483F0E9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6" name="Rectangle 26"/>
          <p:cNvSpPr txBox="1">
            <a:spLocks noChangeArrowheads="1"/>
          </p:cNvSpPr>
          <p:nvPr/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dirty="0" err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pl-PL" dirty="0"/>
              <a:t>2013.02.20 Otwock, Poland</a:t>
            </a:r>
          </a:p>
          <a:p>
            <a:pPr>
              <a:defRPr/>
            </a:pPr>
            <a:r>
              <a:rPr lang="pl-PL" dirty="0"/>
              <a:t>Samer Bou Habib, </a:t>
            </a:r>
            <a:r>
              <a:rPr lang="pl-PL" dirty="0" err="1"/>
              <a:t>ISE-WUT</a:t>
            </a:r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Introduction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28559" y="1638068"/>
            <a:ext cx="5702300" cy="3499983"/>
          </a:xfrm>
          <a:solidFill>
            <a:schemeClr val="tx1"/>
          </a:solidFill>
        </p:spPr>
        <p:txBody>
          <a:bodyPr anchor="ctr"/>
          <a:lstStyle/>
          <a:p>
            <a:r>
              <a:rPr lang="pl-PL" sz="2800" dirty="0" smtClean="0">
                <a:solidFill>
                  <a:srgbClr val="002060"/>
                </a:solidFill>
              </a:rPr>
              <a:t>MTCA.4 </a:t>
            </a:r>
            <a:r>
              <a:rPr lang="pl-PL" sz="2800" dirty="0" err="1" smtClean="0">
                <a:solidFill>
                  <a:srgbClr val="002060"/>
                </a:solidFill>
              </a:rPr>
              <a:t>RTMs</a:t>
            </a:r>
            <a:endParaRPr lang="pl-PL" sz="2800" dirty="0" smtClean="0">
              <a:solidFill>
                <a:srgbClr val="002060"/>
              </a:solidFill>
            </a:endParaRPr>
          </a:p>
          <a:p>
            <a:r>
              <a:rPr lang="pl-PL" sz="2800" dirty="0" smtClean="0">
                <a:solidFill>
                  <a:srgbClr val="002060"/>
                </a:solidFill>
              </a:rPr>
              <a:t>Z3 Analog </a:t>
            </a:r>
            <a:r>
              <a:rPr lang="pl-PL" sz="2800" dirty="0" err="1" smtClean="0">
                <a:solidFill>
                  <a:srgbClr val="002060"/>
                </a:solidFill>
              </a:rPr>
              <a:t>Class</a:t>
            </a:r>
            <a:r>
              <a:rPr lang="pl-PL" sz="2800" dirty="0" smtClean="0">
                <a:solidFill>
                  <a:srgbClr val="002060"/>
                </a:solidFill>
              </a:rPr>
              <a:t> A1.1 </a:t>
            </a:r>
            <a:r>
              <a:rPr lang="pl-PL" sz="2800" dirty="0" err="1" smtClean="0">
                <a:solidFill>
                  <a:srgbClr val="002060"/>
                </a:solidFill>
              </a:rPr>
              <a:t>Compatible</a:t>
            </a:r>
            <a:endParaRPr lang="pl-PL" sz="2800" dirty="0" smtClean="0">
              <a:solidFill>
                <a:srgbClr val="002060"/>
              </a:solidFill>
            </a:endParaRPr>
          </a:p>
          <a:p>
            <a:r>
              <a:rPr lang="pl-PL" sz="2800" dirty="0" err="1" smtClean="0">
                <a:solidFill>
                  <a:srgbClr val="002060"/>
                </a:solidFill>
              </a:rPr>
              <a:t>Mainly</a:t>
            </a:r>
            <a:r>
              <a:rPr lang="pl-PL" sz="2800" dirty="0" smtClean="0">
                <a:solidFill>
                  <a:srgbClr val="002060"/>
                </a:solidFill>
              </a:rPr>
              <a:t> </a:t>
            </a:r>
            <a:r>
              <a:rPr lang="pl-PL" sz="2800" dirty="0" err="1" smtClean="0">
                <a:solidFill>
                  <a:srgbClr val="002060"/>
                </a:solidFill>
              </a:rPr>
              <a:t>paired</a:t>
            </a:r>
            <a:r>
              <a:rPr lang="pl-PL" sz="2800" dirty="0" smtClean="0">
                <a:solidFill>
                  <a:srgbClr val="002060"/>
                </a:solidFill>
              </a:rPr>
              <a:t> </a:t>
            </a:r>
            <a:r>
              <a:rPr lang="pl-PL" sz="2800" dirty="0" err="1" smtClean="0">
                <a:solidFill>
                  <a:srgbClr val="002060"/>
                </a:solidFill>
              </a:rPr>
              <a:t>with</a:t>
            </a:r>
            <a:r>
              <a:rPr lang="pl-PL" sz="2800" dirty="0" smtClean="0">
                <a:solidFill>
                  <a:srgbClr val="002060"/>
                </a:solidFill>
              </a:rPr>
              <a:t> DAMC-DS800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D3A29-6859-40B5-BBEC-E4687483F0E9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2013.02.20 Otwock, Poland</a:t>
            </a:r>
            <a:endParaRPr lang="en-GB" dirty="0"/>
          </a:p>
          <a:p>
            <a:pPr>
              <a:defRPr/>
            </a:pPr>
            <a:r>
              <a:rPr lang="pl-PL" dirty="0"/>
              <a:t>Samer Bou Habib</a:t>
            </a:r>
            <a:r>
              <a:rPr lang="en-GB" dirty="0"/>
              <a:t>,</a:t>
            </a:r>
            <a:r>
              <a:rPr lang="pl-PL" dirty="0"/>
              <a:t> </a:t>
            </a:r>
            <a:r>
              <a:rPr lang="pl-PL" dirty="0" err="1"/>
              <a:t>ISE-WUT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DRTM-KLM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28559" y="1638068"/>
            <a:ext cx="5702300" cy="3499983"/>
          </a:xfrm>
          <a:solidFill>
            <a:schemeClr val="tx1"/>
          </a:solidFill>
        </p:spPr>
        <p:txBody>
          <a:bodyPr anchor="ctr"/>
          <a:lstStyle/>
          <a:p>
            <a:r>
              <a:rPr lang="pl-PL" sz="2800" dirty="0" smtClean="0">
                <a:solidFill>
                  <a:srgbClr val="002060"/>
                </a:solidFill>
              </a:rPr>
              <a:t>12-bit Fast </a:t>
            </a:r>
            <a:r>
              <a:rPr lang="pl-PL" sz="2800" dirty="0" err="1" smtClean="0">
                <a:solidFill>
                  <a:srgbClr val="002060"/>
                </a:solidFill>
              </a:rPr>
              <a:t>ADCs</a:t>
            </a:r>
            <a:r>
              <a:rPr lang="pl-PL" sz="2800" dirty="0" smtClean="0">
                <a:solidFill>
                  <a:srgbClr val="002060"/>
                </a:solidFill>
              </a:rPr>
              <a:t> (DS800) @ 780 MSPS </a:t>
            </a:r>
          </a:p>
          <a:p>
            <a:pPr lvl="1">
              <a:buClr>
                <a:schemeClr val="accent2"/>
              </a:buClr>
            </a:pPr>
            <a:r>
              <a:rPr lang="pl-PL" sz="2800" dirty="0" smtClean="0">
                <a:solidFill>
                  <a:srgbClr val="002060"/>
                </a:solidFill>
              </a:rPr>
              <a:t>6 RF </a:t>
            </a:r>
            <a:r>
              <a:rPr lang="pl-PL" sz="2800" dirty="0" err="1" smtClean="0">
                <a:solidFill>
                  <a:srgbClr val="002060"/>
                </a:solidFill>
              </a:rPr>
              <a:t>Channels</a:t>
            </a:r>
            <a:r>
              <a:rPr lang="pl-PL" sz="2800" dirty="0" smtClean="0">
                <a:solidFill>
                  <a:srgbClr val="002060"/>
                </a:solidFill>
              </a:rPr>
              <a:t> @ 1.3GHz</a:t>
            </a:r>
          </a:p>
          <a:p>
            <a:pPr lvl="1">
              <a:buClr>
                <a:schemeClr val="accent2"/>
              </a:buClr>
            </a:pPr>
            <a:r>
              <a:rPr lang="pl-PL" sz="2800" dirty="0" smtClean="0">
                <a:solidFill>
                  <a:srgbClr val="002060"/>
                </a:solidFill>
              </a:rPr>
              <a:t>2 DC </a:t>
            </a:r>
            <a:r>
              <a:rPr lang="pl-PL" sz="2800" dirty="0" err="1" smtClean="0">
                <a:solidFill>
                  <a:srgbClr val="002060"/>
                </a:solidFill>
              </a:rPr>
              <a:t>Channels</a:t>
            </a:r>
            <a:endParaRPr lang="pl-PL" sz="2800" dirty="0" smtClean="0">
              <a:solidFill>
                <a:srgbClr val="002060"/>
              </a:solidFill>
            </a:endParaRPr>
          </a:p>
          <a:p>
            <a:r>
              <a:rPr lang="pl-PL" sz="2800" dirty="0" smtClean="0">
                <a:solidFill>
                  <a:srgbClr val="002060"/>
                </a:solidFill>
              </a:rPr>
              <a:t>2 „Fast” </a:t>
            </a:r>
            <a:r>
              <a:rPr lang="pl-PL" sz="2800" dirty="0" err="1" smtClean="0">
                <a:solidFill>
                  <a:srgbClr val="002060"/>
                </a:solidFill>
              </a:rPr>
              <a:t>signals</a:t>
            </a:r>
            <a:r>
              <a:rPr lang="pl-PL" sz="2800" dirty="0" smtClean="0">
                <a:solidFill>
                  <a:srgbClr val="002060"/>
                </a:solidFill>
              </a:rPr>
              <a:t> </a:t>
            </a:r>
            <a:r>
              <a:rPr lang="pl-PL" sz="2800" dirty="0" err="1" smtClean="0">
                <a:solidFill>
                  <a:srgbClr val="002060"/>
                </a:solidFill>
              </a:rPr>
              <a:t>with</a:t>
            </a:r>
            <a:r>
              <a:rPr lang="pl-PL" sz="2800" dirty="0" smtClean="0">
                <a:solidFill>
                  <a:srgbClr val="002060"/>
                </a:solidFill>
              </a:rPr>
              <a:t> </a:t>
            </a:r>
            <a:r>
              <a:rPr lang="pl-PL" sz="2800" dirty="0" err="1" smtClean="0">
                <a:solidFill>
                  <a:srgbClr val="002060"/>
                </a:solidFill>
              </a:rPr>
              <a:t>low</a:t>
            </a:r>
            <a:r>
              <a:rPr lang="pl-PL" sz="2800" dirty="0" smtClean="0">
                <a:solidFill>
                  <a:srgbClr val="002060"/>
                </a:solidFill>
              </a:rPr>
              <a:t> resolution </a:t>
            </a:r>
            <a:r>
              <a:rPr lang="pl-PL" sz="2800" dirty="0" err="1" smtClean="0">
                <a:solidFill>
                  <a:srgbClr val="002060"/>
                </a:solidFill>
              </a:rPr>
              <a:t>requirements</a:t>
            </a:r>
            <a:endParaRPr lang="pl-PL" sz="2800" dirty="0" smtClean="0">
              <a:solidFill>
                <a:srgbClr val="002060"/>
              </a:solidFill>
            </a:endParaRPr>
          </a:p>
          <a:p>
            <a:r>
              <a:rPr lang="pl-PL" sz="2800" dirty="0" smtClean="0">
                <a:solidFill>
                  <a:srgbClr val="002060"/>
                </a:solidFill>
              </a:rPr>
              <a:t>2 „Slow” </a:t>
            </a:r>
            <a:r>
              <a:rPr lang="pl-PL" sz="2800" dirty="0" err="1" smtClean="0">
                <a:solidFill>
                  <a:srgbClr val="002060"/>
                </a:solidFill>
              </a:rPr>
              <a:t>signals</a:t>
            </a:r>
            <a:endParaRPr lang="pl-PL" sz="2800" dirty="0" smtClean="0">
              <a:solidFill>
                <a:srgbClr val="00206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D3A29-6859-40B5-BBEC-E4687483F0E9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2013.02.20 Otwock, Poland</a:t>
            </a:r>
            <a:endParaRPr lang="en-GB" dirty="0"/>
          </a:p>
          <a:p>
            <a:pPr>
              <a:defRPr/>
            </a:pPr>
            <a:r>
              <a:rPr lang="pl-PL" dirty="0"/>
              <a:t>Samer Bou Habib</a:t>
            </a:r>
            <a:r>
              <a:rPr lang="en-GB" dirty="0"/>
              <a:t>,</a:t>
            </a:r>
            <a:r>
              <a:rPr lang="pl-PL" dirty="0"/>
              <a:t> </a:t>
            </a:r>
            <a:r>
              <a:rPr lang="pl-PL" dirty="0" err="1"/>
              <a:t>ISE-WUT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ctangle 1040"/>
          <p:cNvSpPr>
            <a:spLocks noChangeArrowheads="1"/>
          </p:cNvSpPr>
          <p:nvPr/>
        </p:nvSpPr>
        <p:spPr bwMode="auto">
          <a:xfrm>
            <a:off x="1577183" y="1606899"/>
            <a:ext cx="4782990" cy="429179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DRTM-KLM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D3A29-6859-40B5-BBEC-E4687483F0E9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2013.02.20 Otwock, Poland</a:t>
            </a:r>
            <a:endParaRPr lang="en-GB" dirty="0"/>
          </a:p>
          <a:p>
            <a:pPr>
              <a:defRPr/>
            </a:pPr>
            <a:r>
              <a:rPr lang="pl-PL" dirty="0"/>
              <a:t>Samer Bou Habib</a:t>
            </a:r>
            <a:r>
              <a:rPr lang="en-GB" dirty="0"/>
              <a:t>,</a:t>
            </a:r>
            <a:r>
              <a:rPr lang="pl-PL" dirty="0"/>
              <a:t> </a:t>
            </a:r>
            <a:r>
              <a:rPr lang="pl-PL" dirty="0" err="1"/>
              <a:t>ISE-WUT</a:t>
            </a:r>
            <a:endParaRPr lang="en-US" dirty="0"/>
          </a:p>
        </p:txBody>
      </p:sp>
      <p:sp>
        <p:nvSpPr>
          <p:cNvPr id="198" name="Rectangle 1044"/>
          <p:cNvSpPr>
            <a:spLocks noChangeArrowheads="1"/>
          </p:cNvSpPr>
          <p:nvPr/>
        </p:nvSpPr>
        <p:spPr bwMode="auto">
          <a:xfrm>
            <a:off x="5141242" y="1665780"/>
            <a:ext cx="1767627" cy="1877658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sp>
        <p:nvSpPr>
          <p:cNvPr id="199" name="Rectangle 1046"/>
          <p:cNvSpPr>
            <a:spLocks noChangeArrowheads="1"/>
          </p:cNvSpPr>
          <p:nvPr/>
        </p:nvSpPr>
        <p:spPr bwMode="auto">
          <a:xfrm>
            <a:off x="1471684" y="1244601"/>
            <a:ext cx="210122" cy="5016500"/>
          </a:xfrm>
          <a:prstGeom prst="rect">
            <a:avLst/>
          </a:prstGeom>
          <a:gradFill rotWithShape="0">
            <a:gsLst>
              <a:gs pos="0">
                <a:srgbClr val="B2B2B2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sp>
        <p:nvSpPr>
          <p:cNvPr id="200" name="Rectangle 1050"/>
          <p:cNvSpPr>
            <a:spLocks noChangeArrowheads="1"/>
          </p:cNvSpPr>
          <p:nvPr/>
        </p:nvSpPr>
        <p:spPr bwMode="auto">
          <a:xfrm>
            <a:off x="6757234" y="1743427"/>
            <a:ext cx="647697" cy="152942"/>
          </a:xfrm>
          <a:prstGeom prst="rect">
            <a:avLst/>
          </a:prstGeom>
          <a:gradFill rotWithShape="0">
            <a:gsLst>
              <a:gs pos="0">
                <a:srgbClr val="969696"/>
              </a:gs>
              <a:gs pos="50000">
                <a:schemeClr val="bg1"/>
              </a:gs>
              <a:gs pos="100000">
                <a:srgbClr val="96969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  <a:defRPr/>
            </a:pPr>
            <a:endParaRPr lang="en-US"/>
          </a:p>
        </p:txBody>
      </p:sp>
      <p:graphicFrame>
        <p:nvGraphicFramePr>
          <p:cNvPr id="201" name="Object 1051"/>
          <p:cNvGraphicFramePr>
            <a:graphicFrameLocks noChangeAspect="1"/>
          </p:cNvGraphicFramePr>
          <p:nvPr/>
        </p:nvGraphicFramePr>
        <p:xfrm>
          <a:off x="5775942" y="4025794"/>
          <a:ext cx="719182" cy="804711"/>
        </p:xfrm>
        <a:graphic>
          <a:graphicData uri="http://schemas.openxmlformats.org/presentationml/2006/ole">
            <p:oleObj spid="_x0000_s2050" name="Image" r:id="rId3" imgW="964739" imgH="995345" progId="">
              <p:embed/>
            </p:oleObj>
          </a:graphicData>
        </a:graphic>
      </p:graphicFrame>
      <p:graphicFrame>
        <p:nvGraphicFramePr>
          <p:cNvPr id="202" name="Object 1052"/>
          <p:cNvGraphicFramePr>
            <a:graphicFrameLocks noChangeAspect="1"/>
          </p:cNvGraphicFramePr>
          <p:nvPr/>
        </p:nvGraphicFramePr>
        <p:xfrm>
          <a:off x="5823598" y="5268154"/>
          <a:ext cx="656361" cy="435297"/>
        </p:xfrm>
        <a:graphic>
          <a:graphicData uri="http://schemas.openxmlformats.org/presentationml/2006/ole">
            <p:oleObj spid="_x0000_s2051" name="Image" r:id="rId4" imgW="807448" imgH="462255" progId="">
              <p:embed/>
            </p:oleObj>
          </a:graphicData>
        </a:graphic>
      </p:graphicFrame>
      <p:graphicFrame>
        <p:nvGraphicFramePr>
          <p:cNvPr id="204" name="Object 1054"/>
          <p:cNvGraphicFramePr>
            <a:graphicFrameLocks noChangeAspect="1"/>
          </p:cNvGraphicFramePr>
          <p:nvPr/>
        </p:nvGraphicFramePr>
        <p:xfrm>
          <a:off x="6510287" y="1696368"/>
          <a:ext cx="584877" cy="240001"/>
        </p:xfrm>
        <a:graphic>
          <a:graphicData uri="http://schemas.openxmlformats.org/presentationml/2006/ole">
            <p:oleObj spid="_x0000_s2053" name="Image" r:id="rId5" imgW="741640" imgH="279345" progId="">
              <p:embed/>
            </p:oleObj>
          </a:graphicData>
        </a:graphic>
      </p:graphicFrame>
      <p:sp>
        <p:nvSpPr>
          <p:cNvPr id="208" name="Rectangle 1062"/>
          <p:cNvSpPr>
            <a:spLocks noChangeArrowheads="1"/>
          </p:cNvSpPr>
          <p:nvPr/>
        </p:nvSpPr>
        <p:spPr bwMode="auto">
          <a:xfrm>
            <a:off x="1138087" y="5385802"/>
            <a:ext cx="331430" cy="190589"/>
          </a:xfrm>
          <a:prstGeom prst="rect">
            <a:avLst/>
          </a:prstGeom>
          <a:gradFill rotWithShape="0">
            <a:gsLst>
              <a:gs pos="0">
                <a:srgbClr val="F28E00"/>
              </a:gs>
              <a:gs pos="50000">
                <a:srgbClr val="FFE885"/>
              </a:gs>
              <a:gs pos="100000">
                <a:srgbClr val="F28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sp>
        <p:nvSpPr>
          <p:cNvPr id="209" name="Rectangle 1063"/>
          <p:cNvSpPr>
            <a:spLocks noChangeArrowheads="1"/>
          </p:cNvSpPr>
          <p:nvPr/>
        </p:nvSpPr>
        <p:spPr bwMode="auto">
          <a:xfrm>
            <a:off x="1138087" y="5037564"/>
            <a:ext cx="331430" cy="190589"/>
          </a:xfrm>
          <a:prstGeom prst="rect">
            <a:avLst/>
          </a:prstGeom>
          <a:gradFill rotWithShape="0">
            <a:gsLst>
              <a:gs pos="0">
                <a:srgbClr val="F28E00"/>
              </a:gs>
              <a:gs pos="50000">
                <a:srgbClr val="FFE885"/>
              </a:gs>
              <a:gs pos="100000">
                <a:srgbClr val="F28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grpSp>
        <p:nvGrpSpPr>
          <p:cNvPr id="3" name="Group 1068"/>
          <p:cNvGrpSpPr>
            <a:grpSpLocks/>
          </p:cNvGrpSpPr>
          <p:nvPr/>
        </p:nvGrpSpPr>
        <p:grpSpPr bwMode="auto">
          <a:xfrm>
            <a:off x="1021112" y="1564603"/>
            <a:ext cx="441907" cy="282355"/>
            <a:chOff x="704" y="1228"/>
            <a:chExt cx="204" cy="120"/>
          </a:xfrm>
        </p:grpSpPr>
        <p:sp>
          <p:nvSpPr>
            <p:cNvPr id="212" name="AutoShape 1065"/>
            <p:cNvSpPr>
              <a:spLocks noChangeArrowheads="1"/>
            </p:cNvSpPr>
            <p:nvPr/>
          </p:nvSpPr>
          <p:spPr bwMode="auto">
            <a:xfrm rot="5400000">
              <a:off x="737" y="1195"/>
              <a:ext cx="120" cy="1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None/>
              </a:pPr>
              <a:endParaRPr lang="de-DE"/>
            </a:p>
          </p:txBody>
        </p:sp>
        <p:sp>
          <p:nvSpPr>
            <p:cNvPr id="213" name="Rectangle 1066"/>
            <p:cNvSpPr>
              <a:spLocks noChangeArrowheads="1"/>
            </p:cNvSpPr>
            <p:nvPr/>
          </p:nvSpPr>
          <p:spPr bwMode="auto">
            <a:xfrm>
              <a:off x="758" y="1264"/>
              <a:ext cx="150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None/>
              </a:pPr>
              <a:endParaRPr lang="de-DE"/>
            </a:p>
          </p:txBody>
        </p:sp>
      </p:grpSp>
      <p:sp>
        <p:nvSpPr>
          <p:cNvPr id="211" name="Rectangle 1070"/>
          <p:cNvSpPr>
            <a:spLocks noChangeArrowheads="1"/>
          </p:cNvSpPr>
          <p:nvPr/>
        </p:nvSpPr>
        <p:spPr bwMode="auto">
          <a:xfrm>
            <a:off x="1369872" y="5719921"/>
            <a:ext cx="101812" cy="110589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sp>
        <p:nvSpPr>
          <p:cNvPr id="110" name="Text Box 1407"/>
          <p:cNvSpPr txBox="1">
            <a:spLocks noChangeArrowheads="1"/>
          </p:cNvSpPr>
          <p:nvPr/>
        </p:nvSpPr>
        <p:spPr bwMode="auto">
          <a:xfrm>
            <a:off x="7212161" y="1939469"/>
            <a:ext cx="788839" cy="72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900" dirty="0" smtClean="0"/>
              <a:t>RF1</a:t>
            </a:r>
          </a:p>
          <a:p>
            <a:pPr>
              <a:buNone/>
            </a:pPr>
            <a:r>
              <a:rPr lang="pl-PL" dirty="0" smtClean="0"/>
              <a:t>..</a:t>
            </a:r>
          </a:p>
          <a:p>
            <a:pPr>
              <a:buNone/>
            </a:pPr>
            <a:r>
              <a:rPr lang="pl-PL" sz="900" dirty="0" smtClean="0"/>
              <a:t>..</a:t>
            </a:r>
          </a:p>
          <a:p>
            <a:pPr>
              <a:buNone/>
            </a:pPr>
            <a:r>
              <a:rPr lang="pl-PL" dirty="0" smtClean="0"/>
              <a:t>RF8</a:t>
            </a:r>
            <a:endParaRPr lang="de-DE" sz="900" dirty="0"/>
          </a:p>
        </p:txBody>
      </p:sp>
      <p:sp>
        <p:nvSpPr>
          <p:cNvPr id="113" name="Text Box 1412"/>
          <p:cNvSpPr txBox="1">
            <a:spLocks noChangeArrowheads="1"/>
          </p:cNvSpPr>
          <p:nvPr/>
        </p:nvSpPr>
        <p:spPr bwMode="auto">
          <a:xfrm>
            <a:off x="6491888" y="5283082"/>
            <a:ext cx="164750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None/>
            </a:pPr>
            <a:r>
              <a:rPr lang="de-DE" sz="900" dirty="0"/>
              <a:t>REF </a:t>
            </a:r>
            <a:r>
              <a:rPr lang="de-DE" sz="600" b="1" dirty="0"/>
              <a:t>(RF-backplane)</a:t>
            </a:r>
          </a:p>
        </p:txBody>
      </p:sp>
      <p:sp>
        <p:nvSpPr>
          <p:cNvPr id="228" name="Line 1359"/>
          <p:cNvSpPr>
            <a:spLocks noChangeShapeType="1"/>
          </p:cNvSpPr>
          <p:nvPr/>
        </p:nvSpPr>
        <p:spPr bwMode="auto">
          <a:xfrm flipH="1" flipV="1">
            <a:off x="1692137" y="5151353"/>
            <a:ext cx="384312" cy="1672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 type="triangle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9" name="Line 1359"/>
          <p:cNvSpPr>
            <a:spLocks noChangeShapeType="1"/>
          </p:cNvSpPr>
          <p:nvPr/>
        </p:nvSpPr>
        <p:spPr bwMode="auto">
          <a:xfrm flipH="1">
            <a:off x="4597264" y="5356004"/>
            <a:ext cx="1228770" cy="0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3" name="Line 1359"/>
          <p:cNvSpPr>
            <a:spLocks noChangeShapeType="1"/>
          </p:cNvSpPr>
          <p:nvPr/>
        </p:nvSpPr>
        <p:spPr bwMode="auto">
          <a:xfrm flipH="1">
            <a:off x="4602163" y="5086310"/>
            <a:ext cx="1084261" cy="0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4" name="Line 1359"/>
          <p:cNvSpPr>
            <a:spLocks noChangeShapeType="1"/>
          </p:cNvSpPr>
          <p:nvPr/>
        </p:nvSpPr>
        <p:spPr bwMode="auto">
          <a:xfrm>
            <a:off x="5676900" y="2609850"/>
            <a:ext cx="11114" cy="2476460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" name="Line 1359"/>
          <p:cNvSpPr>
            <a:spLocks noChangeShapeType="1"/>
          </p:cNvSpPr>
          <p:nvPr/>
        </p:nvSpPr>
        <p:spPr bwMode="auto">
          <a:xfrm flipH="1" flipV="1">
            <a:off x="5668964" y="2619335"/>
            <a:ext cx="808036" cy="40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" name="Line 1345"/>
          <p:cNvSpPr>
            <a:spLocks noChangeShapeType="1"/>
          </p:cNvSpPr>
          <p:nvPr/>
        </p:nvSpPr>
        <p:spPr bwMode="auto">
          <a:xfrm flipV="1">
            <a:off x="5957888" y="2490788"/>
            <a:ext cx="65087" cy="21272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237" name="Text Box 1346"/>
          <p:cNvSpPr txBox="1">
            <a:spLocks noChangeArrowheads="1"/>
          </p:cNvSpPr>
          <p:nvPr/>
        </p:nvSpPr>
        <p:spPr bwMode="auto">
          <a:xfrm>
            <a:off x="5768976" y="2663825"/>
            <a:ext cx="395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pl-PL" sz="1200" dirty="0" smtClean="0">
                <a:solidFill>
                  <a:srgbClr val="C0C0C0"/>
                </a:solidFill>
              </a:rPr>
              <a:t>6</a:t>
            </a:r>
            <a:endParaRPr lang="de-DE" sz="1200" dirty="0">
              <a:solidFill>
                <a:srgbClr val="C0C0C0"/>
              </a:solidFill>
            </a:endParaRPr>
          </a:p>
        </p:txBody>
      </p:sp>
      <p:sp>
        <p:nvSpPr>
          <p:cNvPr id="238" name="Line 1344"/>
          <p:cNvSpPr>
            <a:spLocks noChangeShapeType="1"/>
          </p:cNvSpPr>
          <p:nvPr/>
        </p:nvSpPr>
        <p:spPr bwMode="auto">
          <a:xfrm flipH="1" flipV="1">
            <a:off x="4400550" y="2176463"/>
            <a:ext cx="2278061" cy="4762"/>
          </a:xfrm>
          <a:prstGeom prst="line">
            <a:avLst/>
          </a:prstGeom>
          <a:noFill/>
          <a:ln w="50800">
            <a:solidFill>
              <a:srgbClr val="E0E0E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9" name="Line 1345"/>
          <p:cNvSpPr>
            <a:spLocks noChangeShapeType="1"/>
          </p:cNvSpPr>
          <p:nvPr/>
        </p:nvSpPr>
        <p:spPr bwMode="auto">
          <a:xfrm flipV="1">
            <a:off x="5738813" y="2046288"/>
            <a:ext cx="65087" cy="21272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0" name="Text Box 1346"/>
          <p:cNvSpPr txBox="1">
            <a:spLocks noChangeArrowheads="1"/>
          </p:cNvSpPr>
          <p:nvPr/>
        </p:nvSpPr>
        <p:spPr bwMode="auto">
          <a:xfrm>
            <a:off x="5549901" y="2219325"/>
            <a:ext cx="395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pl-PL" sz="1200" dirty="0" smtClean="0">
                <a:solidFill>
                  <a:srgbClr val="C0C0C0"/>
                </a:solidFill>
              </a:rPr>
              <a:t>8</a:t>
            </a:r>
            <a:endParaRPr lang="de-DE" sz="1200" dirty="0">
              <a:solidFill>
                <a:srgbClr val="C0C0C0"/>
              </a:solidFill>
            </a:endParaRPr>
          </a:p>
        </p:txBody>
      </p:sp>
      <p:graphicFrame>
        <p:nvGraphicFramePr>
          <p:cNvPr id="203" name="Object 1053"/>
          <p:cNvGraphicFramePr>
            <a:graphicFrameLocks noChangeAspect="1"/>
          </p:cNvGraphicFramePr>
          <p:nvPr/>
        </p:nvGraphicFramePr>
        <p:xfrm>
          <a:off x="6464796" y="1950487"/>
          <a:ext cx="803664" cy="1458832"/>
        </p:xfrm>
        <a:graphic>
          <a:graphicData uri="http://schemas.openxmlformats.org/presentationml/2006/ole">
            <p:oleObj spid="_x0000_s2052" name="Image" r:id="rId6" imgW="1203894" imgH="2011287" progId="">
              <p:embed/>
            </p:oleObj>
          </a:graphicData>
        </a:graphic>
      </p:graphicFrame>
      <p:sp>
        <p:nvSpPr>
          <p:cNvPr id="227" name="Prostokąt 226"/>
          <p:cNvSpPr/>
          <p:nvPr/>
        </p:nvSpPr>
        <p:spPr bwMode="auto">
          <a:xfrm>
            <a:off x="3619499" y="5015048"/>
            <a:ext cx="975361" cy="674913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pl-PL" sz="32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+mj-lt"/>
                <a:ea typeface="ＭＳ Ｐゴシック" pitchFamily="112" charset="-128"/>
              </a:rPr>
              <a:t>PLL 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pl-PL" sz="10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+mj-lt"/>
                <a:ea typeface="ＭＳ Ｐゴシック" pitchFamily="112" charset="-128"/>
              </a:rPr>
              <a:t>+</a:t>
            </a:r>
            <a:r>
              <a:rPr kumimoji="0" lang="pl-PL" sz="10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+mj-lt"/>
                <a:ea typeface="ＭＳ Ｐゴシック" pitchFamily="112" charset="-128"/>
              </a:rPr>
              <a:t>Distribution</a:t>
            </a:r>
            <a:endParaRPr kumimoji="0" lang="en-US" sz="10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/>
              <a:latin typeface="+mj-lt"/>
              <a:ea typeface="ＭＳ Ｐゴシック" pitchFamily="112" charset="-128"/>
            </a:endParaRPr>
          </a:p>
        </p:txBody>
      </p:sp>
      <p:sp>
        <p:nvSpPr>
          <p:cNvPr id="241" name="Line 1359"/>
          <p:cNvSpPr>
            <a:spLocks noChangeShapeType="1"/>
          </p:cNvSpPr>
          <p:nvPr/>
        </p:nvSpPr>
        <p:spPr bwMode="auto">
          <a:xfrm>
            <a:off x="1657350" y="5476873"/>
            <a:ext cx="657226" cy="1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 type="triangle"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47" name="Object 1055"/>
          <p:cNvGraphicFramePr>
            <a:graphicFrameLocks noChangeAspect="1"/>
          </p:cNvGraphicFramePr>
          <p:nvPr/>
        </p:nvGraphicFramePr>
        <p:xfrm>
          <a:off x="1262130" y="1958986"/>
          <a:ext cx="199700" cy="1940704"/>
        </p:xfrm>
        <a:graphic>
          <a:graphicData uri="http://schemas.openxmlformats.org/presentationml/2006/ole">
            <p:oleObj spid="_x0000_s2054" name="Image" r:id="rId7" imgW="142192" imgH="2148420" progId="">
              <p:embed/>
            </p:oleObj>
          </a:graphicData>
        </a:graphic>
      </p:graphicFrame>
      <p:sp>
        <p:nvSpPr>
          <p:cNvPr id="52" name="Prostokąt 51"/>
          <p:cNvSpPr/>
          <p:nvPr/>
        </p:nvSpPr>
        <p:spPr bwMode="auto">
          <a:xfrm>
            <a:off x="2514508" y="1635617"/>
            <a:ext cx="1465064" cy="20509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-3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</a:pPr>
            <a:r>
              <a:rPr kumimoji="0" lang="pl-PL" sz="1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RF Channel</a:t>
            </a:r>
            <a:endParaRPr kumimoji="0" lang="en-US" sz="16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53" name="Prostokąt 52"/>
          <p:cNvSpPr/>
          <p:nvPr/>
        </p:nvSpPr>
        <p:spPr bwMode="auto">
          <a:xfrm>
            <a:off x="2514508" y="1852411"/>
            <a:ext cx="1465064" cy="20509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-3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</a:pPr>
            <a:r>
              <a:rPr kumimoji="0" lang="pl-PL" sz="1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RF Channel</a:t>
            </a:r>
            <a:endParaRPr kumimoji="0" lang="en-US" sz="16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54" name="Prostokąt 53"/>
          <p:cNvSpPr/>
          <p:nvPr/>
        </p:nvSpPr>
        <p:spPr bwMode="auto">
          <a:xfrm>
            <a:off x="2514508" y="2071351"/>
            <a:ext cx="1465064" cy="20509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-3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</a:pPr>
            <a:r>
              <a:rPr kumimoji="0" lang="pl-PL" sz="1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RF Channel</a:t>
            </a:r>
            <a:endParaRPr kumimoji="0" lang="en-US" sz="16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55" name="Prostokąt 54"/>
          <p:cNvSpPr/>
          <p:nvPr/>
        </p:nvSpPr>
        <p:spPr bwMode="auto">
          <a:xfrm>
            <a:off x="2514508" y="2288145"/>
            <a:ext cx="1465064" cy="20509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-3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</a:pPr>
            <a:r>
              <a:rPr kumimoji="0" lang="pl-PL" sz="1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RF Channel</a:t>
            </a:r>
            <a:endParaRPr kumimoji="0" lang="en-US" sz="16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56" name="Prostokąt 55"/>
          <p:cNvSpPr/>
          <p:nvPr/>
        </p:nvSpPr>
        <p:spPr bwMode="auto">
          <a:xfrm>
            <a:off x="2514508" y="2509232"/>
            <a:ext cx="1465064" cy="20509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-3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</a:pPr>
            <a:r>
              <a:rPr kumimoji="0" lang="pl-PL" sz="1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RF Channel</a:t>
            </a:r>
            <a:endParaRPr kumimoji="0" lang="en-US" sz="16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57" name="Prostokąt 56"/>
          <p:cNvSpPr/>
          <p:nvPr/>
        </p:nvSpPr>
        <p:spPr bwMode="auto">
          <a:xfrm>
            <a:off x="2514508" y="2726026"/>
            <a:ext cx="1465064" cy="20509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-3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</a:pPr>
            <a:r>
              <a:rPr kumimoji="0" lang="pl-PL" sz="1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RF Channel</a:t>
            </a:r>
            <a:endParaRPr kumimoji="0" lang="en-US" sz="16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58" name="Prostokąt 57"/>
          <p:cNvSpPr/>
          <p:nvPr/>
        </p:nvSpPr>
        <p:spPr bwMode="auto">
          <a:xfrm>
            <a:off x="2514508" y="3065168"/>
            <a:ext cx="1465064" cy="20509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-3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</a:pPr>
            <a:r>
              <a:rPr kumimoji="0" lang="pl-PL" sz="1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DC Channel</a:t>
            </a:r>
            <a:endParaRPr kumimoji="0" lang="en-US" sz="16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59" name="Prostokąt 58"/>
          <p:cNvSpPr/>
          <p:nvPr/>
        </p:nvSpPr>
        <p:spPr bwMode="auto">
          <a:xfrm>
            <a:off x="2514508" y="3281962"/>
            <a:ext cx="1465064" cy="20509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-3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</a:pPr>
            <a:r>
              <a:rPr kumimoji="0" lang="pl-PL" sz="1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DC Channel</a:t>
            </a:r>
            <a:endParaRPr kumimoji="0" lang="en-US" sz="16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60" name="Prostokąt 59"/>
          <p:cNvSpPr/>
          <p:nvPr/>
        </p:nvSpPr>
        <p:spPr bwMode="auto">
          <a:xfrm>
            <a:off x="2514508" y="3632733"/>
            <a:ext cx="1465064" cy="20509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-3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</a:pPr>
            <a:r>
              <a:rPr kumimoji="0" lang="pl-PL" sz="11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„Slow „DC Channel</a:t>
            </a:r>
            <a:endParaRPr kumimoji="0" lang="en-US" sz="11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61" name="Prostokąt 60"/>
          <p:cNvSpPr/>
          <p:nvPr/>
        </p:nvSpPr>
        <p:spPr bwMode="auto">
          <a:xfrm>
            <a:off x="2514508" y="3849527"/>
            <a:ext cx="1465064" cy="20509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-3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</a:pPr>
            <a:r>
              <a:rPr kumimoji="0" lang="pl-PL" sz="11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„Slow” DC Channel</a:t>
            </a:r>
            <a:endParaRPr kumimoji="0" lang="en-US" sz="11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62" name="Nawias klamrowy zamykający 61"/>
          <p:cNvSpPr/>
          <p:nvPr/>
        </p:nvSpPr>
        <p:spPr bwMode="auto">
          <a:xfrm>
            <a:off x="3962400" y="1695450"/>
            <a:ext cx="647700" cy="1710690"/>
          </a:xfrm>
          <a:prstGeom prst="rightBrace">
            <a:avLst>
              <a:gd name="adj1" fmla="val 8333"/>
              <a:gd name="adj2" fmla="val 28275"/>
            </a:avLst>
          </a:prstGeom>
          <a:noFill/>
          <a:ln w="28575" cap="flat" cmpd="sng" algn="ctr">
            <a:solidFill>
              <a:srgbClr val="E0E0E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63" name="Prostokąt 62"/>
          <p:cNvSpPr/>
          <p:nvPr/>
        </p:nvSpPr>
        <p:spPr bwMode="auto">
          <a:xfrm>
            <a:off x="2514508" y="4216933"/>
            <a:ext cx="1465064" cy="20509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-3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</a:pPr>
            <a:r>
              <a:rPr kumimoji="0" lang="pl-PL" sz="1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Fast Channel</a:t>
            </a:r>
            <a:endParaRPr kumimoji="0" lang="en-US" sz="16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64" name="Prostokąt 63"/>
          <p:cNvSpPr/>
          <p:nvPr/>
        </p:nvSpPr>
        <p:spPr bwMode="auto">
          <a:xfrm>
            <a:off x="2514508" y="4433727"/>
            <a:ext cx="1465064" cy="20509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-3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</a:pPr>
            <a:r>
              <a:rPr kumimoji="0" lang="pl-PL" sz="1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Fast Channel</a:t>
            </a:r>
            <a:endParaRPr kumimoji="0" lang="en-US" sz="16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65" name="Pięciokąt 82"/>
          <p:cNvSpPr/>
          <p:nvPr/>
        </p:nvSpPr>
        <p:spPr>
          <a:xfrm flipH="1">
            <a:off x="4122484" y="3543300"/>
            <a:ext cx="879497" cy="421154"/>
          </a:xfrm>
          <a:prstGeom prst="homePlat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endParaRPr lang="pl-PL" sz="1050" dirty="0">
              <a:solidFill>
                <a:schemeClr val="tx2"/>
              </a:solidFill>
            </a:endParaRPr>
          </a:p>
        </p:txBody>
      </p:sp>
      <p:sp>
        <p:nvSpPr>
          <p:cNvPr id="67" name="Pięciokąt 82"/>
          <p:cNvSpPr/>
          <p:nvPr/>
        </p:nvSpPr>
        <p:spPr>
          <a:xfrm flipH="1">
            <a:off x="4122483" y="4114800"/>
            <a:ext cx="944816" cy="421154"/>
          </a:xfrm>
          <a:prstGeom prst="homePlat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endParaRPr lang="pl-PL" sz="1050" dirty="0">
              <a:solidFill>
                <a:schemeClr val="tx2"/>
              </a:solidFill>
            </a:endParaRPr>
          </a:p>
        </p:txBody>
      </p:sp>
      <p:sp>
        <p:nvSpPr>
          <p:cNvPr id="70" name="Rectangle 1062"/>
          <p:cNvSpPr>
            <a:spLocks noChangeArrowheads="1"/>
          </p:cNvSpPr>
          <p:nvPr/>
        </p:nvSpPr>
        <p:spPr bwMode="auto">
          <a:xfrm>
            <a:off x="1155700" y="4281994"/>
            <a:ext cx="321604" cy="163006"/>
          </a:xfrm>
          <a:prstGeom prst="rect">
            <a:avLst/>
          </a:prstGeom>
          <a:gradFill rotWithShape="0">
            <a:gsLst>
              <a:gs pos="0">
                <a:srgbClr val="F28E00"/>
              </a:gs>
              <a:gs pos="50000">
                <a:srgbClr val="FFE885"/>
              </a:gs>
              <a:gs pos="100000">
                <a:srgbClr val="F28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sp>
        <p:nvSpPr>
          <p:cNvPr id="71" name="Rectangle 1063"/>
          <p:cNvSpPr>
            <a:spLocks noChangeArrowheads="1"/>
          </p:cNvSpPr>
          <p:nvPr/>
        </p:nvSpPr>
        <p:spPr bwMode="auto">
          <a:xfrm>
            <a:off x="1155700" y="4073456"/>
            <a:ext cx="321604" cy="163006"/>
          </a:xfrm>
          <a:prstGeom prst="rect">
            <a:avLst/>
          </a:prstGeom>
          <a:gradFill rotWithShape="0">
            <a:gsLst>
              <a:gs pos="0">
                <a:srgbClr val="F28E00"/>
              </a:gs>
              <a:gs pos="50000">
                <a:srgbClr val="FFE885"/>
              </a:gs>
              <a:gs pos="100000">
                <a:srgbClr val="F28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sp>
        <p:nvSpPr>
          <p:cNvPr id="72" name="Rectangle 1062"/>
          <p:cNvSpPr>
            <a:spLocks noChangeArrowheads="1"/>
          </p:cNvSpPr>
          <p:nvPr/>
        </p:nvSpPr>
        <p:spPr bwMode="auto">
          <a:xfrm>
            <a:off x="1155700" y="4688394"/>
            <a:ext cx="321604" cy="163006"/>
          </a:xfrm>
          <a:prstGeom prst="rect">
            <a:avLst/>
          </a:prstGeom>
          <a:gradFill rotWithShape="0">
            <a:gsLst>
              <a:gs pos="0">
                <a:srgbClr val="F28E00"/>
              </a:gs>
              <a:gs pos="50000">
                <a:srgbClr val="FFE885"/>
              </a:gs>
              <a:gs pos="100000">
                <a:srgbClr val="F28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sp>
        <p:nvSpPr>
          <p:cNvPr id="73" name="Rectangle 1063"/>
          <p:cNvSpPr>
            <a:spLocks noChangeArrowheads="1"/>
          </p:cNvSpPr>
          <p:nvPr/>
        </p:nvSpPr>
        <p:spPr bwMode="auto">
          <a:xfrm>
            <a:off x="1155700" y="4479856"/>
            <a:ext cx="321604" cy="163006"/>
          </a:xfrm>
          <a:prstGeom prst="rect">
            <a:avLst/>
          </a:prstGeom>
          <a:gradFill rotWithShape="0">
            <a:gsLst>
              <a:gs pos="0">
                <a:srgbClr val="F28E00"/>
              </a:gs>
              <a:gs pos="50000">
                <a:srgbClr val="FFE885"/>
              </a:gs>
              <a:gs pos="100000">
                <a:srgbClr val="F28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sp>
        <p:nvSpPr>
          <p:cNvPr id="74" name="Line 1344"/>
          <p:cNvSpPr>
            <a:spLocks noChangeShapeType="1"/>
          </p:cNvSpPr>
          <p:nvPr/>
        </p:nvSpPr>
        <p:spPr bwMode="auto">
          <a:xfrm flipH="1">
            <a:off x="5010150" y="3784600"/>
            <a:ext cx="336550" cy="4763"/>
          </a:xfrm>
          <a:prstGeom prst="line">
            <a:avLst/>
          </a:prstGeom>
          <a:noFill/>
          <a:ln w="50800">
            <a:solidFill>
              <a:srgbClr val="E0E0E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" name="Line 1344"/>
          <p:cNvSpPr>
            <a:spLocks noChangeShapeType="1"/>
          </p:cNvSpPr>
          <p:nvPr/>
        </p:nvSpPr>
        <p:spPr bwMode="auto">
          <a:xfrm flipH="1">
            <a:off x="5073650" y="4419600"/>
            <a:ext cx="279400" cy="4763"/>
          </a:xfrm>
          <a:prstGeom prst="line">
            <a:avLst/>
          </a:prstGeom>
          <a:noFill/>
          <a:ln w="50800">
            <a:solidFill>
              <a:srgbClr val="E0E0E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" name="Line 1344"/>
          <p:cNvSpPr>
            <a:spLocks noChangeShapeType="1"/>
          </p:cNvSpPr>
          <p:nvPr/>
        </p:nvSpPr>
        <p:spPr bwMode="auto">
          <a:xfrm>
            <a:off x="5321299" y="3416300"/>
            <a:ext cx="9525" cy="1006475"/>
          </a:xfrm>
          <a:prstGeom prst="line">
            <a:avLst/>
          </a:prstGeom>
          <a:noFill/>
          <a:ln w="50800">
            <a:solidFill>
              <a:srgbClr val="E0E0E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" name="Pięciokąt 82"/>
          <p:cNvSpPr/>
          <p:nvPr/>
        </p:nvSpPr>
        <p:spPr>
          <a:xfrm flipH="1">
            <a:off x="4122483" y="4216400"/>
            <a:ext cx="944816" cy="421154"/>
          </a:xfrm>
          <a:prstGeom prst="homePlat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pl-PL" sz="1050" dirty="0" smtClean="0">
                <a:solidFill>
                  <a:schemeClr val="tx2"/>
                </a:solidFill>
              </a:rPr>
              <a:t>~200MSPS 8-bit </a:t>
            </a:r>
            <a:endParaRPr lang="pl-PL" sz="1050" dirty="0">
              <a:solidFill>
                <a:schemeClr val="tx2"/>
              </a:solidFill>
            </a:endParaRPr>
          </a:p>
        </p:txBody>
      </p:sp>
      <p:sp>
        <p:nvSpPr>
          <p:cNvPr id="66" name="Pięciokąt 82"/>
          <p:cNvSpPr/>
          <p:nvPr/>
        </p:nvSpPr>
        <p:spPr>
          <a:xfrm flipH="1">
            <a:off x="4122484" y="3644900"/>
            <a:ext cx="879497" cy="421154"/>
          </a:xfrm>
          <a:prstGeom prst="homePlat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pl-PL" sz="1050" dirty="0" smtClean="0">
                <a:solidFill>
                  <a:schemeClr val="tx2"/>
                </a:solidFill>
              </a:rPr>
              <a:t>10MSPS 16-bit </a:t>
            </a:r>
            <a:endParaRPr lang="pl-PL" sz="1050" dirty="0">
              <a:solidFill>
                <a:schemeClr val="tx2"/>
              </a:solidFill>
            </a:endParaRPr>
          </a:p>
        </p:txBody>
      </p:sp>
      <p:sp>
        <p:nvSpPr>
          <p:cNvPr id="77" name="Line 1344"/>
          <p:cNvSpPr>
            <a:spLocks noChangeShapeType="1"/>
          </p:cNvSpPr>
          <p:nvPr/>
        </p:nvSpPr>
        <p:spPr bwMode="auto">
          <a:xfrm flipH="1" flipV="1">
            <a:off x="5476874" y="3043238"/>
            <a:ext cx="981075" cy="4762"/>
          </a:xfrm>
          <a:prstGeom prst="line">
            <a:avLst/>
          </a:prstGeom>
          <a:noFill/>
          <a:ln w="50800">
            <a:solidFill>
              <a:srgbClr val="E0E0E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Prostokąt 68"/>
          <p:cNvSpPr/>
          <p:nvPr/>
        </p:nvSpPr>
        <p:spPr bwMode="auto">
          <a:xfrm>
            <a:off x="4911811" y="2767148"/>
            <a:ext cx="695239" cy="674913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+mj-lt"/>
                <a:ea typeface="ＭＳ Ｐゴシック" pitchFamily="112" charset="-128"/>
              </a:rPr>
              <a:t>FPGA</a:t>
            </a:r>
            <a:endParaRPr kumimoji="0" lang="en-US" sz="18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/>
              <a:latin typeface="+mj-lt"/>
              <a:ea typeface="ＭＳ Ｐゴシック" pitchFamily="112" charset="-128"/>
            </a:endParaRPr>
          </a:p>
        </p:txBody>
      </p:sp>
      <p:sp>
        <p:nvSpPr>
          <p:cNvPr id="78" name="Prostokąt 77"/>
          <p:cNvSpPr/>
          <p:nvPr/>
        </p:nvSpPr>
        <p:spPr bwMode="auto">
          <a:xfrm>
            <a:off x="2082886" y="4976948"/>
            <a:ext cx="698413" cy="674913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+mj-lt"/>
                <a:ea typeface="ＭＳ Ｐゴシック" pitchFamily="112" charset="-128"/>
              </a:rPr>
              <a:t>RF-</a:t>
            </a:r>
            <a:r>
              <a:rPr kumimoji="0" lang="pl-PL" sz="1800" b="0" i="0" u="none" strike="noStrike" cap="none" normalizeH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+mj-lt"/>
                <a:ea typeface="ＭＳ Ｐゴシック" pitchFamily="112" charset="-128"/>
              </a:rPr>
              <a:t> </a:t>
            </a:r>
            <a:r>
              <a:rPr kumimoji="0" lang="pl-PL" sz="1800" b="0" i="0" u="none" strike="noStrike" cap="none" normalizeH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+mj-lt"/>
                <a:ea typeface="ＭＳ Ｐゴシック" pitchFamily="112" charset="-128"/>
              </a:rPr>
              <a:t>Gate</a:t>
            </a:r>
            <a:endParaRPr kumimoji="0" lang="en-US" sz="18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/>
              <a:latin typeface="+mj-lt"/>
              <a:ea typeface="ＭＳ Ｐゴシック" pitchFamily="112" charset="-128"/>
            </a:endParaRPr>
          </a:p>
        </p:txBody>
      </p:sp>
      <p:cxnSp>
        <p:nvCxnSpPr>
          <p:cNvPr id="80" name="Łącznik łamany 79"/>
          <p:cNvCxnSpPr/>
          <p:nvPr/>
        </p:nvCxnSpPr>
        <p:spPr bwMode="auto">
          <a:xfrm flipV="1">
            <a:off x="1689100" y="1738166"/>
            <a:ext cx="812708" cy="344634"/>
          </a:xfrm>
          <a:prstGeom prst="bentConnector3">
            <a:avLst>
              <a:gd name="adj1" fmla="val 15621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Łącznik łamany 81"/>
          <p:cNvCxnSpPr/>
          <p:nvPr/>
        </p:nvCxnSpPr>
        <p:spPr bwMode="auto">
          <a:xfrm flipV="1">
            <a:off x="1689100" y="1954960"/>
            <a:ext cx="800008" cy="369140"/>
          </a:xfrm>
          <a:prstGeom prst="bentConnector3">
            <a:avLst>
              <a:gd name="adj1" fmla="val 26188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Łącznik łamany 82"/>
          <p:cNvCxnSpPr/>
          <p:nvPr/>
        </p:nvCxnSpPr>
        <p:spPr bwMode="auto">
          <a:xfrm flipV="1">
            <a:off x="1689100" y="2195366"/>
            <a:ext cx="812708" cy="344634"/>
          </a:xfrm>
          <a:prstGeom prst="bentConnector3">
            <a:avLst>
              <a:gd name="adj1" fmla="val 39061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Łącznik łamany 83"/>
          <p:cNvCxnSpPr/>
          <p:nvPr/>
        </p:nvCxnSpPr>
        <p:spPr bwMode="auto">
          <a:xfrm flipV="1">
            <a:off x="1689100" y="2412160"/>
            <a:ext cx="800008" cy="369140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Łącznik łamany 84"/>
          <p:cNvCxnSpPr/>
          <p:nvPr/>
        </p:nvCxnSpPr>
        <p:spPr bwMode="auto">
          <a:xfrm flipV="1">
            <a:off x="1689100" y="2601766"/>
            <a:ext cx="812708" cy="344634"/>
          </a:xfrm>
          <a:prstGeom prst="bentConnector3">
            <a:avLst>
              <a:gd name="adj1" fmla="val 57813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Łącznik łamany 85"/>
          <p:cNvCxnSpPr/>
          <p:nvPr/>
        </p:nvCxnSpPr>
        <p:spPr bwMode="auto">
          <a:xfrm flipV="1">
            <a:off x="1689100" y="2818560"/>
            <a:ext cx="800008" cy="369140"/>
          </a:xfrm>
          <a:prstGeom prst="bentConnector3">
            <a:avLst>
              <a:gd name="adj1" fmla="val 67462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Łącznik łamany 86"/>
          <p:cNvCxnSpPr/>
          <p:nvPr/>
        </p:nvCxnSpPr>
        <p:spPr bwMode="auto">
          <a:xfrm flipV="1">
            <a:off x="1689100" y="3135166"/>
            <a:ext cx="812708" cy="344634"/>
          </a:xfrm>
          <a:prstGeom prst="bentConnector3">
            <a:avLst>
              <a:gd name="adj1" fmla="val 73440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Łącznik łamany 87"/>
          <p:cNvCxnSpPr/>
          <p:nvPr/>
        </p:nvCxnSpPr>
        <p:spPr bwMode="auto">
          <a:xfrm flipV="1">
            <a:off x="1689100" y="3351960"/>
            <a:ext cx="800008" cy="369140"/>
          </a:xfrm>
          <a:prstGeom prst="bentConnector3">
            <a:avLst>
              <a:gd name="adj1" fmla="val 84925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Łącznik łamany 95"/>
          <p:cNvCxnSpPr/>
          <p:nvPr/>
        </p:nvCxnSpPr>
        <p:spPr bwMode="auto">
          <a:xfrm flipV="1">
            <a:off x="1689100" y="3782866"/>
            <a:ext cx="812708" cy="344634"/>
          </a:xfrm>
          <a:prstGeom prst="bentConnector3">
            <a:avLst>
              <a:gd name="adj1" fmla="val 37499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Łącznik łamany 96"/>
          <p:cNvCxnSpPr/>
          <p:nvPr/>
        </p:nvCxnSpPr>
        <p:spPr bwMode="auto">
          <a:xfrm flipV="1">
            <a:off x="1689100" y="3999660"/>
            <a:ext cx="800008" cy="369140"/>
          </a:xfrm>
          <a:prstGeom prst="bentConnector3">
            <a:avLst>
              <a:gd name="adj1" fmla="val 43650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Łącznik łamany 97"/>
          <p:cNvCxnSpPr/>
          <p:nvPr/>
        </p:nvCxnSpPr>
        <p:spPr bwMode="auto">
          <a:xfrm flipV="1">
            <a:off x="1689100" y="4278166"/>
            <a:ext cx="812708" cy="344634"/>
          </a:xfrm>
          <a:prstGeom prst="bentConnector3">
            <a:avLst>
              <a:gd name="adj1" fmla="val 48437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Łącznik łamany 98"/>
          <p:cNvCxnSpPr/>
          <p:nvPr/>
        </p:nvCxnSpPr>
        <p:spPr bwMode="auto">
          <a:xfrm flipV="1">
            <a:off x="1689100" y="4494960"/>
            <a:ext cx="800008" cy="369140"/>
          </a:xfrm>
          <a:prstGeom prst="bentConnector3">
            <a:avLst>
              <a:gd name="adj1" fmla="val 56350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3188" y="206476"/>
            <a:ext cx="8215312" cy="815873"/>
          </a:xfrm>
        </p:spPr>
        <p:txBody>
          <a:bodyPr/>
          <a:lstStyle/>
          <a:p>
            <a:r>
              <a:rPr lang="pl-PL" dirty="0" smtClean="0"/>
              <a:t>KLM - </a:t>
            </a:r>
            <a:r>
              <a:rPr lang="pl-PL" dirty="0" err="1" smtClean="0"/>
              <a:t>Timeline</a:t>
            </a:r>
            <a:endParaRPr lang="en-US" dirty="0"/>
          </a:p>
        </p:txBody>
      </p:sp>
      <p:sp>
        <p:nvSpPr>
          <p:cNvPr id="9" name="Dowolny kształt 8"/>
          <p:cNvSpPr/>
          <p:nvPr/>
        </p:nvSpPr>
        <p:spPr>
          <a:xfrm>
            <a:off x="855407" y="4841730"/>
            <a:ext cx="7506928" cy="988216"/>
          </a:xfrm>
          <a:custGeom>
            <a:avLst/>
            <a:gdLst>
              <a:gd name="connsiteX0" fmla="*/ 0 w 7506928"/>
              <a:gd name="connsiteY0" fmla="*/ 98822 h 988216"/>
              <a:gd name="connsiteX1" fmla="*/ 28944 w 7506928"/>
              <a:gd name="connsiteY1" fmla="*/ 28944 h 988216"/>
              <a:gd name="connsiteX2" fmla="*/ 98822 w 7506928"/>
              <a:gd name="connsiteY2" fmla="*/ 0 h 988216"/>
              <a:gd name="connsiteX3" fmla="*/ 7408106 w 7506928"/>
              <a:gd name="connsiteY3" fmla="*/ 0 h 988216"/>
              <a:gd name="connsiteX4" fmla="*/ 7477984 w 7506928"/>
              <a:gd name="connsiteY4" fmla="*/ 28944 h 988216"/>
              <a:gd name="connsiteX5" fmla="*/ 7506928 w 7506928"/>
              <a:gd name="connsiteY5" fmla="*/ 98822 h 988216"/>
              <a:gd name="connsiteX6" fmla="*/ 7506928 w 7506928"/>
              <a:gd name="connsiteY6" fmla="*/ 889394 h 988216"/>
              <a:gd name="connsiteX7" fmla="*/ 7477984 w 7506928"/>
              <a:gd name="connsiteY7" fmla="*/ 959272 h 988216"/>
              <a:gd name="connsiteX8" fmla="*/ 7408106 w 7506928"/>
              <a:gd name="connsiteY8" fmla="*/ 988216 h 988216"/>
              <a:gd name="connsiteX9" fmla="*/ 98822 w 7506928"/>
              <a:gd name="connsiteY9" fmla="*/ 988216 h 988216"/>
              <a:gd name="connsiteX10" fmla="*/ 28944 w 7506928"/>
              <a:gd name="connsiteY10" fmla="*/ 959272 h 988216"/>
              <a:gd name="connsiteX11" fmla="*/ 0 w 7506928"/>
              <a:gd name="connsiteY11" fmla="*/ 889394 h 988216"/>
              <a:gd name="connsiteX12" fmla="*/ 0 w 7506928"/>
              <a:gd name="connsiteY12" fmla="*/ 98822 h 98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06928" h="988216">
                <a:moveTo>
                  <a:pt x="0" y="98822"/>
                </a:moveTo>
                <a:cubicBezTo>
                  <a:pt x="0" y="72613"/>
                  <a:pt x="10412" y="47477"/>
                  <a:pt x="28944" y="28944"/>
                </a:cubicBezTo>
                <a:cubicBezTo>
                  <a:pt x="47477" y="10411"/>
                  <a:pt x="72613" y="0"/>
                  <a:pt x="98822" y="0"/>
                </a:cubicBezTo>
                <a:lnTo>
                  <a:pt x="7408106" y="0"/>
                </a:lnTo>
                <a:cubicBezTo>
                  <a:pt x="7434315" y="0"/>
                  <a:pt x="7459451" y="10412"/>
                  <a:pt x="7477984" y="28944"/>
                </a:cubicBezTo>
                <a:cubicBezTo>
                  <a:pt x="7496517" y="47477"/>
                  <a:pt x="7506928" y="72613"/>
                  <a:pt x="7506928" y="98822"/>
                </a:cubicBezTo>
                <a:lnTo>
                  <a:pt x="7506928" y="889394"/>
                </a:lnTo>
                <a:cubicBezTo>
                  <a:pt x="7506928" y="915603"/>
                  <a:pt x="7496516" y="940739"/>
                  <a:pt x="7477984" y="959272"/>
                </a:cubicBezTo>
                <a:cubicBezTo>
                  <a:pt x="7459451" y="977805"/>
                  <a:pt x="7434315" y="988216"/>
                  <a:pt x="7408106" y="988216"/>
                </a:cubicBezTo>
                <a:lnTo>
                  <a:pt x="98822" y="988216"/>
                </a:lnTo>
                <a:cubicBezTo>
                  <a:pt x="72613" y="988216"/>
                  <a:pt x="47477" y="977804"/>
                  <a:pt x="28944" y="959272"/>
                </a:cubicBezTo>
                <a:cubicBezTo>
                  <a:pt x="10411" y="940739"/>
                  <a:pt x="0" y="915603"/>
                  <a:pt x="0" y="889394"/>
                </a:cubicBezTo>
                <a:lnTo>
                  <a:pt x="0" y="98822"/>
                </a:lnTo>
                <a:close/>
              </a:path>
            </a:pathLst>
          </a:cu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0" tIns="213360" rIns="5468210" bIns="213360" numCol="1" spcCol="1270" anchor="ctr" anchorCtr="0">
            <a:noAutofit/>
          </a:bodyPr>
          <a:lstStyle/>
          <a:p>
            <a:pPr lvl="0" algn="ctr" defTabSz="1333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3000" kern="1200" dirty="0" err="1" smtClean="0">
                <a:solidFill>
                  <a:srgbClr val="002060"/>
                </a:solidFill>
              </a:rPr>
              <a:t>June</a:t>
            </a:r>
            <a:r>
              <a:rPr lang="pl-PL" sz="3000" kern="1200" dirty="0" smtClean="0">
                <a:solidFill>
                  <a:srgbClr val="002060"/>
                </a:solidFill>
              </a:rPr>
              <a:t>(</a:t>
            </a:r>
            <a:r>
              <a:rPr lang="pl-PL" sz="3000" kern="1200" dirty="0" err="1" smtClean="0">
                <a:solidFill>
                  <a:srgbClr val="002060"/>
                </a:solidFill>
              </a:rPr>
              <a:t>July</a:t>
            </a:r>
            <a:r>
              <a:rPr lang="pl-PL" sz="3000" kern="1200" dirty="0" smtClean="0">
                <a:solidFill>
                  <a:srgbClr val="002060"/>
                </a:solidFill>
              </a:rPr>
              <a:t>?)</a:t>
            </a:r>
            <a:endParaRPr lang="pl-PL" sz="3000" kern="1200" dirty="0">
              <a:solidFill>
                <a:srgbClr val="002060"/>
              </a:solidFill>
            </a:endParaRPr>
          </a:p>
        </p:txBody>
      </p:sp>
      <p:sp>
        <p:nvSpPr>
          <p:cNvPr id="10" name="Dowolny kształt 9"/>
          <p:cNvSpPr/>
          <p:nvPr/>
        </p:nvSpPr>
        <p:spPr>
          <a:xfrm>
            <a:off x="855407" y="3688810"/>
            <a:ext cx="7506928" cy="988216"/>
          </a:xfrm>
          <a:custGeom>
            <a:avLst/>
            <a:gdLst>
              <a:gd name="connsiteX0" fmla="*/ 0 w 7506928"/>
              <a:gd name="connsiteY0" fmla="*/ 98822 h 988216"/>
              <a:gd name="connsiteX1" fmla="*/ 28944 w 7506928"/>
              <a:gd name="connsiteY1" fmla="*/ 28944 h 988216"/>
              <a:gd name="connsiteX2" fmla="*/ 98822 w 7506928"/>
              <a:gd name="connsiteY2" fmla="*/ 0 h 988216"/>
              <a:gd name="connsiteX3" fmla="*/ 7408106 w 7506928"/>
              <a:gd name="connsiteY3" fmla="*/ 0 h 988216"/>
              <a:gd name="connsiteX4" fmla="*/ 7477984 w 7506928"/>
              <a:gd name="connsiteY4" fmla="*/ 28944 h 988216"/>
              <a:gd name="connsiteX5" fmla="*/ 7506928 w 7506928"/>
              <a:gd name="connsiteY5" fmla="*/ 98822 h 988216"/>
              <a:gd name="connsiteX6" fmla="*/ 7506928 w 7506928"/>
              <a:gd name="connsiteY6" fmla="*/ 889394 h 988216"/>
              <a:gd name="connsiteX7" fmla="*/ 7477984 w 7506928"/>
              <a:gd name="connsiteY7" fmla="*/ 959272 h 988216"/>
              <a:gd name="connsiteX8" fmla="*/ 7408106 w 7506928"/>
              <a:gd name="connsiteY8" fmla="*/ 988216 h 988216"/>
              <a:gd name="connsiteX9" fmla="*/ 98822 w 7506928"/>
              <a:gd name="connsiteY9" fmla="*/ 988216 h 988216"/>
              <a:gd name="connsiteX10" fmla="*/ 28944 w 7506928"/>
              <a:gd name="connsiteY10" fmla="*/ 959272 h 988216"/>
              <a:gd name="connsiteX11" fmla="*/ 0 w 7506928"/>
              <a:gd name="connsiteY11" fmla="*/ 889394 h 988216"/>
              <a:gd name="connsiteX12" fmla="*/ 0 w 7506928"/>
              <a:gd name="connsiteY12" fmla="*/ 98822 h 98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06928" h="988216">
                <a:moveTo>
                  <a:pt x="0" y="98822"/>
                </a:moveTo>
                <a:cubicBezTo>
                  <a:pt x="0" y="72613"/>
                  <a:pt x="10412" y="47477"/>
                  <a:pt x="28944" y="28944"/>
                </a:cubicBezTo>
                <a:cubicBezTo>
                  <a:pt x="47477" y="10411"/>
                  <a:pt x="72613" y="0"/>
                  <a:pt x="98822" y="0"/>
                </a:cubicBezTo>
                <a:lnTo>
                  <a:pt x="7408106" y="0"/>
                </a:lnTo>
                <a:cubicBezTo>
                  <a:pt x="7434315" y="0"/>
                  <a:pt x="7459451" y="10412"/>
                  <a:pt x="7477984" y="28944"/>
                </a:cubicBezTo>
                <a:cubicBezTo>
                  <a:pt x="7496517" y="47477"/>
                  <a:pt x="7506928" y="72613"/>
                  <a:pt x="7506928" y="98822"/>
                </a:cubicBezTo>
                <a:lnTo>
                  <a:pt x="7506928" y="889394"/>
                </a:lnTo>
                <a:cubicBezTo>
                  <a:pt x="7506928" y="915603"/>
                  <a:pt x="7496516" y="940739"/>
                  <a:pt x="7477984" y="959272"/>
                </a:cubicBezTo>
                <a:cubicBezTo>
                  <a:pt x="7459451" y="977805"/>
                  <a:pt x="7434315" y="988216"/>
                  <a:pt x="7408106" y="988216"/>
                </a:cubicBezTo>
                <a:lnTo>
                  <a:pt x="98822" y="988216"/>
                </a:lnTo>
                <a:cubicBezTo>
                  <a:pt x="72613" y="988216"/>
                  <a:pt x="47477" y="977804"/>
                  <a:pt x="28944" y="959272"/>
                </a:cubicBezTo>
                <a:cubicBezTo>
                  <a:pt x="10411" y="940739"/>
                  <a:pt x="0" y="915603"/>
                  <a:pt x="0" y="889394"/>
                </a:cubicBezTo>
                <a:lnTo>
                  <a:pt x="0" y="98822"/>
                </a:lnTo>
                <a:close/>
              </a:path>
            </a:pathLst>
          </a:cu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0" tIns="213360" rIns="5468210" bIns="213360" numCol="1" spcCol="1270" anchor="ctr" anchorCtr="0">
            <a:noAutofit/>
          </a:bodyPr>
          <a:lstStyle/>
          <a:p>
            <a:pPr lvl="0" algn="ctr" defTabSz="1333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3000" kern="1200" dirty="0" smtClean="0">
                <a:solidFill>
                  <a:srgbClr val="002060"/>
                </a:solidFill>
              </a:rPr>
              <a:t>May</a:t>
            </a:r>
            <a:endParaRPr lang="pl-PL" sz="3000" kern="1200" dirty="0">
              <a:solidFill>
                <a:srgbClr val="002060"/>
              </a:solidFill>
            </a:endParaRPr>
          </a:p>
        </p:txBody>
      </p:sp>
      <p:sp>
        <p:nvSpPr>
          <p:cNvPr id="11" name="Dowolny kształt 10"/>
          <p:cNvSpPr/>
          <p:nvPr/>
        </p:nvSpPr>
        <p:spPr>
          <a:xfrm>
            <a:off x="855407" y="2535891"/>
            <a:ext cx="7506928" cy="988216"/>
          </a:xfrm>
          <a:custGeom>
            <a:avLst/>
            <a:gdLst>
              <a:gd name="connsiteX0" fmla="*/ 0 w 7506928"/>
              <a:gd name="connsiteY0" fmla="*/ 98822 h 988216"/>
              <a:gd name="connsiteX1" fmla="*/ 28944 w 7506928"/>
              <a:gd name="connsiteY1" fmla="*/ 28944 h 988216"/>
              <a:gd name="connsiteX2" fmla="*/ 98822 w 7506928"/>
              <a:gd name="connsiteY2" fmla="*/ 0 h 988216"/>
              <a:gd name="connsiteX3" fmla="*/ 7408106 w 7506928"/>
              <a:gd name="connsiteY3" fmla="*/ 0 h 988216"/>
              <a:gd name="connsiteX4" fmla="*/ 7477984 w 7506928"/>
              <a:gd name="connsiteY4" fmla="*/ 28944 h 988216"/>
              <a:gd name="connsiteX5" fmla="*/ 7506928 w 7506928"/>
              <a:gd name="connsiteY5" fmla="*/ 98822 h 988216"/>
              <a:gd name="connsiteX6" fmla="*/ 7506928 w 7506928"/>
              <a:gd name="connsiteY6" fmla="*/ 889394 h 988216"/>
              <a:gd name="connsiteX7" fmla="*/ 7477984 w 7506928"/>
              <a:gd name="connsiteY7" fmla="*/ 959272 h 988216"/>
              <a:gd name="connsiteX8" fmla="*/ 7408106 w 7506928"/>
              <a:gd name="connsiteY8" fmla="*/ 988216 h 988216"/>
              <a:gd name="connsiteX9" fmla="*/ 98822 w 7506928"/>
              <a:gd name="connsiteY9" fmla="*/ 988216 h 988216"/>
              <a:gd name="connsiteX10" fmla="*/ 28944 w 7506928"/>
              <a:gd name="connsiteY10" fmla="*/ 959272 h 988216"/>
              <a:gd name="connsiteX11" fmla="*/ 0 w 7506928"/>
              <a:gd name="connsiteY11" fmla="*/ 889394 h 988216"/>
              <a:gd name="connsiteX12" fmla="*/ 0 w 7506928"/>
              <a:gd name="connsiteY12" fmla="*/ 98822 h 98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06928" h="988216">
                <a:moveTo>
                  <a:pt x="0" y="98822"/>
                </a:moveTo>
                <a:cubicBezTo>
                  <a:pt x="0" y="72613"/>
                  <a:pt x="10412" y="47477"/>
                  <a:pt x="28944" y="28944"/>
                </a:cubicBezTo>
                <a:cubicBezTo>
                  <a:pt x="47477" y="10411"/>
                  <a:pt x="72613" y="0"/>
                  <a:pt x="98822" y="0"/>
                </a:cubicBezTo>
                <a:lnTo>
                  <a:pt x="7408106" y="0"/>
                </a:lnTo>
                <a:cubicBezTo>
                  <a:pt x="7434315" y="0"/>
                  <a:pt x="7459451" y="10412"/>
                  <a:pt x="7477984" y="28944"/>
                </a:cubicBezTo>
                <a:cubicBezTo>
                  <a:pt x="7496517" y="47477"/>
                  <a:pt x="7506928" y="72613"/>
                  <a:pt x="7506928" y="98822"/>
                </a:cubicBezTo>
                <a:lnTo>
                  <a:pt x="7506928" y="889394"/>
                </a:lnTo>
                <a:cubicBezTo>
                  <a:pt x="7506928" y="915603"/>
                  <a:pt x="7496516" y="940739"/>
                  <a:pt x="7477984" y="959272"/>
                </a:cubicBezTo>
                <a:cubicBezTo>
                  <a:pt x="7459451" y="977805"/>
                  <a:pt x="7434315" y="988216"/>
                  <a:pt x="7408106" y="988216"/>
                </a:cubicBezTo>
                <a:lnTo>
                  <a:pt x="98822" y="988216"/>
                </a:lnTo>
                <a:cubicBezTo>
                  <a:pt x="72613" y="988216"/>
                  <a:pt x="47477" y="977804"/>
                  <a:pt x="28944" y="959272"/>
                </a:cubicBezTo>
                <a:cubicBezTo>
                  <a:pt x="10411" y="940739"/>
                  <a:pt x="0" y="915603"/>
                  <a:pt x="0" y="889394"/>
                </a:cubicBezTo>
                <a:lnTo>
                  <a:pt x="0" y="98822"/>
                </a:lnTo>
                <a:close/>
              </a:path>
            </a:pathLst>
          </a:cu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0" tIns="213360" rIns="5468210" bIns="213360" numCol="1" spcCol="1270" anchor="ctr" anchorCtr="0">
            <a:noAutofit/>
          </a:bodyPr>
          <a:lstStyle/>
          <a:p>
            <a:pPr lvl="0" algn="ctr" defTabSz="1333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3000" kern="1200" dirty="0" err="1" smtClean="0">
                <a:solidFill>
                  <a:srgbClr val="002060"/>
                </a:solidFill>
              </a:rPr>
              <a:t>April</a:t>
            </a:r>
            <a:endParaRPr lang="pl-PL" sz="3000" kern="1200" dirty="0">
              <a:solidFill>
                <a:srgbClr val="002060"/>
              </a:solidFill>
            </a:endParaRPr>
          </a:p>
        </p:txBody>
      </p:sp>
      <p:sp>
        <p:nvSpPr>
          <p:cNvPr id="12" name="Dowolny kształt 11"/>
          <p:cNvSpPr/>
          <p:nvPr/>
        </p:nvSpPr>
        <p:spPr>
          <a:xfrm>
            <a:off x="855407" y="1382971"/>
            <a:ext cx="7506928" cy="988216"/>
          </a:xfrm>
          <a:custGeom>
            <a:avLst/>
            <a:gdLst>
              <a:gd name="connsiteX0" fmla="*/ 0 w 7506928"/>
              <a:gd name="connsiteY0" fmla="*/ 98822 h 988216"/>
              <a:gd name="connsiteX1" fmla="*/ 28944 w 7506928"/>
              <a:gd name="connsiteY1" fmla="*/ 28944 h 988216"/>
              <a:gd name="connsiteX2" fmla="*/ 98822 w 7506928"/>
              <a:gd name="connsiteY2" fmla="*/ 0 h 988216"/>
              <a:gd name="connsiteX3" fmla="*/ 7408106 w 7506928"/>
              <a:gd name="connsiteY3" fmla="*/ 0 h 988216"/>
              <a:gd name="connsiteX4" fmla="*/ 7477984 w 7506928"/>
              <a:gd name="connsiteY4" fmla="*/ 28944 h 988216"/>
              <a:gd name="connsiteX5" fmla="*/ 7506928 w 7506928"/>
              <a:gd name="connsiteY5" fmla="*/ 98822 h 988216"/>
              <a:gd name="connsiteX6" fmla="*/ 7506928 w 7506928"/>
              <a:gd name="connsiteY6" fmla="*/ 889394 h 988216"/>
              <a:gd name="connsiteX7" fmla="*/ 7477984 w 7506928"/>
              <a:gd name="connsiteY7" fmla="*/ 959272 h 988216"/>
              <a:gd name="connsiteX8" fmla="*/ 7408106 w 7506928"/>
              <a:gd name="connsiteY8" fmla="*/ 988216 h 988216"/>
              <a:gd name="connsiteX9" fmla="*/ 98822 w 7506928"/>
              <a:gd name="connsiteY9" fmla="*/ 988216 h 988216"/>
              <a:gd name="connsiteX10" fmla="*/ 28944 w 7506928"/>
              <a:gd name="connsiteY10" fmla="*/ 959272 h 988216"/>
              <a:gd name="connsiteX11" fmla="*/ 0 w 7506928"/>
              <a:gd name="connsiteY11" fmla="*/ 889394 h 988216"/>
              <a:gd name="connsiteX12" fmla="*/ 0 w 7506928"/>
              <a:gd name="connsiteY12" fmla="*/ 98822 h 98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06928" h="988216">
                <a:moveTo>
                  <a:pt x="0" y="98822"/>
                </a:moveTo>
                <a:cubicBezTo>
                  <a:pt x="0" y="72613"/>
                  <a:pt x="10412" y="47477"/>
                  <a:pt x="28944" y="28944"/>
                </a:cubicBezTo>
                <a:cubicBezTo>
                  <a:pt x="47477" y="10411"/>
                  <a:pt x="72613" y="0"/>
                  <a:pt x="98822" y="0"/>
                </a:cubicBezTo>
                <a:lnTo>
                  <a:pt x="7408106" y="0"/>
                </a:lnTo>
                <a:cubicBezTo>
                  <a:pt x="7434315" y="0"/>
                  <a:pt x="7459451" y="10412"/>
                  <a:pt x="7477984" y="28944"/>
                </a:cubicBezTo>
                <a:cubicBezTo>
                  <a:pt x="7496517" y="47477"/>
                  <a:pt x="7506928" y="72613"/>
                  <a:pt x="7506928" y="98822"/>
                </a:cubicBezTo>
                <a:lnTo>
                  <a:pt x="7506928" y="889394"/>
                </a:lnTo>
                <a:cubicBezTo>
                  <a:pt x="7506928" y="915603"/>
                  <a:pt x="7496516" y="940739"/>
                  <a:pt x="7477984" y="959272"/>
                </a:cubicBezTo>
                <a:cubicBezTo>
                  <a:pt x="7459451" y="977805"/>
                  <a:pt x="7434315" y="988216"/>
                  <a:pt x="7408106" y="988216"/>
                </a:cubicBezTo>
                <a:lnTo>
                  <a:pt x="98822" y="988216"/>
                </a:lnTo>
                <a:cubicBezTo>
                  <a:pt x="72613" y="988216"/>
                  <a:pt x="47477" y="977804"/>
                  <a:pt x="28944" y="959272"/>
                </a:cubicBezTo>
                <a:cubicBezTo>
                  <a:pt x="10411" y="940739"/>
                  <a:pt x="0" y="915603"/>
                  <a:pt x="0" y="889394"/>
                </a:cubicBezTo>
                <a:lnTo>
                  <a:pt x="0" y="98822"/>
                </a:lnTo>
                <a:close/>
              </a:path>
            </a:pathLst>
          </a:cu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0" tIns="213360" rIns="5468210" bIns="213360" numCol="1" spcCol="1270" anchor="ctr" anchorCtr="0">
            <a:noAutofit/>
          </a:bodyPr>
          <a:lstStyle/>
          <a:p>
            <a:pPr lvl="0" algn="ctr" defTabSz="1333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3000" kern="1200" dirty="0" err="1" smtClean="0">
                <a:solidFill>
                  <a:srgbClr val="002060"/>
                </a:solidFill>
              </a:rPr>
              <a:t>March</a:t>
            </a:r>
            <a:endParaRPr lang="pl-PL" sz="3000" kern="1200" dirty="0">
              <a:solidFill>
                <a:srgbClr val="002060"/>
              </a:solidFill>
            </a:endParaRPr>
          </a:p>
        </p:txBody>
      </p:sp>
      <p:sp>
        <p:nvSpPr>
          <p:cNvPr id="13" name="Dowolny kształt 12"/>
          <p:cNvSpPr/>
          <p:nvPr/>
        </p:nvSpPr>
        <p:spPr>
          <a:xfrm>
            <a:off x="4455130" y="1465323"/>
            <a:ext cx="2412014" cy="823513"/>
          </a:xfrm>
          <a:custGeom>
            <a:avLst/>
            <a:gdLst>
              <a:gd name="connsiteX0" fmla="*/ 0 w 2412014"/>
              <a:gd name="connsiteY0" fmla="*/ 82351 h 823513"/>
              <a:gd name="connsiteX1" fmla="*/ 24120 w 2412014"/>
              <a:gd name="connsiteY1" fmla="*/ 24120 h 823513"/>
              <a:gd name="connsiteX2" fmla="*/ 82351 w 2412014"/>
              <a:gd name="connsiteY2" fmla="*/ 0 h 823513"/>
              <a:gd name="connsiteX3" fmla="*/ 2329663 w 2412014"/>
              <a:gd name="connsiteY3" fmla="*/ 0 h 823513"/>
              <a:gd name="connsiteX4" fmla="*/ 2387894 w 2412014"/>
              <a:gd name="connsiteY4" fmla="*/ 24120 h 823513"/>
              <a:gd name="connsiteX5" fmla="*/ 2412014 w 2412014"/>
              <a:gd name="connsiteY5" fmla="*/ 82351 h 823513"/>
              <a:gd name="connsiteX6" fmla="*/ 2412014 w 2412014"/>
              <a:gd name="connsiteY6" fmla="*/ 741162 h 823513"/>
              <a:gd name="connsiteX7" fmla="*/ 2387894 w 2412014"/>
              <a:gd name="connsiteY7" fmla="*/ 799393 h 823513"/>
              <a:gd name="connsiteX8" fmla="*/ 2329663 w 2412014"/>
              <a:gd name="connsiteY8" fmla="*/ 823513 h 823513"/>
              <a:gd name="connsiteX9" fmla="*/ 82351 w 2412014"/>
              <a:gd name="connsiteY9" fmla="*/ 823513 h 823513"/>
              <a:gd name="connsiteX10" fmla="*/ 24120 w 2412014"/>
              <a:gd name="connsiteY10" fmla="*/ 799393 h 823513"/>
              <a:gd name="connsiteX11" fmla="*/ 0 w 2412014"/>
              <a:gd name="connsiteY11" fmla="*/ 741162 h 823513"/>
              <a:gd name="connsiteX12" fmla="*/ 0 w 2412014"/>
              <a:gd name="connsiteY12" fmla="*/ 82351 h 82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12014" h="823513">
                <a:moveTo>
                  <a:pt x="0" y="82351"/>
                </a:moveTo>
                <a:cubicBezTo>
                  <a:pt x="0" y="60510"/>
                  <a:pt x="8676" y="39564"/>
                  <a:pt x="24120" y="24120"/>
                </a:cubicBezTo>
                <a:cubicBezTo>
                  <a:pt x="39564" y="8676"/>
                  <a:pt x="60510" y="0"/>
                  <a:pt x="82351" y="0"/>
                </a:cubicBezTo>
                <a:lnTo>
                  <a:pt x="2329663" y="0"/>
                </a:lnTo>
                <a:cubicBezTo>
                  <a:pt x="2351504" y="0"/>
                  <a:pt x="2372450" y="8676"/>
                  <a:pt x="2387894" y="24120"/>
                </a:cubicBezTo>
                <a:cubicBezTo>
                  <a:pt x="2403338" y="39564"/>
                  <a:pt x="2412014" y="60510"/>
                  <a:pt x="2412014" y="82351"/>
                </a:cubicBezTo>
                <a:lnTo>
                  <a:pt x="2412014" y="741162"/>
                </a:lnTo>
                <a:cubicBezTo>
                  <a:pt x="2412014" y="763003"/>
                  <a:pt x="2403338" y="783949"/>
                  <a:pt x="2387894" y="799393"/>
                </a:cubicBezTo>
                <a:cubicBezTo>
                  <a:pt x="2372450" y="814837"/>
                  <a:pt x="2351504" y="823513"/>
                  <a:pt x="2329663" y="823513"/>
                </a:cubicBezTo>
                <a:lnTo>
                  <a:pt x="82351" y="823513"/>
                </a:lnTo>
                <a:cubicBezTo>
                  <a:pt x="60510" y="823513"/>
                  <a:pt x="39564" y="814837"/>
                  <a:pt x="24120" y="799393"/>
                </a:cubicBezTo>
                <a:cubicBezTo>
                  <a:pt x="8676" y="783949"/>
                  <a:pt x="0" y="763003"/>
                  <a:pt x="0" y="741162"/>
                </a:cubicBezTo>
                <a:lnTo>
                  <a:pt x="0" y="82351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890" tIns="88890" rIns="88890" bIns="88890" numCol="1" spcCol="1270" anchor="ctr" anchorCtr="0">
            <a:noAutofit/>
          </a:bodyPr>
          <a:lstStyle/>
          <a:p>
            <a:pPr lvl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700" kern="1200" dirty="0" err="1" smtClean="0">
                <a:solidFill>
                  <a:srgbClr val="002060"/>
                </a:solidFill>
              </a:rPr>
              <a:t>Concept</a:t>
            </a:r>
            <a:r>
              <a:rPr lang="pl-PL" sz="1700" kern="1200" dirty="0" smtClean="0">
                <a:solidFill>
                  <a:srgbClr val="002060"/>
                </a:solidFill>
              </a:rPr>
              <a:t> and </a:t>
            </a:r>
            <a:r>
              <a:rPr lang="pl-PL" sz="1700" kern="1200" dirty="0" err="1" smtClean="0">
                <a:solidFill>
                  <a:srgbClr val="002060"/>
                </a:solidFill>
              </a:rPr>
              <a:t>schematics</a:t>
            </a:r>
            <a:r>
              <a:rPr lang="pl-PL" sz="1700" kern="1200" dirty="0" smtClean="0">
                <a:solidFill>
                  <a:srgbClr val="002060"/>
                </a:solidFill>
              </a:rPr>
              <a:t>  (Major Part </a:t>
            </a:r>
            <a:r>
              <a:rPr lang="pl-PL" sz="1700" kern="1200" dirty="0" err="1" smtClean="0">
                <a:solidFill>
                  <a:srgbClr val="002060"/>
                </a:solidFill>
              </a:rPr>
              <a:t>done</a:t>
            </a:r>
            <a:r>
              <a:rPr lang="pl-PL" sz="1700" kern="1200" dirty="0" smtClean="0">
                <a:solidFill>
                  <a:srgbClr val="002060"/>
                </a:solidFill>
              </a:rPr>
              <a:t>)</a:t>
            </a:r>
            <a:endParaRPr lang="pl-PL" sz="1700" kern="1200" dirty="0">
              <a:solidFill>
                <a:srgbClr val="002060"/>
              </a:solidFill>
            </a:endParaRPr>
          </a:p>
        </p:txBody>
      </p:sp>
      <p:sp>
        <p:nvSpPr>
          <p:cNvPr id="14" name="Dowolny kształt 13"/>
          <p:cNvSpPr/>
          <p:nvPr/>
        </p:nvSpPr>
        <p:spPr>
          <a:xfrm>
            <a:off x="5614120" y="2288837"/>
            <a:ext cx="91440" cy="32940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7017" y="0"/>
                </a:moveTo>
                <a:lnTo>
                  <a:pt x="47017" y="164702"/>
                </a:lnTo>
                <a:lnTo>
                  <a:pt x="45720" y="164702"/>
                </a:lnTo>
                <a:lnTo>
                  <a:pt x="45720" y="329405"/>
                </a:lnTo>
              </a:path>
            </a:pathLst>
          </a:custGeom>
          <a:noFill/>
        </p:spPr>
        <p:style>
          <a:lnRef idx="2">
            <a:schemeClr val="dk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Dowolny kształt 14"/>
          <p:cNvSpPr/>
          <p:nvPr/>
        </p:nvSpPr>
        <p:spPr>
          <a:xfrm>
            <a:off x="5042205" y="2618242"/>
            <a:ext cx="1235270" cy="823513"/>
          </a:xfrm>
          <a:custGeom>
            <a:avLst/>
            <a:gdLst>
              <a:gd name="connsiteX0" fmla="*/ 0 w 1235270"/>
              <a:gd name="connsiteY0" fmla="*/ 82351 h 823513"/>
              <a:gd name="connsiteX1" fmla="*/ 24120 w 1235270"/>
              <a:gd name="connsiteY1" fmla="*/ 24120 h 823513"/>
              <a:gd name="connsiteX2" fmla="*/ 82351 w 1235270"/>
              <a:gd name="connsiteY2" fmla="*/ 0 h 823513"/>
              <a:gd name="connsiteX3" fmla="*/ 1152919 w 1235270"/>
              <a:gd name="connsiteY3" fmla="*/ 0 h 823513"/>
              <a:gd name="connsiteX4" fmla="*/ 1211150 w 1235270"/>
              <a:gd name="connsiteY4" fmla="*/ 24120 h 823513"/>
              <a:gd name="connsiteX5" fmla="*/ 1235270 w 1235270"/>
              <a:gd name="connsiteY5" fmla="*/ 82351 h 823513"/>
              <a:gd name="connsiteX6" fmla="*/ 1235270 w 1235270"/>
              <a:gd name="connsiteY6" fmla="*/ 741162 h 823513"/>
              <a:gd name="connsiteX7" fmla="*/ 1211150 w 1235270"/>
              <a:gd name="connsiteY7" fmla="*/ 799393 h 823513"/>
              <a:gd name="connsiteX8" fmla="*/ 1152919 w 1235270"/>
              <a:gd name="connsiteY8" fmla="*/ 823513 h 823513"/>
              <a:gd name="connsiteX9" fmla="*/ 82351 w 1235270"/>
              <a:gd name="connsiteY9" fmla="*/ 823513 h 823513"/>
              <a:gd name="connsiteX10" fmla="*/ 24120 w 1235270"/>
              <a:gd name="connsiteY10" fmla="*/ 799393 h 823513"/>
              <a:gd name="connsiteX11" fmla="*/ 0 w 1235270"/>
              <a:gd name="connsiteY11" fmla="*/ 741162 h 823513"/>
              <a:gd name="connsiteX12" fmla="*/ 0 w 1235270"/>
              <a:gd name="connsiteY12" fmla="*/ 82351 h 82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5270" h="823513">
                <a:moveTo>
                  <a:pt x="0" y="82351"/>
                </a:moveTo>
                <a:cubicBezTo>
                  <a:pt x="0" y="60510"/>
                  <a:pt x="8676" y="39564"/>
                  <a:pt x="24120" y="24120"/>
                </a:cubicBezTo>
                <a:cubicBezTo>
                  <a:pt x="39564" y="8676"/>
                  <a:pt x="60510" y="0"/>
                  <a:pt x="82351" y="0"/>
                </a:cubicBezTo>
                <a:lnTo>
                  <a:pt x="1152919" y="0"/>
                </a:lnTo>
                <a:cubicBezTo>
                  <a:pt x="1174760" y="0"/>
                  <a:pt x="1195706" y="8676"/>
                  <a:pt x="1211150" y="24120"/>
                </a:cubicBezTo>
                <a:cubicBezTo>
                  <a:pt x="1226594" y="39564"/>
                  <a:pt x="1235270" y="60510"/>
                  <a:pt x="1235270" y="82351"/>
                </a:cubicBezTo>
                <a:lnTo>
                  <a:pt x="1235270" y="741162"/>
                </a:lnTo>
                <a:cubicBezTo>
                  <a:pt x="1235270" y="763003"/>
                  <a:pt x="1226594" y="783949"/>
                  <a:pt x="1211150" y="799393"/>
                </a:cubicBezTo>
                <a:cubicBezTo>
                  <a:pt x="1195706" y="814837"/>
                  <a:pt x="1174760" y="823513"/>
                  <a:pt x="1152919" y="823513"/>
                </a:cubicBezTo>
                <a:lnTo>
                  <a:pt x="82351" y="823513"/>
                </a:lnTo>
                <a:cubicBezTo>
                  <a:pt x="60510" y="823513"/>
                  <a:pt x="39564" y="814837"/>
                  <a:pt x="24120" y="799393"/>
                </a:cubicBezTo>
                <a:cubicBezTo>
                  <a:pt x="8676" y="783949"/>
                  <a:pt x="0" y="763003"/>
                  <a:pt x="0" y="741162"/>
                </a:cubicBezTo>
                <a:lnTo>
                  <a:pt x="0" y="8235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890" tIns="88890" rIns="88890" bIns="88890" numCol="1" spcCol="1270" anchor="ctr" anchorCtr="0">
            <a:noAutofit/>
          </a:bodyPr>
          <a:lstStyle/>
          <a:p>
            <a:pPr lvl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700" kern="1200" dirty="0" err="1" smtClean="0">
                <a:solidFill>
                  <a:srgbClr val="002060"/>
                </a:solidFill>
              </a:rPr>
              <a:t>Routing</a:t>
            </a:r>
            <a:endParaRPr lang="pl-PL" sz="1700" kern="1200" dirty="0">
              <a:solidFill>
                <a:srgbClr val="002060"/>
              </a:solidFill>
            </a:endParaRPr>
          </a:p>
        </p:txBody>
      </p:sp>
      <p:sp>
        <p:nvSpPr>
          <p:cNvPr id="16" name="Dowolny kształt 15"/>
          <p:cNvSpPr/>
          <p:nvPr/>
        </p:nvSpPr>
        <p:spPr>
          <a:xfrm>
            <a:off x="5614120" y="3441756"/>
            <a:ext cx="91440" cy="32940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29405"/>
                </a:lnTo>
              </a:path>
            </a:pathLst>
          </a:cu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Dowolny kształt 16"/>
          <p:cNvSpPr/>
          <p:nvPr/>
        </p:nvSpPr>
        <p:spPr>
          <a:xfrm>
            <a:off x="5042205" y="3771162"/>
            <a:ext cx="1235270" cy="823513"/>
          </a:xfrm>
          <a:custGeom>
            <a:avLst/>
            <a:gdLst>
              <a:gd name="connsiteX0" fmla="*/ 0 w 1235270"/>
              <a:gd name="connsiteY0" fmla="*/ 82351 h 823513"/>
              <a:gd name="connsiteX1" fmla="*/ 24120 w 1235270"/>
              <a:gd name="connsiteY1" fmla="*/ 24120 h 823513"/>
              <a:gd name="connsiteX2" fmla="*/ 82351 w 1235270"/>
              <a:gd name="connsiteY2" fmla="*/ 0 h 823513"/>
              <a:gd name="connsiteX3" fmla="*/ 1152919 w 1235270"/>
              <a:gd name="connsiteY3" fmla="*/ 0 h 823513"/>
              <a:gd name="connsiteX4" fmla="*/ 1211150 w 1235270"/>
              <a:gd name="connsiteY4" fmla="*/ 24120 h 823513"/>
              <a:gd name="connsiteX5" fmla="*/ 1235270 w 1235270"/>
              <a:gd name="connsiteY5" fmla="*/ 82351 h 823513"/>
              <a:gd name="connsiteX6" fmla="*/ 1235270 w 1235270"/>
              <a:gd name="connsiteY6" fmla="*/ 741162 h 823513"/>
              <a:gd name="connsiteX7" fmla="*/ 1211150 w 1235270"/>
              <a:gd name="connsiteY7" fmla="*/ 799393 h 823513"/>
              <a:gd name="connsiteX8" fmla="*/ 1152919 w 1235270"/>
              <a:gd name="connsiteY8" fmla="*/ 823513 h 823513"/>
              <a:gd name="connsiteX9" fmla="*/ 82351 w 1235270"/>
              <a:gd name="connsiteY9" fmla="*/ 823513 h 823513"/>
              <a:gd name="connsiteX10" fmla="*/ 24120 w 1235270"/>
              <a:gd name="connsiteY10" fmla="*/ 799393 h 823513"/>
              <a:gd name="connsiteX11" fmla="*/ 0 w 1235270"/>
              <a:gd name="connsiteY11" fmla="*/ 741162 h 823513"/>
              <a:gd name="connsiteX12" fmla="*/ 0 w 1235270"/>
              <a:gd name="connsiteY12" fmla="*/ 82351 h 82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5270" h="823513">
                <a:moveTo>
                  <a:pt x="0" y="82351"/>
                </a:moveTo>
                <a:cubicBezTo>
                  <a:pt x="0" y="60510"/>
                  <a:pt x="8676" y="39564"/>
                  <a:pt x="24120" y="24120"/>
                </a:cubicBezTo>
                <a:cubicBezTo>
                  <a:pt x="39564" y="8676"/>
                  <a:pt x="60510" y="0"/>
                  <a:pt x="82351" y="0"/>
                </a:cubicBezTo>
                <a:lnTo>
                  <a:pt x="1152919" y="0"/>
                </a:lnTo>
                <a:cubicBezTo>
                  <a:pt x="1174760" y="0"/>
                  <a:pt x="1195706" y="8676"/>
                  <a:pt x="1211150" y="24120"/>
                </a:cubicBezTo>
                <a:cubicBezTo>
                  <a:pt x="1226594" y="39564"/>
                  <a:pt x="1235270" y="60510"/>
                  <a:pt x="1235270" y="82351"/>
                </a:cubicBezTo>
                <a:lnTo>
                  <a:pt x="1235270" y="741162"/>
                </a:lnTo>
                <a:cubicBezTo>
                  <a:pt x="1235270" y="763003"/>
                  <a:pt x="1226594" y="783949"/>
                  <a:pt x="1211150" y="799393"/>
                </a:cubicBezTo>
                <a:cubicBezTo>
                  <a:pt x="1195706" y="814837"/>
                  <a:pt x="1174760" y="823513"/>
                  <a:pt x="1152919" y="823513"/>
                </a:cubicBezTo>
                <a:lnTo>
                  <a:pt x="82351" y="823513"/>
                </a:lnTo>
                <a:cubicBezTo>
                  <a:pt x="60510" y="823513"/>
                  <a:pt x="39564" y="814837"/>
                  <a:pt x="24120" y="799393"/>
                </a:cubicBezTo>
                <a:cubicBezTo>
                  <a:pt x="8676" y="783949"/>
                  <a:pt x="0" y="763003"/>
                  <a:pt x="0" y="741162"/>
                </a:cubicBezTo>
                <a:lnTo>
                  <a:pt x="0" y="8235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890" tIns="88890" rIns="88890" bIns="88890" numCol="1" spcCol="1270" anchor="ctr" anchorCtr="0">
            <a:noAutofit/>
          </a:bodyPr>
          <a:lstStyle/>
          <a:p>
            <a:pPr lvl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700" kern="1200" dirty="0" err="1" smtClean="0">
                <a:solidFill>
                  <a:srgbClr val="002060"/>
                </a:solidFill>
              </a:rPr>
              <a:t>Production</a:t>
            </a:r>
            <a:endParaRPr lang="pl-PL" sz="1700" kern="1200" dirty="0">
              <a:solidFill>
                <a:srgbClr val="002060"/>
              </a:solidFill>
            </a:endParaRPr>
          </a:p>
        </p:txBody>
      </p:sp>
      <p:sp>
        <p:nvSpPr>
          <p:cNvPr id="18" name="Dowolny kształt 17"/>
          <p:cNvSpPr/>
          <p:nvPr/>
        </p:nvSpPr>
        <p:spPr>
          <a:xfrm>
            <a:off x="5614120" y="4594676"/>
            <a:ext cx="91440" cy="32940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29405"/>
                </a:lnTo>
              </a:path>
            </a:pathLst>
          </a:cu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Dowolny kształt 18"/>
          <p:cNvSpPr/>
          <p:nvPr/>
        </p:nvSpPr>
        <p:spPr>
          <a:xfrm>
            <a:off x="5042205" y="4924081"/>
            <a:ext cx="1235270" cy="823513"/>
          </a:xfrm>
          <a:custGeom>
            <a:avLst/>
            <a:gdLst>
              <a:gd name="connsiteX0" fmla="*/ 0 w 1235270"/>
              <a:gd name="connsiteY0" fmla="*/ 82351 h 823513"/>
              <a:gd name="connsiteX1" fmla="*/ 24120 w 1235270"/>
              <a:gd name="connsiteY1" fmla="*/ 24120 h 823513"/>
              <a:gd name="connsiteX2" fmla="*/ 82351 w 1235270"/>
              <a:gd name="connsiteY2" fmla="*/ 0 h 823513"/>
              <a:gd name="connsiteX3" fmla="*/ 1152919 w 1235270"/>
              <a:gd name="connsiteY3" fmla="*/ 0 h 823513"/>
              <a:gd name="connsiteX4" fmla="*/ 1211150 w 1235270"/>
              <a:gd name="connsiteY4" fmla="*/ 24120 h 823513"/>
              <a:gd name="connsiteX5" fmla="*/ 1235270 w 1235270"/>
              <a:gd name="connsiteY5" fmla="*/ 82351 h 823513"/>
              <a:gd name="connsiteX6" fmla="*/ 1235270 w 1235270"/>
              <a:gd name="connsiteY6" fmla="*/ 741162 h 823513"/>
              <a:gd name="connsiteX7" fmla="*/ 1211150 w 1235270"/>
              <a:gd name="connsiteY7" fmla="*/ 799393 h 823513"/>
              <a:gd name="connsiteX8" fmla="*/ 1152919 w 1235270"/>
              <a:gd name="connsiteY8" fmla="*/ 823513 h 823513"/>
              <a:gd name="connsiteX9" fmla="*/ 82351 w 1235270"/>
              <a:gd name="connsiteY9" fmla="*/ 823513 h 823513"/>
              <a:gd name="connsiteX10" fmla="*/ 24120 w 1235270"/>
              <a:gd name="connsiteY10" fmla="*/ 799393 h 823513"/>
              <a:gd name="connsiteX11" fmla="*/ 0 w 1235270"/>
              <a:gd name="connsiteY11" fmla="*/ 741162 h 823513"/>
              <a:gd name="connsiteX12" fmla="*/ 0 w 1235270"/>
              <a:gd name="connsiteY12" fmla="*/ 82351 h 82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5270" h="823513">
                <a:moveTo>
                  <a:pt x="0" y="82351"/>
                </a:moveTo>
                <a:cubicBezTo>
                  <a:pt x="0" y="60510"/>
                  <a:pt x="8676" y="39564"/>
                  <a:pt x="24120" y="24120"/>
                </a:cubicBezTo>
                <a:cubicBezTo>
                  <a:pt x="39564" y="8676"/>
                  <a:pt x="60510" y="0"/>
                  <a:pt x="82351" y="0"/>
                </a:cubicBezTo>
                <a:lnTo>
                  <a:pt x="1152919" y="0"/>
                </a:lnTo>
                <a:cubicBezTo>
                  <a:pt x="1174760" y="0"/>
                  <a:pt x="1195706" y="8676"/>
                  <a:pt x="1211150" y="24120"/>
                </a:cubicBezTo>
                <a:cubicBezTo>
                  <a:pt x="1226594" y="39564"/>
                  <a:pt x="1235270" y="60510"/>
                  <a:pt x="1235270" y="82351"/>
                </a:cubicBezTo>
                <a:lnTo>
                  <a:pt x="1235270" y="741162"/>
                </a:lnTo>
                <a:cubicBezTo>
                  <a:pt x="1235270" y="763003"/>
                  <a:pt x="1226594" y="783949"/>
                  <a:pt x="1211150" y="799393"/>
                </a:cubicBezTo>
                <a:cubicBezTo>
                  <a:pt x="1195706" y="814837"/>
                  <a:pt x="1174760" y="823513"/>
                  <a:pt x="1152919" y="823513"/>
                </a:cubicBezTo>
                <a:lnTo>
                  <a:pt x="82351" y="823513"/>
                </a:lnTo>
                <a:cubicBezTo>
                  <a:pt x="60510" y="823513"/>
                  <a:pt x="39564" y="814837"/>
                  <a:pt x="24120" y="799393"/>
                </a:cubicBezTo>
                <a:cubicBezTo>
                  <a:pt x="8676" y="783949"/>
                  <a:pt x="0" y="763003"/>
                  <a:pt x="0" y="741162"/>
                </a:cubicBezTo>
                <a:lnTo>
                  <a:pt x="0" y="8235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890" tIns="88890" rIns="88890" bIns="88890" numCol="1" spcCol="1270" anchor="ctr" anchorCtr="0">
            <a:noAutofit/>
          </a:bodyPr>
          <a:lstStyle/>
          <a:p>
            <a:pPr lvl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700" kern="1200" dirty="0" err="1" smtClean="0">
                <a:solidFill>
                  <a:srgbClr val="002060"/>
                </a:solidFill>
              </a:rPr>
              <a:t>Tests</a:t>
            </a:r>
            <a:endParaRPr lang="pl-PL" sz="1700" kern="1200" dirty="0">
              <a:solidFill>
                <a:srgbClr val="00206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D3A29-6859-40B5-BBEC-E4687483F0E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2013.02.20 Otwock, Poland</a:t>
            </a:r>
          </a:p>
          <a:p>
            <a:pPr>
              <a:defRPr/>
            </a:pPr>
            <a:r>
              <a:rPr lang="pl-PL" dirty="0"/>
              <a:t>Samer Bou Habib, </a:t>
            </a:r>
            <a:r>
              <a:rPr lang="pl-PL" dirty="0" err="1"/>
              <a:t>ISE-WUT</a:t>
            </a:r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ctangle 1040"/>
          <p:cNvSpPr>
            <a:spLocks noChangeArrowheads="1"/>
          </p:cNvSpPr>
          <p:nvPr/>
        </p:nvSpPr>
        <p:spPr bwMode="auto">
          <a:xfrm>
            <a:off x="1577183" y="1606899"/>
            <a:ext cx="4782990" cy="429179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DRTM-KLM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D3A29-6859-40B5-BBEC-E4687483F0E9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2013.02.20 Otwock, Poland</a:t>
            </a:r>
            <a:endParaRPr lang="en-GB" dirty="0"/>
          </a:p>
          <a:p>
            <a:pPr>
              <a:defRPr/>
            </a:pPr>
            <a:r>
              <a:rPr lang="pl-PL" dirty="0"/>
              <a:t>Samer Bou Habib</a:t>
            </a:r>
            <a:r>
              <a:rPr lang="en-GB" dirty="0"/>
              <a:t>,</a:t>
            </a:r>
            <a:r>
              <a:rPr lang="pl-PL" dirty="0"/>
              <a:t> </a:t>
            </a:r>
            <a:r>
              <a:rPr lang="pl-PL" dirty="0" err="1"/>
              <a:t>ISE-WUT</a:t>
            </a:r>
            <a:endParaRPr lang="en-US" dirty="0"/>
          </a:p>
        </p:txBody>
      </p:sp>
      <p:sp>
        <p:nvSpPr>
          <p:cNvPr id="198" name="Rectangle 1044"/>
          <p:cNvSpPr>
            <a:spLocks noChangeArrowheads="1"/>
          </p:cNvSpPr>
          <p:nvPr/>
        </p:nvSpPr>
        <p:spPr bwMode="auto">
          <a:xfrm>
            <a:off x="5141242" y="1665780"/>
            <a:ext cx="1767627" cy="1877658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sp>
        <p:nvSpPr>
          <p:cNvPr id="199" name="Rectangle 1046"/>
          <p:cNvSpPr>
            <a:spLocks noChangeArrowheads="1"/>
          </p:cNvSpPr>
          <p:nvPr/>
        </p:nvSpPr>
        <p:spPr bwMode="auto">
          <a:xfrm>
            <a:off x="1471684" y="1244601"/>
            <a:ext cx="210122" cy="5016500"/>
          </a:xfrm>
          <a:prstGeom prst="rect">
            <a:avLst/>
          </a:prstGeom>
          <a:gradFill rotWithShape="0">
            <a:gsLst>
              <a:gs pos="0">
                <a:srgbClr val="B2B2B2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sp>
        <p:nvSpPr>
          <p:cNvPr id="200" name="Rectangle 1050"/>
          <p:cNvSpPr>
            <a:spLocks noChangeArrowheads="1"/>
          </p:cNvSpPr>
          <p:nvPr/>
        </p:nvSpPr>
        <p:spPr bwMode="auto">
          <a:xfrm>
            <a:off x="6757234" y="1743427"/>
            <a:ext cx="647697" cy="152942"/>
          </a:xfrm>
          <a:prstGeom prst="rect">
            <a:avLst/>
          </a:prstGeom>
          <a:gradFill rotWithShape="0">
            <a:gsLst>
              <a:gs pos="0">
                <a:srgbClr val="969696"/>
              </a:gs>
              <a:gs pos="50000">
                <a:schemeClr val="bg1"/>
              </a:gs>
              <a:gs pos="100000">
                <a:srgbClr val="96969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  <a:defRPr/>
            </a:pPr>
            <a:endParaRPr lang="en-US"/>
          </a:p>
        </p:txBody>
      </p:sp>
      <p:graphicFrame>
        <p:nvGraphicFramePr>
          <p:cNvPr id="201" name="Object 1051"/>
          <p:cNvGraphicFramePr>
            <a:graphicFrameLocks noChangeAspect="1"/>
          </p:cNvGraphicFramePr>
          <p:nvPr/>
        </p:nvGraphicFramePr>
        <p:xfrm>
          <a:off x="5775942" y="4025794"/>
          <a:ext cx="719182" cy="804711"/>
        </p:xfrm>
        <a:graphic>
          <a:graphicData uri="http://schemas.openxmlformats.org/presentationml/2006/ole">
            <p:oleObj spid="_x0000_s8194" name="Image" r:id="rId3" imgW="964739" imgH="995345" progId="">
              <p:embed/>
            </p:oleObj>
          </a:graphicData>
        </a:graphic>
      </p:graphicFrame>
      <p:graphicFrame>
        <p:nvGraphicFramePr>
          <p:cNvPr id="202" name="Object 1052"/>
          <p:cNvGraphicFramePr>
            <a:graphicFrameLocks noChangeAspect="1"/>
          </p:cNvGraphicFramePr>
          <p:nvPr/>
        </p:nvGraphicFramePr>
        <p:xfrm>
          <a:off x="5823598" y="5268154"/>
          <a:ext cx="656361" cy="435297"/>
        </p:xfrm>
        <a:graphic>
          <a:graphicData uri="http://schemas.openxmlformats.org/presentationml/2006/ole">
            <p:oleObj spid="_x0000_s8195" name="Image" r:id="rId4" imgW="807448" imgH="462255" progId="">
              <p:embed/>
            </p:oleObj>
          </a:graphicData>
        </a:graphic>
      </p:graphicFrame>
      <p:graphicFrame>
        <p:nvGraphicFramePr>
          <p:cNvPr id="204" name="Object 1054"/>
          <p:cNvGraphicFramePr>
            <a:graphicFrameLocks noChangeAspect="1"/>
          </p:cNvGraphicFramePr>
          <p:nvPr/>
        </p:nvGraphicFramePr>
        <p:xfrm>
          <a:off x="6510287" y="1696368"/>
          <a:ext cx="584877" cy="240001"/>
        </p:xfrm>
        <a:graphic>
          <a:graphicData uri="http://schemas.openxmlformats.org/presentationml/2006/ole">
            <p:oleObj spid="_x0000_s8197" name="Image" r:id="rId5" imgW="741640" imgH="279345" progId="">
              <p:embed/>
            </p:oleObj>
          </a:graphicData>
        </a:graphic>
      </p:graphicFrame>
      <p:sp>
        <p:nvSpPr>
          <p:cNvPr id="208" name="Rectangle 1062"/>
          <p:cNvSpPr>
            <a:spLocks noChangeArrowheads="1"/>
          </p:cNvSpPr>
          <p:nvPr/>
        </p:nvSpPr>
        <p:spPr bwMode="auto">
          <a:xfrm>
            <a:off x="1138087" y="5385802"/>
            <a:ext cx="331430" cy="190589"/>
          </a:xfrm>
          <a:prstGeom prst="rect">
            <a:avLst/>
          </a:prstGeom>
          <a:gradFill rotWithShape="0">
            <a:gsLst>
              <a:gs pos="0">
                <a:srgbClr val="F28E00"/>
              </a:gs>
              <a:gs pos="50000">
                <a:srgbClr val="FFE885"/>
              </a:gs>
              <a:gs pos="100000">
                <a:srgbClr val="F28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sp>
        <p:nvSpPr>
          <p:cNvPr id="209" name="Rectangle 1063"/>
          <p:cNvSpPr>
            <a:spLocks noChangeArrowheads="1"/>
          </p:cNvSpPr>
          <p:nvPr/>
        </p:nvSpPr>
        <p:spPr bwMode="auto">
          <a:xfrm>
            <a:off x="1138087" y="5037564"/>
            <a:ext cx="331430" cy="190589"/>
          </a:xfrm>
          <a:prstGeom prst="rect">
            <a:avLst/>
          </a:prstGeom>
          <a:gradFill rotWithShape="0">
            <a:gsLst>
              <a:gs pos="0">
                <a:srgbClr val="F28E00"/>
              </a:gs>
              <a:gs pos="50000">
                <a:srgbClr val="FFE885"/>
              </a:gs>
              <a:gs pos="100000">
                <a:srgbClr val="F28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grpSp>
        <p:nvGrpSpPr>
          <p:cNvPr id="3" name="Group 1068"/>
          <p:cNvGrpSpPr>
            <a:grpSpLocks/>
          </p:cNvGrpSpPr>
          <p:nvPr/>
        </p:nvGrpSpPr>
        <p:grpSpPr bwMode="auto">
          <a:xfrm>
            <a:off x="1021112" y="1564603"/>
            <a:ext cx="441907" cy="282355"/>
            <a:chOff x="704" y="1228"/>
            <a:chExt cx="204" cy="120"/>
          </a:xfrm>
        </p:grpSpPr>
        <p:sp>
          <p:nvSpPr>
            <p:cNvPr id="212" name="AutoShape 1065"/>
            <p:cNvSpPr>
              <a:spLocks noChangeArrowheads="1"/>
            </p:cNvSpPr>
            <p:nvPr/>
          </p:nvSpPr>
          <p:spPr bwMode="auto">
            <a:xfrm rot="5400000">
              <a:off x="737" y="1195"/>
              <a:ext cx="120" cy="1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None/>
              </a:pPr>
              <a:endParaRPr lang="de-DE"/>
            </a:p>
          </p:txBody>
        </p:sp>
        <p:sp>
          <p:nvSpPr>
            <p:cNvPr id="213" name="Rectangle 1066"/>
            <p:cNvSpPr>
              <a:spLocks noChangeArrowheads="1"/>
            </p:cNvSpPr>
            <p:nvPr/>
          </p:nvSpPr>
          <p:spPr bwMode="auto">
            <a:xfrm>
              <a:off x="758" y="1264"/>
              <a:ext cx="150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None/>
              </a:pPr>
              <a:endParaRPr lang="de-DE"/>
            </a:p>
          </p:txBody>
        </p:sp>
      </p:grpSp>
      <p:sp>
        <p:nvSpPr>
          <p:cNvPr id="211" name="Rectangle 1070"/>
          <p:cNvSpPr>
            <a:spLocks noChangeArrowheads="1"/>
          </p:cNvSpPr>
          <p:nvPr/>
        </p:nvSpPr>
        <p:spPr bwMode="auto">
          <a:xfrm>
            <a:off x="1369872" y="5719921"/>
            <a:ext cx="101812" cy="110589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sp>
        <p:nvSpPr>
          <p:cNvPr id="110" name="Text Box 1407"/>
          <p:cNvSpPr txBox="1">
            <a:spLocks noChangeArrowheads="1"/>
          </p:cNvSpPr>
          <p:nvPr/>
        </p:nvSpPr>
        <p:spPr bwMode="auto">
          <a:xfrm>
            <a:off x="7212161" y="1939469"/>
            <a:ext cx="788839" cy="72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900" dirty="0" smtClean="0"/>
              <a:t>RF1</a:t>
            </a:r>
          </a:p>
          <a:p>
            <a:pPr>
              <a:buNone/>
            </a:pPr>
            <a:r>
              <a:rPr lang="pl-PL" dirty="0" smtClean="0"/>
              <a:t>..</a:t>
            </a:r>
          </a:p>
          <a:p>
            <a:pPr>
              <a:buNone/>
            </a:pPr>
            <a:r>
              <a:rPr lang="pl-PL" sz="900" dirty="0" smtClean="0"/>
              <a:t>..</a:t>
            </a:r>
          </a:p>
          <a:p>
            <a:pPr>
              <a:buNone/>
            </a:pPr>
            <a:r>
              <a:rPr lang="pl-PL" dirty="0" smtClean="0"/>
              <a:t>RF8</a:t>
            </a:r>
            <a:endParaRPr lang="de-DE" sz="900" dirty="0"/>
          </a:p>
        </p:txBody>
      </p:sp>
      <p:sp>
        <p:nvSpPr>
          <p:cNvPr id="113" name="Text Box 1412"/>
          <p:cNvSpPr txBox="1">
            <a:spLocks noChangeArrowheads="1"/>
          </p:cNvSpPr>
          <p:nvPr/>
        </p:nvSpPr>
        <p:spPr bwMode="auto">
          <a:xfrm>
            <a:off x="6491888" y="5283082"/>
            <a:ext cx="164750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None/>
            </a:pPr>
            <a:r>
              <a:rPr lang="de-DE" sz="900" dirty="0"/>
              <a:t>REF </a:t>
            </a:r>
            <a:r>
              <a:rPr lang="de-DE" sz="600" b="1" dirty="0"/>
              <a:t>(RF-backplane)</a:t>
            </a:r>
          </a:p>
        </p:txBody>
      </p:sp>
      <p:sp>
        <p:nvSpPr>
          <p:cNvPr id="228" name="Line 1359"/>
          <p:cNvSpPr>
            <a:spLocks noChangeShapeType="1"/>
          </p:cNvSpPr>
          <p:nvPr/>
        </p:nvSpPr>
        <p:spPr bwMode="auto">
          <a:xfrm flipH="1" flipV="1">
            <a:off x="1692137" y="5151353"/>
            <a:ext cx="384312" cy="1672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 type="triangle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9" name="Line 1359"/>
          <p:cNvSpPr>
            <a:spLocks noChangeShapeType="1"/>
          </p:cNvSpPr>
          <p:nvPr/>
        </p:nvSpPr>
        <p:spPr bwMode="auto">
          <a:xfrm flipH="1">
            <a:off x="4597264" y="5356004"/>
            <a:ext cx="1228770" cy="0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3" name="Line 1359"/>
          <p:cNvSpPr>
            <a:spLocks noChangeShapeType="1"/>
          </p:cNvSpPr>
          <p:nvPr/>
        </p:nvSpPr>
        <p:spPr bwMode="auto">
          <a:xfrm flipH="1">
            <a:off x="4602163" y="5086310"/>
            <a:ext cx="1084261" cy="0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4" name="Line 1359"/>
          <p:cNvSpPr>
            <a:spLocks noChangeShapeType="1"/>
          </p:cNvSpPr>
          <p:nvPr/>
        </p:nvSpPr>
        <p:spPr bwMode="auto">
          <a:xfrm>
            <a:off x="5676900" y="2609850"/>
            <a:ext cx="11114" cy="2476460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" name="Line 1359"/>
          <p:cNvSpPr>
            <a:spLocks noChangeShapeType="1"/>
          </p:cNvSpPr>
          <p:nvPr/>
        </p:nvSpPr>
        <p:spPr bwMode="auto">
          <a:xfrm flipH="1" flipV="1">
            <a:off x="5668964" y="2619335"/>
            <a:ext cx="808036" cy="40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" name="Line 1345"/>
          <p:cNvSpPr>
            <a:spLocks noChangeShapeType="1"/>
          </p:cNvSpPr>
          <p:nvPr/>
        </p:nvSpPr>
        <p:spPr bwMode="auto">
          <a:xfrm flipV="1">
            <a:off x="5957888" y="2490788"/>
            <a:ext cx="65087" cy="21272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237" name="Text Box 1346"/>
          <p:cNvSpPr txBox="1">
            <a:spLocks noChangeArrowheads="1"/>
          </p:cNvSpPr>
          <p:nvPr/>
        </p:nvSpPr>
        <p:spPr bwMode="auto">
          <a:xfrm>
            <a:off x="5768976" y="2663825"/>
            <a:ext cx="395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pl-PL" sz="1200" dirty="0" smtClean="0">
                <a:solidFill>
                  <a:srgbClr val="C0C0C0"/>
                </a:solidFill>
              </a:rPr>
              <a:t>6</a:t>
            </a:r>
            <a:endParaRPr lang="de-DE" sz="1200" dirty="0">
              <a:solidFill>
                <a:srgbClr val="C0C0C0"/>
              </a:solidFill>
            </a:endParaRPr>
          </a:p>
        </p:txBody>
      </p:sp>
      <p:sp>
        <p:nvSpPr>
          <p:cNvPr id="238" name="Line 1344"/>
          <p:cNvSpPr>
            <a:spLocks noChangeShapeType="1"/>
          </p:cNvSpPr>
          <p:nvPr/>
        </p:nvSpPr>
        <p:spPr bwMode="auto">
          <a:xfrm flipH="1" flipV="1">
            <a:off x="4400550" y="2176463"/>
            <a:ext cx="2278061" cy="4762"/>
          </a:xfrm>
          <a:prstGeom prst="line">
            <a:avLst/>
          </a:prstGeom>
          <a:noFill/>
          <a:ln w="50800">
            <a:solidFill>
              <a:srgbClr val="E0E0E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9" name="Line 1345"/>
          <p:cNvSpPr>
            <a:spLocks noChangeShapeType="1"/>
          </p:cNvSpPr>
          <p:nvPr/>
        </p:nvSpPr>
        <p:spPr bwMode="auto">
          <a:xfrm flipV="1">
            <a:off x="5738813" y="2046288"/>
            <a:ext cx="65087" cy="21272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0" name="Text Box 1346"/>
          <p:cNvSpPr txBox="1">
            <a:spLocks noChangeArrowheads="1"/>
          </p:cNvSpPr>
          <p:nvPr/>
        </p:nvSpPr>
        <p:spPr bwMode="auto">
          <a:xfrm>
            <a:off x="5549901" y="2219325"/>
            <a:ext cx="395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pl-PL" sz="1200" dirty="0" smtClean="0">
                <a:solidFill>
                  <a:srgbClr val="C0C0C0"/>
                </a:solidFill>
              </a:rPr>
              <a:t>8</a:t>
            </a:r>
            <a:endParaRPr lang="de-DE" sz="1200" dirty="0">
              <a:solidFill>
                <a:srgbClr val="C0C0C0"/>
              </a:solidFill>
            </a:endParaRPr>
          </a:p>
        </p:txBody>
      </p:sp>
      <p:graphicFrame>
        <p:nvGraphicFramePr>
          <p:cNvPr id="203" name="Object 1053"/>
          <p:cNvGraphicFramePr>
            <a:graphicFrameLocks noChangeAspect="1"/>
          </p:cNvGraphicFramePr>
          <p:nvPr/>
        </p:nvGraphicFramePr>
        <p:xfrm>
          <a:off x="6464796" y="1950487"/>
          <a:ext cx="803664" cy="1458832"/>
        </p:xfrm>
        <a:graphic>
          <a:graphicData uri="http://schemas.openxmlformats.org/presentationml/2006/ole">
            <p:oleObj spid="_x0000_s8196" name="Image" r:id="rId6" imgW="1203894" imgH="2011287" progId="">
              <p:embed/>
            </p:oleObj>
          </a:graphicData>
        </a:graphic>
      </p:graphicFrame>
      <p:sp>
        <p:nvSpPr>
          <p:cNvPr id="227" name="Prostokąt 226"/>
          <p:cNvSpPr/>
          <p:nvPr/>
        </p:nvSpPr>
        <p:spPr bwMode="auto">
          <a:xfrm>
            <a:off x="3619499" y="5015048"/>
            <a:ext cx="975361" cy="674913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pl-PL" sz="32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+mj-lt"/>
                <a:ea typeface="ＭＳ Ｐゴシック" pitchFamily="112" charset="-128"/>
              </a:rPr>
              <a:t>PLL 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pl-PL" sz="10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+mj-lt"/>
                <a:ea typeface="ＭＳ Ｐゴシック" pitchFamily="112" charset="-128"/>
              </a:rPr>
              <a:t>+</a:t>
            </a:r>
            <a:r>
              <a:rPr kumimoji="0" lang="pl-PL" sz="10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+mj-lt"/>
                <a:ea typeface="ＭＳ Ｐゴシック" pitchFamily="112" charset="-128"/>
              </a:rPr>
              <a:t>Distribution</a:t>
            </a:r>
            <a:endParaRPr kumimoji="0" lang="en-US" sz="10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/>
              <a:latin typeface="+mj-lt"/>
              <a:ea typeface="ＭＳ Ｐゴシック" pitchFamily="112" charset="-128"/>
            </a:endParaRPr>
          </a:p>
        </p:txBody>
      </p:sp>
      <p:sp>
        <p:nvSpPr>
          <p:cNvPr id="241" name="Line 1359"/>
          <p:cNvSpPr>
            <a:spLocks noChangeShapeType="1"/>
          </p:cNvSpPr>
          <p:nvPr/>
        </p:nvSpPr>
        <p:spPr bwMode="auto">
          <a:xfrm>
            <a:off x="1657350" y="5476873"/>
            <a:ext cx="657226" cy="1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 type="triangle"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47" name="Object 1055"/>
          <p:cNvGraphicFramePr>
            <a:graphicFrameLocks noChangeAspect="1"/>
          </p:cNvGraphicFramePr>
          <p:nvPr/>
        </p:nvGraphicFramePr>
        <p:xfrm>
          <a:off x="1262130" y="1958986"/>
          <a:ext cx="199700" cy="1940704"/>
        </p:xfrm>
        <a:graphic>
          <a:graphicData uri="http://schemas.openxmlformats.org/presentationml/2006/ole">
            <p:oleObj spid="_x0000_s8198" name="Image" r:id="rId7" imgW="142192" imgH="2148420" progId="">
              <p:embed/>
            </p:oleObj>
          </a:graphicData>
        </a:graphic>
      </p:graphicFrame>
      <p:sp>
        <p:nvSpPr>
          <p:cNvPr id="52" name="Prostokąt 51"/>
          <p:cNvSpPr/>
          <p:nvPr/>
        </p:nvSpPr>
        <p:spPr bwMode="auto">
          <a:xfrm>
            <a:off x="2514508" y="1635617"/>
            <a:ext cx="1465064" cy="20509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-3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</a:pPr>
            <a:r>
              <a:rPr kumimoji="0" lang="pl-PL" sz="1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RF Channel</a:t>
            </a:r>
            <a:endParaRPr kumimoji="0" lang="en-US" sz="16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53" name="Prostokąt 52"/>
          <p:cNvSpPr/>
          <p:nvPr/>
        </p:nvSpPr>
        <p:spPr bwMode="auto">
          <a:xfrm>
            <a:off x="2514508" y="1852411"/>
            <a:ext cx="1465064" cy="20509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-3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</a:pPr>
            <a:r>
              <a:rPr kumimoji="0" lang="pl-PL" sz="1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RF Channel</a:t>
            </a:r>
            <a:endParaRPr kumimoji="0" lang="en-US" sz="16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54" name="Prostokąt 53"/>
          <p:cNvSpPr/>
          <p:nvPr/>
        </p:nvSpPr>
        <p:spPr bwMode="auto">
          <a:xfrm>
            <a:off x="2514508" y="2071351"/>
            <a:ext cx="1465064" cy="20509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-3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</a:pPr>
            <a:r>
              <a:rPr kumimoji="0" lang="pl-PL" sz="1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RF Channel</a:t>
            </a:r>
            <a:endParaRPr kumimoji="0" lang="en-US" sz="16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55" name="Prostokąt 54"/>
          <p:cNvSpPr/>
          <p:nvPr/>
        </p:nvSpPr>
        <p:spPr bwMode="auto">
          <a:xfrm>
            <a:off x="2514508" y="2288145"/>
            <a:ext cx="1465064" cy="20509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-3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</a:pPr>
            <a:r>
              <a:rPr kumimoji="0" lang="pl-PL" sz="1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RF Channel</a:t>
            </a:r>
            <a:endParaRPr kumimoji="0" lang="en-US" sz="16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56" name="Prostokąt 55"/>
          <p:cNvSpPr/>
          <p:nvPr/>
        </p:nvSpPr>
        <p:spPr bwMode="auto">
          <a:xfrm>
            <a:off x="2514508" y="2509232"/>
            <a:ext cx="1465064" cy="20509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-3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</a:pPr>
            <a:r>
              <a:rPr kumimoji="0" lang="pl-PL" sz="1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RF Channel</a:t>
            </a:r>
            <a:endParaRPr kumimoji="0" lang="en-US" sz="16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57" name="Prostokąt 56"/>
          <p:cNvSpPr/>
          <p:nvPr/>
        </p:nvSpPr>
        <p:spPr bwMode="auto">
          <a:xfrm>
            <a:off x="2514508" y="2726026"/>
            <a:ext cx="1465064" cy="20509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-3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</a:pPr>
            <a:r>
              <a:rPr kumimoji="0" lang="pl-PL" sz="1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RF Channel</a:t>
            </a:r>
            <a:endParaRPr kumimoji="0" lang="en-US" sz="16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58" name="Prostokąt 57"/>
          <p:cNvSpPr/>
          <p:nvPr/>
        </p:nvSpPr>
        <p:spPr bwMode="auto">
          <a:xfrm>
            <a:off x="2514508" y="3065168"/>
            <a:ext cx="1465064" cy="20509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-3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</a:pPr>
            <a:r>
              <a:rPr kumimoji="0" lang="pl-PL" sz="1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DC Channel</a:t>
            </a:r>
            <a:endParaRPr kumimoji="0" lang="en-US" sz="16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59" name="Prostokąt 58"/>
          <p:cNvSpPr/>
          <p:nvPr/>
        </p:nvSpPr>
        <p:spPr bwMode="auto">
          <a:xfrm>
            <a:off x="2514508" y="3281962"/>
            <a:ext cx="1465064" cy="20509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-3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</a:pPr>
            <a:r>
              <a:rPr kumimoji="0" lang="pl-PL" sz="1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DC Channel</a:t>
            </a:r>
            <a:endParaRPr kumimoji="0" lang="en-US" sz="16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60" name="Prostokąt 59"/>
          <p:cNvSpPr/>
          <p:nvPr/>
        </p:nvSpPr>
        <p:spPr bwMode="auto">
          <a:xfrm>
            <a:off x="2514508" y="3632733"/>
            <a:ext cx="1465064" cy="20509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-3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</a:pPr>
            <a:r>
              <a:rPr kumimoji="0" lang="pl-PL" sz="11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„Slow „DC Channel</a:t>
            </a:r>
            <a:endParaRPr kumimoji="0" lang="en-US" sz="11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61" name="Prostokąt 60"/>
          <p:cNvSpPr/>
          <p:nvPr/>
        </p:nvSpPr>
        <p:spPr bwMode="auto">
          <a:xfrm>
            <a:off x="2514508" y="3849527"/>
            <a:ext cx="1465064" cy="20509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-3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</a:pPr>
            <a:r>
              <a:rPr kumimoji="0" lang="pl-PL" sz="11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„Slow” DC Channel</a:t>
            </a:r>
            <a:endParaRPr kumimoji="0" lang="en-US" sz="11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62" name="Nawias klamrowy zamykający 61"/>
          <p:cNvSpPr/>
          <p:nvPr/>
        </p:nvSpPr>
        <p:spPr bwMode="auto">
          <a:xfrm>
            <a:off x="3962400" y="1695450"/>
            <a:ext cx="647700" cy="1710690"/>
          </a:xfrm>
          <a:prstGeom prst="rightBrace">
            <a:avLst>
              <a:gd name="adj1" fmla="val 8333"/>
              <a:gd name="adj2" fmla="val 28275"/>
            </a:avLst>
          </a:prstGeom>
          <a:noFill/>
          <a:ln w="28575" cap="flat" cmpd="sng" algn="ctr">
            <a:solidFill>
              <a:srgbClr val="E0E0E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63" name="Prostokąt 62"/>
          <p:cNvSpPr/>
          <p:nvPr/>
        </p:nvSpPr>
        <p:spPr bwMode="auto">
          <a:xfrm>
            <a:off x="2514508" y="4216933"/>
            <a:ext cx="1465064" cy="20509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-3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</a:pPr>
            <a:r>
              <a:rPr kumimoji="0" lang="pl-PL" sz="1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Fast Channel</a:t>
            </a:r>
            <a:endParaRPr kumimoji="0" lang="en-US" sz="16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64" name="Prostokąt 63"/>
          <p:cNvSpPr/>
          <p:nvPr/>
        </p:nvSpPr>
        <p:spPr bwMode="auto">
          <a:xfrm>
            <a:off x="2514508" y="4433727"/>
            <a:ext cx="1465064" cy="20509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-3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</a:pPr>
            <a:r>
              <a:rPr kumimoji="0" lang="pl-PL" sz="1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Fast Channel</a:t>
            </a:r>
            <a:endParaRPr kumimoji="0" lang="en-US" sz="16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65" name="Pięciokąt 82"/>
          <p:cNvSpPr/>
          <p:nvPr/>
        </p:nvSpPr>
        <p:spPr>
          <a:xfrm flipH="1">
            <a:off x="4122484" y="3543300"/>
            <a:ext cx="879497" cy="421154"/>
          </a:xfrm>
          <a:prstGeom prst="homePlat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endParaRPr lang="pl-PL" sz="1050" dirty="0">
              <a:solidFill>
                <a:schemeClr val="tx2"/>
              </a:solidFill>
            </a:endParaRPr>
          </a:p>
        </p:txBody>
      </p:sp>
      <p:sp>
        <p:nvSpPr>
          <p:cNvPr id="67" name="Pięciokąt 82"/>
          <p:cNvSpPr/>
          <p:nvPr/>
        </p:nvSpPr>
        <p:spPr>
          <a:xfrm flipH="1">
            <a:off x="4122483" y="4114800"/>
            <a:ext cx="944816" cy="421154"/>
          </a:xfrm>
          <a:prstGeom prst="homePlat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endParaRPr lang="pl-PL" sz="1050" dirty="0">
              <a:solidFill>
                <a:schemeClr val="tx2"/>
              </a:solidFill>
            </a:endParaRPr>
          </a:p>
        </p:txBody>
      </p:sp>
      <p:sp>
        <p:nvSpPr>
          <p:cNvPr id="70" name="Rectangle 1062"/>
          <p:cNvSpPr>
            <a:spLocks noChangeArrowheads="1"/>
          </p:cNvSpPr>
          <p:nvPr/>
        </p:nvSpPr>
        <p:spPr bwMode="auto">
          <a:xfrm>
            <a:off x="1155700" y="4281994"/>
            <a:ext cx="321604" cy="163006"/>
          </a:xfrm>
          <a:prstGeom prst="rect">
            <a:avLst/>
          </a:prstGeom>
          <a:gradFill rotWithShape="0">
            <a:gsLst>
              <a:gs pos="0">
                <a:srgbClr val="F28E00"/>
              </a:gs>
              <a:gs pos="50000">
                <a:srgbClr val="FFE885"/>
              </a:gs>
              <a:gs pos="100000">
                <a:srgbClr val="F28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sp>
        <p:nvSpPr>
          <p:cNvPr id="71" name="Rectangle 1063"/>
          <p:cNvSpPr>
            <a:spLocks noChangeArrowheads="1"/>
          </p:cNvSpPr>
          <p:nvPr/>
        </p:nvSpPr>
        <p:spPr bwMode="auto">
          <a:xfrm>
            <a:off x="1155700" y="4073456"/>
            <a:ext cx="321604" cy="163006"/>
          </a:xfrm>
          <a:prstGeom prst="rect">
            <a:avLst/>
          </a:prstGeom>
          <a:gradFill rotWithShape="0">
            <a:gsLst>
              <a:gs pos="0">
                <a:srgbClr val="F28E00"/>
              </a:gs>
              <a:gs pos="50000">
                <a:srgbClr val="FFE885"/>
              </a:gs>
              <a:gs pos="100000">
                <a:srgbClr val="F28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sp>
        <p:nvSpPr>
          <p:cNvPr id="72" name="Rectangle 1062"/>
          <p:cNvSpPr>
            <a:spLocks noChangeArrowheads="1"/>
          </p:cNvSpPr>
          <p:nvPr/>
        </p:nvSpPr>
        <p:spPr bwMode="auto">
          <a:xfrm>
            <a:off x="1155700" y="4688394"/>
            <a:ext cx="321604" cy="163006"/>
          </a:xfrm>
          <a:prstGeom prst="rect">
            <a:avLst/>
          </a:prstGeom>
          <a:gradFill rotWithShape="0">
            <a:gsLst>
              <a:gs pos="0">
                <a:srgbClr val="F28E00"/>
              </a:gs>
              <a:gs pos="50000">
                <a:srgbClr val="FFE885"/>
              </a:gs>
              <a:gs pos="100000">
                <a:srgbClr val="F28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sp>
        <p:nvSpPr>
          <p:cNvPr id="73" name="Rectangle 1063"/>
          <p:cNvSpPr>
            <a:spLocks noChangeArrowheads="1"/>
          </p:cNvSpPr>
          <p:nvPr/>
        </p:nvSpPr>
        <p:spPr bwMode="auto">
          <a:xfrm>
            <a:off x="1155700" y="4479856"/>
            <a:ext cx="321604" cy="163006"/>
          </a:xfrm>
          <a:prstGeom prst="rect">
            <a:avLst/>
          </a:prstGeom>
          <a:gradFill rotWithShape="0">
            <a:gsLst>
              <a:gs pos="0">
                <a:srgbClr val="F28E00"/>
              </a:gs>
              <a:gs pos="50000">
                <a:srgbClr val="FFE885"/>
              </a:gs>
              <a:gs pos="100000">
                <a:srgbClr val="F28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sp>
        <p:nvSpPr>
          <p:cNvPr id="74" name="Line 1344"/>
          <p:cNvSpPr>
            <a:spLocks noChangeShapeType="1"/>
          </p:cNvSpPr>
          <p:nvPr/>
        </p:nvSpPr>
        <p:spPr bwMode="auto">
          <a:xfrm flipH="1">
            <a:off x="5010150" y="3784600"/>
            <a:ext cx="336550" cy="4763"/>
          </a:xfrm>
          <a:prstGeom prst="line">
            <a:avLst/>
          </a:prstGeom>
          <a:noFill/>
          <a:ln w="50800">
            <a:solidFill>
              <a:srgbClr val="E0E0E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" name="Line 1344"/>
          <p:cNvSpPr>
            <a:spLocks noChangeShapeType="1"/>
          </p:cNvSpPr>
          <p:nvPr/>
        </p:nvSpPr>
        <p:spPr bwMode="auto">
          <a:xfrm flipH="1">
            <a:off x="5073650" y="4419600"/>
            <a:ext cx="279400" cy="4763"/>
          </a:xfrm>
          <a:prstGeom prst="line">
            <a:avLst/>
          </a:prstGeom>
          <a:noFill/>
          <a:ln w="50800">
            <a:solidFill>
              <a:srgbClr val="E0E0E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" name="Line 1344"/>
          <p:cNvSpPr>
            <a:spLocks noChangeShapeType="1"/>
          </p:cNvSpPr>
          <p:nvPr/>
        </p:nvSpPr>
        <p:spPr bwMode="auto">
          <a:xfrm>
            <a:off x="5321299" y="3416300"/>
            <a:ext cx="9525" cy="1006475"/>
          </a:xfrm>
          <a:prstGeom prst="line">
            <a:avLst/>
          </a:prstGeom>
          <a:noFill/>
          <a:ln w="50800">
            <a:solidFill>
              <a:srgbClr val="E0E0E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" name="Pięciokąt 82"/>
          <p:cNvSpPr/>
          <p:nvPr/>
        </p:nvSpPr>
        <p:spPr>
          <a:xfrm flipH="1">
            <a:off x="4122483" y="4216400"/>
            <a:ext cx="944816" cy="421154"/>
          </a:xfrm>
          <a:prstGeom prst="homePlat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pl-PL" sz="1050" dirty="0" smtClean="0">
                <a:solidFill>
                  <a:schemeClr val="tx2"/>
                </a:solidFill>
              </a:rPr>
              <a:t>~200MSPS 8-bit </a:t>
            </a:r>
            <a:endParaRPr lang="pl-PL" sz="1050" dirty="0">
              <a:solidFill>
                <a:schemeClr val="tx2"/>
              </a:solidFill>
            </a:endParaRPr>
          </a:p>
        </p:txBody>
      </p:sp>
      <p:sp>
        <p:nvSpPr>
          <p:cNvPr id="66" name="Pięciokąt 82"/>
          <p:cNvSpPr/>
          <p:nvPr/>
        </p:nvSpPr>
        <p:spPr>
          <a:xfrm flipH="1">
            <a:off x="4122484" y="3644900"/>
            <a:ext cx="879497" cy="421154"/>
          </a:xfrm>
          <a:prstGeom prst="homePlat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pl-PL" sz="1050" dirty="0" smtClean="0">
                <a:solidFill>
                  <a:schemeClr val="tx2"/>
                </a:solidFill>
              </a:rPr>
              <a:t>10MSPS 16-bit </a:t>
            </a:r>
            <a:endParaRPr lang="pl-PL" sz="1050" dirty="0">
              <a:solidFill>
                <a:schemeClr val="tx2"/>
              </a:solidFill>
            </a:endParaRPr>
          </a:p>
        </p:txBody>
      </p:sp>
      <p:sp>
        <p:nvSpPr>
          <p:cNvPr id="77" name="Line 1344"/>
          <p:cNvSpPr>
            <a:spLocks noChangeShapeType="1"/>
          </p:cNvSpPr>
          <p:nvPr/>
        </p:nvSpPr>
        <p:spPr bwMode="auto">
          <a:xfrm flipH="1" flipV="1">
            <a:off x="5476874" y="3043238"/>
            <a:ext cx="981075" cy="4762"/>
          </a:xfrm>
          <a:prstGeom prst="line">
            <a:avLst/>
          </a:prstGeom>
          <a:noFill/>
          <a:ln w="50800">
            <a:solidFill>
              <a:srgbClr val="E0E0E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Prostokąt 68"/>
          <p:cNvSpPr/>
          <p:nvPr/>
        </p:nvSpPr>
        <p:spPr bwMode="auto">
          <a:xfrm>
            <a:off x="4911811" y="2767148"/>
            <a:ext cx="695239" cy="674913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+mj-lt"/>
                <a:ea typeface="ＭＳ Ｐゴシック" pitchFamily="112" charset="-128"/>
              </a:rPr>
              <a:t>FPGA</a:t>
            </a:r>
            <a:endParaRPr kumimoji="0" lang="en-US" sz="18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/>
              <a:latin typeface="+mj-lt"/>
              <a:ea typeface="ＭＳ Ｐゴシック" pitchFamily="112" charset="-128"/>
            </a:endParaRPr>
          </a:p>
        </p:txBody>
      </p:sp>
      <p:sp>
        <p:nvSpPr>
          <p:cNvPr id="78" name="Prostokąt 77"/>
          <p:cNvSpPr/>
          <p:nvPr/>
        </p:nvSpPr>
        <p:spPr bwMode="auto">
          <a:xfrm>
            <a:off x="2082886" y="4976948"/>
            <a:ext cx="698413" cy="674913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+mj-lt"/>
                <a:ea typeface="ＭＳ Ｐゴシック" pitchFamily="112" charset="-128"/>
              </a:rPr>
              <a:t>RF-</a:t>
            </a:r>
            <a:r>
              <a:rPr kumimoji="0" lang="pl-PL" sz="1800" b="0" i="0" u="none" strike="noStrike" cap="none" normalizeH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+mj-lt"/>
                <a:ea typeface="ＭＳ Ｐゴシック" pitchFamily="112" charset="-128"/>
              </a:rPr>
              <a:t> </a:t>
            </a:r>
            <a:r>
              <a:rPr kumimoji="0" lang="pl-PL" sz="1800" b="0" i="0" u="none" strike="noStrike" cap="none" normalizeH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+mj-lt"/>
                <a:ea typeface="ＭＳ Ｐゴシック" pitchFamily="112" charset="-128"/>
              </a:rPr>
              <a:t>Gate</a:t>
            </a:r>
            <a:endParaRPr kumimoji="0" lang="en-US" sz="18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/>
              <a:latin typeface="+mj-lt"/>
              <a:ea typeface="ＭＳ Ｐゴシック" pitchFamily="112" charset="-128"/>
            </a:endParaRPr>
          </a:p>
        </p:txBody>
      </p:sp>
      <p:cxnSp>
        <p:nvCxnSpPr>
          <p:cNvPr id="80" name="Łącznik łamany 79"/>
          <p:cNvCxnSpPr/>
          <p:nvPr/>
        </p:nvCxnSpPr>
        <p:spPr bwMode="auto">
          <a:xfrm flipV="1">
            <a:off x="1689100" y="1738166"/>
            <a:ext cx="812708" cy="344634"/>
          </a:xfrm>
          <a:prstGeom prst="bentConnector3">
            <a:avLst>
              <a:gd name="adj1" fmla="val 15621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Łącznik łamany 81"/>
          <p:cNvCxnSpPr/>
          <p:nvPr/>
        </p:nvCxnSpPr>
        <p:spPr bwMode="auto">
          <a:xfrm flipV="1">
            <a:off x="1689100" y="1954960"/>
            <a:ext cx="800008" cy="369140"/>
          </a:xfrm>
          <a:prstGeom prst="bentConnector3">
            <a:avLst>
              <a:gd name="adj1" fmla="val 26188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Łącznik łamany 82"/>
          <p:cNvCxnSpPr/>
          <p:nvPr/>
        </p:nvCxnSpPr>
        <p:spPr bwMode="auto">
          <a:xfrm flipV="1">
            <a:off x="1689100" y="2195366"/>
            <a:ext cx="812708" cy="344634"/>
          </a:xfrm>
          <a:prstGeom prst="bentConnector3">
            <a:avLst>
              <a:gd name="adj1" fmla="val 39061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Łącznik łamany 83"/>
          <p:cNvCxnSpPr/>
          <p:nvPr/>
        </p:nvCxnSpPr>
        <p:spPr bwMode="auto">
          <a:xfrm flipV="1">
            <a:off x="1689100" y="2412160"/>
            <a:ext cx="800008" cy="369140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Łącznik łamany 84"/>
          <p:cNvCxnSpPr/>
          <p:nvPr/>
        </p:nvCxnSpPr>
        <p:spPr bwMode="auto">
          <a:xfrm flipV="1">
            <a:off x="1689100" y="2601766"/>
            <a:ext cx="812708" cy="344634"/>
          </a:xfrm>
          <a:prstGeom prst="bentConnector3">
            <a:avLst>
              <a:gd name="adj1" fmla="val 57813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Łącznik łamany 85"/>
          <p:cNvCxnSpPr/>
          <p:nvPr/>
        </p:nvCxnSpPr>
        <p:spPr bwMode="auto">
          <a:xfrm flipV="1">
            <a:off x="1689100" y="2818560"/>
            <a:ext cx="800008" cy="369140"/>
          </a:xfrm>
          <a:prstGeom prst="bentConnector3">
            <a:avLst>
              <a:gd name="adj1" fmla="val 67462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Łącznik łamany 86"/>
          <p:cNvCxnSpPr/>
          <p:nvPr/>
        </p:nvCxnSpPr>
        <p:spPr bwMode="auto">
          <a:xfrm flipV="1">
            <a:off x="1689100" y="3135166"/>
            <a:ext cx="812708" cy="344634"/>
          </a:xfrm>
          <a:prstGeom prst="bentConnector3">
            <a:avLst>
              <a:gd name="adj1" fmla="val 73440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Łącznik łamany 87"/>
          <p:cNvCxnSpPr/>
          <p:nvPr/>
        </p:nvCxnSpPr>
        <p:spPr bwMode="auto">
          <a:xfrm flipV="1">
            <a:off x="1689100" y="3351960"/>
            <a:ext cx="800008" cy="369140"/>
          </a:xfrm>
          <a:prstGeom prst="bentConnector3">
            <a:avLst>
              <a:gd name="adj1" fmla="val 84925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Łącznik łamany 95"/>
          <p:cNvCxnSpPr/>
          <p:nvPr/>
        </p:nvCxnSpPr>
        <p:spPr bwMode="auto">
          <a:xfrm flipV="1">
            <a:off x="1689100" y="3782866"/>
            <a:ext cx="812708" cy="344634"/>
          </a:xfrm>
          <a:prstGeom prst="bentConnector3">
            <a:avLst>
              <a:gd name="adj1" fmla="val 37499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Łącznik łamany 96"/>
          <p:cNvCxnSpPr/>
          <p:nvPr/>
        </p:nvCxnSpPr>
        <p:spPr bwMode="auto">
          <a:xfrm flipV="1">
            <a:off x="1689100" y="3999660"/>
            <a:ext cx="800008" cy="369140"/>
          </a:xfrm>
          <a:prstGeom prst="bentConnector3">
            <a:avLst>
              <a:gd name="adj1" fmla="val 43650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Łącznik łamany 97"/>
          <p:cNvCxnSpPr/>
          <p:nvPr/>
        </p:nvCxnSpPr>
        <p:spPr bwMode="auto">
          <a:xfrm flipV="1">
            <a:off x="1689100" y="4278166"/>
            <a:ext cx="812708" cy="344634"/>
          </a:xfrm>
          <a:prstGeom prst="bentConnector3">
            <a:avLst>
              <a:gd name="adj1" fmla="val 48437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Łącznik łamany 98"/>
          <p:cNvCxnSpPr/>
          <p:nvPr/>
        </p:nvCxnSpPr>
        <p:spPr bwMode="auto">
          <a:xfrm flipV="1">
            <a:off x="1689100" y="4494960"/>
            <a:ext cx="800008" cy="369140"/>
          </a:xfrm>
          <a:prstGeom prst="bentConnector3">
            <a:avLst>
              <a:gd name="adj1" fmla="val 56350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7" name="Prostokąt zaokrąglony 106"/>
          <p:cNvSpPr/>
          <p:nvPr/>
        </p:nvSpPr>
        <p:spPr bwMode="auto">
          <a:xfrm>
            <a:off x="2408350" y="1519707"/>
            <a:ext cx="1635617" cy="1468192"/>
          </a:xfrm>
          <a:prstGeom prst="roundRect">
            <a:avLst/>
          </a:prstGeom>
          <a:solidFill>
            <a:srgbClr val="00FF00">
              <a:alpha val="32000"/>
            </a:srgbClr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08" name="Prostokąt zaokrąglony 107"/>
          <p:cNvSpPr/>
          <p:nvPr/>
        </p:nvSpPr>
        <p:spPr bwMode="auto">
          <a:xfrm>
            <a:off x="4067578" y="3488028"/>
            <a:ext cx="1019577" cy="658969"/>
          </a:xfrm>
          <a:prstGeom prst="roundRect">
            <a:avLst/>
          </a:prstGeom>
          <a:solidFill>
            <a:srgbClr val="00FF00">
              <a:alpha val="32000"/>
            </a:srgbClr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09" name="Prostokąt zaokrąglony 108"/>
          <p:cNvSpPr/>
          <p:nvPr/>
        </p:nvSpPr>
        <p:spPr bwMode="auto">
          <a:xfrm>
            <a:off x="1981202" y="4853189"/>
            <a:ext cx="929424" cy="942304"/>
          </a:xfrm>
          <a:prstGeom prst="roundRect">
            <a:avLst/>
          </a:prstGeom>
          <a:solidFill>
            <a:srgbClr val="00FF00">
              <a:alpha val="32000"/>
            </a:srgbClr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11" name="Prostokąt zaokrąglony 110"/>
          <p:cNvSpPr/>
          <p:nvPr/>
        </p:nvSpPr>
        <p:spPr bwMode="auto">
          <a:xfrm>
            <a:off x="3511640" y="4863921"/>
            <a:ext cx="1202027" cy="942304"/>
          </a:xfrm>
          <a:prstGeom prst="roundRect">
            <a:avLst/>
          </a:prstGeom>
          <a:solidFill>
            <a:srgbClr val="00FF00">
              <a:alpha val="32000"/>
            </a:srgbClr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12" name="Prostokąt zaokrąglony 111"/>
          <p:cNvSpPr/>
          <p:nvPr/>
        </p:nvSpPr>
        <p:spPr bwMode="auto">
          <a:xfrm>
            <a:off x="4799529" y="2622998"/>
            <a:ext cx="929424" cy="942304"/>
          </a:xfrm>
          <a:prstGeom prst="roundRect">
            <a:avLst/>
          </a:prstGeom>
          <a:solidFill>
            <a:srgbClr val="FFFF00">
              <a:alpha val="32000"/>
            </a:srgbClr>
          </a:solidFill>
          <a:ln w="28575" cap="flat" cmpd="sng" algn="ctr">
            <a:solidFill>
              <a:srgbClr val="FD9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14" name="Prostokąt zaokrąglony 113"/>
          <p:cNvSpPr/>
          <p:nvPr/>
        </p:nvSpPr>
        <p:spPr bwMode="auto">
          <a:xfrm>
            <a:off x="4039674" y="4108361"/>
            <a:ext cx="1086117" cy="592428"/>
          </a:xfrm>
          <a:prstGeom prst="roundRect">
            <a:avLst/>
          </a:prstGeom>
          <a:solidFill>
            <a:srgbClr val="FF0000">
              <a:alpha val="3200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15" name="Prostokąt zaokrąglony 114"/>
          <p:cNvSpPr/>
          <p:nvPr/>
        </p:nvSpPr>
        <p:spPr bwMode="auto">
          <a:xfrm>
            <a:off x="914400" y="1865290"/>
            <a:ext cx="628918" cy="3827172"/>
          </a:xfrm>
          <a:prstGeom prst="roundRect">
            <a:avLst/>
          </a:prstGeom>
          <a:solidFill>
            <a:srgbClr val="FF0000">
              <a:alpha val="3200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16" name="Prostokąt zaokrąglony 115"/>
          <p:cNvSpPr/>
          <p:nvPr/>
        </p:nvSpPr>
        <p:spPr bwMode="auto">
          <a:xfrm>
            <a:off x="2434107" y="2975020"/>
            <a:ext cx="1571223" cy="1790163"/>
          </a:xfrm>
          <a:prstGeom prst="roundRect">
            <a:avLst/>
          </a:prstGeom>
          <a:solidFill>
            <a:srgbClr val="FFFF00">
              <a:alpha val="32000"/>
            </a:srgbClr>
          </a:solidFill>
          <a:ln w="28575" cap="flat" cmpd="sng" algn="ctr">
            <a:solidFill>
              <a:srgbClr val="FD9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 animBg="1"/>
      <p:bldP spid="109" grpId="0" animBg="1"/>
      <p:bldP spid="111" grpId="0" animBg="1"/>
      <p:bldP spid="112" grpId="0" animBg="1"/>
      <p:bldP spid="114" grpId="0" animBg="1"/>
      <p:bldP spid="115" grpId="0" animBg="1"/>
      <p:bldP spid="1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DRTM-HOM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28559" y="1638068"/>
            <a:ext cx="5702300" cy="3499983"/>
          </a:xfrm>
          <a:solidFill>
            <a:schemeClr val="tx1"/>
          </a:solidFill>
        </p:spPr>
        <p:txBody>
          <a:bodyPr anchor="ctr"/>
          <a:lstStyle/>
          <a:p>
            <a:r>
              <a:rPr lang="pl-PL" sz="2800" dirty="0" smtClean="0">
                <a:solidFill>
                  <a:srgbClr val="002060"/>
                </a:solidFill>
              </a:rPr>
              <a:t>8 </a:t>
            </a:r>
            <a:r>
              <a:rPr lang="pl-PL" sz="2800" dirty="0" err="1" smtClean="0">
                <a:solidFill>
                  <a:srgbClr val="002060"/>
                </a:solidFill>
              </a:rPr>
              <a:t>Channels</a:t>
            </a:r>
            <a:r>
              <a:rPr lang="pl-PL" sz="28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pl-PL" sz="2800" dirty="0" smtClean="0">
                <a:solidFill>
                  <a:srgbClr val="002060"/>
                </a:solidFill>
              </a:rPr>
              <a:t> 1.3, 1.7 and 2.4 </a:t>
            </a:r>
            <a:r>
              <a:rPr lang="pl-PL" sz="2800" dirty="0" err="1" smtClean="0">
                <a:solidFill>
                  <a:srgbClr val="002060"/>
                </a:solidFill>
              </a:rPr>
              <a:t>GHz</a:t>
            </a:r>
            <a:r>
              <a:rPr lang="pl-PL" sz="2800" dirty="0" smtClean="0">
                <a:solidFill>
                  <a:srgbClr val="002060"/>
                </a:solidFill>
              </a:rPr>
              <a:t> </a:t>
            </a:r>
            <a:r>
              <a:rPr lang="pl-PL" sz="2800" dirty="0" err="1" smtClean="0">
                <a:solidFill>
                  <a:srgbClr val="002060"/>
                </a:solidFill>
              </a:rPr>
              <a:t>each</a:t>
            </a:r>
            <a:endParaRPr lang="pl-PL" sz="2800" dirty="0" smtClean="0">
              <a:solidFill>
                <a:srgbClr val="00206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D3A29-6859-40B5-BBEC-E4687483F0E9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2013.02.20 Otwock, Poland</a:t>
            </a:r>
            <a:endParaRPr lang="en-GB" dirty="0"/>
          </a:p>
          <a:p>
            <a:pPr>
              <a:defRPr/>
            </a:pPr>
            <a:r>
              <a:rPr lang="pl-PL" dirty="0"/>
              <a:t>Samer Bou Habib</a:t>
            </a:r>
            <a:r>
              <a:rPr lang="en-GB" dirty="0"/>
              <a:t>,</a:t>
            </a:r>
            <a:r>
              <a:rPr lang="pl-PL" dirty="0"/>
              <a:t> </a:t>
            </a:r>
            <a:r>
              <a:rPr lang="pl-PL" dirty="0" err="1"/>
              <a:t>ISE-WUT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ctangle 1040"/>
          <p:cNvSpPr>
            <a:spLocks noChangeArrowheads="1"/>
          </p:cNvSpPr>
          <p:nvPr/>
        </p:nvSpPr>
        <p:spPr bwMode="auto">
          <a:xfrm>
            <a:off x="1577183" y="1606899"/>
            <a:ext cx="4782990" cy="429179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DRTM-HOM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D3A29-6859-40B5-BBEC-E4687483F0E9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2013.02.20 Otwock, Poland</a:t>
            </a:r>
            <a:endParaRPr lang="en-GB" dirty="0"/>
          </a:p>
          <a:p>
            <a:pPr>
              <a:defRPr/>
            </a:pPr>
            <a:r>
              <a:rPr lang="pl-PL" dirty="0"/>
              <a:t>Samer Bou Habib</a:t>
            </a:r>
            <a:r>
              <a:rPr lang="en-GB" dirty="0"/>
              <a:t>,</a:t>
            </a:r>
            <a:r>
              <a:rPr lang="pl-PL" dirty="0"/>
              <a:t> </a:t>
            </a:r>
            <a:r>
              <a:rPr lang="pl-PL" dirty="0" err="1"/>
              <a:t>ISE-WUT</a:t>
            </a:r>
            <a:endParaRPr lang="en-US" dirty="0"/>
          </a:p>
        </p:txBody>
      </p:sp>
      <p:sp>
        <p:nvSpPr>
          <p:cNvPr id="198" name="Rectangle 1044"/>
          <p:cNvSpPr>
            <a:spLocks noChangeArrowheads="1"/>
          </p:cNvSpPr>
          <p:nvPr/>
        </p:nvSpPr>
        <p:spPr bwMode="auto">
          <a:xfrm>
            <a:off x="5141242" y="1665780"/>
            <a:ext cx="1767627" cy="1877658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sp>
        <p:nvSpPr>
          <p:cNvPr id="199" name="Rectangle 1046"/>
          <p:cNvSpPr>
            <a:spLocks noChangeArrowheads="1"/>
          </p:cNvSpPr>
          <p:nvPr/>
        </p:nvSpPr>
        <p:spPr bwMode="auto">
          <a:xfrm>
            <a:off x="1471684" y="1244601"/>
            <a:ext cx="210122" cy="5016500"/>
          </a:xfrm>
          <a:prstGeom prst="rect">
            <a:avLst/>
          </a:prstGeom>
          <a:gradFill rotWithShape="0">
            <a:gsLst>
              <a:gs pos="0">
                <a:srgbClr val="B2B2B2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sp>
        <p:nvSpPr>
          <p:cNvPr id="200" name="Rectangle 1050"/>
          <p:cNvSpPr>
            <a:spLocks noChangeArrowheads="1"/>
          </p:cNvSpPr>
          <p:nvPr/>
        </p:nvSpPr>
        <p:spPr bwMode="auto">
          <a:xfrm>
            <a:off x="6757234" y="1743427"/>
            <a:ext cx="647697" cy="152942"/>
          </a:xfrm>
          <a:prstGeom prst="rect">
            <a:avLst/>
          </a:prstGeom>
          <a:gradFill rotWithShape="0">
            <a:gsLst>
              <a:gs pos="0">
                <a:srgbClr val="969696"/>
              </a:gs>
              <a:gs pos="50000">
                <a:schemeClr val="bg1"/>
              </a:gs>
              <a:gs pos="100000">
                <a:srgbClr val="96969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  <a:defRPr/>
            </a:pPr>
            <a:endParaRPr lang="en-US"/>
          </a:p>
        </p:txBody>
      </p:sp>
      <p:graphicFrame>
        <p:nvGraphicFramePr>
          <p:cNvPr id="201" name="Object 1051"/>
          <p:cNvGraphicFramePr>
            <a:graphicFrameLocks noChangeAspect="1"/>
          </p:cNvGraphicFramePr>
          <p:nvPr/>
        </p:nvGraphicFramePr>
        <p:xfrm>
          <a:off x="5775942" y="4025794"/>
          <a:ext cx="719182" cy="804711"/>
        </p:xfrm>
        <a:graphic>
          <a:graphicData uri="http://schemas.openxmlformats.org/presentationml/2006/ole">
            <p:oleObj spid="_x0000_s1026" name="Image" r:id="rId3" imgW="964739" imgH="995345" progId="">
              <p:embed/>
            </p:oleObj>
          </a:graphicData>
        </a:graphic>
      </p:graphicFrame>
      <p:graphicFrame>
        <p:nvGraphicFramePr>
          <p:cNvPr id="202" name="Object 1052"/>
          <p:cNvGraphicFramePr>
            <a:graphicFrameLocks noChangeAspect="1"/>
          </p:cNvGraphicFramePr>
          <p:nvPr/>
        </p:nvGraphicFramePr>
        <p:xfrm>
          <a:off x="5823598" y="5268154"/>
          <a:ext cx="656361" cy="435297"/>
        </p:xfrm>
        <a:graphic>
          <a:graphicData uri="http://schemas.openxmlformats.org/presentationml/2006/ole">
            <p:oleObj spid="_x0000_s1027" name="Image" r:id="rId4" imgW="807448" imgH="462255" progId="">
              <p:embed/>
            </p:oleObj>
          </a:graphicData>
        </a:graphic>
      </p:graphicFrame>
      <p:graphicFrame>
        <p:nvGraphicFramePr>
          <p:cNvPr id="204" name="Object 1054"/>
          <p:cNvGraphicFramePr>
            <a:graphicFrameLocks noChangeAspect="1"/>
          </p:cNvGraphicFramePr>
          <p:nvPr/>
        </p:nvGraphicFramePr>
        <p:xfrm>
          <a:off x="6510287" y="1696368"/>
          <a:ext cx="584877" cy="240001"/>
        </p:xfrm>
        <a:graphic>
          <a:graphicData uri="http://schemas.openxmlformats.org/presentationml/2006/ole">
            <p:oleObj spid="_x0000_s1029" name="Image" r:id="rId5" imgW="741640" imgH="279345" progId="">
              <p:embed/>
            </p:oleObj>
          </a:graphicData>
        </a:graphic>
      </p:graphicFrame>
      <p:sp>
        <p:nvSpPr>
          <p:cNvPr id="206" name="Rectangle 1059"/>
          <p:cNvSpPr>
            <a:spLocks noChangeArrowheads="1"/>
          </p:cNvSpPr>
          <p:nvPr/>
        </p:nvSpPr>
        <p:spPr bwMode="auto">
          <a:xfrm>
            <a:off x="1138087" y="2326960"/>
            <a:ext cx="331430" cy="190589"/>
          </a:xfrm>
          <a:prstGeom prst="rect">
            <a:avLst/>
          </a:prstGeom>
          <a:gradFill rotWithShape="0">
            <a:gsLst>
              <a:gs pos="0">
                <a:srgbClr val="F28E00"/>
              </a:gs>
              <a:gs pos="50000">
                <a:srgbClr val="FFE885"/>
              </a:gs>
              <a:gs pos="100000">
                <a:srgbClr val="F28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sp>
        <p:nvSpPr>
          <p:cNvPr id="207" name="Rectangle 1061"/>
          <p:cNvSpPr>
            <a:spLocks noChangeArrowheads="1"/>
          </p:cNvSpPr>
          <p:nvPr/>
        </p:nvSpPr>
        <p:spPr bwMode="auto">
          <a:xfrm>
            <a:off x="1138087" y="1978723"/>
            <a:ext cx="331430" cy="190589"/>
          </a:xfrm>
          <a:prstGeom prst="rect">
            <a:avLst/>
          </a:prstGeom>
          <a:gradFill rotWithShape="0">
            <a:gsLst>
              <a:gs pos="0">
                <a:srgbClr val="F28E00"/>
              </a:gs>
              <a:gs pos="50000">
                <a:srgbClr val="FFE885"/>
              </a:gs>
              <a:gs pos="100000">
                <a:srgbClr val="F28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sp>
        <p:nvSpPr>
          <p:cNvPr id="208" name="Rectangle 1062"/>
          <p:cNvSpPr>
            <a:spLocks noChangeArrowheads="1"/>
          </p:cNvSpPr>
          <p:nvPr/>
        </p:nvSpPr>
        <p:spPr bwMode="auto">
          <a:xfrm>
            <a:off x="1138087" y="5385802"/>
            <a:ext cx="331430" cy="190589"/>
          </a:xfrm>
          <a:prstGeom prst="rect">
            <a:avLst/>
          </a:prstGeom>
          <a:gradFill rotWithShape="0">
            <a:gsLst>
              <a:gs pos="0">
                <a:srgbClr val="F28E00"/>
              </a:gs>
              <a:gs pos="50000">
                <a:srgbClr val="FFE885"/>
              </a:gs>
              <a:gs pos="100000">
                <a:srgbClr val="F28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sp>
        <p:nvSpPr>
          <p:cNvPr id="209" name="Rectangle 1063"/>
          <p:cNvSpPr>
            <a:spLocks noChangeArrowheads="1"/>
          </p:cNvSpPr>
          <p:nvPr/>
        </p:nvSpPr>
        <p:spPr bwMode="auto">
          <a:xfrm>
            <a:off x="1138087" y="5037564"/>
            <a:ext cx="331430" cy="190589"/>
          </a:xfrm>
          <a:prstGeom prst="rect">
            <a:avLst/>
          </a:prstGeom>
          <a:gradFill rotWithShape="0">
            <a:gsLst>
              <a:gs pos="0">
                <a:srgbClr val="F28E00"/>
              </a:gs>
              <a:gs pos="50000">
                <a:srgbClr val="FFE885"/>
              </a:gs>
              <a:gs pos="100000">
                <a:srgbClr val="F28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grpSp>
        <p:nvGrpSpPr>
          <p:cNvPr id="210" name="Group 1068"/>
          <p:cNvGrpSpPr>
            <a:grpSpLocks/>
          </p:cNvGrpSpPr>
          <p:nvPr/>
        </p:nvGrpSpPr>
        <p:grpSpPr bwMode="auto">
          <a:xfrm>
            <a:off x="1021112" y="1564603"/>
            <a:ext cx="441907" cy="282355"/>
            <a:chOff x="704" y="1228"/>
            <a:chExt cx="204" cy="120"/>
          </a:xfrm>
        </p:grpSpPr>
        <p:sp>
          <p:nvSpPr>
            <p:cNvPr id="212" name="AutoShape 1065"/>
            <p:cNvSpPr>
              <a:spLocks noChangeArrowheads="1"/>
            </p:cNvSpPr>
            <p:nvPr/>
          </p:nvSpPr>
          <p:spPr bwMode="auto">
            <a:xfrm rot="5400000">
              <a:off x="737" y="1195"/>
              <a:ext cx="120" cy="1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None/>
              </a:pPr>
              <a:endParaRPr lang="de-DE"/>
            </a:p>
          </p:txBody>
        </p:sp>
        <p:sp>
          <p:nvSpPr>
            <p:cNvPr id="213" name="Rectangle 1066"/>
            <p:cNvSpPr>
              <a:spLocks noChangeArrowheads="1"/>
            </p:cNvSpPr>
            <p:nvPr/>
          </p:nvSpPr>
          <p:spPr bwMode="auto">
            <a:xfrm>
              <a:off x="758" y="1264"/>
              <a:ext cx="150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None/>
              </a:pPr>
              <a:endParaRPr lang="de-DE"/>
            </a:p>
          </p:txBody>
        </p:sp>
      </p:grpSp>
      <p:sp>
        <p:nvSpPr>
          <p:cNvPr id="211" name="Rectangle 1070"/>
          <p:cNvSpPr>
            <a:spLocks noChangeArrowheads="1"/>
          </p:cNvSpPr>
          <p:nvPr/>
        </p:nvSpPr>
        <p:spPr bwMode="auto">
          <a:xfrm>
            <a:off x="1369872" y="5719921"/>
            <a:ext cx="101812" cy="110589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sp>
        <p:nvSpPr>
          <p:cNvPr id="110" name="Text Box 1407"/>
          <p:cNvSpPr txBox="1">
            <a:spLocks noChangeArrowheads="1"/>
          </p:cNvSpPr>
          <p:nvPr/>
        </p:nvSpPr>
        <p:spPr bwMode="auto">
          <a:xfrm>
            <a:off x="7212161" y="1939469"/>
            <a:ext cx="788839" cy="72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900" dirty="0" smtClean="0"/>
              <a:t>RF1</a:t>
            </a:r>
          </a:p>
          <a:p>
            <a:pPr>
              <a:buNone/>
            </a:pPr>
            <a:r>
              <a:rPr lang="pl-PL" dirty="0" smtClean="0"/>
              <a:t>..</a:t>
            </a:r>
          </a:p>
          <a:p>
            <a:pPr>
              <a:buNone/>
            </a:pPr>
            <a:r>
              <a:rPr lang="pl-PL" sz="900" dirty="0" smtClean="0"/>
              <a:t>..</a:t>
            </a:r>
          </a:p>
          <a:p>
            <a:pPr>
              <a:buNone/>
            </a:pPr>
            <a:r>
              <a:rPr lang="pl-PL" dirty="0" smtClean="0"/>
              <a:t>RF8</a:t>
            </a:r>
            <a:endParaRPr lang="de-DE" sz="900" dirty="0"/>
          </a:p>
        </p:txBody>
      </p:sp>
      <p:sp>
        <p:nvSpPr>
          <p:cNvPr id="113" name="Text Box 1412"/>
          <p:cNvSpPr txBox="1">
            <a:spLocks noChangeArrowheads="1"/>
          </p:cNvSpPr>
          <p:nvPr/>
        </p:nvSpPr>
        <p:spPr bwMode="auto">
          <a:xfrm>
            <a:off x="6491888" y="5283082"/>
            <a:ext cx="164750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None/>
            </a:pPr>
            <a:r>
              <a:rPr lang="de-DE" sz="900" dirty="0"/>
              <a:t>REF </a:t>
            </a:r>
            <a:r>
              <a:rPr lang="de-DE" sz="600" b="1" dirty="0"/>
              <a:t>(RF-backplane)</a:t>
            </a:r>
          </a:p>
        </p:txBody>
      </p:sp>
      <p:sp>
        <p:nvSpPr>
          <p:cNvPr id="214" name="Rectangle 1059"/>
          <p:cNvSpPr>
            <a:spLocks noChangeArrowheads="1"/>
          </p:cNvSpPr>
          <p:nvPr/>
        </p:nvSpPr>
        <p:spPr bwMode="auto">
          <a:xfrm>
            <a:off x="1138087" y="3000060"/>
            <a:ext cx="331430" cy="190589"/>
          </a:xfrm>
          <a:prstGeom prst="rect">
            <a:avLst/>
          </a:prstGeom>
          <a:gradFill rotWithShape="0">
            <a:gsLst>
              <a:gs pos="0">
                <a:srgbClr val="F28E00"/>
              </a:gs>
              <a:gs pos="50000">
                <a:srgbClr val="FFE885"/>
              </a:gs>
              <a:gs pos="100000">
                <a:srgbClr val="F28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sp>
        <p:nvSpPr>
          <p:cNvPr id="215" name="Rectangle 1061"/>
          <p:cNvSpPr>
            <a:spLocks noChangeArrowheads="1"/>
          </p:cNvSpPr>
          <p:nvPr/>
        </p:nvSpPr>
        <p:spPr bwMode="auto">
          <a:xfrm>
            <a:off x="1138087" y="2651823"/>
            <a:ext cx="331430" cy="190589"/>
          </a:xfrm>
          <a:prstGeom prst="rect">
            <a:avLst/>
          </a:prstGeom>
          <a:gradFill rotWithShape="0">
            <a:gsLst>
              <a:gs pos="0">
                <a:srgbClr val="F28E00"/>
              </a:gs>
              <a:gs pos="50000">
                <a:srgbClr val="FFE885"/>
              </a:gs>
              <a:gs pos="100000">
                <a:srgbClr val="F28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sp>
        <p:nvSpPr>
          <p:cNvPr id="216" name="Rectangle 1059"/>
          <p:cNvSpPr>
            <a:spLocks noChangeArrowheads="1"/>
          </p:cNvSpPr>
          <p:nvPr/>
        </p:nvSpPr>
        <p:spPr bwMode="auto">
          <a:xfrm>
            <a:off x="1138087" y="3685860"/>
            <a:ext cx="331430" cy="190589"/>
          </a:xfrm>
          <a:prstGeom prst="rect">
            <a:avLst/>
          </a:prstGeom>
          <a:gradFill rotWithShape="0">
            <a:gsLst>
              <a:gs pos="0">
                <a:srgbClr val="F28E00"/>
              </a:gs>
              <a:gs pos="50000">
                <a:srgbClr val="FFE885"/>
              </a:gs>
              <a:gs pos="100000">
                <a:srgbClr val="F28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sp>
        <p:nvSpPr>
          <p:cNvPr id="217" name="Rectangle 1061"/>
          <p:cNvSpPr>
            <a:spLocks noChangeArrowheads="1"/>
          </p:cNvSpPr>
          <p:nvPr/>
        </p:nvSpPr>
        <p:spPr bwMode="auto">
          <a:xfrm>
            <a:off x="1138087" y="3337623"/>
            <a:ext cx="331430" cy="190589"/>
          </a:xfrm>
          <a:prstGeom prst="rect">
            <a:avLst/>
          </a:prstGeom>
          <a:gradFill rotWithShape="0">
            <a:gsLst>
              <a:gs pos="0">
                <a:srgbClr val="F28E00"/>
              </a:gs>
              <a:gs pos="50000">
                <a:srgbClr val="FFE885"/>
              </a:gs>
              <a:gs pos="100000">
                <a:srgbClr val="F28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sp>
        <p:nvSpPr>
          <p:cNvPr id="218" name="Rectangle 1059"/>
          <p:cNvSpPr>
            <a:spLocks noChangeArrowheads="1"/>
          </p:cNvSpPr>
          <p:nvPr/>
        </p:nvSpPr>
        <p:spPr bwMode="auto">
          <a:xfrm>
            <a:off x="1138087" y="4358960"/>
            <a:ext cx="331430" cy="190589"/>
          </a:xfrm>
          <a:prstGeom prst="rect">
            <a:avLst/>
          </a:prstGeom>
          <a:gradFill rotWithShape="0">
            <a:gsLst>
              <a:gs pos="0">
                <a:srgbClr val="F28E00"/>
              </a:gs>
              <a:gs pos="50000">
                <a:srgbClr val="FFE885"/>
              </a:gs>
              <a:gs pos="100000">
                <a:srgbClr val="F28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sp>
        <p:nvSpPr>
          <p:cNvPr id="219" name="Rectangle 1061"/>
          <p:cNvSpPr>
            <a:spLocks noChangeArrowheads="1"/>
          </p:cNvSpPr>
          <p:nvPr/>
        </p:nvSpPr>
        <p:spPr bwMode="auto">
          <a:xfrm>
            <a:off x="1138087" y="4010723"/>
            <a:ext cx="331430" cy="190589"/>
          </a:xfrm>
          <a:prstGeom prst="rect">
            <a:avLst/>
          </a:prstGeom>
          <a:gradFill rotWithShape="0">
            <a:gsLst>
              <a:gs pos="0">
                <a:srgbClr val="F28E00"/>
              </a:gs>
              <a:gs pos="50000">
                <a:srgbClr val="FFE885"/>
              </a:gs>
              <a:gs pos="100000">
                <a:srgbClr val="F28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sp>
        <p:nvSpPr>
          <p:cNvPr id="220" name="Text Box 1412"/>
          <p:cNvSpPr txBox="1">
            <a:spLocks noChangeArrowheads="1"/>
          </p:cNvSpPr>
          <p:nvPr/>
        </p:nvSpPr>
        <p:spPr bwMode="auto">
          <a:xfrm>
            <a:off x="497489" y="5016382"/>
            <a:ext cx="60741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sz="900" dirty="0"/>
              <a:t>REF </a:t>
            </a:r>
            <a:r>
              <a:rPr lang="pl-PL" sz="600" b="1" dirty="0" smtClean="0"/>
              <a:t>FP</a:t>
            </a:r>
            <a:endParaRPr lang="de-DE" sz="600" b="1" dirty="0"/>
          </a:p>
        </p:txBody>
      </p:sp>
      <p:sp>
        <p:nvSpPr>
          <p:cNvPr id="223" name="Prostokąt 222"/>
          <p:cNvSpPr/>
          <p:nvPr/>
        </p:nvSpPr>
        <p:spPr bwMode="auto">
          <a:xfrm>
            <a:off x="2073893" y="1638538"/>
            <a:ext cx="1687322" cy="163823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-3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</a:pPr>
            <a:r>
              <a:rPr kumimoji="0" lang="pl-PL" sz="20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HOM</a:t>
            </a:r>
            <a:r>
              <a:rPr lang="pl-PL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</a:rPr>
              <a:t/>
            </a:r>
            <a:br>
              <a:rPr lang="pl-PL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</a:rPr>
            </a:br>
            <a:r>
              <a:rPr kumimoji="0" lang="pl-PL" sz="2000" b="0" i="0" u="none" strike="noStrike" cap="none" normalizeH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F</a:t>
            </a:r>
            <a:r>
              <a:rPr kumimoji="0" lang="pl-PL" sz="20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ILTER</a:t>
            </a:r>
            <a:endParaRPr kumimoji="0" lang="en-US" sz="20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28" name="Line 1359"/>
          <p:cNvSpPr>
            <a:spLocks noChangeShapeType="1"/>
          </p:cNvSpPr>
          <p:nvPr/>
        </p:nvSpPr>
        <p:spPr bwMode="auto">
          <a:xfrm flipH="1">
            <a:off x="1692139" y="5151353"/>
            <a:ext cx="1315855" cy="0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 type="triangle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9" name="Line 1359"/>
          <p:cNvSpPr>
            <a:spLocks noChangeShapeType="1"/>
          </p:cNvSpPr>
          <p:nvPr/>
        </p:nvSpPr>
        <p:spPr bwMode="auto">
          <a:xfrm flipH="1">
            <a:off x="4597264" y="5356004"/>
            <a:ext cx="1228770" cy="0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1" name="Prostokąt 230"/>
          <p:cNvSpPr/>
          <p:nvPr/>
        </p:nvSpPr>
        <p:spPr bwMode="auto">
          <a:xfrm>
            <a:off x="2074300" y="3324137"/>
            <a:ext cx="1687322" cy="163823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-3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</a:pPr>
            <a:r>
              <a:rPr kumimoji="0" lang="pl-PL" sz="20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HOM</a:t>
            </a:r>
            <a:r>
              <a:rPr lang="pl-PL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</a:rPr>
              <a:t/>
            </a:r>
            <a:br>
              <a:rPr lang="pl-PL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</a:rPr>
            </a:br>
            <a:r>
              <a:rPr kumimoji="0" lang="pl-PL" sz="2000" b="0" i="0" u="none" strike="noStrike" cap="none" normalizeH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F</a:t>
            </a:r>
            <a:r>
              <a:rPr kumimoji="0" lang="pl-PL" sz="20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ILTER</a:t>
            </a:r>
            <a:endParaRPr kumimoji="0" lang="en-US" sz="20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32" name="Prostokąt 231"/>
          <p:cNvSpPr/>
          <p:nvPr/>
        </p:nvSpPr>
        <p:spPr bwMode="auto">
          <a:xfrm>
            <a:off x="3829050" y="3324543"/>
            <a:ext cx="1687322" cy="163823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-3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</a:pPr>
            <a:r>
              <a:rPr kumimoji="0" lang="pl-PL" sz="20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HOM</a:t>
            </a:r>
            <a:r>
              <a:rPr lang="pl-PL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</a:rPr>
              <a:t/>
            </a:r>
            <a:br>
              <a:rPr lang="pl-PL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</a:rPr>
            </a:br>
            <a:r>
              <a:rPr kumimoji="0" lang="pl-PL" sz="2000" b="0" i="0" u="none" strike="noStrike" cap="none" normalizeH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F</a:t>
            </a:r>
            <a:r>
              <a:rPr kumimoji="0" lang="pl-PL" sz="20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ILTER</a:t>
            </a:r>
            <a:endParaRPr kumimoji="0" lang="en-US" sz="20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33" name="Line 1359"/>
          <p:cNvSpPr>
            <a:spLocks noChangeShapeType="1"/>
          </p:cNvSpPr>
          <p:nvPr/>
        </p:nvSpPr>
        <p:spPr bwMode="auto">
          <a:xfrm flipH="1">
            <a:off x="4602163" y="5086310"/>
            <a:ext cx="1084261" cy="0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4" name="Line 1359"/>
          <p:cNvSpPr>
            <a:spLocks noChangeShapeType="1"/>
          </p:cNvSpPr>
          <p:nvPr/>
        </p:nvSpPr>
        <p:spPr bwMode="auto">
          <a:xfrm>
            <a:off x="5676900" y="2609850"/>
            <a:ext cx="11114" cy="2476460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" name="Line 1359"/>
          <p:cNvSpPr>
            <a:spLocks noChangeShapeType="1"/>
          </p:cNvSpPr>
          <p:nvPr/>
        </p:nvSpPr>
        <p:spPr bwMode="auto">
          <a:xfrm flipH="1" flipV="1">
            <a:off x="5668964" y="2619335"/>
            <a:ext cx="808036" cy="40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" name="Line 1345"/>
          <p:cNvSpPr>
            <a:spLocks noChangeShapeType="1"/>
          </p:cNvSpPr>
          <p:nvPr/>
        </p:nvSpPr>
        <p:spPr bwMode="auto">
          <a:xfrm flipV="1">
            <a:off x="5957888" y="2490788"/>
            <a:ext cx="65087" cy="21272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237" name="Text Box 1346"/>
          <p:cNvSpPr txBox="1">
            <a:spLocks noChangeArrowheads="1"/>
          </p:cNvSpPr>
          <p:nvPr/>
        </p:nvSpPr>
        <p:spPr bwMode="auto">
          <a:xfrm>
            <a:off x="5768976" y="2663825"/>
            <a:ext cx="395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pl-PL" sz="1200" dirty="0" smtClean="0">
                <a:solidFill>
                  <a:srgbClr val="C0C0C0"/>
                </a:solidFill>
              </a:rPr>
              <a:t>6</a:t>
            </a:r>
            <a:endParaRPr lang="de-DE" sz="1200" dirty="0">
              <a:solidFill>
                <a:srgbClr val="C0C0C0"/>
              </a:solidFill>
            </a:endParaRPr>
          </a:p>
        </p:txBody>
      </p:sp>
      <p:sp>
        <p:nvSpPr>
          <p:cNvPr id="238" name="Line 1344"/>
          <p:cNvSpPr>
            <a:spLocks noChangeShapeType="1"/>
          </p:cNvSpPr>
          <p:nvPr/>
        </p:nvSpPr>
        <p:spPr bwMode="auto">
          <a:xfrm flipH="1">
            <a:off x="5484813" y="2181225"/>
            <a:ext cx="1193800" cy="0"/>
          </a:xfrm>
          <a:prstGeom prst="line">
            <a:avLst/>
          </a:prstGeom>
          <a:noFill/>
          <a:ln w="508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9" name="Line 1345"/>
          <p:cNvSpPr>
            <a:spLocks noChangeShapeType="1"/>
          </p:cNvSpPr>
          <p:nvPr/>
        </p:nvSpPr>
        <p:spPr bwMode="auto">
          <a:xfrm flipV="1">
            <a:off x="5738813" y="2046288"/>
            <a:ext cx="65087" cy="21272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0" name="Text Box 1346"/>
          <p:cNvSpPr txBox="1">
            <a:spLocks noChangeArrowheads="1"/>
          </p:cNvSpPr>
          <p:nvPr/>
        </p:nvSpPr>
        <p:spPr bwMode="auto">
          <a:xfrm>
            <a:off x="5549901" y="2219325"/>
            <a:ext cx="395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pl-PL" sz="1200" dirty="0" smtClean="0">
                <a:solidFill>
                  <a:srgbClr val="C0C0C0"/>
                </a:solidFill>
              </a:rPr>
              <a:t>8</a:t>
            </a:r>
            <a:endParaRPr lang="de-DE" sz="1200" dirty="0">
              <a:solidFill>
                <a:srgbClr val="C0C0C0"/>
              </a:solidFill>
            </a:endParaRPr>
          </a:p>
        </p:txBody>
      </p:sp>
      <p:graphicFrame>
        <p:nvGraphicFramePr>
          <p:cNvPr id="203" name="Object 1053"/>
          <p:cNvGraphicFramePr>
            <a:graphicFrameLocks noChangeAspect="1"/>
          </p:cNvGraphicFramePr>
          <p:nvPr/>
        </p:nvGraphicFramePr>
        <p:xfrm>
          <a:off x="6464796" y="1950487"/>
          <a:ext cx="803664" cy="1458832"/>
        </p:xfrm>
        <a:graphic>
          <a:graphicData uri="http://schemas.openxmlformats.org/presentationml/2006/ole">
            <p:oleObj spid="_x0000_s1028" name="Image" r:id="rId6" imgW="1203894" imgH="2011287" progId="">
              <p:embed/>
            </p:oleObj>
          </a:graphicData>
        </a:graphic>
      </p:graphicFrame>
      <p:sp>
        <p:nvSpPr>
          <p:cNvPr id="230" name="Prostokąt 229"/>
          <p:cNvSpPr/>
          <p:nvPr/>
        </p:nvSpPr>
        <p:spPr bwMode="auto">
          <a:xfrm>
            <a:off x="3828643" y="1638944"/>
            <a:ext cx="1687322" cy="163823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-3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</a:pPr>
            <a:r>
              <a:rPr kumimoji="0" lang="pl-PL" sz="20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HOM</a:t>
            </a:r>
            <a:r>
              <a:rPr lang="pl-PL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</a:rPr>
              <a:t/>
            </a:r>
            <a:br>
              <a:rPr lang="pl-PL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</a:rPr>
            </a:br>
            <a:r>
              <a:rPr kumimoji="0" lang="pl-PL" sz="2000" b="0" i="0" u="none" strike="noStrike" cap="none" normalizeH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F</a:t>
            </a:r>
            <a:r>
              <a:rPr kumimoji="0" lang="pl-PL" sz="20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ILTER</a:t>
            </a:r>
            <a:endParaRPr kumimoji="0" lang="en-US" sz="20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27" name="Prostokąt 226"/>
          <p:cNvSpPr/>
          <p:nvPr/>
        </p:nvSpPr>
        <p:spPr bwMode="auto">
          <a:xfrm>
            <a:off x="3013161" y="5015048"/>
            <a:ext cx="1581700" cy="674913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pl-PL" sz="32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+mj-lt"/>
                <a:ea typeface="ＭＳ Ｐゴシック" pitchFamily="112" charset="-128"/>
              </a:rPr>
              <a:t>PLL 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pl-PL" sz="10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+mj-lt"/>
                <a:ea typeface="ＭＳ Ｐゴシック" pitchFamily="112" charset="-128"/>
              </a:rPr>
              <a:t>+</a:t>
            </a:r>
            <a:r>
              <a:rPr kumimoji="0" lang="pl-PL" sz="10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+mj-lt"/>
                <a:ea typeface="ＭＳ Ｐゴシック" pitchFamily="112" charset="-128"/>
              </a:rPr>
              <a:t>Distribution</a:t>
            </a:r>
            <a:endParaRPr kumimoji="0" lang="en-US" sz="10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/>
              <a:latin typeface="+mj-lt"/>
              <a:ea typeface="ＭＳ Ｐゴシック" pitchFamily="112" charset="-128"/>
            </a:endParaRPr>
          </a:p>
        </p:txBody>
      </p:sp>
      <p:sp>
        <p:nvSpPr>
          <p:cNvPr id="241" name="Line 1359"/>
          <p:cNvSpPr>
            <a:spLocks noChangeShapeType="1"/>
          </p:cNvSpPr>
          <p:nvPr/>
        </p:nvSpPr>
        <p:spPr bwMode="auto">
          <a:xfrm flipV="1">
            <a:off x="1657349" y="5465677"/>
            <a:ext cx="1330189" cy="11197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 type="triangle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2" name="Text Box 1412"/>
          <p:cNvSpPr txBox="1">
            <a:spLocks noChangeArrowheads="1"/>
          </p:cNvSpPr>
          <p:nvPr/>
        </p:nvSpPr>
        <p:spPr bwMode="auto">
          <a:xfrm>
            <a:off x="459389" y="5359282"/>
            <a:ext cx="60741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900" dirty="0" smtClean="0"/>
              <a:t>CLK</a:t>
            </a:r>
            <a:r>
              <a:rPr lang="de-DE" sz="900" dirty="0" smtClean="0"/>
              <a:t> </a:t>
            </a:r>
            <a:r>
              <a:rPr lang="pl-PL" sz="600" b="1" dirty="0" smtClean="0"/>
              <a:t>out</a:t>
            </a:r>
            <a:endParaRPr lang="de-DE" sz="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 European XFEL">
  <a:themeElements>
    <a:clrScheme name="Niestandardowy 2">
      <a:dk1>
        <a:srgbClr val="00B0F0"/>
      </a:dk1>
      <a:lt1>
        <a:srgbClr val="FFFFFF"/>
      </a:lt1>
      <a:dk2>
        <a:srgbClr val="000000"/>
      </a:dk2>
      <a:lt2>
        <a:srgbClr val="E0E0E0"/>
      </a:lt2>
      <a:accent1>
        <a:srgbClr val="00B0F0"/>
      </a:accent1>
      <a:accent2>
        <a:srgbClr val="FFFF00"/>
      </a:accent2>
      <a:accent3>
        <a:srgbClr val="FFFFFF"/>
      </a:accent3>
      <a:accent4>
        <a:srgbClr val="00B0F0"/>
      </a:accent4>
      <a:accent5>
        <a:srgbClr val="ACABB1"/>
      </a:accent5>
      <a:accent6>
        <a:srgbClr val="FFFF00"/>
      </a:accent6>
      <a:hlink>
        <a:srgbClr val="261748"/>
      </a:hlink>
      <a:folHlink>
        <a:srgbClr val="FFFF00"/>
      </a:folHlink>
    </a:clrScheme>
    <a:fontScheme name="Pakiet Office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3384</TotalTime>
  <Words>551</Words>
  <Application>Microsoft Office PowerPoint</Application>
  <PresentationFormat>Pokaz na ekranie (4:3)</PresentationFormat>
  <Paragraphs>169</Paragraphs>
  <Slides>14</Slides>
  <Notes>1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6" baseType="lpstr">
      <vt:lpstr>DESY European XFEL</vt:lpstr>
      <vt:lpstr>Image</vt:lpstr>
      <vt:lpstr>Special RTMS:  DRTM_KLM &amp; DRTM_HOM</vt:lpstr>
      <vt:lpstr>Agenda</vt:lpstr>
      <vt:lpstr>Introduction</vt:lpstr>
      <vt:lpstr>DRTM-KLM</vt:lpstr>
      <vt:lpstr>DRTM-KLM</vt:lpstr>
      <vt:lpstr>KLM - Timeline</vt:lpstr>
      <vt:lpstr>DRTM-KLM</vt:lpstr>
      <vt:lpstr>DRTM-HOM</vt:lpstr>
      <vt:lpstr>DRTM-HOM</vt:lpstr>
      <vt:lpstr>HOM Filter Design</vt:lpstr>
      <vt:lpstr>HOM Filter Design</vt:lpstr>
      <vt:lpstr>HOM Filter Characteristics</vt:lpstr>
      <vt:lpstr>HOM - Timeline</vt:lpstr>
      <vt:lpstr> </vt:lpstr>
    </vt:vector>
  </TitlesOfParts>
  <Company>xxx xxx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xxx xxx</dc:creator>
  <cp:lastModifiedBy>Samer</cp:lastModifiedBy>
  <cp:revision>448</cp:revision>
  <cp:lastPrinted>2008-09-01T15:04:16Z</cp:lastPrinted>
  <dcterms:created xsi:type="dcterms:W3CDTF">2008-08-31T12:56:32Z</dcterms:created>
  <dcterms:modified xsi:type="dcterms:W3CDTF">2013-02-20T10:48:10Z</dcterms:modified>
</cp:coreProperties>
</file>