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3" r:id="rId2"/>
    <p:sldId id="272" r:id="rId3"/>
    <p:sldId id="266" r:id="rId4"/>
    <p:sldId id="277" r:id="rId5"/>
    <p:sldId id="267" r:id="rId6"/>
    <p:sldId id="276" r:id="rId7"/>
    <p:sldId id="271" r:id="rId8"/>
    <p:sldId id="268" r:id="rId9"/>
    <p:sldId id="273" r:id="rId10"/>
    <p:sldId id="269" r:id="rId11"/>
    <p:sldId id="274" r:id="rId12"/>
    <p:sldId id="270" r:id="rId13"/>
    <p:sldId id="275" r:id="rId14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" autoAdjust="0"/>
    <p:restoredTop sz="94822" autoAdjust="0"/>
  </p:normalViewPr>
  <p:slideViewPr>
    <p:cSldViewPr snapToGrid="0">
      <p:cViewPr varScale="1">
        <p:scale>
          <a:sx n="75" d="100"/>
          <a:sy n="75" d="100"/>
        </p:scale>
        <p:origin x="-1512" y="-96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err="1" smtClean="0">
                <a:solidFill>
                  <a:schemeClr val="bg2"/>
                </a:solidFill>
              </a:rPr>
              <a:t>Maciek</a:t>
            </a:r>
            <a:r>
              <a:rPr lang="en-GB" sz="900" b="1" baseline="0" dirty="0" smtClean="0">
                <a:solidFill>
                  <a:schemeClr val="bg2"/>
                </a:solidFill>
              </a:rPr>
              <a:t> </a:t>
            </a:r>
            <a:r>
              <a:rPr lang="en-GB" sz="900" b="1" baseline="0" dirty="0" err="1" smtClean="0">
                <a:solidFill>
                  <a:schemeClr val="bg2"/>
                </a:solidFill>
              </a:rPr>
              <a:t>Kudla</a:t>
            </a:r>
            <a:r>
              <a:rPr lang="en-GB" sz="900" dirty="0" smtClean="0">
                <a:solidFill>
                  <a:schemeClr val="bg2"/>
                </a:solidFill>
              </a:rPr>
              <a:t>|  LLRF Collaboration Workshop, </a:t>
            </a:r>
            <a:r>
              <a:rPr lang="en-GB" sz="900" dirty="0" err="1" smtClean="0">
                <a:solidFill>
                  <a:schemeClr val="bg2"/>
                </a:solidFill>
              </a:rPr>
              <a:t>Swierk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dirty="0" smtClean="0">
                <a:solidFill>
                  <a:schemeClr val="bg2"/>
                </a:solidFill>
              </a:rPr>
              <a:t>2013,02, 20 </a:t>
            </a:r>
            <a:r>
              <a:rPr lang="en-GB" sz="900" dirty="0">
                <a:solidFill>
                  <a:schemeClr val="bg2"/>
                </a:solidFill>
              </a:rPr>
              <a:t>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‹#›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kds.desy.de/command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KDS in MSK LLRF group</a:t>
            </a:r>
            <a:endParaRPr lang="en-US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mtClean="0">
                <a:solidFill>
                  <a:srgbClr val="00A5EB"/>
                </a:solidFill>
              </a:rPr>
              <a:t>Maciek Kudla</a:t>
            </a:r>
          </a:p>
          <a:p>
            <a:r>
              <a:rPr lang="en-US" smtClean="0"/>
              <a:t>LLRF Collaboration Workshop</a:t>
            </a:r>
          </a:p>
          <a:p>
            <a:r>
              <a:rPr lang="en-US" smtClean="0"/>
              <a:t>Swierk, 2013, February, 19-21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Installation overviews -&gt; Navigator -&gt; Topzones</a:t>
            </a:r>
            <a:endParaRPr lang="en-US"/>
          </a:p>
        </p:txBody>
      </p:sp>
      <p:pic>
        <p:nvPicPr>
          <p:cNvPr id="2050" name="Picture 2" descr="C:\Users\mkudla\Work\Desy\2013\SwierkWorkshop\ACC23Re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723" y="817099"/>
            <a:ext cx="4651580" cy="542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kudla\Work\Desy\2013\SwierkWorkshop\Installa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70" y="817099"/>
            <a:ext cx="3217978" cy="542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5768282" y="4398422"/>
            <a:ext cx="202211" cy="9144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454588" y="3775934"/>
            <a:ext cx="580913" cy="18288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2571" y="3620260"/>
            <a:ext cx="2164375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Device LLRF code</a:t>
            </a:r>
          </a:p>
          <a:p>
            <a:r>
              <a:rPr lang="en-US" smtClean="0"/>
              <a:t>available also on click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54012" y="4852577"/>
            <a:ext cx="1527982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mtClean="0"/>
              <a:t>Device version</a:t>
            </a:r>
            <a:endParaRPr lang="en-US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 bwMode="auto">
          <a:xfrm flipV="1">
            <a:off x="4776946" y="3867374"/>
            <a:ext cx="1677642" cy="452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>
            <a:stCxn id="10" idx="3"/>
            <a:endCxn id="4" idx="2"/>
          </p:cNvCxnSpPr>
          <p:nvPr/>
        </p:nvCxnSpPr>
        <p:spPr bwMode="auto">
          <a:xfrm flipV="1">
            <a:off x="4481994" y="4444142"/>
            <a:ext cx="1286288" cy="57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4190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Histories -&gt; Attributes, Locations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Attributes (in M</a:t>
            </a:r>
            <a:r>
              <a:rPr lang="pl-PL" dirty="0" smtClean="0"/>
              <a:t>SK KDS</a:t>
            </a:r>
            <a:r>
              <a:rPr lang="en-US" dirty="0" smtClean="0"/>
              <a:t> usage Remarks goes to the History Attributes). Here History of uADC-15.0003: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Locations: </a:t>
            </a:r>
          </a:p>
        </p:txBody>
      </p:sp>
      <p:pic>
        <p:nvPicPr>
          <p:cNvPr id="7170" name="Picture 2" descr="C:\Users\mkudla\Work\Desy\2013\SwierkWorkshop\HistoryAt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807" y="1647853"/>
            <a:ext cx="5356045" cy="293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mkudla\Work\Desy\2013\SwierkWorkshop\HistoryLoca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986" y="3918362"/>
            <a:ext cx="3084456" cy="2197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mkudla\Work\Desy\2013\SwierkWorkshop\Histor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06" y="1647853"/>
            <a:ext cx="1203513" cy="2206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1010652" y="3389468"/>
            <a:ext cx="481263" cy="16500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010652" y="3224464"/>
            <a:ext cx="481263" cy="16500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Arrow Connector 5"/>
          <p:cNvCxnSpPr>
            <a:endCxn id="7170" idx="1"/>
          </p:cNvCxnSpPr>
          <p:nvPr/>
        </p:nvCxnSpPr>
        <p:spPr bwMode="auto">
          <a:xfrm flipV="1">
            <a:off x="1491915" y="3116332"/>
            <a:ext cx="2057892" cy="4115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7171" idx="1"/>
          </p:cNvCxnSpPr>
          <p:nvPr/>
        </p:nvCxnSpPr>
        <p:spPr bwMode="auto">
          <a:xfrm>
            <a:off x="1460322" y="3554472"/>
            <a:ext cx="515664" cy="1462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400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MSK KDS users</a:t>
            </a:r>
            <a:endParaRPr lang="de-DE" dirty="0"/>
          </a:p>
        </p:txBody>
      </p:sp>
      <p:sp>
        <p:nvSpPr>
          <p:cNvPr id="5" name="TextBox 4"/>
          <p:cNvSpPr txBox="1"/>
          <p:nvPr/>
        </p:nvSpPr>
        <p:spPr>
          <a:xfrm>
            <a:off x="808073" y="1013637"/>
            <a:ext cx="4642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Read Only users </a:t>
            </a:r>
            <a:r>
              <a:rPr lang="en-US" dirty="0" smtClean="0"/>
              <a:t>(Device search, Device and Installations overview,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5635255" y="1027814"/>
            <a:ext cx="31968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Write users </a:t>
            </a:r>
            <a:r>
              <a:rPr lang="en-US" dirty="0" smtClean="0"/>
              <a:t>(Editing of Device Fields, Storages and Installations editing,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7" name="TextBox 6"/>
          <p:cNvSpPr txBox="1"/>
          <p:nvPr/>
        </p:nvSpPr>
        <p:spPr>
          <a:xfrm>
            <a:off x="5635255" y="3763925"/>
            <a:ext cx="3196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Admin users </a:t>
            </a:r>
            <a:r>
              <a:rPr lang="en-US" dirty="0" smtClean="0"/>
              <a:t>(Device types editing,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de-DE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540640"/>
              </p:ext>
            </p:extLst>
          </p:nvPr>
        </p:nvGraphicFramePr>
        <p:xfrm>
          <a:off x="5716410" y="4348700"/>
          <a:ext cx="2235200" cy="495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00"/>
                <a:gridCol w="749300"/>
                <a:gridCol w="1231900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User Name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Name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agalant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Adam Galant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2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mkudla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>
                          <a:effectLst/>
                        </a:rPr>
                        <a:t>Ignacy Maciej </a:t>
                      </a:r>
                      <a:r>
                        <a:rPr lang="de-DE" sz="1000" u="none" strike="noStrike" dirty="0" err="1">
                          <a:effectLst/>
                        </a:rPr>
                        <a:t>Kudla</a:t>
                      </a:r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576799"/>
              </p:ext>
            </p:extLst>
          </p:nvPr>
        </p:nvGraphicFramePr>
        <p:xfrm>
          <a:off x="926568" y="1617912"/>
          <a:ext cx="2692401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743"/>
                <a:gridCol w="978767"/>
                <a:gridCol w="1434891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Benutzername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Name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branlard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Julien Branlard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2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chris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Christian Schmidt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3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dmakow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Dariusz Makowski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4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dsikora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Dominik Sikora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5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fludwig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Frank Ludwig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6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irutkow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Igor Rutkowski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7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jpiekars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Jan Piekarski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8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kczuba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Krzysztof Czuba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9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kprzygod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Konrad Przygoda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10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mavric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Uros Mavric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11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mzukocin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Mateusz Zukocinski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12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pbarmuta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Pawel Barmuta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13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tjezynsk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Tomasz Jezynski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14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wjalmuzn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>
                          <a:effectLst/>
                        </a:rPr>
                        <a:t>Wojciech </a:t>
                      </a:r>
                      <a:r>
                        <a:rPr lang="de-DE" sz="1000" u="none" strike="noStrike" dirty="0" err="1">
                          <a:effectLst/>
                        </a:rPr>
                        <a:t>Jalmuzna</a:t>
                      </a:r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0899097"/>
              </p:ext>
            </p:extLst>
          </p:nvPr>
        </p:nvGraphicFramePr>
        <p:xfrm>
          <a:off x="5737551" y="1936461"/>
          <a:ext cx="2451101" cy="1304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9039"/>
                <a:gridCol w="773698"/>
                <a:gridCol w="1398364"/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No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User Name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Name</a:t>
                      </a:r>
                      <a:endParaRPr lang="de-DE" sz="1000" b="1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1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christo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Christopher Gerth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2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kuehndan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Daniel Kuehn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3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maschrad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Matthias Hoffmann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4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mfelber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Matthias Felber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5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oliwa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Krzysztof Oliwa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6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szczepan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Bartlomiej Szczepanski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7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>
                          <a:effectLst/>
                        </a:rPr>
                        <a:t>wierba</a:t>
                      </a:r>
                      <a:endParaRPr lang="de-DE" sz="10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u="none" strike="noStrike" dirty="0" err="1">
                          <a:effectLst/>
                        </a:rPr>
                        <a:t>Woyciech</a:t>
                      </a:r>
                      <a:r>
                        <a:rPr lang="de-DE" sz="1000" u="none" strike="noStrike" dirty="0">
                          <a:effectLst/>
                        </a:rPr>
                        <a:t> </a:t>
                      </a:r>
                      <a:r>
                        <a:rPr lang="de-DE" sz="1000" u="none" strike="noStrike" dirty="0" err="1">
                          <a:effectLst/>
                        </a:rPr>
                        <a:t>Wierba</a:t>
                      </a:r>
                      <a:endParaRPr lang="de-DE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6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remarks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6" y="977900"/>
            <a:ext cx="8325160" cy="4792663"/>
          </a:xfrm>
        </p:spPr>
        <p:txBody>
          <a:bodyPr/>
          <a:lstStyle/>
          <a:p>
            <a:r>
              <a:rPr lang="en-US" dirty="0" smtClean="0"/>
              <a:t>~300 devices in LLRF KDS system together with a lot of information  </a:t>
            </a:r>
          </a:p>
          <a:p>
            <a:r>
              <a:rPr lang="en-US" dirty="0" smtClean="0"/>
              <a:t>Automatic interface to access data in KDS under discussion with DESY support team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 will send e-mail to all the storage keepers to check – please check devices in your </a:t>
            </a:r>
            <a:r>
              <a:rPr lang="en-US" dirty="0" smtClean="0">
                <a:solidFill>
                  <a:srgbClr val="FF0000"/>
                </a:solidFill>
              </a:rPr>
              <a:t>possession</a:t>
            </a:r>
            <a:r>
              <a:rPr lang="pl-PL" smtClean="0">
                <a:solidFill>
                  <a:srgbClr val="FF0000"/>
                </a:solidFill>
              </a:rPr>
              <a:t>!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Critics, comments </a:t>
            </a:r>
            <a:r>
              <a:rPr lang="en-US" b="1" dirty="0" smtClean="0">
                <a:solidFill>
                  <a:srgbClr val="FF0000"/>
                </a:solidFill>
              </a:rPr>
              <a:t>very welcome, necessary!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04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KDS – what it is</a:t>
            </a:r>
            <a:r>
              <a:rPr lang="pl-PL" dirty="0" smtClean="0"/>
              <a:t>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KDS is a DESY abbreviation (</a:t>
            </a:r>
            <a:r>
              <a:rPr lang="en-US" dirty="0" err="1" smtClean="0"/>
              <a:t>Kabel</a:t>
            </a:r>
            <a:r>
              <a:rPr lang="en-US" dirty="0" smtClean="0"/>
              <a:t> </a:t>
            </a:r>
            <a:r>
              <a:rPr lang="en-US" dirty="0" err="1" smtClean="0"/>
              <a:t>Dokumentations</a:t>
            </a:r>
            <a:r>
              <a:rPr lang="en-US" dirty="0" smtClean="0"/>
              <a:t> System) for </a:t>
            </a:r>
            <a:r>
              <a:rPr lang="en-US" b="1" dirty="0" smtClean="0"/>
              <a:t>Command</a:t>
            </a:r>
            <a:r>
              <a:rPr lang="en-US" dirty="0" smtClean="0"/>
              <a:t> package for device and cable documentation</a:t>
            </a:r>
            <a:r>
              <a:rPr lang="en-US" dirty="0" smtClean="0"/>
              <a:t> </a:t>
            </a:r>
            <a:r>
              <a:rPr lang="en-US" dirty="0" smtClean="0"/>
              <a:t>and control</a:t>
            </a:r>
            <a:r>
              <a:rPr lang="pl-PL" dirty="0" smtClean="0"/>
              <a:t> </a:t>
            </a:r>
            <a:r>
              <a:rPr lang="en-US" dirty="0"/>
              <a:t>built by FNT </a:t>
            </a:r>
            <a:r>
              <a:rPr lang="en-US" dirty="0" err="1" smtClean="0"/>
              <a:t>GmBH</a:t>
            </a:r>
            <a:r>
              <a:rPr lang="en-US" dirty="0" smtClean="0"/>
              <a:t>. </a:t>
            </a:r>
            <a:r>
              <a:rPr lang="en-US" dirty="0" smtClean="0"/>
              <a:t>It is based on Oracle DB</a:t>
            </a:r>
          </a:p>
          <a:p>
            <a:r>
              <a:rPr lang="en-US" dirty="0" smtClean="0"/>
              <a:t>Web interface under Adobe Flash Player technology, VPN needed to access</a:t>
            </a:r>
          </a:p>
          <a:p>
            <a:r>
              <a:rPr lang="en-US" b="1" dirty="0" smtClean="0"/>
              <a:t>Comman</a:t>
            </a:r>
            <a:r>
              <a:rPr lang="en-US" dirty="0" smtClean="0"/>
              <a:t>d package is used in car industry</a:t>
            </a:r>
          </a:p>
          <a:p>
            <a:r>
              <a:rPr lang="en-US" dirty="0" err="1" smtClean="0"/>
              <a:t>Desy</a:t>
            </a:r>
            <a:r>
              <a:rPr lang="en-US" dirty="0" smtClean="0"/>
              <a:t> support: Long-IT (2 persons)</a:t>
            </a:r>
          </a:p>
          <a:p>
            <a:r>
              <a:rPr lang="en-US" dirty="0" err="1" smtClean="0"/>
              <a:t>Desy</a:t>
            </a:r>
            <a:r>
              <a:rPr lang="en-US" dirty="0" smtClean="0"/>
              <a:t> Project Management: MDI (Kay </a:t>
            </a:r>
            <a:r>
              <a:rPr lang="en-US" dirty="0" err="1" smtClean="0"/>
              <a:t>Wittenburg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Password  protected access (Read, Write, Admin modes, but some actions are allowed only for DESY support team)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8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3188"/>
            <a:ext cx="8520113" cy="544512"/>
          </a:xfrm>
        </p:spPr>
        <p:txBody>
          <a:bodyPr/>
          <a:lstStyle/>
          <a:p>
            <a:r>
              <a:rPr lang="en-US" smtClean="0"/>
              <a:t>Motivations for KDS usage  </a:t>
            </a:r>
            <a:endParaRPr lang="en-US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5275" y="977900"/>
            <a:ext cx="8520113" cy="4792663"/>
          </a:xfrm>
        </p:spPr>
        <p:txBody>
          <a:bodyPr/>
          <a:lstStyle/>
          <a:p>
            <a:r>
              <a:rPr lang="en-US" smtClean="0"/>
              <a:t>Inventory of LLRF devices</a:t>
            </a:r>
          </a:p>
          <a:p>
            <a:r>
              <a:rPr lang="en-US" smtClean="0"/>
              <a:t>Installations and device usage control</a:t>
            </a:r>
          </a:p>
          <a:p>
            <a:r>
              <a:rPr lang="en-US" smtClean="0"/>
              <a:t>Storing place for essential devices data</a:t>
            </a:r>
          </a:p>
          <a:p>
            <a:pPr lvl="1"/>
            <a:r>
              <a:rPr lang="en-US" smtClean="0"/>
              <a:t>In Basic Object Data: </a:t>
            </a:r>
            <a:r>
              <a:rPr lang="en-US" smtClean="0">
                <a:solidFill>
                  <a:srgbClr val="0070C0"/>
                </a:solidFill>
              </a:rPr>
              <a:t>Device characteristic, settings</a:t>
            </a:r>
          </a:p>
          <a:p>
            <a:pPr lvl="1"/>
            <a:r>
              <a:rPr lang="en-US" smtClean="0"/>
              <a:t>in Attachments </a:t>
            </a:r>
          </a:p>
          <a:p>
            <a:pPr lvl="2">
              <a:buFont typeface="Arial" pitchFamily="34" charset="0"/>
              <a:buChar char="•"/>
            </a:pPr>
            <a:r>
              <a:rPr lang="en-US" sz="1600" smtClean="0">
                <a:solidFill>
                  <a:srgbClr val="0070C0"/>
                </a:solidFill>
              </a:rPr>
              <a:t>Photos, Manuals, Specifications </a:t>
            </a:r>
            <a:r>
              <a:rPr lang="en-US" sz="1600" smtClean="0"/>
              <a:t>(Device Type related)</a:t>
            </a:r>
          </a:p>
          <a:p>
            <a:pPr lvl="2">
              <a:buFont typeface="Arial" pitchFamily="34" charset="0"/>
              <a:buChar char="•"/>
            </a:pPr>
            <a:r>
              <a:rPr lang="en-US" sz="1600" smtClean="0">
                <a:solidFill>
                  <a:srgbClr val="0070C0"/>
                </a:solidFill>
              </a:rPr>
              <a:t>Test reports, Failure reports </a:t>
            </a:r>
            <a:r>
              <a:rPr lang="en-US" sz="1600" smtClean="0"/>
              <a:t>(individual Devices related)</a:t>
            </a:r>
          </a:p>
          <a:p>
            <a:r>
              <a:rPr lang="en-US" smtClean="0"/>
              <a:t>History events for individual Devices</a:t>
            </a:r>
          </a:p>
          <a:p>
            <a:pPr lvl="1"/>
            <a:r>
              <a:rPr lang="en-US" smtClean="0"/>
              <a:t>changes of individual settings,</a:t>
            </a:r>
          </a:p>
          <a:p>
            <a:pPr lvl="1"/>
            <a:r>
              <a:rPr lang="en-US" smtClean="0"/>
              <a:t>defects, etc</a:t>
            </a:r>
          </a:p>
          <a:p>
            <a:r>
              <a:rPr lang="en-US" smtClean="0"/>
              <a:t>Device searches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Login and Main Entry Window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http://kds.desy.de/command.html</a:t>
            </a: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password delivered by DESY support</a:t>
            </a:r>
            <a:endParaRPr lang="en-US"/>
          </a:p>
        </p:txBody>
      </p:sp>
      <p:pic>
        <p:nvPicPr>
          <p:cNvPr id="1026" name="Picture 2" descr="C:\Users\mkudla\Work\Desy\Desy2013\SwierkWorkshop\comm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4" y="1416322"/>
            <a:ext cx="4149725" cy="413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kudla\Work\Desy\Desy2013\SwierkWorkshop\logi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0" y="2141539"/>
            <a:ext cx="4613663" cy="1744662"/>
          </a:xfrm>
          <a:prstGeom prst="rect">
            <a:avLst/>
          </a:prstGeom>
          <a:noFill/>
          <a:ln>
            <a:solidFill>
              <a:srgbClr val="9C9E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58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ll devices coming to MSK LRRF group are registered and </a:t>
            </a:r>
            <a:r>
              <a:rPr lang="en-US" dirty="0"/>
              <a:t>labeled (yellow LLRF </a:t>
            </a:r>
            <a:r>
              <a:rPr lang="en-US" dirty="0" smtClean="0"/>
              <a:t>label with 2D Data Matrix code).</a:t>
            </a:r>
          </a:p>
          <a:p>
            <a:r>
              <a:rPr lang="en-US" dirty="0" smtClean="0"/>
              <a:t>For new type of device new KDS type is created (MK, DESY KDS support or FNT). KDS type contains essential device type data, port definitions, graphics etc.</a:t>
            </a:r>
          </a:p>
          <a:p>
            <a:r>
              <a:rPr lang="en-US" dirty="0" smtClean="0"/>
              <a:t>During the inventory individual setting of device are introduced.</a:t>
            </a:r>
          </a:p>
          <a:p>
            <a:r>
              <a:rPr lang="en-US" dirty="0" smtClean="0"/>
              <a:t>Automatic insertion of data to the KDS is under discussion.</a:t>
            </a:r>
          </a:p>
          <a:p>
            <a:r>
              <a:rPr lang="en-US" dirty="0"/>
              <a:t>Inventory in KDS is made by </a:t>
            </a:r>
            <a:r>
              <a:rPr lang="en-US" b="1" dirty="0"/>
              <a:t>KSG</a:t>
            </a:r>
            <a:r>
              <a:rPr lang="en-US" dirty="0"/>
              <a:t> (</a:t>
            </a:r>
            <a:r>
              <a:rPr lang="en-US" b="1" dirty="0" err="1"/>
              <a:t>K</a:t>
            </a:r>
            <a:r>
              <a:rPr lang="en-US" dirty="0" err="1"/>
              <a:t>udla</a:t>
            </a:r>
            <a:r>
              <a:rPr lang="en-US" dirty="0"/>
              <a:t>, </a:t>
            </a:r>
            <a:r>
              <a:rPr lang="en-US" b="1" dirty="0" err="1"/>
              <a:t>S</a:t>
            </a:r>
            <a:r>
              <a:rPr lang="en-US" dirty="0" err="1"/>
              <a:t>zczepanski</a:t>
            </a:r>
            <a:r>
              <a:rPr lang="en-US" dirty="0"/>
              <a:t>, </a:t>
            </a:r>
            <a:r>
              <a:rPr lang="en-US" dirty="0" err="1"/>
              <a:t>Galant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1100" dirty="0"/>
          </a:p>
          <a:p>
            <a:r>
              <a:rPr lang="en-US" dirty="0"/>
              <a:t>Inventory can be done manually, by an Excel file import.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mkudla\Work\Desy\2013\SwierkWorkshop\labe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872" y="1327929"/>
            <a:ext cx="1106449" cy="41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kudla\Work\Desy\2013\SwierkWorkshop\Invento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11" y="4109422"/>
            <a:ext cx="4310639" cy="165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54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data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 data: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194" name="Picture 2" descr="C:\Users\mkudla\Work\Desy\2013\SwierkWorkshop\Object da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1" y="1409296"/>
            <a:ext cx="4511014" cy="477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20776" y="962165"/>
            <a:ext cx="2578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Attachments: </a:t>
            </a:r>
          </a:p>
          <a:p>
            <a:endParaRPr lang="de-DE" dirty="0"/>
          </a:p>
        </p:txBody>
      </p:sp>
      <p:pic>
        <p:nvPicPr>
          <p:cNvPr id="8195" name="Picture 3" descr="C:\Users\mkudla\Work\Desy\2013\SwierkWorkshop\AttachDW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776" y="1409296"/>
            <a:ext cx="2482430" cy="1564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1299411" y="5768284"/>
            <a:ext cx="2062556" cy="22000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42830" y="5709010"/>
            <a:ext cx="1552028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uDWC</a:t>
            </a:r>
            <a:r>
              <a:rPr lang="en-US" dirty="0" smtClean="0"/>
              <a:t> settings</a:t>
            </a:r>
            <a:endParaRPr lang="de-DE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3361966" y="5878287"/>
            <a:ext cx="208086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855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Usage control -&gt; Inventory Management -&gt; Devices in storage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848" y="978946"/>
            <a:ext cx="8520113" cy="5238974"/>
          </a:xfrm>
        </p:spPr>
        <p:txBody>
          <a:bodyPr/>
          <a:lstStyle/>
          <a:p>
            <a:r>
              <a:rPr lang="en-US" dirty="0" smtClean="0"/>
              <a:t>The purpose: to keep track of special device usages: short tests, repairs, exhibitions, etc. We have 51 Storages related to LLRF devices users.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Is important that Storage owner return the device after usage to </a:t>
            </a:r>
            <a:r>
              <a:rPr lang="en-US" b="1" dirty="0" smtClean="0">
                <a:solidFill>
                  <a:srgbClr val="FF0000"/>
                </a:solidFill>
              </a:rPr>
              <a:t>KSG</a:t>
            </a:r>
            <a:r>
              <a:rPr lang="en-US" dirty="0" smtClean="0">
                <a:solidFill>
                  <a:srgbClr val="FF0000"/>
                </a:solidFill>
              </a:rPr>
              <a:t> or/and inform them on device status or location change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mkudla\Work\Desy\2013\SwierkWorkshop\Stor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6" y="2002819"/>
            <a:ext cx="7750815" cy="341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mkudla\Work\Desy\2013\SwierkWorkshop\LudwigStor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115" y="1745681"/>
            <a:ext cx="4124326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21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103188"/>
            <a:ext cx="8697521" cy="544512"/>
          </a:xfrm>
        </p:spPr>
        <p:txBody>
          <a:bodyPr/>
          <a:lstStyle/>
          <a:p>
            <a:r>
              <a:rPr lang="en-US" dirty="0" smtClean="0"/>
              <a:t>Device search -&gt; Object Management  -&gt; Object search (1)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0"/>
            <a:ext cx="8520113" cy="5114142"/>
          </a:xfrm>
        </p:spPr>
        <p:txBody>
          <a:bodyPr/>
          <a:lstStyle/>
          <a:p>
            <a:r>
              <a:rPr lang="en-US" dirty="0" smtClean="0"/>
              <a:t>Several methods available for device search (Object search, Advanced Object search, Special searches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Hint: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Is recommended to use Visible-ID field where generic device </a:t>
            </a:r>
            <a:r>
              <a:rPr lang="en-US" dirty="0" err="1" smtClean="0">
                <a:solidFill>
                  <a:srgbClr val="0070C0"/>
                </a:solidFill>
              </a:rPr>
              <a:t>abrreviations</a:t>
            </a:r>
            <a:r>
              <a:rPr lang="en-US" dirty="0" smtClean="0">
                <a:solidFill>
                  <a:srgbClr val="0070C0"/>
                </a:solidFill>
              </a:rPr>
              <a:t> can be used (EG.: </a:t>
            </a:r>
            <a:r>
              <a:rPr lang="en-US" dirty="0" err="1" smtClean="0">
                <a:solidFill>
                  <a:srgbClr val="0070C0"/>
                </a:solidFill>
              </a:rPr>
              <a:t>uCPU</a:t>
            </a:r>
            <a:r>
              <a:rPr lang="en-US" dirty="0" smtClean="0">
                <a:solidFill>
                  <a:srgbClr val="0070C0"/>
                </a:solidFill>
              </a:rPr>
              <a:t> for all </a:t>
            </a:r>
            <a:r>
              <a:rPr lang="en-US" dirty="0" err="1" smtClean="0">
                <a:solidFill>
                  <a:srgbClr val="0070C0"/>
                </a:solidFill>
              </a:rPr>
              <a:t>ADlink</a:t>
            </a:r>
            <a:r>
              <a:rPr lang="en-US" dirty="0" smtClean="0">
                <a:solidFill>
                  <a:srgbClr val="0070C0"/>
                </a:solidFill>
              </a:rPr>
              <a:t>, Concurrent CPUs)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Wild characters are valid – Asterisk, </a:t>
            </a:r>
            <a:r>
              <a:rPr lang="en-US" dirty="0" err="1" smtClean="0">
                <a:solidFill>
                  <a:srgbClr val="0070C0"/>
                </a:solidFill>
              </a:rPr>
              <a:t>etc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5123" name="Picture 3" descr="C:\Users\mkudla\Work\Desy\2013\SwierkWorkshop\Sea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82" y="1726255"/>
            <a:ext cx="6771559" cy="3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21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103188"/>
            <a:ext cx="8697521" cy="544512"/>
          </a:xfrm>
        </p:spPr>
        <p:txBody>
          <a:bodyPr/>
          <a:lstStyle/>
          <a:p>
            <a:r>
              <a:rPr lang="en-US" dirty="0" smtClean="0"/>
              <a:t>Device search -&gt; Object Management  -&gt; Object search (2)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75" y="977900"/>
            <a:ext cx="8520113" cy="5114142"/>
          </a:xfrm>
        </p:spPr>
        <p:txBody>
          <a:bodyPr/>
          <a:lstStyle/>
          <a:p>
            <a:r>
              <a:rPr lang="en-US" dirty="0" smtClean="0"/>
              <a:t>Search Result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Hint: Advanced object search gives wider device information</a:t>
            </a:r>
            <a:endParaRPr lang="de-DE" dirty="0">
              <a:solidFill>
                <a:srgbClr val="0070C0"/>
              </a:solidFill>
            </a:endParaRPr>
          </a:p>
        </p:txBody>
      </p:sp>
      <p:pic>
        <p:nvPicPr>
          <p:cNvPr id="6146" name="Picture 2" descr="C:\Users\mkudla\Work\Desy\2013\SwierkWorkshop\SearchRes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04" y="1373537"/>
            <a:ext cx="8191501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63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141</TotalTime>
  <Words>688</Words>
  <Application>Microsoft Office PowerPoint</Application>
  <PresentationFormat>Pokaz na ekranie (4:3)</PresentationFormat>
  <Paragraphs>182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PPT-Vorlage_en</vt:lpstr>
      <vt:lpstr>KDS in MSK LLRF group</vt:lpstr>
      <vt:lpstr>KDS – what it is?</vt:lpstr>
      <vt:lpstr>Motivations for KDS usage  </vt:lpstr>
      <vt:lpstr>Command Login and Main Entry Window</vt:lpstr>
      <vt:lpstr>Inventory</vt:lpstr>
      <vt:lpstr>Device data</vt:lpstr>
      <vt:lpstr>Usage control -&gt; Inventory Management -&gt; Devices in storage</vt:lpstr>
      <vt:lpstr>Device search -&gt; Object Management  -&gt; Object search (1)</vt:lpstr>
      <vt:lpstr>Device search -&gt; Object Management  -&gt; Object search (2)</vt:lpstr>
      <vt:lpstr>Installation overviews -&gt; Navigator -&gt; Topzones</vt:lpstr>
      <vt:lpstr>Device Histories -&gt; Attributes, Locations</vt:lpstr>
      <vt:lpstr>MSK KDS users</vt:lpstr>
      <vt:lpstr>Final remarks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Kudla, Ignacy Maciej</dc:creator>
  <cp:lastModifiedBy>mkudla</cp:lastModifiedBy>
  <cp:revision>87</cp:revision>
  <dcterms:created xsi:type="dcterms:W3CDTF">2013-02-12T10:15:16Z</dcterms:created>
  <dcterms:modified xsi:type="dcterms:W3CDTF">2013-02-20T10:59:46Z</dcterms:modified>
</cp:coreProperties>
</file>