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68" r:id="rId4"/>
    <p:sldId id="275" r:id="rId5"/>
    <p:sldId id="280" r:id="rId6"/>
    <p:sldId id="281" r:id="rId7"/>
    <p:sldId id="283" r:id="rId8"/>
    <p:sldId id="271" r:id="rId9"/>
    <p:sldId id="276" r:id="rId10"/>
    <p:sldId id="274" r:id="rId11"/>
    <p:sldId id="277" r:id="rId12"/>
    <p:sldId id="265" r:id="rId13"/>
    <p:sldId id="278" r:id="rId14"/>
    <p:sldId id="279" r:id="rId15"/>
    <p:sldId id="282" r:id="rId16"/>
    <p:sldId id="260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548" autoAdjust="0"/>
  </p:normalViewPr>
  <p:slideViewPr>
    <p:cSldViewPr>
      <p:cViewPr>
        <p:scale>
          <a:sx n="100" d="100"/>
          <a:sy n="100" d="100"/>
        </p:scale>
        <p:origin x="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67DC-D06C-4F10-A6D6-4A8192853E98}" type="datetimeFigureOut">
              <a:rPr lang="pl-PL" smtClean="0"/>
              <a:pPr/>
              <a:t>2013-02-20</a:t>
            </a:fld>
            <a:endParaRPr lang="pl-PL" dirty="0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F08E-9119-4448-90BB-BCA4EEEEB505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67DC-D06C-4F10-A6D6-4A8192853E98}" type="datetimeFigureOut">
              <a:rPr lang="pl-PL" smtClean="0"/>
              <a:pPr/>
              <a:t>2013-02-20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F08E-9119-4448-90BB-BCA4EEEEB505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67DC-D06C-4F10-A6D6-4A8192853E98}" type="datetimeFigureOut">
              <a:rPr lang="pl-PL" smtClean="0"/>
              <a:pPr/>
              <a:t>2013-02-20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F08E-9119-4448-90BB-BCA4EEEEB505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67DC-D06C-4F10-A6D6-4A8192853E98}" type="datetimeFigureOut">
              <a:rPr lang="pl-PL" smtClean="0"/>
              <a:pPr/>
              <a:t>2013-02-20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F08E-9119-4448-90BB-BCA4EEEEB505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67DC-D06C-4F10-A6D6-4A8192853E98}" type="datetimeFigureOut">
              <a:rPr lang="pl-PL" smtClean="0"/>
              <a:pPr/>
              <a:t>2013-02-20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F08E-9119-4448-90BB-BCA4EEEEB505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67DC-D06C-4F10-A6D6-4A8192853E98}" type="datetimeFigureOut">
              <a:rPr lang="pl-PL" smtClean="0"/>
              <a:pPr/>
              <a:t>2013-02-20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F08E-9119-4448-90BB-BCA4EEEEB505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67DC-D06C-4F10-A6D6-4A8192853E98}" type="datetimeFigureOut">
              <a:rPr lang="pl-PL" smtClean="0"/>
              <a:pPr/>
              <a:t>2013-02-20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F08E-9119-4448-90BB-BCA4EEEEB505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67DC-D06C-4F10-A6D6-4A8192853E98}" type="datetimeFigureOut">
              <a:rPr lang="pl-PL" smtClean="0"/>
              <a:pPr/>
              <a:t>2013-02-20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F08E-9119-4448-90BB-BCA4EEEEB505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67DC-D06C-4F10-A6D6-4A8192853E98}" type="datetimeFigureOut">
              <a:rPr lang="pl-PL" smtClean="0"/>
              <a:pPr/>
              <a:t>2013-02-20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F08E-9119-4448-90BB-BCA4EEEEB505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67DC-D06C-4F10-A6D6-4A8192853E98}" type="datetimeFigureOut">
              <a:rPr lang="pl-PL" smtClean="0"/>
              <a:pPr/>
              <a:t>2013-02-20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F08E-9119-4448-90BB-BCA4EEEEB505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67DC-D06C-4F10-A6D6-4A8192853E98}" type="datetimeFigureOut">
              <a:rPr lang="pl-PL" smtClean="0"/>
              <a:pPr/>
              <a:t>2013-02-20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0FFF08E-9119-4448-90BB-BCA4EEEEB505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dirty="0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47767DC-D06C-4F10-A6D6-4A8192853E98}" type="datetimeFigureOut">
              <a:rPr lang="pl-PL" smtClean="0"/>
              <a:pPr/>
              <a:t>2013-02-20</a:t>
            </a:fld>
            <a:endParaRPr lang="pl-PL" dirty="0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0FFF08E-9119-4448-90BB-BCA4EEEEB505}" type="slidenum">
              <a:rPr lang="pl-PL" smtClean="0"/>
              <a:pPr/>
              <a:t>‹#›</a:t>
            </a:fld>
            <a:endParaRPr lang="pl-PL" dirty="0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REFM</a:t>
            </a:r>
            <a:br>
              <a:rPr lang="pl-PL" dirty="0" smtClean="0"/>
            </a:br>
            <a:endParaRPr lang="en-US" sz="40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Dominik Sikora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L2</a:t>
            </a:r>
            <a:r>
              <a:rPr lang="en-US" dirty="0" smtClean="0"/>
              <a:t> </a:t>
            </a:r>
            <a:r>
              <a:rPr lang="pl-PL" dirty="0" err="1" smtClean="0"/>
              <a:t>REFMs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268760"/>
            <a:ext cx="3829050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rostokąt 20"/>
          <p:cNvSpPr/>
          <p:nvPr/>
        </p:nvSpPr>
        <p:spPr>
          <a:xfrm>
            <a:off x="5292080" y="2420888"/>
            <a:ext cx="3096344" cy="295232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L2</a:t>
            </a:r>
            <a:r>
              <a:rPr lang="en-US" dirty="0" smtClean="0"/>
              <a:t> </a:t>
            </a:r>
            <a:r>
              <a:rPr lang="pl-PL" dirty="0" err="1" smtClean="0"/>
              <a:t>REFMs</a:t>
            </a:r>
            <a:endParaRPr lang="en-US" dirty="0"/>
          </a:p>
        </p:txBody>
      </p:sp>
      <p:sp>
        <p:nvSpPr>
          <p:cNvPr id="25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797152"/>
            <a:ext cx="8229600" cy="2060848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REFM-OPT-L2 users</a:t>
            </a:r>
            <a:r>
              <a:rPr lang="pl-PL" dirty="0" smtClean="0">
                <a:latin typeface="+mj-lt"/>
              </a:rPr>
              <a:t> (3)</a:t>
            </a:r>
            <a:r>
              <a:rPr lang="en-US" dirty="0" smtClean="0">
                <a:latin typeface="+mj-lt"/>
              </a:rPr>
              <a:t>:</a:t>
            </a:r>
          </a:p>
          <a:p>
            <a:pPr lvl="1"/>
            <a:r>
              <a:rPr lang="en-US" dirty="0" smtClean="0">
                <a:latin typeface="+mj-lt"/>
              </a:rPr>
              <a:t>DCM in Master LLRF (27dBm)</a:t>
            </a:r>
          </a:p>
          <a:p>
            <a:pPr lvl="1"/>
            <a:r>
              <a:rPr lang="en-US" dirty="0" smtClean="0">
                <a:latin typeface="+mj-lt"/>
              </a:rPr>
              <a:t>Interferometer for signal distribution to Slave LLRF rack</a:t>
            </a:r>
          </a:p>
          <a:p>
            <a:pPr lvl="1"/>
            <a:r>
              <a:rPr lang="en-US" dirty="0" smtClean="0">
                <a:latin typeface="+mj-lt"/>
              </a:rPr>
              <a:t>Frequency divider 1300MHz -&gt; 10MHz</a:t>
            </a:r>
            <a:endParaRPr lang="en-US" dirty="0" smtClean="0">
              <a:latin typeface="+mj-lt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268760"/>
            <a:ext cx="3829050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Łącznik prosty ze strzałką 6"/>
          <p:cNvCxnSpPr/>
          <p:nvPr/>
        </p:nvCxnSpPr>
        <p:spPr>
          <a:xfrm>
            <a:off x="6372200" y="2420888"/>
            <a:ext cx="0" cy="864096"/>
          </a:xfrm>
          <a:prstGeom prst="straightConnector1">
            <a:avLst/>
          </a:prstGeom>
          <a:ln w="28575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7092280" y="2420888"/>
            <a:ext cx="0" cy="864096"/>
          </a:xfrm>
          <a:prstGeom prst="straightConnector1">
            <a:avLst/>
          </a:prstGeom>
          <a:ln w="28575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6156176" y="3789040"/>
            <a:ext cx="0" cy="576064"/>
          </a:xfrm>
          <a:prstGeom prst="straightConnector1">
            <a:avLst/>
          </a:prstGeom>
          <a:ln w="28575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 flipH="1">
            <a:off x="6732240" y="3789040"/>
            <a:ext cx="2" cy="1224136"/>
          </a:xfrm>
          <a:prstGeom prst="straightConnector1">
            <a:avLst/>
          </a:prstGeom>
          <a:ln w="28575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7308304" y="3789040"/>
            <a:ext cx="0" cy="576064"/>
          </a:xfrm>
          <a:prstGeom prst="straightConnector1">
            <a:avLst/>
          </a:prstGeom>
          <a:ln w="28575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ole tekstowe 11"/>
          <p:cNvSpPr txBox="1"/>
          <p:nvPr/>
        </p:nvSpPr>
        <p:spPr>
          <a:xfrm>
            <a:off x="5350380" y="3975447"/>
            <a:ext cx="8778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Frequency</a:t>
            </a:r>
            <a:br>
              <a:rPr lang="en-US" sz="1200" dirty="0" smtClean="0"/>
            </a:br>
            <a:r>
              <a:rPr lang="en-US" sz="1200" dirty="0" smtClean="0"/>
              <a:t>divider</a:t>
            </a:r>
          </a:p>
        </p:txBody>
      </p:sp>
      <p:sp>
        <p:nvSpPr>
          <p:cNvPr id="13" name="pole tekstowe 12"/>
          <p:cNvSpPr txBox="1"/>
          <p:nvPr/>
        </p:nvSpPr>
        <p:spPr>
          <a:xfrm>
            <a:off x="6228184" y="4941168"/>
            <a:ext cx="1017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Main output</a:t>
            </a:r>
            <a:br>
              <a:rPr lang="en-US" sz="1200" dirty="0" smtClean="0"/>
            </a:br>
            <a:r>
              <a:rPr lang="en-US" sz="1200" dirty="0" smtClean="0"/>
              <a:t>for DCM</a:t>
            </a:r>
          </a:p>
        </p:txBody>
      </p:sp>
      <p:cxnSp>
        <p:nvCxnSpPr>
          <p:cNvPr id="20" name="Łącznik prosty 19"/>
          <p:cNvCxnSpPr/>
          <p:nvPr/>
        </p:nvCxnSpPr>
        <p:spPr>
          <a:xfrm flipV="1">
            <a:off x="5940152" y="4365104"/>
            <a:ext cx="432048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ze strzałką 21"/>
          <p:cNvCxnSpPr/>
          <p:nvPr/>
        </p:nvCxnSpPr>
        <p:spPr>
          <a:xfrm>
            <a:off x="6156176" y="4725144"/>
            <a:ext cx="0" cy="288032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ole tekstowe 23"/>
          <p:cNvSpPr txBox="1"/>
          <p:nvPr/>
        </p:nvSpPr>
        <p:spPr>
          <a:xfrm>
            <a:off x="5505036" y="4725144"/>
            <a:ext cx="6511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200" dirty="0" smtClean="0"/>
              <a:t>10MHz</a:t>
            </a:r>
            <a:endParaRPr lang="en-US" sz="1200" dirty="0" smtClean="0"/>
          </a:p>
        </p:txBody>
      </p:sp>
      <p:cxnSp>
        <p:nvCxnSpPr>
          <p:cNvPr id="26" name="Łącznik prosty ze strzałką 25"/>
          <p:cNvCxnSpPr/>
          <p:nvPr/>
        </p:nvCxnSpPr>
        <p:spPr>
          <a:xfrm>
            <a:off x="7812360" y="2420888"/>
            <a:ext cx="0" cy="1944216"/>
          </a:xfrm>
          <a:prstGeom prst="straightConnector1">
            <a:avLst/>
          </a:prstGeom>
          <a:ln w="28575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Łącznik prosty ze strzałką 29"/>
          <p:cNvCxnSpPr/>
          <p:nvPr/>
        </p:nvCxnSpPr>
        <p:spPr>
          <a:xfrm flipV="1">
            <a:off x="7956376" y="2420888"/>
            <a:ext cx="0" cy="1944216"/>
          </a:xfrm>
          <a:prstGeom prst="straightConnector1">
            <a:avLst/>
          </a:prstGeom>
          <a:ln w="28575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6012160" y="3284984"/>
            <a:ext cx="1440160" cy="50405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ysClr val="windowText" lastClr="000000"/>
                </a:solidFill>
              </a:rPr>
              <a:t>Laser to RF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8" name="Prostokąt 17"/>
          <p:cNvSpPr/>
          <p:nvPr/>
        </p:nvSpPr>
        <p:spPr>
          <a:xfrm>
            <a:off x="5940152" y="4365104"/>
            <a:ext cx="432048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Prostokąt 24"/>
          <p:cNvSpPr/>
          <p:nvPr/>
        </p:nvSpPr>
        <p:spPr>
          <a:xfrm>
            <a:off x="6948264" y="4365104"/>
            <a:ext cx="1224136" cy="3600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Interferometer</a:t>
            </a:r>
            <a:endParaRPr lang="en-US" sz="120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L3 link – from L2RF to DCM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1268760"/>
            <a:ext cx="756084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L3 link – from L2RF to DCM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1268760"/>
            <a:ext cx="756084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Symbol zastępczy zawartości 2"/>
          <p:cNvSpPr txBox="1">
            <a:spLocks/>
          </p:cNvSpPr>
          <p:nvPr/>
        </p:nvSpPr>
        <p:spPr>
          <a:xfrm>
            <a:off x="457200" y="4797152"/>
            <a:ext cx="8229600" cy="2060848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REFM-OPT-L3 users</a:t>
            </a:r>
            <a:r>
              <a:rPr kumimoji="0" lang="pl-PL" sz="2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(4)</a:t>
            </a:r>
            <a:r>
              <a:rPr kumimoji="0" lang="en-US" sz="2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:</a:t>
            </a: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DCM in Master LLRF (27dBm)</a:t>
            </a: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2x Interferometer for signal distribution</a:t>
            </a:r>
            <a:r>
              <a:rPr kumimoji="0" lang="pl-PL" sz="2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to</a:t>
            </a:r>
            <a:r>
              <a: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rest</a:t>
            </a:r>
            <a:r>
              <a:rPr kumimoji="0" lang="pl-PL" sz="2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of </a:t>
            </a:r>
            <a:r>
              <a:rPr kumimoji="0" lang="pl-PL" sz="2400" b="0" i="0" u="none" strike="noStrike" kern="1200" cap="none" spc="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the</a:t>
            </a:r>
            <a:r>
              <a:rPr kumimoji="0" lang="pl-PL" sz="2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LLRF</a:t>
            </a:r>
            <a:r>
              <a: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racks</a:t>
            </a: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Frequency divider 1300MHz -&gt; 10MHz</a:t>
            </a:r>
          </a:p>
        </p:txBody>
      </p:sp>
      <p:sp>
        <p:nvSpPr>
          <p:cNvPr id="39" name="Prostokąt 38"/>
          <p:cNvSpPr/>
          <p:nvPr/>
        </p:nvSpPr>
        <p:spPr>
          <a:xfrm>
            <a:off x="5148064" y="2420888"/>
            <a:ext cx="3168352" cy="316835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Łącznik prosty ze strzałką 41"/>
          <p:cNvCxnSpPr/>
          <p:nvPr/>
        </p:nvCxnSpPr>
        <p:spPr>
          <a:xfrm>
            <a:off x="6372200" y="2420888"/>
            <a:ext cx="0" cy="864096"/>
          </a:xfrm>
          <a:prstGeom prst="straightConnector1">
            <a:avLst/>
          </a:prstGeom>
          <a:ln w="28575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Łącznik prosty ze strzałką 42"/>
          <p:cNvCxnSpPr/>
          <p:nvPr/>
        </p:nvCxnSpPr>
        <p:spPr>
          <a:xfrm>
            <a:off x="7092280" y="2420888"/>
            <a:ext cx="0" cy="864096"/>
          </a:xfrm>
          <a:prstGeom prst="straightConnector1">
            <a:avLst/>
          </a:prstGeom>
          <a:ln w="28575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Łącznik prosty ze strzałką 43"/>
          <p:cNvCxnSpPr/>
          <p:nvPr/>
        </p:nvCxnSpPr>
        <p:spPr>
          <a:xfrm>
            <a:off x="6156176" y="3789040"/>
            <a:ext cx="0" cy="576064"/>
          </a:xfrm>
          <a:prstGeom prst="straightConnector1">
            <a:avLst/>
          </a:prstGeom>
          <a:ln w="28575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Łącznik prosty ze strzałką 44"/>
          <p:cNvCxnSpPr/>
          <p:nvPr/>
        </p:nvCxnSpPr>
        <p:spPr>
          <a:xfrm flipH="1">
            <a:off x="6732240" y="3789040"/>
            <a:ext cx="2" cy="1224136"/>
          </a:xfrm>
          <a:prstGeom prst="straightConnector1">
            <a:avLst/>
          </a:prstGeom>
          <a:ln w="28575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Łącznik prosty ze strzałką 45"/>
          <p:cNvCxnSpPr/>
          <p:nvPr/>
        </p:nvCxnSpPr>
        <p:spPr>
          <a:xfrm>
            <a:off x="7308304" y="3789040"/>
            <a:ext cx="0" cy="576064"/>
          </a:xfrm>
          <a:prstGeom prst="straightConnector1">
            <a:avLst/>
          </a:prstGeom>
          <a:ln w="28575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pole tekstowe 46"/>
          <p:cNvSpPr txBox="1"/>
          <p:nvPr/>
        </p:nvSpPr>
        <p:spPr>
          <a:xfrm>
            <a:off x="6228184" y="4941168"/>
            <a:ext cx="1017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Main output</a:t>
            </a:r>
            <a:br>
              <a:rPr lang="en-US" sz="1200" dirty="0" smtClean="0"/>
            </a:br>
            <a:r>
              <a:rPr lang="en-US" sz="1200" dirty="0" smtClean="0"/>
              <a:t>for DCM</a:t>
            </a:r>
          </a:p>
        </p:txBody>
      </p:sp>
      <p:cxnSp>
        <p:nvCxnSpPr>
          <p:cNvPr id="48" name="Łącznik prosty ze strzałką 47"/>
          <p:cNvCxnSpPr/>
          <p:nvPr/>
        </p:nvCxnSpPr>
        <p:spPr>
          <a:xfrm>
            <a:off x="7812360" y="2420888"/>
            <a:ext cx="0" cy="1944216"/>
          </a:xfrm>
          <a:prstGeom prst="straightConnector1">
            <a:avLst/>
          </a:prstGeom>
          <a:ln w="28575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Łącznik prosty ze strzałką 48"/>
          <p:cNvCxnSpPr/>
          <p:nvPr/>
        </p:nvCxnSpPr>
        <p:spPr>
          <a:xfrm flipV="1">
            <a:off x="7956376" y="2420888"/>
            <a:ext cx="0" cy="1944216"/>
          </a:xfrm>
          <a:prstGeom prst="straightConnector1">
            <a:avLst/>
          </a:prstGeom>
          <a:ln w="28575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Prostokąt 50"/>
          <p:cNvSpPr/>
          <p:nvPr/>
        </p:nvSpPr>
        <p:spPr>
          <a:xfrm>
            <a:off x="6012160" y="3284984"/>
            <a:ext cx="1440160" cy="50405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ysClr val="windowText" lastClr="000000"/>
                </a:solidFill>
              </a:rPr>
              <a:t>Laser to RF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59" name="Prostokąt 58"/>
          <p:cNvSpPr/>
          <p:nvPr/>
        </p:nvSpPr>
        <p:spPr>
          <a:xfrm>
            <a:off x="6948264" y="4365104"/>
            <a:ext cx="1224136" cy="3600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Interferometer</a:t>
            </a:r>
            <a:endParaRPr lang="en-US" sz="1200" dirty="0">
              <a:solidFill>
                <a:sysClr val="windowText" lastClr="000000"/>
              </a:solidFill>
            </a:endParaRPr>
          </a:p>
        </p:txBody>
      </p:sp>
      <p:cxnSp>
        <p:nvCxnSpPr>
          <p:cNvPr id="60" name="Łącznik prosty ze strzałką 59"/>
          <p:cNvCxnSpPr/>
          <p:nvPr/>
        </p:nvCxnSpPr>
        <p:spPr>
          <a:xfrm>
            <a:off x="5652120" y="2420888"/>
            <a:ext cx="0" cy="1944216"/>
          </a:xfrm>
          <a:prstGeom prst="straightConnector1">
            <a:avLst/>
          </a:prstGeom>
          <a:ln w="28575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Łącznik prosty ze strzałką 60"/>
          <p:cNvCxnSpPr/>
          <p:nvPr/>
        </p:nvCxnSpPr>
        <p:spPr>
          <a:xfrm flipV="1">
            <a:off x="5508104" y="2420888"/>
            <a:ext cx="0" cy="1944216"/>
          </a:xfrm>
          <a:prstGeom prst="straightConnector1">
            <a:avLst/>
          </a:prstGeom>
          <a:ln w="28575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Prostokąt 61"/>
          <p:cNvSpPr/>
          <p:nvPr/>
        </p:nvSpPr>
        <p:spPr>
          <a:xfrm>
            <a:off x="5292080" y="4365104"/>
            <a:ext cx="1224136" cy="3600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Interferometer</a:t>
            </a:r>
            <a:endParaRPr lang="en-US" sz="120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ymbol zastępczy zawartości 2"/>
          <p:cNvSpPr txBox="1">
            <a:spLocks/>
          </p:cNvSpPr>
          <p:nvPr/>
        </p:nvSpPr>
        <p:spPr>
          <a:xfrm>
            <a:off x="457200" y="4797152"/>
            <a:ext cx="8229600" cy="2060848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REFM-OPT-L3 users</a:t>
            </a:r>
            <a:r>
              <a:rPr kumimoji="0" lang="pl-PL" sz="2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(4)</a:t>
            </a:r>
            <a:r>
              <a:rPr kumimoji="0" lang="en-US" sz="2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:</a:t>
            </a: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DCM in Master LLRF (27dBm)</a:t>
            </a: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2x Interferometer for signal distribution</a:t>
            </a:r>
            <a:r>
              <a:rPr kumimoji="0" lang="pl-PL" sz="2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to</a:t>
            </a:r>
            <a:r>
              <a: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rest</a:t>
            </a:r>
            <a:r>
              <a:rPr kumimoji="0" lang="pl-PL" sz="2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of </a:t>
            </a:r>
            <a:r>
              <a:rPr kumimoji="0" lang="pl-PL" sz="2400" b="0" i="0" u="none" strike="noStrike" kern="1200" cap="none" spc="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the</a:t>
            </a:r>
            <a:r>
              <a:rPr kumimoji="0" lang="pl-PL" sz="2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LLRF</a:t>
            </a:r>
            <a:r>
              <a: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racks</a:t>
            </a: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Frequency divider 1300MHz -&gt; 10MHz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L3 link – from L2RF to DCM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1268760"/>
            <a:ext cx="756084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9" name="Prostokąt 38"/>
          <p:cNvSpPr/>
          <p:nvPr/>
        </p:nvSpPr>
        <p:spPr>
          <a:xfrm>
            <a:off x="5148064" y="2420888"/>
            <a:ext cx="3168352" cy="316835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Łącznik prosty ze strzałką 41"/>
          <p:cNvCxnSpPr/>
          <p:nvPr/>
        </p:nvCxnSpPr>
        <p:spPr>
          <a:xfrm>
            <a:off x="6372200" y="2420888"/>
            <a:ext cx="0" cy="864096"/>
          </a:xfrm>
          <a:prstGeom prst="straightConnector1">
            <a:avLst/>
          </a:prstGeom>
          <a:ln w="28575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Łącznik prosty ze strzałką 42"/>
          <p:cNvCxnSpPr/>
          <p:nvPr/>
        </p:nvCxnSpPr>
        <p:spPr>
          <a:xfrm>
            <a:off x="7092280" y="2420888"/>
            <a:ext cx="0" cy="864096"/>
          </a:xfrm>
          <a:prstGeom prst="straightConnector1">
            <a:avLst/>
          </a:prstGeom>
          <a:ln w="28575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Łącznik prosty ze strzałką 43"/>
          <p:cNvCxnSpPr/>
          <p:nvPr/>
        </p:nvCxnSpPr>
        <p:spPr>
          <a:xfrm>
            <a:off x="6156176" y="3789040"/>
            <a:ext cx="0" cy="576064"/>
          </a:xfrm>
          <a:prstGeom prst="straightConnector1">
            <a:avLst/>
          </a:prstGeom>
          <a:ln w="28575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Łącznik prosty ze strzałką 44"/>
          <p:cNvCxnSpPr/>
          <p:nvPr/>
        </p:nvCxnSpPr>
        <p:spPr>
          <a:xfrm flipH="1">
            <a:off x="6732240" y="3789040"/>
            <a:ext cx="2" cy="1224136"/>
          </a:xfrm>
          <a:prstGeom prst="straightConnector1">
            <a:avLst/>
          </a:prstGeom>
          <a:ln w="28575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Łącznik prosty ze strzałką 45"/>
          <p:cNvCxnSpPr/>
          <p:nvPr/>
        </p:nvCxnSpPr>
        <p:spPr>
          <a:xfrm>
            <a:off x="7308304" y="3789040"/>
            <a:ext cx="0" cy="576064"/>
          </a:xfrm>
          <a:prstGeom prst="straightConnector1">
            <a:avLst/>
          </a:prstGeom>
          <a:ln w="28575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pole tekstowe 46"/>
          <p:cNvSpPr txBox="1"/>
          <p:nvPr/>
        </p:nvSpPr>
        <p:spPr>
          <a:xfrm>
            <a:off x="6228184" y="4941168"/>
            <a:ext cx="1017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Main output</a:t>
            </a:r>
            <a:br>
              <a:rPr lang="en-US" sz="1200" dirty="0" smtClean="0"/>
            </a:br>
            <a:r>
              <a:rPr lang="en-US" sz="1200" dirty="0" smtClean="0"/>
              <a:t>for DCM</a:t>
            </a:r>
          </a:p>
        </p:txBody>
      </p:sp>
      <p:cxnSp>
        <p:nvCxnSpPr>
          <p:cNvPr id="48" name="Łącznik prosty ze strzałką 47"/>
          <p:cNvCxnSpPr/>
          <p:nvPr/>
        </p:nvCxnSpPr>
        <p:spPr>
          <a:xfrm>
            <a:off x="7812360" y="2420888"/>
            <a:ext cx="0" cy="1944216"/>
          </a:xfrm>
          <a:prstGeom prst="straightConnector1">
            <a:avLst/>
          </a:prstGeom>
          <a:ln w="28575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Łącznik prosty ze strzałką 48"/>
          <p:cNvCxnSpPr/>
          <p:nvPr/>
        </p:nvCxnSpPr>
        <p:spPr>
          <a:xfrm flipV="1">
            <a:off x="7956376" y="2420888"/>
            <a:ext cx="0" cy="1944216"/>
          </a:xfrm>
          <a:prstGeom prst="straightConnector1">
            <a:avLst/>
          </a:prstGeom>
          <a:ln w="28575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Prostokąt 50"/>
          <p:cNvSpPr/>
          <p:nvPr/>
        </p:nvSpPr>
        <p:spPr>
          <a:xfrm>
            <a:off x="6012160" y="3284984"/>
            <a:ext cx="1440160" cy="50405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ysClr val="windowText" lastClr="000000"/>
                </a:solidFill>
              </a:rPr>
              <a:t>Laser to RF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59" name="Prostokąt 58"/>
          <p:cNvSpPr/>
          <p:nvPr/>
        </p:nvSpPr>
        <p:spPr>
          <a:xfrm>
            <a:off x="6948264" y="4365104"/>
            <a:ext cx="1224136" cy="3600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Interferometer</a:t>
            </a:r>
            <a:endParaRPr lang="en-US" sz="1200" dirty="0">
              <a:solidFill>
                <a:sysClr val="windowText" lastClr="000000"/>
              </a:solidFill>
            </a:endParaRPr>
          </a:p>
        </p:txBody>
      </p:sp>
      <p:cxnSp>
        <p:nvCxnSpPr>
          <p:cNvPr id="60" name="Łącznik prosty ze strzałką 59"/>
          <p:cNvCxnSpPr/>
          <p:nvPr/>
        </p:nvCxnSpPr>
        <p:spPr>
          <a:xfrm>
            <a:off x="5652120" y="2420888"/>
            <a:ext cx="0" cy="1944216"/>
          </a:xfrm>
          <a:prstGeom prst="straightConnector1">
            <a:avLst/>
          </a:prstGeom>
          <a:ln w="28575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Łącznik prosty ze strzałką 60"/>
          <p:cNvCxnSpPr/>
          <p:nvPr/>
        </p:nvCxnSpPr>
        <p:spPr>
          <a:xfrm flipV="1">
            <a:off x="5508104" y="2420888"/>
            <a:ext cx="0" cy="1944216"/>
          </a:xfrm>
          <a:prstGeom prst="straightConnector1">
            <a:avLst/>
          </a:prstGeom>
          <a:ln w="28575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upa 219"/>
          <p:cNvGrpSpPr/>
          <p:nvPr/>
        </p:nvGrpSpPr>
        <p:grpSpPr>
          <a:xfrm rot="10800000">
            <a:off x="5868144" y="2636912"/>
            <a:ext cx="576064" cy="360040"/>
            <a:chOff x="4644008" y="2420888"/>
            <a:chExt cx="576064" cy="360040"/>
          </a:xfrm>
        </p:grpSpPr>
        <p:grpSp>
          <p:nvGrpSpPr>
            <p:cNvPr id="5" name="Grupa 47"/>
            <p:cNvGrpSpPr/>
            <p:nvPr/>
          </p:nvGrpSpPr>
          <p:grpSpPr>
            <a:xfrm>
              <a:off x="4644008" y="2420888"/>
              <a:ext cx="576064" cy="288032"/>
              <a:chOff x="4644008" y="2420888"/>
              <a:chExt cx="576064" cy="288032"/>
            </a:xfrm>
          </p:grpSpPr>
          <p:grpSp>
            <p:nvGrpSpPr>
              <p:cNvPr id="6" name="Grupa 43"/>
              <p:cNvGrpSpPr/>
              <p:nvPr/>
            </p:nvGrpSpPr>
            <p:grpSpPr>
              <a:xfrm>
                <a:off x="4644008" y="2492896"/>
                <a:ext cx="576064" cy="216024"/>
                <a:chOff x="4644008" y="2492896"/>
                <a:chExt cx="576064" cy="216024"/>
              </a:xfrm>
            </p:grpSpPr>
            <p:sp>
              <p:nvSpPr>
                <p:cNvPr id="69" name="Prostokąt 68"/>
                <p:cNvSpPr/>
                <p:nvPr/>
              </p:nvSpPr>
              <p:spPr>
                <a:xfrm>
                  <a:off x="4644008" y="2492896"/>
                  <a:ext cx="576064" cy="2160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70" name="Łącznik prosty 69"/>
                <p:cNvCxnSpPr/>
                <p:nvPr/>
              </p:nvCxnSpPr>
              <p:spPr>
                <a:xfrm>
                  <a:off x="5076056" y="2523629"/>
                  <a:ext cx="0" cy="14401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Łącznik prosty 70"/>
                <p:cNvCxnSpPr/>
                <p:nvPr/>
              </p:nvCxnSpPr>
              <p:spPr>
                <a:xfrm flipV="1">
                  <a:off x="4788024" y="2595637"/>
                  <a:ext cx="144016" cy="720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Łącznik prosty 71"/>
                <p:cNvCxnSpPr/>
                <p:nvPr/>
              </p:nvCxnSpPr>
              <p:spPr>
                <a:xfrm>
                  <a:off x="4932040" y="2598812"/>
                  <a:ext cx="144016" cy="720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Łącznik prosty 72"/>
                <p:cNvCxnSpPr/>
                <p:nvPr/>
              </p:nvCxnSpPr>
              <p:spPr>
                <a:xfrm>
                  <a:off x="4788024" y="2521471"/>
                  <a:ext cx="0" cy="144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7" name="Łącznik prosty 66"/>
              <p:cNvCxnSpPr/>
              <p:nvPr/>
            </p:nvCxnSpPr>
            <p:spPr>
              <a:xfrm>
                <a:off x="5148064" y="2420888"/>
                <a:ext cx="0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Łącznik prosty 67"/>
              <p:cNvCxnSpPr/>
              <p:nvPr/>
            </p:nvCxnSpPr>
            <p:spPr>
              <a:xfrm>
                <a:off x="4716016" y="2420888"/>
                <a:ext cx="0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5" name="Łącznik prosty 64"/>
            <p:cNvCxnSpPr/>
            <p:nvPr/>
          </p:nvCxnSpPr>
          <p:spPr>
            <a:xfrm>
              <a:off x="4716016" y="2708920"/>
              <a:ext cx="0" cy="7200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upa 38"/>
          <p:cNvGrpSpPr/>
          <p:nvPr/>
        </p:nvGrpSpPr>
        <p:grpSpPr>
          <a:xfrm>
            <a:off x="5724128" y="4941168"/>
            <a:ext cx="432048" cy="360040"/>
            <a:chOff x="5940152" y="3789040"/>
            <a:chExt cx="432048" cy="360040"/>
          </a:xfrm>
        </p:grpSpPr>
        <p:cxnSp>
          <p:nvCxnSpPr>
            <p:cNvPr id="76" name="Łącznik prosty 75"/>
            <p:cNvCxnSpPr/>
            <p:nvPr/>
          </p:nvCxnSpPr>
          <p:spPr>
            <a:xfrm flipV="1">
              <a:off x="5940152" y="3789040"/>
              <a:ext cx="432048" cy="36004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Prostokąt 76"/>
            <p:cNvSpPr/>
            <p:nvPr/>
          </p:nvSpPr>
          <p:spPr>
            <a:xfrm>
              <a:off x="5940152" y="3789040"/>
              <a:ext cx="432048" cy="36004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78" name="Łącznik prosty ze strzałką 77"/>
          <p:cNvCxnSpPr>
            <a:endCxn id="77" idx="0"/>
          </p:cNvCxnSpPr>
          <p:nvPr/>
        </p:nvCxnSpPr>
        <p:spPr>
          <a:xfrm>
            <a:off x="5940152" y="2996952"/>
            <a:ext cx="0" cy="1944216"/>
          </a:xfrm>
          <a:prstGeom prst="straightConnector1">
            <a:avLst/>
          </a:prstGeom>
          <a:ln w="28575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Prostokąt 61"/>
          <p:cNvSpPr/>
          <p:nvPr/>
        </p:nvSpPr>
        <p:spPr>
          <a:xfrm>
            <a:off x="5292080" y="4365104"/>
            <a:ext cx="1224136" cy="3600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Interferometer</a:t>
            </a:r>
            <a:endParaRPr lang="en-US" sz="1200" dirty="0">
              <a:solidFill>
                <a:sysClr val="windowText" lastClr="000000"/>
              </a:solidFill>
            </a:endParaRPr>
          </a:p>
        </p:txBody>
      </p:sp>
      <p:cxnSp>
        <p:nvCxnSpPr>
          <p:cNvPr id="40" name="Łącznik prosty ze strzałką 39"/>
          <p:cNvCxnSpPr/>
          <p:nvPr/>
        </p:nvCxnSpPr>
        <p:spPr>
          <a:xfrm>
            <a:off x="5940152" y="5301208"/>
            <a:ext cx="0" cy="288032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ymbol zastępczy zawartości 2"/>
          <p:cNvSpPr txBox="1">
            <a:spLocks/>
          </p:cNvSpPr>
          <p:nvPr/>
        </p:nvSpPr>
        <p:spPr>
          <a:xfrm>
            <a:off x="457200" y="1556792"/>
            <a:ext cx="8229600" cy="530120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Space issue in injector area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US" sz="2600" dirty="0" smtClean="0">
                <a:latin typeface="+mj-lt"/>
              </a:rPr>
              <a:t>No space issue in L1, L2 and L3 sections – 2U height in place of LOGM boxes (</a:t>
            </a:r>
            <a:r>
              <a:rPr lang="en-US" sz="2600" dirty="0" err="1" smtClean="0">
                <a:latin typeface="+mj-lt"/>
              </a:rPr>
              <a:t>uLOG</a:t>
            </a:r>
            <a:r>
              <a:rPr lang="en-US" sz="2600" dirty="0" smtClean="0">
                <a:latin typeface="+mj-lt"/>
              </a:rPr>
              <a:t>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Power input for Laser to RF (from yesterday</a:t>
            </a:r>
            <a:r>
              <a:rPr kumimoji="0" lang="en-US" sz="26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talk</a:t>
            </a:r>
            <a:r>
              <a:rPr kumimoji="0" lang="en-US" sz="2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</a:t>
            </a:r>
            <a:endParaRPr kumimoji="0" lang="en-US" sz="24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for your attention</a:t>
            </a:r>
            <a:r>
              <a:rPr lang="pl-PL" dirty="0" smtClean="0"/>
              <a:t> </a:t>
            </a:r>
            <a:r>
              <a:rPr lang="pl-PL" dirty="0" smtClean="0">
                <a:sym typeface="Wingdings" pitchFamily="2" charset="2"/>
              </a:rPr>
              <a:t></a:t>
            </a:r>
            <a:endParaRPr lang="en-US" dirty="0"/>
          </a:p>
        </p:txBody>
      </p:sp>
      <p:sp>
        <p:nvSpPr>
          <p:cNvPr id="11" name="Symbol zastępczy tekstu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Interferometer links</a:t>
            </a:r>
            <a:endParaRPr lang="en-US" dirty="0"/>
          </a:p>
        </p:txBody>
      </p:sp>
      <p:sp>
        <p:nvSpPr>
          <p:cNvPr id="25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857760"/>
            <a:ext cx="8229600" cy="1466840"/>
          </a:xfrm>
        </p:spPr>
        <p:txBody>
          <a:bodyPr/>
          <a:lstStyle/>
          <a:p>
            <a:pPr lvl="1">
              <a:buNone/>
            </a:pPr>
            <a:endParaRPr lang="en-US" dirty="0" smtClean="0">
              <a:latin typeface="+mj-lt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5654" y="1348748"/>
            <a:ext cx="9355308" cy="4024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REFMs naming</a:t>
            </a:r>
            <a:endParaRPr lang="en-US" dirty="0"/>
          </a:p>
        </p:txBody>
      </p:sp>
      <p:sp>
        <p:nvSpPr>
          <p:cNvPr id="25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Interferometer Tap Points with L2RF electronics (generally REFM-OPT):</a:t>
            </a:r>
          </a:p>
          <a:p>
            <a:pPr lvl="1"/>
            <a:r>
              <a:rPr lang="en-US" dirty="0" smtClean="0">
                <a:latin typeface="+mj-lt"/>
              </a:rPr>
              <a:t>REFM-OPT-A0 (GUN and I0)</a:t>
            </a:r>
          </a:p>
          <a:p>
            <a:pPr lvl="1"/>
            <a:r>
              <a:rPr lang="en-US" dirty="0" smtClean="0">
                <a:latin typeface="+mj-lt"/>
              </a:rPr>
              <a:t>REFM-OPT-A3H (3rd harmonic)</a:t>
            </a:r>
          </a:p>
          <a:p>
            <a:pPr lvl="1"/>
            <a:r>
              <a:rPr lang="en-US" dirty="0" smtClean="0">
                <a:latin typeface="+mj-lt"/>
              </a:rPr>
              <a:t>REFM-OPT-L1 (L1 station)</a:t>
            </a:r>
          </a:p>
          <a:p>
            <a:pPr lvl="1"/>
            <a:r>
              <a:rPr lang="en-US" dirty="0" smtClean="0">
                <a:latin typeface="+mj-lt"/>
              </a:rPr>
              <a:t>REFM-OPT-L2 (L2 stations)</a:t>
            </a:r>
          </a:p>
          <a:p>
            <a:pPr lvl="1"/>
            <a:r>
              <a:rPr lang="en-US" dirty="0" smtClean="0">
                <a:latin typeface="+mj-lt"/>
              </a:rPr>
              <a:t>REFM-OPT-L3 (L3 stations)</a:t>
            </a:r>
          </a:p>
          <a:p>
            <a:r>
              <a:rPr lang="en-US" dirty="0" smtClean="0">
                <a:latin typeface="+mj-lt"/>
              </a:rPr>
              <a:t>Interferometer Tap Points without L2RF:</a:t>
            </a:r>
          </a:p>
          <a:p>
            <a:pPr lvl="1"/>
            <a:r>
              <a:rPr lang="en-US" dirty="0" smtClean="0">
                <a:latin typeface="+mj-lt"/>
              </a:rPr>
              <a:t>REFM-TP (master LLRF system)</a:t>
            </a:r>
          </a:p>
          <a:p>
            <a:pPr lvl="1"/>
            <a:r>
              <a:rPr lang="en-US" dirty="0" smtClean="0">
                <a:latin typeface="+mj-lt"/>
              </a:rPr>
              <a:t>REFM-TPs (slave LLRF system)</a:t>
            </a:r>
          </a:p>
          <a:p>
            <a:pPr lvl="1"/>
            <a:endParaRPr lang="en-US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+mj-lt"/>
              </a:rPr>
              <a:t>Laser to RF</a:t>
            </a: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Interferometer</a:t>
            </a:r>
          </a:p>
          <a:p>
            <a:pPr lvl="1"/>
            <a:r>
              <a:rPr lang="en-US" sz="2000" dirty="0" smtClean="0">
                <a:latin typeface="+mj-lt"/>
              </a:rPr>
              <a:t>2x directional couplers</a:t>
            </a:r>
          </a:p>
          <a:p>
            <a:pPr lvl="1"/>
            <a:r>
              <a:rPr lang="en-US" sz="2000" dirty="0" smtClean="0">
                <a:latin typeface="+mj-lt"/>
              </a:rPr>
              <a:t>Phase detector</a:t>
            </a:r>
          </a:p>
          <a:p>
            <a:pPr lvl="1"/>
            <a:r>
              <a:rPr lang="en-US" sz="2000" dirty="0" smtClean="0">
                <a:latin typeface="+mj-lt"/>
              </a:rPr>
              <a:t>Phase shifter (VM)</a:t>
            </a:r>
            <a:endParaRPr lang="en-US" sz="2000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Tap Point</a:t>
            </a:r>
          </a:p>
          <a:p>
            <a:pPr lvl="1"/>
            <a:r>
              <a:rPr lang="en-US" sz="2000" dirty="0" smtClean="0">
                <a:latin typeface="+mj-lt"/>
              </a:rPr>
              <a:t>2x directional couplers</a:t>
            </a:r>
          </a:p>
          <a:p>
            <a:pPr lvl="1"/>
            <a:r>
              <a:rPr lang="en-US" sz="2000" dirty="0" smtClean="0">
                <a:latin typeface="+mj-lt"/>
              </a:rPr>
              <a:t>Attenuator</a:t>
            </a:r>
          </a:p>
          <a:p>
            <a:pPr lvl="1"/>
            <a:r>
              <a:rPr lang="en-US" sz="2000" dirty="0" smtClean="0">
                <a:latin typeface="+mj-lt"/>
              </a:rPr>
              <a:t>Phase shifter</a:t>
            </a:r>
          </a:p>
          <a:p>
            <a:pPr lvl="1"/>
            <a:r>
              <a:rPr lang="en-US" sz="2000" dirty="0" smtClean="0">
                <a:latin typeface="+mj-lt"/>
              </a:rPr>
              <a:t>Power combiner</a:t>
            </a:r>
          </a:p>
          <a:p>
            <a:pPr lvl="1"/>
            <a:r>
              <a:rPr lang="en-US" sz="2000" dirty="0" smtClean="0">
                <a:latin typeface="+mj-lt"/>
              </a:rPr>
              <a:t>Eventually high power amplifier</a:t>
            </a:r>
            <a:endParaRPr lang="en-US" sz="2000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Frequency divider</a:t>
            </a:r>
            <a:r>
              <a:rPr lang="en-US" dirty="0" smtClean="0">
                <a:latin typeface="+mj-lt"/>
              </a:rPr>
              <a:t>, power divider</a:t>
            </a:r>
            <a:endParaRPr lang="pl-PL" dirty="0" smtClean="0">
              <a:latin typeface="+mj-lt"/>
            </a:endParaRPr>
          </a:p>
          <a:p>
            <a:r>
              <a:rPr lang="pl-PL" dirty="0" smtClean="0">
                <a:latin typeface="+mj-lt"/>
              </a:rPr>
              <a:t>3.9GHz generator</a:t>
            </a:r>
            <a:endParaRPr lang="en-US" dirty="0" smtClean="0">
              <a:latin typeface="+mj-lt"/>
            </a:endParaRPr>
          </a:p>
        </p:txBody>
      </p:sp>
      <p:cxnSp>
        <p:nvCxnSpPr>
          <p:cNvPr id="153" name="Łącznik prosty 152"/>
          <p:cNvCxnSpPr/>
          <p:nvPr/>
        </p:nvCxnSpPr>
        <p:spPr>
          <a:xfrm>
            <a:off x="5508104" y="2924944"/>
            <a:ext cx="360040" cy="0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Łącznik prosty 145"/>
          <p:cNvCxnSpPr/>
          <p:nvPr/>
        </p:nvCxnSpPr>
        <p:spPr>
          <a:xfrm>
            <a:off x="5004048" y="2852936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Łącznik prosty 147"/>
          <p:cNvCxnSpPr/>
          <p:nvPr/>
        </p:nvCxnSpPr>
        <p:spPr>
          <a:xfrm>
            <a:off x="5004048" y="2996952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REFM components</a:t>
            </a:r>
            <a:endParaRPr lang="en-US" dirty="0"/>
          </a:p>
        </p:txBody>
      </p:sp>
      <p:grpSp>
        <p:nvGrpSpPr>
          <p:cNvPr id="7" name="Grupa 209"/>
          <p:cNvGrpSpPr/>
          <p:nvPr/>
        </p:nvGrpSpPr>
        <p:grpSpPr>
          <a:xfrm>
            <a:off x="4283968" y="4149081"/>
            <a:ext cx="864096" cy="288032"/>
            <a:chOff x="3779912" y="1988840"/>
            <a:chExt cx="864096" cy="288032"/>
          </a:xfrm>
        </p:grpSpPr>
        <p:sp>
          <p:nvSpPr>
            <p:cNvPr id="8" name="Prostokąt 7"/>
            <p:cNvSpPr/>
            <p:nvPr/>
          </p:nvSpPr>
          <p:spPr>
            <a:xfrm>
              <a:off x="3851920" y="1988840"/>
              <a:ext cx="648072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9" name="Łącznik prosty 8"/>
            <p:cNvCxnSpPr/>
            <p:nvPr/>
          </p:nvCxnSpPr>
          <p:spPr>
            <a:xfrm>
              <a:off x="3779912" y="2060848"/>
              <a:ext cx="8640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Łącznik prosty 9"/>
            <p:cNvCxnSpPr/>
            <p:nvPr/>
          </p:nvCxnSpPr>
          <p:spPr>
            <a:xfrm>
              <a:off x="3995936" y="2132856"/>
              <a:ext cx="36004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Łącznik prosty 10"/>
            <p:cNvCxnSpPr/>
            <p:nvPr/>
          </p:nvCxnSpPr>
          <p:spPr>
            <a:xfrm>
              <a:off x="3995936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upa 219"/>
          <p:cNvGrpSpPr/>
          <p:nvPr/>
        </p:nvGrpSpPr>
        <p:grpSpPr>
          <a:xfrm>
            <a:off x="4788024" y="4725145"/>
            <a:ext cx="576064" cy="360040"/>
            <a:chOff x="4644008" y="2420888"/>
            <a:chExt cx="576064" cy="360040"/>
          </a:xfrm>
        </p:grpSpPr>
        <p:grpSp>
          <p:nvGrpSpPr>
            <p:cNvPr id="18" name="Grupa 47"/>
            <p:cNvGrpSpPr/>
            <p:nvPr/>
          </p:nvGrpSpPr>
          <p:grpSpPr>
            <a:xfrm>
              <a:off x="4644008" y="2420888"/>
              <a:ext cx="576064" cy="288032"/>
              <a:chOff x="4644008" y="2420888"/>
              <a:chExt cx="576064" cy="288032"/>
            </a:xfrm>
          </p:grpSpPr>
          <p:grpSp>
            <p:nvGrpSpPr>
              <p:cNvPr id="20" name="Grupa 43"/>
              <p:cNvGrpSpPr/>
              <p:nvPr/>
            </p:nvGrpSpPr>
            <p:grpSpPr>
              <a:xfrm>
                <a:off x="4644008" y="2492896"/>
                <a:ext cx="576064" cy="216024"/>
                <a:chOff x="4644008" y="2492896"/>
                <a:chExt cx="576064" cy="216024"/>
              </a:xfrm>
            </p:grpSpPr>
            <p:sp>
              <p:nvSpPr>
                <p:cNvPr id="23" name="Prostokąt 22"/>
                <p:cNvSpPr/>
                <p:nvPr/>
              </p:nvSpPr>
              <p:spPr>
                <a:xfrm>
                  <a:off x="4644008" y="2492896"/>
                  <a:ext cx="576064" cy="21602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24" name="Łącznik prosty 23"/>
                <p:cNvCxnSpPr/>
                <p:nvPr/>
              </p:nvCxnSpPr>
              <p:spPr>
                <a:xfrm>
                  <a:off x="5076056" y="2533154"/>
                  <a:ext cx="0" cy="14401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Łącznik prosty 24"/>
                <p:cNvCxnSpPr/>
                <p:nvPr/>
              </p:nvCxnSpPr>
              <p:spPr>
                <a:xfrm flipV="1">
                  <a:off x="4788024" y="2605162"/>
                  <a:ext cx="144016" cy="720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Łącznik prosty 25"/>
                <p:cNvCxnSpPr/>
                <p:nvPr/>
              </p:nvCxnSpPr>
              <p:spPr>
                <a:xfrm>
                  <a:off x="4932040" y="2608337"/>
                  <a:ext cx="144016" cy="720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Łącznik prosty 26"/>
                <p:cNvCxnSpPr/>
                <p:nvPr/>
              </p:nvCxnSpPr>
              <p:spPr>
                <a:xfrm>
                  <a:off x="4788024" y="2530996"/>
                  <a:ext cx="0" cy="144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1" name="Łącznik prosty 20"/>
              <p:cNvCxnSpPr/>
              <p:nvPr/>
            </p:nvCxnSpPr>
            <p:spPr>
              <a:xfrm>
                <a:off x="5148064" y="2420888"/>
                <a:ext cx="0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Łącznik prosty 21"/>
              <p:cNvCxnSpPr/>
              <p:nvPr/>
            </p:nvCxnSpPr>
            <p:spPr>
              <a:xfrm>
                <a:off x="4716016" y="2420888"/>
                <a:ext cx="0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" name="Łącznik prosty 18"/>
            <p:cNvCxnSpPr/>
            <p:nvPr/>
          </p:nvCxnSpPr>
          <p:spPr>
            <a:xfrm>
              <a:off x="4932040" y="2708920"/>
              <a:ext cx="0" cy="7200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upa 209"/>
          <p:cNvGrpSpPr/>
          <p:nvPr/>
        </p:nvGrpSpPr>
        <p:grpSpPr>
          <a:xfrm>
            <a:off x="5004048" y="4149081"/>
            <a:ext cx="864096" cy="288032"/>
            <a:chOff x="3779912" y="1988840"/>
            <a:chExt cx="864096" cy="288032"/>
          </a:xfrm>
        </p:grpSpPr>
        <p:sp>
          <p:nvSpPr>
            <p:cNvPr id="65" name="Prostokąt 64"/>
            <p:cNvSpPr/>
            <p:nvPr/>
          </p:nvSpPr>
          <p:spPr>
            <a:xfrm>
              <a:off x="3923928" y="1988840"/>
              <a:ext cx="648072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66" name="Łącznik prosty 65"/>
            <p:cNvCxnSpPr/>
            <p:nvPr/>
          </p:nvCxnSpPr>
          <p:spPr>
            <a:xfrm>
              <a:off x="3779912" y="2060848"/>
              <a:ext cx="8640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Łącznik prosty 66"/>
            <p:cNvCxnSpPr/>
            <p:nvPr/>
          </p:nvCxnSpPr>
          <p:spPr>
            <a:xfrm>
              <a:off x="4067944" y="2132856"/>
              <a:ext cx="36004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Łącznik prosty 68"/>
            <p:cNvCxnSpPr/>
            <p:nvPr/>
          </p:nvCxnSpPr>
          <p:spPr>
            <a:xfrm>
              <a:off x="4427984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3" name="Łącznik prosty 72"/>
          <p:cNvCxnSpPr/>
          <p:nvPr/>
        </p:nvCxnSpPr>
        <p:spPr>
          <a:xfrm>
            <a:off x="4499992" y="4437113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Łącznik prosty 81"/>
          <p:cNvCxnSpPr/>
          <p:nvPr/>
        </p:nvCxnSpPr>
        <p:spPr>
          <a:xfrm>
            <a:off x="5292080" y="4725145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Łącznik prosty 82"/>
          <p:cNvCxnSpPr/>
          <p:nvPr/>
        </p:nvCxnSpPr>
        <p:spPr>
          <a:xfrm flipH="1">
            <a:off x="5580112" y="4437113"/>
            <a:ext cx="72000" cy="3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Łącznik prosty 85"/>
          <p:cNvCxnSpPr/>
          <p:nvPr/>
        </p:nvCxnSpPr>
        <p:spPr>
          <a:xfrm>
            <a:off x="5580112" y="4471017"/>
            <a:ext cx="144016" cy="3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Łącznik prosty 88"/>
          <p:cNvCxnSpPr/>
          <p:nvPr/>
        </p:nvCxnSpPr>
        <p:spPr>
          <a:xfrm flipH="1">
            <a:off x="5580112" y="4504358"/>
            <a:ext cx="144016" cy="3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Łącznik prosty 93"/>
          <p:cNvCxnSpPr/>
          <p:nvPr/>
        </p:nvCxnSpPr>
        <p:spPr>
          <a:xfrm>
            <a:off x="5580112" y="4536166"/>
            <a:ext cx="144016" cy="3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Łącznik prosty 94"/>
          <p:cNvCxnSpPr/>
          <p:nvPr/>
        </p:nvCxnSpPr>
        <p:spPr>
          <a:xfrm flipH="1">
            <a:off x="5580112" y="4569507"/>
            <a:ext cx="144016" cy="3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Łącznik prosty 98"/>
          <p:cNvCxnSpPr/>
          <p:nvPr/>
        </p:nvCxnSpPr>
        <p:spPr>
          <a:xfrm>
            <a:off x="5580112" y="4600181"/>
            <a:ext cx="144016" cy="3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Łącznik prosty 99"/>
          <p:cNvCxnSpPr/>
          <p:nvPr/>
        </p:nvCxnSpPr>
        <p:spPr>
          <a:xfrm flipH="1">
            <a:off x="5652128" y="4631426"/>
            <a:ext cx="72000" cy="3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Łącznik prosty ze strzałką 101"/>
          <p:cNvCxnSpPr/>
          <p:nvPr/>
        </p:nvCxnSpPr>
        <p:spPr>
          <a:xfrm flipV="1">
            <a:off x="5522393" y="4480543"/>
            <a:ext cx="288032" cy="144016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Łącznik prosty 102"/>
          <p:cNvCxnSpPr/>
          <p:nvPr/>
        </p:nvCxnSpPr>
        <p:spPr>
          <a:xfrm>
            <a:off x="5652120" y="4662663"/>
            <a:ext cx="0" cy="7200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Łącznik prosty 104"/>
          <p:cNvCxnSpPr/>
          <p:nvPr/>
        </p:nvCxnSpPr>
        <p:spPr>
          <a:xfrm>
            <a:off x="4499992" y="4725145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Prostokąt 107"/>
          <p:cNvSpPr/>
          <p:nvPr/>
        </p:nvSpPr>
        <p:spPr>
          <a:xfrm>
            <a:off x="2483768" y="1412776"/>
            <a:ext cx="1440160" cy="50405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ysClr val="windowText" lastClr="000000"/>
                </a:solidFill>
              </a:rPr>
              <a:t>Laser to RF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09" name="Prostokąt 108"/>
          <p:cNvSpPr/>
          <p:nvPr/>
        </p:nvSpPr>
        <p:spPr>
          <a:xfrm>
            <a:off x="3059832" y="2060848"/>
            <a:ext cx="1224136" cy="3600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Interferometer</a:t>
            </a:r>
            <a:endParaRPr 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110" name="Prostokąt 109"/>
          <p:cNvSpPr/>
          <p:nvPr/>
        </p:nvSpPr>
        <p:spPr>
          <a:xfrm>
            <a:off x="2267744" y="3501008"/>
            <a:ext cx="864096" cy="3600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Tap Point</a:t>
            </a:r>
            <a:endParaRPr lang="en-US" sz="1200" dirty="0">
              <a:solidFill>
                <a:sysClr val="windowText" lastClr="000000"/>
              </a:solidFill>
            </a:endParaRPr>
          </a:p>
        </p:txBody>
      </p:sp>
      <p:grpSp>
        <p:nvGrpSpPr>
          <p:cNvPr id="111" name="Grupa 38"/>
          <p:cNvGrpSpPr/>
          <p:nvPr/>
        </p:nvGrpSpPr>
        <p:grpSpPr>
          <a:xfrm>
            <a:off x="5652120" y="5589240"/>
            <a:ext cx="432048" cy="360040"/>
            <a:chOff x="5940152" y="3789040"/>
            <a:chExt cx="432048" cy="360040"/>
          </a:xfrm>
        </p:grpSpPr>
        <p:cxnSp>
          <p:nvCxnSpPr>
            <p:cNvPr id="112" name="Łącznik prosty 111"/>
            <p:cNvCxnSpPr/>
            <p:nvPr/>
          </p:nvCxnSpPr>
          <p:spPr>
            <a:xfrm flipV="1">
              <a:off x="5940152" y="3789040"/>
              <a:ext cx="432048" cy="36004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Prostokąt 112"/>
            <p:cNvSpPr/>
            <p:nvPr/>
          </p:nvSpPr>
          <p:spPr>
            <a:xfrm>
              <a:off x="5940152" y="3789040"/>
              <a:ext cx="432048" cy="36004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4" name="Grupa 219"/>
          <p:cNvGrpSpPr/>
          <p:nvPr/>
        </p:nvGrpSpPr>
        <p:grpSpPr>
          <a:xfrm>
            <a:off x="6516216" y="5589240"/>
            <a:ext cx="576064" cy="360040"/>
            <a:chOff x="4644008" y="2420888"/>
            <a:chExt cx="576064" cy="360040"/>
          </a:xfrm>
        </p:grpSpPr>
        <p:grpSp>
          <p:nvGrpSpPr>
            <p:cNvPr id="115" name="Grupa 47"/>
            <p:cNvGrpSpPr/>
            <p:nvPr/>
          </p:nvGrpSpPr>
          <p:grpSpPr>
            <a:xfrm>
              <a:off x="4644008" y="2420888"/>
              <a:ext cx="576064" cy="288032"/>
              <a:chOff x="4644008" y="2420888"/>
              <a:chExt cx="576064" cy="288032"/>
            </a:xfrm>
          </p:grpSpPr>
          <p:grpSp>
            <p:nvGrpSpPr>
              <p:cNvPr id="117" name="Grupa 43"/>
              <p:cNvGrpSpPr/>
              <p:nvPr/>
            </p:nvGrpSpPr>
            <p:grpSpPr>
              <a:xfrm>
                <a:off x="4644008" y="2492896"/>
                <a:ext cx="576064" cy="216024"/>
                <a:chOff x="4644008" y="2492896"/>
                <a:chExt cx="576064" cy="216024"/>
              </a:xfrm>
            </p:grpSpPr>
            <p:sp>
              <p:nvSpPr>
                <p:cNvPr id="120" name="Prostokąt 119"/>
                <p:cNvSpPr/>
                <p:nvPr/>
              </p:nvSpPr>
              <p:spPr>
                <a:xfrm>
                  <a:off x="4644008" y="2492896"/>
                  <a:ext cx="576064" cy="21602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121" name="Łącznik prosty 120"/>
                <p:cNvCxnSpPr/>
                <p:nvPr/>
              </p:nvCxnSpPr>
              <p:spPr>
                <a:xfrm>
                  <a:off x="5076056" y="2523629"/>
                  <a:ext cx="0" cy="14401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Łącznik prosty 121"/>
                <p:cNvCxnSpPr/>
                <p:nvPr/>
              </p:nvCxnSpPr>
              <p:spPr>
                <a:xfrm flipV="1">
                  <a:off x="4788024" y="2595637"/>
                  <a:ext cx="144016" cy="720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Łącznik prosty 122"/>
                <p:cNvCxnSpPr/>
                <p:nvPr/>
              </p:nvCxnSpPr>
              <p:spPr>
                <a:xfrm>
                  <a:off x="4932040" y="2598812"/>
                  <a:ext cx="144016" cy="720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Łącznik prosty 123"/>
                <p:cNvCxnSpPr/>
                <p:nvPr/>
              </p:nvCxnSpPr>
              <p:spPr>
                <a:xfrm>
                  <a:off x="4788024" y="2521471"/>
                  <a:ext cx="0" cy="144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8" name="Łącznik prosty 117"/>
              <p:cNvCxnSpPr/>
              <p:nvPr/>
            </p:nvCxnSpPr>
            <p:spPr>
              <a:xfrm>
                <a:off x="5148064" y="2420888"/>
                <a:ext cx="0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Łącznik prosty 118"/>
              <p:cNvCxnSpPr/>
              <p:nvPr/>
            </p:nvCxnSpPr>
            <p:spPr>
              <a:xfrm>
                <a:off x="4716016" y="2420888"/>
                <a:ext cx="0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6" name="Łącznik prosty 115"/>
            <p:cNvCxnSpPr/>
            <p:nvPr/>
          </p:nvCxnSpPr>
          <p:spPr>
            <a:xfrm>
              <a:off x="4932040" y="2708920"/>
              <a:ext cx="0" cy="7200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5" name="Trójkąt równoramienny 124"/>
          <p:cNvSpPr/>
          <p:nvPr/>
        </p:nvSpPr>
        <p:spPr>
          <a:xfrm rot="16200000">
            <a:off x="5832140" y="3969061"/>
            <a:ext cx="576064" cy="504056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6" name="Łącznik prosty 125"/>
          <p:cNvCxnSpPr/>
          <p:nvPr/>
        </p:nvCxnSpPr>
        <p:spPr>
          <a:xfrm>
            <a:off x="6372200" y="4221089"/>
            <a:ext cx="7200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8" name="Grupa 209"/>
          <p:cNvGrpSpPr/>
          <p:nvPr/>
        </p:nvGrpSpPr>
        <p:grpSpPr>
          <a:xfrm>
            <a:off x="4788024" y="2492896"/>
            <a:ext cx="864096" cy="360040"/>
            <a:chOff x="3779912" y="1988840"/>
            <a:chExt cx="864096" cy="360040"/>
          </a:xfrm>
        </p:grpSpPr>
        <p:sp>
          <p:nvSpPr>
            <p:cNvPr id="129" name="Prostokąt 128"/>
            <p:cNvSpPr/>
            <p:nvPr/>
          </p:nvSpPr>
          <p:spPr>
            <a:xfrm>
              <a:off x="3851920" y="1988840"/>
              <a:ext cx="648072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30" name="Łącznik prosty 129"/>
            <p:cNvCxnSpPr/>
            <p:nvPr/>
          </p:nvCxnSpPr>
          <p:spPr>
            <a:xfrm>
              <a:off x="3779912" y="2060848"/>
              <a:ext cx="8640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Łącznik prosty 130"/>
            <p:cNvCxnSpPr/>
            <p:nvPr/>
          </p:nvCxnSpPr>
          <p:spPr>
            <a:xfrm>
              <a:off x="3995936" y="2132856"/>
              <a:ext cx="36004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Łącznik prosty 131"/>
            <p:cNvCxnSpPr/>
            <p:nvPr/>
          </p:nvCxnSpPr>
          <p:spPr>
            <a:xfrm>
              <a:off x="3995936" y="2132856"/>
              <a:ext cx="0" cy="2160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8" name="Grupa 209"/>
          <p:cNvGrpSpPr/>
          <p:nvPr/>
        </p:nvGrpSpPr>
        <p:grpSpPr>
          <a:xfrm rot="10800000">
            <a:off x="4788024" y="2996952"/>
            <a:ext cx="792088" cy="360040"/>
            <a:chOff x="3851920" y="1988840"/>
            <a:chExt cx="792088" cy="360040"/>
          </a:xfrm>
        </p:grpSpPr>
        <p:sp>
          <p:nvSpPr>
            <p:cNvPr id="139" name="Prostokąt 138"/>
            <p:cNvSpPr/>
            <p:nvPr/>
          </p:nvSpPr>
          <p:spPr>
            <a:xfrm>
              <a:off x="3923928" y="1988840"/>
              <a:ext cx="648072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40" name="Łącznik prosty 139"/>
            <p:cNvCxnSpPr/>
            <p:nvPr/>
          </p:nvCxnSpPr>
          <p:spPr>
            <a:xfrm rot="10800000" flipH="1">
              <a:off x="3851920" y="2060848"/>
              <a:ext cx="79208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Łącznik prosty 140"/>
            <p:cNvCxnSpPr/>
            <p:nvPr/>
          </p:nvCxnSpPr>
          <p:spPr>
            <a:xfrm>
              <a:off x="4067944" y="2132856"/>
              <a:ext cx="36004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Łącznik prosty 141"/>
            <p:cNvCxnSpPr/>
            <p:nvPr/>
          </p:nvCxnSpPr>
          <p:spPr>
            <a:xfrm rot="10800000" flipV="1">
              <a:off x="4427984" y="2132856"/>
              <a:ext cx="0" cy="2160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3" name="Elipsa 142"/>
          <p:cNvSpPr/>
          <p:nvPr/>
        </p:nvSpPr>
        <p:spPr>
          <a:xfrm>
            <a:off x="5220072" y="2780928"/>
            <a:ext cx="288032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0" name="Łącznik prosty 149"/>
          <p:cNvCxnSpPr>
            <a:stCxn id="143" idx="1"/>
            <a:endCxn id="143" idx="5"/>
          </p:cNvCxnSpPr>
          <p:nvPr/>
        </p:nvCxnSpPr>
        <p:spPr>
          <a:xfrm>
            <a:off x="5262253" y="2823109"/>
            <a:ext cx="203670" cy="2036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Łącznik prosty 151"/>
          <p:cNvCxnSpPr>
            <a:stCxn id="143" idx="3"/>
            <a:endCxn id="143" idx="7"/>
          </p:cNvCxnSpPr>
          <p:nvPr/>
        </p:nvCxnSpPr>
        <p:spPr>
          <a:xfrm flipV="1">
            <a:off x="5262253" y="2823109"/>
            <a:ext cx="203670" cy="2036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Łącznik prosty 154"/>
          <p:cNvCxnSpPr>
            <a:endCxn id="154" idx="4"/>
          </p:cNvCxnSpPr>
          <p:nvPr/>
        </p:nvCxnSpPr>
        <p:spPr>
          <a:xfrm flipV="1">
            <a:off x="5868144" y="2780928"/>
            <a:ext cx="0" cy="144016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Elipsa 153"/>
          <p:cNvSpPr/>
          <p:nvPr/>
        </p:nvSpPr>
        <p:spPr>
          <a:xfrm>
            <a:off x="5652120" y="2348880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9" name="Łącznik prosty ze strzałką 158"/>
          <p:cNvCxnSpPr/>
          <p:nvPr/>
        </p:nvCxnSpPr>
        <p:spPr>
          <a:xfrm flipV="1">
            <a:off x="5724128" y="2276872"/>
            <a:ext cx="288032" cy="576064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Łącznik prosty 167"/>
          <p:cNvCxnSpPr/>
          <p:nvPr/>
        </p:nvCxnSpPr>
        <p:spPr>
          <a:xfrm flipV="1">
            <a:off x="4716016" y="3284984"/>
            <a:ext cx="0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Łącznik prosty 169"/>
          <p:cNvCxnSpPr/>
          <p:nvPr/>
        </p:nvCxnSpPr>
        <p:spPr>
          <a:xfrm>
            <a:off x="4644008" y="3429000"/>
            <a:ext cx="14401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Łącznik prosty 172"/>
          <p:cNvCxnSpPr/>
          <p:nvPr/>
        </p:nvCxnSpPr>
        <p:spPr>
          <a:xfrm>
            <a:off x="4716016" y="3284984"/>
            <a:ext cx="7200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Łącznik prosty 175"/>
          <p:cNvCxnSpPr/>
          <p:nvPr/>
        </p:nvCxnSpPr>
        <p:spPr>
          <a:xfrm>
            <a:off x="6084168" y="2564904"/>
            <a:ext cx="7200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Łącznik prosty ze strzałką 178"/>
          <p:cNvCxnSpPr/>
          <p:nvPr/>
        </p:nvCxnSpPr>
        <p:spPr>
          <a:xfrm>
            <a:off x="5076056" y="5085185"/>
            <a:ext cx="0" cy="216024"/>
          </a:xfrm>
          <a:prstGeom prst="straightConnector1">
            <a:avLst/>
          </a:prstGeom>
          <a:ln w="19050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Łącznik prosty ze strzałką 179"/>
          <p:cNvCxnSpPr/>
          <p:nvPr/>
        </p:nvCxnSpPr>
        <p:spPr>
          <a:xfrm flipH="1">
            <a:off x="6372200" y="3284984"/>
            <a:ext cx="360040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Łącznik prosty ze strzałką 183"/>
          <p:cNvCxnSpPr/>
          <p:nvPr/>
        </p:nvCxnSpPr>
        <p:spPr>
          <a:xfrm flipH="1">
            <a:off x="5580112" y="3284984"/>
            <a:ext cx="864096" cy="0"/>
          </a:xfrm>
          <a:prstGeom prst="straightConnector1">
            <a:avLst/>
          </a:prstGeom>
          <a:ln w="19050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Łącznik prosty ze strzałką 192"/>
          <p:cNvCxnSpPr/>
          <p:nvPr/>
        </p:nvCxnSpPr>
        <p:spPr>
          <a:xfrm>
            <a:off x="6156176" y="2564904"/>
            <a:ext cx="360040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Łącznik prosty ze strzałką 193"/>
          <p:cNvCxnSpPr/>
          <p:nvPr/>
        </p:nvCxnSpPr>
        <p:spPr>
          <a:xfrm flipH="1">
            <a:off x="6228184" y="2564904"/>
            <a:ext cx="504056" cy="0"/>
          </a:xfrm>
          <a:prstGeom prst="straightConnector1">
            <a:avLst/>
          </a:prstGeom>
          <a:ln w="19050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Łącznik prosty ze strzałką 200"/>
          <p:cNvCxnSpPr/>
          <p:nvPr/>
        </p:nvCxnSpPr>
        <p:spPr>
          <a:xfrm>
            <a:off x="4283968" y="2564904"/>
            <a:ext cx="288032" cy="0"/>
          </a:xfrm>
          <a:prstGeom prst="straightConnector1">
            <a:avLst/>
          </a:prstGeom>
          <a:ln w="19050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Łącznik prosty ze strzałką 203"/>
          <p:cNvCxnSpPr/>
          <p:nvPr/>
        </p:nvCxnSpPr>
        <p:spPr>
          <a:xfrm>
            <a:off x="4499992" y="2564904"/>
            <a:ext cx="288032" cy="0"/>
          </a:xfrm>
          <a:prstGeom prst="straightConnector1">
            <a:avLst/>
          </a:prstGeom>
          <a:ln w="19050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Łącznik prosty ze strzałką 204"/>
          <p:cNvCxnSpPr/>
          <p:nvPr/>
        </p:nvCxnSpPr>
        <p:spPr>
          <a:xfrm flipH="1">
            <a:off x="6588224" y="4221089"/>
            <a:ext cx="360040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Łącznik prosty ze strzałką 205"/>
          <p:cNvCxnSpPr/>
          <p:nvPr/>
        </p:nvCxnSpPr>
        <p:spPr>
          <a:xfrm flipH="1">
            <a:off x="6444208" y="4221089"/>
            <a:ext cx="216024" cy="0"/>
          </a:xfrm>
          <a:prstGeom prst="straightConnector1">
            <a:avLst/>
          </a:prstGeom>
          <a:ln w="19050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Łącznik prosty ze strzałką 217"/>
          <p:cNvCxnSpPr/>
          <p:nvPr/>
        </p:nvCxnSpPr>
        <p:spPr>
          <a:xfrm flipH="1">
            <a:off x="3923928" y="4221089"/>
            <a:ext cx="360040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Łącznik prosty ze strzałką 218"/>
          <p:cNvCxnSpPr/>
          <p:nvPr/>
        </p:nvCxnSpPr>
        <p:spPr>
          <a:xfrm flipH="1">
            <a:off x="3779912" y="4221089"/>
            <a:ext cx="216024" cy="0"/>
          </a:xfrm>
          <a:prstGeom prst="straightConnector1">
            <a:avLst/>
          </a:prstGeom>
          <a:ln w="19050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Prostokąt 219"/>
          <p:cNvSpPr/>
          <p:nvPr/>
        </p:nvSpPr>
        <p:spPr>
          <a:xfrm>
            <a:off x="3347864" y="6093296"/>
            <a:ext cx="1008112" cy="288032"/>
          </a:xfrm>
          <a:prstGeom prst="rect">
            <a:avLst/>
          </a:prstGeom>
          <a:solidFill>
            <a:srgbClr val="CC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 smtClean="0">
                <a:solidFill>
                  <a:sysClr val="windowText" lastClr="000000"/>
                </a:solidFill>
              </a:rPr>
              <a:t>3.9GHz PLL</a:t>
            </a:r>
            <a:endParaRPr lang="en-US" sz="120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Injector links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960" y="1268760"/>
            <a:ext cx="6215248" cy="2905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Injector links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960" y="1268760"/>
            <a:ext cx="6215248" cy="2905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Prostokąt 3"/>
          <p:cNvSpPr/>
          <p:nvPr/>
        </p:nvSpPr>
        <p:spPr>
          <a:xfrm>
            <a:off x="4211960" y="2420888"/>
            <a:ext cx="4248472" cy="352839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Łącznik prosty ze strzałką 4"/>
          <p:cNvCxnSpPr>
            <a:stCxn id="20" idx="2"/>
          </p:cNvCxnSpPr>
          <p:nvPr/>
        </p:nvCxnSpPr>
        <p:spPr>
          <a:xfrm>
            <a:off x="6372200" y="3068960"/>
            <a:ext cx="0" cy="216024"/>
          </a:xfrm>
          <a:prstGeom prst="straightConnector1">
            <a:avLst/>
          </a:prstGeom>
          <a:ln w="28575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Łącznik prosty ze strzałką 5"/>
          <p:cNvCxnSpPr/>
          <p:nvPr/>
        </p:nvCxnSpPr>
        <p:spPr>
          <a:xfrm>
            <a:off x="7740352" y="2420888"/>
            <a:ext cx="0" cy="1944216"/>
          </a:xfrm>
          <a:prstGeom prst="straightConnector1">
            <a:avLst/>
          </a:prstGeom>
          <a:ln w="28575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>
            <a:endCxn id="42" idx="0"/>
          </p:cNvCxnSpPr>
          <p:nvPr/>
        </p:nvCxnSpPr>
        <p:spPr>
          <a:xfrm>
            <a:off x="6372200" y="3645024"/>
            <a:ext cx="0" cy="1368152"/>
          </a:xfrm>
          <a:prstGeom prst="straightConnector1">
            <a:avLst/>
          </a:prstGeom>
          <a:ln w="28575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7740352" y="4869160"/>
            <a:ext cx="0" cy="648072"/>
          </a:xfrm>
          <a:prstGeom prst="straightConnector1">
            <a:avLst/>
          </a:prstGeom>
          <a:ln w="28575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9"/>
          <p:cNvSpPr txBox="1"/>
          <p:nvPr/>
        </p:nvSpPr>
        <p:spPr>
          <a:xfrm>
            <a:off x="6536416" y="5075659"/>
            <a:ext cx="8778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Frequency</a:t>
            </a:r>
            <a:br>
              <a:rPr lang="en-US" sz="1200" dirty="0" smtClean="0"/>
            </a:br>
            <a:r>
              <a:rPr lang="en-US" sz="1200" dirty="0" smtClean="0"/>
              <a:t>divider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7202388" y="5475307"/>
            <a:ext cx="10759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DCM</a:t>
            </a:r>
            <a:r>
              <a:rPr lang="pl-PL" sz="1200" dirty="0" smtClean="0"/>
              <a:t> 3.9GHz</a:t>
            </a:r>
            <a:endParaRPr lang="en-US" sz="1200" dirty="0" smtClean="0"/>
          </a:p>
        </p:txBody>
      </p:sp>
      <p:cxnSp>
        <p:nvCxnSpPr>
          <p:cNvPr id="13" name="Łącznik prosty ze strzałką 12"/>
          <p:cNvCxnSpPr/>
          <p:nvPr/>
        </p:nvCxnSpPr>
        <p:spPr>
          <a:xfrm>
            <a:off x="6372200" y="5373216"/>
            <a:ext cx="0" cy="288032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ole tekstowe 13"/>
          <p:cNvSpPr txBox="1"/>
          <p:nvPr/>
        </p:nvSpPr>
        <p:spPr>
          <a:xfrm>
            <a:off x="6050260" y="5600273"/>
            <a:ext cx="6511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200" dirty="0" smtClean="0"/>
              <a:t>10MHz</a:t>
            </a:r>
            <a:endParaRPr lang="en-US" sz="1200" dirty="0" smtClean="0"/>
          </a:p>
        </p:txBody>
      </p:sp>
      <p:sp>
        <p:nvSpPr>
          <p:cNvPr id="17" name="Prostokąt 16"/>
          <p:cNvSpPr/>
          <p:nvPr/>
        </p:nvSpPr>
        <p:spPr>
          <a:xfrm>
            <a:off x="6516216" y="4365104"/>
            <a:ext cx="1440160" cy="50405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ysClr val="windowText" lastClr="000000"/>
                </a:solidFill>
              </a:rPr>
              <a:t>Laser to RF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20" name="Prostokąt 19"/>
          <p:cNvSpPr/>
          <p:nvPr/>
        </p:nvSpPr>
        <p:spPr>
          <a:xfrm>
            <a:off x="5940152" y="2708920"/>
            <a:ext cx="864096" cy="3600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Tap Point</a:t>
            </a:r>
            <a:endParaRPr lang="en-US" sz="1200" dirty="0">
              <a:solidFill>
                <a:sysClr val="windowText" lastClr="000000"/>
              </a:solidFill>
            </a:endParaRPr>
          </a:p>
        </p:txBody>
      </p:sp>
      <p:cxnSp>
        <p:nvCxnSpPr>
          <p:cNvPr id="21" name="Łącznik prosty ze strzałką 20"/>
          <p:cNvCxnSpPr/>
          <p:nvPr/>
        </p:nvCxnSpPr>
        <p:spPr>
          <a:xfrm>
            <a:off x="6300192" y="2420888"/>
            <a:ext cx="0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ze strzałką 21"/>
          <p:cNvCxnSpPr/>
          <p:nvPr/>
        </p:nvCxnSpPr>
        <p:spPr>
          <a:xfrm flipV="1">
            <a:off x="6444208" y="2420888"/>
            <a:ext cx="0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upa 219"/>
          <p:cNvGrpSpPr/>
          <p:nvPr/>
        </p:nvGrpSpPr>
        <p:grpSpPr>
          <a:xfrm rot="10800000">
            <a:off x="6084168" y="3284984"/>
            <a:ext cx="576064" cy="360040"/>
            <a:chOff x="4644008" y="2420888"/>
            <a:chExt cx="576064" cy="360040"/>
          </a:xfrm>
        </p:grpSpPr>
        <p:grpSp>
          <p:nvGrpSpPr>
            <p:cNvPr id="24" name="Grupa 47"/>
            <p:cNvGrpSpPr/>
            <p:nvPr/>
          </p:nvGrpSpPr>
          <p:grpSpPr>
            <a:xfrm>
              <a:off x="4644008" y="2420888"/>
              <a:ext cx="576064" cy="288032"/>
              <a:chOff x="4644008" y="2420888"/>
              <a:chExt cx="576064" cy="288032"/>
            </a:xfrm>
          </p:grpSpPr>
          <p:grpSp>
            <p:nvGrpSpPr>
              <p:cNvPr id="26" name="Grupa 43"/>
              <p:cNvGrpSpPr/>
              <p:nvPr/>
            </p:nvGrpSpPr>
            <p:grpSpPr>
              <a:xfrm>
                <a:off x="4644008" y="2492896"/>
                <a:ext cx="576064" cy="216024"/>
                <a:chOff x="4644008" y="2492896"/>
                <a:chExt cx="576064" cy="216024"/>
              </a:xfrm>
            </p:grpSpPr>
            <p:sp>
              <p:nvSpPr>
                <p:cNvPr id="29" name="Prostokąt 28"/>
                <p:cNvSpPr/>
                <p:nvPr/>
              </p:nvSpPr>
              <p:spPr>
                <a:xfrm>
                  <a:off x="4644008" y="2492896"/>
                  <a:ext cx="576064" cy="21602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30" name="Łącznik prosty 29"/>
                <p:cNvCxnSpPr/>
                <p:nvPr/>
              </p:nvCxnSpPr>
              <p:spPr>
                <a:xfrm>
                  <a:off x="5076056" y="2523629"/>
                  <a:ext cx="0" cy="14401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Łącznik prosty 30"/>
                <p:cNvCxnSpPr/>
                <p:nvPr/>
              </p:nvCxnSpPr>
              <p:spPr>
                <a:xfrm flipV="1">
                  <a:off x="4788024" y="2595637"/>
                  <a:ext cx="144016" cy="720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Łącznik prosty 31"/>
                <p:cNvCxnSpPr/>
                <p:nvPr/>
              </p:nvCxnSpPr>
              <p:spPr>
                <a:xfrm>
                  <a:off x="4932040" y="2598812"/>
                  <a:ext cx="144016" cy="720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Łącznik prosty 32"/>
                <p:cNvCxnSpPr/>
                <p:nvPr/>
              </p:nvCxnSpPr>
              <p:spPr>
                <a:xfrm>
                  <a:off x="4788024" y="2521471"/>
                  <a:ext cx="0" cy="144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7" name="Łącznik prosty 26"/>
              <p:cNvCxnSpPr/>
              <p:nvPr/>
            </p:nvCxnSpPr>
            <p:spPr>
              <a:xfrm>
                <a:off x="5148064" y="2420888"/>
                <a:ext cx="0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Łącznik prosty 27"/>
              <p:cNvCxnSpPr/>
              <p:nvPr/>
            </p:nvCxnSpPr>
            <p:spPr>
              <a:xfrm>
                <a:off x="4716016" y="2420888"/>
                <a:ext cx="0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" name="Łącznik prosty 24"/>
            <p:cNvCxnSpPr/>
            <p:nvPr/>
          </p:nvCxnSpPr>
          <p:spPr>
            <a:xfrm>
              <a:off x="4932040" y="2708920"/>
              <a:ext cx="0" cy="7200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Łącznik prosty ze strzałką 33"/>
          <p:cNvCxnSpPr/>
          <p:nvPr/>
        </p:nvCxnSpPr>
        <p:spPr>
          <a:xfrm>
            <a:off x="6588224" y="3645024"/>
            <a:ext cx="0" cy="216024"/>
          </a:xfrm>
          <a:prstGeom prst="straightConnector1">
            <a:avLst/>
          </a:prstGeom>
          <a:ln w="28575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Łącznik prosty ze strzałką 34"/>
          <p:cNvCxnSpPr/>
          <p:nvPr/>
        </p:nvCxnSpPr>
        <p:spPr>
          <a:xfrm>
            <a:off x="6156176" y="3645024"/>
            <a:ext cx="0" cy="720080"/>
          </a:xfrm>
          <a:prstGeom prst="straightConnector1">
            <a:avLst/>
          </a:prstGeom>
          <a:ln w="28575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Łącznik prosty 35"/>
          <p:cNvCxnSpPr/>
          <p:nvPr/>
        </p:nvCxnSpPr>
        <p:spPr>
          <a:xfrm rot="10800000">
            <a:off x="6372200" y="3573016"/>
            <a:ext cx="0" cy="7200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Łącznik prosty ze strzałką 44"/>
          <p:cNvCxnSpPr/>
          <p:nvPr/>
        </p:nvCxnSpPr>
        <p:spPr>
          <a:xfrm>
            <a:off x="7020272" y="4149080"/>
            <a:ext cx="0" cy="216024"/>
          </a:xfrm>
          <a:prstGeom prst="straightConnector1">
            <a:avLst/>
          </a:prstGeom>
          <a:ln w="28575">
            <a:solidFill>
              <a:srgbClr val="CC33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upa 38"/>
          <p:cNvGrpSpPr/>
          <p:nvPr/>
        </p:nvGrpSpPr>
        <p:grpSpPr>
          <a:xfrm>
            <a:off x="6156176" y="5013176"/>
            <a:ext cx="432048" cy="360040"/>
            <a:chOff x="5940152" y="3789040"/>
            <a:chExt cx="432048" cy="360040"/>
          </a:xfrm>
        </p:grpSpPr>
        <p:cxnSp>
          <p:nvCxnSpPr>
            <p:cNvPr id="41" name="Łącznik prosty 40"/>
            <p:cNvCxnSpPr/>
            <p:nvPr/>
          </p:nvCxnSpPr>
          <p:spPr>
            <a:xfrm flipV="1">
              <a:off x="5940152" y="3789040"/>
              <a:ext cx="432048" cy="36004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Prostokąt 41"/>
            <p:cNvSpPr/>
            <p:nvPr/>
          </p:nvSpPr>
          <p:spPr>
            <a:xfrm>
              <a:off x="5940152" y="3789040"/>
              <a:ext cx="432048" cy="36004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4" name="Prostokąt 43"/>
          <p:cNvSpPr/>
          <p:nvPr/>
        </p:nvSpPr>
        <p:spPr>
          <a:xfrm>
            <a:off x="6516216" y="3861048"/>
            <a:ext cx="1008112" cy="288032"/>
          </a:xfrm>
          <a:prstGeom prst="rect">
            <a:avLst/>
          </a:prstGeom>
          <a:solidFill>
            <a:srgbClr val="CC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 smtClean="0">
                <a:solidFill>
                  <a:sysClr val="windowText" lastClr="000000"/>
                </a:solidFill>
              </a:rPr>
              <a:t>3.9GHz PLL</a:t>
            </a:r>
            <a:endParaRPr 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38" name="Prostokąt 37"/>
          <p:cNvSpPr/>
          <p:nvPr/>
        </p:nvSpPr>
        <p:spPr>
          <a:xfrm>
            <a:off x="4788024" y="4365104"/>
            <a:ext cx="1440160" cy="50405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ysClr val="windowText" lastClr="000000"/>
                </a:solidFill>
              </a:rPr>
              <a:t>Laser to RF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cxnSp>
        <p:nvCxnSpPr>
          <p:cNvPr id="49" name="Łącznik prosty ze strzałką 48"/>
          <p:cNvCxnSpPr/>
          <p:nvPr/>
        </p:nvCxnSpPr>
        <p:spPr>
          <a:xfrm>
            <a:off x="5004048" y="2420888"/>
            <a:ext cx="0" cy="1944216"/>
          </a:xfrm>
          <a:prstGeom prst="straightConnector1">
            <a:avLst/>
          </a:prstGeom>
          <a:ln w="28575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Łącznik prosty ze strzałką 49"/>
          <p:cNvCxnSpPr/>
          <p:nvPr/>
        </p:nvCxnSpPr>
        <p:spPr>
          <a:xfrm>
            <a:off x="5004048" y="4869160"/>
            <a:ext cx="0" cy="648072"/>
          </a:xfrm>
          <a:prstGeom prst="straightConnector1">
            <a:avLst/>
          </a:prstGeom>
          <a:ln w="28575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pole tekstowe 50"/>
          <p:cNvSpPr txBox="1"/>
          <p:nvPr/>
        </p:nvSpPr>
        <p:spPr>
          <a:xfrm>
            <a:off x="4489049" y="5517232"/>
            <a:ext cx="10406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DCM</a:t>
            </a:r>
            <a:r>
              <a:rPr lang="pl-PL" sz="1200" dirty="0" smtClean="0"/>
              <a:t> 1.3GHz</a:t>
            </a: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Injector links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960" y="1268760"/>
            <a:ext cx="6215248" cy="2905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Prostokąt 3"/>
          <p:cNvSpPr/>
          <p:nvPr/>
        </p:nvSpPr>
        <p:spPr>
          <a:xfrm>
            <a:off x="4211960" y="2420888"/>
            <a:ext cx="4248472" cy="352839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Łącznik prosty ze strzałką 4"/>
          <p:cNvCxnSpPr>
            <a:stCxn id="20" idx="2"/>
          </p:cNvCxnSpPr>
          <p:nvPr/>
        </p:nvCxnSpPr>
        <p:spPr>
          <a:xfrm>
            <a:off x="6372200" y="3068960"/>
            <a:ext cx="0" cy="216024"/>
          </a:xfrm>
          <a:prstGeom prst="straightConnector1">
            <a:avLst/>
          </a:prstGeom>
          <a:ln w="28575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Łącznik prosty ze strzałką 5"/>
          <p:cNvCxnSpPr/>
          <p:nvPr/>
        </p:nvCxnSpPr>
        <p:spPr>
          <a:xfrm>
            <a:off x="7740352" y="2420888"/>
            <a:ext cx="0" cy="1944216"/>
          </a:xfrm>
          <a:prstGeom prst="straightConnector1">
            <a:avLst/>
          </a:prstGeom>
          <a:ln w="28575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>
            <a:endCxn id="42" idx="0"/>
          </p:cNvCxnSpPr>
          <p:nvPr/>
        </p:nvCxnSpPr>
        <p:spPr>
          <a:xfrm>
            <a:off x="6372200" y="3645024"/>
            <a:ext cx="0" cy="1368152"/>
          </a:xfrm>
          <a:prstGeom prst="straightConnector1">
            <a:avLst/>
          </a:prstGeom>
          <a:ln w="28575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7740352" y="4869160"/>
            <a:ext cx="0" cy="648072"/>
          </a:xfrm>
          <a:prstGeom prst="straightConnector1">
            <a:avLst/>
          </a:prstGeom>
          <a:ln w="28575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9"/>
          <p:cNvSpPr txBox="1"/>
          <p:nvPr/>
        </p:nvSpPr>
        <p:spPr>
          <a:xfrm>
            <a:off x="6536416" y="5075659"/>
            <a:ext cx="8778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Frequency</a:t>
            </a:r>
            <a:br>
              <a:rPr lang="en-US" sz="1200" dirty="0" smtClean="0"/>
            </a:br>
            <a:r>
              <a:rPr lang="en-US" sz="1200" dirty="0" smtClean="0"/>
              <a:t>divider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7202388" y="5475307"/>
            <a:ext cx="10759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DCM</a:t>
            </a:r>
            <a:r>
              <a:rPr lang="pl-PL" sz="1200" dirty="0" smtClean="0"/>
              <a:t> 3.9GHz</a:t>
            </a:r>
            <a:endParaRPr lang="en-US" sz="1200" dirty="0" smtClean="0"/>
          </a:p>
        </p:txBody>
      </p:sp>
      <p:cxnSp>
        <p:nvCxnSpPr>
          <p:cNvPr id="13" name="Łącznik prosty ze strzałką 12"/>
          <p:cNvCxnSpPr/>
          <p:nvPr/>
        </p:nvCxnSpPr>
        <p:spPr>
          <a:xfrm>
            <a:off x="6372200" y="5373216"/>
            <a:ext cx="0" cy="288032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ole tekstowe 13"/>
          <p:cNvSpPr txBox="1"/>
          <p:nvPr/>
        </p:nvSpPr>
        <p:spPr>
          <a:xfrm>
            <a:off x="6050260" y="5600273"/>
            <a:ext cx="6511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200" dirty="0" smtClean="0"/>
              <a:t>10MHz</a:t>
            </a:r>
            <a:endParaRPr lang="en-US" sz="1200" dirty="0" smtClean="0"/>
          </a:p>
        </p:txBody>
      </p:sp>
      <p:sp>
        <p:nvSpPr>
          <p:cNvPr id="17" name="Prostokąt 16"/>
          <p:cNvSpPr/>
          <p:nvPr/>
        </p:nvSpPr>
        <p:spPr>
          <a:xfrm>
            <a:off x="6516216" y="4365104"/>
            <a:ext cx="1440160" cy="50405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ysClr val="windowText" lastClr="000000"/>
                </a:solidFill>
              </a:rPr>
              <a:t>Laser to RF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20" name="Prostokąt 19"/>
          <p:cNvSpPr/>
          <p:nvPr/>
        </p:nvSpPr>
        <p:spPr>
          <a:xfrm>
            <a:off x="5940152" y="2708920"/>
            <a:ext cx="864096" cy="3600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Tap Point</a:t>
            </a:r>
            <a:endParaRPr lang="en-US" sz="1200" dirty="0">
              <a:solidFill>
                <a:sysClr val="windowText" lastClr="000000"/>
              </a:solidFill>
            </a:endParaRPr>
          </a:p>
        </p:txBody>
      </p:sp>
      <p:cxnSp>
        <p:nvCxnSpPr>
          <p:cNvPr id="21" name="Łącznik prosty ze strzałką 20"/>
          <p:cNvCxnSpPr/>
          <p:nvPr/>
        </p:nvCxnSpPr>
        <p:spPr>
          <a:xfrm>
            <a:off x="6300192" y="2420888"/>
            <a:ext cx="0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ze strzałką 21"/>
          <p:cNvCxnSpPr/>
          <p:nvPr/>
        </p:nvCxnSpPr>
        <p:spPr>
          <a:xfrm flipV="1">
            <a:off x="6444208" y="2420888"/>
            <a:ext cx="0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a 219"/>
          <p:cNvGrpSpPr/>
          <p:nvPr/>
        </p:nvGrpSpPr>
        <p:grpSpPr>
          <a:xfrm rot="10800000">
            <a:off x="6084168" y="3284984"/>
            <a:ext cx="576064" cy="360040"/>
            <a:chOff x="4644008" y="2420888"/>
            <a:chExt cx="576064" cy="360040"/>
          </a:xfrm>
        </p:grpSpPr>
        <p:grpSp>
          <p:nvGrpSpPr>
            <p:cNvPr id="9" name="Grupa 47"/>
            <p:cNvGrpSpPr/>
            <p:nvPr/>
          </p:nvGrpSpPr>
          <p:grpSpPr>
            <a:xfrm>
              <a:off x="4644008" y="2420888"/>
              <a:ext cx="576064" cy="288032"/>
              <a:chOff x="4644008" y="2420888"/>
              <a:chExt cx="576064" cy="288032"/>
            </a:xfrm>
          </p:grpSpPr>
          <p:grpSp>
            <p:nvGrpSpPr>
              <p:cNvPr id="12" name="Grupa 43"/>
              <p:cNvGrpSpPr/>
              <p:nvPr/>
            </p:nvGrpSpPr>
            <p:grpSpPr>
              <a:xfrm>
                <a:off x="4644008" y="2492896"/>
                <a:ext cx="576064" cy="216024"/>
                <a:chOff x="4644008" y="2492896"/>
                <a:chExt cx="576064" cy="216024"/>
              </a:xfrm>
            </p:grpSpPr>
            <p:sp>
              <p:nvSpPr>
                <p:cNvPr id="29" name="Prostokąt 28"/>
                <p:cNvSpPr/>
                <p:nvPr/>
              </p:nvSpPr>
              <p:spPr>
                <a:xfrm>
                  <a:off x="4644008" y="2492896"/>
                  <a:ext cx="576064" cy="21602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30" name="Łącznik prosty 29"/>
                <p:cNvCxnSpPr/>
                <p:nvPr/>
              </p:nvCxnSpPr>
              <p:spPr>
                <a:xfrm>
                  <a:off x="5076056" y="2523629"/>
                  <a:ext cx="0" cy="14401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Łącznik prosty 30"/>
                <p:cNvCxnSpPr/>
                <p:nvPr/>
              </p:nvCxnSpPr>
              <p:spPr>
                <a:xfrm flipV="1">
                  <a:off x="4788024" y="2595637"/>
                  <a:ext cx="144016" cy="720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Łącznik prosty 31"/>
                <p:cNvCxnSpPr/>
                <p:nvPr/>
              </p:nvCxnSpPr>
              <p:spPr>
                <a:xfrm>
                  <a:off x="4932040" y="2598812"/>
                  <a:ext cx="144016" cy="720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Łącznik prosty 32"/>
                <p:cNvCxnSpPr/>
                <p:nvPr/>
              </p:nvCxnSpPr>
              <p:spPr>
                <a:xfrm>
                  <a:off x="4788024" y="2521471"/>
                  <a:ext cx="0" cy="144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7" name="Łącznik prosty 26"/>
              <p:cNvCxnSpPr/>
              <p:nvPr/>
            </p:nvCxnSpPr>
            <p:spPr>
              <a:xfrm>
                <a:off x="5148064" y="2420888"/>
                <a:ext cx="0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Łącznik prosty 27"/>
              <p:cNvCxnSpPr/>
              <p:nvPr/>
            </p:nvCxnSpPr>
            <p:spPr>
              <a:xfrm>
                <a:off x="4716016" y="2420888"/>
                <a:ext cx="0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" name="Łącznik prosty 24"/>
            <p:cNvCxnSpPr/>
            <p:nvPr/>
          </p:nvCxnSpPr>
          <p:spPr>
            <a:xfrm>
              <a:off x="4932040" y="2708920"/>
              <a:ext cx="0" cy="7200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Łącznik prosty ze strzałką 33"/>
          <p:cNvCxnSpPr/>
          <p:nvPr/>
        </p:nvCxnSpPr>
        <p:spPr>
          <a:xfrm>
            <a:off x="6588224" y="3645024"/>
            <a:ext cx="0" cy="216024"/>
          </a:xfrm>
          <a:prstGeom prst="straightConnector1">
            <a:avLst/>
          </a:prstGeom>
          <a:ln w="28575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Łącznik prosty ze strzałką 34"/>
          <p:cNvCxnSpPr/>
          <p:nvPr/>
        </p:nvCxnSpPr>
        <p:spPr>
          <a:xfrm>
            <a:off x="6156176" y="3645024"/>
            <a:ext cx="0" cy="720080"/>
          </a:xfrm>
          <a:prstGeom prst="straightConnector1">
            <a:avLst/>
          </a:prstGeom>
          <a:ln w="28575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Łącznik prosty 35"/>
          <p:cNvCxnSpPr/>
          <p:nvPr/>
        </p:nvCxnSpPr>
        <p:spPr>
          <a:xfrm rot="10800000">
            <a:off x="6372200" y="3573016"/>
            <a:ext cx="0" cy="7200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Łącznik prosty ze strzałką 44"/>
          <p:cNvCxnSpPr/>
          <p:nvPr/>
        </p:nvCxnSpPr>
        <p:spPr>
          <a:xfrm>
            <a:off x="7020272" y="4149080"/>
            <a:ext cx="0" cy="216024"/>
          </a:xfrm>
          <a:prstGeom prst="straightConnector1">
            <a:avLst/>
          </a:prstGeom>
          <a:ln w="28575">
            <a:solidFill>
              <a:srgbClr val="CC33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upa 38"/>
          <p:cNvGrpSpPr/>
          <p:nvPr/>
        </p:nvGrpSpPr>
        <p:grpSpPr>
          <a:xfrm>
            <a:off x="6156176" y="5013176"/>
            <a:ext cx="432048" cy="360040"/>
            <a:chOff x="5940152" y="3789040"/>
            <a:chExt cx="432048" cy="360040"/>
          </a:xfrm>
        </p:grpSpPr>
        <p:cxnSp>
          <p:nvCxnSpPr>
            <p:cNvPr id="41" name="Łącznik prosty 40"/>
            <p:cNvCxnSpPr/>
            <p:nvPr/>
          </p:nvCxnSpPr>
          <p:spPr>
            <a:xfrm flipV="1">
              <a:off x="5940152" y="3789040"/>
              <a:ext cx="432048" cy="36004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Prostokąt 41"/>
            <p:cNvSpPr/>
            <p:nvPr/>
          </p:nvSpPr>
          <p:spPr>
            <a:xfrm>
              <a:off x="5940152" y="3789040"/>
              <a:ext cx="432048" cy="36004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4" name="Prostokąt 43"/>
          <p:cNvSpPr/>
          <p:nvPr/>
        </p:nvSpPr>
        <p:spPr>
          <a:xfrm>
            <a:off x="6516216" y="3861048"/>
            <a:ext cx="1008112" cy="288032"/>
          </a:xfrm>
          <a:prstGeom prst="rect">
            <a:avLst/>
          </a:prstGeom>
          <a:solidFill>
            <a:srgbClr val="CC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 smtClean="0">
                <a:solidFill>
                  <a:sysClr val="windowText" lastClr="000000"/>
                </a:solidFill>
              </a:rPr>
              <a:t>3.9GHz PLL</a:t>
            </a:r>
            <a:endParaRPr 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38" name="Prostokąt 37"/>
          <p:cNvSpPr/>
          <p:nvPr/>
        </p:nvSpPr>
        <p:spPr>
          <a:xfrm>
            <a:off x="4788024" y="4365104"/>
            <a:ext cx="1440160" cy="50405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ysClr val="windowText" lastClr="000000"/>
                </a:solidFill>
              </a:rPr>
              <a:t>Laser to RF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cxnSp>
        <p:nvCxnSpPr>
          <p:cNvPr id="49" name="Łącznik prosty ze strzałką 48"/>
          <p:cNvCxnSpPr/>
          <p:nvPr/>
        </p:nvCxnSpPr>
        <p:spPr>
          <a:xfrm>
            <a:off x="5004048" y="2420888"/>
            <a:ext cx="0" cy="1944216"/>
          </a:xfrm>
          <a:prstGeom prst="straightConnector1">
            <a:avLst/>
          </a:prstGeom>
          <a:ln w="28575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Łącznik prosty ze strzałką 49"/>
          <p:cNvCxnSpPr/>
          <p:nvPr/>
        </p:nvCxnSpPr>
        <p:spPr>
          <a:xfrm>
            <a:off x="5004048" y="4869160"/>
            <a:ext cx="0" cy="648072"/>
          </a:xfrm>
          <a:prstGeom prst="straightConnector1">
            <a:avLst/>
          </a:prstGeom>
          <a:ln w="28575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Symbol zastępczy zawartości 2"/>
          <p:cNvSpPr txBox="1">
            <a:spLocks/>
          </p:cNvSpPr>
          <p:nvPr/>
        </p:nvSpPr>
        <p:spPr>
          <a:xfrm>
            <a:off x="457200" y="5949280"/>
            <a:ext cx="8229600" cy="9087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Space issue for</a:t>
            </a:r>
            <a:r>
              <a:rPr kumimoji="0" lang="en-US" sz="26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REFMs in injector area</a:t>
            </a:r>
            <a:r>
              <a:rPr lang="en-US" sz="2600" dirty="0" smtClean="0">
                <a:latin typeface="+mj-lt"/>
              </a:rPr>
              <a:t> – separate </a:t>
            </a:r>
            <a:r>
              <a:rPr lang="en-US" sz="2600" baseline="0" dirty="0" smtClean="0">
                <a:latin typeface="+mj-lt"/>
              </a:rPr>
              <a:t>Laser</a:t>
            </a:r>
            <a:r>
              <a:rPr lang="en-US" sz="2600" dirty="0" smtClean="0">
                <a:latin typeface="+mj-lt"/>
              </a:rPr>
              <a:t> to RF boxes from interferometer electronics</a:t>
            </a:r>
            <a:endParaRPr kumimoji="0" lang="en-US" sz="26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51" name="pole tekstowe 50"/>
          <p:cNvSpPr txBox="1"/>
          <p:nvPr/>
        </p:nvSpPr>
        <p:spPr>
          <a:xfrm>
            <a:off x="4489049" y="5517232"/>
            <a:ext cx="10406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DCM</a:t>
            </a:r>
            <a:r>
              <a:rPr lang="pl-PL" sz="1200" dirty="0" smtClean="0"/>
              <a:t> 1.3GHz</a:t>
            </a:r>
            <a:endParaRPr lang="en-US" sz="1200" dirty="0" smtClean="0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340768"/>
            <a:ext cx="5895975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L1 </a:t>
            </a:r>
            <a:r>
              <a:rPr lang="pl-PL" dirty="0" err="1" smtClean="0"/>
              <a:t>REFMs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830" y="1268760"/>
            <a:ext cx="8376618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L1 </a:t>
            </a:r>
            <a:r>
              <a:rPr lang="pl-PL" dirty="0" err="1" smtClean="0"/>
              <a:t>REFMs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830" y="1268760"/>
            <a:ext cx="8376618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ymbol zastępczy zawartości 2"/>
          <p:cNvSpPr txBox="1">
            <a:spLocks/>
          </p:cNvSpPr>
          <p:nvPr/>
        </p:nvSpPr>
        <p:spPr>
          <a:xfrm>
            <a:off x="457200" y="4797152"/>
            <a:ext cx="8229600" cy="2060848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REFM-OPT-L</a:t>
            </a:r>
            <a:r>
              <a:rPr kumimoji="0" lang="pl-PL" sz="2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</a:t>
            </a:r>
            <a:r>
              <a:rPr kumimoji="0" lang="en-US" sz="2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users (3):</a:t>
            </a: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DCM in Master LLRF (27dBm)</a:t>
            </a: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Interferometer for signal distribution to Slave </a:t>
            </a:r>
            <a:r>
              <a:rPr kumimoji="0" lang="en-US" sz="2400" b="0" i="0" u="none" strike="noStrike" kern="1200" cap="none" spc="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nad</a:t>
            </a:r>
            <a:r>
              <a: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lang="en-US" sz="2400" dirty="0" smtClean="0">
                <a:latin typeface="+mj-lt"/>
              </a:rPr>
              <a:t>s</a:t>
            </a:r>
            <a:r>
              <a: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pare LLRF racks</a:t>
            </a: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Frequency divider 1300MHz -&gt; 10MHz</a:t>
            </a:r>
          </a:p>
        </p:txBody>
      </p:sp>
      <p:sp>
        <p:nvSpPr>
          <p:cNvPr id="22" name="Prostokąt 21"/>
          <p:cNvSpPr/>
          <p:nvPr/>
        </p:nvSpPr>
        <p:spPr>
          <a:xfrm>
            <a:off x="5364088" y="2420888"/>
            <a:ext cx="3096344" cy="295232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Łącznik prosty ze strzałką 22"/>
          <p:cNvCxnSpPr>
            <a:stCxn id="38" idx="2"/>
          </p:cNvCxnSpPr>
          <p:nvPr/>
        </p:nvCxnSpPr>
        <p:spPr>
          <a:xfrm>
            <a:off x="6372200" y="3068960"/>
            <a:ext cx="0" cy="216024"/>
          </a:xfrm>
          <a:prstGeom prst="straightConnector1">
            <a:avLst/>
          </a:prstGeom>
          <a:ln w="28575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y ze strzałką 23"/>
          <p:cNvCxnSpPr/>
          <p:nvPr/>
        </p:nvCxnSpPr>
        <p:spPr>
          <a:xfrm>
            <a:off x="7092280" y="2420888"/>
            <a:ext cx="0" cy="864096"/>
          </a:xfrm>
          <a:prstGeom prst="straightConnector1">
            <a:avLst/>
          </a:prstGeom>
          <a:ln w="28575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y ze strzałką 24"/>
          <p:cNvCxnSpPr/>
          <p:nvPr/>
        </p:nvCxnSpPr>
        <p:spPr>
          <a:xfrm>
            <a:off x="6156176" y="3789040"/>
            <a:ext cx="0" cy="576064"/>
          </a:xfrm>
          <a:prstGeom prst="straightConnector1">
            <a:avLst/>
          </a:prstGeom>
          <a:ln w="28575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y ze strzałką 25"/>
          <p:cNvCxnSpPr/>
          <p:nvPr/>
        </p:nvCxnSpPr>
        <p:spPr>
          <a:xfrm flipH="1">
            <a:off x="6732240" y="3789040"/>
            <a:ext cx="2" cy="1224136"/>
          </a:xfrm>
          <a:prstGeom prst="straightConnector1">
            <a:avLst/>
          </a:prstGeom>
          <a:ln w="28575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Łącznik prosty ze strzałką 26"/>
          <p:cNvCxnSpPr/>
          <p:nvPr/>
        </p:nvCxnSpPr>
        <p:spPr>
          <a:xfrm>
            <a:off x="7308304" y="3789040"/>
            <a:ext cx="0" cy="576064"/>
          </a:xfrm>
          <a:prstGeom prst="straightConnector1">
            <a:avLst/>
          </a:prstGeom>
          <a:ln w="28575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pole tekstowe 27"/>
          <p:cNvSpPr txBox="1"/>
          <p:nvPr/>
        </p:nvSpPr>
        <p:spPr>
          <a:xfrm>
            <a:off x="5350380" y="3975447"/>
            <a:ext cx="8778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Frequency</a:t>
            </a:r>
            <a:br>
              <a:rPr lang="en-US" sz="1200" dirty="0" smtClean="0"/>
            </a:br>
            <a:r>
              <a:rPr lang="en-US" sz="1200" dirty="0" smtClean="0"/>
              <a:t>divider</a:t>
            </a:r>
          </a:p>
        </p:txBody>
      </p:sp>
      <p:sp>
        <p:nvSpPr>
          <p:cNvPr id="29" name="pole tekstowe 28"/>
          <p:cNvSpPr txBox="1"/>
          <p:nvPr/>
        </p:nvSpPr>
        <p:spPr>
          <a:xfrm>
            <a:off x="6228184" y="4941168"/>
            <a:ext cx="1017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Main output</a:t>
            </a:r>
            <a:br>
              <a:rPr lang="en-US" sz="1200" dirty="0" smtClean="0"/>
            </a:br>
            <a:r>
              <a:rPr lang="en-US" sz="1200" dirty="0" smtClean="0"/>
              <a:t>for DCM</a:t>
            </a:r>
          </a:p>
        </p:txBody>
      </p:sp>
      <p:cxnSp>
        <p:nvCxnSpPr>
          <p:cNvPr id="30" name="Łącznik prosty 29"/>
          <p:cNvCxnSpPr/>
          <p:nvPr/>
        </p:nvCxnSpPr>
        <p:spPr>
          <a:xfrm flipV="1">
            <a:off x="5940152" y="4365104"/>
            <a:ext cx="432048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Łącznik prosty ze strzałką 30"/>
          <p:cNvCxnSpPr/>
          <p:nvPr/>
        </p:nvCxnSpPr>
        <p:spPr>
          <a:xfrm>
            <a:off x="6156176" y="4725144"/>
            <a:ext cx="0" cy="288032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pole tekstowe 31"/>
          <p:cNvSpPr txBox="1"/>
          <p:nvPr/>
        </p:nvSpPr>
        <p:spPr>
          <a:xfrm>
            <a:off x="5505036" y="4725144"/>
            <a:ext cx="6511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200" dirty="0" smtClean="0"/>
              <a:t>10MHz</a:t>
            </a:r>
            <a:endParaRPr lang="en-US" sz="1200" dirty="0" smtClean="0"/>
          </a:p>
        </p:txBody>
      </p:sp>
      <p:cxnSp>
        <p:nvCxnSpPr>
          <p:cNvPr id="33" name="Łącznik prosty ze strzałką 32"/>
          <p:cNvCxnSpPr/>
          <p:nvPr/>
        </p:nvCxnSpPr>
        <p:spPr>
          <a:xfrm>
            <a:off x="7812360" y="2420888"/>
            <a:ext cx="0" cy="1944216"/>
          </a:xfrm>
          <a:prstGeom prst="straightConnector1">
            <a:avLst/>
          </a:prstGeom>
          <a:ln w="28575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Łącznik prosty ze strzałką 33"/>
          <p:cNvCxnSpPr/>
          <p:nvPr/>
        </p:nvCxnSpPr>
        <p:spPr>
          <a:xfrm flipV="1">
            <a:off x="7956376" y="2420888"/>
            <a:ext cx="0" cy="1944216"/>
          </a:xfrm>
          <a:prstGeom prst="straightConnector1">
            <a:avLst/>
          </a:prstGeom>
          <a:ln w="28575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Prostokąt 34"/>
          <p:cNvSpPr/>
          <p:nvPr/>
        </p:nvSpPr>
        <p:spPr>
          <a:xfrm>
            <a:off x="6012160" y="3284984"/>
            <a:ext cx="1440160" cy="50405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ysClr val="windowText" lastClr="000000"/>
                </a:solidFill>
              </a:rPr>
              <a:t>Laser to RF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36" name="Prostokąt 35"/>
          <p:cNvSpPr/>
          <p:nvPr/>
        </p:nvSpPr>
        <p:spPr>
          <a:xfrm>
            <a:off x="5940152" y="4365104"/>
            <a:ext cx="432048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Prostokąt 36"/>
          <p:cNvSpPr/>
          <p:nvPr/>
        </p:nvSpPr>
        <p:spPr>
          <a:xfrm>
            <a:off x="6948264" y="4365104"/>
            <a:ext cx="1224136" cy="3600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Interferometer</a:t>
            </a:r>
            <a:endParaRPr 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38" name="Prostokąt 37"/>
          <p:cNvSpPr/>
          <p:nvPr/>
        </p:nvSpPr>
        <p:spPr>
          <a:xfrm>
            <a:off x="5940152" y="2708920"/>
            <a:ext cx="864096" cy="3600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Tap Point</a:t>
            </a:r>
            <a:endParaRPr lang="en-US" sz="1200" dirty="0">
              <a:solidFill>
                <a:sysClr val="windowText" lastClr="000000"/>
              </a:solidFill>
            </a:endParaRPr>
          </a:p>
        </p:txBody>
      </p:sp>
      <p:cxnSp>
        <p:nvCxnSpPr>
          <p:cNvPr id="40" name="Łącznik prosty ze strzałką 39"/>
          <p:cNvCxnSpPr/>
          <p:nvPr/>
        </p:nvCxnSpPr>
        <p:spPr>
          <a:xfrm>
            <a:off x="6300192" y="2420888"/>
            <a:ext cx="0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Łącznik prosty ze strzałką 40"/>
          <p:cNvCxnSpPr/>
          <p:nvPr/>
        </p:nvCxnSpPr>
        <p:spPr>
          <a:xfrm flipV="1">
            <a:off x="6444208" y="2420888"/>
            <a:ext cx="0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644</TotalTime>
  <Words>377</Words>
  <Application>Microsoft Office PowerPoint</Application>
  <PresentationFormat>Pokaz na ekranie (4:3)</PresentationFormat>
  <Paragraphs>99</Paragraphs>
  <Slides>16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Przepływ</vt:lpstr>
      <vt:lpstr>REFM </vt:lpstr>
      <vt:lpstr>Interferometer links</vt:lpstr>
      <vt:lpstr>REFMs naming</vt:lpstr>
      <vt:lpstr>REFM components</vt:lpstr>
      <vt:lpstr>Injector links</vt:lpstr>
      <vt:lpstr>Injector links</vt:lpstr>
      <vt:lpstr>Injector links</vt:lpstr>
      <vt:lpstr>L1 REFMs</vt:lpstr>
      <vt:lpstr>L1 REFMs</vt:lpstr>
      <vt:lpstr>L2 REFMs</vt:lpstr>
      <vt:lpstr>L2 REFMs</vt:lpstr>
      <vt:lpstr>L3 link – from L2RF to DCM</vt:lpstr>
      <vt:lpstr>L3 link – from L2RF to DCM</vt:lpstr>
      <vt:lpstr>L3 link – from L2RF to DCM</vt:lpstr>
      <vt:lpstr>Summary</vt:lpstr>
      <vt:lpstr>Thank you for your attention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Dominik</dc:creator>
  <cp:lastModifiedBy>Dominik</cp:lastModifiedBy>
  <cp:revision>87</cp:revision>
  <dcterms:created xsi:type="dcterms:W3CDTF">2013-02-18T14:41:14Z</dcterms:created>
  <dcterms:modified xsi:type="dcterms:W3CDTF">2013-02-20T13:39:31Z</dcterms:modified>
</cp:coreProperties>
</file>