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39"/>
  </p:notesMasterIdLst>
  <p:sldIdLst>
    <p:sldId id="440" r:id="rId2"/>
    <p:sldId id="505" r:id="rId3"/>
    <p:sldId id="590" r:id="rId4"/>
    <p:sldId id="589" r:id="rId5"/>
    <p:sldId id="591" r:id="rId6"/>
    <p:sldId id="592" r:id="rId7"/>
    <p:sldId id="595" r:id="rId8"/>
    <p:sldId id="596" r:id="rId9"/>
    <p:sldId id="562" r:id="rId10"/>
    <p:sldId id="597" r:id="rId11"/>
    <p:sldId id="568" r:id="rId12"/>
    <p:sldId id="569" r:id="rId13"/>
    <p:sldId id="567" r:id="rId14"/>
    <p:sldId id="607" r:id="rId15"/>
    <p:sldId id="598" r:id="rId16"/>
    <p:sldId id="599" r:id="rId17"/>
    <p:sldId id="600" r:id="rId18"/>
    <p:sldId id="602" r:id="rId19"/>
    <p:sldId id="601" r:id="rId20"/>
    <p:sldId id="603" r:id="rId21"/>
    <p:sldId id="604" r:id="rId22"/>
    <p:sldId id="605" r:id="rId23"/>
    <p:sldId id="609" r:id="rId24"/>
    <p:sldId id="610" r:id="rId25"/>
    <p:sldId id="612" r:id="rId26"/>
    <p:sldId id="616" r:id="rId27"/>
    <p:sldId id="613" r:id="rId28"/>
    <p:sldId id="614" r:id="rId29"/>
    <p:sldId id="611" r:id="rId30"/>
    <p:sldId id="584" r:id="rId31"/>
    <p:sldId id="572" r:id="rId32"/>
    <p:sldId id="573" r:id="rId33"/>
    <p:sldId id="574" r:id="rId34"/>
    <p:sldId id="575" r:id="rId35"/>
    <p:sldId id="576" r:id="rId36"/>
    <p:sldId id="606" r:id="rId37"/>
    <p:sldId id="615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FCC00"/>
    <a:srgbClr val="FF0000"/>
    <a:srgbClr val="FF0066"/>
    <a:srgbClr val="FF99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74" autoAdjust="0"/>
    <p:restoredTop sz="94713" autoAdjust="0"/>
  </p:normalViewPr>
  <p:slideViewPr>
    <p:cSldViewPr>
      <p:cViewPr varScale="1">
        <p:scale>
          <a:sx n="106" d="100"/>
          <a:sy n="106" d="100"/>
        </p:scale>
        <p:origin x="-21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</a:defRPr>
            </a:lvl1pPr>
          </a:lstStyle>
          <a:p>
            <a:endParaRPr lang="en-GB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</a:defRPr>
            </a:lvl1pPr>
          </a:lstStyle>
          <a:p>
            <a:endParaRPr lang="en-GB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 Unicode MS" pitchFamily="34" charset="-128"/>
              </a:defRPr>
            </a:lvl1pPr>
          </a:lstStyle>
          <a:p>
            <a:endParaRPr lang="en-GB" dirty="0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Unicode MS" pitchFamily="34" charset="-128"/>
              </a:defRPr>
            </a:lvl1pPr>
          </a:lstStyle>
          <a:p>
            <a:fld id="{2D41B4B3-6351-41AC-9BE4-6FDF7562F11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161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836E06-335D-45E8-94F4-FD4174A13753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</a:t>
            </a:r>
            <a:r>
              <a:rPr lang="en-GB" baseline="30000" dirty="0" smtClean="0"/>
              <a:t>th</a:t>
            </a:r>
            <a:r>
              <a:rPr lang="en-GB" dirty="0" smtClean="0"/>
              <a:t>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916D908-9541-481B-8CF0-A765D596A62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988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3FE39C-DC7E-429C-9DF6-6AD242E1172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578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33375"/>
            <a:ext cx="1943100" cy="604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5678487" cy="604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1FE4BF-37A5-4781-A2EA-94467082DA7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935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844675"/>
            <a:ext cx="3810000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3810000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89413"/>
            <a:ext cx="381000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89413"/>
            <a:ext cx="381000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-323850" y="6524625"/>
            <a:ext cx="403225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092950" y="6524625"/>
            <a:ext cx="1905000" cy="241300"/>
          </a:xfrm>
        </p:spPr>
        <p:txBody>
          <a:bodyPr/>
          <a:lstStyle>
            <a:lvl1pPr>
              <a:defRPr/>
            </a:lvl1pPr>
          </a:lstStyle>
          <a:p>
            <a:fld id="{B9C25C1D-98D2-4717-9A4E-278CDAFF9CD3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72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7772400" cy="2192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89413"/>
            <a:ext cx="7772400" cy="2192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323850" y="6524625"/>
            <a:ext cx="403225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2950" y="6524625"/>
            <a:ext cx="1905000" cy="241300"/>
          </a:xfrm>
        </p:spPr>
        <p:txBody>
          <a:bodyPr/>
          <a:lstStyle>
            <a:lvl1pPr>
              <a:defRPr/>
            </a:lvl1pPr>
          </a:lstStyle>
          <a:p>
            <a:fld id="{49645332-3DFD-4C7B-8BF9-87E679D5BD3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3974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44675"/>
            <a:ext cx="3810000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5370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-323850" y="6524625"/>
            <a:ext cx="403225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092950" y="6524625"/>
            <a:ext cx="1905000" cy="241300"/>
          </a:xfrm>
        </p:spPr>
        <p:txBody>
          <a:bodyPr/>
          <a:lstStyle>
            <a:lvl1pPr>
              <a:defRPr/>
            </a:lvl1pPr>
          </a:lstStyle>
          <a:p>
            <a:fld id="{14B75145-DB90-413E-AC78-0BB09937DD9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46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DBC81E-F377-4442-95BA-194EEF16B6AB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45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C117EB-5DD3-4B60-9BD3-C86521E674F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16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4675"/>
            <a:ext cx="3810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38100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058435-05DC-4A8A-8165-2D0E7882A37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987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2B3CF3-E31C-4437-B78E-925FE757579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18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92DE52-1A74-4455-81FF-5C9ACC0C0C0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291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42992A-A736-4A57-BB41-0A66417C2CC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825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558FB-125D-47FF-A3B7-D1F94DF2F4B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439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8489E80-5A17-40D3-A23C-6834D903B3F5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0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4675"/>
            <a:ext cx="77724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323850" y="6524625"/>
            <a:ext cx="4032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2950" y="6524625"/>
            <a:ext cx="19050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071A24B-3FB6-479A-A89E-CFCAE59D148C}" type="slidenum">
              <a:rPr lang="en-GB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7.wmf"/><Relationship Id="rId3" Type="http://schemas.openxmlformats.org/officeDocument/2006/relationships/image" Target="../media/image8.wmf"/><Relationship Id="rId7" Type="http://schemas.openxmlformats.org/officeDocument/2006/relationships/image" Target="../media/image4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10.w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9.wmf"/><Relationship Id="rId9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wmf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7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0.pn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herwig@projects.hepforge.org" TargetMode="External"/><Relationship Id="rId2" Type="http://schemas.openxmlformats.org/officeDocument/2006/relationships/hyperlink" Target="http://projects.hepforge.org/herwig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hepforge.org/herwig/trac/wiki/HerwigInstallation" TargetMode="External"/><Relationship Id="rId2" Type="http://schemas.openxmlformats.org/officeDocument/2006/relationships/hyperlink" Target="http://projects.hepforge.org/herwig/version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erwig.hepforge.org/trac/wiki/MC4BSM-2013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86524F-8798-4E12-8A6C-8841DD0EC5F9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1412875"/>
            <a:ext cx="7772400" cy="1470025"/>
          </a:xfrm>
        </p:spPr>
        <p:txBody>
          <a:bodyPr/>
          <a:lstStyle/>
          <a:p>
            <a:r>
              <a:rPr lang="en-GB" sz="5400" dirty="0">
                <a:solidFill>
                  <a:srgbClr val="FF0000"/>
                </a:solidFill>
              </a:rPr>
              <a:t>BSM Physics in Herwig++</a:t>
            </a:r>
          </a:p>
        </p:txBody>
      </p:sp>
      <p:sp>
        <p:nvSpPr>
          <p:cNvPr id="4956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4437063"/>
            <a:ext cx="6400800" cy="129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Peter Richardson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IPPP, Durham </a:t>
            </a:r>
            <a:r>
              <a:rPr lang="en-GB" sz="2800" dirty="0" smtClean="0"/>
              <a:t>University</a:t>
            </a:r>
            <a:endParaRPr lang="en-GB" sz="2800" dirty="0"/>
          </a:p>
        </p:txBody>
      </p:sp>
      <p:sp>
        <p:nvSpPr>
          <p:cNvPr id="495623" name="Rectangle 7"/>
          <p:cNvSpPr>
            <a:spLocks noChangeArrowheads="1"/>
          </p:cNvSpPr>
          <p:nvPr/>
        </p:nvSpPr>
        <p:spPr bwMode="auto">
          <a:xfrm>
            <a:off x="250825" y="3213100"/>
            <a:ext cx="8642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>
                <a:solidFill>
                  <a:schemeClr val="accent1"/>
                </a:solidFill>
              </a:rPr>
              <a:t>K. Arnold, L. d'Errico, S. Gieseke, D. Grellscheid, K. Hamilton, A. Papaefstathiou, S. Platzer, PR, C. Rohr, A. Schofield, A. Siodmok, M. Stoll, D. Winn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9562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88913"/>
            <a:ext cx="22320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26" name="Picture 10" descr="durh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449512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38D78C1-AEC2-46F8-92D9-7B63C0449D93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75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41438"/>
            <a:ext cx="7989888" cy="525591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 smtClean="0"/>
              <a:t>The current </a:t>
            </a:r>
            <a:r>
              <a:rPr lang="en-GB" sz="2800" dirty="0"/>
              <a:t>release </a:t>
            </a:r>
            <a:r>
              <a:rPr lang="en-GB" sz="2800" dirty="0" smtClean="0"/>
              <a:t>includes:</a:t>
            </a:r>
            <a:endParaRPr lang="en-GB" sz="2800" dirty="0"/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full spin correlations;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simulation of off-shell effects;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simulation of 2</a:t>
            </a:r>
            <a:r>
              <a:rPr lang="en-GB" sz="2400" dirty="0" smtClean="0">
                <a:solidFill>
                  <a:srgbClr val="FF0000"/>
                </a:solidFill>
                <a:latin typeface="Wingdings 3" pitchFamily="18" charset="2"/>
              </a:rPr>
              <a:t>g</a:t>
            </a:r>
            <a:r>
              <a:rPr lang="en-GB" sz="2400" dirty="0" smtClean="0">
                <a:solidFill>
                  <a:srgbClr val="FF0000"/>
                </a:solidFill>
              </a:rPr>
              <a:t>2 process;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simulation </a:t>
            </a:r>
            <a:r>
              <a:rPr lang="en-GB" sz="2400" dirty="0">
                <a:solidFill>
                  <a:srgbClr val="FF0000"/>
                </a:solidFill>
              </a:rPr>
              <a:t>of </a:t>
            </a:r>
            <a:r>
              <a:rPr lang="en-GB" sz="2400" dirty="0" smtClean="0">
                <a:solidFill>
                  <a:srgbClr val="FF0000"/>
                </a:solidFill>
              </a:rPr>
              <a:t>two and three-body </a:t>
            </a:r>
            <a:r>
              <a:rPr lang="en-GB" sz="2400" dirty="0">
                <a:solidFill>
                  <a:srgbClr val="FF0000"/>
                </a:solidFill>
              </a:rPr>
              <a:t>decays</a:t>
            </a:r>
            <a:r>
              <a:rPr lang="en-GB" sz="2400" dirty="0" smtClean="0">
                <a:solidFill>
                  <a:srgbClr val="FF0000"/>
                </a:solidFill>
              </a:rPr>
              <a:t>;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s</a:t>
            </a:r>
            <a:r>
              <a:rPr lang="en-GB" sz="2400" dirty="0" smtClean="0">
                <a:solidFill>
                  <a:srgbClr val="FF0000"/>
                </a:solidFill>
              </a:rPr>
              <a:t>ome 2</a:t>
            </a:r>
            <a:r>
              <a:rPr lang="en-GB" sz="2400" dirty="0" smtClean="0">
                <a:solidFill>
                  <a:srgbClr val="FF0000"/>
                </a:solidFill>
                <a:latin typeface="Wingdings 3" pitchFamily="18" charset="2"/>
              </a:rPr>
              <a:t>g</a:t>
            </a:r>
            <a:r>
              <a:rPr lang="en-GB" sz="2400" dirty="0" smtClean="0">
                <a:solidFill>
                  <a:srgbClr val="FF0000"/>
                </a:solidFill>
              </a:rPr>
              <a:t>3 processes for BSM Higgs physics;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Small </a:t>
            </a:r>
            <a:r>
              <a:rPr lang="en-GB" sz="2400" dirty="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GB" sz="2400" dirty="0" smtClean="0">
                <a:solidFill>
                  <a:srgbClr val="FF0000"/>
                </a:solidFill>
              </a:rPr>
              <a:t>m weak decays using tau hadronic currents;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allows </a:t>
            </a:r>
            <a:r>
              <a:rPr lang="en-GB" sz="2400" dirty="0">
                <a:solidFill>
                  <a:srgbClr val="FF0000"/>
                </a:solidFill>
              </a:rPr>
              <a:t>different vertex Lorentz structures to be easily </a:t>
            </a:r>
            <a:r>
              <a:rPr lang="en-GB" sz="2400" dirty="0" smtClean="0">
                <a:solidFill>
                  <a:srgbClr val="FF0000"/>
                </a:solidFill>
              </a:rPr>
              <a:t>handled;</a:t>
            </a:r>
          </a:p>
          <a:p>
            <a:pPr lvl="1">
              <a:lnSpc>
                <a:spcPct val="9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Wide range of models MSSM, NMSSM, RS, ADD, Sextet, Little Higgs (with or w/o T-parity), Leptoquarks, UED, …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5E2F7C-E63D-4AFD-93F8-D5283E202590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71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5413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Correlations in e</a:t>
            </a:r>
            <a:r>
              <a:rPr lang="en-GB" baseline="30000" dirty="0">
                <a:solidFill>
                  <a:srgbClr val="FF0000"/>
                </a:solidFill>
              </a:rPr>
              <a:t>+</a:t>
            </a:r>
            <a:r>
              <a:rPr lang="en-GB" dirty="0">
                <a:solidFill>
                  <a:srgbClr val="FF0000"/>
                </a:solidFill>
              </a:rPr>
              <a:t>e</a:t>
            </a:r>
            <a:r>
              <a:rPr lang="en-GB" baseline="30000" dirty="0">
                <a:solidFill>
                  <a:srgbClr val="FF0000"/>
                </a:solidFill>
              </a:rPr>
              <a:t>-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pic>
        <p:nvPicPr>
          <p:cNvPr id="7106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89138"/>
            <a:ext cx="2836863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06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989138"/>
            <a:ext cx="2805112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06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989138"/>
            <a:ext cx="2817812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0662" name="Text Box 6"/>
          <p:cNvSpPr txBox="1">
            <a:spLocks noChangeArrowheads="1"/>
          </p:cNvSpPr>
          <p:nvPr/>
        </p:nvSpPr>
        <p:spPr bwMode="auto">
          <a:xfrm>
            <a:off x="900113" y="15494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Unpolarised</a:t>
            </a:r>
            <a:endParaRPr lang="en-US" dirty="0"/>
          </a:p>
        </p:txBody>
      </p:sp>
      <p:graphicFrame>
        <p:nvGraphicFramePr>
          <p:cNvPr id="710663" name="Object 7"/>
          <p:cNvGraphicFramePr>
            <a:graphicFrameLocks noChangeAspect="1"/>
          </p:cNvGraphicFramePr>
          <p:nvPr/>
        </p:nvGraphicFramePr>
        <p:xfrm>
          <a:off x="2484438" y="985838"/>
          <a:ext cx="3960812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87" name="Equation" r:id="rId6" imgW="1485720" imgH="241200" progId="Equation.3">
                  <p:embed/>
                </p:oleObj>
              </mc:Choice>
              <mc:Fallback>
                <p:oleObj name="Equation" r:id="rId6" imgW="148572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985838"/>
                        <a:ext cx="3960812" cy="642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4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88" name="Equation" r:id="rId8" imgW="114120" imgH="215640" progId="Equation.3">
                  <p:embed/>
                </p:oleObj>
              </mc:Choice>
              <mc:Fallback>
                <p:oleObj name="Equation" r:id="rId8" imgW="1141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5" name="Object 9"/>
          <p:cNvGraphicFramePr>
            <a:graphicFrameLocks noChangeAspect="1"/>
          </p:cNvGraphicFramePr>
          <p:nvPr/>
        </p:nvGraphicFramePr>
        <p:xfrm>
          <a:off x="4716463" y="1484313"/>
          <a:ext cx="719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89" name="Equation" r:id="rId10" imgW="304560" imgH="228600" progId="Equation.3">
                  <p:embed/>
                </p:oleObj>
              </mc:Choice>
              <mc:Fallback>
                <p:oleObj name="Equation" r:id="rId10" imgW="3045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484313"/>
                        <a:ext cx="7191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0666" name="Object 10"/>
          <p:cNvGraphicFramePr>
            <a:graphicFrameLocks noChangeAspect="1"/>
          </p:cNvGraphicFramePr>
          <p:nvPr/>
        </p:nvGraphicFramePr>
        <p:xfrm>
          <a:off x="7596188" y="1484313"/>
          <a:ext cx="719137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0690" name="Equation" r:id="rId12" imgW="304560" imgH="228600" progId="Equation.3">
                  <p:embed/>
                </p:oleObj>
              </mc:Choice>
              <mc:Fallback>
                <p:oleObj name="Equation" r:id="rId12" imgW="30456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1484313"/>
                        <a:ext cx="719137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0667" name="Group 11"/>
          <p:cNvGrpSpPr>
            <a:grpSpLocks/>
          </p:cNvGrpSpPr>
          <p:nvPr/>
        </p:nvGrpSpPr>
        <p:grpSpPr bwMode="auto">
          <a:xfrm>
            <a:off x="2484438" y="5661025"/>
            <a:ext cx="2233612" cy="1014413"/>
            <a:chOff x="158" y="119"/>
            <a:chExt cx="1407" cy="639"/>
          </a:xfrm>
        </p:grpSpPr>
        <p:sp>
          <p:nvSpPr>
            <p:cNvPr id="710668" name="Line 12"/>
            <p:cNvSpPr>
              <a:spLocks noChangeShapeType="1"/>
            </p:cNvSpPr>
            <p:nvPr/>
          </p:nvSpPr>
          <p:spPr bwMode="auto">
            <a:xfrm>
              <a:off x="159" y="300"/>
              <a:ext cx="409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0669" name="Text Box 13"/>
            <p:cNvSpPr txBox="1">
              <a:spLocks noChangeArrowheads="1"/>
            </p:cNvSpPr>
            <p:nvPr/>
          </p:nvSpPr>
          <p:spPr bwMode="auto">
            <a:xfrm>
              <a:off x="158" y="527"/>
              <a:ext cx="1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   +         Hw++</a:t>
              </a:r>
              <a:endParaRPr lang="en-US" dirty="0"/>
            </a:p>
          </p:txBody>
        </p:sp>
        <p:sp>
          <p:nvSpPr>
            <p:cNvPr id="710670" name="Text Box 14"/>
            <p:cNvSpPr txBox="1">
              <a:spLocks noChangeArrowheads="1"/>
            </p:cNvSpPr>
            <p:nvPr/>
          </p:nvSpPr>
          <p:spPr bwMode="auto">
            <a:xfrm>
              <a:off x="703" y="119"/>
              <a:ext cx="86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HERWIG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32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E228B3F-3436-4FB7-8498-0082FACE5712}" type="slidenum">
              <a:rPr lang="en-GB"/>
              <a:pPr/>
              <a:t>12</a:t>
            </a:fld>
            <a:endParaRPr lang="en-GB" dirty="0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4213" y="115888"/>
            <a:ext cx="7772400" cy="792162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1168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765175"/>
            <a:ext cx="2520950" cy="2984500"/>
          </a:xfrm>
          <a:noFill/>
          <a:ln/>
        </p:spPr>
      </p:pic>
      <p:pic>
        <p:nvPicPr>
          <p:cNvPr id="7116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765175"/>
            <a:ext cx="2520950" cy="2913063"/>
          </a:xfrm>
          <a:noFill/>
          <a:ln/>
        </p:spPr>
      </p:pic>
      <p:pic>
        <p:nvPicPr>
          <p:cNvPr id="71168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3717925"/>
            <a:ext cx="2519363" cy="2879725"/>
          </a:xfrm>
          <a:noFill/>
          <a:ln/>
        </p:spPr>
      </p:pic>
      <p:pic>
        <p:nvPicPr>
          <p:cNvPr id="711686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0" y="3716338"/>
            <a:ext cx="2536825" cy="2954337"/>
          </a:xfrm>
          <a:noFill/>
          <a:ln/>
        </p:spPr>
      </p:pic>
      <p:sp>
        <p:nvSpPr>
          <p:cNvPr id="711687" name="Text Box 7"/>
          <p:cNvSpPr txBox="1">
            <a:spLocks noChangeArrowheads="1"/>
          </p:cNvSpPr>
          <p:nvPr/>
        </p:nvSpPr>
        <p:spPr bwMode="auto">
          <a:xfrm>
            <a:off x="323850" y="1773238"/>
            <a:ext cx="34559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Look at the decay</a:t>
            </a:r>
            <a:endParaRPr lang="en-US" sz="3200" dirty="0"/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>
            <a:off x="323850" y="34290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89" name="Line 9"/>
          <p:cNvSpPr>
            <a:spLocks noChangeShapeType="1"/>
          </p:cNvSpPr>
          <p:nvPr/>
        </p:nvSpPr>
        <p:spPr bwMode="auto">
          <a:xfrm>
            <a:off x="684213" y="3429000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0" name="Line 10"/>
          <p:cNvSpPr>
            <a:spLocks noChangeShapeType="1"/>
          </p:cNvSpPr>
          <p:nvPr/>
        </p:nvSpPr>
        <p:spPr bwMode="auto">
          <a:xfrm flipV="1">
            <a:off x="971550" y="3141663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1" name="Line 11"/>
          <p:cNvSpPr>
            <a:spLocks noChangeShapeType="1"/>
          </p:cNvSpPr>
          <p:nvPr/>
        </p:nvSpPr>
        <p:spPr bwMode="auto">
          <a:xfrm flipV="1">
            <a:off x="1258888" y="2924175"/>
            <a:ext cx="217487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2" name="Freeform 12"/>
          <p:cNvSpPr>
            <a:spLocks/>
          </p:cNvSpPr>
          <p:nvPr/>
        </p:nvSpPr>
        <p:spPr bwMode="auto">
          <a:xfrm rot="2425730" flipV="1">
            <a:off x="827088" y="3716338"/>
            <a:ext cx="1223962" cy="196850"/>
          </a:xfrm>
          <a:custGeom>
            <a:avLst/>
            <a:gdLst>
              <a:gd name="T0" fmla="*/ 0 w 5444"/>
              <a:gd name="T1" fmla="*/ 453 h 907"/>
              <a:gd name="T2" fmla="*/ 454 w 5444"/>
              <a:gd name="T3" fmla="*/ 0 h 907"/>
              <a:gd name="T4" fmla="*/ 908 w 5444"/>
              <a:gd name="T5" fmla="*/ 453 h 907"/>
              <a:gd name="T6" fmla="*/ 1361 w 5444"/>
              <a:gd name="T7" fmla="*/ 907 h 907"/>
              <a:gd name="T8" fmla="*/ 1815 w 5444"/>
              <a:gd name="T9" fmla="*/ 453 h 907"/>
              <a:gd name="T10" fmla="*/ 2268 w 5444"/>
              <a:gd name="T11" fmla="*/ 0 h 907"/>
              <a:gd name="T12" fmla="*/ 2722 w 5444"/>
              <a:gd name="T13" fmla="*/ 453 h 907"/>
              <a:gd name="T14" fmla="*/ 3176 w 5444"/>
              <a:gd name="T15" fmla="*/ 907 h 907"/>
              <a:gd name="T16" fmla="*/ 3629 w 5444"/>
              <a:gd name="T17" fmla="*/ 453 h 907"/>
              <a:gd name="T18" fmla="*/ 4083 w 5444"/>
              <a:gd name="T19" fmla="*/ 0 h 907"/>
              <a:gd name="T20" fmla="*/ 4536 w 5444"/>
              <a:gd name="T21" fmla="*/ 453 h 907"/>
              <a:gd name="T22" fmla="*/ 4990 w 5444"/>
              <a:gd name="T23" fmla="*/ 907 h 907"/>
              <a:gd name="T24" fmla="*/ 5444 w 5444"/>
              <a:gd name="T25" fmla="*/ 453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44" h="907">
                <a:moveTo>
                  <a:pt x="0" y="453"/>
                </a:moveTo>
                <a:cubicBezTo>
                  <a:pt x="151" y="226"/>
                  <a:pt x="303" y="0"/>
                  <a:pt x="454" y="0"/>
                </a:cubicBezTo>
                <a:cubicBezTo>
                  <a:pt x="605" y="0"/>
                  <a:pt x="757" y="302"/>
                  <a:pt x="908" y="453"/>
                </a:cubicBezTo>
                <a:cubicBezTo>
                  <a:pt x="1059" y="604"/>
                  <a:pt x="1210" y="907"/>
                  <a:pt x="1361" y="907"/>
                </a:cubicBezTo>
                <a:cubicBezTo>
                  <a:pt x="1512" y="907"/>
                  <a:pt x="1664" y="604"/>
                  <a:pt x="1815" y="453"/>
                </a:cubicBezTo>
                <a:cubicBezTo>
                  <a:pt x="1966" y="302"/>
                  <a:pt x="2117" y="0"/>
                  <a:pt x="2268" y="0"/>
                </a:cubicBezTo>
                <a:cubicBezTo>
                  <a:pt x="2419" y="0"/>
                  <a:pt x="2571" y="302"/>
                  <a:pt x="2722" y="453"/>
                </a:cubicBezTo>
                <a:cubicBezTo>
                  <a:pt x="2873" y="604"/>
                  <a:pt x="3025" y="907"/>
                  <a:pt x="3176" y="907"/>
                </a:cubicBezTo>
                <a:cubicBezTo>
                  <a:pt x="3327" y="907"/>
                  <a:pt x="3478" y="604"/>
                  <a:pt x="3629" y="453"/>
                </a:cubicBezTo>
                <a:cubicBezTo>
                  <a:pt x="3780" y="302"/>
                  <a:pt x="3932" y="0"/>
                  <a:pt x="4083" y="0"/>
                </a:cubicBezTo>
                <a:cubicBezTo>
                  <a:pt x="4234" y="0"/>
                  <a:pt x="4385" y="302"/>
                  <a:pt x="4536" y="453"/>
                </a:cubicBezTo>
                <a:cubicBezTo>
                  <a:pt x="4687" y="604"/>
                  <a:pt x="4839" y="907"/>
                  <a:pt x="4990" y="907"/>
                </a:cubicBezTo>
                <a:cubicBezTo>
                  <a:pt x="5141" y="907"/>
                  <a:pt x="5368" y="529"/>
                  <a:pt x="5444" y="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3" name="Line 13"/>
          <p:cNvSpPr>
            <a:spLocks noChangeShapeType="1"/>
          </p:cNvSpPr>
          <p:nvPr/>
        </p:nvSpPr>
        <p:spPr bwMode="auto">
          <a:xfrm flipV="1">
            <a:off x="1908175" y="3933825"/>
            <a:ext cx="28733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4" name="Line 14"/>
          <p:cNvSpPr>
            <a:spLocks noChangeShapeType="1"/>
          </p:cNvSpPr>
          <p:nvPr/>
        </p:nvSpPr>
        <p:spPr bwMode="auto">
          <a:xfrm flipV="1">
            <a:off x="2195513" y="364490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5" name="Line 15"/>
          <p:cNvSpPr>
            <a:spLocks noChangeShapeType="1"/>
          </p:cNvSpPr>
          <p:nvPr/>
        </p:nvSpPr>
        <p:spPr bwMode="auto">
          <a:xfrm>
            <a:off x="1908175" y="4221163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6" name="Line 16"/>
          <p:cNvSpPr>
            <a:spLocks noChangeShapeType="1"/>
          </p:cNvSpPr>
          <p:nvPr/>
        </p:nvSpPr>
        <p:spPr bwMode="auto">
          <a:xfrm flipH="1" flipV="1">
            <a:off x="2124075" y="4437063"/>
            <a:ext cx="28733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7" name="Line 17"/>
          <p:cNvSpPr>
            <a:spLocks noChangeShapeType="1"/>
          </p:cNvSpPr>
          <p:nvPr/>
        </p:nvSpPr>
        <p:spPr bwMode="auto">
          <a:xfrm flipV="1">
            <a:off x="2411413" y="4437063"/>
            <a:ext cx="288925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8" name="Line 18"/>
          <p:cNvSpPr>
            <a:spLocks noChangeShapeType="1"/>
          </p:cNvSpPr>
          <p:nvPr/>
        </p:nvSpPr>
        <p:spPr bwMode="auto">
          <a:xfrm flipH="1">
            <a:off x="2700338" y="41481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699" name="Freeform 19"/>
          <p:cNvSpPr>
            <a:spLocks/>
          </p:cNvSpPr>
          <p:nvPr/>
        </p:nvSpPr>
        <p:spPr bwMode="auto">
          <a:xfrm rot="2425730" flipV="1">
            <a:off x="2268538" y="5032375"/>
            <a:ext cx="1223962" cy="196850"/>
          </a:xfrm>
          <a:custGeom>
            <a:avLst/>
            <a:gdLst>
              <a:gd name="T0" fmla="*/ 0 w 5444"/>
              <a:gd name="T1" fmla="*/ 453 h 907"/>
              <a:gd name="T2" fmla="*/ 454 w 5444"/>
              <a:gd name="T3" fmla="*/ 0 h 907"/>
              <a:gd name="T4" fmla="*/ 908 w 5444"/>
              <a:gd name="T5" fmla="*/ 453 h 907"/>
              <a:gd name="T6" fmla="*/ 1361 w 5444"/>
              <a:gd name="T7" fmla="*/ 907 h 907"/>
              <a:gd name="T8" fmla="*/ 1815 w 5444"/>
              <a:gd name="T9" fmla="*/ 453 h 907"/>
              <a:gd name="T10" fmla="*/ 2268 w 5444"/>
              <a:gd name="T11" fmla="*/ 0 h 907"/>
              <a:gd name="T12" fmla="*/ 2722 w 5444"/>
              <a:gd name="T13" fmla="*/ 453 h 907"/>
              <a:gd name="T14" fmla="*/ 3176 w 5444"/>
              <a:gd name="T15" fmla="*/ 907 h 907"/>
              <a:gd name="T16" fmla="*/ 3629 w 5444"/>
              <a:gd name="T17" fmla="*/ 453 h 907"/>
              <a:gd name="T18" fmla="*/ 4083 w 5444"/>
              <a:gd name="T19" fmla="*/ 0 h 907"/>
              <a:gd name="T20" fmla="*/ 4536 w 5444"/>
              <a:gd name="T21" fmla="*/ 453 h 907"/>
              <a:gd name="T22" fmla="*/ 4990 w 5444"/>
              <a:gd name="T23" fmla="*/ 907 h 907"/>
              <a:gd name="T24" fmla="*/ 5444 w 5444"/>
              <a:gd name="T25" fmla="*/ 453 h 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444" h="907">
                <a:moveTo>
                  <a:pt x="0" y="453"/>
                </a:moveTo>
                <a:cubicBezTo>
                  <a:pt x="151" y="226"/>
                  <a:pt x="303" y="0"/>
                  <a:pt x="454" y="0"/>
                </a:cubicBezTo>
                <a:cubicBezTo>
                  <a:pt x="605" y="0"/>
                  <a:pt x="757" y="302"/>
                  <a:pt x="908" y="453"/>
                </a:cubicBezTo>
                <a:cubicBezTo>
                  <a:pt x="1059" y="604"/>
                  <a:pt x="1210" y="907"/>
                  <a:pt x="1361" y="907"/>
                </a:cubicBezTo>
                <a:cubicBezTo>
                  <a:pt x="1512" y="907"/>
                  <a:pt x="1664" y="604"/>
                  <a:pt x="1815" y="453"/>
                </a:cubicBezTo>
                <a:cubicBezTo>
                  <a:pt x="1966" y="302"/>
                  <a:pt x="2117" y="0"/>
                  <a:pt x="2268" y="0"/>
                </a:cubicBezTo>
                <a:cubicBezTo>
                  <a:pt x="2419" y="0"/>
                  <a:pt x="2571" y="302"/>
                  <a:pt x="2722" y="453"/>
                </a:cubicBezTo>
                <a:cubicBezTo>
                  <a:pt x="2873" y="604"/>
                  <a:pt x="3025" y="907"/>
                  <a:pt x="3176" y="907"/>
                </a:cubicBezTo>
                <a:cubicBezTo>
                  <a:pt x="3327" y="907"/>
                  <a:pt x="3478" y="604"/>
                  <a:pt x="3629" y="453"/>
                </a:cubicBezTo>
                <a:cubicBezTo>
                  <a:pt x="3780" y="302"/>
                  <a:pt x="3932" y="0"/>
                  <a:pt x="4083" y="0"/>
                </a:cubicBezTo>
                <a:cubicBezTo>
                  <a:pt x="4234" y="0"/>
                  <a:pt x="4385" y="302"/>
                  <a:pt x="4536" y="453"/>
                </a:cubicBezTo>
                <a:cubicBezTo>
                  <a:pt x="4687" y="604"/>
                  <a:pt x="4839" y="907"/>
                  <a:pt x="4990" y="907"/>
                </a:cubicBezTo>
                <a:cubicBezTo>
                  <a:pt x="5141" y="907"/>
                  <a:pt x="5368" y="529"/>
                  <a:pt x="5444" y="453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107950" y="3500438"/>
            <a:ext cx="50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q*</a:t>
            </a:r>
            <a:r>
              <a:rPr lang="en-GB" baseline="-25000" dirty="0"/>
              <a:t>L</a:t>
            </a:r>
            <a:endParaRPr lang="en-US" baseline="-25000" dirty="0"/>
          </a:p>
        </p:txBody>
      </p:sp>
      <p:sp>
        <p:nvSpPr>
          <p:cNvPr id="711701" name="Text Box 21"/>
          <p:cNvSpPr txBox="1">
            <a:spLocks noChangeArrowheads="1"/>
          </p:cNvSpPr>
          <p:nvPr/>
        </p:nvSpPr>
        <p:spPr bwMode="auto">
          <a:xfrm>
            <a:off x="1692275" y="443706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e*</a:t>
            </a:r>
            <a:r>
              <a:rPr lang="en-GB" baseline="-25000" dirty="0"/>
              <a:t>R</a:t>
            </a:r>
            <a:endParaRPr lang="en-US" baseline="-25000" dirty="0"/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>
            <a:off x="900113" y="3933825"/>
            <a:ext cx="576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Z*</a:t>
            </a:r>
            <a:endParaRPr lang="en-US" baseline="-25000" dirty="0"/>
          </a:p>
        </p:txBody>
      </p:sp>
      <p:sp>
        <p:nvSpPr>
          <p:cNvPr id="711703" name="Text Box 23"/>
          <p:cNvSpPr txBox="1">
            <a:spLocks noChangeArrowheads="1"/>
          </p:cNvSpPr>
          <p:nvPr/>
        </p:nvSpPr>
        <p:spPr bwMode="auto">
          <a:xfrm>
            <a:off x="2482850" y="5084763"/>
            <a:ext cx="576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Symbol" pitchFamily="18" charset="2"/>
              </a:rPr>
              <a:t>g</a:t>
            </a:r>
            <a:r>
              <a:rPr lang="en-GB" dirty="0"/>
              <a:t>*</a:t>
            </a:r>
            <a:endParaRPr lang="en-US" baseline="-25000" dirty="0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1547813" y="2636838"/>
            <a:ext cx="5032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q</a:t>
            </a:r>
            <a:endParaRPr lang="en-US" baseline="-25000" dirty="0"/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2484438" y="335756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</a:t>
            </a:r>
            <a:r>
              <a:rPr lang="en-GB" baseline="30000" dirty="0"/>
              <a:t>- </a:t>
            </a:r>
            <a:r>
              <a:rPr lang="en-GB" dirty="0"/>
              <a:t>near</a:t>
            </a:r>
            <a:endParaRPr lang="en-US" dirty="0"/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2987675" y="3933825"/>
            <a:ext cx="720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</a:t>
            </a:r>
            <a:r>
              <a:rPr lang="en-GB" baseline="30000" dirty="0"/>
              <a:t>+ </a:t>
            </a:r>
            <a:r>
              <a:rPr lang="en-GB" dirty="0"/>
              <a:t>far</a:t>
            </a:r>
            <a:endParaRPr lang="en-US" dirty="0"/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4427538" y="105251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</a:t>
            </a:r>
            <a:r>
              <a:rPr lang="en-GB" baseline="30000" dirty="0"/>
              <a:t>- </a:t>
            </a:r>
            <a:r>
              <a:rPr lang="en-GB" dirty="0"/>
              <a:t>near</a:t>
            </a:r>
            <a:endParaRPr lang="en-US" dirty="0"/>
          </a:p>
        </p:txBody>
      </p:sp>
      <p:sp>
        <p:nvSpPr>
          <p:cNvPr id="711708" name="Text Box 28"/>
          <p:cNvSpPr txBox="1">
            <a:spLocks noChangeArrowheads="1"/>
          </p:cNvSpPr>
          <p:nvPr/>
        </p:nvSpPr>
        <p:spPr bwMode="auto">
          <a:xfrm>
            <a:off x="4573588" y="4070350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</a:t>
            </a:r>
            <a:r>
              <a:rPr lang="en-GB" baseline="30000" dirty="0"/>
              <a:t>+ </a:t>
            </a:r>
            <a:r>
              <a:rPr lang="en-GB" dirty="0"/>
              <a:t>near</a:t>
            </a:r>
            <a:endParaRPr lang="en-US" dirty="0"/>
          </a:p>
        </p:txBody>
      </p:sp>
      <p:sp>
        <p:nvSpPr>
          <p:cNvPr id="711709" name="Text Box 29"/>
          <p:cNvSpPr txBox="1">
            <a:spLocks noChangeArrowheads="1"/>
          </p:cNvSpPr>
          <p:nvPr/>
        </p:nvSpPr>
        <p:spPr bwMode="auto">
          <a:xfrm>
            <a:off x="7164388" y="1052513"/>
            <a:ext cx="9350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</a:t>
            </a:r>
            <a:r>
              <a:rPr lang="en-GB" baseline="30000" dirty="0"/>
              <a:t>- </a:t>
            </a:r>
            <a:r>
              <a:rPr lang="en-GB" dirty="0"/>
              <a:t>far</a:t>
            </a:r>
            <a:endParaRPr lang="en-US" dirty="0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7164388" y="4076700"/>
            <a:ext cx="9350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e</a:t>
            </a:r>
            <a:r>
              <a:rPr lang="en-GB" baseline="30000" dirty="0"/>
              <a:t>+ </a:t>
            </a:r>
            <a:r>
              <a:rPr lang="en-GB" dirty="0"/>
              <a:t>far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D80F75-4F30-44A2-9993-07958BB027B6}" type="slidenum">
              <a:rPr lang="en-GB"/>
              <a:pPr/>
              <a:t>13</a:t>
            </a:fld>
            <a:endParaRPr lang="en-GB" dirty="0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Correlations in Tau Decays 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0963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22450"/>
            <a:ext cx="3810000" cy="4198938"/>
          </a:xfrm>
          <a:noFill/>
          <a:ln/>
        </p:spPr>
      </p:pic>
      <p:pic>
        <p:nvPicPr>
          <p:cNvPr id="70963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844675"/>
            <a:ext cx="3606800" cy="4033838"/>
          </a:xfrm>
          <a:noFill/>
          <a:ln/>
        </p:spPr>
      </p:pic>
      <p:sp>
        <p:nvSpPr>
          <p:cNvPr id="709637" name="Text Box 5"/>
          <p:cNvSpPr txBox="1">
            <a:spLocks noChangeArrowheads="1"/>
          </p:cNvSpPr>
          <p:nvPr/>
        </p:nvSpPr>
        <p:spPr bwMode="auto">
          <a:xfrm>
            <a:off x="1404938" y="1557338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Left Handed stau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9638" name="Text Box 6"/>
          <p:cNvSpPr txBox="1">
            <a:spLocks noChangeArrowheads="1"/>
          </p:cNvSpPr>
          <p:nvPr/>
        </p:nvSpPr>
        <p:spPr bwMode="auto">
          <a:xfrm>
            <a:off x="5292725" y="1549400"/>
            <a:ext cx="28797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solidFill>
                  <a:srgbClr val="FF0000"/>
                </a:solidFill>
              </a:rPr>
              <a:t>Right Handed stau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709639" name="Object 7"/>
          <p:cNvGraphicFramePr>
            <a:graphicFrameLocks noChangeAspect="1"/>
          </p:cNvGraphicFramePr>
          <p:nvPr/>
        </p:nvGraphicFramePr>
        <p:xfrm>
          <a:off x="1876425" y="1031875"/>
          <a:ext cx="5465763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9649" name="Equation" r:id="rId5" imgW="2209680" imgH="241200" progId="Equation.3">
                  <p:embed/>
                </p:oleObj>
              </mc:Choice>
              <mc:Fallback>
                <p:oleObj name="Equation" r:id="rId5" imgW="220968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031875"/>
                        <a:ext cx="5465763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9640" name="Text Box 8"/>
          <p:cNvSpPr txBox="1">
            <a:spLocks noChangeArrowheads="1"/>
          </p:cNvSpPr>
          <p:nvPr/>
        </p:nvSpPr>
        <p:spPr bwMode="auto">
          <a:xfrm>
            <a:off x="1547813" y="5949950"/>
            <a:ext cx="6408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/>
              <a:t>Fraction of visible energy carried by the charged pion</a:t>
            </a:r>
            <a:endParaRPr lang="en-US" dirty="0"/>
          </a:p>
        </p:txBody>
      </p:sp>
      <p:grpSp>
        <p:nvGrpSpPr>
          <p:cNvPr id="709641" name="Group 9"/>
          <p:cNvGrpSpPr>
            <a:grpSpLocks/>
          </p:cNvGrpSpPr>
          <p:nvPr/>
        </p:nvGrpSpPr>
        <p:grpSpPr bwMode="auto">
          <a:xfrm>
            <a:off x="1763713" y="4149725"/>
            <a:ext cx="2233612" cy="1014413"/>
            <a:chOff x="158" y="119"/>
            <a:chExt cx="1407" cy="639"/>
          </a:xfrm>
        </p:grpSpPr>
        <p:sp>
          <p:nvSpPr>
            <p:cNvPr id="709642" name="Line 10"/>
            <p:cNvSpPr>
              <a:spLocks noChangeShapeType="1"/>
            </p:cNvSpPr>
            <p:nvPr/>
          </p:nvSpPr>
          <p:spPr bwMode="auto">
            <a:xfrm>
              <a:off x="159" y="300"/>
              <a:ext cx="409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9643" name="Text Box 11"/>
            <p:cNvSpPr txBox="1">
              <a:spLocks noChangeArrowheads="1"/>
            </p:cNvSpPr>
            <p:nvPr/>
          </p:nvSpPr>
          <p:spPr bwMode="auto">
            <a:xfrm>
              <a:off x="158" y="527"/>
              <a:ext cx="127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   +         Hw++</a:t>
              </a:r>
              <a:endParaRPr lang="en-US" dirty="0"/>
            </a:p>
          </p:txBody>
        </p:sp>
        <p:sp>
          <p:nvSpPr>
            <p:cNvPr id="709644" name="Text Box 12"/>
            <p:cNvSpPr txBox="1">
              <a:spLocks noChangeArrowheads="1"/>
            </p:cNvSpPr>
            <p:nvPr/>
          </p:nvSpPr>
          <p:spPr bwMode="auto">
            <a:xfrm>
              <a:off x="703" y="119"/>
              <a:ext cx="86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HERWIG+TAUOLA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10B071-1822-4A0A-B5DB-A6A4EA0D7186}" type="slidenum">
              <a:rPr lang="en-GB"/>
              <a:pPr/>
              <a:t>14</a:t>
            </a:fld>
            <a:endParaRPr lang="en-GB" dirty="0"/>
          </a:p>
        </p:txBody>
      </p:sp>
      <p:sp>
        <p:nvSpPr>
          <p:cNvPr id="77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Correlations in Tau Decays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876925"/>
            <a:ext cx="7772400" cy="504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Based on </a:t>
            </a:r>
            <a:r>
              <a:rPr lang="en-US" sz="2000" dirty="0">
                <a:solidFill>
                  <a:schemeClr val="accent1"/>
                </a:solidFill>
              </a:rPr>
              <a:t>hep-ph/0612237 Choi et al.</a:t>
            </a:r>
          </a:p>
        </p:txBody>
      </p:sp>
      <p:pic>
        <p:nvPicPr>
          <p:cNvPr id="775176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947738"/>
            <a:ext cx="5400675" cy="4533900"/>
          </a:xfrm>
          <a:noFill/>
          <a:ln/>
        </p:spPr>
      </p:pic>
      <p:pic>
        <p:nvPicPr>
          <p:cNvPr id="77517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445125"/>
            <a:ext cx="3529012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877EB-ADB5-4DA8-BDA9-B73396DB6579}" type="slidenum">
              <a:rPr lang="en-GB"/>
              <a:pPr/>
              <a:t>15</a:t>
            </a:fld>
            <a:endParaRPr lang="en-GB" dirty="0"/>
          </a:p>
        </p:txBody>
      </p:sp>
      <p:sp>
        <p:nvSpPr>
          <p:cNvPr id="75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Finite Width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752975"/>
          </a:xfrm>
        </p:spPr>
        <p:txBody>
          <a:bodyPr/>
          <a:lstStyle/>
          <a:p>
            <a:r>
              <a:rPr lang="en-GB" sz="2800" dirty="0"/>
              <a:t>In the past finite width effects were handled in HERWIG using a variety of approaches: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W and Z bosons were produced using matrix elements including the decay products to get the correlations correct;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a sophisticated treatment of the Higgs lineshape was used.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the masses of the top and BSM particles were smeared using a Breit-Wigner distribution.</a:t>
            </a:r>
          </a:p>
          <a:p>
            <a:r>
              <a:rPr lang="en-GB" sz="2800" dirty="0"/>
              <a:t>In Herwig++ wanted to use a more sophisticated approach.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C44EC1-9DBA-4A55-B768-561A011D8D99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Finite Width Effects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57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8062912" cy="4537075"/>
          </a:xfrm>
        </p:spPr>
        <p:txBody>
          <a:bodyPr/>
          <a:lstStyle/>
          <a:p>
            <a:r>
              <a:rPr lang="en-GB" sz="2800" dirty="0"/>
              <a:t>As with the rest of the simulation use the same machinery for both perturbative and hadronic decays. </a:t>
            </a:r>
          </a:p>
          <a:p>
            <a:r>
              <a:rPr lang="en-GB" sz="2800" dirty="0"/>
              <a:t>Include a weight factor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For outgoing particles in hard production matrix elements and decays and generate the off-shell mass </a:t>
            </a:r>
            <a:r>
              <a:rPr lang="en-GB" sz="2800" i="1" dirty="0"/>
              <a:t>q</a:t>
            </a:r>
            <a:r>
              <a:rPr lang="en-GB" sz="2800" dirty="0"/>
              <a:t>.</a:t>
            </a:r>
            <a:endParaRPr lang="en-US" sz="2800" dirty="0"/>
          </a:p>
        </p:txBody>
      </p:sp>
      <p:graphicFrame>
        <p:nvGraphicFramePr>
          <p:cNvPr id="755719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2771775" y="3573463"/>
          <a:ext cx="38100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5726" name="Equation" r:id="rId3" imgW="2057400" imgH="419040" progId="Equation.DSMT4">
                  <p:embed/>
                </p:oleObj>
              </mc:Choice>
              <mc:Fallback>
                <p:oleObj name="Equation" r:id="rId3" imgW="2057400" imgH="419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73463"/>
                        <a:ext cx="3810000" cy="77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6CB085-056D-4603-B1C4-4F913820E4B3}" type="slidenum">
              <a:rPr lang="en-GB"/>
              <a:pPr/>
              <a:t>17</a:t>
            </a:fld>
            <a:endParaRPr lang="en-GB" dirty="0"/>
          </a:p>
        </p:txBody>
      </p:sp>
      <p:sp>
        <p:nvSpPr>
          <p:cNvPr id="75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Off-Shell effects in Decays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58791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773238"/>
            <a:ext cx="4173538" cy="3282950"/>
          </a:xfrm>
          <a:noFill/>
          <a:ln/>
        </p:spPr>
      </p:pic>
      <p:pic>
        <p:nvPicPr>
          <p:cNvPr id="75879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773238"/>
            <a:ext cx="4171950" cy="3521075"/>
          </a:xfrm>
          <a:noFill/>
          <a:ln/>
        </p:spPr>
      </p:pic>
      <p:pic>
        <p:nvPicPr>
          <p:cNvPr id="75879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00663"/>
            <a:ext cx="2808288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879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157788"/>
            <a:ext cx="2060575" cy="78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FC91D5-BC73-491D-8A4B-5F551912F831}" type="slidenum">
              <a:rPr lang="en-GB"/>
              <a:pPr/>
              <a:t>18</a:t>
            </a:fld>
            <a:endParaRPr lang="en-GB" dirty="0"/>
          </a:p>
        </p:txBody>
      </p:sp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Finite Width effects in Production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618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4941888"/>
            <a:ext cx="7772400" cy="1512887"/>
          </a:xfrm>
        </p:spPr>
        <p:txBody>
          <a:bodyPr/>
          <a:lstStyle/>
          <a:p>
            <a:r>
              <a:rPr lang="en-GB" sz="2400" dirty="0"/>
              <a:t>Need to be careful with gauge invariance.</a:t>
            </a:r>
          </a:p>
          <a:p>
            <a:r>
              <a:rPr lang="en-GB" sz="2400" dirty="0"/>
              <a:t>Rescale mass used in the matrix element calculation to either the same value or the on-shell mass.</a:t>
            </a:r>
            <a:endParaRPr lang="en-US" sz="2400" dirty="0"/>
          </a:p>
        </p:txBody>
      </p:sp>
      <p:pic>
        <p:nvPicPr>
          <p:cNvPr id="76186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484313"/>
            <a:ext cx="2674938" cy="3384550"/>
          </a:xfrm>
          <a:noFill/>
          <a:ln/>
        </p:spPr>
      </p:pic>
      <p:pic>
        <p:nvPicPr>
          <p:cNvPr id="76186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625725" cy="342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1866" name="Text Box 10"/>
          <p:cNvSpPr txBox="1">
            <a:spLocks noChangeArrowheads="1"/>
          </p:cNvSpPr>
          <p:nvPr/>
        </p:nvSpPr>
        <p:spPr bwMode="auto">
          <a:xfrm>
            <a:off x="2482850" y="12684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Tevatron</a:t>
            </a:r>
            <a:endParaRPr lang="en-US" dirty="0"/>
          </a:p>
        </p:txBody>
      </p:sp>
      <p:sp>
        <p:nvSpPr>
          <p:cNvPr id="761867" name="Text Box 11"/>
          <p:cNvSpPr txBox="1">
            <a:spLocks noChangeArrowheads="1"/>
          </p:cNvSpPr>
          <p:nvPr/>
        </p:nvSpPr>
        <p:spPr bwMode="auto">
          <a:xfrm>
            <a:off x="6516688" y="1268413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LHC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97E09C-4FB6-4F39-9B54-EDB43D23A241}" type="slidenum">
              <a:rPr lang="en-GB"/>
              <a:pPr/>
              <a:t>19</a:t>
            </a:fld>
            <a:endParaRPr lang="en-GB" dirty="0"/>
          </a:p>
        </p:txBody>
      </p:sp>
      <p:sp>
        <p:nvSpPr>
          <p:cNvPr id="76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Different Spin Structures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With the exception of the code implementing the vertex the rest of the simulation doesn’t care what the Lorentz structure of the vertex is, e.g. for a fermion-fermion-vector coupling</a:t>
            </a:r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</a:pPr>
            <a:endParaRPr lang="en-GB" sz="2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	only the code calculating </a:t>
            </a:r>
            <a:r>
              <a:rPr lang="en-GB" sz="2800" dirty="0">
                <a:latin typeface="Symbol" pitchFamily="18" charset="2"/>
              </a:rPr>
              <a:t>G</a:t>
            </a:r>
            <a:r>
              <a:rPr lang="en-GB" sz="2800" dirty="0"/>
              <a:t> needs to know what it is.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Introduce a new level of abstract classes to allow any Lorentz structure to be implemented.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760838" name="Object 6"/>
          <p:cNvGraphicFramePr>
            <a:graphicFrameLocks noChangeAspect="1"/>
          </p:cNvGraphicFramePr>
          <p:nvPr/>
        </p:nvGraphicFramePr>
        <p:xfrm>
          <a:off x="3584575" y="3284538"/>
          <a:ext cx="18732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846" name="Equation" r:id="rId3" imgW="609480" imgH="253800" progId="Equation.DSMT4">
                  <p:embed/>
                </p:oleObj>
              </mc:Choice>
              <mc:Fallback>
                <p:oleObj name="Equation" r:id="rId3" imgW="6094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4575" y="3284538"/>
                        <a:ext cx="18732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0E0293-8107-46B8-B937-8C6331B1F02D}" type="slidenum">
              <a:rPr lang="en-GB"/>
              <a:pPr/>
              <a:t>2</a:t>
            </a:fld>
            <a:endParaRPr lang="en-GB" dirty="0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Outline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327650"/>
          </a:xfrm>
        </p:spPr>
        <p:txBody>
          <a:bodyPr/>
          <a:lstStyle/>
          <a:p>
            <a:r>
              <a:rPr lang="en-GB" sz="2800" dirty="0"/>
              <a:t>Introduction</a:t>
            </a:r>
          </a:p>
          <a:p>
            <a:r>
              <a:rPr lang="en-GB" sz="2800" dirty="0"/>
              <a:t>Philosophy</a:t>
            </a:r>
          </a:p>
          <a:p>
            <a:r>
              <a:rPr lang="en-GB" sz="2800" dirty="0"/>
              <a:t>Current </a:t>
            </a:r>
            <a:r>
              <a:rPr lang="en-GB" sz="2800" dirty="0" smtClean="0"/>
              <a:t>Status</a:t>
            </a:r>
          </a:p>
          <a:p>
            <a:r>
              <a:rPr lang="en-GB" sz="2800" dirty="0" smtClean="0"/>
              <a:t>Future Improvements</a:t>
            </a:r>
          </a:p>
          <a:p>
            <a:r>
              <a:rPr lang="en-GB" sz="2800" dirty="0" smtClean="0"/>
              <a:t>Using Herwig++</a:t>
            </a:r>
            <a:endParaRPr lang="en-GB" sz="2800" dirty="0"/>
          </a:p>
          <a:p>
            <a:r>
              <a:rPr lang="en-GB" sz="2800" dirty="0"/>
              <a:t>Conclusions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7F9F1D-0A3E-47A6-962B-120D4268423C}" type="slidenum">
              <a:rPr lang="en-GB"/>
              <a:pPr/>
              <a:t>20</a:t>
            </a:fld>
            <a:endParaRPr lang="en-GB" dirty="0"/>
          </a:p>
        </p:txBody>
      </p:sp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Example: VBF Higgs Production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649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412875"/>
            <a:ext cx="4392612" cy="49688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To explore the CP structure of the Higgs can implement a new vertex class with the CP-even and CP-odd operators.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Then from the input files replace the Standard Model HWW vertex and get the result using the Standard Model matrix elements. </a:t>
            </a:r>
            <a:endParaRPr lang="en-US" sz="2800" dirty="0"/>
          </a:p>
        </p:txBody>
      </p:sp>
      <p:pic>
        <p:nvPicPr>
          <p:cNvPr id="76493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268413"/>
            <a:ext cx="3554412" cy="4537075"/>
          </a:xfrm>
          <a:noFill/>
          <a:ln/>
        </p:spPr>
      </p:pic>
      <p:graphicFrame>
        <p:nvGraphicFramePr>
          <p:cNvPr id="764935" name="Object 7"/>
          <p:cNvGraphicFramePr>
            <a:graphicFrameLocks noChangeAspect="1"/>
          </p:cNvGraphicFramePr>
          <p:nvPr/>
        </p:nvGraphicFramePr>
        <p:xfrm>
          <a:off x="6732588" y="5734050"/>
          <a:ext cx="7429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944" name="Equation" r:id="rId4" imgW="291960" imgH="241200" progId="Equation.DSMT4">
                  <p:embed/>
                </p:oleObj>
              </mc:Choice>
              <mc:Fallback>
                <p:oleObj name="Equation" r:id="rId4" imgW="2919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588" y="5734050"/>
                        <a:ext cx="7429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4939" name="Text Box 11"/>
          <p:cNvSpPr txBox="1">
            <a:spLocks noChangeArrowheads="1"/>
          </p:cNvSpPr>
          <p:nvPr/>
        </p:nvSpPr>
        <p:spPr bwMode="auto">
          <a:xfrm>
            <a:off x="3851275" y="6308725"/>
            <a:ext cx="45370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accent1"/>
                </a:solidFill>
              </a:rPr>
              <a:t>Based on hep-ph/0105325 Plehn et. al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07387B2-3233-4878-A026-573AF0B301F6}" type="slidenum">
              <a:rPr lang="en-GB"/>
              <a:pPr/>
              <a:t>21</a:t>
            </a:fld>
            <a:endParaRPr lang="en-GB" dirty="0"/>
          </a:p>
        </p:txBody>
      </p:sp>
      <p:sp>
        <p:nvSpPr>
          <p:cNvPr id="77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Z’ with Anomalous </a:t>
            </a:r>
            <a:r>
              <a:rPr lang="en-GB" sz="4000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4000" dirty="0">
                <a:solidFill>
                  <a:srgbClr val="FF0000"/>
                </a:solidFill>
              </a:rPr>
              <a:t>ZZ’ coupling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775"/>
            <a:ext cx="7772400" cy="4752975"/>
          </a:xfrm>
        </p:spPr>
        <p:txBody>
          <a:bodyPr/>
          <a:lstStyle/>
          <a:p>
            <a:r>
              <a:rPr lang="en-GB" sz="2800" dirty="0"/>
              <a:t>Another example is the model of with a Z’ coupling to both the SM fermions and </a:t>
            </a:r>
            <a:r>
              <a:rPr lang="en-GB" sz="2800" dirty="0">
                <a:latin typeface="Symbol" pitchFamily="18" charset="2"/>
              </a:rPr>
              <a:t>g</a:t>
            </a:r>
            <a:r>
              <a:rPr lang="en-GB" sz="2800" dirty="0"/>
              <a:t>Z via an anomalous coupling </a:t>
            </a:r>
            <a:r>
              <a:rPr lang="en-US" sz="2000" dirty="0">
                <a:solidFill>
                  <a:schemeClr val="accent1"/>
                </a:solidFill>
              </a:rPr>
              <a:t>hep-ph/0501154 Kozlov</a:t>
            </a:r>
            <a:r>
              <a:rPr lang="en-US" sz="2800" dirty="0"/>
              <a:t> </a:t>
            </a:r>
            <a:r>
              <a:rPr lang="en-GB" sz="2800" dirty="0"/>
              <a:t>.</a:t>
            </a:r>
          </a:p>
          <a:p>
            <a:r>
              <a:rPr lang="en-GB" sz="2800" dirty="0"/>
              <a:t>The vertex for the Z’ coupling to the Standard Model fermions can b essentially copied from the Z vertex.</a:t>
            </a:r>
          </a:p>
          <a:p>
            <a:r>
              <a:rPr lang="en-GB" sz="2800" dirty="0"/>
              <a:t>Need a new Lorentz structure for the anomalous vertex but then the generation of the hard matrix elements and decays proceeds using the general code. </a:t>
            </a:r>
            <a:endParaRPr lang="en-US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6C6AF1-C3A2-4ADE-AB96-2DE5344C750E}" type="slidenum">
              <a:rPr lang="en-GB"/>
              <a:pPr/>
              <a:t>22</a:t>
            </a:fld>
            <a:endParaRPr lang="en-GB" dirty="0"/>
          </a:p>
        </p:txBody>
      </p:sp>
      <p:sp>
        <p:nvSpPr>
          <p:cNvPr id="771079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Z’ with Anomalous </a:t>
            </a:r>
            <a:r>
              <a:rPr lang="en-GB" sz="4000" dirty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GB" sz="4000" dirty="0">
                <a:solidFill>
                  <a:srgbClr val="FF0000"/>
                </a:solidFill>
              </a:rPr>
              <a:t>ZZ’ coupling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71084" name="Picture 1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196975"/>
            <a:ext cx="2665413" cy="2697163"/>
          </a:xfrm>
          <a:noFill/>
          <a:ln/>
        </p:spPr>
      </p:pic>
      <p:pic>
        <p:nvPicPr>
          <p:cNvPr id="771085" name="Picture 1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26063" y="1165225"/>
            <a:ext cx="2701925" cy="2768600"/>
          </a:xfrm>
          <a:noFill/>
          <a:ln/>
        </p:spPr>
      </p:pic>
      <p:pic>
        <p:nvPicPr>
          <p:cNvPr id="771086" name="Picture 1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3789363"/>
            <a:ext cx="2735263" cy="2808287"/>
          </a:xfrm>
          <a:noFill/>
          <a:ln/>
        </p:spPr>
      </p:pic>
      <p:pic>
        <p:nvPicPr>
          <p:cNvPr id="771087" name="Picture 1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5750" y="3789363"/>
            <a:ext cx="2735263" cy="2879725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645024"/>
            <a:ext cx="66484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484785"/>
            <a:ext cx="8640960" cy="4896966"/>
          </a:xfrm>
        </p:spPr>
        <p:txBody>
          <a:bodyPr/>
          <a:lstStyle/>
          <a:p>
            <a:r>
              <a:rPr lang="en-GB" dirty="0" smtClean="0"/>
              <a:t>The simulation of particles in the sextet representation of SU(3) needs changes in the shower to handle particles with more than one (anti) colour line.</a:t>
            </a:r>
          </a:p>
          <a:p>
            <a:r>
              <a:rPr lang="en-GB" dirty="0" smtClean="0"/>
              <a:t>For example for gluon radiation from a sextet particle.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sz="2400" dirty="0" smtClean="0"/>
          </a:p>
          <a:p>
            <a:r>
              <a:rPr lang="en-GB" sz="2400" dirty="0" smtClean="0">
                <a:solidFill>
                  <a:schemeClr val="accent1"/>
                </a:solidFill>
              </a:rPr>
              <a:t>PR and Winn Eur.Phys.J. C72 (2012) 1862</a:t>
            </a:r>
            <a:endParaRPr lang="en-GB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Colour Sextet Particles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58435-05DC-4A8A-8165-2D0E7882A37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5799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21039"/>
            <a:ext cx="7200800" cy="305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477" y="3901098"/>
            <a:ext cx="7102027" cy="29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7724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Colour Sextet Particles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58435-05DC-4A8A-8165-2D0E7882A372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78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8" y="1700808"/>
            <a:ext cx="1717136" cy="896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7" y="4005064"/>
            <a:ext cx="1874669" cy="9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08" y="5085184"/>
            <a:ext cx="1919829" cy="101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0315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Future Developments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484785"/>
                <a:ext cx="7918648" cy="4896966"/>
              </a:xfrm>
            </p:spPr>
            <p:txBody>
              <a:bodyPr/>
              <a:lstStyle/>
              <a:p>
                <a:r>
                  <a:rPr lang="en-GB" sz="2800" dirty="0" smtClean="0"/>
                  <a:t>Most developments in Herwig++ in the last few years have concentrated on improving the simulation of Standard Model processes.</a:t>
                </a:r>
              </a:p>
              <a:p>
                <a:r>
                  <a:rPr lang="en-GB" sz="2800" dirty="0" smtClean="0"/>
                  <a:t>For BSM most important improvements:</a:t>
                </a:r>
              </a:p>
              <a:p>
                <a:pPr lvl="1"/>
                <a:r>
                  <a:rPr lang="en-GB" sz="2400" dirty="0" smtClean="0">
                    <a:solidFill>
                      <a:srgbClr val="FF0000"/>
                    </a:solidFill>
                  </a:rPr>
                  <a:t>hard QCD radiation in BSM decays;</a:t>
                </a:r>
              </a:p>
              <a:p>
                <a:pPr lvl="1"/>
                <a:r>
                  <a:rPr lang="en-GB" sz="2400" dirty="0">
                    <a:solidFill>
                      <a:srgbClr val="FF0000"/>
                    </a:solidFill>
                  </a:rPr>
                  <a:t>s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ome processes at NLO;</a:t>
                </a:r>
              </a:p>
              <a:p>
                <a:pPr lvl="1"/>
                <a:r>
                  <a:rPr lang="en-GB" sz="2400" dirty="0">
                    <a:solidFill>
                      <a:srgbClr val="FF0000"/>
                    </a:solidFill>
                  </a:rPr>
                  <a:t>s</a:t>
                </a:r>
                <a:r>
                  <a:rPr lang="en-GB" sz="2400" dirty="0" smtClean="0">
                    <a:solidFill>
                      <a:srgbClr val="FF0000"/>
                    </a:solidFill>
                  </a:rPr>
                  <a:t>ome 4-body decays, e.g.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GB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groupChr>
                      <m:groupChrPr>
                        <m:chr m:val="→"/>
                        <m:pos m:val="top"/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sSubSup>
                      <m:sSubSup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GB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2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</m:acc>
                      </m:e>
                      <m:sub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sub>
                      <m:sup/>
                    </m:sSubSup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𝑏𝑓</m:t>
                    </m:r>
                    <m:acc>
                      <m:accPr>
                        <m:chr m:val="̅"/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GB" sz="2400" dirty="0" smtClean="0">
                    <a:solidFill>
                      <a:srgbClr val="FF0000"/>
                    </a:solidFill>
                  </a:rPr>
                  <a:t>;</a:t>
                </a:r>
              </a:p>
              <a:p>
                <a:pPr lvl="1"/>
                <a:r>
                  <a:rPr lang="en-GB" sz="2400" dirty="0" smtClean="0">
                    <a:solidFill>
                      <a:srgbClr val="FF0000"/>
                    </a:solidFill>
                  </a:rPr>
                  <a:t>R-parity violation.</a:t>
                </a:r>
                <a:endParaRPr lang="en-GB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484785"/>
                <a:ext cx="7918648" cy="4896966"/>
              </a:xfrm>
              <a:blipFill rotWithShape="1">
                <a:blip r:embed="rId2"/>
                <a:stretch>
                  <a:fillRect l="-1925" t="-2242" r="-2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645332-3DFD-4C7B-8BF9-87E679D5BD3D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6983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595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28375"/>
            <a:ext cx="4322279" cy="279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60648"/>
            <a:ext cx="3671763" cy="1512168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NLO SUSY Processes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628801"/>
            <a:ext cx="4316288" cy="4752950"/>
          </a:xfrm>
        </p:spPr>
        <p:txBody>
          <a:bodyPr/>
          <a:lstStyle/>
          <a:p>
            <a:r>
              <a:rPr lang="en-GB" dirty="0" smtClean="0"/>
              <a:t>A limited number of colour singlet NLO SUSY processes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chemeClr val="accent1"/>
                </a:solidFill>
              </a:rPr>
              <a:t>I. </a:t>
            </a:r>
            <a:r>
              <a:rPr lang="en-GB" dirty="0" err="1" smtClean="0">
                <a:solidFill>
                  <a:schemeClr val="accent1"/>
                </a:solidFill>
              </a:rPr>
              <a:t>Fridman</a:t>
            </a:r>
            <a:r>
              <a:rPr lang="en-GB" dirty="0" smtClean="0">
                <a:solidFill>
                  <a:schemeClr val="accent1"/>
                </a:solidFill>
              </a:rPr>
              <a:t>-Rojas PR arXiv:1208.0279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BC81E-F377-4442-95BA-194EEF16B6AB}" type="slidenum">
              <a:rPr lang="en-GB" smtClean="0"/>
              <a:pPr/>
              <a:t>26</a:t>
            </a:fld>
            <a:endParaRPr lang="en-GB" dirty="0"/>
          </a:p>
        </p:txBody>
      </p:sp>
      <p:pic>
        <p:nvPicPr>
          <p:cNvPr id="7659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32" y="692696"/>
            <a:ext cx="4314489" cy="29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59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746" y="3616734"/>
            <a:ext cx="452551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866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Hard Radiation in BSM Decays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743726"/>
            <a:ext cx="5400600" cy="4537075"/>
          </a:xfrm>
        </p:spPr>
        <p:txBody>
          <a:bodyPr/>
          <a:lstStyle/>
          <a:p>
            <a:r>
              <a:rPr lang="en-GB" dirty="0" smtClean="0"/>
              <a:t>F</a:t>
            </a:r>
            <a:r>
              <a:rPr lang="en-GB" sz="2800" dirty="0" smtClean="0"/>
              <a:t>irst step in improving the simulation of hard radiation in BSM processes.</a:t>
            </a:r>
          </a:p>
          <a:p>
            <a:r>
              <a:rPr lang="en-GB" dirty="0"/>
              <a:t>A</a:t>
            </a:r>
            <a:r>
              <a:rPr lang="en-GB" sz="2800" dirty="0" smtClean="0"/>
              <a:t>pply a POWHEG style correction for real radiation in decays.</a:t>
            </a:r>
          </a:p>
          <a:p>
            <a:r>
              <a:rPr lang="en-GB" dirty="0" smtClean="0"/>
              <a:t>Will be available in the next release.</a:t>
            </a:r>
            <a:endParaRPr lang="en-GB" sz="2800" dirty="0" smtClean="0"/>
          </a:p>
          <a:p>
            <a:r>
              <a:rPr lang="en-GB" sz="2400" dirty="0" smtClean="0">
                <a:solidFill>
                  <a:schemeClr val="accent1"/>
                </a:solidFill>
              </a:rPr>
              <a:t>PR and A. Wilcock arXiv:1303.4563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BC81E-F377-4442-95BA-194EEF16B6AB}" type="slidenum">
              <a:rPr lang="en-GB" smtClean="0"/>
              <a:pPr/>
              <a:t>27</a:t>
            </a:fld>
            <a:endParaRPr lang="en-GB" dirty="0"/>
          </a:p>
        </p:txBody>
      </p:sp>
      <p:pic>
        <p:nvPicPr>
          <p:cNvPr id="780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469" y="1052736"/>
            <a:ext cx="3528392" cy="298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020272" y="1772816"/>
                <a:ext cx="1697709" cy="71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GB" sz="320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3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𝐿</m:t>
                          </m:r>
                        </m:sub>
                      </m:sSub>
                      <m:groupChr>
                        <m:groupChrPr>
                          <m:chr m:val="→"/>
                          <m:pos m:val="top"/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groupChrPr>
                        <m:e/>
                      </m:groupChr>
                      <m:acc>
                        <m:accPr>
                          <m:chr m:val="̃"/>
                          <m:ctrlPr>
                            <a:rPr lang="en-GB" sz="32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𝑢𝑔</m:t>
                          </m:r>
                        </m:e>
                      </m:acc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1772816"/>
                <a:ext cx="1697709" cy="71872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80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840235"/>
            <a:ext cx="3549030" cy="3037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590573" y="4040546"/>
                <a:ext cx="1426288" cy="7187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solidFill>
                      <a:srgbClr val="FF0000"/>
                    </a:solidFill>
                  </a:rPr>
                  <a:t>G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pos m:val="top"/>
                        <m:ctrlPr>
                          <a:rPr lang="en-GB" sz="32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groupChrPr>
                      <m:e/>
                    </m:groupChr>
                    <m:r>
                      <a:rPr lang="en-GB" sz="3200" b="0" i="1" smtClean="0">
                        <a:solidFill>
                          <a:srgbClr val="FF0000"/>
                        </a:solidFill>
                        <a:latin typeface="Cambria Math"/>
                      </a:rPr>
                      <m:t>𝑔𝑔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573" y="4040546"/>
                <a:ext cx="1426288" cy="718723"/>
              </a:xfrm>
              <a:prstGeom prst="rect">
                <a:avLst/>
              </a:prstGeom>
              <a:blipFill rotWithShape="1">
                <a:blip r:embed="rId5"/>
                <a:stretch>
                  <a:fillRect l="-10684" t="-11864" b="-762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1593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R-parity Violation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Long standing interest in R-parity violating models in Herwig.</a:t>
            </a:r>
          </a:p>
          <a:p>
            <a:r>
              <a:rPr lang="en-GB" sz="2800" dirty="0" smtClean="0"/>
              <a:t>Current version supports the showering and hadronization of externally supplied baryon number (and sextet) processes.</a:t>
            </a:r>
          </a:p>
          <a:p>
            <a:r>
              <a:rPr lang="en-GB" sz="2800" dirty="0" smtClean="0"/>
              <a:t>Work in progress on the internal implementation of R-parity via SLHA2. </a:t>
            </a:r>
            <a:endParaRPr lang="en-GB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058435-05DC-4A8A-8165-2D0E7882A372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0846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3375"/>
            <a:ext cx="8568952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FeynRules UFO Python</a:t>
            </a:r>
            <a:br>
              <a:rPr lang="en-GB" dirty="0" smtClean="0">
                <a:solidFill>
                  <a:srgbClr val="FF0000"/>
                </a:solidFill>
              </a:rPr>
            </a:br>
            <a:r>
              <a:rPr lang="en-GB" dirty="0" smtClean="0">
                <a:solidFill>
                  <a:srgbClr val="FF0000"/>
                </a:solidFill>
              </a:rPr>
              <a:t>interface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700809"/>
            <a:ext cx="7772400" cy="4680942"/>
          </a:xfrm>
        </p:spPr>
        <p:txBody>
          <a:bodyPr/>
          <a:lstStyle/>
          <a:p>
            <a:r>
              <a:rPr lang="en-GB" sz="2800" dirty="0">
                <a:solidFill>
                  <a:schemeClr val="tx1"/>
                </a:solidFill>
              </a:rPr>
              <a:t>Automatically </a:t>
            </a:r>
            <a:r>
              <a:rPr lang="en-GB" sz="2800" dirty="0" smtClean="0">
                <a:solidFill>
                  <a:schemeClr val="tx1"/>
                </a:solidFill>
              </a:rPr>
              <a:t>convert </a:t>
            </a:r>
            <a:r>
              <a:rPr lang="en-GB" sz="2800" dirty="0">
                <a:solidFill>
                  <a:schemeClr val="tx1"/>
                </a:solidFill>
              </a:rPr>
              <a:t>a model in UFO file </a:t>
            </a:r>
            <a:r>
              <a:rPr lang="en-GB" sz="2800" dirty="0" smtClean="0">
                <a:solidFill>
                  <a:schemeClr val="tx1"/>
                </a:solidFill>
              </a:rPr>
              <a:t>format into </a:t>
            </a:r>
            <a:r>
              <a:rPr lang="en-GB" sz="2800" dirty="0">
                <a:solidFill>
                  <a:schemeClr val="tx1"/>
                </a:solidFill>
              </a:rPr>
              <a:t>a Herwig++ </a:t>
            </a:r>
            <a:r>
              <a:rPr lang="en-GB" sz="2800" dirty="0" smtClean="0">
                <a:solidFill>
                  <a:schemeClr val="tx1"/>
                </a:solidFill>
              </a:rPr>
              <a:t>model.</a:t>
            </a:r>
          </a:p>
          <a:p>
            <a:r>
              <a:rPr lang="en-GB" sz="2800" dirty="0" smtClean="0">
                <a:solidFill>
                  <a:schemeClr val="tx1"/>
                </a:solidFill>
              </a:rPr>
              <a:t>The </a:t>
            </a:r>
            <a:r>
              <a:rPr lang="en-GB" sz="2800" dirty="0">
                <a:solidFill>
                  <a:schemeClr val="tx1"/>
                </a:solidFill>
              </a:rPr>
              <a:t>rest of the machinery remains </a:t>
            </a:r>
            <a:r>
              <a:rPr lang="en-GB" sz="2800" dirty="0" smtClean="0">
                <a:solidFill>
                  <a:schemeClr val="tx1"/>
                </a:solidFill>
              </a:rPr>
              <a:t>unchanged.</a:t>
            </a:r>
          </a:p>
          <a:p>
            <a:endParaRPr lang="en-GB" sz="2800" dirty="0" smtClean="0">
              <a:solidFill>
                <a:schemeClr val="tx1"/>
              </a:solidFill>
            </a:endParaRPr>
          </a:p>
          <a:p>
            <a:endParaRPr lang="en-GB" sz="2800" dirty="0"/>
          </a:p>
          <a:p>
            <a:pPr marL="0" indent="0">
              <a:buNone/>
            </a:pPr>
            <a:endParaRPr lang="en-GB" sz="2800" dirty="0" smtClean="0">
              <a:solidFill>
                <a:schemeClr val="tx1"/>
              </a:solidFill>
            </a:endParaRPr>
          </a:p>
          <a:p>
            <a:r>
              <a:rPr lang="en-GB" sz="2800" dirty="0" smtClean="0"/>
              <a:t>Implementation almost complete, some testing required. Soon in a public release!</a:t>
            </a:r>
          </a:p>
          <a:p>
            <a:r>
              <a:rPr lang="en-GB" sz="2400" dirty="0" smtClean="0">
                <a:solidFill>
                  <a:schemeClr val="accent1"/>
                </a:solidFill>
              </a:rPr>
              <a:t>D. Grellscheid and A. Papaefstathiou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9645332-3DFD-4C7B-8BF9-87E679D5BD3D}" type="slidenum">
              <a:rPr lang="en-GB" smtClean="0"/>
              <a:pPr/>
              <a:t>29</a:t>
            </a:fld>
            <a:endParaRPr lang="en-GB" dirty="0"/>
          </a:p>
        </p:txBody>
      </p:sp>
      <p:pic>
        <p:nvPicPr>
          <p:cNvPr id="779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5440"/>
            <a:ext cx="7330480" cy="162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76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ED39F2-1456-4910-9010-18E0321779B4}" type="slidenum">
              <a:rPr lang="en-GB"/>
              <a:pPr/>
              <a:t>3</a:t>
            </a:fld>
            <a:endParaRPr lang="en-GB" dirty="0"/>
          </a:p>
        </p:txBody>
      </p:sp>
      <p:sp>
        <p:nvSpPr>
          <p:cNvPr id="74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Introduction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2875"/>
            <a:ext cx="77724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Herwig++ is an </a:t>
            </a:r>
            <a:r>
              <a:rPr lang="en-GB" sz="2800" dirty="0" smtClean="0"/>
              <a:t>on going </a:t>
            </a:r>
            <a:r>
              <a:rPr lang="en-GB" sz="2800" dirty="0"/>
              <a:t>project to provide a replacement for the FORTRAN HERWIG program.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Based on the same physics philosophy but with improved physics simulation based on the theoretical developments of the last 10 years, not just a rewrite.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There are many improvements to the simulation for both Standard Model and BSM physics.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In this talk I will concentrate on BSM physics</a:t>
            </a:r>
            <a:r>
              <a:rPr lang="en-GB" sz="2800" dirty="0" smtClean="0"/>
              <a:t>.</a:t>
            </a:r>
            <a:endParaRPr lang="en-GB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87272-295A-41C9-B92B-6C6C35D1C632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73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3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642350" cy="5616575"/>
          </a:xfrm>
        </p:spPr>
        <p:txBody>
          <a:bodyPr/>
          <a:lstStyle/>
          <a:p>
            <a:r>
              <a:rPr lang="en-GB" dirty="0"/>
              <a:t>The source code is available from </a:t>
            </a:r>
          </a:p>
          <a:p>
            <a:pPr>
              <a:buFontTx/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http://projects.hepforge.org/herwig/</a:t>
            </a:r>
            <a:endParaRPr lang="en-US" dirty="0"/>
          </a:p>
          <a:p>
            <a:pPr>
              <a:buFontTx/>
              <a:buNone/>
            </a:pPr>
            <a:r>
              <a:rPr lang="en-GB" dirty="0"/>
              <a:t>	together with wiki and bug tracker.</a:t>
            </a:r>
          </a:p>
          <a:p>
            <a:r>
              <a:rPr lang="en-GB" dirty="0"/>
              <a:t>In order to improve user support in the first instance all requests for support to </a:t>
            </a:r>
            <a:r>
              <a:rPr lang="en-US" i="1" dirty="0">
                <a:solidFill>
                  <a:srgbClr val="FF0000"/>
                </a:solidFill>
                <a:hlinkClick r:id="rId3"/>
              </a:rPr>
              <a:t>herwig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@</a:t>
            </a:r>
            <a:r>
              <a:rPr lang="en-US" i="1" dirty="0">
                <a:solidFill>
                  <a:srgbClr val="FF0000"/>
                </a:solidFill>
                <a:hlinkClick r:id="rId3"/>
              </a:rPr>
              <a:t>projects.hepforge.org</a:t>
            </a:r>
            <a:r>
              <a:rPr lang="en-US" i="1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We will open a ticket for all issues and use this for all interactions to improve support and keep a record.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6CC046-3CE1-426F-8C0E-8222F4EC8CD7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44463"/>
            <a:ext cx="7772400" cy="981075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8785225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Need to download and install ThePEG and Herwig++ as explained 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/>
              <a:t>	</a:t>
            </a:r>
            <a:r>
              <a:rPr lang="en-US" sz="2000" dirty="0">
                <a:hlinkClick r:id="rId2"/>
              </a:rPr>
              <a:t>http://projects.hepforge.org/herwig/versions.html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GB" sz="2800" dirty="0"/>
              <a:t>Has been tested on a wide variety of Linux systems (32 and 64 bit) </a:t>
            </a:r>
            <a:r>
              <a:rPr lang="en-GB" sz="2800" dirty="0" smtClean="0"/>
              <a:t>and </a:t>
            </a:r>
            <a:r>
              <a:rPr lang="en-GB" sz="2800" dirty="0"/>
              <a:t>Intel based Macs.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We use autotools, configure and make for installation.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Detailed instructions 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GB" sz="2800" dirty="0"/>
              <a:t>	</a:t>
            </a:r>
            <a:r>
              <a:rPr lang="en-GB" sz="2000" dirty="0">
                <a:hlinkClick r:id="rId3"/>
              </a:rPr>
              <a:t>http://projects.hepforge.org/herwig/trac/wiki/HerwigInstallation</a:t>
            </a:r>
            <a:endParaRPr lang="en-GB" sz="2000" dirty="0"/>
          </a:p>
          <a:p>
            <a:pPr>
              <a:lnSpc>
                <a:spcPct val="90000"/>
              </a:lnSpc>
            </a:pPr>
            <a:r>
              <a:rPr lang="en-GB" sz="2800" dirty="0" smtClean="0"/>
              <a:t>For the tutorial for this workshop we have supplied either a virtual machine or a script to install Herwig++ and all the dependencies. See </a:t>
            </a:r>
            <a:r>
              <a:rPr lang="en-GB" sz="2400" dirty="0" smtClean="0">
                <a:hlinkClick r:id="rId4"/>
              </a:rPr>
              <a:t>https://herwig.hepforge.org/trac/wiki/MC4BSM-2013</a:t>
            </a:r>
            <a:endParaRPr lang="en-GB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1DD149-B3C3-4DA7-96EE-07AB4C5AE608}" type="slidenum">
              <a:rPr lang="en-GB"/>
              <a:pPr/>
              <a:t>32</a:t>
            </a:fld>
            <a:endParaRPr lang="en-GB" dirty="0"/>
          </a:p>
        </p:txBody>
      </p:sp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15888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642350" cy="5256212"/>
          </a:xfrm>
        </p:spPr>
        <p:txBody>
          <a:bodyPr/>
          <a:lstStyle/>
          <a:p>
            <a:r>
              <a:rPr lang="en-GB" sz="2800" dirty="0"/>
              <a:t>A number of examples are installed in the share directory.</a:t>
            </a:r>
          </a:p>
          <a:p>
            <a:r>
              <a:rPr lang="en-GB" sz="2800" dirty="0"/>
              <a:t>We have simplified the structure of the input files so that the majority of users should only need to edit one file. </a:t>
            </a:r>
          </a:p>
          <a:p>
            <a:r>
              <a:rPr lang="en-GB" sz="2800" dirty="0"/>
              <a:t>If you try the LHC example LHC.in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herwig-location/bin/Herwig++ read LHC.in</a:t>
            </a:r>
          </a:p>
          <a:p>
            <a:r>
              <a:rPr lang="en-GB" sz="2800" dirty="0"/>
              <a:t>Creates the event generator LHC.run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herwig-location/bin/Herwig++ run LHC.run –N#of-events</a:t>
            </a:r>
          </a:p>
          <a:p>
            <a:r>
              <a:rPr lang="en-GB" sz="2800" dirty="0"/>
              <a:t>Runs the event generator.</a:t>
            </a:r>
            <a:endParaRPr lang="en-US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525269-FDD2-488C-A84A-BF2B9914479B}" type="slidenum">
              <a:rPr lang="en-GB"/>
              <a:pPr/>
              <a:t>33</a:t>
            </a:fld>
            <a:endParaRPr lang="en-GB" dirty="0"/>
          </a:p>
        </p:txBody>
      </p:sp>
      <p:sp>
        <p:nvSpPr>
          <p:cNvPr id="71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782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971550" y="2420938"/>
            <a:ext cx="7486650" cy="396081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Drell-Yan Z/gamma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insert SimpleQCD:MatrixElements[0] MEqq2gZ2ff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Drell-Yan W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MEqq2W2ff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gamma-gamma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MEGammaGamma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gamma+jet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MEGammaJet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gg/qqbar -&gt; Higgs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MEHiggs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higgs+jet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MEHiggsJet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QCD 2-2 scattering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MEQCD2to2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top-antitop production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# insert SimpleQCD:MatrixElements[0] MEHeavyQuark</a:t>
            </a:r>
          </a:p>
        </p:txBody>
      </p:sp>
      <p:sp>
        <p:nvSpPr>
          <p:cNvPr id="71783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79388" y="1341438"/>
            <a:ext cx="8642350" cy="1366837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3200" dirty="0">
                <a:solidFill>
                  <a:schemeClr val="accent2"/>
                </a:solidFill>
              </a:rPr>
              <a:t>The hard process can be changed by adding new matrix elements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3F9F5-55F9-4CFC-8EAE-415CBFD0592E}" type="slidenum">
              <a:rPr lang="en-GB"/>
              <a:pPr/>
              <a:t>34</a:t>
            </a:fld>
            <a:endParaRPr lang="en-GB" dirty="0"/>
          </a:p>
        </p:txBody>
      </p:sp>
      <p:sp>
        <p:nvSpPr>
          <p:cNvPr id="71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493125" cy="374491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##################################################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  Useful analysis handlers for hadron-hadron physics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##################################################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analysis of W/Z events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insert LHCGenerator:AnalysisHandlers 0 /Herwig/Analysis/DrellYan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analysis of top-antitop events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insert LHCGenerator:AnalysisHandlers 0 /Herwig/Analysis/TTbar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analysis of gamma+jet events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insert LHCGenerator:AnalysisHandlers 0 /Herwig/Analysis/GammaJet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analysis of gamma-gamma events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insert LHCGenerator:AnalysisHandlers 0 /Herwig/Analysis/GammaGamma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analysis of higgs-jet events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/>
              <a:t># insert LHCGenerator:AnalysisHandlers 0 /Herwig/Analysis/HiggsJet</a:t>
            </a:r>
          </a:p>
        </p:txBody>
      </p:sp>
      <p:sp>
        <p:nvSpPr>
          <p:cNvPr id="719876" name="Rectangle 4"/>
          <p:cNvSpPr>
            <a:spLocks noChangeArrowheads="1"/>
          </p:cNvSpPr>
          <p:nvPr/>
        </p:nvSpPr>
        <p:spPr bwMode="auto">
          <a:xfrm>
            <a:off x="179388" y="1341438"/>
            <a:ext cx="86423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Simple analysis of the events, producing output in topdraw format can be switched 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B4305-087E-4EBB-8168-69D72FD96389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72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0900" name="Rectangle 4"/>
          <p:cNvSpPr>
            <a:spLocks noChangeArrowheads="1"/>
          </p:cNvSpPr>
          <p:nvPr/>
        </p:nvSpPr>
        <p:spPr bwMode="auto">
          <a:xfrm>
            <a:off x="107950" y="3789363"/>
            <a:ext cx="86423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Switch off parts of the event generation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Hadron Decays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en-GB" sz="3200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Multiple scattering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endParaRPr lang="en-GB" sz="3200" dirty="0">
              <a:solidFill>
                <a:schemeClr val="accent2"/>
              </a:solidFill>
              <a:latin typeface="Arial Unicode MS" pitchFamily="34" charset="-128"/>
            </a:endParaRPr>
          </a:p>
        </p:txBody>
      </p:sp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539750" y="2852738"/>
            <a:ext cx="74866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 PhotonKtCut:MinKT 20.0*GeV</a:t>
            </a:r>
            <a:endParaRPr lang="en-US" sz="1600" dirty="0">
              <a:solidFill>
                <a:srgbClr val="888866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 PhotonKtCut:MinEta -3.</a:t>
            </a:r>
            <a:endParaRPr lang="en-US" sz="1600" dirty="0">
              <a:solidFill>
                <a:srgbClr val="888866"/>
              </a:solidFill>
              <a:latin typeface="Courier New" pitchFamily="49" charset="0"/>
              <a:cs typeface="Courier New" pitchFamily="49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 PhotonKtCut:MaxEta  3.</a:t>
            </a:r>
          </a:p>
        </p:txBody>
      </p:sp>
      <p:sp>
        <p:nvSpPr>
          <p:cNvPr id="720904" name="Rectangle 8"/>
          <p:cNvSpPr>
            <a:spLocks noChangeArrowheads="1"/>
          </p:cNvSpPr>
          <p:nvPr/>
        </p:nvSpPr>
        <p:spPr bwMode="auto">
          <a:xfrm>
            <a:off x="395288" y="1557338"/>
            <a:ext cx="864235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Cuts on the particles produced in the hard process can be changed, e.g. p</a:t>
            </a:r>
            <a:r>
              <a:rPr lang="en-GB" sz="3200" baseline="-25000" dirty="0">
                <a:solidFill>
                  <a:schemeClr val="accent2"/>
                </a:solidFill>
                <a:latin typeface="Arial Unicode MS" pitchFamily="34" charset="-128"/>
              </a:rPr>
              <a:t>T</a:t>
            </a: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 and </a:t>
            </a:r>
            <a:r>
              <a:rPr lang="en-GB" sz="3200" dirty="0">
                <a:solidFill>
                  <a:schemeClr val="accent2"/>
                </a:solidFill>
                <a:latin typeface="Symbol" pitchFamily="18" charset="2"/>
              </a:rPr>
              <a:t>h</a:t>
            </a:r>
            <a:r>
              <a:rPr lang="en-GB" sz="3200" dirty="0">
                <a:solidFill>
                  <a:schemeClr val="accent2"/>
                </a:solidFill>
                <a:latin typeface="Arial Unicode MS" pitchFamily="34" charset="-128"/>
              </a:rPr>
              <a:t> of photons</a:t>
            </a:r>
          </a:p>
        </p:txBody>
      </p:sp>
      <p:sp>
        <p:nvSpPr>
          <p:cNvPr id="720905" name="Rectangle 9"/>
          <p:cNvSpPr>
            <a:spLocks noChangeArrowheads="1"/>
          </p:cNvSpPr>
          <p:nvPr/>
        </p:nvSpPr>
        <p:spPr bwMode="auto">
          <a:xfrm>
            <a:off x="468313" y="5805488"/>
            <a:ext cx="748665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 /Herwig/Shower/ShowerHandler:MPI No </a:t>
            </a:r>
          </a:p>
        </p:txBody>
      </p:sp>
      <p:sp>
        <p:nvSpPr>
          <p:cNvPr id="720906" name="Rectangle 10"/>
          <p:cNvSpPr>
            <a:spLocks noChangeArrowheads="1"/>
          </p:cNvSpPr>
          <p:nvPr/>
        </p:nvSpPr>
        <p:spPr bwMode="auto">
          <a:xfrm>
            <a:off x="539750" y="4868863"/>
            <a:ext cx="7993063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sz="1600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set /Herwig/EventHandlers/LHCHandler:DecayHandler NULL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38680E-5CC4-43AE-B1AF-A1A8AEB96F69}" type="slidenum">
              <a:rPr lang="en-GB"/>
              <a:pPr/>
              <a:t>36</a:t>
            </a:fld>
            <a:endParaRPr lang="en-GB" dirty="0"/>
          </a:p>
        </p:txBody>
      </p:sp>
      <p:sp>
        <p:nvSpPr>
          <p:cNvPr id="77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Using Herwig++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A number of examples of BSM models, SUSY, RS and UED are included with the release and can be used in the same way. 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If you try the LHC MUED example LHC-MUED.in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herwig-location/bin/Herwig++ read LHC-MUED.in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Creates the event generator LHC-MUED.run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herwig-location/bin/Herwig++ run LHC-MUED.run –N#of-events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Generates events and provides the widths and branching ratios.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Conclusions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56793"/>
            <a:ext cx="7772400" cy="4824958"/>
          </a:xfrm>
        </p:spPr>
        <p:txBody>
          <a:bodyPr/>
          <a:lstStyle/>
          <a:p>
            <a:r>
              <a:rPr lang="en-GB" sz="2800" dirty="0" smtClean="0"/>
              <a:t>Herwig++ is a fully functional event generator for LHC physics and has been used to do the BSM simulation for many LHC analyses.</a:t>
            </a:r>
          </a:p>
          <a:p>
            <a:r>
              <a:rPr lang="en-GB" sz="2800" dirty="0" smtClean="0"/>
              <a:t>It provides detailed simulation of a wide range of models.</a:t>
            </a:r>
          </a:p>
          <a:p>
            <a:r>
              <a:rPr lang="en-GB" sz="2800" dirty="0" smtClean="0"/>
              <a:t>Future improvements will enable the simulation of a wider range of models.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DBC81E-F377-4442-95BA-194EEF16B6A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291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2F3775-AC43-438F-90AD-782F122339C3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74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History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4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48244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FORTRAN HERWIG was highly developed for the simulation of SUSY: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2</a:t>
            </a:r>
            <a:r>
              <a:rPr lang="en-GB" sz="2400" dirty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en-GB" sz="2400" dirty="0">
                <a:solidFill>
                  <a:schemeClr val="accent2"/>
                </a:solidFill>
              </a:rPr>
              <a:t>2 production matrix elements;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1</a:t>
            </a:r>
            <a:r>
              <a:rPr lang="en-GB" sz="2400" dirty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en-GB" sz="2400" dirty="0">
                <a:solidFill>
                  <a:schemeClr val="accent2"/>
                </a:solidFill>
              </a:rPr>
              <a:t>2 and 1</a:t>
            </a:r>
            <a:r>
              <a:rPr lang="en-GB" sz="2400" dirty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en-GB" sz="2400" dirty="0">
                <a:solidFill>
                  <a:schemeClr val="accent2"/>
                </a:solidFill>
              </a:rPr>
              <a:t>3 decays including matrix elements and spin correlations;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option of R-parity violation, including both lepton and baryon number violating terms.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interface to TAUOLA for longitudinal correlations of taus.</a:t>
            </a:r>
          </a:p>
          <a:p>
            <a:pPr>
              <a:lnSpc>
                <a:spcPct val="90000"/>
              </a:lnSpc>
            </a:pPr>
            <a:r>
              <a:rPr lang="en-GB" sz="2800" dirty="0"/>
              <a:t>A lot of effort to produce detailed a simulation of one model. Adding additional models, e.g. UED, would have been as much work again. 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F0DDED-0BF3-48FB-9C08-3D951D376972}" type="slidenum">
              <a:rPr lang="en-GB"/>
              <a:pPr/>
              <a:t>5</a:t>
            </a:fld>
            <a:endParaRPr lang="en-GB" dirty="0"/>
          </a:p>
        </p:txBody>
      </p:sp>
      <p:sp>
        <p:nvSpPr>
          <p:cNvPr id="74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Philosophy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4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97437"/>
          </a:xfrm>
        </p:spPr>
        <p:txBody>
          <a:bodyPr/>
          <a:lstStyle/>
          <a:p>
            <a:r>
              <a:rPr lang="en-GB" sz="2800" dirty="0"/>
              <a:t>So for Herwig++ we wanted the following features: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retain the good features of FORTRAN HERWIG, e.g. the spin correlations;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make adding new models much easier;</a:t>
            </a:r>
          </a:p>
          <a:p>
            <a:pPr lvl="1"/>
            <a:r>
              <a:rPr lang="en-GB" dirty="0">
                <a:solidFill>
                  <a:schemeClr val="accent2"/>
                </a:solidFill>
              </a:rPr>
              <a:t>simulate perturbative and non-perturbative decays in the same way so all correlations can be generated for taus;</a:t>
            </a:r>
          </a:p>
          <a:p>
            <a:pPr lvl="1"/>
            <a:r>
              <a:rPr lang="en-GB" dirty="0" smtClean="0">
                <a:solidFill>
                  <a:schemeClr val="accent2"/>
                </a:solidFill>
              </a:rPr>
              <a:t>generate </a:t>
            </a:r>
            <a:r>
              <a:rPr lang="en-GB" dirty="0">
                <a:solidFill>
                  <a:schemeClr val="accent2"/>
                </a:solidFill>
              </a:rPr>
              <a:t>QCD radiation from coloured BSM particles.</a:t>
            </a:r>
          </a:p>
          <a:p>
            <a:pPr lvl="1"/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3AF179-E0FA-4B2C-9EBE-802652318491}" type="slidenum">
              <a:rPr lang="en-GB"/>
              <a:pPr/>
              <a:t>6</a:t>
            </a:fld>
            <a:endParaRPr lang="en-GB" dirty="0"/>
          </a:p>
        </p:txBody>
      </p:sp>
      <p:sp>
        <p:nvSpPr>
          <p:cNvPr id="74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FF0000"/>
                </a:solidFill>
              </a:rPr>
              <a:t>Philosophy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4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84313"/>
            <a:ext cx="7772400" cy="48974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 dirty="0"/>
              <a:t>The simulation of both Standard Model and Beyond the Standard Model hard processes and decays in Herwig++ is: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based on a reimplementation of the HELAS library in C++.;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all interactions are coded as vertex classes;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the Standard Model hard processes and decays are implemented using hard-coded matrix elements using these classes;</a:t>
            </a:r>
          </a:p>
          <a:p>
            <a:pPr lvl="1">
              <a:lnSpc>
                <a:spcPct val="90000"/>
              </a:lnSpc>
            </a:pPr>
            <a:r>
              <a:rPr lang="en-GB" sz="2400" dirty="0">
                <a:solidFill>
                  <a:schemeClr val="accent2"/>
                </a:solidFill>
              </a:rPr>
              <a:t>for BSM models the matrix elements for 2</a:t>
            </a:r>
            <a:r>
              <a:rPr lang="en-GB" sz="2400" dirty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en-GB" sz="2400" dirty="0">
                <a:solidFill>
                  <a:schemeClr val="accent2"/>
                </a:solidFill>
              </a:rPr>
              <a:t>2 scattering processes and </a:t>
            </a:r>
            <a:r>
              <a:rPr lang="en-GB" sz="2400" dirty="0" smtClean="0">
                <a:solidFill>
                  <a:schemeClr val="accent2"/>
                </a:solidFill>
              </a:rPr>
              <a:t>1</a:t>
            </a:r>
            <a:r>
              <a:rPr lang="en-GB" sz="2400" dirty="0" smtClean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en-GB" sz="2400" dirty="0" smtClean="0">
                <a:solidFill>
                  <a:schemeClr val="accent2"/>
                </a:solidFill>
              </a:rPr>
              <a:t>2 and 1</a:t>
            </a:r>
            <a:r>
              <a:rPr lang="en-GB" sz="2400" dirty="0" smtClean="0">
                <a:solidFill>
                  <a:schemeClr val="accent2"/>
                </a:solidFill>
                <a:latin typeface="Wingdings 3" pitchFamily="18" charset="2"/>
              </a:rPr>
              <a:t>g</a:t>
            </a:r>
            <a:r>
              <a:rPr lang="en-GB" sz="2400" dirty="0" smtClean="0">
                <a:solidFill>
                  <a:schemeClr val="accent2"/>
                </a:solidFill>
              </a:rPr>
              <a:t>3 decays </a:t>
            </a:r>
            <a:r>
              <a:rPr lang="en-GB" sz="2400" dirty="0">
                <a:solidFill>
                  <a:schemeClr val="accent2"/>
                </a:solidFill>
              </a:rPr>
              <a:t>are automatically generated based on the spin structure of the process.</a:t>
            </a:r>
          </a:p>
          <a:p>
            <a:pPr lvl="1">
              <a:lnSpc>
                <a:spcPct val="90000"/>
              </a:lnSpc>
            </a:pP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658ECC-11D4-4B7F-8ADB-BE7BD7E8B70A}" type="slidenum">
              <a:rPr lang="en-GB"/>
              <a:pPr/>
              <a:t>7</a:t>
            </a:fld>
            <a:endParaRPr lang="en-GB" dirty="0"/>
          </a:p>
        </p:txBody>
      </p:sp>
      <p:sp>
        <p:nvSpPr>
          <p:cNvPr id="75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Vertex Classes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1438"/>
            <a:ext cx="7772400" cy="5327650"/>
          </a:xfrm>
          <a:noFill/>
          <a:ln/>
        </p:spPr>
        <p:txBody>
          <a:bodyPr/>
          <a:lstStyle/>
          <a:p>
            <a:r>
              <a:rPr lang="en-GB" sz="2800" dirty="0"/>
              <a:t>The Feynman rules are coded as </a:t>
            </a:r>
            <a:r>
              <a:rPr lang="en-GB" sz="2800" dirty="0">
                <a:solidFill>
                  <a:srgbClr val="FF0000"/>
                </a:solidFill>
              </a:rPr>
              <a:t>Vertex</a:t>
            </a:r>
            <a:r>
              <a:rPr lang="en-GB" sz="2800" dirty="0"/>
              <a:t> classes inheriting from one of the already implemented spin structures, e.g. for a new vector coupling need to supply, </a:t>
            </a:r>
            <a:r>
              <a:rPr lang="en-GB" sz="2800" i="1" dirty="0"/>
              <a:t>c</a:t>
            </a:r>
            <a:r>
              <a:rPr lang="en-GB" sz="2800" dirty="0"/>
              <a:t> ,</a:t>
            </a:r>
            <a:r>
              <a:rPr lang="en-GB" sz="2800" i="1" dirty="0"/>
              <a:t>g</a:t>
            </a:r>
            <a:r>
              <a:rPr lang="en-GB" sz="2800" i="1" baseline="-25000" dirty="0"/>
              <a:t>L</a:t>
            </a:r>
            <a:r>
              <a:rPr lang="en-GB" sz="2800" dirty="0"/>
              <a:t>, </a:t>
            </a:r>
            <a:r>
              <a:rPr lang="en-GB" sz="2800" i="1" dirty="0"/>
              <a:t>g</a:t>
            </a:r>
            <a:r>
              <a:rPr lang="en-GB" sz="2800" i="1" baseline="-25000" dirty="0"/>
              <a:t>R </a:t>
            </a:r>
          </a:p>
          <a:p>
            <a:pPr lvl="1"/>
            <a:endParaRPr lang="en-GB" dirty="0">
              <a:solidFill>
                <a:schemeClr val="accent2"/>
              </a:solidFill>
            </a:endParaRPr>
          </a:p>
          <a:p>
            <a:pPr lvl="1"/>
            <a:endParaRPr lang="en-GB" dirty="0">
              <a:solidFill>
                <a:schemeClr val="accent2"/>
              </a:solidFill>
            </a:endParaRPr>
          </a:p>
          <a:p>
            <a:r>
              <a:rPr lang="en-GB" sz="2800" dirty="0"/>
              <a:t>The interactions in new physics models can then be implemented by supplying the couplings in the model.</a:t>
            </a:r>
          </a:p>
        </p:txBody>
      </p:sp>
      <p:graphicFrame>
        <p:nvGraphicFramePr>
          <p:cNvPr id="751620" name="Object 4"/>
          <p:cNvGraphicFramePr>
            <a:graphicFrameLocks noChangeAspect="1"/>
          </p:cNvGraphicFramePr>
          <p:nvPr/>
        </p:nvGraphicFramePr>
        <p:xfrm>
          <a:off x="2238375" y="3284538"/>
          <a:ext cx="456565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1625" name="Equation" r:id="rId3" imgW="1485720" imgH="253800" progId="Equation.DSMT4">
                  <p:embed/>
                </p:oleObj>
              </mc:Choice>
              <mc:Fallback>
                <p:oleObj name="Equation" r:id="rId3" imgW="148572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8375" y="3284538"/>
                        <a:ext cx="456565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EBB19B-21BB-4442-A833-E766C180EC44}" type="slidenum">
              <a:rPr lang="en-GB"/>
              <a:pPr/>
              <a:t>8</a:t>
            </a:fld>
            <a:endParaRPr lang="en-GB" dirty="0"/>
          </a:p>
        </p:txBody>
      </p:sp>
      <p:sp>
        <p:nvSpPr>
          <p:cNvPr id="75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New Physics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7772400" cy="4537075"/>
          </a:xfrm>
        </p:spPr>
        <p:txBody>
          <a:bodyPr/>
          <a:lstStyle/>
          <a:p>
            <a:r>
              <a:rPr lang="en-GB" sz="2800" dirty="0"/>
              <a:t>Implementing a new model in Herwig++ is then simply a matter of: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implementing a new model class which inherits from the Herwig++ Standard Model class and stores or calculates any parameters needed in the model;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implementing the Vertex classes, specifying the interactions in the model;</a:t>
            </a:r>
          </a:p>
          <a:p>
            <a:pPr lvl="1"/>
            <a:r>
              <a:rPr lang="en-GB" sz="2400" dirty="0">
                <a:solidFill>
                  <a:schemeClr val="accent2"/>
                </a:solidFill>
              </a:rPr>
              <a:t>specifying the particle content of the model.</a:t>
            </a:r>
          </a:p>
          <a:p>
            <a:r>
              <a:rPr lang="en-GB" sz="2800" dirty="0">
                <a:solidFill>
                  <a:schemeClr val="tx2"/>
                </a:solidFill>
              </a:rPr>
              <a:t>Still requires some coding for each model.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MC4BSM 18th April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1DCF85-DD95-40AB-B146-1A9135F86226}" type="slidenum">
              <a:rPr lang="en-GB"/>
              <a:pPr/>
              <a:t>9</a:t>
            </a:fld>
            <a:endParaRPr lang="en-GB" dirty="0"/>
          </a:p>
        </p:txBody>
      </p:sp>
      <p:sp>
        <p:nvSpPr>
          <p:cNvPr id="70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Current Status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640763" cy="525621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 dirty="0"/>
              <a:t>A </a:t>
            </a:r>
            <a:r>
              <a:rPr lang="en-GB" sz="2800" dirty="0" smtClean="0"/>
              <a:t>seventh </a:t>
            </a:r>
            <a:r>
              <a:rPr lang="en-GB" sz="2800" dirty="0"/>
              <a:t>hadron-hadron version </a:t>
            </a:r>
            <a:r>
              <a:rPr lang="en-GB" sz="2800" dirty="0" smtClean="0"/>
              <a:t>(2.6) </a:t>
            </a:r>
            <a:r>
              <a:rPr lang="en-GB" sz="2800" dirty="0"/>
              <a:t>of Herwig++ was released on </a:t>
            </a:r>
            <a:r>
              <a:rPr lang="en-US" sz="2800" dirty="0" smtClean="0"/>
              <a:t>23 May 2012 </a:t>
            </a:r>
            <a:r>
              <a:rPr lang="en-US" sz="2800" dirty="0"/>
              <a:t>with major improvements with respect to the previous version.</a:t>
            </a:r>
          </a:p>
          <a:p>
            <a:pPr>
              <a:lnSpc>
                <a:spcPct val="80000"/>
              </a:lnSpc>
            </a:pPr>
            <a:r>
              <a:rPr lang="en-GB" sz="2800" dirty="0"/>
              <a:t>Major </a:t>
            </a:r>
            <a:r>
              <a:rPr lang="en-GB" sz="2800" dirty="0" smtClean="0"/>
              <a:t>changes:</a:t>
            </a:r>
            <a:endParaRPr lang="en-GB" sz="2800" dirty="0"/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a new structure for the implementation of next-to-leading order matrix elements;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an improved treatment of wide-angle gluon radiation;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new hard-coded next-to-leading order matrix elements for deep inelastic scattering and VBF;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additional BSM models;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statistical colour reconnection model</a:t>
            </a:r>
          </a:p>
          <a:p>
            <a:pPr lvl="1">
              <a:lnSpc>
                <a:spcPct val="80000"/>
              </a:lnSpc>
            </a:pPr>
            <a:r>
              <a:rPr lang="en-GB" sz="2400" dirty="0" smtClean="0">
                <a:solidFill>
                  <a:srgbClr val="FF0000"/>
                </a:solidFill>
              </a:rPr>
              <a:t>automated energy scaling of underlying-event tunes. </a:t>
            </a:r>
            <a:endParaRPr lang="en-GB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800" dirty="0" smtClean="0"/>
              <a:t>Described in detail in </a:t>
            </a:r>
            <a:r>
              <a:rPr lang="en-US" sz="2800" dirty="0" smtClean="0">
                <a:solidFill>
                  <a:schemeClr val="accent1"/>
                </a:solidFill>
              </a:rPr>
              <a:t>arXiv:1205.4902</a:t>
            </a:r>
            <a:r>
              <a:rPr lang="en-US" sz="2800" dirty="0" smtClean="0"/>
              <a:t> and the manual </a:t>
            </a:r>
            <a:r>
              <a:rPr lang="en-US" sz="2800" dirty="0" smtClean="0">
                <a:solidFill>
                  <a:schemeClr val="accent1"/>
                </a:solidFill>
              </a:rPr>
              <a:t>arXiv:0803.0883</a:t>
            </a:r>
            <a:r>
              <a:rPr lang="en-US" sz="2800" dirty="0" smtClean="0"/>
              <a:t>. </a:t>
            </a:r>
            <a:endParaRPr lang="en-GB" sz="2800" dirty="0"/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6543</TotalTime>
  <Words>1830</Words>
  <Application>Microsoft Office PowerPoint</Application>
  <PresentationFormat>On-screen Show (4:3)</PresentationFormat>
  <Paragraphs>314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Default Design</vt:lpstr>
      <vt:lpstr>Equation</vt:lpstr>
      <vt:lpstr>BSM Physics in Herwig++</vt:lpstr>
      <vt:lpstr>Outline</vt:lpstr>
      <vt:lpstr>Introduction</vt:lpstr>
      <vt:lpstr>History</vt:lpstr>
      <vt:lpstr>Philosophy</vt:lpstr>
      <vt:lpstr>Philosophy</vt:lpstr>
      <vt:lpstr>Vertex Classes</vt:lpstr>
      <vt:lpstr>New Physics</vt:lpstr>
      <vt:lpstr>Current Status</vt:lpstr>
      <vt:lpstr>Status</vt:lpstr>
      <vt:lpstr>Correlations in e+e-</vt:lpstr>
      <vt:lpstr>UED</vt:lpstr>
      <vt:lpstr>Correlations in Tau Decays   </vt:lpstr>
      <vt:lpstr>Correlations in Tau Decays</vt:lpstr>
      <vt:lpstr>Finite Width Effects</vt:lpstr>
      <vt:lpstr>Finite Width Effects</vt:lpstr>
      <vt:lpstr>Off-Shell effects in Decays</vt:lpstr>
      <vt:lpstr>Finite Width effects in Production</vt:lpstr>
      <vt:lpstr>Different Spin Structures</vt:lpstr>
      <vt:lpstr>Example: VBF Higgs Production</vt:lpstr>
      <vt:lpstr>Z’ with Anomalous gZZ’ coupling</vt:lpstr>
      <vt:lpstr>Z’ with Anomalous gZZ’ coupling</vt:lpstr>
      <vt:lpstr>Colour Sextet Particles</vt:lpstr>
      <vt:lpstr>Colour Sextet Particles</vt:lpstr>
      <vt:lpstr>Future Developments</vt:lpstr>
      <vt:lpstr>NLO SUSY Processes</vt:lpstr>
      <vt:lpstr>Hard Radiation in BSM Decays</vt:lpstr>
      <vt:lpstr>R-parity Violation</vt:lpstr>
      <vt:lpstr>FeynRules UFO Python interface </vt:lpstr>
      <vt:lpstr>Using Herwig++</vt:lpstr>
      <vt:lpstr>Using Herwig++</vt:lpstr>
      <vt:lpstr>Using Herwig++</vt:lpstr>
      <vt:lpstr>Using Herwig++</vt:lpstr>
      <vt:lpstr>Using Herwig++</vt:lpstr>
      <vt:lpstr>Using Herwig++</vt:lpstr>
      <vt:lpstr>Using Herwig++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richardn</dc:creator>
  <cp:lastModifiedBy>richardn</cp:lastModifiedBy>
  <cp:revision>115</cp:revision>
  <dcterms:created xsi:type="dcterms:W3CDTF">1601-01-01T00:00:00Z</dcterms:created>
  <dcterms:modified xsi:type="dcterms:W3CDTF">2013-04-18T13:38:44Z</dcterms:modified>
</cp:coreProperties>
</file>