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76" r:id="rId10"/>
    <p:sldId id="280" r:id="rId11"/>
    <p:sldId id="281" r:id="rId12"/>
    <p:sldId id="282" r:id="rId13"/>
    <p:sldId id="265" r:id="rId14"/>
    <p:sldId id="275" r:id="rId15"/>
    <p:sldId id="267" r:id="rId16"/>
    <p:sldId id="266" r:id="rId17"/>
    <p:sldId id="277" r:id="rId18"/>
    <p:sldId id="278" r:id="rId19"/>
    <p:sldId id="270" r:id="rId20"/>
    <p:sldId id="279" r:id="rId21"/>
    <p:sldId id="274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59" autoAdjust="0"/>
  </p:normalViewPr>
  <p:slideViewPr>
    <p:cSldViewPr>
      <p:cViewPr varScale="1">
        <p:scale>
          <a:sx n="85" d="100"/>
          <a:sy n="85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4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33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56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69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62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9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18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0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35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41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FE6F-E900-486B-A413-92D572E438CF}" type="datetimeFigureOut">
              <a:rPr kumimoji="1" lang="ja-JP" altLang="en-US" smtClean="0"/>
              <a:t>2013/7/9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6962-50A5-4C43-9677-F4EE68EE8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0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8.e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11" Type="http://schemas.openxmlformats.org/officeDocument/2006/relationships/image" Target="../media/image470.png"/><Relationship Id="rId5" Type="http://schemas.openxmlformats.org/officeDocument/2006/relationships/image" Target="../media/image36.png"/><Relationship Id="rId15" Type="http://schemas.openxmlformats.org/officeDocument/2006/relationships/image" Target="../media/image40.emf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12" Type="http://schemas.openxmlformats.org/officeDocument/2006/relationships/image" Target="../media/image53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emf"/><Relationship Id="rId4" Type="http://schemas.openxmlformats.org/officeDocument/2006/relationships/image" Target="../media/image45.png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8952" cy="1470025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/>
              <a:t>Properties of photons and hadrons in strong magnetic fields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309634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In c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ollaboration 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with K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. Hattori 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and S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. Ozaki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Kazunori  </a:t>
            </a:r>
            <a:r>
              <a:rPr kumimoji="1" lang="en-US" altLang="ja-JP" dirty="0" err="1" smtClean="0">
                <a:solidFill>
                  <a:schemeClr val="bg1">
                    <a:lumMod val="50000"/>
                  </a:schemeClr>
                </a:solidFill>
              </a:rPr>
              <a:t>Itakura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Theory Center, KEK</a:t>
            </a:r>
          </a:p>
          <a:p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PIF2013 @ DESY</a:t>
            </a:r>
          </a:p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July 10</a:t>
            </a:r>
            <a:r>
              <a:rPr kumimoji="1" lang="en-US" altLang="ja-JP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 2013 </a:t>
            </a:r>
          </a:p>
        </p:txBody>
      </p:sp>
    </p:spTree>
    <p:extLst>
      <p:ext uri="{BB962C8B-B14F-4D97-AF65-F5344CB8AC3E}">
        <p14:creationId xmlns:p14="http://schemas.microsoft.com/office/powerpoint/2010/main" val="38368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Analytic representation of </a:t>
            </a:r>
            <a:r>
              <a:rPr lang="en-US" altLang="ja-JP" sz="4000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4000" b="1" baseline="30000" dirty="0" err="1">
                <a:latin typeface="Symbol" pitchFamily="18" charset="2"/>
                <a:sym typeface="Wingdings" pitchFamily="2" charset="2"/>
              </a:rPr>
              <a:t>mn</a:t>
            </a:r>
            <a:r>
              <a:rPr lang="en-US" altLang="ja-JP" sz="4000" b="1" dirty="0"/>
              <a:t>(</a:t>
            </a:r>
            <a:r>
              <a:rPr lang="en-US" altLang="ja-JP" sz="4000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4000" b="1" dirty="0" err="1"/>
              <a:t>,</a:t>
            </a:r>
            <a:r>
              <a:rPr lang="en-US" altLang="ja-JP" sz="40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4000" b="1" dirty="0"/>
              <a:t>) </a:t>
            </a:r>
            <a:endParaRPr kumimoji="1" lang="ja-JP" altLang="en-US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6596"/>
            <a:ext cx="7096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06" y="2588518"/>
            <a:ext cx="5172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03" y="3134866"/>
            <a:ext cx="3467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01" y="3573016"/>
            <a:ext cx="49434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1196752"/>
            <a:ext cx="508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Representation in double integral w.r.t. proper times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2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255468"/>
            <a:ext cx="9182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668885"/>
            <a:ext cx="9124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53" y="476672"/>
            <a:ext cx="7023894" cy="210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74075" y="118746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arXiv</a:t>
            </a:r>
            <a:r>
              <a:rPr kumimoji="1" lang="en-US" altLang="ja-JP" dirty="0" smtClean="0"/>
              <a:t>: 1111.5984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16632"/>
            <a:ext cx="306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Indeed, a recent review says,,,,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83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Analytic representation of </a:t>
            </a:r>
            <a:r>
              <a:rPr lang="en-US" altLang="ja-JP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b="1" baseline="30000" dirty="0" err="1">
                <a:latin typeface="Symbol" pitchFamily="18" charset="2"/>
                <a:sym typeface="Wingdings" pitchFamily="2" charset="2"/>
              </a:rPr>
              <a:t>mn</a:t>
            </a:r>
            <a:r>
              <a:rPr lang="en-US" altLang="ja-JP" b="1" dirty="0"/>
              <a:t>(</a:t>
            </a:r>
            <a:r>
              <a:rPr lang="en-US" altLang="ja-JP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b="1" dirty="0" err="1"/>
              <a:t>,</a:t>
            </a:r>
            <a:r>
              <a:rPr lang="en-US" altLang="ja-JP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b="1" dirty="0"/>
              <a:t>) 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315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39552" y="2068835"/>
            <a:ext cx="4176464" cy="2800325"/>
            <a:chOff x="827584" y="2068835"/>
            <a:chExt cx="7067550" cy="457959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068835"/>
              <a:ext cx="706755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068960"/>
              <a:ext cx="70675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645024"/>
              <a:ext cx="5419725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229200"/>
              <a:ext cx="402907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9"/>
            <a:ext cx="3202706" cy="8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73417"/>
            <a:ext cx="2922712" cy="60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44" y="3032642"/>
            <a:ext cx="4901356" cy="61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84114"/>
            <a:ext cx="4815259" cy="8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28394"/>
            <a:ext cx="3332410" cy="48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7192"/>
            <a:ext cx="51824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中かっこ 4"/>
          <p:cNvSpPr/>
          <p:nvPr/>
        </p:nvSpPr>
        <p:spPr>
          <a:xfrm>
            <a:off x="323528" y="2073417"/>
            <a:ext cx="144016" cy="27957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6228020"/>
            <a:ext cx="685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Infinite summation w.r.t.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dirty="0" smtClean="0"/>
              <a:t>   =   summation over two Landau levels</a:t>
            </a:r>
          </a:p>
          <a:p>
            <a:r>
              <a:rPr lang="en-US" altLang="ja-JP" dirty="0" smtClean="0"/>
              <a:t>Numerically confirmed </a:t>
            </a:r>
            <a:r>
              <a:rPr lang="en-US" altLang="ja-JP" dirty="0"/>
              <a:t>by Ishikawa, et al. arXiv:1304.3655 [</a:t>
            </a:r>
            <a:r>
              <a:rPr lang="en-US" altLang="ja-JP" dirty="0" err="1"/>
              <a:t>hep-ph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8316416" y="3140968"/>
            <a:ext cx="7179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808909" y="5589240"/>
            <a:ext cx="547067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1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53233" y="1196751"/>
            <a:ext cx="8547884" cy="439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Self-consistent solutions</a:t>
            </a:r>
            <a:br>
              <a:rPr kumimoji="1" lang="en-US" altLang="ja-JP" b="1" dirty="0" smtClean="0"/>
            </a:br>
            <a:r>
              <a:rPr lang="en-US" altLang="ja-JP" sz="2700" dirty="0" smtClean="0"/>
              <a:t>(in the LLL approximation                                  )</a:t>
            </a:r>
            <a:endParaRPr kumimoji="1" lang="ja-JP" altLang="en-US" sz="27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53233" y="1844824"/>
            <a:ext cx="8547884" cy="3744416"/>
            <a:chOff x="323953" y="2054027"/>
            <a:chExt cx="8547884" cy="374441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53" y="2473092"/>
              <a:ext cx="4290775" cy="3325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08" y="2473091"/>
              <a:ext cx="4245129" cy="3325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5823200" y="2270051"/>
              <a:ext cx="2242257" cy="777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076327" y="2054027"/>
              <a:ext cx="2242257" cy="777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432" y="2630091"/>
              <a:ext cx="2493135" cy="61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353233" y="147404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Dielectric </a:t>
            </a:r>
          </a:p>
          <a:p>
            <a:r>
              <a:rPr kumimoji="1" lang="en-US" altLang="ja-JP" dirty="0" smtClean="0"/>
              <a:t>constants</a:t>
            </a:r>
            <a:endParaRPr kumimoji="1" lang="ja-JP" altLang="en-US" dirty="0"/>
          </a:p>
        </p:txBody>
      </p:sp>
      <p:pic>
        <p:nvPicPr>
          <p:cNvPr id="12" name="図 11" descr="\begin{document}&#10;\begin{eqnarray}&#10;\left\{&#10;\begin{array}{l}&#10;\epsilon_\parallel&#10;=&#10;\frac{ 1 + \chi_1 } { 1 + \chi_1 \cos^2\theta }&#10;\\&#10;\epsilon_\perp&#10;=&#10;1&#10;\end{array}&#10;\right. \nonumber&#10;\end{eqnarray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4051" y="1251918"/>
            <a:ext cx="2533893" cy="1096962"/>
          </a:xfrm>
          <a:prstGeom prst="rect">
            <a:avLst/>
          </a:prstGeom>
        </p:spPr>
      </p:pic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40717"/>
              </p:ext>
            </p:extLst>
          </p:nvPr>
        </p:nvGraphicFramePr>
        <p:xfrm>
          <a:off x="5018900" y="738887"/>
          <a:ext cx="1972965" cy="38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数式" r:id="rId7" imgW="1168200" imgH="228600" progId="Equation.3">
                  <p:embed/>
                </p:oleObj>
              </mc:Choice>
              <mc:Fallback>
                <p:oleObj name="数式" r:id="rId7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8900" y="738887"/>
                        <a:ext cx="1972965" cy="38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64378"/>
              </p:ext>
            </p:extLst>
          </p:nvPr>
        </p:nvGraphicFramePr>
        <p:xfrm>
          <a:off x="4153148" y="1330474"/>
          <a:ext cx="850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数式" r:id="rId9" imgW="419040" imgH="253800" progId="Equation.3">
                  <p:embed/>
                </p:oleObj>
              </mc:Choice>
              <mc:Fallback>
                <p:oleObj name="数式" r:id="rId9" imgW="419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3148" y="1330474"/>
                        <a:ext cx="8509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96206" y="5733256"/>
            <a:ext cx="8670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b="1" dirty="0" smtClean="0"/>
              <a:t>Dielectric constant (refractive index) deviates from 1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b="1" dirty="0" smtClean="0"/>
              <a:t>There are two branches when the photon energy is larger than the threshold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b="1" dirty="0"/>
              <a:t>N</a:t>
            </a:r>
            <a:r>
              <a:rPr kumimoji="1" lang="en-US" altLang="ja-JP" sz="2000" b="1" dirty="0" smtClean="0"/>
              <a:t>ew branch is accompanied by an imaginary part indicating decay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321228" y="4797152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/4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28" y="4797152"/>
                <a:ext cx="106400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4362301" y="5085184"/>
            <a:ext cx="293687" cy="34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604448" y="5085184"/>
            <a:ext cx="293687" cy="34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028384" y="4797152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/4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797152"/>
                <a:ext cx="1064009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 descr="\begin{document}&#10;\begin{align*}&#10;\chi_1  ( q_\parallel^2, q_\perp^2; \Br)&#10;\end{align*}&#10;\end{document}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63" y="1268760"/>
            <a:ext cx="1420158" cy="329913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5737269" y="1772816"/>
            <a:ext cx="3299227" cy="726009"/>
            <a:chOff x="4590197" y="1772816"/>
            <a:chExt cx="4158267" cy="915045"/>
          </a:xfrm>
        </p:grpSpPr>
        <p:sp>
          <p:nvSpPr>
            <p:cNvPr id="25" name="四角形吹き出し 24"/>
            <p:cNvSpPr/>
            <p:nvPr/>
          </p:nvSpPr>
          <p:spPr>
            <a:xfrm>
              <a:off x="4590197" y="1772816"/>
              <a:ext cx="4158267" cy="915045"/>
            </a:xfrm>
            <a:prstGeom prst="wedgeRectCallout">
              <a:avLst>
                <a:gd name="adj1" fmla="val -31029"/>
                <a:gd name="adj2" fmla="val -69172"/>
              </a:avLst>
            </a:prstGeom>
            <a:solidFill>
              <a:srgbClr val="D9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26" name="図 25" descr="\begin{document}&#10;\begin{align*}&#10;q_\parallel^2 &#10;=&#10;\omega^2 - q_z^2&#10;=&#10;\omega^2 ( 1 - \epsilon \cos^2 \theta )&#10;\end{align*}&#10;\end{document}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846293"/>
              <a:ext cx="3636432" cy="358093"/>
            </a:xfrm>
            <a:prstGeom prst="rect">
              <a:avLst/>
            </a:prstGeom>
          </p:spPr>
        </p:pic>
        <p:pic>
          <p:nvPicPr>
            <p:cNvPr id="27" name="図 26" descr="\begin{document}&#10;\begin{align*}&#10;q_\perp^2 &#10;=&#10;- | \bm{q}_\perp| ^2&#10;=&#10;- \epsilon \: \omega^2 \sin^2 \theta &#10;\end{align*}&#10;\end{document}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729" y="2268306"/>
              <a:ext cx="3317671" cy="327478"/>
            </a:xfrm>
            <a:prstGeom prst="rect">
              <a:avLst/>
            </a:prstGeom>
          </p:spPr>
        </p:pic>
        <p:sp>
          <p:nvSpPr>
            <p:cNvPr id="28" name="円/楕円 27"/>
            <p:cNvSpPr/>
            <p:nvPr/>
          </p:nvSpPr>
          <p:spPr>
            <a:xfrm>
              <a:off x="7458252" y="1772816"/>
              <a:ext cx="430579" cy="430579"/>
            </a:xfrm>
            <a:prstGeom prst="ellipse">
              <a:avLst/>
            </a:prstGeom>
            <a:solidFill>
              <a:srgbClr val="FF01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877725" y="2257282"/>
              <a:ext cx="430579" cy="430579"/>
            </a:xfrm>
            <a:prstGeom prst="ellipse">
              <a:avLst/>
            </a:prstGeom>
            <a:solidFill>
              <a:srgbClr val="FF01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30" name="フリーフォーム 29"/>
          <p:cNvSpPr/>
          <p:nvPr/>
        </p:nvSpPr>
        <p:spPr>
          <a:xfrm rot="1148639">
            <a:off x="3824829" y="1128390"/>
            <a:ext cx="1764943" cy="587288"/>
          </a:xfrm>
          <a:custGeom>
            <a:avLst/>
            <a:gdLst>
              <a:gd name="connsiteX0" fmla="*/ 0 w 1194099"/>
              <a:gd name="connsiteY0" fmla="*/ 587288 h 587288"/>
              <a:gd name="connsiteX1" fmla="*/ 150607 w 1194099"/>
              <a:gd name="connsiteY1" fmla="*/ 382893 h 587288"/>
              <a:gd name="connsiteX2" fmla="*/ 613186 w 1194099"/>
              <a:gd name="connsiteY2" fmla="*/ 92437 h 587288"/>
              <a:gd name="connsiteX3" fmla="*/ 903642 w 1194099"/>
              <a:gd name="connsiteY3" fmla="*/ 6375 h 587288"/>
              <a:gd name="connsiteX4" fmla="*/ 1194099 w 1194099"/>
              <a:gd name="connsiteY4" fmla="*/ 6375 h 5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099" h="587288">
                <a:moveTo>
                  <a:pt x="0" y="587288"/>
                </a:moveTo>
                <a:cubicBezTo>
                  <a:pt x="24204" y="526328"/>
                  <a:pt x="48409" y="465368"/>
                  <a:pt x="150607" y="382893"/>
                </a:cubicBezTo>
                <a:cubicBezTo>
                  <a:pt x="252805" y="300418"/>
                  <a:pt x="487680" y="155190"/>
                  <a:pt x="613186" y="92437"/>
                </a:cubicBezTo>
                <a:cubicBezTo>
                  <a:pt x="738692" y="29684"/>
                  <a:pt x="806823" y="20719"/>
                  <a:pt x="903642" y="6375"/>
                </a:cubicBezTo>
                <a:cubicBezTo>
                  <a:pt x="1000461" y="-7969"/>
                  <a:pt x="1194099" y="6375"/>
                  <a:pt x="1194099" y="6375"/>
                </a:cubicBezTo>
              </a:path>
            </a:pathLst>
          </a:custGeom>
          <a:noFill/>
          <a:ln>
            <a:solidFill>
              <a:srgbClr val="CC00CC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91680" y="2463279"/>
            <a:ext cx="7360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B/B</a:t>
            </a:r>
            <a:r>
              <a:rPr kumimoji="1"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kumimoji="1" lang="ja-JP" alt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en-US" altLang="ja-JP" b="1" dirty="0" smtClean="0"/>
              <a:t>Decay length</a:t>
            </a:r>
            <a:endParaRPr kumimoji="1" lang="ja-JP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5596414" cy="34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4766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1052736"/>
            <a:ext cx="844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Amplitude of an incident photon decays exponentially characterized by the decay length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4048" y="1772816"/>
            <a:ext cx="27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Surviving length ~ life time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52120" y="5805264"/>
            <a:ext cx="288032" cy="30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724128" y="5805264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/4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805264"/>
                <a:ext cx="106400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228184" y="3502749"/>
            <a:ext cx="270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Very short length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 relevant for </a:t>
            </a:r>
            <a:r>
              <a:rPr lang="en-US" altLang="ja-JP" dirty="0" err="1" smtClean="0">
                <a:sym typeface="Wingdings" pitchFamily="2" charset="2"/>
              </a:rPr>
              <a:t>magnetars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5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944198" y="25460"/>
            <a:ext cx="700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Angle dependence at various photon energies</a:t>
            </a:r>
            <a:endParaRPr kumimoji="1" lang="ja-JP" altLang="en-US" sz="2800" b="1" dirty="0"/>
          </a:p>
        </p:txBody>
      </p:sp>
      <p:pic>
        <p:nvPicPr>
          <p:cNvPr id="6" name="図 5" descr="\begin{document}&#10;\begin{align*}&#10;\Br = 500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1" y="600573"/>
            <a:ext cx="1381957" cy="30814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894" y="591071"/>
            <a:ext cx="9066212" cy="3088396"/>
            <a:chOff x="38894" y="591071"/>
            <a:chExt cx="9066212" cy="308839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4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398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142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052914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図 15" descr="\begin{document}&#10;\begin{align*}&#10;\omega^2 = 1&#10;\end{align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429000"/>
              <a:ext cx="794072" cy="250285"/>
            </a:xfrm>
            <a:prstGeom prst="rect">
              <a:avLst/>
            </a:prstGeom>
          </p:spPr>
        </p:pic>
        <p:pic>
          <p:nvPicPr>
            <p:cNvPr id="8" name="図 7" descr="\begin{document}&#10;\begin{align*}&#10;\omega^2 = 7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148" y="3415435"/>
              <a:ext cx="738268" cy="229589"/>
            </a:xfrm>
            <a:prstGeom prst="rect">
              <a:avLst/>
            </a:prstGeom>
          </p:spPr>
        </p:pic>
        <p:pic>
          <p:nvPicPr>
            <p:cNvPr id="9" name="図 8" descr="\begin{document}&#10;\begin{align*}&#10;\omega^2 = 5&#10;\end{align*}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92" y="3429000"/>
              <a:ext cx="738268" cy="232161"/>
            </a:xfrm>
            <a:prstGeom prst="rect">
              <a:avLst/>
            </a:prstGeom>
          </p:spPr>
        </p:pic>
        <p:pic>
          <p:nvPicPr>
            <p:cNvPr id="10" name="図 9" descr="\begin{document}&#10;\begin{align*}&#10;\omega^2 = 3&#10;\end{align*}&#10;\end{document}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200" y="3429000"/>
              <a:ext cx="798712" cy="25046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51520" y="591071"/>
              <a:ext cx="133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 part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9101" y="3717032"/>
            <a:ext cx="9079403" cy="2880320"/>
            <a:chOff x="29101" y="3933056"/>
            <a:chExt cx="9079403" cy="2880320"/>
          </a:xfrm>
        </p:grpSpPr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06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142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654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9101" y="5505818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No imaginary part</a:t>
              </a:r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8894" y="4460701"/>
              <a:ext cx="2156185" cy="2352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53845" y="3933056"/>
              <a:ext cx="2066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Imaginary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part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0" y="976263"/>
            <a:ext cx="9108504" cy="22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271142" y="4144615"/>
            <a:ext cx="6800850" cy="22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153319" y="1955166"/>
            <a:ext cx="538361" cy="321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207662" y="1193115"/>
            <a:ext cx="118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Photon mom.</a:t>
            </a:r>
          </a:p>
          <a:p>
            <a:r>
              <a:rPr kumimoji="1" lang="en-US" altLang="ja-JP" sz="1400" dirty="0" smtClean="0"/>
              <a:t>direction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8059" y="2833191"/>
            <a:ext cx="116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Real part of n</a:t>
            </a:r>
            <a:endParaRPr kumimoji="1" lang="ja-JP" altLang="en-US" sz="1400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422499" y="2077685"/>
            <a:ext cx="168170" cy="7555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1773044" y="1583473"/>
            <a:ext cx="326612" cy="323386"/>
          </a:xfrm>
          <a:custGeom>
            <a:avLst/>
            <a:gdLst>
              <a:gd name="connsiteX0" fmla="*/ 245327 w 326612"/>
              <a:gd name="connsiteY0" fmla="*/ 0 h 323386"/>
              <a:gd name="connsiteX1" fmla="*/ 312234 w 326612"/>
              <a:gd name="connsiteY1" fmla="*/ 156117 h 323386"/>
              <a:gd name="connsiteX2" fmla="*/ 0 w 326612"/>
              <a:gd name="connsiteY2" fmla="*/ 323386 h 32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612" h="323386">
                <a:moveTo>
                  <a:pt x="245327" y="0"/>
                </a:moveTo>
                <a:cubicBezTo>
                  <a:pt x="299224" y="51109"/>
                  <a:pt x="353122" y="102219"/>
                  <a:pt x="312234" y="156117"/>
                </a:cubicBezTo>
                <a:cubicBezTo>
                  <a:pt x="271346" y="210015"/>
                  <a:pt x="135673" y="266700"/>
                  <a:pt x="0" y="323386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flipV="1">
            <a:off x="395536" y="1268760"/>
            <a:ext cx="216024" cy="476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3845" y="13758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B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5460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Consequences in HIC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525963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elliptic flow (</a:t>
            </a:r>
            <a:r>
              <a:rPr kumimoji="1"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higher harmonics (</a:t>
            </a:r>
            <a:r>
              <a:rPr kumimoji="1"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r>
              <a:rPr lang="en-US" altLang="ja-JP" sz="1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kumimoji="1" lang="en-US" altLang="ja-JP" sz="2000" dirty="0" smtClean="0"/>
              <a:t>(at low momentum region) 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Distorted photon ``HBT image” 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itakura\Desktop\WPCF2011\photon_hb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1636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67516" y="2204864"/>
            <a:ext cx="5244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Based on a simple toy model with moderate modification</a:t>
            </a:r>
            <a:r>
              <a:rPr kumimoji="1" lang="en-US" altLang="ja-JP" sz="1600" dirty="0" smtClean="0"/>
              <a:t>   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                                             </a:t>
            </a:r>
            <a:r>
              <a:rPr kumimoji="1" lang="en-US" altLang="ja-JP" sz="1600" dirty="0" smtClean="0"/>
              <a:t>Hattori &amp; KI, arXiv:1206.3022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85749"/>
            <a:ext cx="5832648" cy="35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11560" y="5869721"/>
            <a:ext cx="79655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Magnification and </a:t>
            </a:r>
            <a:r>
              <a:rPr lang="en-US" altLang="ja-JP" sz="2000" b="1" dirty="0" smtClean="0"/>
              <a:t>distortion </a:t>
            </a:r>
          </a:p>
          <a:p>
            <a:r>
              <a:rPr lang="en-US" altLang="ja-JP" sz="2000" b="1" dirty="0">
                <a:sym typeface="Wingdings" pitchFamily="2" charset="2"/>
              </a:rPr>
              <a:t> </a:t>
            </a:r>
            <a:r>
              <a:rPr lang="en-US" altLang="ja-JP" sz="2000" b="1" dirty="0" smtClean="0">
                <a:sym typeface="Wingdings" pitchFamily="2" charset="2"/>
              </a:rPr>
              <a:t>     can determine the profile of photon source if spatial distribution of </a:t>
            </a:r>
          </a:p>
          <a:p>
            <a:r>
              <a:rPr lang="en-US" altLang="ja-JP" sz="2000" b="1" dirty="0">
                <a:sym typeface="Wingdings" pitchFamily="2" charset="2"/>
              </a:rPr>
              <a:t> </a:t>
            </a:r>
            <a:r>
              <a:rPr lang="en-US" altLang="ja-JP" sz="2000" b="1" dirty="0" smtClean="0">
                <a:sym typeface="Wingdings" pitchFamily="2" charset="2"/>
              </a:rPr>
              <a:t>          magnetic field is known. 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3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Neutral pion decay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04056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C</a:t>
            </a:r>
            <a:r>
              <a:rPr lang="en-US" altLang="ja-JP" sz="2400" b="1" dirty="0" smtClean="0"/>
              <a:t>hiral </a:t>
            </a:r>
            <a:r>
              <a:rPr lang="en-US" altLang="ja-JP" sz="2400" b="1" dirty="0"/>
              <a:t>anomaly </a:t>
            </a:r>
            <a:r>
              <a:rPr lang="en-US" altLang="ja-JP" sz="2400" dirty="0" smtClean="0"/>
              <a:t>induces </a:t>
            </a:r>
            <a:r>
              <a:rPr lang="en-US" altLang="ja-JP" sz="2400" dirty="0" smtClean="0">
                <a:latin typeface="Symbol" pitchFamily="18" charset="2"/>
              </a:rPr>
              <a:t>p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decay through triangle diagram </a:t>
            </a:r>
            <a:endParaRPr kumimoji="1" lang="ja-JP" altLang="en-US" sz="2400" dirty="0">
              <a:latin typeface="Symbol" pitchFamily="18" charset="2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31702" y="2132856"/>
            <a:ext cx="2072146" cy="900846"/>
            <a:chOff x="1131702" y="3249236"/>
            <a:chExt cx="3260116" cy="1417305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131702" y="3950420"/>
              <a:ext cx="1049030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二等辺三角形 5"/>
            <p:cNvSpPr/>
            <p:nvPr/>
          </p:nvSpPr>
          <p:spPr>
            <a:xfrm rot="16200000">
              <a:off x="2211822" y="3393508"/>
              <a:ext cx="1368152" cy="108012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175817" y="3842407"/>
              <a:ext cx="216025" cy="21602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 bwMode="auto">
            <a:xfrm rot="1837" flipH="1">
              <a:off x="3435989" y="3249236"/>
              <a:ext cx="955827" cy="121161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 bwMode="auto">
            <a:xfrm rot="1837" flipH="1">
              <a:off x="3435991" y="4545380"/>
              <a:ext cx="955827" cy="121161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923928" y="2636912"/>
            <a:ext cx="318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Dominant (98.798 %</a:t>
            </a:r>
            <a:r>
              <a:rPr lang="ja-JP" altLang="en-US" dirty="0"/>
              <a:t> </a:t>
            </a:r>
            <a:r>
              <a:rPr lang="en-US" altLang="ja-JP" dirty="0" smtClean="0"/>
              <a:t>in vacuum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1" name="図 10" descr="\begin{document}&#10;\begin{align*}&#10;\pi^0 \rightarrow 2 \gamma : \,&#10;{\mathcal O}&#10;\left ( &#10;e^2&#10;\right )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07" y="2204864"/>
            <a:ext cx="1982853" cy="334964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7308304" y="2132857"/>
            <a:ext cx="1764477" cy="2520280"/>
            <a:chOff x="7488043" y="3665041"/>
            <a:chExt cx="1764477" cy="2671147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7950681" y="4757082"/>
              <a:ext cx="1301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99.996 %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29" name="図 28" descr="\begin{document}&#10;\red&#10;\begin{eqnarray}&#10;\left\{&#10;\begin{array}{l}&#10;  \\&#10;  \\&#10;\end{array}&#10;\right.&#10;\nonumber&#10;\end{eqnarray}&#10;\end{document}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88043" y="3665041"/>
              <a:ext cx="416592" cy="2671147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1011102" y="3540732"/>
            <a:ext cx="6176861" cy="1389404"/>
            <a:chOff x="507046" y="5801561"/>
            <a:chExt cx="6176861" cy="1213103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507046" y="5801561"/>
              <a:ext cx="2513625" cy="867799"/>
              <a:chOff x="974037" y="5229200"/>
              <a:chExt cx="3672408" cy="1583920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>
                <a:off x="974037" y="6096999"/>
                <a:ext cx="1049030" cy="0"/>
              </a:xfrm>
              <a:prstGeom prst="line">
                <a:avLst/>
              </a:prstGeom>
              <a:ln w="762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二等辺三角形 20"/>
              <p:cNvSpPr/>
              <p:nvPr/>
            </p:nvSpPr>
            <p:spPr>
              <a:xfrm rot="16200000">
                <a:off x="2034754" y="5540088"/>
                <a:ext cx="1368152" cy="108011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018152" y="5988986"/>
                <a:ext cx="216025" cy="2160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 bwMode="auto">
              <a:xfrm rot="1837" flipH="1">
                <a:off x="3278326" y="6691959"/>
                <a:ext cx="955827" cy="121161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4" name="グループ化 23"/>
              <p:cNvGrpSpPr/>
              <p:nvPr/>
            </p:nvGrpSpPr>
            <p:grpSpPr>
              <a:xfrm>
                <a:off x="3278323" y="5229200"/>
                <a:ext cx="1368122" cy="504056"/>
                <a:chOff x="2699822" y="2420888"/>
                <a:chExt cx="1368122" cy="504056"/>
              </a:xfrm>
            </p:grpSpPr>
            <p:sp>
              <p:nvSpPr>
                <p:cNvPr id="25" name="フリーフォーム 24"/>
                <p:cNvSpPr/>
                <p:nvPr/>
              </p:nvSpPr>
              <p:spPr bwMode="auto">
                <a:xfrm rot="1837" flipH="1">
                  <a:off x="2699822" y="2587401"/>
                  <a:ext cx="576065" cy="121365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3236155" y="2420888"/>
                  <a:ext cx="831789" cy="2271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3236155" y="2648083"/>
                  <a:ext cx="831789" cy="27686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テキスト ボックス 15"/>
            <p:cNvSpPr txBox="1"/>
            <p:nvPr/>
          </p:nvSpPr>
          <p:spPr>
            <a:xfrm>
              <a:off x="3419872" y="6368333"/>
              <a:ext cx="3264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Dalitz</a:t>
              </a:r>
              <a:r>
                <a:rPr kumimoji="1" lang="en-US" altLang="ja-JP" dirty="0" smtClean="0"/>
                <a:t> decay (1.198 % in vacuum)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NLO contribution</a:t>
              </a:r>
              <a:endParaRPr kumimoji="1" lang="ja-JP" altLang="en-US" dirty="0"/>
            </a:p>
          </p:txBody>
        </p:sp>
        <p:pic>
          <p:nvPicPr>
            <p:cNvPr id="19" name="図 18" descr="\begin{document}&#10;\begin{align*}&#10;\pi^0 \rightarrow  \gamma + e^+e^- : \,&#10;{\mathcal O}&#10;\left ( &#10;e^3&#10;\right )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959377"/>
              <a:ext cx="2761676" cy="274233"/>
            </a:xfrm>
            <a:prstGeom prst="rect">
              <a:avLst/>
            </a:prstGeom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467544" y="5085184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b="1" dirty="0" smtClean="0"/>
              <a:t>Adler-Bardeen’s theorem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There is no </a:t>
            </a:r>
            <a:r>
              <a:rPr lang="en-US" altLang="ja-JP" sz="2000" dirty="0" err="1" smtClean="0"/>
              <a:t>radiative</a:t>
            </a:r>
            <a:r>
              <a:rPr lang="en-US" altLang="ja-JP" sz="2000" dirty="0" smtClean="0"/>
              <a:t> correction to the triangle diagram </a:t>
            </a:r>
            <a:endParaRPr lang="en-US" altLang="ja-JP" sz="1600" dirty="0" smtClean="0"/>
          </a:p>
          <a:p>
            <a:r>
              <a:rPr lang="en-US" altLang="ja-JP" sz="2000" dirty="0" smtClean="0"/>
              <a:t>     Triangle diagram gives the exact result in all-order perturbation theory</a:t>
            </a:r>
          </a:p>
          <a:p>
            <a:endParaRPr lang="en-US" altLang="ja-JP" sz="8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</a:t>
            </a:r>
            <a:r>
              <a:rPr lang="en-US" altLang="ja-JP" sz="2000" dirty="0" smtClean="0">
                <a:sym typeface="Wingdings" pitchFamily="2" charset="2"/>
              </a:rPr>
              <a:t> only two photons can couple to </a:t>
            </a:r>
            <a:r>
              <a:rPr lang="en-US" altLang="ja-JP" sz="2000" dirty="0" smtClean="0">
                <a:latin typeface="Symbol" pitchFamily="18" charset="2"/>
              </a:rPr>
              <a:t>p</a:t>
            </a:r>
            <a:r>
              <a:rPr lang="en-US" altLang="ja-JP" sz="2000" baseline="30000" dirty="0" smtClean="0"/>
              <a:t>0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0582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2195736" y="1772816"/>
            <a:ext cx="5328592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82851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Neutral pion in strong magnetic field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7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There is only one diagram for a </a:t>
            </a:r>
            <a:r>
              <a:rPr lang="en-US" altLang="ja-JP" sz="2400" u="sng" dirty="0" smtClean="0"/>
              <a:t>constant</a:t>
            </a:r>
            <a:r>
              <a:rPr lang="en-US" altLang="ja-JP" sz="2400" dirty="0" smtClean="0"/>
              <a:t> external field to be attached 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500648" y="2312876"/>
            <a:ext cx="1049030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二等辺三角形 4"/>
          <p:cNvSpPr/>
          <p:nvPr/>
        </p:nvSpPr>
        <p:spPr>
          <a:xfrm rot="10800000">
            <a:off x="3652747" y="2268430"/>
            <a:ext cx="775237" cy="6481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44763" y="2204863"/>
            <a:ext cx="216025" cy="216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 bwMode="auto">
          <a:xfrm rot="5400000" flipH="1">
            <a:off x="3603588" y="3242754"/>
            <a:ext cx="824395" cy="124160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923928" y="3717031"/>
            <a:ext cx="216025" cy="216025"/>
            <a:chOff x="4067944" y="1556791"/>
            <a:chExt cx="216025" cy="216025"/>
          </a:xfrm>
        </p:grpSpPr>
        <p:sp>
          <p:nvSpPr>
            <p:cNvPr id="9" name="円/楕円 8"/>
            <p:cNvSpPr/>
            <p:nvPr/>
          </p:nvSpPr>
          <p:spPr>
            <a:xfrm>
              <a:off x="4067944" y="1556791"/>
              <a:ext cx="216025" cy="21602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9" idx="1"/>
              <a:endCxn id="9" idx="5"/>
            </p:cNvCxnSpPr>
            <p:nvPr/>
          </p:nvCxnSpPr>
          <p:spPr>
            <a:xfrm>
              <a:off x="4099580" y="1588427"/>
              <a:ext cx="152753" cy="1527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4099580" y="1556792"/>
              <a:ext cx="152753" cy="1527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4427984" y="2060847"/>
            <a:ext cx="1368122" cy="504056"/>
            <a:chOff x="2699822" y="2420888"/>
            <a:chExt cx="1368122" cy="504056"/>
          </a:xfrm>
        </p:grpSpPr>
        <p:sp>
          <p:nvSpPr>
            <p:cNvPr id="13" name="フリーフォーム 12"/>
            <p:cNvSpPr/>
            <p:nvPr/>
          </p:nvSpPr>
          <p:spPr bwMode="auto">
            <a:xfrm rot="1837" flipH="1">
              <a:off x="2699822" y="2587401"/>
              <a:ext cx="576065" cy="121365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3236155" y="2420888"/>
              <a:ext cx="831789" cy="227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236155" y="2648083"/>
              <a:ext cx="831789" cy="276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正方形/長方形 15"/>
          <p:cNvSpPr/>
          <p:nvPr/>
        </p:nvSpPr>
        <p:spPr>
          <a:xfrm>
            <a:off x="4537922" y="232368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g</a:t>
            </a:r>
            <a:r>
              <a:rPr lang="en-US" altLang="ja-JP" baseline="30000" dirty="0">
                <a:latin typeface="Symbol" pitchFamily="18" charset="2"/>
              </a:rPr>
              <a:t>*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9952" y="356430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kumimoji="1" lang="ja-JP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55966" y="1837273"/>
            <a:ext cx="4331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400" baseline="30000" dirty="0" smtClean="0"/>
              <a:t>+</a:t>
            </a:r>
          </a:p>
          <a:p>
            <a:endParaRPr lang="en-US" altLang="ja-JP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400" baseline="30000" dirty="0" smtClean="0">
                <a:latin typeface="Symbol" pitchFamily="18" charset="2"/>
              </a:rPr>
              <a:t>-</a:t>
            </a:r>
            <a:endParaRPr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99438" y="3102059"/>
            <a:ext cx="1708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</a:rPr>
              <a:t>p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+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</a:p>
          <a:p>
            <a:r>
              <a:rPr lang="en-US" altLang="ja-JP" sz="2400" dirty="0" smtClean="0"/>
              <a:t>“Bee” decay</a:t>
            </a:r>
            <a:endParaRPr kumimoji="1"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387764" y="24313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baseline="30000" dirty="0"/>
              <a:t>0</a:t>
            </a:r>
            <a:endParaRPr lang="en-US" altLang="ja-JP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67544" y="4221088"/>
            <a:ext cx="8534070" cy="2448272"/>
            <a:chOff x="467544" y="4221088"/>
            <a:chExt cx="8534070" cy="2448272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467544" y="4221088"/>
              <a:ext cx="712220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altLang="ja-JP" sz="2400" dirty="0"/>
                <a:t>A</a:t>
              </a:r>
              <a:r>
                <a:rPr kumimoji="1" lang="en-US" altLang="ja-JP" sz="2400" dirty="0" smtClean="0"/>
                <a:t>lso implies </a:t>
              </a:r>
            </a:p>
            <a:p>
              <a:r>
                <a:rPr lang="en-US" altLang="ja-JP" sz="2400" dirty="0"/>
                <a:t> </a:t>
              </a:r>
              <a:r>
                <a:rPr lang="en-US" altLang="ja-JP" sz="2400" dirty="0" smtClean="0"/>
                <a:t>   -- conversion into </a:t>
              </a:r>
              <a:r>
                <a:rPr lang="en-US" altLang="ja-JP" sz="2400" dirty="0" smtClean="0">
                  <a:latin typeface="Symbol" pitchFamily="18" charset="2"/>
                </a:rPr>
                <a:t>g</a:t>
              </a:r>
              <a:r>
                <a:rPr lang="en-US" altLang="ja-JP" sz="2400" dirty="0" smtClean="0"/>
                <a:t> with space-time varying B</a:t>
              </a:r>
              <a:endParaRPr kumimoji="1" lang="en-US" altLang="ja-JP" sz="2400" dirty="0" smtClean="0"/>
            </a:p>
            <a:p>
              <a:r>
                <a:rPr lang="en-US" altLang="ja-JP" sz="2400" dirty="0"/>
                <a:t> </a:t>
              </a:r>
              <a:r>
                <a:rPr lang="en-US" altLang="ja-JP" sz="2400" dirty="0" smtClean="0"/>
                <a:t>   -- </a:t>
              </a:r>
              <a:r>
                <a:rPr lang="en-US" altLang="ja-JP" sz="2400" dirty="0" err="1" smtClean="0"/>
                <a:t>Primakoff</a:t>
              </a:r>
              <a:r>
                <a:rPr lang="en-US" altLang="ja-JP" sz="2400" dirty="0" smtClean="0"/>
                <a:t> process  (</a:t>
              </a:r>
              <a:r>
                <a:rPr lang="en-US" altLang="ja-JP" sz="2400" dirty="0" smtClean="0">
                  <a:latin typeface="Symbol" pitchFamily="18" charset="2"/>
                </a:rPr>
                <a:t>g</a:t>
              </a:r>
              <a:r>
                <a:rPr lang="en-US" altLang="ja-JP" sz="2400" dirty="0" smtClean="0"/>
                <a:t>* + </a:t>
              </a:r>
              <a:r>
                <a:rPr lang="en-US" altLang="ja-JP" sz="2400" i="1" dirty="0" smtClean="0"/>
                <a:t>B</a:t>
              </a:r>
              <a:r>
                <a:rPr lang="en-US" altLang="ja-JP" sz="2400" dirty="0" smtClean="0"/>
                <a:t> </a:t>
              </a:r>
              <a:r>
                <a:rPr lang="en-US" altLang="ja-JP" sz="2400" dirty="0" smtClean="0">
                  <a:sym typeface="Wingdings" pitchFamily="2" charset="2"/>
                </a:rPr>
                <a:t></a:t>
              </a:r>
              <a:r>
                <a:rPr lang="en-US" altLang="ja-JP" sz="2400" dirty="0">
                  <a:latin typeface="Symbol" pitchFamily="18" charset="2"/>
                </a:rPr>
                <a:t>p</a:t>
              </a:r>
              <a:r>
                <a:rPr lang="en-US" altLang="ja-JP" sz="2400" baseline="30000" dirty="0"/>
                <a:t>0</a:t>
              </a:r>
              <a:r>
                <a:rPr lang="en-US" altLang="ja-JP" sz="2400" dirty="0" smtClean="0">
                  <a:sym typeface="Wingdings" pitchFamily="2" charset="2"/>
                </a:rPr>
                <a:t> </a:t>
              </a:r>
              <a:r>
                <a:rPr lang="en-US" altLang="ja-JP" sz="2400" dirty="0" smtClean="0"/>
                <a:t>)</a:t>
              </a:r>
            </a:p>
            <a:p>
              <a:r>
                <a:rPr kumimoji="1" lang="en-US" altLang="ja-JP" sz="2400" dirty="0" smtClean="0"/>
                <a:t>    -- mixing of </a:t>
              </a:r>
              <a:r>
                <a:rPr lang="en-US" altLang="ja-JP" sz="2400" dirty="0" smtClean="0">
                  <a:latin typeface="Symbol" pitchFamily="18" charset="2"/>
                </a:rPr>
                <a:t>p</a:t>
              </a:r>
              <a:r>
                <a:rPr lang="en-US" altLang="ja-JP" sz="2400" baseline="30000" dirty="0" smtClean="0"/>
                <a:t>0 </a:t>
              </a:r>
              <a:r>
                <a:rPr kumimoji="1" lang="en-US" altLang="ja-JP" sz="2400" dirty="0" smtClean="0"/>
                <a:t>and </a:t>
              </a:r>
              <a:r>
                <a:rPr kumimoji="1" lang="en-US" altLang="ja-JP" sz="2400" dirty="0" smtClean="0">
                  <a:latin typeface="Symbol" pitchFamily="18" charset="2"/>
                </a:rPr>
                <a:t>g</a:t>
              </a:r>
              <a:r>
                <a:rPr lang="en-US" altLang="ja-JP" sz="2400" dirty="0" smtClean="0">
                  <a:latin typeface="Symbol" pitchFamily="18" charset="2"/>
                </a:rPr>
                <a:t>    </a:t>
              </a:r>
              <a:r>
                <a:rPr lang="en-US" altLang="ja-JP" sz="2400" dirty="0"/>
                <a:t> </a:t>
              </a:r>
              <a:endParaRPr lang="en-US" altLang="ja-JP" sz="2400" dirty="0" smtClean="0"/>
            </a:p>
            <a:p>
              <a:r>
                <a:rPr lang="en-US" altLang="ja-JP" sz="2400" dirty="0" smtClean="0"/>
                <a:t>    -- </a:t>
              </a:r>
              <a:r>
                <a:rPr lang="en-US" altLang="ja-JP" sz="2400" dirty="0"/>
                <a:t>Effects of </a:t>
              </a:r>
              <a:r>
                <a:rPr lang="en-US" altLang="ja-JP" sz="2400" dirty="0" err="1"/>
                <a:t>birefrincence</a:t>
              </a:r>
              <a:r>
                <a:rPr lang="en-US" altLang="ja-JP" sz="2400" dirty="0"/>
                <a:t> on photon is </a:t>
              </a:r>
              <a:r>
                <a:rPr lang="en-US" altLang="ja-JP" sz="2400" dirty="0" smtClean="0"/>
                <a:t>not significant </a:t>
              </a:r>
              <a:endParaRPr kumimoji="1" lang="ja-JP" altLang="en-US" sz="2400" dirty="0">
                <a:latin typeface="Symbol" pitchFamily="18" charset="2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11560" y="6269250"/>
              <a:ext cx="8390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In heavy-ion collisions, B decays rapidly  </a:t>
              </a:r>
              <a:r>
                <a:rPr kumimoji="1" lang="en-US" altLang="ja-JP" sz="2000" dirty="0" smtClean="0">
                  <a:sym typeface="Wingdings" pitchFamily="2" charset="2"/>
                </a:rPr>
                <a:t> 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 err="1" smtClean="0"/>
                <a:t>Primakoff</a:t>
              </a:r>
              <a:r>
                <a:rPr kumimoji="1" lang="en-US" altLang="ja-JP" sz="2000" dirty="0" smtClean="0"/>
                <a:t> process is more effective</a:t>
              </a:r>
              <a:endParaRPr kumimoji="1" lang="ja-JP" altLang="en-US" sz="2000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5364088" y="858198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Hattori , KI, Ozaki, arXiv:1305.7224[</a:t>
            </a:r>
            <a:r>
              <a:rPr kumimoji="1" lang="en-US" altLang="ja-JP" sz="1600" dirty="0" err="1" smtClean="0"/>
              <a:t>hep-ph</a:t>
            </a:r>
            <a:r>
              <a:rPr kumimoji="1" lang="en-US" altLang="ja-JP" sz="1600" dirty="0" smtClean="0"/>
              <a:t>]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12360" y="2420888"/>
            <a:ext cx="9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c</a:t>
            </a:r>
            <a:r>
              <a:rPr kumimoji="1" lang="en-US" altLang="ja-JP" dirty="0" err="1" smtClean="0"/>
              <a:t>f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axion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19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1" y="692696"/>
            <a:ext cx="44527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82518" y="220578"/>
            <a:ext cx="304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Decay rates </a:t>
            </a:r>
            <a:r>
              <a:rPr lang="en-US" altLang="ja-JP" sz="2000" dirty="0" smtClean="0"/>
              <a:t>of</a:t>
            </a:r>
            <a:r>
              <a:rPr kumimoji="1" lang="en-US" altLang="ja-JP" sz="2000" dirty="0" smtClean="0"/>
              <a:t> three modes</a:t>
            </a:r>
            <a:endParaRPr kumimoji="1" lang="ja-JP" altLang="en-US" sz="20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00149" y="3460938"/>
            <a:ext cx="4415867" cy="3192283"/>
            <a:chOff x="4620629" y="220578"/>
            <a:chExt cx="4415867" cy="31922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629" y="692696"/>
              <a:ext cx="4415867" cy="272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993237" y="220578"/>
              <a:ext cx="1645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Mean </a:t>
              </a:r>
              <a:r>
                <a:rPr lang="en-US" altLang="ja-JP" sz="2000" dirty="0" smtClean="0"/>
                <a:t>lifetime</a:t>
              </a:r>
              <a:endParaRPr kumimoji="1" lang="ja-JP" altLang="en-US" sz="20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400009" y="692696"/>
            <a:ext cx="2126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Solid : Bee decay</a:t>
            </a:r>
          </a:p>
          <a:p>
            <a:r>
              <a:rPr lang="en-US" altLang="ja-JP" dirty="0" smtClean="0"/>
              <a:t>Dashed: 2g decay</a:t>
            </a:r>
          </a:p>
          <a:p>
            <a:r>
              <a:rPr kumimoji="1" lang="en-US" altLang="ja-JP" dirty="0" smtClean="0"/>
              <a:t>Dotted : </a:t>
            </a:r>
            <a:r>
              <a:rPr kumimoji="1" lang="en-US" altLang="ja-JP" dirty="0" err="1" smtClean="0"/>
              <a:t>Dalitz</a:t>
            </a:r>
            <a:r>
              <a:rPr kumimoji="1" lang="en-US" altLang="ja-JP" dirty="0" smtClean="0"/>
              <a:t> decay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08662" y="2895327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/>
              <a:t>B</a:t>
            </a:r>
            <a:r>
              <a:rPr lang="en-US" altLang="ja-JP" sz="2400" i="1" baseline="-25000" dirty="0" err="1" smtClean="0">
                <a:latin typeface="Symbol" pitchFamily="18" charset="2"/>
              </a:rPr>
              <a:t>p</a:t>
            </a:r>
            <a:r>
              <a:rPr lang="en-US" altLang="ja-JP" sz="2400" i="1" baseline="-25000" dirty="0" smtClean="0">
                <a:latin typeface="Symbol" pitchFamily="18" charset="2"/>
              </a:rPr>
              <a:t> </a:t>
            </a:r>
            <a:r>
              <a:rPr kumimoji="1" lang="en-US" altLang="ja-JP" sz="2400" i="1" dirty="0" smtClean="0"/>
              <a:t>=B/m</a:t>
            </a:r>
            <a:r>
              <a:rPr kumimoji="1" lang="en-US" altLang="ja-JP" sz="2400" i="1" baseline="-25000" dirty="0" smtClean="0">
                <a:latin typeface="Symbol" pitchFamily="18" charset="2"/>
              </a:rPr>
              <a:t>p</a:t>
            </a:r>
            <a:r>
              <a:rPr kumimoji="1" lang="en-US" altLang="ja-JP" sz="2400" i="1" baseline="30000" dirty="0" smtClean="0"/>
              <a:t>2</a:t>
            </a:r>
            <a:endParaRPr kumimoji="1" lang="ja-JP" altLang="en-US" sz="2400" i="1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56" y="1755914"/>
            <a:ext cx="3661223" cy="5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44284"/>
              </p:ext>
            </p:extLst>
          </p:nvPr>
        </p:nvGraphicFramePr>
        <p:xfrm>
          <a:off x="5310188" y="4133850"/>
          <a:ext cx="3303587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数式" r:id="rId6" imgW="1447560" imgH="711000" progId="Equation.3">
                  <p:embed/>
                </p:oleObj>
              </mc:Choice>
              <mc:Fallback>
                <p:oleObj name="数式" r:id="rId6" imgW="14475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0188" y="4133850"/>
                        <a:ext cx="3303587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6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Plan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 smtClean="0"/>
              <a:t>Introduction</a:t>
            </a:r>
            <a:r>
              <a:rPr kumimoji="1" lang="en-US" altLang="ja-JP" dirty="0" smtClean="0"/>
              <a:t>   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</a:t>
            </a:r>
            <a:r>
              <a:rPr kumimoji="1" lang="en-US" altLang="ja-JP" sz="2400" dirty="0" smtClean="0"/>
              <a:t>strong magnetic field in heavy-ion collisions</a:t>
            </a:r>
          </a:p>
          <a:p>
            <a:r>
              <a:rPr lang="en-US" altLang="ja-JP" b="1" dirty="0" smtClean="0"/>
              <a:t>Photons in strong B</a:t>
            </a:r>
          </a:p>
          <a:p>
            <a:pPr marL="0" indent="0">
              <a:buNone/>
            </a:pPr>
            <a:r>
              <a:rPr lang="en-US" altLang="ja-JP" sz="2400" dirty="0" smtClean="0"/>
              <a:t>               vacuum birefringence and decay into e+e- pair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photon’s HBT interferometry in HIC</a:t>
            </a:r>
          </a:p>
          <a:p>
            <a:r>
              <a:rPr kumimoji="1" lang="en-US" altLang="ja-JP" b="1" dirty="0" smtClean="0"/>
              <a:t>Neutral </a:t>
            </a:r>
            <a:r>
              <a:rPr kumimoji="1" lang="en-US" altLang="ja-JP" b="1" dirty="0" err="1" smtClean="0"/>
              <a:t>pions</a:t>
            </a:r>
            <a:r>
              <a:rPr kumimoji="1" lang="en-US" altLang="ja-JP" b="1" dirty="0" smtClean="0"/>
              <a:t> in strong B </a:t>
            </a:r>
            <a:r>
              <a:rPr lang="en-US" altLang="ja-JP" b="1" dirty="0"/>
              <a:t> </a:t>
            </a:r>
            <a:endParaRPr lang="en-US" altLang="ja-JP" b="1" dirty="0" smtClean="0"/>
          </a:p>
          <a:p>
            <a:pPr marL="0" indent="0">
              <a:buNone/>
            </a:pPr>
            <a:r>
              <a:rPr lang="en-US" altLang="ja-JP" sz="2400" dirty="0" smtClean="0"/>
              <a:t>              new decay mode : </a:t>
            </a:r>
            <a:r>
              <a:rPr lang="en-US" altLang="ja-JP" sz="2400" dirty="0">
                <a:latin typeface="Symbol" pitchFamily="18" charset="2"/>
              </a:rPr>
              <a:t>p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+B </a:t>
            </a:r>
            <a:r>
              <a:rPr lang="en-US" altLang="ja-JP" sz="2400" dirty="0" smtClean="0">
                <a:sym typeface="Wingdings" pitchFamily="2" charset="2"/>
              </a:rPr>
              <a:t> e+e-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“Bee decay” 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           photon conversion into </a:t>
            </a:r>
            <a:r>
              <a:rPr lang="en-US" altLang="ja-JP" sz="2400" dirty="0">
                <a:latin typeface="Symbol" pitchFamily="18" charset="2"/>
              </a:rPr>
              <a:t>p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 in strong </a:t>
            </a:r>
            <a:r>
              <a:rPr lang="en-US" altLang="ja-JP" sz="2400" dirty="0" smtClean="0"/>
              <a:t>B </a:t>
            </a:r>
            <a:endParaRPr kumimoji="1" lang="en-US" altLang="ja-JP" sz="2400" dirty="0" smtClean="0"/>
          </a:p>
          <a:p>
            <a:r>
              <a:rPr lang="en-US" altLang="ja-JP" b="1" dirty="0" smtClean="0"/>
              <a:t>Summary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other possibilities?</a:t>
            </a:r>
          </a:p>
        </p:txBody>
      </p:sp>
    </p:spTree>
    <p:extLst>
      <p:ext uri="{BB962C8B-B14F-4D97-AF65-F5344CB8AC3E}">
        <p14:creationId xmlns:p14="http://schemas.microsoft.com/office/powerpoint/2010/main" val="9523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Photon conversion into </a:t>
            </a:r>
            <a:r>
              <a:rPr kumimoji="1" lang="en-US" altLang="ja-JP" b="1" dirty="0" smtClean="0">
                <a:latin typeface="Symbol" pitchFamily="18" charset="2"/>
              </a:rPr>
              <a:t>p</a:t>
            </a:r>
            <a:r>
              <a:rPr kumimoji="1" lang="en-US" altLang="ja-JP" b="1" baseline="30000" dirty="0" smtClean="0"/>
              <a:t>0</a:t>
            </a:r>
            <a:r>
              <a:rPr kumimoji="1" lang="en-US" altLang="ja-JP" b="1" dirty="0" smtClean="0"/>
              <a:t> in HICs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2947461"/>
            <a:ext cx="32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Gluon </a:t>
            </a:r>
            <a:r>
              <a:rPr lang="en-US" altLang="ja-JP" dirty="0"/>
              <a:t>C</a:t>
            </a:r>
            <a:r>
              <a:rPr kumimoji="1" lang="en-US" altLang="ja-JP" dirty="0" smtClean="0"/>
              <a:t>ompton scattering  in  LO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159898" y="1412776"/>
            <a:ext cx="1771108" cy="1390669"/>
            <a:chOff x="857566" y="848149"/>
            <a:chExt cx="1771108" cy="1390669"/>
          </a:xfrm>
        </p:grpSpPr>
        <p:sp>
          <p:nvSpPr>
            <p:cNvPr id="6" name="円/楕円 5"/>
            <p:cNvSpPr/>
            <p:nvPr/>
          </p:nvSpPr>
          <p:spPr>
            <a:xfrm>
              <a:off x="857566" y="848149"/>
              <a:ext cx="298699" cy="492394"/>
            </a:xfrm>
            <a:prstGeom prst="ellipse">
              <a:avLst/>
            </a:prstGeom>
            <a:pattFill prst="wdUp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857566" y="1746424"/>
              <a:ext cx="298699" cy="492394"/>
            </a:xfrm>
            <a:prstGeom prst="ellipse">
              <a:avLst/>
            </a:prstGeom>
            <a:pattFill prst="wdUp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1006915" y="1856209"/>
              <a:ext cx="741039" cy="160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747954" y="1232756"/>
              <a:ext cx="0" cy="629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 rot="11953589">
              <a:off x="1719802" y="1807165"/>
              <a:ext cx="908872" cy="261289"/>
              <a:chOff x="1400577" y="3841496"/>
              <a:chExt cx="3312928" cy="952423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1845382" y="3933056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弧 13"/>
              <p:cNvSpPr/>
              <p:nvPr/>
            </p:nvSpPr>
            <p:spPr>
              <a:xfrm rot="19941566">
                <a:off x="1400577" y="3918643"/>
                <a:ext cx="848415" cy="790115"/>
              </a:xfrm>
              <a:prstGeom prst="arc">
                <a:avLst>
                  <a:gd name="adj1" fmla="val 13748667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弧 14"/>
              <p:cNvSpPr/>
              <p:nvPr/>
            </p:nvSpPr>
            <p:spPr>
              <a:xfrm rot="19941566">
                <a:off x="1759974" y="3841496"/>
                <a:ext cx="903368" cy="914400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267744" y="3933056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697206" y="396095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弧 17"/>
              <p:cNvSpPr/>
              <p:nvPr/>
            </p:nvSpPr>
            <p:spPr>
              <a:xfrm rot="19941566">
                <a:off x="2161353" y="3866840"/>
                <a:ext cx="914400" cy="914400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19941566">
                <a:off x="2645022" y="3873642"/>
                <a:ext cx="885076" cy="914400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119568" y="396095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3573574" y="397107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/>
              <p:cNvSpPr/>
              <p:nvPr/>
            </p:nvSpPr>
            <p:spPr>
              <a:xfrm rot="19941566">
                <a:off x="3037721" y="3876960"/>
                <a:ext cx="914400" cy="914400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弧 22"/>
              <p:cNvSpPr/>
              <p:nvPr/>
            </p:nvSpPr>
            <p:spPr>
              <a:xfrm rot="19941566">
                <a:off x="3488166" y="3879519"/>
                <a:ext cx="903368" cy="914400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3995936" y="397107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弧 24"/>
              <p:cNvSpPr/>
              <p:nvPr/>
            </p:nvSpPr>
            <p:spPr>
              <a:xfrm rot="19941566">
                <a:off x="3859911" y="3927112"/>
                <a:ext cx="853594" cy="77168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>
              <a:off x="1006915" y="1094346"/>
              <a:ext cx="726526" cy="1384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 11"/>
            <p:cNvSpPr/>
            <p:nvPr/>
          </p:nvSpPr>
          <p:spPr>
            <a:xfrm rot="20869879">
              <a:off x="1728936" y="1113910"/>
              <a:ext cx="819985" cy="9928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087890" y="2938169"/>
                <a:ext cx="2292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annihilation  in  LO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90" y="2938169"/>
                <a:ext cx="2292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394" t="-9836" r="-798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2412927" y="1424438"/>
            <a:ext cx="1704204" cy="1487019"/>
            <a:chOff x="888925" y="1210239"/>
            <a:chExt cx="1704204" cy="1487019"/>
          </a:xfrm>
        </p:grpSpPr>
        <p:sp>
          <p:nvSpPr>
            <p:cNvPr id="28" name="円/楕円 27"/>
            <p:cNvSpPr/>
            <p:nvPr/>
          </p:nvSpPr>
          <p:spPr>
            <a:xfrm>
              <a:off x="900522" y="1210239"/>
              <a:ext cx="298699" cy="492394"/>
            </a:xfrm>
            <a:prstGeom prst="ellipse">
              <a:avLst/>
            </a:prstGeom>
            <a:pattFill prst="wdUp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888925" y="2204864"/>
              <a:ext cx="298699" cy="492394"/>
            </a:xfrm>
            <a:prstGeom prst="ellipse">
              <a:avLst/>
            </a:prstGeom>
            <a:pattFill prst="wdUp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1760454" y="2228802"/>
              <a:ext cx="832675" cy="231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790910" y="1594846"/>
              <a:ext cx="0" cy="629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グループ化 31"/>
            <p:cNvGrpSpPr/>
            <p:nvPr/>
          </p:nvGrpSpPr>
          <p:grpSpPr>
            <a:xfrm rot="9710800">
              <a:off x="910908" y="2159926"/>
              <a:ext cx="908872" cy="261289"/>
              <a:chOff x="1400577" y="3841496"/>
              <a:chExt cx="3312928" cy="952423"/>
            </a:xfrm>
          </p:grpSpPr>
          <p:sp>
            <p:nvSpPr>
              <p:cNvPr id="35" name="円/楕円 34"/>
              <p:cNvSpPr/>
              <p:nvPr/>
            </p:nvSpPr>
            <p:spPr>
              <a:xfrm>
                <a:off x="1845382" y="3933056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/>
              <p:cNvSpPr/>
              <p:nvPr/>
            </p:nvSpPr>
            <p:spPr>
              <a:xfrm rot="19941566">
                <a:off x="1400577" y="3918643"/>
                <a:ext cx="848415" cy="790115"/>
              </a:xfrm>
              <a:prstGeom prst="arc">
                <a:avLst>
                  <a:gd name="adj1" fmla="val 13748667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/>
              <p:cNvSpPr/>
              <p:nvPr/>
            </p:nvSpPr>
            <p:spPr>
              <a:xfrm rot="19941566">
                <a:off x="1759974" y="3841496"/>
                <a:ext cx="903368" cy="914400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2267744" y="3933056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2697206" y="396095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弧 39"/>
              <p:cNvSpPr/>
              <p:nvPr/>
            </p:nvSpPr>
            <p:spPr>
              <a:xfrm rot="19941566">
                <a:off x="2161353" y="3866840"/>
                <a:ext cx="914400" cy="914400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弧 40"/>
              <p:cNvSpPr/>
              <p:nvPr/>
            </p:nvSpPr>
            <p:spPr>
              <a:xfrm rot="19941566">
                <a:off x="2645022" y="3873642"/>
                <a:ext cx="885076" cy="914400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119568" y="396095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573574" y="397107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弧 43"/>
              <p:cNvSpPr/>
              <p:nvPr/>
            </p:nvSpPr>
            <p:spPr>
              <a:xfrm rot="19941566">
                <a:off x="3037721" y="3876960"/>
                <a:ext cx="914400" cy="914400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弧 44"/>
              <p:cNvSpPr/>
              <p:nvPr/>
            </p:nvSpPr>
            <p:spPr>
              <a:xfrm rot="19941566">
                <a:off x="3488166" y="3879519"/>
                <a:ext cx="903368" cy="914400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995936" y="3971079"/>
                <a:ext cx="300304" cy="443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弧 46"/>
              <p:cNvSpPr/>
              <p:nvPr/>
            </p:nvSpPr>
            <p:spPr>
              <a:xfrm rot="19941566">
                <a:off x="3859911" y="3927112"/>
                <a:ext cx="853594" cy="77168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3" name="直線コネクタ 32"/>
            <p:cNvCxnSpPr/>
            <p:nvPr/>
          </p:nvCxnSpPr>
          <p:spPr>
            <a:xfrm>
              <a:off x="1049871" y="1456436"/>
              <a:ext cx="726526" cy="1384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リーフォーム 33"/>
            <p:cNvSpPr/>
            <p:nvPr/>
          </p:nvSpPr>
          <p:spPr>
            <a:xfrm rot="20869879">
              <a:off x="1771892" y="1476000"/>
              <a:ext cx="819985" cy="9928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467544" y="764704"/>
            <a:ext cx="866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HICs create many high energy </a:t>
            </a:r>
            <a:r>
              <a:rPr lang="en-US" altLang="ja-JP" sz="3200" dirty="0" err="1">
                <a:latin typeface="Symbol" pitchFamily="18" charset="2"/>
              </a:rPr>
              <a:t>g</a:t>
            </a:r>
            <a:r>
              <a:rPr kumimoji="1" lang="en-US" altLang="ja-JP" sz="2400" dirty="0" err="1" smtClean="0"/>
              <a:t>s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as well as </a:t>
            </a:r>
            <a:r>
              <a:rPr lang="en-US" altLang="ja-JP" sz="3200" dirty="0" smtClean="0">
                <a:latin typeface="Symbol" pitchFamily="18" charset="2"/>
              </a:rPr>
              <a:t>g</a:t>
            </a:r>
            <a:r>
              <a:rPr lang="en-US" altLang="ja-JP" sz="2400" dirty="0" smtClean="0"/>
              <a:t>*s </a:t>
            </a:r>
            <a:r>
              <a:rPr lang="en-US" altLang="ja-JP" dirty="0" smtClean="0"/>
              <a:t>(decaying into </a:t>
            </a:r>
            <a:r>
              <a:rPr lang="en-US" altLang="ja-JP" dirty="0" err="1" smtClean="0"/>
              <a:t>dileptons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00793" y="175449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*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90278" y="176352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*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80651" y="1475492"/>
            <a:ext cx="9060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ucleus</a:t>
            </a:r>
          </a:p>
          <a:p>
            <a:endParaRPr lang="en-US" altLang="ja-JP" sz="12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nucleus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7544" y="342900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Some of </a:t>
            </a:r>
            <a:r>
              <a:rPr lang="en-US" altLang="ja-JP" sz="2000" dirty="0">
                <a:latin typeface="Symbol" pitchFamily="18" charset="2"/>
              </a:rPr>
              <a:t>g</a:t>
            </a:r>
            <a:r>
              <a:rPr lang="en-US" altLang="ja-JP" sz="2000" dirty="0" smtClean="0"/>
              <a:t>* </a:t>
            </a:r>
            <a:r>
              <a:rPr kumimoji="1" lang="en-US" altLang="ja-JP" sz="2000" dirty="0" smtClean="0"/>
              <a:t>will convert into</a:t>
            </a:r>
            <a:r>
              <a:rPr lang="en-US" altLang="ja-JP" sz="2000" b="1" dirty="0">
                <a:latin typeface="Symbol" pitchFamily="18" charset="2"/>
              </a:rPr>
              <a:t> </a:t>
            </a:r>
            <a:r>
              <a:rPr lang="en-US" altLang="ja-JP" sz="2000" dirty="0" smtClean="0">
                <a:latin typeface="Symbol" pitchFamily="18" charset="2"/>
              </a:rPr>
              <a:t>p</a:t>
            </a:r>
            <a:r>
              <a:rPr lang="en-US" altLang="ja-JP" sz="2000" baseline="30000" dirty="0" smtClean="0"/>
              <a:t>0 </a:t>
            </a:r>
            <a:r>
              <a:rPr kumimoji="1" lang="en-US" altLang="ja-JP" sz="2000" dirty="0" smtClean="0"/>
              <a:t> in strong B, inducing 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of </a:t>
            </a:r>
            <a:r>
              <a:rPr kumimoji="1" lang="en-US" altLang="ja-JP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dilepton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yield</a:t>
            </a:r>
          </a:p>
          <a:p>
            <a:r>
              <a:rPr lang="en-US" altLang="ja-JP" sz="2000" dirty="0" smtClean="0"/>
              <a:t>Conversion rate is strongest in perpendicular direction to B </a:t>
            </a:r>
          </a:p>
          <a:p>
            <a:r>
              <a:rPr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                                                                      negative elliptic flow of </a:t>
            </a:r>
            <a:r>
              <a:rPr lang="en-US" altLang="ja-JP" sz="2000" dirty="0" err="1" smtClean="0">
                <a:sym typeface="Wingdings" pitchFamily="2" charset="2"/>
              </a:rPr>
              <a:t>dileptons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6" y="4509120"/>
            <a:ext cx="4252106" cy="289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円/楕円 53"/>
          <p:cNvSpPr/>
          <p:nvPr/>
        </p:nvSpPr>
        <p:spPr>
          <a:xfrm>
            <a:off x="1117241" y="4878452"/>
            <a:ext cx="504056" cy="10801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 rot="16200000">
            <a:off x="972913" y="4662741"/>
            <a:ext cx="819985" cy="99280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8149789">
            <a:off x="1257416" y="4769231"/>
            <a:ext cx="819985" cy="99280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 rot="20168892">
            <a:off x="1478533" y="5049669"/>
            <a:ext cx="819985" cy="99280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>
            <a:off x="1521392" y="5295080"/>
            <a:ext cx="819985" cy="99280"/>
          </a:xfrm>
          <a:custGeom>
            <a:avLst/>
            <a:gdLst>
              <a:gd name="connsiteX0" fmla="*/ 0 w 5780690"/>
              <a:gd name="connsiteY0" fmla="*/ 357725 h 746722"/>
              <a:gd name="connsiteX1" fmla="*/ 336331 w 5780690"/>
              <a:gd name="connsiteY1" fmla="*/ 10884 h 746722"/>
              <a:gd name="connsiteX2" fmla="*/ 735725 w 5780690"/>
              <a:gd name="connsiteY2" fmla="*/ 273642 h 746722"/>
              <a:gd name="connsiteX3" fmla="*/ 1082566 w 5780690"/>
              <a:gd name="connsiteY3" fmla="*/ 746608 h 746722"/>
              <a:gd name="connsiteX4" fmla="*/ 1439918 w 5780690"/>
              <a:gd name="connsiteY4" fmla="*/ 315684 h 746722"/>
              <a:gd name="connsiteX5" fmla="*/ 1755228 w 5780690"/>
              <a:gd name="connsiteY5" fmla="*/ 10884 h 746722"/>
              <a:gd name="connsiteX6" fmla="*/ 2165131 w 5780690"/>
              <a:gd name="connsiteY6" fmla="*/ 315684 h 746722"/>
              <a:gd name="connsiteX7" fmla="*/ 2490952 w 5780690"/>
              <a:gd name="connsiteY7" fmla="*/ 715077 h 746722"/>
              <a:gd name="connsiteX8" fmla="*/ 2890345 w 5780690"/>
              <a:gd name="connsiteY8" fmla="*/ 315684 h 746722"/>
              <a:gd name="connsiteX9" fmla="*/ 3216166 w 5780690"/>
              <a:gd name="connsiteY9" fmla="*/ 373 h 746722"/>
              <a:gd name="connsiteX10" fmla="*/ 3594538 w 5780690"/>
              <a:gd name="connsiteY10" fmla="*/ 326194 h 746722"/>
              <a:gd name="connsiteX11" fmla="*/ 3930869 w 5780690"/>
              <a:gd name="connsiteY11" fmla="*/ 736097 h 746722"/>
              <a:gd name="connsiteX12" fmla="*/ 4351283 w 5780690"/>
              <a:gd name="connsiteY12" fmla="*/ 326194 h 746722"/>
              <a:gd name="connsiteX13" fmla="*/ 4698125 w 5780690"/>
              <a:gd name="connsiteY13" fmla="*/ 373 h 746722"/>
              <a:gd name="connsiteX14" fmla="*/ 5034456 w 5780690"/>
              <a:gd name="connsiteY14" fmla="*/ 389256 h 746722"/>
              <a:gd name="connsiteX15" fmla="*/ 5412828 w 5780690"/>
              <a:gd name="connsiteY15" fmla="*/ 725587 h 746722"/>
              <a:gd name="connsiteX16" fmla="*/ 5780690 w 5780690"/>
              <a:gd name="connsiteY16" fmla="*/ 347215 h 746722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55228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490952 w 5780690"/>
              <a:gd name="connsiteY7" fmla="*/ 715077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34456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36331 w 5780690"/>
              <a:gd name="connsiteY1" fmla="*/ 10884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786759 w 5780690"/>
              <a:gd name="connsiteY5" fmla="*/ 1088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16166 w 5780690"/>
              <a:gd name="connsiteY9" fmla="*/ 373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  <a:gd name="connsiteX0" fmla="*/ 0 w 5780690"/>
              <a:gd name="connsiteY0" fmla="*/ 357725 h 746639"/>
              <a:gd name="connsiteX1" fmla="*/ 388883 w 5780690"/>
              <a:gd name="connsiteY1" fmla="*/ 31905 h 746639"/>
              <a:gd name="connsiteX2" fmla="*/ 735725 w 5780690"/>
              <a:gd name="connsiteY2" fmla="*/ 336704 h 746639"/>
              <a:gd name="connsiteX3" fmla="*/ 1082566 w 5780690"/>
              <a:gd name="connsiteY3" fmla="*/ 746608 h 746639"/>
              <a:gd name="connsiteX4" fmla="*/ 1439918 w 5780690"/>
              <a:gd name="connsiteY4" fmla="*/ 315684 h 746639"/>
              <a:gd name="connsiteX5" fmla="*/ 1818290 w 5780690"/>
              <a:gd name="connsiteY5" fmla="*/ 374 h 746639"/>
              <a:gd name="connsiteX6" fmla="*/ 2165131 w 5780690"/>
              <a:gd name="connsiteY6" fmla="*/ 315684 h 746639"/>
              <a:gd name="connsiteX7" fmla="*/ 2522483 w 5780690"/>
              <a:gd name="connsiteY7" fmla="*/ 704566 h 746639"/>
              <a:gd name="connsiteX8" fmla="*/ 2890345 w 5780690"/>
              <a:gd name="connsiteY8" fmla="*/ 315684 h 746639"/>
              <a:gd name="connsiteX9" fmla="*/ 3258208 w 5780690"/>
              <a:gd name="connsiteY9" fmla="*/ 10884 h 746639"/>
              <a:gd name="connsiteX10" fmla="*/ 3594538 w 5780690"/>
              <a:gd name="connsiteY10" fmla="*/ 326194 h 746639"/>
              <a:gd name="connsiteX11" fmla="*/ 3930869 w 5780690"/>
              <a:gd name="connsiteY11" fmla="*/ 736097 h 746639"/>
              <a:gd name="connsiteX12" fmla="*/ 4351283 w 5780690"/>
              <a:gd name="connsiteY12" fmla="*/ 326194 h 746639"/>
              <a:gd name="connsiteX13" fmla="*/ 4698125 w 5780690"/>
              <a:gd name="connsiteY13" fmla="*/ 373 h 746639"/>
              <a:gd name="connsiteX14" fmla="*/ 5087008 w 5780690"/>
              <a:gd name="connsiteY14" fmla="*/ 389256 h 746639"/>
              <a:gd name="connsiteX15" fmla="*/ 5412828 w 5780690"/>
              <a:gd name="connsiteY15" fmla="*/ 725587 h 746639"/>
              <a:gd name="connsiteX16" fmla="*/ 5780690 w 5780690"/>
              <a:gd name="connsiteY16" fmla="*/ 347215 h 74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0690" h="746639">
                <a:moveTo>
                  <a:pt x="0" y="357725"/>
                </a:moveTo>
                <a:cubicBezTo>
                  <a:pt x="106855" y="191311"/>
                  <a:pt x="266262" y="35408"/>
                  <a:pt x="388883" y="31905"/>
                </a:cubicBezTo>
                <a:cubicBezTo>
                  <a:pt x="511504" y="28402"/>
                  <a:pt x="620111" y="217587"/>
                  <a:pt x="735725" y="336704"/>
                </a:cubicBezTo>
                <a:cubicBezTo>
                  <a:pt x="851339" y="455821"/>
                  <a:pt x="965201" y="750111"/>
                  <a:pt x="1082566" y="746608"/>
                </a:cubicBezTo>
                <a:cubicBezTo>
                  <a:pt x="1199931" y="743105"/>
                  <a:pt x="1317297" y="440056"/>
                  <a:pt x="1439918" y="315684"/>
                </a:cubicBezTo>
                <a:cubicBezTo>
                  <a:pt x="1562539" y="191312"/>
                  <a:pt x="1697421" y="374"/>
                  <a:pt x="1818290" y="374"/>
                </a:cubicBezTo>
                <a:cubicBezTo>
                  <a:pt x="1939159" y="374"/>
                  <a:pt x="2047766" y="198319"/>
                  <a:pt x="2165131" y="315684"/>
                </a:cubicBezTo>
                <a:cubicBezTo>
                  <a:pt x="2282496" y="433049"/>
                  <a:pt x="2401614" y="704566"/>
                  <a:pt x="2522483" y="704566"/>
                </a:cubicBezTo>
                <a:cubicBezTo>
                  <a:pt x="2643352" y="704566"/>
                  <a:pt x="2767724" y="431298"/>
                  <a:pt x="2890345" y="315684"/>
                </a:cubicBezTo>
                <a:cubicBezTo>
                  <a:pt x="3012966" y="200070"/>
                  <a:pt x="3140843" y="9132"/>
                  <a:pt x="3258208" y="10884"/>
                </a:cubicBezTo>
                <a:cubicBezTo>
                  <a:pt x="3375573" y="12636"/>
                  <a:pt x="3482428" y="205325"/>
                  <a:pt x="3594538" y="326194"/>
                </a:cubicBezTo>
                <a:cubicBezTo>
                  <a:pt x="3706648" y="447063"/>
                  <a:pt x="3804745" y="736097"/>
                  <a:pt x="3930869" y="736097"/>
                </a:cubicBezTo>
                <a:cubicBezTo>
                  <a:pt x="4056993" y="736097"/>
                  <a:pt x="4223407" y="448815"/>
                  <a:pt x="4351283" y="326194"/>
                </a:cubicBezTo>
                <a:cubicBezTo>
                  <a:pt x="4479159" y="203573"/>
                  <a:pt x="4575504" y="-10137"/>
                  <a:pt x="4698125" y="373"/>
                </a:cubicBezTo>
                <a:cubicBezTo>
                  <a:pt x="4820746" y="10883"/>
                  <a:pt x="4967891" y="268387"/>
                  <a:pt x="5087008" y="389256"/>
                </a:cubicBezTo>
                <a:cubicBezTo>
                  <a:pt x="5206125" y="510125"/>
                  <a:pt x="5297214" y="732594"/>
                  <a:pt x="5412828" y="725587"/>
                </a:cubicBezTo>
                <a:cubicBezTo>
                  <a:pt x="5528442" y="718580"/>
                  <a:pt x="5658945" y="532897"/>
                  <a:pt x="5780690" y="347215"/>
                </a:cubicBezTo>
              </a:path>
            </a:pathLst>
          </a:cu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13185" y="4149080"/>
            <a:ext cx="1562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</a:t>
            </a:r>
            <a:r>
              <a:rPr kumimoji="1" lang="en-US" altLang="ja-JP" sz="1600" dirty="0" smtClean="0"/>
              <a:t>ostly </a:t>
            </a:r>
            <a:r>
              <a:rPr kumimoji="1" lang="en-US" altLang="ja-JP" sz="1600" dirty="0" err="1" smtClean="0"/>
              <a:t>dileptons</a:t>
            </a:r>
            <a:endParaRPr kumimoji="1" lang="ja-JP" altLang="en-US" sz="16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197361" y="5094476"/>
            <a:ext cx="143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</a:t>
            </a:r>
            <a:r>
              <a:rPr kumimoji="1" lang="en-US" altLang="ja-JP" sz="1600" dirty="0" smtClean="0"/>
              <a:t>ome of them </a:t>
            </a:r>
          </a:p>
          <a:p>
            <a:r>
              <a:rPr lang="en-US" altLang="ja-JP" sz="1600" dirty="0" smtClean="0"/>
              <a:t>convert </a:t>
            </a:r>
            <a:r>
              <a:rPr lang="en-US" altLang="ja-JP" sz="1600" dirty="0" smtClean="0"/>
              <a:t>into </a:t>
            </a:r>
            <a:r>
              <a:rPr lang="en-US" altLang="ja-JP" sz="1600" dirty="0">
                <a:latin typeface="Symbol" pitchFamily="18" charset="2"/>
              </a:rPr>
              <a:t>p</a:t>
            </a:r>
            <a:r>
              <a:rPr lang="en-US" altLang="ja-JP" sz="1600" baseline="30000" dirty="0"/>
              <a:t>0 </a:t>
            </a:r>
            <a:endParaRPr lang="en-US" altLang="ja-JP" sz="1600" baseline="30000" dirty="0" smtClean="0"/>
          </a:p>
          <a:p>
            <a:r>
              <a:rPr kumimoji="1" lang="en-US" altLang="ja-JP" sz="1400" dirty="0" smtClean="0"/>
              <a:t>(less </a:t>
            </a:r>
            <a:r>
              <a:rPr kumimoji="1" lang="en-US" altLang="ja-JP" sz="1400" dirty="0" err="1" smtClean="0"/>
              <a:t>dileptons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61" name="下矢印 60"/>
          <p:cNvSpPr/>
          <p:nvPr/>
        </p:nvSpPr>
        <p:spPr>
          <a:xfrm flipV="1">
            <a:off x="613185" y="4984680"/>
            <a:ext cx="411245" cy="72008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63525" y="520969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62755" y="525840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QGP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969338" y="615601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RHIC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982289" y="536392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51520" y="6165304"/>
            <a:ext cx="421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baseline="30000" dirty="0"/>
              <a:t>0 </a:t>
            </a:r>
            <a:r>
              <a:rPr lang="en-US" altLang="ja-JP" dirty="0"/>
              <a:t>w</a:t>
            </a:r>
            <a:r>
              <a:rPr kumimoji="1" lang="en-US" altLang="ja-JP" dirty="0" smtClean="0"/>
              <a:t>ill get positive v2 but difficult to </a:t>
            </a:r>
            <a:r>
              <a:rPr kumimoji="1" lang="en-US" altLang="ja-JP" dirty="0" smtClean="0"/>
              <a:t>see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Depends on time profile of B fields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0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Photons</a:t>
            </a:r>
            <a:r>
              <a:rPr kumimoji="1" lang="en-US" altLang="ja-JP" sz="2400" b="1" dirty="0" smtClean="0"/>
              <a:t> and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neutral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pions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b="1" dirty="0" smtClean="0"/>
              <a:t>exhibit interesting phenomena in strong magnetic fields.</a:t>
            </a:r>
          </a:p>
          <a:p>
            <a:endParaRPr kumimoji="1" lang="en-US" altLang="ja-JP" sz="1000" b="1" dirty="0" smtClean="0"/>
          </a:p>
          <a:p>
            <a:r>
              <a:rPr lang="en-US" altLang="ja-JP" sz="2400" b="1" dirty="0" smtClean="0"/>
              <a:t>Photons </a:t>
            </a:r>
            <a:r>
              <a:rPr lang="en-US" altLang="ja-JP" sz="2400" b="1" dirty="0" smtClean="0"/>
              <a:t>show birefringence and can decay into e+e- pairs</a:t>
            </a:r>
            <a:r>
              <a:rPr lang="en-US" altLang="ja-JP" sz="2400" b="1" dirty="0" smtClean="0"/>
              <a:t>. We obtained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analytic representation </a:t>
            </a:r>
            <a:r>
              <a:rPr lang="en-US" altLang="ja-JP" sz="2400" b="1" dirty="0" smtClean="0"/>
              <a:t>of the polarization tensor and computed refractive indices. </a:t>
            </a:r>
            <a:endParaRPr lang="en-US" altLang="ja-JP" sz="2400" b="1" dirty="0" smtClean="0"/>
          </a:p>
          <a:p>
            <a:endParaRPr lang="en-US" altLang="ja-JP" sz="1000" b="1" dirty="0" smtClean="0"/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Chiral anomaly </a:t>
            </a:r>
            <a:r>
              <a:rPr kumimoji="1" lang="en-US" altLang="ja-JP" sz="2400" b="1" dirty="0" smtClean="0"/>
              <a:t>suggests that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neutral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pions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can decay into e+e- </a:t>
            </a:r>
            <a:r>
              <a:rPr kumimoji="1" lang="en-US" altLang="ja-JP" sz="2400" b="1" dirty="0" smtClean="0"/>
              <a:t>without an accompanying photon, which becomes the dominant decay mode in strong magnetic fields. </a:t>
            </a:r>
          </a:p>
          <a:p>
            <a:endParaRPr lang="en-US" altLang="ja-JP" sz="1000" b="1" dirty="0"/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Conversion of a virtual photon into a neutral pion </a:t>
            </a:r>
            <a:r>
              <a:rPr kumimoji="1" lang="en-US" altLang="ja-JP" sz="2400" b="1" dirty="0" smtClean="0"/>
              <a:t>is also possible and can be seen as negative elliptic flow of </a:t>
            </a:r>
            <a:r>
              <a:rPr kumimoji="1" lang="en-US" altLang="ja-JP" sz="2400" b="1" dirty="0" err="1" smtClean="0"/>
              <a:t>dileptons</a:t>
            </a:r>
            <a:r>
              <a:rPr kumimoji="1" lang="en-US" altLang="ja-JP" sz="2400" b="1" dirty="0" smtClean="0"/>
              <a:t> in heavy-ion collisions. </a:t>
            </a:r>
          </a:p>
          <a:p>
            <a:pPr marL="0" indent="0">
              <a:buNone/>
            </a:pPr>
            <a:endParaRPr kumimoji="1" lang="en-US" altLang="ja-JP" sz="1100" b="1" dirty="0" smtClean="0"/>
          </a:p>
          <a:p>
            <a:r>
              <a:rPr lang="en-US" altLang="ja-JP" sz="2400" b="1" dirty="0" smtClean="0"/>
              <a:t>Similar effects are expected for other hadrons if they have 2 photon decays or </a:t>
            </a:r>
            <a:r>
              <a:rPr lang="en-US" altLang="ja-JP" sz="2400" b="1" dirty="0" err="1" smtClean="0"/>
              <a:t>radiative</a:t>
            </a:r>
            <a:r>
              <a:rPr lang="en-US" altLang="ja-JP" sz="2400" b="1" dirty="0" smtClean="0"/>
              <a:t> decays.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75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361"/>
            <a:ext cx="8658641" cy="68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テキスト ボックス 5"/>
          <p:cNvSpPr txBox="1">
            <a:spLocks noChangeArrowheads="1"/>
          </p:cNvSpPr>
          <p:nvPr/>
        </p:nvSpPr>
        <p:spPr bwMode="auto">
          <a:xfrm>
            <a:off x="7668344" y="6093296"/>
            <a:ext cx="1367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FFFF00"/>
                </a:solidFill>
              </a:rPr>
              <a:t>Original figure </a:t>
            </a:r>
            <a:r>
              <a:rPr lang="en-US" altLang="ja-JP" sz="1200" dirty="0">
                <a:solidFill>
                  <a:srgbClr val="FFFF00"/>
                </a:solidFill>
              </a:rPr>
              <a:t>by </a:t>
            </a:r>
            <a:endParaRPr lang="en-US" altLang="ja-JP" sz="1200" dirty="0" smtClean="0">
              <a:solidFill>
                <a:srgbClr val="FFFF00"/>
              </a:solidFill>
            </a:endParaRPr>
          </a:p>
          <a:p>
            <a:r>
              <a:rPr lang="en-US" altLang="ja-JP" sz="1200" dirty="0">
                <a:solidFill>
                  <a:srgbClr val="FFFF00"/>
                </a:solidFill>
              </a:rPr>
              <a:t> </a:t>
            </a:r>
            <a:r>
              <a:rPr lang="en-US" altLang="ja-JP" sz="1200" dirty="0" smtClean="0">
                <a:solidFill>
                  <a:srgbClr val="FFFF00"/>
                </a:solidFill>
              </a:rPr>
              <a:t>   P. Sorensen  </a:t>
            </a:r>
          </a:p>
          <a:p>
            <a:r>
              <a:rPr lang="en-US" altLang="ja-JP" sz="1200" dirty="0" smtClean="0">
                <a:solidFill>
                  <a:srgbClr val="FFFF00"/>
                </a:solidFill>
              </a:rPr>
              <a:t>arXiv:0905.0174</a:t>
            </a:r>
            <a:endParaRPr lang="ja-JP" altLang="en-US" sz="1200" dirty="0">
              <a:solidFill>
                <a:srgbClr val="FFFF00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555776" y="2780928"/>
            <a:ext cx="2279650" cy="2520280"/>
          </a:xfrm>
          <a:custGeom>
            <a:avLst/>
            <a:gdLst>
              <a:gd name="connsiteX0" fmla="*/ 81886 w 2279176"/>
              <a:gd name="connsiteY0" fmla="*/ 532263 h 2402006"/>
              <a:gd name="connsiteX1" fmla="*/ 791570 w 2279176"/>
              <a:gd name="connsiteY1" fmla="*/ 436729 h 2402006"/>
              <a:gd name="connsiteX2" fmla="*/ 1433015 w 2279176"/>
              <a:gd name="connsiteY2" fmla="*/ 272956 h 2402006"/>
              <a:gd name="connsiteX3" fmla="*/ 1897038 w 2279176"/>
              <a:gd name="connsiteY3" fmla="*/ 136478 h 2402006"/>
              <a:gd name="connsiteX4" fmla="*/ 2251880 w 2279176"/>
              <a:gd name="connsiteY4" fmla="*/ 0 h 2402006"/>
              <a:gd name="connsiteX5" fmla="*/ 2101755 w 2279176"/>
              <a:gd name="connsiteY5" fmla="*/ 313899 h 2402006"/>
              <a:gd name="connsiteX6" fmla="*/ 1992573 w 2279176"/>
              <a:gd name="connsiteY6" fmla="*/ 805218 h 2402006"/>
              <a:gd name="connsiteX7" fmla="*/ 2006221 w 2279176"/>
              <a:gd name="connsiteY7" fmla="*/ 1433015 h 2402006"/>
              <a:gd name="connsiteX8" fmla="*/ 2101755 w 2279176"/>
              <a:gd name="connsiteY8" fmla="*/ 1910687 h 2402006"/>
              <a:gd name="connsiteX9" fmla="*/ 2183641 w 2279176"/>
              <a:gd name="connsiteY9" fmla="*/ 2292824 h 2402006"/>
              <a:gd name="connsiteX10" fmla="*/ 2279176 w 2279176"/>
              <a:gd name="connsiteY10" fmla="*/ 2402006 h 2402006"/>
              <a:gd name="connsiteX11" fmla="*/ 1392071 w 2279176"/>
              <a:gd name="connsiteY11" fmla="*/ 2074460 h 2402006"/>
              <a:gd name="connsiteX12" fmla="*/ 709683 w 2279176"/>
              <a:gd name="connsiteY12" fmla="*/ 1937983 h 2402006"/>
              <a:gd name="connsiteX13" fmla="*/ 27295 w 2279176"/>
              <a:gd name="connsiteY13" fmla="*/ 1856096 h 2402006"/>
              <a:gd name="connsiteX14" fmla="*/ 0 w 2279176"/>
              <a:gd name="connsiteY14" fmla="*/ 504968 h 2402006"/>
              <a:gd name="connsiteX0" fmla="*/ 81886 w 2279176"/>
              <a:gd name="connsiteY0" fmla="*/ 532263 h 2402006"/>
              <a:gd name="connsiteX1" fmla="*/ 791923 w 2279176"/>
              <a:gd name="connsiteY1" fmla="*/ 411772 h 2402006"/>
              <a:gd name="connsiteX2" fmla="*/ 1433015 w 2279176"/>
              <a:gd name="connsiteY2" fmla="*/ 272956 h 2402006"/>
              <a:gd name="connsiteX3" fmla="*/ 1897038 w 2279176"/>
              <a:gd name="connsiteY3" fmla="*/ 136478 h 2402006"/>
              <a:gd name="connsiteX4" fmla="*/ 2251880 w 2279176"/>
              <a:gd name="connsiteY4" fmla="*/ 0 h 2402006"/>
              <a:gd name="connsiteX5" fmla="*/ 2101755 w 2279176"/>
              <a:gd name="connsiteY5" fmla="*/ 313899 h 2402006"/>
              <a:gd name="connsiteX6" fmla="*/ 1992573 w 2279176"/>
              <a:gd name="connsiteY6" fmla="*/ 805218 h 2402006"/>
              <a:gd name="connsiteX7" fmla="*/ 2006221 w 2279176"/>
              <a:gd name="connsiteY7" fmla="*/ 1433015 h 2402006"/>
              <a:gd name="connsiteX8" fmla="*/ 2101755 w 2279176"/>
              <a:gd name="connsiteY8" fmla="*/ 1910687 h 2402006"/>
              <a:gd name="connsiteX9" fmla="*/ 2183641 w 2279176"/>
              <a:gd name="connsiteY9" fmla="*/ 2292824 h 2402006"/>
              <a:gd name="connsiteX10" fmla="*/ 2279176 w 2279176"/>
              <a:gd name="connsiteY10" fmla="*/ 2402006 h 2402006"/>
              <a:gd name="connsiteX11" fmla="*/ 1392071 w 2279176"/>
              <a:gd name="connsiteY11" fmla="*/ 2074460 h 2402006"/>
              <a:gd name="connsiteX12" fmla="*/ 709683 w 2279176"/>
              <a:gd name="connsiteY12" fmla="*/ 1937983 h 2402006"/>
              <a:gd name="connsiteX13" fmla="*/ 27295 w 2279176"/>
              <a:gd name="connsiteY13" fmla="*/ 1856096 h 2402006"/>
              <a:gd name="connsiteX14" fmla="*/ 0 w 2279176"/>
              <a:gd name="connsiteY14" fmla="*/ 504968 h 2402006"/>
              <a:gd name="connsiteX0" fmla="*/ 81886 w 2279176"/>
              <a:gd name="connsiteY0" fmla="*/ 532263 h 2402006"/>
              <a:gd name="connsiteX1" fmla="*/ 791923 w 2279176"/>
              <a:gd name="connsiteY1" fmla="*/ 411772 h 2402006"/>
              <a:gd name="connsiteX2" fmla="*/ 1433015 w 2279176"/>
              <a:gd name="connsiteY2" fmla="*/ 272956 h 2402006"/>
              <a:gd name="connsiteX3" fmla="*/ 1897038 w 2279176"/>
              <a:gd name="connsiteY3" fmla="*/ 136478 h 2402006"/>
              <a:gd name="connsiteX4" fmla="*/ 2251880 w 2279176"/>
              <a:gd name="connsiteY4" fmla="*/ 0 h 2402006"/>
              <a:gd name="connsiteX5" fmla="*/ 2101755 w 2279176"/>
              <a:gd name="connsiteY5" fmla="*/ 313899 h 2402006"/>
              <a:gd name="connsiteX6" fmla="*/ 1992573 w 2279176"/>
              <a:gd name="connsiteY6" fmla="*/ 805218 h 2402006"/>
              <a:gd name="connsiteX7" fmla="*/ 2006221 w 2279176"/>
              <a:gd name="connsiteY7" fmla="*/ 1433015 h 2402006"/>
              <a:gd name="connsiteX8" fmla="*/ 2101755 w 2279176"/>
              <a:gd name="connsiteY8" fmla="*/ 1910687 h 2402006"/>
              <a:gd name="connsiteX9" fmla="*/ 2183641 w 2279176"/>
              <a:gd name="connsiteY9" fmla="*/ 2292824 h 2402006"/>
              <a:gd name="connsiteX10" fmla="*/ 2279176 w 2279176"/>
              <a:gd name="connsiteY10" fmla="*/ 2402006 h 2402006"/>
              <a:gd name="connsiteX11" fmla="*/ 1439861 w 2279176"/>
              <a:gd name="connsiteY11" fmla="*/ 2127491 h 2402006"/>
              <a:gd name="connsiteX12" fmla="*/ 709683 w 2279176"/>
              <a:gd name="connsiteY12" fmla="*/ 1937983 h 2402006"/>
              <a:gd name="connsiteX13" fmla="*/ 27295 w 2279176"/>
              <a:gd name="connsiteY13" fmla="*/ 1856096 h 2402006"/>
              <a:gd name="connsiteX14" fmla="*/ 0 w 2279176"/>
              <a:gd name="connsiteY14" fmla="*/ 504968 h 240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9176" h="2402006">
                <a:moveTo>
                  <a:pt x="81886" y="532263"/>
                </a:moveTo>
                <a:lnTo>
                  <a:pt x="791923" y="411772"/>
                </a:lnTo>
                <a:lnTo>
                  <a:pt x="1433015" y="272956"/>
                </a:lnTo>
                <a:lnTo>
                  <a:pt x="1897038" y="136478"/>
                </a:lnTo>
                <a:lnTo>
                  <a:pt x="2251880" y="0"/>
                </a:lnTo>
                <a:lnTo>
                  <a:pt x="2101755" y="313899"/>
                </a:lnTo>
                <a:lnTo>
                  <a:pt x="1992573" y="805218"/>
                </a:lnTo>
                <a:lnTo>
                  <a:pt x="2006221" y="1433015"/>
                </a:lnTo>
                <a:lnTo>
                  <a:pt x="2101755" y="1910687"/>
                </a:lnTo>
                <a:lnTo>
                  <a:pt x="2183641" y="2292824"/>
                </a:lnTo>
                <a:lnTo>
                  <a:pt x="2279176" y="2402006"/>
                </a:lnTo>
                <a:lnTo>
                  <a:pt x="1439861" y="2127491"/>
                </a:lnTo>
                <a:lnTo>
                  <a:pt x="709683" y="1937983"/>
                </a:lnTo>
                <a:lnTo>
                  <a:pt x="27295" y="1856096"/>
                </a:lnTo>
                <a:lnTo>
                  <a:pt x="0" y="504968"/>
                </a:lnTo>
              </a:path>
            </a:pathLst>
          </a:custGeom>
          <a:solidFill>
            <a:srgbClr val="FF9999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" name="テキスト ボックス 5"/>
          <p:cNvSpPr txBox="1"/>
          <p:nvPr/>
        </p:nvSpPr>
        <p:spPr>
          <a:xfrm>
            <a:off x="5148064" y="116632"/>
            <a:ext cx="30963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Little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Bang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3648" y="1844824"/>
            <a:ext cx="151216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916088" y="2852936"/>
            <a:ext cx="423664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99592" y="4725144"/>
            <a:ext cx="423664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39552" y="5085184"/>
            <a:ext cx="783704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339752" y="832902"/>
            <a:ext cx="4608512" cy="579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827583" y="836712"/>
            <a:ext cx="3261979" cy="1298048"/>
          </a:xfrm>
          <a:prstGeom prst="wedgeRoundRectCallout">
            <a:avLst>
              <a:gd name="adj1" fmla="val 743"/>
              <a:gd name="adj2" fmla="val 13611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After a finite short time,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Quark-Gluon Plasma (QGP) </a:t>
            </a:r>
            <a:r>
              <a:rPr lang="en-US" altLang="ja-JP" sz="2000" dirty="0" smtClean="0">
                <a:solidFill>
                  <a:schemeClr val="tx1"/>
                </a:solidFill>
              </a:rPr>
              <a:t>is created as a local equilibrium state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4941168"/>
            <a:ext cx="3610604" cy="1323439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``Early </a:t>
            </a:r>
            <a:r>
              <a:rPr kumimoji="1" lang="en-US" altLang="ja-JP" sz="2000" b="1" dirty="0" err="1" smtClean="0"/>
              <a:t>thermalization</a:t>
            </a:r>
            <a:r>
              <a:rPr kumimoji="1" lang="en-US" altLang="ja-JP" sz="2000" b="1" dirty="0" smtClean="0"/>
              <a:t>” problem</a:t>
            </a:r>
          </a:p>
          <a:p>
            <a:r>
              <a:rPr lang="en-US" altLang="ja-JP" sz="2000" dirty="0" smtClean="0"/>
              <a:t>  How is it possible to thermalize </a:t>
            </a:r>
          </a:p>
          <a:p>
            <a:r>
              <a:rPr lang="en-US" altLang="ja-JP" sz="2000" dirty="0" smtClean="0"/>
              <a:t>       in such a short period??</a:t>
            </a:r>
          </a:p>
          <a:p>
            <a:r>
              <a:rPr kumimoji="1" lang="en-US" altLang="ja-JP" sz="2000" dirty="0" smtClean="0"/>
              <a:t>  What happens in early time??</a:t>
            </a:r>
          </a:p>
        </p:txBody>
      </p:sp>
    </p:spTree>
    <p:extLst>
      <p:ext uri="{BB962C8B-B14F-4D97-AF65-F5344CB8AC3E}">
        <p14:creationId xmlns:p14="http://schemas.microsoft.com/office/powerpoint/2010/main" val="30046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Strong magnetic fields in HICs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Non-central HICs at RHIC and 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HC provide </a:t>
            </a:r>
            <a:r>
              <a:rPr kumimoji="1" lang="en-US" altLang="ja-JP" sz="2400" b="1" dirty="0" smtClean="0"/>
              <a:t>STRONGEST</a:t>
            </a:r>
            <a:r>
              <a:rPr kumimoji="1" lang="en-US" altLang="ja-JP" sz="2400" dirty="0" smtClean="0"/>
              <a:t> magnetic fields. </a:t>
            </a:r>
            <a:endParaRPr kumimoji="1" lang="ja-JP" altLang="en-US" sz="24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2339752" y="2103238"/>
            <a:ext cx="4176464" cy="2736304"/>
            <a:chOff x="1691680" y="1452780"/>
            <a:chExt cx="5400600" cy="3344372"/>
          </a:xfrm>
        </p:grpSpPr>
        <p:sp>
          <p:nvSpPr>
            <p:cNvPr id="29" name="上矢印 28"/>
            <p:cNvSpPr/>
            <p:nvPr/>
          </p:nvSpPr>
          <p:spPr>
            <a:xfrm>
              <a:off x="4355976" y="1700808"/>
              <a:ext cx="360040" cy="1080120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691680" y="1916832"/>
              <a:ext cx="5400600" cy="2592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/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rot="10800000" flipV="1">
              <a:off x="2627784" y="2708919"/>
              <a:ext cx="3240360" cy="504056"/>
            </a:xfrm>
            <a:prstGeom prst="straightConnector1">
              <a:avLst/>
            </a:prstGeom>
            <a:ln w="63500">
              <a:solidFill>
                <a:schemeClr val="accent6"/>
              </a:solidFill>
              <a:miter lim="800000"/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円/楕円 31"/>
            <p:cNvSpPr/>
            <p:nvPr/>
          </p:nvSpPr>
          <p:spPr>
            <a:xfrm>
              <a:off x="2267744" y="2852936"/>
              <a:ext cx="504056" cy="6480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1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6300192" y="2852936"/>
              <a:ext cx="504056" cy="64807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1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rot="10800000">
              <a:off x="2195736" y="3284984"/>
              <a:ext cx="720080" cy="4320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2339752" y="339938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/>
                <a:t>b</a:t>
              </a:r>
              <a:endParaRPr kumimoji="1" lang="ja-JP" altLang="en-US" sz="2400" i="1" dirty="0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355976" y="2852936"/>
              <a:ext cx="432048" cy="648072"/>
            </a:xfrm>
            <a:prstGeom prst="ellipse">
              <a:avLst/>
            </a:prstGeom>
            <a:gradFill>
              <a:gsLst>
                <a:gs pos="0">
                  <a:srgbClr val="FFFF99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067944" y="1452780"/>
              <a:ext cx="1008113" cy="3344372"/>
            </a:xfrm>
            <a:prstGeom prst="ellipse">
              <a:avLst/>
            </a:prstGeom>
            <a:solidFill>
              <a:srgbClr val="7030A0">
                <a:alpha val="83000"/>
              </a:srgb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044846" y="1804820"/>
              <a:ext cx="10677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Strong </a:t>
              </a:r>
            </a:p>
            <a:p>
              <a:r>
                <a:rPr lang="en-US" altLang="ja-JP" sz="2400" dirty="0" smtClean="0"/>
                <a:t>B field</a:t>
              </a:r>
              <a:endParaRPr lang="ja-JP" altLang="en-US" sz="2400" dirty="0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rot="10800000" flipV="1">
              <a:off x="3203848" y="3140968"/>
              <a:ext cx="3240360" cy="504056"/>
            </a:xfrm>
            <a:prstGeom prst="straightConnector1">
              <a:avLst/>
            </a:prstGeom>
            <a:ln w="63500">
              <a:solidFill>
                <a:schemeClr val="accent6"/>
              </a:solidFill>
              <a:miter lim="800000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755576" y="2031230"/>
            <a:ext cx="7704856" cy="3269978"/>
            <a:chOff x="755576" y="3471390"/>
            <a:chExt cx="7704856" cy="3269978"/>
          </a:xfrm>
        </p:grpSpPr>
        <p:sp>
          <p:nvSpPr>
            <p:cNvPr id="26" name="角丸四角形 25"/>
            <p:cNvSpPr/>
            <p:nvPr/>
          </p:nvSpPr>
          <p:spPr>
            <a:xfrm>
              <a:off x="755576" y="3491135"/>
              <a:ext cx="7704856" cy="32502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990570" y="3491135"/>
              <a:ext cx="3437414" cy="3240360"/>
              <a:chOff x="4860032" y="2735175"/>
              <a:chExt cx="4434253" cy="4170888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4860032" y="2996952"/>
                <a:ext cx="4248472" cy="3909111"/>
                <a:chOff x="4860032" y="2996952"/>
                <a:chExt cx="4248472" cy="3909111"/>
              </a:xfrm>
            </p:grpSpPr>
            <p:grpSp>
              <p:nvGrpSpPr>
                <p:cNvPr id="7" name="グループ化 6"/>
                <p:cNvGrpSpPr/>
                <p:nvPr/>
              </p:nvGrpSpPr>
              <p:grpSpPr>
                <a:xfrm>
                  <a:off x="4860032" y="2996952"/>
                  <a:ext cx="4248472" cy="3909111"/>
                  <a:chOff x="5111552" y="3219478"/>
                  <a:chExt cx="3996952" cy="3681181"/>
                </a:xfrm>
              </p:grpSpPr>
              <p:pic>
                <p:nvPicPr>
                  <p:cNvPr id="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111552" y="3219478"/>
                    <a:ext cx="3996952" cy="35938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テキスト ボックス 9"/>
                  <p:cNvSpPr txBox="1"/>
                  <p:nvPr/>
                </p:nvSpPr>
                <p:spPr>
                  <a:xfrm rot="16200000">
                    <a:off x="4737212" y="4681049"/>
                    <a:ext cx="1512168" cy="4482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eB</a:t>
                    </a:r>
                    <a:r>
                      <a:rPr kumimoji="1" lang="en-US" altLang="ja-JP" dirty="0" smtClean="0"/>
                      <a:t> (MeV</a:t>
                    </a:r>
                    <a:r>
                      <a:rPr kumimoji="1" lang="en-US" altLang="ja-JP" baseline="30000" dirty="0" smtClean="0"/>
                      <a:t>2</a:t>
                    </a:r>
                    <a:r>
                      <a:rPr kumimoji="1" lang="en-US" altLang="ja-JP" dirty="0" smtClean="0"/>
                      <a:t>)</a:t>
                    </a:r>
                    <a:endParaRPr kumimoji="1" lang="ja-JP" altLang="en-US" dirty="0"/>
                  </a:p>
                </p:txBody>
              </p:sp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6010084" y="6527597"/>
                    <a:ext cx="2904639" cy="37306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400" b="1" dirty="0" smtClean="0">
                        <a:latin typeface="Times New Roman" pitchFamily="18" charset="0"/>
                        <a:cs typeface="Times New Roman" pitchFamily="18" charset="0"/>
                      </a:rPr>
                      <a:t>Time after collision</a:t>
                    </a:r>
                    <a:r>
                      <a:rPr kumimoji="1" lang="en-US" altLang="ja-JP" sz="1400" b="1" dirty="0" smtClean="0"/>
                      <a:t> (fm/c)</a:t>
                    </a:r>
                    <a:endParaRPr kumimoji="1" lang="ja-JP" altLang="en-US" sz="1400" b="1" dirty="0"/>
                  </a:p>
                </p:txBody>
              </p:sp>
            </p:grpSp>
            <p:sp>
              <p:nvSpPr>
                <p:cNvPr id="8" name="正方形/長方形 7"/>
                <p:cNvSpPr/>
                <p:nvPr/>
              </p:nvSpPr>
              <p:spPr>
                <a:xfrm>
                  <a:off x="5114231" y="3291294"/>
                  <a:ext cx="635250" cy="4753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 smtClean="0"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altLang="ja-JP" b="1" baseline="30000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ja-JP" altLang="en-US" b="1" baseline="30000" dirty="0"/>
                </a:p>
              </p:txBody>
            </p:sp>
          </p:grpSp>
          <p:sp>
            <p:nvSpPr>
              <p:cNvPr id="6" name="正方形/長方形 5"/>
              <p:cNvSpPr/>
              <p:nvPr/>
            </p:nvSpPr>
            <p:spPr>
              <a:xfrm>
                <a:off x="5431855" y="2735175"/>
                <a:ext cx="3862430" cy="1624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dirty="0" err="1" smtClean="0"/>
                  <a:t>Kharzeev</a:t>
                </a:r>
                <a:r>
                  <a:rPr lang="en-US" altLang="ja-JP" sz="1400" dirty="0" smtClean="0"/>
                  <a:t>, </a:t>
                </a:r>
                <a:r>
                  <a:rPr lang="en-US" altLang="ja-JP" sz="1400" dirty="0" err="1" smtClean="0"/>
                  <a:t>McLerran</a:t>
                </a:r>
                <a:r>
                  <a:rPr lang="en-US" altLang="ja-JP" sz="1400" dirty="0" smtClean="0"/>
                  <a:t>, </a:t>
                </a:r>
                <a:r>
                  <a:rPr lang="en-US" altLang="ja-JP" sz="1400" dirty="0" err="1" smtClean="0"/>
                  <a:t>Warringa</a:t>
                </a:r>
                <a:r>
                  <a:rPr lang="en-US" altLang="ja-JP" sz="1400" dirty="0" smtClean="0"/>
                  <a:t> (2008) </a:t>
                </a:r>
              </a:p>
              <a:p>
                <a:endParaRPr lang="en-US" altLang="ja-JP" sz="28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ja-JP" b="1" dirty="0" smtClean="0"/>
                  <a:t>                  </a:t>
                </a:r>
                <a:r>
                  <a:rPr lang="en-US" altLang="ja-JP" sz="1600" b="1" dirty="0" smtClean="0"/>
                  <a:t>Au-Au collisions at</a:t>
                </a:r>
              </a:p>
              <a:p>
                <a:r>
                  <a:rPr lang="en-US" altLang="ja-JP" sz="1600" b="1" dirty="0" smtClean="0"/>
                  <a:t>                          RHIC (200AGeV)</a:t>
                </a:r>
                <a:endParaRPr lang="ja-JP" altLang="en-US" sz="1600" b="1" dirty="0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4788024" y="3471390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Event-by-event analysis, </a:t>
              </a:r>
              <a:r>
                <a:rPr kumimoji="1" lang="en-US" altLang="ja-JP" sz="1400" dirty="0" smtClean="0"/>
                <a:t>Deng, Huang (2012)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13" y="3707159"/>
              <a:ext cx="2498603" cy="27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040" y="3694630"/>
              <a:ext cx="1413104" cy="2604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397" y="6402540"/>
              <a:ext cx="1109859" cy="294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>
              <a:off x="6372200" y="3883267"/>
              <a:ext cx="1440160" cy="90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032" y="3779166"/>
              <a:ext cx="858336" cy="792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正方形/長方形 21"/>
            <p:cNvSpPr/>
            <p:nvPr/>
          </p:nvSpPr>
          <p:spPr>
            <a:xfrm>
              <a:off x="6055160" y="4112494"/>
              <a:ext cx="337488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156176" y="4211215"/>
              <a:ext cx="168744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699400" y="6217565"/>
              <a:ext cx="168744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055160" y="3779167"/>
              <a:ext cx="94769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Au-Au </a:t>
              </a:r>
              <a:endParaRPr lang="en-US" altLang="ja-JP" sz="1400" b="1" dirty="0" smtClean="0"/>
            </a:p>
            <a:p>
              <a:r>
                <a:rPr lang="en-US" altLang="ja-JP" sz="1400" b="1" dirty="0" smtClean="0"/>
                <a:t>200AGeV </a:t>
              </a:r>
            </a:p>
            <a:p>
              <a:r>
                <a:rPr lang="en-US" altLang="ja-JP" sz="1400" b="1" dirty="0" smtClean="0"/>
                <a:t>b=10fm</a:t>
              </a:r>
              <a:endParaRPr lang="ja-JP" altLang="en-US" sz="1400" b="1" dirty="0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2030771" y="3039342"/>
            <a:ext cx="6175921" cy="122084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altLang="ja-JP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altLang="ja-JP" sz="4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4400" baseline="-25000" dirty="0" smtClean="0">
                <a:solidFill>
                  <a:srgbClr val="FF0000"/>
                </a:solidFill>
              </a:rPr>
              <a:t>  </a:t>
            </a:r>
            <a:r>
              <a:rPr lang="en-US" altLang="ja-JP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1 </a:t>
            </a:r>
            <a:r>
              <a:rPr lang="en-US" altLang="ja-JP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ja-JP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ja-JP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4400" b="1" i="1" baseline="-25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4400" b="1" i="1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altLang="ja-JP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altLang="ja-JP" sz="4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140MeV     0.5MeV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94960" y="5445224"/>
            <a:ext cx="73462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b="1" dirty="0" smtClean="0"/>
              <a:t>Decay very fast</a:t>
            </a:r>
            <a:r>
              <a:rPr lang="en-US" altLang="ja-JP" sz="2400" dirty="0" smtClean="0"/>
              <a:t>: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But still strong enough </a:t>
            </a:r>
            <a:r>
              <a:rPr lang="en-US" altLang="ja-JP" dirty="0" smtClean="0"/>
              <a:t>(supercritical for electrons and quarks)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when QGP is created at </a:t>
            </a:r>
            <a:r>
              <a:rPr lang="en-US" altLang="ja-JP" sz="2400" i="1" dirty="0" smtClean="0">
                <a:latin typeface="Symbol" pitchFamily="18" charset="2"/>
              </a:rPr>
              <a:t>t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~1fm 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63688" y="188640"/>
            <a:ext cx="5289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 Very strong fields exist </a:t>
            </a:r>
          </a:p>
          <a:p>
            <a:r>
              <a:rPr kumimoji="1" lang="en-US" altLang="ja-JP" sz="4000" b="1" dirty="0" smtClean="0"/>
              <a:t>at very early time</a:t>
            </a:r>
            <a:r>
              <a:rPr lang="en-US" altLang="ja-JP" sz="4000" b="1" dirty="0"/>
              <a:t> </a:t>
            </a:r>
            <a:r>
              <a:rPr kumimoji="1" lang="en-US" altLang="ja-JP" sz="4000" b="1" dirty="0" smtClean="0"/>
              <a:t>in HIC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763688" y="1700808"/>
            <a:ext cx="5453737" cy="2546414"/>
            <a:chOff x="1763688" y="1700808"/>
            <a:chExt cx="5453737" cy="254641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763688" y="2492896"/>
              <a:ext cx="545373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b="1" dirty="0" smtClean="0"/>
                <a:t>“Strong field physics” </a:t>
              </a:r>
            </a:p>
            <a:p>
              <a:pPr algn="ctr"/>
              <a:r>
                <a:rPr kumimoji="1" lang="en-US" altLang="ja-JP" sz="3600" b="1" dirty="0" smtClean="0"/>
                <a:t>can be a good probe of </a:t>
              </a:r>
            </a:p>
            <a:p>
              <a:pPr algn="ctr"/>
              <a:r>
                <a:rPr kumimoji="1" lang="en-US" altLang="ja-JP" sz="3600" b="1" dirty="0" smtClean="0"/>
                <a:t>early time dynamics in HICs</a:t>
              </a:r>
              <a:endParaRPr kumimoji="1" lang="ja-JP" altLang="en-US" sz="3600" b="1" dirty="0"/>
            </a:p>
          </p:txBody>
        </p:sp>
        <p:sp>
          <p:nvSpPr>
            <p:cNvPr id="5" name="下矢印 4"/>
            <p:cNvSpPr/>
            <p:nvPr/>
          </p:nvSpPr>
          <p:spPr>
            <a:xfrm>
              <a:off x="4067944" y="1700808"/>
              <a:ext cx="792088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883154" y="4319230"/>
            <a:ext cx="5120825" cy="2448272"/>
            <a:chOff x="1883154" y="4319230"/>
            <a:chExt cx="5120825" cy="244827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883154" y="5013176"/>
              <a:ext cx="512082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Can p</a:t>
              </a:r>
              <a:r>
                <a:rPr kumimoji="1" lang="en-US" altLang="ja-JP" sz="3600" b="1" dirty="0" smtClean="0"/>
                <a:t>rovide new insights </a:t>
              </a:r>
            </a:p>
            <a:p>
              <a:pPr algn="ctr"/>
              <a:r>
                <a:rPr kumimoji="1" lang="en-US" altLang="ja-JP" sz="3600" b="1" dirty="0" smtClean="0"/>
                <a:t>into unsolved problem of </a:t>
              </a:r>
            </a:p>
            <a:p>
              <a:pPr algn="ctr"/>
              <a:r>
                <a:rPr kumimoji="1" lang="en-US" altLang="ja-JP" sz="3600" b="1" dirty="0" smtClean="0"/>
                <a:t>“early </a:t>
              </a:r>
              <a:r>
                <a:rPr kumimoji="1" lang="en-US" altLang="ja-JP" sz="3600" b="1" dirty="0" err="1" smtClean="0"/>
                <a:t>thermalization</a:t>
              </a:r>
              <a:r>
                <a:rPr kumimoji="1" lang="en-US" altLang="ja-JP" sz="3600" b="1" dirty="0" smtClean="0"/>
                <a:t>”</a:t>
              </a:r>
              <a:endParaRPr kumimoji="1" lang="ja-JP" altLang="en-US" sz="3600" b="1" dirty="0"/>
            </a:p>
          </p:txBody>
        </p:sp>
        <p:sp>
          <p:nvSpPr>
            <p:cNvPr id="7" name="下矢印 6"/>
            <p:cNvSpPr/>
            <p:nvPr/>
          </p:nvSpPr>
          <p:spPr>
            <a:xfrm>
              <a:off x="3995936" y="4319230"/>
              <a:ext cx="864096" cy="765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98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We discuss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b="1" dirty="0" smtClean="0"/>
              <a:t>Novel properties of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r>
              <a:rPr lang="en-US" altLang="ja-JP" sz="2800" b="1" dirty="0"/>
              <a:t> and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/>
              <a:t>in</a:t>
            </a:r>
            <a:r>
              <a:rPr kumimoji="1" lang="en-US" altLang="ja-JP" sz="2800" b="1" dirty="0" smtClean="0"/>
              <a:t> strong magnetic fields</a:t>
            </a:r>
          </a:p>
          <a:p>
            <a:r>
              <a:rPr lang="en-US" altLang="ja-JP" sz="2800" b="1" dirty="0" smtClean="0"/>
              <a:t>Possible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observable</a:t>
            </a:r>
            <a:r>
              <a:rPr lang="en-US" altLang="ja-JP" sz="2800" b="1" dirty="0" smtClean="0"/>
              <a:t> effects in HICs</a:t>
            </a:r>
            <a:endParaRPr kumimoji="1" lang="en-US" altLang="ja-JP" sz="2800" b="1" dirty="0" smtClean="0"/>
          </a:p>
          <a:p>
            <a:pPr marL="0" indent="0">
              <a:buNone/>
            </a:pPr>
            <a:endParaRPr kumimoji="1" lang="en-US" altLang="ja-JP" sz="2800" b="1" dirty="0" smtClean="0"/>
          </a:p>
          <a:p>
            <a:r>
              <a:rPr lang="en-US" altLang="ja-JP" sz="2800" b="1" dirty="0" smtClean="0"/>
              <a:t>HICs create many photons and neutral </a:t>
            </a:r>
            <a:r>
              <a:rPr lang="en-US" altLang="ja-JP" sz="2800" b="1" dirty="0" err="1" smtClean="0"/>
              <a:t>pions</a:t>
            </a:r>
            <a:r>
              <a:rPr lang="en-US" altLang="ja-JP" sz="2800" b="1" dirty="0" smtClean="0"/>
              <a:t>.</a:t>
            </a:r>
          </a:p>
          <a:p>
            <a:r>
              <a:rPr kumimoji="1" lang="en-US" altLang="ja-JP" sz="2800" b="1" dirty="0" smtClean="0"/>
              <a:t>Both are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neutral</a:t>
            </a:r>
            <a:r>
              <a:rPr kumimoji="1" lang="en-US" altLang="ja-JP" sz="2800" b="1" dirty="0" smtClean="0"/>
              <a:t>. But can be affected through fermion (quark or electron) one loop. 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4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en-US" altLang="ja-JP" b="1" dirty="0" smtClean="0"/>
              <a:t>Photons in strong magnetic fields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4221088"/>
            <a:ext cx="8820472" cy="2376264"/>
          </a:xfrm>
        </p:spPr>
        <p:txBody>
          <a:bodyPr>
            <a:normAutofit/>
          </a:bodyPr>
          <a:lstStyle/>
          <a:p>
            <a:r>
              <a:rPr kumimoji="1" lang="en-US" altLang="ja-JP" sz="2200" b="1" dirty="0" smtClean="0"/>
              <a:t>Properties of a photon propagating in a magnetic field </a:t>
            </a:r>
          </a:p>
          <a:p>
            <a:pPr marL="0" indent="0">
              <a:buNone/>
            </a:pPr>
            <a:r>
              <a:rPr lang="en-US" altLang="ja-JP" sz="2200" dirty="0">
                <a:sym typeface="Wingdings" pitchFamily="2" charset="2"/>
              </a:rPr>
              <a:t> </a:t>
            </a:r>
            <a:r>
              <a:rPr lang="en-US" altLang="ja-JP" sz="2200" dirty="0" smtClean="0">
                <a:sym typeface="Wingdings" pitchFamily="2" charset="2"/>
              </a:rPr>
              <a:t>         </a:t>
            </a:r>
            <a:r>
              <a:rPr kumimoji="1" lang="en-US" altLang="ja-JP" sz="2200" dirty="0" smtClean="0">
                <a:sym typeface="Wingdings" pitchFamily="2" charset="2"/>
              </a:rPr>
              <a:t> vacuum polarization tensor </a:t>
            </a:r>
            <a:r>
              <a:rPr kumimoji="1" lang="en-US" altLang="ja-JP" sz="22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kumimoji="1" lang="en-US" altLang="ja-JP" sz="2200" baseline="30000" dirty="0" smtClean="0">
                <a:latin typeface="Symbol" pitchFamily="18" charset="2"/>
                <a:sym typeface="Wingdings" pitchFamily="2" charset="2"/>
              </a:rPr>
              <a:t>mn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2400" dirty="0" err="1" smtClean="0"/>
              <a:t>,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/>
              <a:t>) </a:t>
            </a:r>
            <a:endParaRPr kumimoji="1" lang="en-US" altLang="ja-JP" sz="2200" baseline="30000" dirty="0" smtClean="0">
              <a:latin typeface="Symbol" pitchFamily="18" charset="2"/>
              <a:sym typeface="Wingdings" pitchFamily="2" charset="2"/>
            </a:endParaRPr>
          </a:p>
          <a:p>
            <a:pPr marL="0" indent="0">
              <a:buNone/>
            </a:pPr>
            <a:endParaRPr kumimoji="1" lang="en-US" altLang="ja-JP" sz="900" baseline="30000" dirty="0" smtClean="0">
              <a:latin typeface="Symbol" pitchFamily="18" charset="2"/>
              <a:sym typeface="Wingdings" pitchFamily="2" charset="2"/>
            </a:endParaRPr>
          </a:p>
          <a:p>
            <a:r>
              <a:rPr lang="en-US" altLang="ja-JP" sz="2200" b="1" dirty="0"/>
              <a:t>O</a:t>
            </a:r>
            <a:r>
              <a:rPr lang="en-US" altLang="ja-JP" sz="2200" b="1" dirty="0" smtClean="0"/>
              <a:t>ld but new problem</a:t>
            </a:r>
            <a:r>
              <a:rPr lang="en-US" altLang="ja-JP" sz="2200" dirty="0" smtClean="0"/>
              <a:t>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Weisscopf</a:t>
            </a:r>
            <a:r>
              <a:rPr lang="en-US" altLang="ja-JP" sz="1400" dirty="0" smtClean="0"/>
              <a:t> 1936, </a:t>
            </a:r>
            <a:r>
              <a:rPr lang="en-US" altLang="ja-JP" sz="1400" dirty="0" err="1" smtClean="0"/>
              <a:t>Baier-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Breitenlohner</a:t>
            </a:r>
            <a:r>
              <a:rPr lang="en-US" altLang="ja-JP" sz="1400" dirty="0" smtClean="0">
                <a:solidFill>
                  <a:srgbClr val="000000"/>
                </a:solidFill>
              </a:rPr>
              <a:t> </a:t>
            </a:r>
            <a:r>
              <a:rPr lang="en-US" altLang="ja-JP" sz="1400" dirty="0">
                <a:solidFill>
                  <a:srgbClr val="000000"/>
                </a:solidFill>
              </a:rPr>
              <a:t>1967, </a:t>
            </a:r>
            <a:r>
              <a:rPr lang="en-US" altLang="ja-JP" sz="1400" dirty="0" err="1"/>
              <a:t>Narozhnyi</a:t>
            </a:r>
            <a:r>
              <a:rPr lang="en-US" altLang="ja-JP" sz="1400" dirty="0"/>
              <a:t> 1968, </a:t>
            </a:r>
            <a:r>
              <a:rPr lang="en-US" altLang="ja-JP" sz="1400" dirty="0" smtClean="0"/>
              <a:t>Adler </a:t>
            </a:r>
            <a:r>
              <a:rPr lang="en-US" altLang="ja-JP" sz="1400" dirty="0"/>
              <a:t>1971</a:t>
            </a:r>
            <a:r>
              <a:rPr lang="en-US" altLang="ja-JP" sz="1400" dirty="0" smtClean="0"/>
              <a:t>]</a:t>
            </a:r>
          </a:p>
          <a:p>
            <a:pPr marL="0" indent="0">
              <a:buNone/>
            </a:pPr>
            <a:r>
              <a:rPr lang="en-US" altLang="ja-JP" sz="1900" dirty="0" smtClean="0"/>
              <a:t>       - Polarization tensor </a:t>
            </a:r>
            <a:r>
              <a:rPr lang="en-US" altLang="ja-JP" sz="19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900" baseline="30000" dirty="0" smtClean="0">
                <a:latin typeface="Symbol" pitchFamily="18" charset="2"/>
                <a:sym typeface="Wingdings" pitchFamily="2" charset="2"/>
              </a:rPr>
              <a:t>mn</a:t>
            </a:r>
            <a:r>
              <a:rPr lang="en-US" altLang="ja-JP" sz="1900" dirty="0" smtClean="0"/>
              <a:t>(</a:t>
            </a:r>
            <a:r>
              <a:rPr lang="en-US" altLang="ja-JP" sz="19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1900" dirty="0" err="1" smtClean="0"/>
              <a:t>,</a:t>
            </a:r>
            <a:r>
              <a:rPr lang="en-US" altLang="ja-JP" sz="19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1900" dirty="0" smtClean="0"/>
              <a:t>) has been known in </a:t>
            </a:r>
            <a:r>
              <a:rPr lang="en-US" altLang="ja-JP" sz="1900" i="1" dirty="0" smtClean="0"/>
              <a:t>integral</a:t>
            </a:r>
            <a:r>
              <a:rPr lang="en-US" altLang="ja-JP" sz="1900" dirty="0" smtClean="0"/>
              <a:t> form</a:t>
            </a:r>
          </a:p>
          <a:p>
            <a:pPr marL="0" indent="0">
              <a:buNone/>
            </a:pPr>
            <a:r>
              <a:rPr lang="en-US" altLang="ja-JP" sz="1900" dirty="0" smtClean="0"/>
              <a:t>       - Analytic representation obtained very recently </a:t>
            </a:r>
            <a:r>
              <a:rPr lang="en-US" altLang="ja-JP" sz="1400" dirty="0" smtClean="0"/>
              <a:t>[Hattori-</a:t>
            </a:r>
            <a:r>
              <a:rPr lang="en-US" altLang="ja-JP" sz="1400" dirty="0" err="1" smtClean="0"/>
              <a:t>Itakura</a:t>
            </a:r>
            <a:r>
              <a:rPr lang="en-US" altLang="ja-JP" sz="1400" dirty="0" smtClean="0"/>
              <a:t> 2013]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0" indent="0">
              <a:buNone/>
            </a:pPr>
            <a:endParaRPr lang="en-US" altLang="ja-JP" sz="9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263807" y="980728"/>
            <a:ext cx="6620561" cy="2664296"/>
            <a:chOff x="2555776" y="1484784"/>
            <a:chExt cx="4244297" cy="1800200"/>
          </a:xfrm>
        </p:grpSpPr>
        <p:sp>
          <p:nvSpPr>
            <p:cNvPr id="5" name="角丸四角形 4"/>
            <p:cNvSpPr/>
            <p:nvPr/>
          </p:nvSpPr>
          <p:spPr>
            <a:xfrm>
              <a:off x="2555776" y="1484784"/>
              <a:ext cx="4244297" cy="1800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2771800" y="1844824"/>
              <a:ext cx="3816424" cy="997894"/>
              <a:chOff x="5945061" y="6309320"/>
              <a:chExt cx="2549828" cy="648072"/>
            </a:xfrm>
          </p:grpSpPr>
          <p:sp>
            <p:nvSpPr>
              <p:cNvPr id="10" name="フリーフォーム 16"/>
              <p:cNvSpPr/>
              <p:nvPr/>
            </p:nvSpPr>
            <p:spPr>
              <a:xfrm>
                <a:off x="7593274" y="6557453"/>
                <a:ext cx="901615" cy="173667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" name="フリーフォーム 17"/>
              <p:cNvSpPr/>
              <p:nvPr/>
            </p:nvSpPr>
            <p:spPr>
              <a:xfrm>
                <a:off x="5945061" y="6572279"/>
                <a:ext cx="931627" cy="162883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円/楕円 18"/>
              <p:cNvSpPr/>
              <p:nvPr/>
            </p:nvSpPr>
            <p:spPr>
              <a:xfrm>
                <a:off x="6908316" y="6309320"/>
                <a:ext cx="648072" cy="648072"/>
              </a:xfrm>
              <a:prstGeom prst="ellipse">
                <a:avLst/>
              </a:prstGeom>
              <a:noFill/>
              <a:ln w="793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Isosceles Triangle 15"/>
            <p:cNvSpPr/>
            <p:nvPr/>
          </p:nvSpPr>
          <p:spPr>
            <a:xfrm rot="5400000">
              <a:off x="4557544" y="1701999"/>
              <a:ext cx="303678" cy="3012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Isosceles Triangle 16"/>
            <p:cNvSpPr/>
            <p:nvPr/>
          </p:nvSpPr>
          <p:spPr>
            <a:xfrm rot="16200000" flipH="1">
              <a:off x="4490745" y="2653672"/>
              <a:ext cx="303678" cy="3012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661006" y="2944406"/>
              <a:ext cx="2093173" cy="24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Dressed</a:t>
              </a:r>
              <a:r>
                <a:rPr kumimoji="1" lang="en-US" altLang="ja-JP" dirty="0" smtClean="0"/>
                <a:t> fermion in external B</a:t>
              </a:r>
              <a:endParaRPr kumimoji="1" lang="ja-JP" altLang="en-US" dirty="0"/>
            </a:p>
          </p:txBody>
        </p:sp>
      </p:grpSp>
      <p:sp>
        <p:nvSpPr>
          <p:cNvPr id="13" name="下矢印 12"/>
          <p:cNvSpPr/>
          <p:nvPr/>
        </p:nvSpPr>
        <p:spPr>
          <a:xfrm flipV="1">
            <a:off x="5436096" y="1052736"/>
            <a:ext cx="990048" cy="8525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1228691"/>
            <a:ext cx="50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kumimoji="1" lang="ja-JP" alt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301397" y="1572442"/>
            <a:ext cx="0" cy="2148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164288" y="1187462"/>
            <a:ext cx="47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z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75211" y="1630541"/>
            <a:ext cx="54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kumimoji="1" lang="ja-JP" alt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79516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Magnetic vacuu</a:t>
            </a:r>
            <a:r>
              <a:rPr lang="en-US" altLang="ja-JP" sz="3600" b="1" dirty="0" smtClean="0"/>
              <a:t>m as a media</a:t>
            </a:r>
            <a:endParaRPr kumimoji="1" lang="ja-JP" altLang="en-US" sz="3600" b="1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-36512" y="4221088"/>
            <a:ext cx="9217024" cy="2636912"/>
            <a:chOff x="-36512" y="5589240"/>
            <a:chExt cx="9217024" cy="2636912"/>
          </a:xfrm>
        </p:grpSpPr>
        <p:sp>
          <p:nvSpPr>
            <p:cNvPr id="14" name="正方形/長方形 13"/>
            <p:cNvSpPr/>
            <p:nvPr/>
          </p:nvSpPr>
          <p:spPr>
            <a:xfrm>
              <a:off x="-36512" y="5589240"/>
              <a:ext cx="9217024" cy="2636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5" descr="\begin{document}&#10;\begin{align*}&#10;\Pi_{\rm ex}^{\mu\nu} (q) = &#10;\chi_0&#10; (q^2 \eta^{\mu\nu} - q^\mu q^\nu)&#10;+&#10;\chi_1&#10; (q_\parallel^2 \eta_\parallel ^{\mu\nu} - q_\parallel^\mu q_\parallel^\nu)&#10;+&#10;\chi_2&#10; (q_\perp^2 \eta_\perp ^{\mu\nu} - q_\perp^\mu q_\perp^\nu)&#10;\end{align*}&#10;\end{document}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733256"/>
              <a:ext cx="885698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図 39" descr="\begin{document}&#10;\begin{eqnarray}&#10;q^\mu &amp;=&amp; (q^0 , q_\perp, 0 , q^3) \nonumber\\&#10;q^\mu_{\parallel} &amp;=&amp; (q^0, 0, 0, ,q^3) \nonumber\\&#10;q^\mu_{\perp} &amp;=&amp; (0, q_\perp, 0, 0) \nonumber&#10;\end{eqnarray}&#10;\end{document}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6822668"/>
              <a:ext cx="2592288" cy="121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885217"/>
                </p:ext>
              </p:extLst>
            </p:nvPr>
          </p:nvGraphicFramePr>
          <p:xfrm>
            <a:off x="2786772" y="7029351"/>
            <a:ext cx="2721332" cy="100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数式" r:id="rId5" imgW="1371600" imgH="507960" progId="Equation.3">
                    <p:embed/>
                  </p:oleObj>
                </mc:Choice>
                <mc:Fallback>
                  <p:oleObj name="数式" r:id="rId5" imgW="13716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772" y="7029351"/>
                          <a:ext cx="2721332" cy="100816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24"/>
            <p:cNvCxnSpPr/>
            <p:nvPr/>
          </p:nvCxnSpPr>
          <p:spPr>
            <a:xfrm>
              <a:off x="4211960" y="6309320"/>
              <a:ext cx="4752527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5"/>
            <p:cNvSpPr txBox="1"/>
            <p:nvPr/>
          </p:nvSpPr>
          <p:spPr>
            <a:xfrm>
              <a:off x="5148064" y="637203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</a:t>
              </a:r>
              <a:r>
                <a:rPr kumimoji="1" lang="en-US" altLang="ja-JP" dirty="0" smtClean="0"/>
                <a:t>resent only in external fields</a:t>
              </a:r>
              <a:endParaRPr kumimoji="1" lang="ja-JP" altLang="en-US" dirty="0"/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8113657" y="5958572"/>
            <a:ext cx="130751" cy="31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544" y="5951021"/>
            <a:ext cx="1899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II </a:t>
            </a:r>
            <a:r>
              <a:rPr kumimoji="1" lang="en-US" altLang="ja-JP" dirty="0" smtClean="0"/>
              <a:t>  parallel to B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transverse to B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 flipV="1">
            <a:off x="530708" y="594928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3528" y="1268760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Propagating photon in strong magnetic field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= probing magnetic vacuum “polarized” by external fields</a:t>
            </a:r>
          </a:p>
          <a:p>
            <a:r>
              <a:rPr lang="en-US" altLang="ja-JP" sz="2000" dirty="0" smtClean="0"/>
              <a:t>  ~ photon couples to virtual excitation of vacuum (</a:t>
            </a:r>
            <a:r>
              <a:rPr lang="en-US" altLang="ja-JP" sz="2000" dirty="0" err="1" smtClean="0"/>
              <a:t>cf</a:t>
            </a:r>
            <a:r>
              <a:rPr lang="en-US" altLang="ja-JP" sz="2000" dirty="0" smtClean="0"/>
              <a:t>: </a:t>
            </a:r>
            <a:r>
              <a:rPr lang="en-US" altLang="ja-JP" sz="2000" dirty="0" err="1" smtClean="0"/>
              <a:t>exciton-polariton</a:t>
            </a:r>
            <a:r>
              <a:rPr lang="en-US" altLang="ja-JP" sz="2000" dirty="0" smtClean="0"/>
              <a:t>)</a:t>
            </a:r>
          </a:p>
          <a:p>
            <a:endParaRPr lang="en-US" altLang="ja-JP" sz="2000" b="1" dirty="0" smtClean="0"/>
          </a:p>
          <a:p>
            <a:r>
              <a:rPr lang="en-US" altLang="ja-JP" sz="2400" b="1" dirty="0" smtClean="0"/>
              <a:t>B dependent anisotropic </a:t>
            </a:r>
            <a:r>
              <a:rPr lang="en-US" altLang="ja-JP" sz="2400" b="1" dirty="0"/>
              <a:t>response of a fermion</a:t>
            </a:r>
            <a:r>
              <a:rPr lang="en-US" altLang="ja-JP" sz="2000" b="1" dirty="0"/>
              <a:t> </a:t>
            </a:r>
            <a:r>
              <a:rPr lang="en-US" altLang="ja-JP" dirty="0"/>
              <a:t>(Landau levels)</a:t>
            </a:r>
          </a:p>
          <a:p>
            <a:r>
              <a:rPr lang="en-US" altLang="ja-JP" dirty="0"/>
              <a:t>      - discretized transverse </a:t>
            </a:r>
            <a:r>
              <a:rPr lang="en-US" altLang="ja-JP" dirty="0" err="1"/>
              <a:t>vs</a:t>
            </a:r>
            <a:r>
              <a:rPr lang="en-US" altLang="ja-JP" dirty="0"/>
              <a:t> unchanged longitudinal motion </a:t>
            </a:r>
            <a:endParaRPr lang="en-US" altLang="ja-JP" dirty="0" smtClean="0"/>
          </a:p>
          <a:p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          Two different refractive indices : 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BIREFRINGENCE</a:t>
            </a:r>
            <a:endParaRPr lang="en-US" altLang="ja-JP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/>
              <a:t>      - energy conservation gets modified </a:t>
            </a:r>
            <a:endParaRPr lang="en-US" altLang="ja-JP" dirty="0" smtClean="0"/>
          </a:p>
          <a:p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          Pol. Tensor can have imaginary part :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PHOTON DECAY INTO </a:t>
            </a:r>
            <a:r>
              <a:rPr lang="en-US" altLang="ja-JP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e+e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PAIR</a:t>
            </a:r>
            <a:endParaRPr lang="en-US" altLang="ja-JP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48264" y="764704"/>
            <a:ext cx="2088232" cy="122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 rot="1800000">
            <a:off x="7308304" y="980728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1800000">
            <a:off x="7673813" y="984432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1800000">
            <a:off x="8022915" y="984432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1800000">
            <a:off x="8393893" y="984432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1800000">
            <a:off x="7302835" y="1412776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1800000">
            <a:off x="7668344" y="1416480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1800000">
            <a:off x="8017446" y="1416480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1800000">
            <a:off x="8388424" y="1416480"/>
            <a:ext cx="216024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18308587">
            <a:off x="8606979" y="116422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17"/>
          <p:cNvSpPr/>
          <p:nvPr/>
        </p:nvSpPr>
        <p:spPr>
          <a:xfrm rot="2017911">
            <a:off x="6957899" y="1013637"/>
            <a:ext cx="954999" cy="185596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6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latin typeface="+mn-lt"/>
              </a:rPr>
              <a:t>Vacuum birefringence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572000"/>
          </a:xfrm>
        </p:spPr>
        <p:txBody>
          <a:bodyPr/>
          <a:lstStyle/>
          <a:p>
            <a:r>
              <a:rPr lang="en-US" altLang="ja-JP" sz="2400" b="1" dirty="0" smtClean="0"/>
              <a:t>Maxwell eq. with the polarization tensor :</a:t>
            </a:r>
            <a:endParaRPr lang="ja-JP" altLang="en-US" sz="2400" b="1" dirty="0" smtClean="0"/>
          </a:p>
          <a:p>
            <a:endParaRPr kumimoji="1" lang="en-US" altLang="ja-JP" sz="2400" dirty="0" smtClean="0"/>
          </a:p>
          <a:p>
            <a:endParaRPr lang="en-US" altLang="ja-JP" sz="28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r>
              <a:rPr lang="en-US" altLang="ja-JP" sz="2400" b="1" dirty="0"/>
              <a:t>D</a:t>
            </a:r>
            <a:r>
              <a:rPr kumimoji="1" lang="en-US" altLang="ja-JP" sz="2400" b="1" dirty="0" smtClean="0"/>
              <a:t>ispersion relation of two physical modes gets modified</a:t>
            </a:r>
          </a:p>
          <a:p>
            <a:pPr>
              <a:buNone/>
            </a:pPr>
            <a:r>
              <a:rPr kumimoji="1" lang="en-US" altLang="ja-JP" sz="2400" b="1" dirty="0" smtClean="0"/>
              <a:t>   </a:t>
            </a:r>
            <a:r>
              <a:rPr kumimoji="1" lang="en-US" altLang="ja-JP" sz="2400" b="1" dirty="0" smtClean="0">
                <a:sym typeface="Wingdings" pitchFamily="2" charset="2"/>
              </a:rPr>
              <a:t></a:t>
            </a:r>
            <a:r>
              <a:rPr kumimoji="1" lang="en-US" altLang="ja-JP" sz="2400" b="1" dirty="0" smtClean="0"/>
              <a:t> Two refractive indices : “Birefringence</a:t>
            </a:r>
            <a:r>
              <a:rPr lang="en-US" altLang="ja-JP" sz="2400" b="1" dirty="0" smtClean="0"/>
              <a:t>”</a:t>
            </a:r>
            <a:endParaRPr kumimoji="1" lang="ja-JP" altLang="en-US" sz="2400" b="1" dirty="0"/>
          </a:p>
        </p:txBody>
      </p:sp>
      <p:sp>
        <p:nvSpPr>
          <p:cNvPr id="10" name="Rounded Rectangle 26"/>
          <p:cNvSpPr/>
          <p:nvPr/>
        </p:nvSpPr>
        <p:spPr>
          <a:xfrm>
            <a:off x="827584" y="1340768"/>
            <a:ext cx="7510887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28"/>
          <p:cNvSpPr/>
          <p:nvPr/>
        </p:nvSpPr>
        <p:spPr>
          <a:xfrm>
            <a:off x="4143027" y="2060848"/>
            <a:ext cx="360040" cy="360040"/>
          </a:xfrm>
          <a:prstGeom prst="ellipse">
            <a:avLst/>
          </a:prstGeom>
          <a:solidFill>
            <a:srgbClr val="F37B7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29"/>
          <p:cNvSpPr/>
          <p:nvPr/>
        </p:nvSpPr>
        <p:spPr>
          <a:xfrm>
            <a:off x="6303267" y="2060848"/>
            <a:ext cx="360040" cy="360040"/>
          </a:xfrm>
          <a:prstGeom prst="ellipse">
            <a:avLst/>
          </a:prstGeom>
          <a:solidFill>
            <a:srgbClr val="F37B7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Oval 27"/>
          <p:cNvSpPr/>
          <p:nvPr/>
        </p:nvSpPr>
        <p:spPr>
          <a:xfrm>
            <a:off x="2054795" y="2060848"/>
            <a:ext cx="360040" cy="360040"/>
          </a:xfrm>
          <a:prstGeom prst="ellipse">
            <a:avLst/>
          </a:prstGeom>
          <a:solidFill>
            <a:srgbClr val="F37B7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51" descr="\begin{document}&#10;\begin{align*}&#10;\left( q^2 \eta^{\mu\nu} - q^\mu q^\nu + \hat \Pi_{\rm ex}^{\mu\nu} \right) &#10;A_\nu(q) = 0&#10;\end{align*}&#10;\end{document}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235" y="1424707"/>
            <a:ext cx="3671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5" descr="\begin{document}&#10;\begin{align*}&#10;\Pi_{\rm ex}^{\mu\nu} (q) = &#10;\chi_0&#10; (q^2 \eta^{\mu\nu} - q^\mu q^\nu)&#10;+&#10;\chi_1&#10; (q_\parallel^2 \eta_\parallel ^{\mu\nu} - q_\parallel^\mu q_\parallel^\nu)&#10;+&#10;\chi_2&#10; (q_\perp^2 \eta_\perp ^{\mu\nu} - q_\perp^\mu q_\perp^\nu)&#10;\end{align*}&#10;\end{document}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683" y="2074813"/>
            <a:ext cx="71977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55"/>
          <p:cNvGrpSpPr/>
          <p:nvPr/>
        </p:nvGrpSpPr>
        <p:grpSpPr>
          <a:xfrm>
            <a:off x="6732240" y="3212976"/>
            <a:ext cx="2520280" cy="2736304"/>
            <a:chOff x="6300192" y="2132856"/>
            <a:chExt cx="2520280" cy="2736304"/>
          </a:xfrm>
        </p:grpSpPr>
        <p:sp>
          <p:nvSpPr>
            <p:cNvPr id="14" name="Can 32"/>
            <p:cNvSpPr/>
            <p:nvPr/>
          </p:nvSpPr>
          <p:spPr>
            <a:xfrm>
              <a:off x="6732240" y="2420888"/>
              <a:ext cx="1152128" cy="2304256"/>
            </a:xfrm>
            <a:prstGeom prst="can">
              <a:avLst>
                <a:gd name="adj" fmla="val 3433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Straight Arrow Connector 34"/>
            <p:cNvCxnSpPr/>
            <p:nvPr/>
          </p:nvCxnSpPr>
          <p:spPr>
            <a:xfrm flipV="1">
              <a:off x="7308304" y="2204864"/>
              <a:ext cx="0" cy="266429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38"/>
            <p:cNvCxnSpPr/>
            <p:nvPr/>
          </p:nvCxnSpPr>
          <p:spPr>
            <a:xfrm>
              <a:off x="6300192" y="3717032"/>
              <a:ext cx="230425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3"/>
            <p:cNvSpPr/>
            <p:nvPr/>
          </p:nvSpPr>
          <p:spPr>
            <a:xfrm rot="18607302">
              <a:off x="7216423" y="3224314"/>
              <a:ext cx="885266" cy="219932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8" name="Straight Arrow Connector 45"/>
            <p:cNvCxnSpPr/>
            <p:nvPr/>
          </p:nvCxnSpPr>
          <p:spPr>
            <a:xfrm flipV="1">
              <a:off x="7308304" y="2564904"/>
              <a:ext cx="1008112" cy="115212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33"/>
            <p:cNvSpPr>
              <a:spLocks/>
            </p:cNvSpPr>
            <p:nvPr/>
          </p:nvSpPr>
          <p:spPr bwMode="auto">
            <a:xfrm rot="1615445">
              <a:off x="7308906" y="3224370"/>
              <a:ext cx="287338" cy="71438"/>
            </a:xfrm>
            <a:custGeom>
              <a:avLst/>
              <a:gdLst>
                <a:gd name="T0" fmla="*/ 0 w 181"/>
                <a:gd name="T1" fmla="*/ 2147481384 h 45"/>
                <a:gd name="T2" fmla="*/ 2147481388 w 181"/>
                <a:gd name="T3" fmla="*/ 0 h 45"/>
                <a:gd name="T4" fmla="*/ 2147481388 w 181"/>
                <a:gd name="T5" fmla="*/ 2147481384 h 45"/>
                <a:gd name="T6" fmla="*/ 0 60000 65536"/>
                <a:gd name="T7" fmla="*/ 0 60000 65536"/>
                <a:gd name="T8" fmla="*/ 0 60000 65536"/>
                <a:gd name="T9" fmla="*/ 0 w 181"/>
                <a:gd name="T10" fmla="*/ 0 h 45"/>
                <a:gd name="T11" fmla="*/ 181 w 18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45">
                  <a:moveTo>
                    <a:pt x="0" y="45"/>
                  </a:moveTo>
                  <a:cubicBezTo>
                    <a:pt x="30" y="22"/>
                    <a:pt x="61" y="0"/>
                    <a:pt x="91" y="0"/>
                  </a:cubicBezTo>
                  <a:cubicBezTo>
                    <a:pt x="121" y="0"/>
                    <a:pt x="166" y="38"/>
                    <a:pt x="181" y="45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0" name="Picture 34" descr="\begin{document}&#10;\begin{align*}&#10;\theta&#10;\end{align*}&#10;\end{document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2852936"/>
              <a:ext cx="191814" cy="34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ight Arrow 49"/>
            <p:cNvSpPr/>
            <p:nvPr/>
          </p:nvSpPr>
          <p:spPr>
            <a:xfrm rot="16200000">
              <a:off x="6480212" y="3320988"/>
              <a:ext cx="1008112" cy="36004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TextBox 50"/>
            <p:cNvSpPr txBox="1"/>
            <p:nvPr/>
          </p:nvSpPr>
          <p:spPr>
            <a:xfrm>
              <a:off x="8244408" y="220486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i="1" dirty="0" smtClean="0"/>
                <a:t>q</a:t>
              </a:r>
              <a:r>
                <a:rPr kumimoji="1" lang="en-US" altLang="ja-JP" sz="2400" b="1" i="1" baseline="30000" dirty="0" smtClean="0">
                  <a:latin typeface="Symbol" pitchFamily="18" charset="2"/>
                </a:rPr>
                <a:t>m</a:t>
              </a:r>
              <a:endParaRPr kumimoji="1" lang="ja-JP" altLang="en-US" sz="2400" b="1" i="1" baseline="30000" dirty="0">
                <a:latin typeface="Symbol" pitchFamily="18" charset="2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7308304" y="2132856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/>
                <a:t>z</a:t>
              </a:r>
              <a:endParaRPr kumimoji="1" lang="ja-JP" altLang="en-US" sz="2000" b="1" i="1" dirty="0"/>
            </a:p>
          </p:txBody>
        </p:sp>
        <p:sp>
          <p:nvSpPr>
            <p:cNvPr id="24" name="TextBox 52"/>
            <p:cNvSpPr txBox="1"/>
            <p:nvPr/>
          </p:nvSpPr>
          <p:spPr>
            <a:xfrm>
              <a:off x="8244408" y="335699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/>
                <a:t>x</a:t>
              </a:r>
              <a:endParaRPr kumimoji="1" lang="ja-JP" altLang="en-US" sz="2000" b="1" i="1" dirty="0"/>
            </a:p>
          </p:txBody>
        </p:sp>
        <p:sp>
          <p:nvSpPr>
            <p:cNvPr id="25" name="TextBox 48"/>
            <p:cNvSpPr txBox="1"/>
            <p:nvPr/>
          </p:nvSpPr>
          <p:spPr>
            <a:xfrm>
              <a:off x="6804248" y="312180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/>
                <a:t>B</a:t>
              </a:r>
              <a:endParaRPr kumimoji="1" lang="ja-JP" altLang="en-US" sz="2800" i="1" dirty="0"/>
            </a:p>
          </p:txBody>
        </p:sp>
      </p:grpSp>
      <p:sp>
        <p:nvSpPr>
          <p:cNvPr id="28" name="TextBox 56"/>
          <p:cNvSpPr txBox="1"/>
          <p:nvPr/>
        </p:nvSpPr>
        <p:spPr>
          <a:xfrm>
            <a:off x="755575" y="4985881"/>
            <a:ext cx="6192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cs typeface="Times New Roman" pitchFamily="18" charset="0"/>
              </a:rPr>
              <a:t>1. Compute </a:t>
            </a:r>
            <a:r>
              <a:rPr lang="en-US" altLang="ja-JP" sz="20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000" baseline="-25000" dirty="0" smtClean="0">
                <a:cs typeface="Times New Roman" pitchFamily="18" charset="0"/>
              </a:rPr>
              <a:t>0 </a:t>
            </a:r>
            <a:r>
              <a:rPr lang="en-US" altLang="ja-JP" sz="2000" dirty="0" smtClean="0">
                <a:latin typeface="Bradley Hand ITC" pitchFamily="66" charset="0"/>
                <a:cs typeface="Times New Roman" pitchFamily="18" charset="0"/>
              </a:rPr>
              <a:t>, </a:t>
            </a:r>
            <a:r>
              <a:rPr lang="en-US" altLang="ja-JP" sz="2000" dirty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000" baseline="-25000" dirty="0">
                <a:cs typeface="Times New Roman" pitchFamily="18" charset="0"/>
              </a:rPr>
              <a:t>1</a:t>
            </a:r>
            <a:r>
              <a:rPr lang="en-US" altLang="ja-JP" sz="2000" dirty="0">
                <a:latin typeface="Bradley Hand ITC" pitchFamily="66" charset="0"/>
                <a:cs typeface="Times New Roman" pitchFamily="18" charset="0"/>
              </a:rPr>
              <a:t> , </a:t>
            </a:r>
            <a:r>
              <a:rPr lang="en-US" altLang="ja-JP" sz="20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000" baseline="-25000" dirty="0" smtClean="0">
                <a:cs typeface="Times New Roman" pitchFamily="18" charset="0"/>
              </a:rPr>
              <a:t>2</a:t>
            </a:r>
            <a:r>
              <a:rPr lang="ja-JP" altLang="en-US" sz="2000" dirty="0" smtClean="0"/>
              <a:t> </a:t>
            </a:r>
            <a:r>
              <a:rPr lang="en-US" altLang="ja-JP" sz="2000" dirty="0" smtClean="0">
                <a:cs typeface="Times New Roman" pitchFamily="18" charset="0"/>
              </a:rPr>
              <a:t>analytically at the one-loop level </a:t>
            </a:r>
          </a:p>
          <a:p>
            <a:r>
              <a:rPr lang="en-US" altLang="ja-JP" sz="2000" dirty="0" smtClean="0">
                <a:cs typeface="Times New Roman" pitchFamily="18" charset="0"/>
              </a:rPr>
              <a:t>                                          </a:t>
            </a:r>
            <a:r>
              <a:rPr lang="en-US" altLang="ja-JP" dirty="0" smtClean="0">
                <a:cs typeface="Times New Roman" pitchFamily="18" charset="0"/>
              </a:rPr>
              <a:t>Hattori-</a:t>
            </a:r>
            <a:r>
              <a:rPr lang="en-US" altLang="ja-JP" dirty="0" err="1" smtClean="0">
                <a:cs typeface="Times New Roman" pitchFamily="18" charset="0"/>
              </a:rPr>
              <a:t>Itakura</a:t>
            </a:r>
            <a:r>
              <a:rPr lang="en-US" altLang="ja-JP" dirty="0" smtClean="0">
                <a:cs typeface="Times New Roman" pitchFamily="18" charset="0"/>
              </a:rPr>
              <a:t> Ann.Phys.330 (2013</a:t>
            </a:r>
            <a:r>
              <a:rPr lang="en-US" altLang="ja-JP" dirty="0" smtClean="0">
                <a:cs typeface="Times New Roman" pitchFamily="18" charset="0"/>
              </a:rPr>
              <a:t>)</a:t>
            </a:r>
          </a:p>
          <a:p>
            <a:endParaRPr lang="en-US" altLang="ja-JP" sz="1000" dirty="0" smtClean="0">
              <a:cs typeface="Times New Roman" pitchFamily="18" charset="0"/>
            </a:endParaRPr>
          </a:p>
          <a:p>
            <a:r>
              <a:rPr lang="en-US" altLang="ja-JP" sz="2000" dirty="0" smtClean="0">
                <a:cs typeface="Times New Roman" pitchFamily="18" charset="0"/>
              </a:rPr>
              <a:t>2. </a:t>
            </a:r>
            <a:r>
              <a:rPr lang="en-US" altLang="ja-JP" sz="2000" dirty="0">
                <a:cs typeface="Times New Roman" pitchFamily="18" charset="0"/>
              </a:rPr>
              <a:t>S</a:t>
            </a:r>
            <a:r>
              <a:rPr lang="en-US" altLang="ja-JP" sz="2000" dirty="0" smtClean="0">
                <a:cs typeface="Times New Roman" pitchFamily="18" charset="0"/>
              </a:rPr>
              <a:t>olve them self-consistently w.r.t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i="1" dirty="0" smtClean="0">
                <a:cs typeface="Times New Roman" pitchFamily="18" charset="0"/>
              </a:rPr>
              <a:t> </a:t>
            </a:r>
            <a:r>
              <a:rPr lang="en-US" altLang="ja-JP" sz="2000" i="1" dirty="0" smtClean="0">
                <a:cs typeface="Times New Roman" pitchFamily="18" charset="0"/>
              </a:rPr>
              <a:t>in LLL approx.</a:t>
            </a:r>
          </a:p>
          <a:p>
            <a:r>
              <a:rPr lang="en-US" altLang="ja-JP" sz="2000" i="1" dirty="0">
                <a:cs typeface="Times New Roman" pitchFamily="18" charset="0"/>
              </a:rPr>
              <a:t> </a:t>
            </a:r>
            <a:r>
              <a:rPr lang="en-US" altLang="ja-JP" sz="2000" i="1" dirty="0" smtClean="0">
                <a:cs typeface="Times New Roman" pitchFamily="18" charset="0"/>
              </a:rPr>
              <a:t>                                         </a:t>
            </a:r>
            <a:r>
              <a:rPr lang="en-US" altLang="ja-JP" dirty="0" smtClean="0">
                <a:cs typeface="Times New Roman" pitchFamily="18" charset="0"/>
              </a:rPr>
              <a:t>Hattori-</a:t>
            </a:r>
            <a:r>
              <a:rPr lang="en-US" altLang="ja-JP" dirty="0" err="1" smtClean="0">
                <a:cs typeface="Times New Roman" pitchFamily="18" charset="0"/>
              </a:rPr>
              <a:t>Itakura</a:t>
            </a:r>
            <a:r>
              <a:rPr lang="en-US" altLang="ja-JP" dirty="0" smtClean="0">
                <a:cs typeface="Times New Roman" pitchFamily="18" charset="0"/>
              </a:rPr>
              <a:t> Ann.Phys.334 (2013)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27584" y="3429001"/>
            <a:ext cx="5976664" cy="1264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388424" y="3841884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itchFamily="18" charset="2"/>
              </a:rPr>
              <a:t>g</a:t>
            </a:r>
            <a:endParaRPr kumimoji="1" lang="ja-JP" altLang="en-US" sz="2800" b="1" dirty="0">
              <a:latin typeface="Symbol" pitchFamily="18" charset="2"/>
            </a:endParaRPr>
          </a:p>
        </p:txBody>
      </p:sp>
      <p:graphicFrame>
        <p:nvGraphicFramePr>
          <p:cNvPr id="2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55262"/>
              </p:ext>
            </p:extLst>
          </p:nvPr>
        </p:nvGraphicFramePr>
        <p:xfrm>
          <a:off x="899592" y="3500487"/>
          <a:ext cx="13906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数式" r:id="rId6" imgW="622080" imgH="419040" progId="Equation.3">
                  <p:embed/>
                </p:oleObj>
              </mc:Choice>
              <mc:Fallback>
                <p:oleObj name="数式" r:id="rId6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0487"/>
                        <a:ext cx="1390650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1" descr="\begin{document}&#10;\begin{eqnarray}&#10;\left\{&#10;\begin{array}{l}&#10;n_1^2  = \frac{ 1 + \chi_0 + \chi_1 } { 1 + \chi_0 + \chi_1 \cos^2\theta } \\&#10;n_2^2 = \frac{ 1 + \chi_0 } { 1 + \chi_0 + \chi_2 \sin^2\theta }&#10;\end{array}&#10;\right. \nonumber&#10;\end{eqnarray}&#10;\end{document}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501006"/>
            <a:ext cx="3384376" cy="115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58"/>
          <p:cNvSpPr/>
          <p:nvPr/>
        </p:nvSpPr>
        <p:spPr>
          <a:xfrm>
            <a:off x="2339752" y="3717032"/>
            <a:ext cx="864096" cy="720080"/>
          </a:xfrm>
          <a:prstGeom prst="rightArrow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5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1184</Words>
  <Application>Microsoft Office PowerPoint</Application>
  <PresentationFormat>画面に合わせる (4:3)</PresentationFormat>
  <Paragraphs>214</Paragraphs>
  <Slides>21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​​テーマ</vt:lpstr>
      <vt:lpstr>数式</vt:lpstr>
      <vt:lpstr>Properties of photons and hadrons in strong magnetic fields</vt:lpstr>
      <vt:lpstr>Plan</vt:lpstr>
      <vt:lpstr>PowerPoint プレゼンテーション</vt:lpstr>
      <vt:lpstr>Strong magnetic fields in HICs</vt:lpstr>
      <vt:lpstr>PowerPoint プレゼンテーション</vt:lpstr>
      <vt:lpstr>We discuss</vt:lpstr>
      <vt:lpstr>Photons in strong magnetic fields</vt:lpstr>
      <vt:lpstr>Magnetic vacuum as a media</vt:lpstr>
      <vt:lpstr>Vacuum birefringence</vt:lpstr>
      <vt:lpstr>Analytic representation of Pmn(q,B) </vt:lpstr>
      <vt:lpstr>PowerPoint プレゼンテーション</vt:lpstr>
      <vt:lpstr>Analytic representation of Pmn(q,B) </vt:lpstr>
      <vt:lpstr>Self-consistent solutions (in the LLL approximation                                  )</vt:lpstr>
      <vt:lpstr>Decay length</vt:lpstr>
      <vt:lpstr>PowerPoint プレゼンテーション</vt:lpstr>
      <vt:lpstr>Consequences in HIC</vt:lpstr>
      <vt:lpstr>Neutral pion decay</vt:lpstr>
      <vt:lpstr>Neutral pion in strong magnetic field</vt:lpstr>
      <vt:lpstr>PowerPoint プレゼンテーション</vt:lpstr>
      <vt:lpstr>Photon conversion into p0 in HICs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photons and hadrons in strong magnetic fields</dc:title>
  <dc:creator>kazunori itakura</dc:creator>
  <cp:lastModifiedBy>kazunori itakura</cp:lastModifiedBy>
  <cp:revision>100</cp:revision>
  <dcterms:created xsi:type="dcterms:W3CDTF">2013-07-04T02:15:01Z</dcterms:created>
  <dcterms:modified xsi:type="dcterms:W3CDTF">2013-07-10T05:58:10Z</dcterms:modified>
</cp:coreProperties>
</file>