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63" r:id="rId2"/>
    <p:sldId id="346" r:id="rId3"/>
    <p:sldId id="348" r:id="rId4"/>
    <p:sldId id="349" r:id="rId5"/>
    <p:sldId id="357" r:id="rId6"/>
    <p:sldId id="350" r:id="rId7"/>
    <p:sldId id="353" r:id="rId8"/>
    <p:sldId id="352" r:id="rId9"/>
    <p:sldId id="361" r:id="rId10"/>
    <p:sldId id="360" r:id="rId11"/>
    <p:sldId id="362" r:id="rId12"/>
    <p:sldId id="363" r:id="rId13"/>
    <p:sldId id="365" r:id="rId14"/>
    <p:sldId id="367" r:id="rId15"/>
    <p:sldId id="366" r:id="rId16"/>
    <p:sldId id="364" r:id="rId17"/>
    <p:sldId id="369" r:id="rId18"/>
    <p:sldId id="368" r:id="rId19"/>
    <p:sldId id="370" r:id="rId20"/>
    <p:sldId id="371" r:id="rId21"/>
    <p:sldId id="372" r:id="rId22"/>
    <p:sldId id="383" r:id="rId23"/>
    <p:sldId id="373" r:id="rId24"/>
    <p:sldId id="378" r:id="rId25"/>
    <p:sldId id="380" r:id="rId26"/>
    <p:sldId id="384" r:id="rId27"/>
    <p:sldId id="385" r:id="rId28"/>
    <p:sldId id="386" r:id="rId29"/>
    <p:sldId id="374" r:id="rId30"/>
    <p:sldId id="375" r:id="rId31"/>
    <p:sldId id="358" r:id="rId32"/>
    <p:sldId id="381" r:id="rId33"/>
    <p:sldId id="382" r:id="rId34"/>
    <p:sldId id="376" r:id="rId35"/>
    <p:sldId id="377" r:id="rId36"/>
  </p:sldIdLst>
  <p:sldSz cx="9144000" cy="6858000" type="screen4x3"/>
  <p:notesSz cx="6797675" cy="987425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CC00"/>
    <a:srgbClr val="9C9E9F"/>
    <a:srgbClr val="FFFFFF"/>
    <a:srgbClr val="DDDDDD"/>
    <a:srgbClr val="00A5EB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45" autoAdjust="0"/>
    <p:restoredTop sz="98986" autoAdjust="0"/>
  </p:normalViewPr>
  <p:slideViewPr>
    <p:cSldViewPr snapToGrid="0">
      <p:cViewPr varScale="1">
        <p:scale>
          <a:sx n="83" d="100"/>
          <a:sy n="83" d="100"/>
        </p:scale>
        <p:origin x="-228" y="-90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08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7382" cy="49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1" tIns="45640" rIns="91281" bIns="45640" numCol="1" anchor="t" anchorCtr="0" compatLnSpc="1">
            <a:prstTxWarp prst="textNoShape">
              <a:avLst/>
            </a:prstTxWarp>
          </a:bodyPr>
          <a:lstStyle>
            <a:lvl1pPr defTabSz="91306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774" y="1"/>
            <a:ext cx="2947382" cy="49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1" tIns="45640" rIns="91281" bIns="45640" numCol="1" anchor="t" anchorCtr="0" compatLnSpc="1">
            <a:prstTxWarp prst="textNoShape">
              <a:avLst/>
            </a:prstTxWarp>
          </a:bodyPr>
          <a:lstStyle>
            <a:lvl1pPr algn="r" defTabSz="91306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9542"/>
            <a:ext cx="2947382" cy="49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1" tIns="45640" rIns="91281" bIns="45640" numCol="1" anchor="b" anchorCtr="0" compatLnSpc="1">
            <a:prstTxWarp prst="textNoShape">
              <a:avLst/>
            </a:prstTxWarp>
          </a:bodyPr>
          <a:lstStyle>
            <a:lvl1pPr defTabSz="91306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774" y="9379542"/>
            <a:ext cx="2947382" cy="49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1" tIns="45640" rIns="91281" bIns="45640" numCol="1" anchor="b" anchorCtr="0" compatLnSpc="1">
            <a:prstTxWarp prst="textNoShape">
              <a:avLst/>
            </a:prstTxWarp>
          </a:bodyPr>
          <a:lstStyle>
            <a:lvl1pPr algn="r" defTabSz="91306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3C7D5388-891C-4A33-AD20-53FC14F65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05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7382" cy="49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1" tIns="45640" rIns="91281" bIns="45640" numCol="1" anchor="t" anchorCtr="0" compatLnSpc="1">
            <a:prstTxWarp prst="textNoShape">
              <a:avLst/>
            </a:prstTxWarp>
          </a:bodyPr>
          <a:lstStyle>
            <a:lvl1pPr defTabSz="91306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774" y="1"/>
            <a:ext cx="2947382" cy="49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1" tIns="45640" rIns="91281" bIns="45640" numCol="1" anchor="t" anchorCtr="0" compatLnSpc="1">
            <a:prstTxWarp prst="textNoShape">
              <a:avLst/>
            </a:prstTxWarp>
          </a:bodyPr>
          <a:lstStyle>
            <a:lvl1pPr algn="r" defTabSz="91306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1363"/>
            <a:ext cx="4937125" cy="3703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691303"/>
            <a:ext cx="5438748" cy="444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1" tIns="45640" rIns="91281" bIns="45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9542"/>
            <a:ext cx="2947382" cy="49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1" tIns="45640" rIns="91281" bIns="45640" numCol="1" anchor="b" anchorCtr="0" compatLnSpc="1">
            <a:prstTxWarp prst="textNoShape">
              <a:avLst/>
            </a:prstTxWarp>
          </a:bodyPr>
          <a:lstStyle>
            <a:lvl1pPr defTabSz="91306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774" y="9379542"/>
            <a:ext cx="2947382" cy="49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1" tIns="45640" rIns="91281" bIns="45640" numCol="1" anchor="b" anchorCtr="0" compatLnSpc="1">
            <a:prstTxWarp prst="textNoShape">
              <a:avLst/>
            </a:prstTxWarp>
          </a:bodyPr>
          <a:lstStyle>
            <a:lvl1pPr algn="r" defTabSz="91306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91EF8CB8-1F8A-4E18-B594-C2C07BD35F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470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061">
              <a:defRPr sz="1500" b="1">
                <a:solidFill>
                  <a:schemeClr val="tx1"/>
                </a:solidFill>
                <a:latin typeface="Arial" pitchFamily="34" charset="0"/>
              </a:defRPr>
            </a:lvl1pPr>
            <a:lvl2pPr marL="714569" indent="-274834" defTabSz="913061">
              <a:defRPr sz="1500" b="1">
                <a:solidFill>
                  <a:schemeClr val="tx1"/>
                </a:solidFill>
                <a:latin typeface="Arial" pitchFamily="34" charset="0"/>
              </a:defRPr>
            </a:lvl2pPr>
            <a:lvl3pPr marL="1099337" indent="-219867" defTabSz="913061">
              <a:defRPr sz="1500" b="1">
                <a:solidFill>
                  <a:schemeClr val="tx1"/>
                </a:solidFill>
                <a:latin typeface="Arial" pitchFamily="34" charset="0"/>
              </a:defRPr>
            </a:lvl3pPr>
            <a:lvl4pPr marL="1539072" indent="-219867" defTabSz="913061"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1978807" indent="-219867" defTabSz="913061">
              <a:defRPr sz="1500" b="1">
                <a:solidFill>
                  <a:schemeClr val="tx1"/>
                </a:solidFill>
                <a:latin typeface="Arial" pitchFamily="34" charset="0"/>
              </a:defRPr>
            </a:lvl5pPr>
            <a:lvl6pPr marL="2418542" indent="-219867" defTabSz="91306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6pPr>
            <a:lvl7pPr marL="2858277" indent="-219867" defTabSz="91306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7pPr>
            <a:lvl8pPr marL="3298012" indent="-219867" defTabSz="91306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8pPr>
            <a:lvl9pPr marL="3737747" indent="-219867" defTabSz="91306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73E6F66-CADD-4A5F-A7DE-4EDB2F968975}" type="slidenum">
              <a:rPr lang="en-GB" sz="1200" b="0"/>
              <a:pPr/>
              <a:t>1</a:t>
            </a:fld>
            <a:endParaRPr lang="en-GB" sz="1200" b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1652" indent="-285251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1003" indent="-228201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97404" indent="-228201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3804" indent="-228201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0205" indent="-22820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66606" indent="-22820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3007" indent="-22820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79408" indent="-22820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E734DE0-9634-4F5C-8110-56323340642A}" type="slidenum">
              <a:rPr lang="en-GB" sz="1200"/>
              <a:pPr/>
              <a:t>13</a:t>
            </a:fld>
            <a:endParaRPr lang="en-GB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061">
              <a:defRPr sz="1500" b="1">
                <a:solidFill>
                  <a:schemeClr val="tx1"/>
                </a:solidFill>
                <a:latin typeface="Arial" pitchFamily="34" charset="0"/>
              </a:defRPr>
            </a:lvl1pPr>
            <a:lvl2pPr marL="714569" indent="-274834" defTabSz="913061">
              <a:defRPr sz="1500" b="1">
                <a:solidFill>
                  <a:schemeClr val="tx1"/>
                </a:solidFill>
                <a:latin typeface="Arial" pitchFamily="34" charset="0"/>
              </a:defRPr>
            </a:lvl2pPr>
            <a:lvl3pPr marL="1099337" indent="-219867" defTabSz="913061">
              <a:defRPr sz="1500" b="1">
                <a:solidFill>
                  <a:schemeClr val="tx1"/>
                </a:solidFill>
                <a:latin typeface="Arial" pitchFamily="34" charset="0"/>
              </a:defRPr>
            </a:lvl3pPr>
            <a:lvl4pPr marL="1539072" indent="-219867" defTabSz="913061"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1978807" indent="-219867" defTabSz="913061">
              <a:defRPr sz="1500" b="1">
                <a:solidFill>
                  <a:schemeClr val="tx1"/>
                </a:solidFill>
                <a:latin typeface="Arial" pitchFamily="34" charset="0"/>
              </a:defRPr>
            </a:lvl5pPr>
            <a:lvl6pPr marL="2418542" indent="-219867" defTabSz="91306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6pPr>
            <a:lvl7pPr marL="2858277" indent="-219867" defTabSz="91306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7pPr>
            <a:lvl8pPr marL="3298012" indent="-219867" defTabSz="91306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8pPr>
            <a:lvl9pPr marL="3737747" indent="-219867" defTabSz="91306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22839AF-5DD3-450B-8903-6963B3358B0E}" type="slidenum">
              <a:rPr lang="en-GB" sz="1200" b="0"/>
              <a:pPr/>
              <a:t>14</a:t>
            </a:fld>
            <a:endParaRPr lang="en-GB" sz="1200" b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061">
              <a:defRPr sz="1500" b="1">
                <a:solidFill>
                  <a:schemeClr val="tx1"/>
                </a:solidFill>
                <a:latin typeface="Arial" pitchFamily="34" charset="0"/>
              </a:defRPr>
            </a:lvl1pPr>
            <a:lvl2pPr marL="714569" indent="-274834" defTabSz="913061">
              <a:defRPr sz="1500" b="1">
                <a:solidFill>
                  <a:schemeClr val="tx1"/>
                </a:solidFill>
                <a:latin typeface="Arial" pitchFamily="34" charset="0"/>
              </a:defRPr>
            </a:lvl2pPr>
            <a:lvl3pPr marL="1099337" indent="-219867" defTabSz="913061">
              <a:defRPr sz="1500" b="1">
                <a:solidFill>
                  <a:schemeClr val="tx1"/>
                </a:solidFill>
                <a:latin typeface="Arial" pitchFamily="34" charset="0"/>
              </a:defRPr>
            </a:lvl3pPr>
            <a:lvl4pPr marL="1539072" indent="-219867" defTabSz="913061"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1978807" indent="-219867" defTabSz="913061">
              <a:defRPr sz="1500" b="1">
                <a:solidFill>
                  <a:schemeClr val="tx1"/>
                </a:solidFill>
                <a:latin typeface="Arial" pitchFamily="34" charset="0"/>
              </a:defRPr>
            </a:lvl5pPr>
            <a:lvl6pPr marL="2418542" indent="-219867" defTabSz="91306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6pPr>
            <a:lvl7pPr marL="2858277" indent="-219867" defTabSz="91306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7pPr>
            <a:lvl8pPr marL="3298012" indent="-219867" defTabSz="91306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8pPr>
            <a:lvl9pPr marL="3737747" indent="-219867" defTabSz="91306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798FCD9-B99B-4DFE-9445-641420330CA7}" type="slidenum">
              <a:rPr lang="en-GB" sz="1200" b="0"/>
              <a:pPr/>
              <a:t>15</a:t>
            </a:fld>
            <a:endParaRPr lang="en-GB" sz="1200" b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9" descr="DESY-Logo-cyan-RGB_g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0" smtClean="0"/>
          </a:p>
        </p:txBody>
      </p:sp>
      <p:pic>
        <p:nvPicPr>
          <p:cNvPr id="7" name="Picture 21" descr="HG_LOGO_70_ENG_K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</a:t>
            </a:r>
            <a:br>
              <a:rPr lang="en-GB" noProof="0" smtClean="0"/>
            </a:br>
            <a:r>
              <a:rPr lang="en-GB" noProof="0" smtClean="0"/>
              <a:t>FORMAT </a:t>
            </a:r>
          </a:p>
        </p:txBody>
      </p:sp>
    </p:spTree>
    <p:extLst>
      <p:ext uri="{BB962C8B-B14F-4D97-AF65-F5344CB8AC3E}">
        <p14:creationId xmlns:p14="http://schemas.microsoft.com/office/powerpoint/2010/main" val="3095507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9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81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61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455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0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87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001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2490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668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sz="900" dirty="0">
                <a:solidFill>
                  <a:schemeClr val="bg2"/>
                </a:solidFill>
              </a:rPr>
              <a:t>R.  </a:t>
            </a:r>
            <a:r>
              <a:rPr lang="en-GB" sz="900" dirty="0" err="1">
                <a:solidFill>
                  <a:schemeClr val="bg2"/>
                </a:solidFill>
              </a:rPr>
              <a:t>Wanzenberg</a:t>
            </a:r>
            <a:r>
              <a:rPr lang="en-GB" sz="900" dirty="0">
                <a:solidFill>
                  <a:schemeClr val="bg2"/>
                </a:solidFill>
              </a:rPr>
              <a:t> </a:t>
            </a:r>
            <a:r>
              <a:rPr lang="en-GB" sz="900" b="0" dirty="0">
                <a:solidFill>
                  <a:schemeClr val="bg2"/>
                </a:solidFill>
              </a:rPr>
              <a:t> |  </a:t>
            </a:r>
            <a:r>
              <a:rPr lang="en-GB" sz="900" b="0" dirty="0" err="1">
                <a:solidFill>
                  <a:schemeClr val="bg2"/>
                </a:solidFill>
              </a:rPr>
              <a:t>Betriebsseminar</a:t>
            </a:r>
            <a:r>
              <a:rPr lang="en-GB" sz="900" b="0" dirty="0">
                <a:solidFill>
                  <a:schemeClr val="bg2"/>
                </a:solidFill>
              </a:rPr>
              <a:t> </a:t>
            </a:r>
            <a:r>
              <a:rPr lang="en-GB" sz="900" b="0" dirty="0" smtClean="0">
                <a:solidFill>
                  <a:schemeClr val="bg2"/>
                </a:solidFill>
              </a:rPr>
              <a:t>2013  </a:t>
            </a:r>
            <a:r>
              <a:rPr lang="en-GB" sz="900" b="0" dirty="0">
                <a:solidFill>
                  <a:schemeClr val="bg2"/>
                </a:solidFill>
              </a:rPr>
              <a:t>| </a:t>
            </a:r>
            <a:r>
              <a:rPr lang="en-GB" sz="900" dirty="0" smtClean="0">
                <a:solidFill>
                  <a:schemeClr val="bg2"/>
                </a:solidFill>
              </a:rPr>
              <a:t> </a:t>
            </a:r>
            <a:fld id="{CB754358-F7F8-4A8D-9771-DA75C826F85B}" type="slidenum">
              <a:rPr lang="en-GB" sz="900">
                <a:solidFill>
                  <a:schemeClr val="bg2"/>
                </a:solidFill>
              </a:rPr>
              <a:pPr algn="r" eaLnBrk="1" hangingPunct="1"/>
              <a:t>‹#›</a:t>
            </a:fld>
            <a:endParaRPr lang="en-GB" sz="900" dirty="0">
              <a:solidFill>
                <a:schemeClr val="bg2"/>
              </a:solidFill>
            </a:endParaRPr>
          </a:p>
        </p:txBody>
      </p:sp>
      <p:pic>
        <p:nvPicPr>
          <p:cNvPr id="1030" name="Picture 10" descr="DESY-Logo-cyan-RGB_g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52" r:id="rId7"/>
    <p:sldLayoutId id="2147483747" r:id="rId8"/>
    <p:sldLayoutId id="2147483748" r:id="rId9"/>
    <p:sldLayoutId id="2147483749" r:id="rId10"/>
    <p:sldLayoutId id="214748375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81.png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png"/><Relationship Id="rId11" Type="http://schemas.openxmlformats.org/officeDocument/2006/relationships/image" Target="../media/image80.wmf"/><Relationship Id="rId5" Type="http://schemas.openxmlformats.org/officeDocument/2006/relationships/image" Target="../media/image78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79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1.png"/><Relationship Id="rId7" Type="http://schemas.openxmlformats.org/officeDocument/2006/relationships/image" Target="../media/image88.wmf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87.wmf"/><Relationship Id="rId10" Type="http://schemas.openxmlformats.org/officeDocument/2006/relationships/image" Target="../media/image89.wmf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w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0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Beschleuniger-Betriebsseminar</a:t>
            </a:r>
            <a:r>
              <a:rPr lang="en-US" dirty="0" smtClean="0"/>
              <a:t> 2013</a:t>
            </a:r>
          </a:p>
          <a:p>
            <a:pPr eaLnBrk="1" hangingPunct="1"/>
            <a:r>
              <a:rPr lang="en-US" dirty="0" err="1" smtClean="0"/>
              <a:t>Grömitz</a:t>
            </a:r>
            <a:r>
              <a:rPr lang="en-US" dirty="0" smtClean="0"/>
              <a:t> </a:t>
            </a:r>
            <a:endParaRPr lang="de-DE" b="0" dirty="0" smtClean="0">
              <a:solidFill>
                <a:schemeClr val="tx1"/>
              </a:solidFill>
            </a:endParaRPr>
          </a:p>
        </p:txBody>
      </p:sp>
      <p:sp>
        <p:nvSpPr>
          <p:cNvPr id="6147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292100" y="257577"/>
            <a:ext cx="8520113" cy="751670"/>
          </a:xfrm>
        </p:spPr>
        <p:txBody>
          <a:bodyPr/>
          <a:lstStyle/>
          <a:p>
            <a:pPr eaLnBrk="1" hangingPunct="1"/>
            <a:r>
              <a:rPr lang="en-US" dirty="0" smtClean="0"/>
              <a:t>e+ / e-  </a:t>
            </a:r>
            <a:r>
              <a:rPr lang="en-US" dirty="0" err="1" smtClean="0"/>
              <a:t>Betrieb</a:t>
            </a:r>
            <a:r>
              <a:rPr lang="en-US" dirty="0" smtClean="0">
                <a:solidFill>
                  <a:schemeClr val="accent2"/>
                </a:solidFill>
              </a:rPr>
              <a:t>.</a:t>
            </a:r>
            <a:r>
              <a:rPr lang="en-US" dirty="0" smtClean="0"/>
              <a:t> </a:t>
            </a:r>
          </a:p>
        </p:txBody>
      </p:sp>
      <p:sp>
        <p:nvSpPr>
          <p:cNvPr id="6148" name="Text Box 35"/>
          <p:cNvSpPr txBox="1">
            <a:spLocks noChangeArrowheads="1"/>
          </p:cNvSpPr>
          <p:nvPr/>
        </p:nvSpPr>
        <p:spPr bwMode="auto">
          <a:xfrm>
            <a:off x="4646613" y="4356100"/>
            <a:ext cx="4165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b="0" dirty="0">
                <a:solidFill>
                  <a:srgbClr val="00A5EB"/>
                </a:solidFill>
              </a:rPr>
              <a:t>Rainer Wanzenberg</a:t>
            </a:r>
          </a:p>
          <a:p>
            <a:r>
              <a:rPr lang="en-US" b="0" dirty="0"/>
              <a:t>DESY</a:t>
            </a:r>
          </a:p>
          <a:p>
            <a:r>
              <a:rPr lang="en-US" b="0" dirty="0"/>
              <a:t>Gr</a:t>
            </a:r>
            <a:r>
              <a:rPr lang="de-DE" b="0" dirty="0" err="1"/>
              <a:t>ömitz</a:t>
            </a:r>
            <a:r>
              <a:rPr lang="en-US" b="0" dirty="0" smtClean="0"/>
              <a:t>,  20.03.2013</a:t>
            </a:r>
            <a:endParaRPr lang="en-US" b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r>
              <a:rPr lang="de-DE" dirty="0" err="1" smtClean="0"/>
              <a:t>üllmuster</a:t>
            </a:r>
            <a:r>
              <a:rPr lang="de-DE" dirty="0" smtClean="0"/>
              <a:t> (2010 – 2011)</a:t>
            </a:r>
            <a:endParaRPr lang="en-US" dirty="0"/>
          </a:p>
        </p:txBody>
      </p:sp>
      <p:pic>
        <p:nvPicPr>
          <p:cNvPr id="16386" name="Picture 2" descr="P:\xxl\latex\IPAC11\P3IntCurr\Fig\bunch_patternGroemitz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1" y="2362772"/>
            <a:ext cx="4984503" cy="349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Brace 2"/>
          <p:cNvSpPr/>
          <p:nvPr/>
        </p:nvSpPr>
        <p:spPr bwMode="auto">
          <a:xfrm>
            <a:off x="5807036" y="2690167"/>
            <a:ext cx="397934" cy="1553989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ight Brace 4"/>
          <p:cNvSpPr/>
          <p:nvPr/>
        </p:nvSpPr>
        <p:spPr bwMode="auto">
          <a:xfrm>
            <a:off x="5846234" y="5235642"/>
            <a:ext cx="397934" cy="7366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502" y="863600"/>
            <a:ext cx="669927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Harmonische Zahl</a:t>
            </a:r>
            <a:r>
              <a:rPr lang="en-US" dirty="0" smtClean="0"/>
              <a:t>: h = 3840 = 4 x </a:t>
            </a:r>
            <a:r>
              <a:rPr lang="en-US" dirty="0" smtClean="0">
                <a:solidFill>
                  <a:srgbClr val="FF0000"/>
                </a:solidFill>
              </a:rPr>
              <a:t>960</a:t>
            </a:r>
            <a:r>
              <a:rPr lang="en-US" dirty="0" smtClean="0"/>
              <a:t> = 16 x </a:t>
            </a:r>
            <a:r>
              <a:rPr lang="en-US" dirty="0" smtClean="0">
                <a:solidFill>
                  <a:schemeClr val="accent2"/>
                </a:solidFill>
              </a:rPr>
              <a:t>240</a:t>
            </a:r>
            <a:r>
              <a:rPr lang="en-US" dirty="0" smtClean="0"/>
              <a:t> = 64 x </a:t>
            </a:r>
            <a:r>
              <a:rPr lang="en-US" dirty="0" smtClean="0">
                <a:solidFill>
                  <a:schemeClr val="accent2"/>
                </a:solidFill>
              </a:rPr>
              <a:t>60</a:t>
            </a:r>
            <a:r>
              <a:rPr lang="en-US" dirty="0" smtClean="0"/>
              <a:t> = 96 x </a:t>
            </a:r>
            <a:r>
              <a:rPr lang="en-US" dirty="0" smtClean="0">
                <a:solidFill>
                  <a:schemeClr val="accent2"/>
                </a:solidFill>
              </a:rPr>
              <a:t>40</a:t>
            </a:r>
          </a:p>
          <a:p>
            <a:r>
              <a:rPr lang="en-US" dirty="0" smtClean="0"/>
              <a:t>1 bucket = 2 ns                                                          </a:t>
            </a:r>
            <a:r>
              <a:rPr lang="en-US" dirty="0" smtClean="0">
                <a:solidFill>
                  <a:schemeClr val="accent2"/>
                </a:solidFill>
              </a:rPr>
              <a:t># Bunche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F</a:t>
            </a:r>
            <a:r>
              <a:rPr lang="de-DE" sz="2000" dirty="0" err="1" smtClean="0">
                <a:solidFill>
                  <a:schemeClr val="accent2"/>
                </a:solidFill>
              </a:rPr>
              <a:t>üllungen</a:t>
            </a:r>
            <a:r>
              <a:rPr lang="de-DE" sz="2000" dirty="0" smtClean="0">
                <a:solidFill>
                  <a:schemeClr val="accent2"/>
                </a:solidFill>
              </a:rPr>
              <a:t> mit 60 und 40 </a:t>
            </a:r>
            <a:r>
              <a:rPr lang="de-DE" sz="2000" dirty="0" err="1" smtClean="0">
                <a:solidFill>
                  <a:schemeClr val="accent2"/>
                </a:solidFill>
              </a:rPr>
              <a:t>Bunchen</a:t>
            </a:r>
            <a:endParaRPr lang="de-DE" sz="2000" dirty="0" smtClean="0">
              <a:solidFill>
                <a:schemeClr val="accent2"/>
              </a:solidFill>
            </a:endParaRPr>
          </a:p>
          <a:p>
            <a:r>
              <a:rPr lang="de-DE" sz="2000" dirty="0" smtClean="0">
                <a:solidFill>
                  <a:schemeClr val="accent2"/>
                </a:solidFill>
              </a:rPr>
              <a:t>zeigen keine </a:t>
            </a:r>
            <a:r>
              <a:rPr lang="de-DE" sz="2000" dirty="0" err="1" smtClean="0">
                <a:solidFill>
                  <a:schemeClr val="accent2"/>
                </a:solidFill>
              </a:rPr>
              <a:t>Emittanzvergrößerungen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4000" y="3297884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Mai, Juni 2010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80200" y="5434665"/>
            <a:ext cx="628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1067" y="5858794"/>
            <a:ext cx="4052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Integrierter Strom Mai 2010  </a:t>
            </a:r>
            <a:r>
              <a:rPr lang="en-US" dirty="0" smtClean="0">
                <a:sym typeface="Wingdings" pitchFamily="2" charset="2"/>
              </a:rPr>
              <a:t> Mai 2011</a:t>
            </a:r>
          </a:p>
          <a:p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                                  133 Ah  577 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7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r>
              <a:rPr lang="de-DE" dirty="0" err="1" smtClean="0"/>
              <a:t>üllmuster</a:t>
            </a:r>
            <a:r>
              <a:rPr lang="de-DE" dirty="0" smtClean="0"/>
              <a:t>  2012</a:t>
            </a:r>
            <a:endParaRPr lang="en-US" dirty="0"/>
          </a:p>
        </p:txBody>
      </p:sp>
      <p:sp>
        <p:nvSpPr>
          <p:cNvPr id="3" name="Right Brace 2"/>
          <p:cNvSpPr/>
          <p:nvPr/>
        </p:nvSpPr>
        <p:spPr bwMode="auto">
          <a:xfrm>
            <a:off x="5254388" y="1419368"/>
            <a:ext cx="586856" cy="2565778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ight Brace 4"/>
          <p:cNvSpPr/>
          <p:nvPr/>
        </p:nvSpPr>
        <p:spPr bwMode="auto">
          <a:xfrm>
            <a:off x="5348849" y="4597755"/>
            <a:ext cx="397934" cy="7366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5647" y="2498894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User </a:t>
            </a:r>
            <a:r>
              <a:rPr lang="de-DE" dirty="0" err="1" smtClean="0"/>
              <a:t>runs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05647" y="4626763"/>
            <a:ext cx="2523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Scrubbing</a:t>
            </a:r>
            <a:r>
              <a:rPr lang="de-DE" dirty="0" smtClean="0"/>
              <a:t> </a:t>
            </a:r>
            <a:r>
              <a:rPr lang="de-DE" dirty="0" err="1" smtClean="0"/>
              <a:t>runs</a:t>
            </a:r>
            <a:endParaRPr lang="de-DE" dirty="0"/>
          </a:p>
          <a:p>
            <a:r>
              <a:rPr lang="de-DE" dirty="0" smtClean="0"/>
              <a:t>3-4 </a:t>
            </a:r>
            <a:r>
              <a:rPr lang="de-DE" dirty="0"/>
              <a:t>u</a:t>
            </a:r>
            <a:r>
              <a:rPr lang="de-DE" dirty="0" smtClean="0"/>
              <a:t>nd 10-11 März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125" y="5435679"/>
            <a:ext cx="6210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Integrierter Strom</a:t>
            </a:r>
          </a:p>
          <a:p>
            <a:r>
              <a:rPr lang="de-DE" dirty="0" smtClean="0"/>
              <a:t> Mai 2010  </a:t>
            </a:r>
            <a:r>
              <a:rPr lang="en-US" dirty="0" smtClean="0">
                <a:sym typeface="Wingdings" pitchFamily="2" charset="2"/>
              </a:rPr>
              <a:t> Mai 2011  </a:t>
            </a:r>
            <a:r>
              <a:rPr lang="en-US" dirty="0" err="1" smtClean="0">
                <a:sym typeface="Wingdings" pitchFamily="2" charset="2"/>
              </a:rPr>
              <a:t>Dez</a:t>
            </a:r>
            <a:r>
              <a:rPr lang="en-US" dirty="0" smtClean="0">
                <a:sym typeface="Wingdings" pitchFamily="2" charset="2"/>
              </a:rPr>
              <a:t>. 2011   April 2012   </a:t>
            </a:r>
            <a:r>
              <a:rPr lang="en-US" dirty="0" err="1" smtClean="0">
                <a:sym typeface="Wingdings" pitchFamily="2" charset="2"/>
              </a:rPr>
              <a:t>Dez</a:t>
            </a:r>
            <a:r>
              <a:rPr lang="en-US" dirty="0" smtClean="0">
                <a:sym typeface="Wingdings" pitchFamily="2" charset="2"/>
              </a:rPr>
              <a:t>. 2012</a:t>
            </a:r>
          </a:p>
          <a:p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    133 Ah  577 Ah       980 Ah        1050 Ah      1520 Ah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862357"/>
            <a:ext cx="4790363" cy="4302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1363" y="3299816"/>
            <a:ext cx="1838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320 Bunche:</a:t>
            </a:r>
          </a:p>
          <a:p>
            <a:r>
              <a:rPr lang="en-US" dirty="0" smtClean="0"/>
              <a:t>16.05 – 3.06.2012</a:t>
            </a:r>
          </a:p>
          <a:p>
            <a:r>
              <a:rPr lang="en-US" dirty="0" smtClean="0"/>
              <a:t>14.11 – 5.12.2012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5171"/>
            <a:ext cx="8520113" cy="544512"/>
          </a:xfrm>
        </p:spPr>
        <p:txBody>
          <a:bodyPr/>
          <a:lstStyle/>
          <a:p>
            <a:r>
              <a:rPr lang="de-DE" sz="3200" dirty="0"/>
              <a:t>W</a:t>
            </a:r>
            <a:r>
              <a:rPr lang="de-DE" sz="3200" dirty="0" smtClean="0"/>
              <a:t>urden </a:t>
            </a:r>
            <a:r>
              <a:rPr lang="de-DE" sz="3200" dirty="0" err="1"/>
              <a:t>e</a:t>
            </a:r>
            <a:r>
              <a:rPr lang="de-DE" sz="3200" dirty="0" err="1" smtClean="0"/>
              <a:t>clouds</a:t>
            </a:r>
            <a:r>
              <a:rPr lang="de-DE" sz="3200" dirty="0" smtClean="0"/>
              <a:t> bei PETRA III erwartet ?</a:t>
            </a:r>
            <a:endParaRPr lang="de-DE" sz="3200" dirty="0"/>
          </a:p>
        </p:txBody>
      </p:sp>
      <p:sp>
        <p:nvSpPr>
          <p:cNvPr id="301060" name="Rectangle 4"/>
          <p:cNvSpPr>
            <a:spLocks noChangeArrowheads="1"/>
          </p:cNvSpPr>
          <p:nvPr/>
        </p:nvSpPr>
        <p:spPr bwMode="auto">
          <a:xfrm>
            <a:off x="4667991" y="871408"/>
            <a:ext cx="38100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u="sng" dirty="0"/>
              <a:t>PETRA III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en-US" dirty="0" smtClean="0"/>
          </a:p>
          <a:p>
            <a:r>
              <a:rPr lang="en-US" dirty="0" smtClean="0"/>
              <a:t>1) JA</a:t>
            </a:r>
          </a:p>
          <a:p>
            <a:r>
              <a:rPr lang="en-US" dirty="0" smtClean="0"/>
              <a:t>Simulation der </a:t>
            </a:r>
            <a:r>
              <a:rPr lang="en-US" dirty="0" err="1" smtClean="0"/>
              <a:t>Entstehung</a:t>
            </a:r>
            <a:r>
              <a:rPr lang="en-US" dirty="0" smtClean="0"/>
              <a:t> der</a:t>
            </a:r>
          </a:p>
          <a:p>
            <a:r>
              <a:rPr lang="en-US" dirty="0" err="1"/>
              <a:t>e</a:t>
            </a:r>
            <a:r>
              <a:rPr lang="en-US" dirty="0" err="1" smtClean="0"/>
              <a:t>clouds</a:t>
            </a:r>
            <a:r>
              <a:rPr lang="en-US" dirty="0"/>
              <a:t> </a:t>
            </a:r>
            <a:br>
              <a:rPr lang="en-US" dirty="0"/>
            </a:br>
            <a:r>
              <a:rPr lang="de-DE" dirty="0"/>
              <a:t>(</a:t>
            </a:r>
            <a:r>
              <a:rPr lang="en-US" dirty="0" smtClean="0"/>
              <a:t>DESY </a:t>
            </a:r>
            <a:r>
              <a:rPr lang="en-US" dirty="0"/>
              <a:t>M 03-02, December </a:t>
            </a:r>
            <a:r>
              <a:rPr lang="en-US" dirty="0" smtClean="0"/>
              <a:t>2003)</a:t>
            </a:r>
            <a:endParaRPr lang="en-US" dirty="0"/>
          </a:p>
          <a:p>
            <a:endParaRPr lang="de-DE" dirty="0" smtClean="0"/>
          </a:p>
          <a:p>
            <a:r>
              <a:rPr lang="de-DE" dirty="0" smtClean="0"/>
              <a:t>Programm ECLOUD von CERN</a:t>
            </a:r>
          </a:p>
          <a:p>
            <a:r>
              <a:rPr lang="de-DE" dirty="0" smtClean="0"/>
              <a:t>F. Zimmermann, G. </a:t>
            </a:r>
            <a:r>
              <a:rPr lang="de-DE" dirty="0" err="1" smtClean="0"/>
              <a:t>Rumolo</a:t>
            </a:r>
            <a:endParaRPr lang="de-DE" dirty="0" smtClean="0"/>
          </a:p>
          <a:p>
            <a:r>
              <a:rPr lang="de-DE" dirty="0" smtClean="0"/>
              <a:t>(damals </a:t>
            </a:r>
            <a:r>
              <a:rPr lang="de-DE" dirty="0" err="1" smtClean="0"/>
              <a:t>version</a:t>
            </a:r>
            <a:r>
              <a:rPr lang="de-DE" dirty="0" smtClean="0"/>
              <a:t> 2.3, heute 4.0)</a:t>
            </a:r>
            <a:endParaRPr lang="de-DE" dirty="0"/>
          </a:p>
          <a:p>
            <a:endParaRPr lang="en-US" dirty="0" smtClean="0"/>
          </a:p>
          <a:p>
            <a:r>
              <a:rPr lang="en-US" dirty="0" smtClean="0"/>
              <a:t>2) </a:t>
            </a:r>
            <a:r>
              <a:rPr lang="en-US" dirty="0" err="1" smtClean="0"/>
              <a:t>Instabilit</a:t>
            </a:r>
            <a:r>
              <a:rPr lang="de-DE" dirty="0" err="1" smtClean="0"/>
              <a:t>ät</a:t>
            </a:r>
            <a:r>
              <a:rPr lang="de-DE" dirty="0" smtClean="0"/>
              <a:t> NEIN</a:t>
            </a:r>
          </a:p>
          <a:p>
            <a:endParaRPr lang="en-US" dirty="0"/>
          </a:p>
          <a:p>
            <a:r>
              <a:rPr lang="en-US" dirty="0" err="1"/>
              <a:t>Ab</a:t>
            </a:r>
            <a:r>
              <a:rPr lang="de-DE" dirty="0" err="1"/>
              <a:t>schätzung</a:t>
            </a:r>
            <a:r>
              <a:rPr lang="de-DE" dirty="0"/>
              <a:t> mit Hilfe eines</a:t>
            </a:r>
          </a:p>
          <a:p>
            <a:r>
              <a:rPr lang="de-DE" dirty="0" err="1"/>
              <a:t>Resonatormodels</a:t>
            </a:r>
            <a:r>
              <a:rPr lang="de-DE" dirty="0"/>
              <a:t> für das </a:t>
            </a:r>
            <a:r>
              <a:rPr lang="de-DE" dirty="0" err="1"/>
              <a:t>e</a:t>
            </a:r>
            <a:r>
              <a:rPr lang="de-DE" dirty="0" err="1" smtClean="0"/>
              <a:t>cloud</a:t>
            </a:r>
            <a:r>
              <a:rPr lang="de-DE" dirty="0" smtClean="0"/>
              <a:t> </a:t>
            </a:r>
            <a:r>
              <a:rPr lang="de-DE" dirty="0"/>
              <a:t>“</a:t>
            </a:r>
            <a:r>
              <a:rPr lang="de-DE" dirty="0" err="1"/>
              <a:t>Wakefield</a:t>
            </a:r>
            <a:r>
              <a:rPr lang="de-DE" dirty="0"/>
              <a:t>“ im Bogen</a:t>
            </a:r>
          </a:p>
          <a:p>
            <a:r>
              <a:rPr lang="de-DE" dirty="0"/>
              <a:t>(altes Achtel</a:t>
            </a:r>
            <a:r>
              <a:rPr lang="de-DE" dirty="0" smtClean="0"/>
              <a:t>).</a:t>
            </a:r>
            <a:endParaRPr lang="de-DE" dirty="0"/>
          </a:p>
        </p:txBody>
      </p:sp>
      <p:sp>
        <p:nvSpPr>
          <p:cNvPr id="301061" name="Text Box 5"/>
          <p:cNvSpPr txBox="1">
            <a:spLocks noChangeArrowheads="1"/>
          </p:cNvSpPr>
          <p:nvPr/>
        </p:nvSpPr>
        <p:spPr bwMode="auto">
          <a:xfrm>
            <a:off x="304800" y="852487"/>
            <a:ext cx="3852863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de-DE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KEK B-</a:t>
            </a:r>
            <a:r>
              <a:rPr kumimoji="1" lang="de-DE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factory</a:t>
            </a:r>
            <a:r>
              <a:rPr kumimoji="1" lang="de-DE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r>
              <a:rPr lang="de-DE" sz="1600" dirty="0"/>
              <a:t>Strahlgröße am Wechselwirkungspunkt</a:t>
            </a:r>
          </a:p>
          <a:p>
            <a:r>
              <a:rPr lang="de-DE" sz="1600" dirty="0"/>
              <a:t>als Funktion des Strahlstroms</a:t>
            </a:r>
            <a:endParaRPr kumimoji="1" lang="de-DE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10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738312"/>
            <a:ext cx="3962400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1063" name="Line 7"/>
          <p:cNvSpPr>
            <a:spLocks noChangeShapeType="1"/>
          </p:cNvSpPr>
          <p:nvPr/>
        </p:nvSpPr>
        <p:spPr bwMode="auto">
          <a:xfrm flipV="1">
            <a:off x="1484416" y="3895106"/>
            <a:ext cx="201879" cy="1377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01064" name="Text Box 8"/>
          <p:cNvSpPr txBox="1">
            <a:spLocks noChangeArrowheads="1"/>
          </p:cNvSpPr>
          <p:nvPr/>
        </p:nvSpPr>
        <p:spPr bwMode="auto">
          <a:xfrm>
            <a:off x="469106" y="5272644"/>
            <a:ext cx="3414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Effekte traten bei 400 mA</a:t>
            </a:r>
          </a:p>
          <a:p>
            <a:r>
              <a:rPr lang="de-DE" dirty="0"/>
              <a:t>Strahlstrom auf.</a:t>
            </a:r>
          </a:p>
        </p:txBody>
      </p:sp>
      <p:pic>
        <p:nvPicPr>
          <p:cNvPr id="18434" name="Picture 2" descr="http://www.physikfuerkids.de/lab1/wetter/karte/bilder/europadw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09" y="750742"/>
            <a:ext cx="2070882" cy="155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85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Dipolvakuumkammer</a:t>
            </a:r>
            <a:r>
              <a:rPr lang="en-US" dirty="0" smtClean="0"/>
              <a:t>:  </a:t>
            </a:r>
            <a:r>
              <a:rPr lang="en-US" dirty="0" err="1" smtClean="0"/>
              <a:t>Sekund</a:t>
            </a:r>
            <a:r>
              <a:rPr lang="de-DE" dirty="0" smtClean="0"/>
              <a:t>ä</a:t>
            </a:r>
            <a:r>
              <a:rPr lang="en-US" dirty="0" err="1" smtClean="0"/>
              <a:t>remissionskoeffizient</a:t>
            </a:r>
            <a:endParaRPr lang="en-US" dirty="0" smtClean="0"/>
          </a:p>
        </p:txBody>
      </p: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6630022" y="5231550"/>
            <a:ext cx="22016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 smtClean="0"/>
              <a:t> </a:t>
            </a:r>
            <a:r>
              <a:rPr lang="en-US" b="1" dirty="0"/>
              <a:t>Al</a:t>
            </a:r>
            <a:r>
              <a:rPr lang="en-US" dirty="0"/>
              <a:t>,   80 mm x 40 mm</a:t>
            </a:r>
          </a:p>
        </p:txBody>
      </p:sp>
      <p:pic>
        <p:nvPicPr>
          <p:cNvPr id="7177" name="Picture 15" descr="Z:\afs\desy.de\user\m\mpywar\xxl\latex\EC12\Talk\P3ALchamber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218" y="849899"/>
            <a:ext cx="3269673" cy="435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 Box 22"/>
          <p:cNvSpPr txBox="1">
            <a:spLocks noChangeArrowheads="1"/>
          </p:cNvSpPr>
          <p:nvPr/>
        </p:nvSpPr>
        <p:spPr bwMode="auto">
          <a:xfrm>
            <a:off x="166688" y="859135"/>
            <a:ext cx="250100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400" dirty="0">
                <a:latin typeface="David" pitchFamily="2" charset="-79"/>
                <a:cs typeface="David" pitchFamily="2" charset="-79"/>
              </a:rPr>
              <a:t>IPAC 2011</a:t>
            </a:r>
          </a:p>
          <a:p>
            <a:pPr eaLnBrk="1" hangingPunct="1"/>
            <a:r>
              <a:rPr lang="en-GB" sz="1400" b="1" dirty="0">
                <a:latin typeface="Times New Roman" pitchFamily="18" charset="0"/>
                <a:ea typeface="ＭＳ Ｐゴシック" charset="-128"/>
              </a:rPr>
              <a:t>Secondary Electron Yield </a:t>
            </a:r>
          </a:p>
          <a:p>
            <a:pPr eaLnBrk="1" hangingPunct="1"/>
            <a:r>
              <a:rPr lang="en-GB" sz="1400" b="1" dirty="0">
                <a:latin typeface="Times New Roman" pitchFamily="18" charset="0"/>
                <a:ea typeface="ＭＳ Ｐゴシック" charset="-128"/>
              </a:rPr>
              <a:t>of Al Samples from the Dipole</a:t>
            </a:r>
          </a:p>
          <a:p>
            <a:pPr eaLnBrk="1" hangingPunct="1"/>
            <a:r>
              <a:rPr lang="en-GB" sz="1400" b="1" dirty="0">
                <a:latin typeface="Times New Roman" pitchFamily="18" charset="0"/>
                <a:ea typeface="ＭＳ Ｐゴシック" charset="-128"/>
              </a:rPr>
              <a:t>chamber of PETRA III</a:t>
            </a:r>
            <a:endParaRPr lang="it-IT" sz="1400" dirty="0">
              <a:latin typeface="David" pitchFamily="2" charset="-79"/>
              <a:cs typeface="David" pitchFamily="2" charset="-79"/>
            </a:endParaRPr>
          </a:p>
          <a:p>
            <a:pPr eaLnBrk="1" hangingPunct="1"/>
            <a:r>
              <a:rPr lang="it-IT" sz="1000" dirty="0">
                <a:latin typeface="David" pitchFamily="2" charset="-79"/>
                <a:cs typeface="David" pitchFamily="2" charset="-79"/>
              </a:rPr>
              <a:t>D.R. Grosso, M. </a:t>
            </a:r>
            <a:r>
              <a:rPr lang="it-IT" sz="1000" dirty="0" err="1">
                <a:latin typeface="David" pitchFamily="2" charset="-79"/>
                <a:cs typeface="David" pitchFamily="2" charset="-79"/>
              </a:rPr>
              <a:t>Commisso</a:t>
            </a:r>
            <a:r>
              <a:rPr lang="it-IT" sz="1000" dirty="0">
                <a:latin typeface="David" pitchFamily="2" charset="-79"/>
                <a:cs typeface="David" pitchFamily="2" charset="-79"/>
              </a:rPr>
              <a:t>,</a:t>
            </a:r>
          </a:p>
          <a:p>
            <a:pPr eaLnBrk="1" hangingPunct="1"/>
            <a:r>
              <a:rPr lang="it-IT" sz="1000" dirty="0">
                <a:latin typeface="David" pitchFamily="2" charset="-79"/>
                <a:cs typeface="David" pitchFamily="2" charset="-79"/>
              </a:rPr>
              <a:t>and R. Cimino,</a:t>
            </a:r>
          </a:p>
          <a:p>
            <a:pPr eaLnBrk="1" hangingPunct="1"/>
            <a:r>
              <a:rPr lang="it-IT" sz="1000" dirty="0">
                <a:latin typeface="David" pitchFamily="2" charset="-79"/>
                <a:cs typeface="David" pitchFamily="2" charset="-79"/>
              </a:rPr>
              <a:t>LNF-INFN, Frascati </a:t>
            </a:r>
            <a:r>
              <a:rPr lang="it-IT" sz="1000" dirty="0" err="1">
                <a:latin typeface="David" pitchFamily="2" charset="-79"/>
                <a:cs typeface="David" pitchFamily="2" charset="-79"/>
              </a:rPr>
              <a:t>Italy</a:t>
            </a:r>
            <a:endParaRPr lang="it-IT" sz="1000" dirty="0">
              <a:latin typeface="David" pitchFamily="2" charset="-79"/>
              <a:cs typeface="David" pitchFamily="2" charset="-79"/>
            </a:endParaRPr>
          </a:p>
          <a:p>
            <a:pPr eaLnBrk="1" hangingPunct="1"/>
            <a:r>
              <a:rPr lang="it-IT" sz="1000" dirty="0">
                <a:latin typeface="David" pitchFamily="2" charset="-79"/>
                <a:cs typeface="David" pitchFamily="2" charset="-79"/>
              </a:rPr>
              <a:t>R. </a:t>
            </a:r>
            <a:r>
              <a:rPr lang="it-IT" sz="1000" dirty="0" err="1">
                <a:latin typeface="David" pitchFamily="2" charset="-79"/>
                <a:cs typeface="David" pitchFamily="2" charset="-79"/>
              </a:rPr>
              <a:t>Flammini</a:t>
            </a:r>
            <a:r>
              <a:rPr lang="it-IT" sz="1000" dirty="0">
                <a:latin typeface="David" pitchFamily="2" charset="-79"/>
                <a:cs typeface="David" pitchFamily="2" charset="-79"/>
              </a:rPr>
              <a:t>, CNR-IMIP,</a:t>
            </a:r>
          </a:p>
          <a:p>
            <a:pPr eaLnBrk="1" hangingPunct="1"/>
            <a:r>
              <a:rPr lang="it-IT" sz="1000" dirty="0">
                <a:latin typeface="David" pitchFamily="2" charset="-79"/>
                <a:cs typeface="David" pitchFamily="2" charset="-79"/>
              </a:rPr>
              <a:t>Monterotondo, </a:t>
            </a:r>
            <a:r>
              <a:rPr lang="it-IT" sz="1000" dirty="0" err="1">
                <a:latin typeface="David" pitchFamily="2" charset="-79"/>
                <a:cs typeface="David" pitchFamily="2" charset="-79"/>
              </a:rPr>
              <a:t>Italy</a:t>
            </a:r>
            <a:endParaRPr lang="it-IT" sz="1000" dirty="0">
              <a:latin typeface="David" pitchFamily="2" charset="-79"/>
              <a:cs typeface="David" pitchFamily="2" charset="-79"/>
            </a:endParaRPr>
          </a:p>
          <a:p>
            <a:pPr eaLnBrk="1" hangingPunct="1"/>
            <a:r>
              <a:rPr lang="it-IT" sz="1000" dirty="0">
                <a:latin typeface="David" pitchFamily="2" charset="-79"/>
                <a:cs typeface="David" pitchFamily="2" charset="-79"/>
              </a:rPr>
              <a:t>R. </a:t>
            </a:r>
            <a:r>
              <a:rPr lang="it-IT" sz="1000" dirty="0" err="1">
                <a:latin typeface="David" pitchFamily="2" charset="-79"/>
                <a:cs typeface="David" pitchFamily="2" charset="-79"/>
              </a:rPr>
              <a:t>Larciprete</a:t>
            </a:r>
            <a:r>
              <a:rPr lang="it-IT" sz="1000" dirty="0">
                <a:latin typeface="David" pitchFamily="2" charset="-79"/>
                <a:cs typeface="David" pitchFamily="2" charset="-79"/>
              </a:rPr>
              <a:t>, CNR-ISC, Rome, </a:t>
            </a:r>
            <a:r>
              <a:rPr lang="it-IT" sz="1000" dirty="0" err="1">
                <a:latin typeface="David" pitchFamily="2" charset="-79"/>
                <a:cs typeface="David" pitchFamily="2" charset="-79"/>
              </a:rPr>
              <a:t>Italy</a:t>
            </a:r>
            <a:endParaRPr lang="it-IT" sz="1000" dirty="0">
              <a:latin typeface="David" pitchFamily="2" charset="-79"/>
              <a:cs typeface="David" pitchFamily="2" charset="-79"/>
            </a:endParaRPr>
          </a:p>
          <a:p>
            <a:pPr eaLnBrk="1" hangingPunct="1"/>
            <a:r>
              <a:rPr lang="en-US" sz="1000" dirty="0">
                <a:latin typeface="David" pitchFamily="2" charset="-79"/>
                <a:cs typeface="David" pitchFamily="2" charset="-79"/>
              </a:rPr>
              <a:t>R. W., DESY, Hamburg, </a:t>
            </a:r>
            <a:r>
              <a:rPr lang="en-US" sz="1000" dirty="0" smtClean="0">
                <a:latin typeface="David" pitchFamily="2" charset="-79"/>
                <a:cs typeface="David" pitchFamily="2" charset="-79"/>
              </a:rPr>
              <a:t>Germany</a:t>
            </a:r>
          </a:p>
          <a:p>
            <a:pPr eaLnBrk="1" hangingPunct="1"/>
            <a:endParaRPr lang="de-DE" sz="1000" dirty="0">
              <a:latin typeface="David" pitchFamily="2" charset="-79"/>
              <a:cs typeface="David" pitchFamily="2" charset="-79"/>
            </a:endParaRPr>
          </a:p>
          <a:p>
            <a:pPr eaLnBrk="1" hangingPunct="1"/>
            <a:r>
              <a:rPr lang="de-DE" dirty="0" smtClean="0">
                <a:latin typeface="David" pitchFamily="2" charset="-79"/>
                <a:cs typeface="David" pitchFamily="2" charset="-79"/>
              </a:rPr>
              <a:t>SEY hängt stark von den</a:t>
            </a:r>
          </a:p>
          <a:p>
            <a:pPr eaLnBrk="1" hangingPunct="1"/>
            <a:r>
              <a:rPr lang="de-DE" dirty="0" smtClean="0">
                <a:latin typeface="David" pitchFamily="2" charset="-79"/>
                <a:cs typeface="David" pitchFamily="2" charset="-79"/>
              </a:rPr>
              <a:t>Oberflächenoxidation ab !</a:t>
            </a:r>
            <a:endParaRPr lang="en-US" dirty="0">
              <a:latin typeface="David" pitchFamily="2" charset="-79"/>
              <a:cs typeface="David" pitchFamily="2" charset="-79"/>
            </a:endParaRPr>
          </a:p>
        </p:txBody>
      </p:sp>
      <p:pic>
        <p:nvPicPr>
          <p:cNvPr id="20" name="Picture 32" descr="C:\Users\Davide\Desktop\Al_Petra_Inviati\Poster\SetupSperiment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688" y="3974111"/>
            <a:ext cx="4810982" cy="266221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grpSp>
        <p:nvGrpSpPr>
          <p:cNvPr id="7178" name="Group 16"/>
          <p:cNvGrpSpPr>
            <a:grpSpLocks/>
          </p:cNvGrpSpPr>
          <p:nvPr/>
        </p:nvGrpSpPr>
        <p:grpSpPr bwMode="auto">
          <a:xfrm>
            <a:off x="2887663" y="849899"/>
            <a:ext cx="2752725" cy="3365500"/>
            <a:chOff x="3888" y="6569"/>
            <a:chExt cx="4536" cy="5624"/>
          </a:xfrm>
        </p:grpSpPr>
        <p:pic>
          <p:nvPicPr>
            <p:cNvPr id="7180" name="Picture 34" descr="C:\Users\Davide\Desktop\Al_Petra_Inviati\Poster\C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6569"/>
              <a:ext cx="4536" cy="5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1" name="Picture 40" descr="C:\Users\Davide\Desktop\Al_Petra_Inviati\Poster\P1150698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" y="7153"/>
              <a:ext cx="830" cy="7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2" name="CasellaDiTesto 55"/>
            <p:cNvSpPr txBox="1">
              <a:spLocks noChangeArrowheads="1"/>
            </p:cNvSpPr>
            <p:nvPr/>
          </p:nvSpPr>
          <p:spPr bwMode="auto">
            <a:xfrm>
              <a:off x="6245" y="7187"/>
              <a:ext cx="549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it-IT" sz="1000" b="1">
                  <a:latin typeface="Times New Roman" pitchFamily="18" charset="0"/>
                  <a:ea typeface="ＭＳ Ｐゴシック" charset="-128"/>
                </a:rPr>
                <a:t>(a)</a:t>
              </a:r>
            </a:p>
          </p:txBody>
        </p:sp>
        <p:sp>
          <p:nvSpPr>
            <p:cNvPr id="7183" name="CasellaDiTesto 56"/>
            <p:cNvSpPr txBox="1">
              <a:spLocks noChangeArrowheads="1"/>
            </p:cNvSpPr>
            <p:nvPr/>
          </p:nvSpPr>
          <p:spPr bwMode="auto">
            <a:xfrm>
              <a:off x="6292" y="8514"/>
              <a:ext cx="560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it-IT" sz="1000" b="1">
                  <a:solidFill>
                    <a:srgbClr val="FF0000"/>
                  </a:solidFill>
                  <a:latin typeface="Times New Roman" pitchFamily="18" charset="0"/>
                  <a:ea typeface="ＭＳ Ｐゴシック" charset="-128"/>
                </a:rPr>
                <a:t>(b)</a:t>
              </a:r>
            </a:p>
          </p:txBody>
        </p:sp>
        <p:sp>
          <p:nvSpPr>
            <p:cNvPr id="7184" name="CasellaDiTesto 57"/>
            <p:cNvSpPr txBox="1">
              <a:spLocks noChangeArrowheads="1"/>
            </p:cNvSpPr>
            <p:nvPr/>
          </p:nvSpPr>
          <p:spPr bwMode="auto">
            <a:xfrm>
              <a:off x="5714" y="9150"/>
              <a:ext cx="539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it-IT" sz="1000" b="1">
                  <a:solidFill>
                    <a:schemeClr val="accent2"/>
                  </a:solidFill>
                  <a:latin typeface="Times New Roman" pitchFamily="18" charset="0"/>
                  <a:ea typeface="ＭＳ Ｐゴシック" charset="-128"/>
                </a:rPr>
                <a:t>(c)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72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Simulation </a:t>
            </a:r>
            <a:r>
              <a:rPr lang="en-US" dirty="0" err="1" smtClean="0"/>
              <a:t>mit</a:t>
            </a:r>
            <a:r>
              <a:rPr lang="en-US" dirty="0" smtClean="0"/>
              <a:t> ECLOUD 4.0</a:t>
            </a:r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119063" y="857250"/>
            <a:ext cx="61889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PETRA III, 100 mA, </a:t>
            </a:r>
            <a:r>
              <a:rPr lang="en-US" dirty="0" err="1" smtClean="0">
                <a:solidFill>
                  <a:schemeClr val="accent2"/>
                </a:solidFill>
              </a:rPr>
              <a:t>verschiedene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Füllmuster</a:t>
            </a:r>
            <a:r>
              <a:rPr lang="en-US" dirty="0" smtClean="0">
                <a:solidFill>
                  <a:schemeClr val="accent2"/>
                </a:solidFill>
              </a:rPr>
              <a:t>, </a:t>
            </a:r>
            <a:r>
              <a:rPr lang="en-US" dirty="0">
                <a:solidFill>
                  <a:schemeClr val="accent2"/>
                </a:solidFill>
              </a:rPr>
              <a:t>SEY: 1.5, 2.0, 2.5</a:t>
            </a:r>
            <a:endParaRPr lang="en-US" dirty="0"/>
          </a:p>
        </p:txBody>
      </p:sp>
      <p:pic>
        <p:nvPicPr>
          <p:cNvPr id="46084" name="Picture 12" descr="C:\users\mpywar\My Documents\xxl\latex\EC12\Talk\plotmain60x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176338"/>
            <a:ext cx="3573462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3" descr="C:\users\mpywar\My Documents\xxl\latex\EC12\Talk\plotmain60x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1155700"/>
            <a:ext cx="3662362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4" descr="C:\users\mpywar\My Documents\xxl\latex\EC12\Talk\plotmain24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868738"/>
            <a:ext cx="35702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5" descr="C:\users\mpywar\My Documents\xxl\latex\EC12\Talk\plotmain32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875088"/>
            <a:ext cx="351155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8826" y="1983179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60 x 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28312" y="1983179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60 x 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3782" y="4381995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240 x 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75761" y="4381995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320 x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54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1" descr="C:\users\mpywar\My Documents\xxl\latex\EC12\Talk\plotboth60x6SEY2.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427" y="3396981"/>
            <a:ext cx="3395217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441490" y="2996108"/>
            <a:ext cx="463460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dirty="0" smtClean="0"/>
              <a:t>ECLOUD Simulation der e- Dichte im Zentrum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100 mA  60 x 6   </a:t>
            </a:r>
            <a:r>
              <a:rPr lang="en-US" dirty="0" err="1" smtClean="0">
                <a:solidFill>
                  <a:srgbClr val="FF0000"/>
                </a:solidFill>
              </a:rPr>
              <a:t>nicht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ok</a:t>
            </a:r>
          </a:p>
          <a:p>
            <a:r>
              <a:rPr lang="en-US" dirty="0">
                <a:solidFill>
                  <a:srgbClr val="0000FF"/>
                </a:solidFill>
              </a:rPr>
              <a:t>100 mA  60 x 4   ok</a:t>
            </a:r>
          </a:p>
          <a:p>
            <a:r>
              <a:rPr lang="en-US" dirty="0" err="1" smtClean="0">
                <a:solidFill>
                  <a:srgbClr val="009900"/>
                </a:solidFill>
              </a:rPr>
              <a:t>Schwelle</a:t>
            </a:r>
            <a:r>
              <a:rPr lang="en-US" dirty="0" smtClean="0">
                <a:solidFill>
                  <a:srgbClr val="009900"/>
                </a:solidFill>
              </a:rPr>
              <a:t> </a:t>
            </a:r>
            <a:r>
              <a:rPr lang="en-US" dirty="0">
                <a:solidFill>
                  <a:srgbClr val="009900"/>
                </a:solidFill>
              </a:rPr>
              <a:t>~ </a:t>
            </a:r>
            <a:r>
              <a:rPr lang="en-US" dirty="0" smtClean="0">
                <a:solidFill>
                  <a:srgbClr val="009900"/>
                </a:solidFill>
              </a:rPr>
              <a:t>1.4x10</a:t>
            </a:r>
            <a:r>
              <a:rPr lang="en-US" baseline="30000" dirty="0" smtClean="0">
                <a:solidFill>
                  <a:srgbClr val="009900"/>
                </a:solidFill>
              </a:rPr>
              <a:t>12</a:t>
            </a:r>
            <a:r>
              <a:rPr lang="en-US" dirty="0" smtClean="0">
                <a:solidFill>
                  <a:srgbClr val="009900"/>
                </a:solidFill>
              </a:rPr>
              <a:t> m</a:t>
            </a:r>
            <a:r>
              <a:rPr lang="en-US" baseline="30000" dirty="0" smtClean="0">
                <a:solidFill>
                  <a:srgbClr val="009900"/>
                </a:solidFill>
              </a:rPr>
              <a:t>-3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Instabilität</a:t>
            </a:r>
            <a:r>
              <a:rPr lang="en-US" dirty="0" smtClean="0"/>
              <a:t>: </a:t>
            </a:r>
            <a:r>
              <a:rPr lang="en-US" dirty="0" err="1" smtClean="0"/>
              <a:t>ecloud</a:t>
            </a:r>
            <a:r>
              <a:rPr lang="en-US" dirty="0" smtClean="0"/>
              <a:t> - </a:t>
            </a:r>
            <a:r>
              <a:rPr lang="en-US" dirty="0" err="1" smtClean="0"/>
              <a:t>Dichte</a:t>
            </a:r>
            <a:endParaRPr lang="en-US" dirty="0" smtClean="0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17475" y="5845175"/>
            <a:ext cx="79121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*) K. Ohmi: Electron Cloud Effect in Damping Rings of Linear Colliders</a:t>
            </a:r>
          </a:p>
          <a:p>
            <a:r>
              <a:rPr lang="en-US" sz="1400">
                <a:solidFill>
                  <a:schemeClr val="accent2"/>
                </a:solidFill>
              </a:rPr>
              <a:t>    31st ICFA Advanced Beam Dynamics Workshop on Electron-Cloud Effects "ECLOUD'04" 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87338" y="808038"/>
            <a:ext cx="22525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/>
              <a:t>Model von K. </a:t>
            </a:r>
            <a:r>
              <a:rPr lang="en-US" dirty="0" err="1" smtClean="0"/>
              <a:t>Ohmi</a:t>
            </a:r>
            <a:r>
              <a:rPr lang="en-US" dirty="0" smtClean="0"/>
              <a:t> </a:t>
            </a:r>
            <a:r>
              <a:rPr lang="en-US" dirty="0"/>
              <a:t>*)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287338" y="1147591"/>
            <a:ext cx="29819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err="1" smtClean="0"/>
              <a:t>Instabilitätsschwellendichte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961" y="935566"/>
            <a:ext cx="2645093" cy="76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032" y="1903174"/>
            <a:ext cx="139176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5122890" y="2299062"/>
            <a:ext cx="19916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/>
              <a:t>(L = </a:t>
            </a:r>
            <a:r>
              <a:rPr lang="en-US" sz="1200" dirty="0" err="1" smtClean="0"/>
              <a:t>Umfang</a:t>
            </a:r>
            <a:r>
              <a:rPr lang="en-US" sz="1200" dirty="0" smtClean="0"/>
              <a:t> des </a:t>
            </a:r>
            <a:r>
              <a:rPr lang="en-US" sz="1200" dirty="0" err="1" smtClean="0"/>
              <a:t>Ringes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5050352" y="1870082"/>
            <a:ext cx="1068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Q ~ 5 &lt; K</a:t>
            </a:r>
          </a:p>
        </p:txBody>
      </p:sp>
      <p:graphicFrame>
        <p:nvGraphicFramePr>
          <p:cNvPr id="628775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027760"/>
              </p:ext>
            </p:extLst>
          </p:nvPr>
        </p:nvGraphicFramePr>
        <p:xfrm>
          <a:off x="306867" y="1743494"/>
          <a:ext cx="4728358" cy="926276"/>
        </p:xfrm>
        <a:graphic>
          <a:graphicData uri="http://schemas.openxmlformats.org/drawingml/2006/table">
            <a:tbl>
              <a:tblPr/>
              <a:tblGrid>
                <a:gridCol w="2364180"/>
                <a:gridCol w="2364178"/>
              </a:tblGrid>
              <a:tr h="462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9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PETRA III (100 mA):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 1.4 x 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32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035" y="883279"/>
            <a:ext cx="1971675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33" name="Text Box 32"/>
          <p:cNvSpPr txBox="1">
            <a:spLocks noChangeArrowheads="1"/>
          </p:cNvSpPr>
          <p:nvPr/>
        </p:nvSpPr>
        <p:spPr bwMode="auto">
          <a:xfrm>
            <a:off x="6392798" y="1610786"/>
            <a:ext cx="26068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latin typeface="Symbol" pitchFamily="18" charset="2"/>
              </a:rPr>
              <a:t>l</a:t>
            </a:r>
            <a:r>
              <a:rPr lang="en-US" baseline="-25000" dirty="0"/>
              <a:t>+</a:t>
            </a:r>
            <a:r>
              <a:rPr lang="en-US" dirty="0"/>
              <a:t> = </a:t>
            </a:r>
            <a:r>
              <a:rPr lang="en-US" dirty="0" err="1" smtClean="0"/>
              <a:t>Linienladungsdichte</a:t>
            </a:r>
            <a:endParaRPr lang="en-US" dirty="0"/>
          </a:p>
          <a:p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/>
              <a:t>e+ bunch</a:t>
            </a:r>
          </a:p>
        </p:txBody>
      </p:sp>
      <p:pic>
        <p:nvPicPr>
          <p:cNvPr id="19" name="Picture 10" descr="C:\users\mpywar\My Documents\xxl\latex\EC12\Talk\plotboth60x4SEY2.0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35" y="3441844"/>
            <a:ext cx="3267604" cy="230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6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Wechselwirkung:    </a:t>
            </a:r>
            <a:r>
              <a:rPr lang="de-DE" dirty="0" err="1" smtClean="0"/>
              <a:t>Bunch</a:t>
            </a:r>
            <a:r>
              <a:rPr lang="de-DE" dirty="0" smtClean="0"/>
              <a:t> - </a:t>
            </a:r>
            <a:r>
              <a:rPr lang="de-DE" dirty="0" err="1" smtClean="0"/>
              <a:t>Ecloud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7" y="807523"/>
            <a:ext cx="4039157" cy="829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6" y="1772446"/>
            <a:ext cx="3696199" cy="16496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1998" y="831274"/>
            <a:ext cx="4140877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Aleksandar</a:t>
            </a:r>
            <a:r>
              <a:rPr lang="en-US" dirty="0"/>
              <a:t> </a:t>
            </a:r>
            <a:r>
              <a:rPr lang="en-US" dirty="0" err="1"/>
              <a:t>Markovik</a:t>
            </a:r>
            <a:r>
              <a:rPr lang="en-US" dirty="0"/>
              <a:t>, Ursula van </a:t>
            </a:r>
            <a:r>
              <a:rPr lang="en-US" dirty="0" err="1" smtClean="0"/>
              <a:t>Rienen</a:t>
            </a:r>
            <a:endParaRPr lang="en-US" dirty="0" smtClean="0"/>
          </a:p>
          <a:p>
            <a:endParaRPr lang="de-DE" dirty="0"/>
          </a:p>
          <a:p>
            <a:r>
              <a:rPr lang="de-DE" dirty="0" smtClean="0"/>
              <a:t>Beschleunigerseminar 29.01.2013</a:t>
            </a:r>
          </a:p>
          <a:p>
            <a:endParaRPr lang="de-DE" dirty="0"/>
          </a:p>
          <a:p>
            <a:r>
              <a:rPr lang="de-DE" dirty="0" smtClean="0"/>
              <a:t>Berechnung eines „</a:t>
            </a:r>
            <a:r>
              <a:rPr lang="de-DE" dirty="0" err="1" smtClean="0"/>
              <a:t>Wakepotentials</a:t>
            </a:r>
            <a:r>
              <a:rPr lang="de-DE" dirty="0" smtClean="0"/>
              <a:t>“ mit </a:t>
            </a:r>
          </a:p>
          <a:p>
            <a:r>
              <a:rPr lang="de-DE" dirty="0"/>
              <a:t>z</a:t>
            </a:r>
            <a:r>
              <a:rPr lang="de-DE" dirty="0" smtClean="0"/>
              <a:t>wei Parametern (</a:t>
            </a:r>
            <a:r>
              <a:rPr lang="de-DE" dirty="0" err="1" smtClean="0"/>
              <a:t>z</a:t>
            </a:r>
            <a:r>
              <a:rPr lang="de-DE" baseline="-25000" dirty="0" err="1" smtClean="0"/>
              <a:t>i</a:t>
            </a:r>
            <a:r>
              <a:rPr lang="de-DE" dirty="0" err="1" smtClean="0"/>
              <a:t>,z</a:t>
            </a:r>
            <a:r>
              <a:rPr lang="de-DE" baseline="-25000" dirty="0" err="1" smtClean="0"/>
              <a:t>j</a:t>
            </a:r>
            <a:r>
              <a:rPr lang="de-DE" dirty="0" smtClean="0"/>
              <a:t>) </a:t>
            </a:r>
            <a:r>
              <a:rPr lang="de-DE" dirty="0"/>
              <a:t>(Idee K. </a:t>
            </a:r>
            <a:r>
              <a:rPr lang="de-DE" dirty="0" err="1"/>
              <a:t>Ohmi</a:t>
            </a:r>
            <a:r>
              <a:rPr lang="de-DE" dirty="0"/>
              <a:t>)</a:t>
            </a:r>
            <a:endParaRPr lang="en-US" dirty="0"/>
          </a:p>
          <a:p>
            <a:r>
              <a:rPr lang="de-DE" dirty="0" smtClean="0"/>
              <a:t>und</a:t>
            </a:r>
          </a:p>
          <a:p>
            <a:r>
              <a:rPr lang="de-DE" dirty="0" err="1"/>
              <a:t>a</a:t>
            </a:r>
            <a:r>
              <a:rPr lang="de-DE" dirty="0" err="1" smtClean="0"/>
              <a:t>nschliessenden</a:t>
            </a:r>
            <a:r>
              <a:rPr lang="de-DE" dirty="0" smtClean="0"/>
              <a:t> </a:t>
            </a:r>
            <a:r>
              <a:rPr lang="de-DE" dirty="0"/>
              <a:t>T</a:t>
            </a:r>
            <a:r>
              <a:rPr lang="de-DE" dirty="0" smtClean="0"/>
              <a:t>racking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11" y="3572184"/>
            <a:ext cx="2791003" cy="2725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10" y="3791289"/>
            <a:ext cx="3946890" cy="228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13214" y="4191990"/>
            <a:ext cx="15816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Tunespektrum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Simulation</a:t>
            </a:r>
          </a:p>
          <a:p>
            <a:r>
              <a:rPr lang="de-DE" dirty="0"/>
              <a:t>u</a:t>
            </a:r>
            <a:r>
              <a:rPr lang="de-DE" dirty="0" smtClean="0"/>
              <a:t>nd</a:t>
            </a:r>
          </a:p>
          <a:p>
            <a:r>
              <a:rPr lang="de-DE" dirty="0" smtClean="0"/>
              <a:t>Messung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 bwMode="auto">
          <a:xfrm>
            <a:off x="2181224" y="4366779"/>
            <a:ext cx="148442" cy="41563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7788234" y="4420590"/>
            <a:ext cx="296884" cy="63533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2461036" y="4413662"/>
            <a:ext cx="148442" cy="41563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7606" y="4028225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4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Fazit:   PETRA III e+ Betrieb</a:t>
            </a:r>
            <a:endParaRPr lang="en-US" dirty="0"/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213756" y="980307"/>
            <a:ext cx="8740239" cy="555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de-DE" sz="2800" dirty="0" err="1" smtClean="0"/>
              <a:t>Eclouds</a:t>
            </a:r>
            <a:r>
              <a:rPr lang="de-DE" sz="2800" dirty="0" smtClean="0"/>
              <a:t> / </a:t>
            </a:r>
            <a:r>
              <a:rPr lang="de-DE" sz="2800" dirty="0" err="1" smtClean="0"/>
              <a:t>Emittanzvergrößerung</a:t>
            </a:r>
            <a:endParaRPr lang="de-DE" sz="2800" dirty="0" smtClean="0"/>
          </a:p>
          <a:p>
            <a:pPr eaLnBrk="1" hangingPunct="1"/>
            <a:r>
              <a:rPr lang="en-US" sz="2800" dirty="0" smtClean="0"/>
              <a:t>2012:  &gt; 1000 Ah  +  scrubbing</a:t>
            </a:r>
          </a:p>
          <a:p>
            <a:pPr marL="0" indent="0" eaLnBrk="1" hangingPunct="1">
              <a:buNone/>
            </a:pP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smtClean="0">
                <a:sym typeface="Wingdings" pitchFamily="2" charset="2"/>
              </a:rPr>
              <a:t>  320 </a:t>
            </a:r>
            <a:r>
              <a:rPr lang="en-US" sz="2800" dirty="0">
                <a:sym typeface="Wingdings" pitchFamily="2" charset="2"/>
              </a:rPr>
              <a:t>B</a:t>
            </a:r>
            <a:r>
              <a:rPr lang="en-US" sz="2800" dirty="0" smtClean="0">
                <a:sym typeface="Wingdings" pitchFamily="2" charset="2"/>
              </a:rPr>
              <a:t>unche, 100 mA, 24 ns </a:t>
            </a:r>
            <a:r>
              <a:rPr lang="en-US" sz="2800" dirty="0" err="1" smtClean="0">
                <a:sym typeface="Wingdings" pitchFamily="2" charset="2"/>
              </a:rPr>
              <a:t>Bunchabstand</a:t>
            </a:r>
            <a:r>
              <a:rPr lang="en-US" sz="2800" dirty="0" smtClean="0">
                <a:sym typeface="Wingdings" pitchFamily="2" charset="2"/>
              </a:rPr>
              <a:t> </a:t>
            </a:r>
            <a:endParaRPr lang="de-DE" sz="2800" dirty="0" smtClean="0"/>
          </a:p>
          <a:p>
            <a:pPr eaLnBrk="1" hangingPunct="1"/>
            <a:r>
              <a:rPr lang="de-DE" sz="2800" dirty="0" smtClean="0"/>
              <a:t>Al - Kammer, Oxidation der Oberfläche</a:t>
            </a:r>
          </a:p>
          <a:p>
            <a:pPr marL="0" indent="0" eaLnBrk="1" hangingPunct="1">
              <a:buNone/>
            </a:pPr>
            <a:r>
              <a:rPr lang="de-DE" sz="2800" dirty="0" smtClean="0">
                <a:sym typeface="Wingdings" pitchFamily="2" charset="2"/>
              </a:rPr>
              <a:t>    SEY &gt; 1.5, keine nachhaltige Verbesserung</a:t>
            </a:r>
            <a:endParaRPr lang="de-DE" sz="2800" dirty="0" smtClean="0"/>
          </a:p>
          <a:p>
            <a:pPr eaLnBrk="1" hangingPunct="1"/>
            <a:r>
              <a:rPr lang="de-DE" sz="2800" dirty="0" smtClean="0"/>
              <a:t>Oberes Seitenband im </a:t>
            </a:r>
            <a:r>
              <a:rPr lang="de-DE" sz="2800" dirty="0" err="1" smtClean="0"/>
              <a:t>Tunespektrum</a:t>
            </a:r>
            <a:r>
              <a:rPr lang="de-DE" sz="2800" dirty="0" smtClean="0"/>
              <a:t> NICHT verstanden</a:t>
            </a:r>
          </a:p>
          <a:p>
            <a:pPr marL="0" indent="0" eaLnBrk="1" hangingPunct="1">
              <a:buNone/>
            </a:pPr>
            <a:r>
              <a:rPr lang="de-DE" sz="2800" dirty="0" smtClean="0">
                <a:sym typeface="Wingdings" pitchFamily="2" charset="2"/>
              </a:rPr>
              <a:t>    Verbesserte Modellbildung    </a:t>
            </a:r>
          </a:p>
          <a:p>
            <a:pPr marL="0" indent="0" eaLnBrk="1" hangingPunct="1">
              <a:buNone/>
            </a:pPr>
            <a:r>
              <a:rPr lang="de-DE" sz="2800" dirty="0">
                <a:sym typeface="Wingdings" pitchFamily="2" charset="2"/>
              </a:rPr>
              <a:t> </a:t>
            </a:r>
            <a:r>
              <a:rPr lang="de-DE" sz="2800" dirty="0" smtClean="0">
                <a:sym typeface="Wingdings" pitchFamily="2" charset="2"/>
              </a:rPr>
              <a:t>       (Zusammenarbeit mit der Uni Rostock)</a:t>
            </a:r>
            <a:endParaRPr lang="de-DE" sz="2800" dirty="0" smtClean="0"/>
          </a:p>
          <a:p>
            <a:pPr marL="0" indent="0" eaLnBrk="1" hangingPunct="1">
              <a:buNone/>
            </a:pPr>
            <a:endParaRPr lang="de-DE" sz="3200" dirty="0" smtClean="0"/>
          </a:p>
        </p:txBody>
      </p:sp>
    </p:spTree>
    <p:extLst>
      <p:ext uri="{BB962C8B-B14F-4D97-AF65-F5344CB8AC3E}">
        <p14:creationId xmlns:p14="http://schemas.microsoft.com/office/powerpoint/2010/main" val="290888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2250" y="103188"/>
            <a:ext cx="8297863" cy="544512"/>
          </a:xfrm>
        </p:spPr>
        <p:txBody>
          <a:bodyPr/>
          <a:lstStyle/>
          <a:p>
            <a:pPr eaLnBrk="1" hangingPunct="1"/>
            <a:r>
              <a:rPr lang="de-DE" smtClean="0"/>
              <a:t>Übersicht</a:t>
            </a:r>
            <a:endParaRPr lang="en-US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50799" y="980307"/>
            <a:ext cx="7985125" cy="4550338"/>
          </a:xfrm>
        </p:spPr>
        <p:txBody>
          <a:bodyPr/>
          <a:lstStyle/>
          <a:p>
            <a:pPr eaLnBrk="1" hangingPunct="1"/>
            <a:r>
              <a:rPr lang="de-DE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e+ Betrieb (2009 – 2012)</a:t>
            </a:r>
          </a:p>
          <a:p>
            <a:pPr lvl="1" eaLnBrk="1" hangingPunct="1"/>
            <a:r>
              <a:rPr lang="de-DE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Eclouds</a:t>
            </a:r>
            <a:r>
              <a:rPr lang="de-DE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/ </a:t>
            </a:r>
            <a:r>
              <a:rPr lang="de-DE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Emittanzvergrößerung</a:t>
            </a:r>
            <a:endParaRPr lang="de-DE" sz="28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/>
            <a:r>
              <a:rPr lang="de-DE" sz="3200" dirty="0" smtClean="0"/>
              <a:t>Vakuum</a:t>
            </a:r>
          </a:p>
          <a:p>
            <a:pPr eaLnBrk="1" hangingPunct="1"/>
            <a:r>
              <a:rPr lang="de-DE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e- Betrieb (seit Jan 2013)</a:t>
            </a:r>
          </a:p>
          <a:p>
            <a:pPr lvl="1" eaLnBrk="1" hangingPunct="1"/>
            <a:r>
              <a:rPr lang="de-D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Ioneneffekte</a:t>
            </a:r>
            <a:endParaRPr lang="de-DE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/>
            <a:r>
              <a:rPr lang="de-DE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Einzelbuncheffekte</a:t>
            </a:r>
            <a:r>
              <a:rPr lang="de-DE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e+ / e-</a:t>
            </a:r>
          </a:p>
        </p:txBody>
      </p:sp>
    </p:spTree>
    <p:extLst>
      <p:ext uri="{BB962C8B-B14F-4D97-AF65-F5344CB8AC3E}">
        <p14:creationId xmlns:p14="http://schemas.microsoft.com/office/powerpoint/2010/main" val="12727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9" y="3524019"/>
            <a:ext cx="7250829" cy="24246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PETRA III:   </a:t>
            </a:r>
            <a:r>
              <a:rPr lang="en-US" dirty="0" err="1" smtClean="0"/>
              <a:t>Vakuum</a:t>
            </a:r>
            <a:r>
              <a:rPr lang="en-US" dirty="0" smtClean="0"/>
              <a:t> 2012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1" y="829710"/>
            <a:ext cx="7250829" cy="2436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6170" y="829710"/>
            <a:ext cx="1475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Ohne</a:t>
            </a:r>
            <a:r>
              <a:rPr lang="en-US" dirty="0" smtClean="0"/>
              <a:t> </a:t>
            </a:r>
            <a:r>
              <a:rPr lang="en-US" dirty="0" err="1" smtClean="0"/>
              <a:t>Strahl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~ 6 x 10</a:t>
            </a:r>
            <a:r>
              <a:rPr lang="en-US" baseline="30000" dirty="0" smtClean="0"/>
              <a:t>-10 </a:t>
            </a:r>
            <a:r>
              <a:rPr lang="en-US" dirty="0" err="1" smtClean="0"/>
              <a:t>mb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7346170" y="3541121"/>
            <a:ext cx="1571264" cy="2390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Strahl</a:t>
            </a:r>
            <a:endParaRPr lang="en-US" dirty="0" smtClean="0"/>
          </a:p>
          <a:p>
            <a:r>
              <a:rPr lang="en-US" dirty="0" smtClean="0"/>
              <a:t>100 mA</a:t>
            </a:r>
          </a:p>
          <a:p>
            <a:r>
              <a:rPr lang="en-US" dirty="0" smtClean="0"/>
              <a:t>240 Bunche</a:t>
            </a:r>
          </a:p>
          <a:p>
            <a:endParaRPr lang="en-US" dirty="0" smtClean="0"/>
          </a:p>
          <a:p>
            <a:r>
              <a:rPr lang="en-US" dirty="0" err="1" smtClean="0"/>
              <a:t>Bogen</a:t>
            </a:r>
            <a:endParaRPr lang="en-US" dirty="0" smtClean="0"/>
          </a:p>
          <a:p>
            <a:r>
              <a:rPr lang="en-US" dirty="0" smtClean="0"/>
              <a:t>~ 3 x 10</a:t>
            </a:r>
            <a:r>
              <a:rPr lang="en-US" baseline="30000" dirty="0" smtClean="0"/>
              <a:t>-9 </a:t>
            </a:r>
            <a:r>
              <a:rPr lang="en-US" dirty="0" err="1" smtClean="0"/>
              <a:t>mb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 smtClean="0"/>
              <a:t>Ring</a:t>
            </a:r>
            <a:endParaRPr lang="en-US" dirty="0"/>
          </a:p>
          <a:p>
            <a:r>
              <a:rPr lang="en-US" dirty="0"/>
              <a:t>~ </a:t>
            </a:r>
            <a:r>
              <a:rPr lang="en-US" dirty="0" smtClean="0"/>
              <a:t>1.4 </a:t>
            </a:r>
            <a:r>
              <a:rPr lang="en-US" dirty="0"/>
              <a:t>x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</a:rPr>
              <a:t>-8</a:t>
            </a:r>
            <a:r>
              <a:rPr lang="en-US" baseline="30000" dirty="0" smtClean="0"/>
              <a:t> </a:t>
            </a:r>
            <a:r>
              <a:rPr lang="en-US" dirty="0" err="1" smtClean="0"/>
              <a:t>mb</a:t>
            </a:r>
            <a:endParaRPr lang="en-US" baseline="30000" dirty="0"/>
          </a:p>
          <a:p>
            <a:endParaRPr lang="en-US" baseline="300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648200" y="3667125"/>
            <a:ext cx="790575" cy="4857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5591175" y="3667125"/>
            <a:ext cx="314325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081587" y="3331565"/>
            <a:ext cx="936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Wiggler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3425" y="3836402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</a:t>
            </a:r>
            <a:r>
              <a:rPr lang="en-US" dirty="0" err="1" smtClean="0"/>
              <a:t>ndulatoren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54442" y="3497848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</a:t>
            </a:r>
            <a:r>
              <a:rPr lang="en-US" dirty="0" err="1" smtClean="0"/>
              <a:t>ndulatoren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962025" y="4174956"/>
            <a:ext cx="219075" cy="2351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6650306" y="3910012"/>
            <a:ext cx="94526" cy="5000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8587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e+ / e- </a:t>
            </a:r>
            <a:r>
              <a:rPr lang="en-US" dirty="0" err="1" smtClean="0"/>
              <a:t>Betrieb</a:t>
            </a:r>
            <a:r>
              <a:rPr lang="en-US" dirty="0" smtClean="0"/>
              <a:t> </a:t>
            </a:r>
            <a:r>
              <a:rPr lang="en-US" dirty="0" err="1" smtClean="0"/>
              <a:t>bei</a:t>
            </a:r>
            <a:r>
              <a:rPr lang="en-US" dirty="0" smtClean="0"/>
              <a:t> PETRA</a:t>
            </a:r>
            <a:endParaRPr lang="en-US" dirty="0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11162"/>
            <a:ext cx="4277032" cy="302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82" y="3837784"/>
            <a:ext cx="4078356" cy="279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49" y="5215954"/>
            <a:ext cx="1027289" cy="113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99" y="949358"/>
            <a:ext cx="3984840" cy="414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56121" y="5060421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Konferenz</a:t>
            </a:r>
            <a:r>
              <a:rPr lang="en-US" dirty="0" smtClean="0"/>
              <a:t> Bergen, 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Juni</a:t>
            </a:r>
            <a:r>
              <a:rPr lang="en-US" dirty="0" smtClean="0"/>
              <a:t> 1979)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339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Dynamischer</a:t>
            </a:r>
            <a:r>
              <a:rPr lang="en-US" dirty="0" smtClean="0"/>
              <a:t> </a:t>
            </a:r>
            <a:r>
              <a:rPr lang="en-US" dirty="0" err="1" smtClean="0"/>
              <a:t>Druck</a:t>
            </a:r>
            <a:r>
              <a:rPr lang="en-US" dirty="0" smtClean="0"/>
              <a:t> in den </a:t>
            </a:r>
            <a:r>
              <a:rPr lang="en-US" dirty="0" err="1" smtClean="0"/>
              <a:t>alten</a:t>
            </a:r>
            <a:r>
              <a:rPr lang="en-US" dirty="0" smtClean="0"/>
              <a:t> </a:t>
            </a:r>
            <a:r>
              <a:rPr lang="en-US" dirty="0" err="1" smtClean="0"/>
              <a:t>Achteln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4" y="1012044"/>
            <a:ext cx="5787521" cy="426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25" y="1638794"/>
            <a:ext cx="4020788" cy="2838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9375" y="5505450"/>
            <a:ext cx="1920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Integrierter</a:t>
            </a:r>
            <a:r>
              <a:rPr lang="en-US" dirty="0" smtClean="0"/>
              <a:t> Strom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6867525" y="2705101"/>
            <a:ext cx="1733550" cy="26839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352925" y="5143500"/>
            <a:ext cx="2352676" cy="3619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989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Druckverteilung</a:t>
            </a:r>
            <a:r>
              <a:rPr lang="en-US" dirty="0" smtClean="0"/>
              <a:t> in der FODO-</a:t>
            </a:r>
            <a:r>
              <a:rPr lang="en-US" dirty="0" err="1" smtClean="0"/>
              <a:t>Zelle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" y="774413"/>
            <a:ext cx="54768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/>
              <a:t>Journal of Physics: Conference Series </a:t>
            </a:r>
            <a:r>
              <a:rPr lang="en-US" sz="1200" dirty="0"/>
              <a:t>100 </a:t>
            </a:r>
            <a:r>
              <a:rPr lang="en-US" sz="1200" b="0" dirty="0"/>
              <a:t>(2008) </a:t>
            </a:r>
            <a:r>
              <a:rPr lang="en-US" sz="1200" b="0" dirty="0" smtClean="0"/>
              <a:t>092012</a:t>
            </a:r>
          </a:p>
          <a:p>
            <a:r>
              <a:rPr lang="en-US" sz="1200" dirty="0"/>
              <a:t>Vacuum System Design of the Third Generation Synchrotron</a:t>
            </a:r>
          </a:p>
          <a:p>
            <a:r>
              <a:rPr lang="en-US" sz="1200" dirty="0"/>
              <a:t>Radiation Source PETRA </a:t>
            </a:r>
            <a:r>
              <a:rPr lang="en-US" sz="1200" dirty="0" smtClean="0"/>
              <a:t>III</a:t>
            </a:r>
          </a:p>
          <a:p>
            <a:r>
              <a:rPr lang="en-US" sz="1200" b="0" dirty="0"/>
              <a:t>R </a:t>
            </a:r>
            <a:r>
              <a:rPr lang="en-US" sz="1200" b="0" dirty="0" err="1"/>
              <a:t>Böspflug</a:t>
            </a:r>
            <a:r>
              <a:rPr lang="en-US" sz="1200" b="0" dirty="0"/>
              <a:t>, J </a:t>
            </a:r>
            <a:r>
              <a:rPr lang="en-US" sz="1200" b="0" dirty="0" err="1"/>
              <a:t>Boster</a:t>
            </a:r>
            <a:r>
              <a:rPr lang="en-US" sz="1200" b="0" dirty="0"/>
              <a:t>, W </a:t>
            </a:r>
            <a:r>
              <a:rPr lang="en-US" sz="1200" b="0" dirty="0" err="1"/>
              <a:t>Giesske</a:t>
            </a:r>
            <a:r>
              <a:rPr lang="en-US" sz="1200" b="0" dirty="0"/>
              <a:t>, D </a:t>
            </a:r>
            <a:r>
              <a:rPr lang="en-US" sz="1200" b="0" dirty="0" err="1"/>
              <a:t>Keese</a:t>
            </a:r>
            <a:r>
              <a:rPr lang="en-US" sz="1200" b="0" dirty="0"/>
              <a:t>, R </a:t>
            </a:r>
            <a:r>
              <a:rPr lang="en-US" sz="1200" b="0" dirty="0" err="1"/>
              <a:t>Köhler</a:t>
            </a:r>
            <a:r>
              <a:rPr lang="en-US" sz="1200" b="0" dirty="0"/>
              <a:t>, N </a:t>
            </a:r>
            <a:r>
              <a:rPr lang="en-US" sz="1200" b="0" dirty="0" err="1"/>
              <a:t>Mildner</a:t>
            </a:r>
            <a:r>
              <a:rPr lang="en-US" sz="1200" b="0" dirty="0"/>
              <a:t>, B </a:t>
            </a:r>
            <a:r>
              <a:rPr lang="en-US" sz="1200" b="0" dirty="0" err="1" smtClean="0"/>
              <a:t>Nagorny</a:t>
            </a:r>
            <a:r>
              <a:rPr lang="en-US" sz="1200" b="0" dirty="0" smtClean="0"/>
              <a:t>, </a:t>
            </a:r>
            <a:r>
              <a:rPr lang="en-US" sz="1200" b="0" dirty="0"/>
              <a:t>U</a:t>
            </a:r>
          </a:p>
          <a:p>
            <a:r>
              <a:rPr lang="en-US" sz="1200" b="0" dirty="0" err="1"/>
              <a:t>Naujoks</a:t>
            </a:r>
            <a:r>
              <a:rPr lang="en-US" sz="1200" b="0" dirty="0"/>
              <a:t>, H </a:t>
            </a:r>
            <a:r>
              <a:rPr lang="en-US" sz="1200" b="0" dirty="0" err="1"/>
              <a:t>Remde</a:t>
            </a:r>
            <a:r>
              <a:rPr lang="en-US" sz="1200" b="0" dirty="0"/>
              <a:t>, E Schulz, M Seidel, J </a:t>
            </a:r>
            <a:r>
              <a:rPr lang="en-US" sz="1200" b="0" dirty="0" err="1"/>
              <a:t>Tiessen</a:t>
            </a:r>
            <a:r>
              <a:rPr lang="en-US" sz="1200" b="0" dirty="0"/>
              <a:t>, H P </a:t>
            </a:r>
            <a:r>
              <a:rPr lang="en-US" sz="1200" b="0" dirty="0" err="1"/>
              <a:t>Wedekind</a:t>
            </a:r>
            <a:r>
              <a:rPr lang="en-US" sz="1200" b="0" dirty="0"/>
              <a:t> and K </a:t>
            </a:r>
            <a:r>
              <a:rPr lang="en-US" sz="1200" b="0" dirty="0" err="1"/>
              <a:t>Zapfe</a:t>
            </a:r>
            <a:endParaRPr lang="en-US" sz="12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8" y="2240548"/>
            <a:ext cx="5132218" cy="3486774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735" y="2975818"/>
            <a:ext cx="3543300" cy="56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2735" y="2240548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Restgasdichte</a:t>
            </a:r>
            <a:r>
              <a:rPr lang="en-US" dirty="0"/>
              <a:t>: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090" y="3805237"/>
            <a:ext cx="2288931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12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Massenspektrum</a:t>
            </a:r>
            <a:r>
              <a:rPr lang="en-US" dirty="0" smtClean="0"/>
              <a:t>   (5.3.2013)  SL 84 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2" y="1333500"/>
            <a:ext cx="7826214" cy="50291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525" y="840373"/>
            <a:ext cx="6813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Gesamtdruck</a:t>
            </a:r>
            <a:r>
              <a:rPr lang="en-US" dirty="0" smtClean="0"/>
              <a:t> ~ 3 x 10</a:t>
            </a:r>
            <a:r>
              <a:rPr lang="en-US" baseline="30000" dirty="0" smtClean="0"/>
              <a:t>-10</a:t>
            </a:r>
            <a:r>
              <a:rPr lang="en-US" dirty="0" smtClean="0"/>
              <a:t> </a:t>
            </a:r>
            <a:r>
              <a:rPr lang="en-US" dirty="0" err="1" smtClean="0"/>
              <a:t>mb</a:t>
            </a:r>
            <a:r>
              <a:rPr lang="en-US" dirty="0" smtClean="0"/>
              <a:t> (</a:t>
            </a:r>
            <a:r>
              <a:rPr lang="en-US" dirty="0" err="1" smtClean="0"/>
              <a:t>Messung</a:t>
            </a:r>
            <a:r>
              <a:rPr lang="en-US" dirty="0" smtClean="0"/>
              <a:t>)    / 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Strahl</a:t>
            </a:r>
            <a:r>
              <a:rPr lang="en-US" dirty="0" smtClean="0"/>
              <a:t>  ~ 2 x 10</a:t>
            </a:r>
            <a:r>
              <a:rPr lang="en-US" baseline="30000" dirty="0" smtClean="0"/>
              <a:t>-9</a:t>
            </a:r>
            <a:r>
              <a:rPr lang="en-US" dirty="0" smtClean="0"/>
              <a:t> </a:t>
            </a:r>
            <a:r>
              <a:rPr lang="en-US" dirty="0" err="1" smtClean="0"/>
              <a:t>mb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36827" y="1528761"/>
            <a:ext cx="16453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Massenzahl</a:t>
            </a:r>
            <a:r>
              <a:rPr lang="en-US" dirty="0" smtClean="0"/>
              <a:t>:</a:t>
            </a:r>
          </a:p>
          <a:p>
            <a:r>
              <a:rPr lang="en-US" dirty="0" smtClean="0"/>
              <a:t>A =   2    H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A = 16   CH</a:t>
            </a:r>
            <a:r>
              <a:rPr lang="en-US" baseline="-25000" dirty="0" smtClean="0"/>
              <a:t>4</a:t>
            </a:r>
          </a:p>
          <a:p>
            <a:r>
              <a:rPr lang="en-US" dirty="0" smtClean="0"/>
              <a:t>A = 18  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r>
              <a:rPr lang="en-US" dirty="0" smtClean="0"/>
              <a:t>A = 28   CO, N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A = 32   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A = 44   CO</a:t>
            </a:r>
            <a:r>
              <a:rPr lang="en-US" baseline="-25000" dirty="0" smtClean="0"/>
              <a:t>2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62625" y="4248150"/>
            <a:ext cx="1600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Bild</a:t>
            </a:r>
            <a:r>
              <a:rPr lang="en-US" dirty="0" smtClean="0"/>
              <a:t> </a:t>
            </a:r>
            <a:r>
              <a:rPr lang="en-US" dirty="0" err="1" smtClean="0"/>
              <a:t>vom</a:t>
            </a:r>
            <a:endParaRPr lang="en-US" dirty="0" smtClean="0"/>
          </a:p>
          <a:p>
            <a:r>
              <a:rPr lang="en-US" dirty="0" smtClean="0"/>
              <a:t>Multi-Channel </a:t>
            </a:r>
          </a:p>
          <a:p>
            <a:r>
              <a:rPr lang="en-US" dirty="0" smtClean="0"/>
              <a:t>Analyzer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 bwMode="auto">
          <a:xfrm>
            <a:off x="1355953" y="2419350"/>
            <a:ext cx="257175" cy="29527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3091" y="209767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16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2250" y="103188"/>
            <a:ext cx="8297863" cy="544512"/>
          </a:xfrm>
        </p:spPr>
        <p:txBody>
          <a:bodyPr/>
          <a:lstStyle/>
          <a:p>
            <a:pPr eaLnBrk="1" hangingPunct="1"/>
            <a:r>
              <a:rPr lang="de-DE" smtClean="0"/>
              <a:t>Übersicht</a:t>
            </a:r>
            <a:endParaRPr lang="en-US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50799" y="980307"/>
            <a:ext cx="7985125" cy="4550338"/>
          </a:xfrm>
        </p:spPr>
        <p:txBody>
          <a:bodyPr/>
          <a:lstStyle/>
          <a:p>
            <a:pPr eaLnBrk="1" hangingPunct="1"/>
            <a:r>
              <a:rPr lang="de-DE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e+ Betrieb (2009 – 2012)</a:t>
            </a:r>
          </a:p>
          <a:p>
            <a:pPr lvl="1" eaLnBrk="1" hangingPunct="1"/>
            <a:r>
              <a:rPr lang="de-DE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Eclouds</a:t>
            </a:r>
            <a:r>
              <a:rPr lang="de-DE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/ </a:t>
            </a:r>
            <a:r>
              <a:rPr lang="de-DE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Emittanzvergrößerung</a:t>
            </a:r>
            <a:endParaRPr lang="de-DE" sz="28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/>
            <a:r>
              <a:rPr lang="de-DE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Vakuum</a:t>
            </a:r>
          </a:p>
          <a:p>
            <a:pPr eaLnBrk="1" hangingPunct="1"/>
            <a:r>
              <a:rPr lang="de-DE" sz="3200" dirty="0" smtClean="0"/>
              <a:t>e- Betrieb (seit Jan 2013)</a:t>
            </a:r>
          </a:p>
          <a:p>
            <a:pPr lvl="1" eaLnBrk="1" hangingPunct="1"/>
            <a:r>
              <a:rPr lang="de-DE" sz="2800" dirty="0" smtClean="0"/>
              <a:t>Ioneneffekte</a:t>
            </a:r>
            <a:endParaRPr lang="de-DE" sz="2800" dirty="0"/>
          </a:p>
          <a:p>
            <a:pPr eaLnBrk="1" hangingPunct="1"/>
            <a:r>
              <a:rPr lang="de-DE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Einzelbuncheffekte</a:t>
            </a:r>
            <a:r>
              <a:rPr lang="de-DE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e+ / e-</a:t>
            </a:r>
          </a:p>
        </p:txBody>
      </p:sp>
    </p:spTree>
    <p:extLst>
      <p:ext uri="{BB962C8B-B14F-4D97-AF65-F5344CB8AC3E}">
        <p14:creationId xmlns:p14="http://schemas.microsoft.com/office/powerpoint/2010/main" val="15695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Ionendichte</a:t>
            </a:r>
            <a:endParaRPr lang="en-US" dirty="0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400048" y="1683404"/>
            <a:ext cx="19303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+mn-lt"/>
              </a:rPr>
              <a:t>Ionendichte</a:t>
            </a:r>
            <a:r>
              <a:rPr lang="en-US" dirty="0">
                <a:latin typeface="+mn-lt"/>
              </a:rPr>
              <a:t>:</a:t>
            </a:r>
            <a:r>
              <a:rPr lang="en-US" dirty="0"/>
              <a:t>  </a:t>
            </a: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3275371" y="2258829"/>
            <a:ext cx="4894289" cy="368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=  0.24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ions/cm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nach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>
                <a:latin typeface="+mn-lt"/>
              </a:rPr>
              <a:t>einen</a:t>
            </a:r>
            <a:r>
              <a:rPr lang="en-US" dirty="0">
                <a:latin typeface="+mn-lt"/>
              </a:rPr>
              <a:t> bunch</a:t>
            </a:r>
          </a:p>
          <a:p>
            <a:r>
              <a:rPr lang="en-US" dirty="0" smtClean="0">
                <a:latin typeface="+mn-lt"/>
              </a:rPr>
              <a:t>                             </a:t>
            </a:r>
            <a:r>
              <a:rPr lang="en-US" dirty="0" err="1" smtClean="0">
                <a:latin typeface="+mn-lt"/>
              </a:rPr>
              <a:t>mit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5 x 10</a:t>
            </a:r>
            <a:r>
              <a:rPr lang="en-US" baseline="30000" dirty="0">
                <a:latin typeface="+mn-lt"/>
              </a:rPr>
              <a:t>9 </a:t>
            </a:r>
            <a:r>
              <a:rPr lang="en-US" dirty="0" err="1" smtClean="0">
                <a:latin typeface="+mn-lt"/>
              </a:rPr>
              <a:t>Elektronen</a:t>
            </a:r>
            <a:endParaRPr lang="en-US" dirty="0" smtClean="0">
              <a:latin typeface="+mn-lt"/>
            </a:endParaRPr>
          </a:p>
          <a:p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                        (100 mA, 960 Bunche)</a:t>
            </a:r>
          </a:p>
          <a:p>
            <a:r>
              <a:rPr lang="en-US" dirty="0" smtClean="0">
                <a:latin typeface="+mn-lt"/>
              </a:rPr>
              <a:t>=  230 ions/cm    </a:t>
            </a:r>
            <a:r>
              <a:rPr lang="en-US" dirty="0" err="1" smtClean="0">
                <a:latin typeface="+mn-lt"/>
              </a:rPr>
              <a:t>nach</a:t>
            </a:r>
            <a:r>
              <a:rPr lang="en-US" dirty="0" smtClean="0">
                <a:latin typeface="+mn-lt"/>
              </a:rPr>
              <a:t> 960 </a:t>
            </a:r>
            <a:r>
              <a:rPr lang="en-US" dirty="0" err="1">
                <a:latin typeface="+mn-lt"/>
              </a:rPr>
              <a:t>B</a:t>
            </a:r>
            <a:r>
              <a:rPr lang="en-US" dirty="0" err="1" smtClean="0">
                <a:latin typeface="+mn-lt"/>
              </a:rPr>
              <a:t>unchen</a:t>
            </a:r>
            <a:endParaRPr lang="en-US" dirty="0" smtClean="0">
              <a:latin typeface="+mn-lt"/>
            </a:endParaRPr>
          </a:p>
          <a:p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                        </a:t>
            </a:r>
            <a:r>
              <a:rPr lang="en-US" dirty="0" err="1" smtClean="0">
                <a:latin typeface="+mn-lt"/>
              </a:rPr>
              <a:t>oder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einen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Umlauf</a:t>
            </a:r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dirty="0" err="1" smtClean="0">
                <a:latin typeface="+mn-lt"/>
              </a:rPr>
              <a:t>zum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Vergleich</a:t>
            </a:r>
            <a:endParaRPr lang="en-US" dirty="0" smtClean="0">
              <a:latin typeface="+mn-lt"/>
            </a:endParaRPr>
          </a:p>
          <a:p>
            <a:r>
              <a:rPr lang="en-US" dirty="0" err="1" smtClean="0">
                <a:latin typeface="+mn-lt"/>
              </a:rPr>
              <a:t>Bunchabstand</a:t>
            </a:r>
            <a:r>
              <a:rPr lang="en-US" dirty="0" smtClean="0">
                <a:latin typeface="+mn-lt"/>
              </a:rPr>
              <a:t> 8 ns </a:t>
            </a:r>
            <a:r>
              <a:rPr lang="en-US" dirty="0" err="1" smtClean="0">
                <a:latin typeface="+mn-lt"/>
              </a:rPr>
              <a:t>oder</a:t>
            </a:r>
            <a:r>
              <a:rPr lang="en-US" dirty="0" smtClean="0">
                <a:latin typeface="+mn-lt"/>
              </a:rPr>
              <a:t> 2.4 m</a:t>
            </a:r>
          </a:p>
          <a:p>
            <a:r>
              <a:rPr lang="en-US" dirty="0" smtClean="0">
                <a:latin typeface="+mn-lt"/>
              </a:rPr>
              <a:t> </a:t>
            </a:r>
          </a:p>
          <a:p>
            <a:pPr lvl="0"/>
            <a:r>
              <a:rPr lang="en-US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  20.8  x10</a:t>
            </a:r>
            <a:r>
              <a:rPr lang="en-US" baseline="30000" dirty="0" smtClean="0">
                <a:solidFill>
                  <a:srgbClr val="0000FF"/>
                </a:solidFill>
                <a:latin typeface="Arial"/>
              </a:rPr>
              <a:t>6 </a:t>
            </a:r>
            <a:r>
              <a:rPr lang="en-US" dirty="0" err="1" smtClean="0">
                <a:solidFill>
                  <a:srgbClr val="0000FF"/>
                </a:solidFill>
                <a:latin typeface="Arial"/>
              </a:rPr>
              <a:t>Elektronen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 /cm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  <a:p>
            <a:pPr lvl="0"/>
            <a:endParaRPr lang="en-US" dirty="0" smtClean="0">
              <a:solidFill>
                <a:srgbClr val="000000"/>
              </a:solidFill>
              <a:latin typeface="Arial"/>
            </a:endParaRPr>
          </a:p>
          <a:p>
            <a:endParaRPr lang="en-US" baseline="30000" dirty="0">
              <a:latin typeface="+mn-lt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00050" y="865751"/>
            <a:ext cx="12682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de-DE" dirty="0" err="1">
                <a:latin typeface="+mn-lt"/>
              </a:rPr>
              <a:t>Restgas</a:t>
            </a:r>
            <a:r>
              <a:rPr lang="en-US" dirty="0">
                <a:latin typeface="+mn-lt"/>
              </a:rPr>
              <a:t>:</a:t>
            </a:r>
            <a:endParaRPr lang="de-DE" dirty="0">
              <a:latin typeface="+mn-lt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00050" y="2717289"/>
            <a:ext cx="239871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en-US" sz="1600" dirty="0" err="1">
                <a:latin typeface="+mn-lt"/>
              </a:rPr>
              <a:t>Wirkungsquerschnitt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f</a:t>
            </a:r>
            <a:r>
              <a:rPr lang="de-DE" sz="1600" dirty="0" err="1">
                <a:latin typeface="+mn-lt"/>
              </a:rPr>
              <a:t>ür</a:t>
            </a:r>
            <a:r>
              <a:rPr lang="de-DE" sz="1600" dirty="0">
                <a:latin typeface="+mn-lt"/>
              </a:rPr>
              <a:t> die Ionisation: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2 </a:t>
            </a:r>
            <a:r>
              <a:rPr lang="en-US" sz="1600" dirty="0" err="1">
                <a:latin typeface="+mn-lt"/>
              </a:rPr>
              <a:t>Mbarn</a:t>
            </a:r>
            <a:r>
              <a:rPr lang="en-US" sz="1600" dirty="0">
                <a:latin typeface="+mn-lt"/>
              </a:rPr>
              <a:t> = 2 x 10</a:t>
            </a:r>
            <a:r>
              <a:rPr lang="en-US" sz="1600" baseline="30000" dirty="0">
                <a:latin typeface="+mn-lt"/>
              </a:rPr>
              <a:t>-18</a:t>
            </a:r>
            <a:r>
              <a:rPr lang="en-US" sz="1600" dirty="0">
                <a:latin typeface="+mn-lt"/>
              </a:rPr>
              <a:t> cm</a:t>
            </a:r>
            <a:r>
              <a:rPr lang="en-US" sz="1600" baseline="30000" dirty="0">
                <a:latin typeface="+mn-lt"/>
              </a:rPr>
              <a:t>2</a:t>
            </a:r>
            <a:endParaRPr lang="en-US" sz="1600" dirty="0">
              <a:latin typeface="+mn-lt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819" y="855262"/>
            <a:ext cx="6211069" cy="76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81" y="1620654"/>
            <a:ext cx="51720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2524" y="4000500"/>
            <a:ext cx="16453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Ionen</a:t>
            </a:r>
            <a:r>
              <a:rPr lang="en-US" dirty="0" smtClean="0"/>
              <a:t>:</a:t>
            </a:r>
          </a:p>
          <a:p>
            <a:r>
              <a:rPr lang="en-US" dirty="0" smtClean="0"/>
              <a:t>A =   2    H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A = 16   CH</a:t>
            </a:r>
            <a:r>
              <a:rPr lang="en-US" baseline="-25000" dirty="0" smtClean="0"/>
              <a:t>4</a:t>
            </a:r>
          </a:p>
          <a:p>
            <a:r>
              <a:rPr lang="en-US" dirty="0" smtClean="0"/>
              <a:t>A = 18  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r>
              <a:rPr lang="en-US" dirty="0" smtClean="0"/>
              <a:t>A = 28   CO, N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A = 32   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A = 44   CO</a:t>
            </a:r>
            <a:r>
              <a:rPr lang="en-US" baseline="-25000" dirty="0" smtClean="0"/>
              <a:t>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55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Ionen</a:t>
            </a:r>
            <a:r>
              <a:rPr lang="en-US" dirty="0" smtClean="0"/>
              <a:t> </a:t>
            </a:r>
            <a:r>
              <a:rPr lang="en-US" dirty="0" err="1" smtClean="0"/>
              <a:t>Optik</a:t>
            </a:r>
            <a:r>
              <a:rPr lang="en-US" dirty="0" smtClean="0"/>
              <a:t>: </a:t>
            </a:r>
            <a:r>
              <a:rPr lang="en-US" dirty="0" err="1" smtClean="0"/>
              <a:t>lineares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2042" y="2991424"/>
            <a:ext cx="363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+mn-lt"/>
              </a:rPr>
              <a:t>Im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Strahl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gefangene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Ionen</a:t>
            </a:r>
            <a:r>
              <a:rPr lang="en-US" dirty="0">
                <a:latin typeface="+mn-lt"/>
              </a:rPr>
              <a:t>:  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224638" y="3189862"/>
            <a:ext cx="7010400" cy="623887"/>
            <a:chOff x="167" y="2849"/>
            <a:chExt cx="4416" cy="393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7" y="2903"/>
              <a:ext cx="4416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80" y="3098"/>
              <a:ext cx="395" cy="130"/>
            </a:xfrm>
            <a:custGeom>
              <a:avLst/>
              <a:gdLst>
                <a:gd name="T0" fmla="*/ 194 w 395"/>
                <a:gd name="T1" fmla="*/ 0 h 130"/>
                <a:gd name="T2" fmla="*/ 240 w 395"/>
                <a:gd name="T3" fmla="*/ 6 h 130"/>
                <a:gd name="T4" fmla="*/ 272 w 395"/>
                <a:gd name="T5" fmla="*/ 6 h 130"/>
                <a:gd name="T6" fmla="*/ 311 w 395"/>
                <a:gd name="T7" fmla="*/ 13 h 130"/>
                <a:gd name="T8" fmla="*/ 337 w 395"/>
                <a:gd name="T9" fmla="*/ 19 h 130"/>
                <a:gd name="T10" fmla="*/ 363 w 395"/>
                <a:gd name="T11" fmla="*/ 32 h 130"/>
                <a:gd name="T12" fmla="*/ 382 w 395"/>
                <a:gd name="T13" fmla="*/ 45 h 130"/>
                <a:gd name="T14" fmla="*/ 395 w 395"/>
                <a:gd name="T15" fmla="*/ 52 h 130"/>
                <a:gd name="T16" fmla="*/ 395 w 395"/>
                <a:gd name="T17" fmla="*/ 65 h 130"/>
                <a:gd name="T18" fmla="*/ 395 w 395"/>
                <a:gd name="T19" fmla="*/ 78 h 130"/>
                <a:gd name="T20" fmla="*/ 382 w 395"/>
                <a:gd name="T21" fmla="*/ 91 h 130"/>
                <a:gd name="T22" fmla="*/ 363 w 395"/>
                <a:gd name="T23" fmla="*/ 104 h 130"/>
                <a:gd name="T24" fmla="*/ 337 w 395"/>
                <a:gd name="T25" fmla="*/ 110 h 130"/>
                <a:gd name="T26" fmla="*/ 311 w 395"/>
                <a:gd name="T27" fmla="*/ 123 h 130"/>
                <a:gd name="T28" fmla="*/ 272 w 395"/>
                <a:gd name="T29" fmla="*/ 130 h 130"/>
                <a:gd name="T30" fmla="*/ 240 w 395"/>
                <a:gd name="T31" fmla="*/ 130 h 130"/>
                <a:gd name="T32" fmla="*/ 194 w 395"/>
                <a:gd name="T33" fmla="*/ 130 h 130"/>
                <a:gd name="T34" fmla="*/ 156 w 395"/>
                <a:gd name="T35" fmla="*/ 130 h 130"/>
                <a:gd name="T36" fmla="*/ 117 w 395"/>
                <a:gd name="T37" fmla="*/ 130 h 130"/>
                <a:gd name="T38" fmla="*/ 84 w 395"/>
                <a:gd name="T39" fmla="*/ 123 h 130"/>
                <a:gd name="T40" fmla="*/ 58 w 395"/>
                <a:gd name="T41" fmla="*/ 110 h 130"/>
                <a:gd name="T42" fmla="*/ 32 w 395"/>
                <a:gd name="T43" fmla="*/ 104 h 130"/>
                <a:gd name="T44" fmla="*/ 13 w 395"/>
                <a:gd name="T45" fmla="*/ 91 h 130"/>
                <a:gd name="T46" fmla="*/ 0 w 395"/>
                <a:gd name="T47" fmla="*/ 78 h 130"/>
                <a:gd name="T48" fmla="*/ 0 w 395"/>
                <a:gd name="T49" fmla="*/ 65 h 130"/>
                <a:gd name="T50" fmla="*/ 0 w 395"/>
                <a:gd name="T51" fmla="*/ 52 h 130"/>
                <a:gd name="T52" fmla="*/ 13 w 395"/>
                <a:gd name="T53" fmla="*/ 45 h 130"/>
                <a:gd name="T54" fmla="*/ 32 w 395"/>
                <a:gd name="T55" fmla="*/ 32 h 130"/>
                <a:gd name="T56" fmla="*/ 58 w 395"/>
                <a:gd name="T57" fmla="*/ 19 h 130"/>
                <a:gd name="T58" fmla="*/ 84 w 395"/>
                <a:gd name="T59" fmla="*/ 13 h 130"/>
                <a:gd name="T60" fmla="*/ 117 w 395"/>
                <a:gd name="T61" fmla="*/ 6 h 130"/>
                <a:gd name="T62" fmla="*/ 156 w 395"/>
                <a:gd name="T63" fmla="*/ 6 h 130"/>
                <a:gd name="T64" fmla="*/ 194 w 395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5" h="130">
                  <a:moveTo>
                    <a:pt x="194" y="0"/>
                  </a:moveTo>
                  <a:lnTo>
                    <a:pt x="240" y="6"/>
                  </a:lnTo>
                  <a:lnTo>
                    <a:pt x="272" y="6"/>
                  </a:lnTo>
                  <a:lnTo>
                    <a:pt x="311" y="13"/>
                  </a:lnTo>
                  <a:lnTo>
                    <a:pt x="337" y="19"/>
                  </a:lnTo>
                  <a:lnTo>
                    <a:pt x="363" y="32"/>
                  </a:lnTo>
                  <a:lnTo>
                    <a:pt x="382" y="45"/>
                  </a:lnTo>
                  <a:lnTo>
                    <a:pt x="395" y="52"/>
                  </a:lnTo>
                  <a:lnTo>
                    <a:pt x="395" y="65"/>
                  </a:lnTo>
                  <a:lnTo>
                    <a:pt x="395" y="78"/>
                  </a:lnTo>
                  <a:lnTo>
                    <a:pt x="382" y="91"/>
                  </a:lnTo>
                  <a:lnTo>
                    <a:pt x="363" y="104"/>
                  </a:lnTo>
                  <a:lnTo>
                    <a:pt x="337" y="110"/>
                  </a:lnTo>
                  <a:lnTo>
                    <a:pt x="311" y="123"/>
                  </a:lnTo>
                  <a:lnTo>
                    <a:pt x="272" y="130"/>
                  </a:lnTo>
                  <a:lnTo>
                    <a:pt x="240" y="130"/>
                  </a:lnTo>
                  <a:lnTo>
                    <a:pt x="194" y="130"/>
                  </a:lnTo>
                  <a:lnTo>
                    <a:pt x="156" y="130"/>
                  </a:lnTo>
                  <a:lnTo>
                    <a:pt x="117" y="130"/>
                  </a:lnTo>
                  <a:lnTo>
                    <a:pt x="84" y="123"/>
                  </a:lnTo>
                  <a:lnTo>
                    <a:pt x="58" y="110"/>
                  </a:lnTo>
                  <a:lnTo>
                    <a:pt x="32" y="104"/>
                  </a:lnTo>
                  <a:lnTo>
                    <a:pt x="13" y="91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13" y="45"/>
                  </a:lnTo>
                  <a:lnTo>
                    <a:pt x="32" y="32"/>
                  </a:lnTo>
                  <a:lnTo>
                    <a:pt x="58" y="19"/>
                  </a:lnTo>
                  <a:lnTo>
                    <a:pt x="84" y="13"/>
                  </a:lnTo>
                  <a:lnTo>
                    <a:pt x="117" y="6"/>
                  </a:lnTo>
                  <a:lnTo>
                    <a:pt x="156" y="6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180" y="3098"/>
              <a:ext cx="395" cy="130"/>
            </a:xfrm>
            <a:custGeom>
              <a:avLst/>
              <a:gdLst>
                <a:gd name="T0" fmla="*/ 194 w 395"/>
                <a:gd name="T1" fmla="*/ 0 h 130"/>
                <a:gd name="T2" fmla="*/ 240 w 395"/>
                <a:gd name="T3" fmla="*/ 6 h 130"/>
                <a:gd name="T4" fmla="*/ 272 w 395"/>
                <a:gd name="T5" fmla="*/ 6 h 130"/>
                <a:gd name="T6" fmla="*/ 311 w 395"/>
                <a:gd name="T7" fmla="*/ 13 h 130"/>
                <a:gd name="T8" fmla="*/ 337 w 395"/>
                <a:gd name="T9" fmla="*/ 19 h 130"/>
                <a:gd name="T10" fmla="*/ 363 w 395"/>
                <a:gd name="T11" fmla="*/ 32 h 130"/>
                <a:gd name="T12" fmla="*/ 382 w 395"/>
                <a:gd name="T13" fmla="*/ 45 h 130"/>
                <a:gd name="T14" fmla="*/ 395 w 395"/>
                <a:gd name="T15" fmla="*/ 52 h 130"/>
                <a:gd name="T16" fmla="*/ 395 w 395"/>
                <a:gd name="T17" fmla="*/ 65 h 130"/>
                <a:gd name="T18" fmla="*/ 395 w 395"/>
                <a:gd name="T19" fmla="*/ 78 h 130"/>
                <a:gd name="T20" fmla="*/ 382 w 395"/>
                <a:gd name="T21" fmla="*/ 91 h 130"/>
                <a:gd name="T22" fmla="*/ 363 w 395"/>
                <a:gd name="T23" fmla="*/ 104 h 130"/>
                <a:gd name="T24" fmla="*/ 337 w 395"/>
                <a:gd name="T25" fmla="*/ 110 h 130"/>
                <a:gd name="T26" fmla="*/ 311 w 395"/>
                <a:gd name="T27" fmla="*/ 123 h 130"/>
                <a:gd name="T28" fmla="*/ 272 w 395"/>
                <a:gd name="T29" fmla="*/ 130 h 130"/>
                <a:gd name="T30" fmla="*/ 240 w 395"/>
                <a:gd name="T31" fmla="*/ 130 h 130"/>
                <a:gd name="T32" fmla="*/ 194 w 395"/>
                <a:gd name="T33" fmla="*/ 130 h 130"/>
                <a:gd name="T34" fmla="*/ 156 w 395"/>
                <a:gd name="T35" fmla="*/ 130 h 130"/>
                <a:gd name="T36" fmla="*/ 117 w 395"/>
                <a:gd name="T37" fmla="*/ 130 h 130"/>
                <a:gd name="T38" fmla="*/ 84 w 395"/>
                <a:gd name="T39" fmla="*/ 123 h 130"/>
                <a:gd name="T40" fmla="*/ 58 w 395"/>
                <a:gd name="T41" fmla="*/ 110 h 130"/>
                <a:gd name="T42" fmla="*/ 32 w 395"/>
                <a:gd name="T43" fmla="*/ 104 h 130"/>
                <a:gd name="T44" fmla="*/ 13 w 395"/>
                <a:gd name="T45" fmla="*/ 91 h 130"/>
                <a:gd name="T46" fmla="*/ 0 w 395"/>
                <a:gd name="T47" fmla="*/ 78 h 130"/>
                <a:gd name="T48" fmla="*/ 0 w 395"/>
                <a:gd name="T49" fmla="*/ 65 h 130"/>
                <a:gd name="T50" fmla="*/ 0 w 395"/>
                <a:gd name="T51" fmla="*/ 52 h 130"/>
                <a:gd name="T52" fmla="*/ 13 w 395"/>
                <a:gd name="T53" fmla="*/ 45 h 130"/>
                <a:gd name="T54" fmla="*/ 32 w 395"/>
                <a:gd name="T55" fmla="*/ 32 h 130"/>
                <a:gd name="T56" fmla="*/ 58 w 395"/>
                <a:gd name="T57" fmla="*/ 19 h 130"/>
                <a:gd name="T58" fmla="*/ 84 w 395"/>
                <a:gd name="T59" fmla="*/ 13 h 130"/>
                <a:gd name="T60" fmla="*/ 117 w 395"/>
                <a:gd name="T61" fmla="*/ 6 h 130"/>
                <a:gd name="T62" fmla="*/ 156 w 395"/>
                <a:gd name="T63" fmla="*/ 6 h 130"/>
                <a:gd name="T64" fmla="*/ 194 w 395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5" h="130">
                  <a:moveTo>
                    <a:pt x="194" y="0"/>
                  </a:moveTo>
                  <a:lnTo>
                    <a:pt x="240" y="6"/>
                  </a:lnTo>
                  <a:lnTo>
                    <a:pt x="272" y="6"/>
                  </a:lnTo>
                  <a:lnTo>
                    <a:pt x="311" y="13"/>
                  </a:lnTo>
                  <a:lnTo>
                    <a:pt x="337" y="19"/>
                  </a:lnTo>
                  <a:lnTo>
                    <a:pt x="363" y="32"/>
                  </a:lnTo>
                  <a:lnTo>
                    <a:pt x="382" y="45"/>
                  </a:lnTo>
                  <a:lnTo>
                    <a:pt x="395" y="52"/>
                  </a:lnTo>
                  <a:lnTo>
                    <a:pt x="395" y="65"/>
                  </a:lnTo>
                  <a:lnTo>
                    <a:pt x="395" y="78"/>
                  </a:lnTo>
                  <a:lnTo>
                    <a:pt x="382" y="91"/>
                  </a:lnTo>
                  <a:lnTo>
                    <a:pt x="363" y="104"/>
                  </a:lnTo>
                  <a:lnTo>
                    <a:pt x="337" y="110"/>
                  </a:lnTo>
                  <a:lnTo>
                    <a:pt x="311" y="123"/>
                  </a:lnTo>
                  <a:lnTo>
                    <a:pt x="272" y="130"/>
                  </a:lnTo>
                  <a:lnTo>
                    <a:pt x="240" y="130"/>
                  </a:lnTo>
                  <a:lnTo>
                    <a:pt x="194" y="130"/>
                  </a:lnTo>
                  <a:lnTo>
                    <a:pt x="156" y="130"/>
                  </a:lnTo>
                  <a:lnTo>
                    <a:pt x="117" y="130"/>
                  </a:lnTo>
                  <a:lnTo>
                    <a:pt x="84" y="123"/>
                  </a:lnTo>
                  <a:lnTo>
                    <a:pt x="58" y="110"/>
                  </a:lnTo>
                  <a:lnTo>
                    <a:pt x="32" y="104"/>
                  </a:lnTo>
                  <a:lnTo>
                    <a:pt x="13" y="91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13" y="45"/>
                  </a:lnTo>
                  <a:lnTo>
                    <a:pt x="32" y="32"/>
                  </a:lnTo>
                  <a:lnTo>
                    <a:pt x="58" y="19"/>
                  </a:lnTo>
                  <a:lnTo>
                    <a:pt x="84" y="13"/>
                  </a:lnTo>
                  <a:lnTo>
                    <a:pt x="117" y="6"/>
                  </a:lnTo>
                  <a:lnTo>
                    <a:pt x="156" y="6"/>
                  </a:lnTo>
                  <a:lnTo>
                    <a:pt x="19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1651" y="3098"/>
              <a:ext cx="396" cy="130"/>
            </a:xfrm>
            <a:custGeom>
              <a:avLst/>
              <a:gdLst>
                <a:gd name="T0" fmla="*/ 201 w 396"/>
                <a:gd name="T1" fmla="*/ 0 h 130"/>
                <a:gd name="T2" fmla="*/ 240 w 396"/>
                <a:gd name="T3" fmla="*/ 6 h 130"/>
                <a:gd name="T4" fmla="*/ 279 w 396"/>
                <a:gd name="T5" fmla="*/ 6 h 130"/>
                <a:gd name="T6" fmla="*/ 311 w 396"/>
                <a:gd name="T7" fmla="*/ 13 h 130"/>
                <a:gd name="T8" fmla="*/ 337 w 396"/>
                <a:gd name="T9" fmla="*/ 19 h 130"/>
                <a:gd name="T10" fmla="*/ 363 w 396"/>
                <a:gd name="T11" fmla="*/ 32 h 130"/>
                <a:gd name="T12" fmla="*/ 383 w 396"/>
                <a:gd name="T13" fmla="*/ 45 h 130"/>
                <a:gd name="T14" fmla="*/ 396 w 396"/>
                <a:gd name="T15" fmla="*/ 52 h 130"/>
                <a:gd name="T16" fmla="*/ 396 w 396"/>
                <a:gd name="T17" fmla="*/ 65 h 130"/>
                <a:gd name="T18" fmla="*/ 396 w 396"/>
                <a:gd name="T19" fmla="*/ 78 h 130"/>
                <a:gd name="T20" fmla="*/ 383 w 396"/>
                <a:gd name="T21" fmla="*/ 91 h 130"/>
                <a:gd name="T22" fmla="*/ 363 w 396"/>
                <a:gd name="T23" fmla="*/ 104 h 130"/>
                <a:gd name="T24" fmla="*/ 337 w 396"/>
                <a:gd name="T25" fmla="*/ 110 h 130"/>
                <a:gd name="T26" fmla="*/ 311 w 396"/>
                <a:gd name="T27" fmla="*/ 123 h 130"/>
                <a:gd name="T28" fmla="*/ 279 w 396"/>
                <a:gd name="T29" fmla="*/ 130 h 130"/>
                <a:gd name="T30" fmla="*/ 240 w 396"/>
                <a:gd name="T31" fmla="*/ 130 h 130"/>
                <a:gd name="T32" fmla="*/ 201 w 396"/>
                <a:gd name="T33" fmla="*/ 130 h 130"/>
                <a:gd name="T34" fmla="*/ 156 w 396"/>
                <a:gd name="T35" fmla="*/ 130 h 130"/>
                <a:gd name="T36" fmla="*/ 123 w 396"/>
                <a:gd name="T37" fmla="*/ 130 h 130"/>
                <a:gd name="T38" fmla="*/ 84 w 396"/>
                <a:gd name="T39" fmla="*/ 123 h 130"/>
                <a:gd name="T40" fmla="*/ 59 w 396"/>
                <a:gd name="T41" fmla="*/ 110 h 130"/>
                <a:gd name="T42" fmla="*/ 33 w 396"/>
                <a:gd name="T43" fmla="*/ 104 h 130"/>
                <a:gd name="T44" fmla="*/ 13 w 396"/>
                <a:gd name="T45" fmla="*/ 91 h 130"/>
                <a:gd name="T46" fmla="*/ 0 w 396"/>
                <a:gd name="T47" fmla="*/ 78 h 130"/>
                <a:gd name="T48" fmla="*/ 0 w 396"/>
                <a:gd name="T49" fmla="*/ 65 h 130"/>
                <a:gd name="T50" fmla="*/ 0 w 396"/>
                <a:gd name="T51" fmla="*/ 52 h 130"/>
                <a:gd name="T52" fmla="*/ 13 w 396"/>
                <a:gd name="T53" fmla="*/ 45 h 130"/>
                <a:gd name="T54" fmla="*/ 33 w 396"/>
                <a:gd name="T55" fmla="*/ 32 h 130"/>
                <a:gd name="T56" fmla="*/ 59 w 396"/>
                <a:gd name="T57" fmla="*/ 19 h 130"/>
                <a:gd name="T58" fmla="*/ 84 w 396"/>
                <a:gd name="T59" fmla="*/ 13 h 130"/>
                <a:gd name="T60" fmla="*/ 123 w 396"/>
                <a:gd name="T61" fmla="*/ 6 h 130"/>
                <a:gd name="T62" fmla="*/ 156 w 396"/>
                <a:gd name="T63" fmla="*/ 6 h 130"/>
                <a:gd name="T64" fmla="*/ 201 w 396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130">
                  <a:moveTo>
                    <a:pt x="201" y="0"/>
                  </a:moveTo>
                  <a:lnTo>
                    <a:pt x="240" y="6"/>
                  </a:lnTo>
                  <a:lnTo>
                    <a:pt x="279" y="6"/>
                  </a:lnTo>
                  <a:lnTo>
                    <a:pt x="311" y="13"/>
                  </a:lnTo>
                  <a:lnTo>
                    <a:pt x="337" y="19"/>
                  </a:lnTo>
                  <a:lnTo>
                    <a:pt x="363" y="32"/>
                  </a:lnTo>
                  <a:lnTo>
                    <a:pt x="383" y="45"/>
                  </a:lnTo>
                  <a:lnTo>
                    <a:pt x="396" y="52"/>
                  </a:lnTo>
                  <a:lnTo>
                    <a:pt x="396" y="65"/>
                  </a:lnTo>
                  <a:lnTo>
                    <a:pt x="396" y="78"/>
                  </a:lnTo>
                  <a:lnTo>
                    <a:pt x="383" y="91"/>
                  </a:lnTo>
                  <a:lnTo>
                    <a:pt x="363" y="104"/>
                  </a:lnTo>
                  <a:lnTo>
                    <a:pt x="337" y="110"/>
                  </a:lnTo>
                  <a:lnTo>
                    <a:pt x="311" y="123"/>
                  </a:lnTo>
                  <a:lnTo>
                    <a:pt x="279" y="130"/>
                  </a:lnTo>
                  <a:lnTo>
                    <a:pt x="240" y="130"/>
                  </a:lnTo>
                  <a:lnTo>
                    <a:pt x="201" y="130"/>
                  </a:lnTo>
                  <a:lnTo>
                    <a:pt x="156" y="130"/>
                  </a:lnTo>
                  <a:lnTo>
                    <a:pt x="123" y="130"/>
                  </a:lnTo>
                  <a:lnTo>
                    <a:pt x="84" y="123"/>
                  </a:lnTo>
                  <a:lnTo>
                    <a:pt x="59" y="110"/>
                  </a:lnTo>
                  <a:lnTo>
                    <a:pt x="33" y="104"/>
                  </a:lnTo>
                  <a:lnTo>
                    <a:pt x="13" y="91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13" y="45"/>
                  </a:lnTo>
                  <a:lnTo>
                    <a:pt x="33" y="32"/>
                  </a:lnTo>
                  <a:lnTo>
                    <a:pt x="59" y="19"/>
                  </a:lnTo>
                  <a:lnTo>
                    <a:pt x="84" y="13"/>
                  </a:lnTo>
                  <a:lnTo>
                    <a:pt x="123" y="6"/>
                  </a:lnTo>
                  <a:lnTo>
                    <a:pt x="156" y="6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1651" y="3098"/>
              <a:ext cx="396" cy="130"/>
            </a:xfrm>
            <a:custGeom>
              <a:avLst/>
              <a:gdLst>
                <a:gd name="T0" fmla="*/ 201 w 396"/>
                <a:gd name="T1" fmla="*/ 0 h 130"/>
                <a:gd name="T2" fmla="*/ 240 w 396"/>
                <a:gd name="T3" fmla="*/ 6 h 130"/>
                <a:gd name="T4" fmla="*/ 279 w 396"/>
                <a:gd name="T5" fmla="*/ 6 h 130"/>
                <a:gd name="T6" fmla="*/ 311 w 396"/>
                <a:gd name="T7" fmla="*/ 13 h 130"/>
                <a:gd name="T8" fmla="*/ 337 w 396"/>
                <a:gd name="T9" fmla="*/ 19 h 130"/>
                <a:gd name="T10" fmla="*/ 363 w 396"/>
                <a:gd name="T11" fmla="*/ 32 h 130"/>
                <a:gd name="T12" fmla="*/ 383 w 396"/>
                <a:gd name="T13" fmla="*/ 45 h 130"/>
                <a:gd name="T14" fmla="*/ 396 w 396"/>
                <a:gd name="T15" fmla="*/ 52 h 130"/>
                <a:gd name="T16" fmla="*/ 396 w 396"/>
                <a:gd name="T17" fmla="*/ 65 h 130"/>
                <a:gd name="T18" fmla="*/ 396 w 396"/>
                <a:gd name="T19" fmla="*/ 78 h 130"/>
                <a:gd name="T20" fmla="*/ 383 w 396"/>
                <a:gd name="T21" fmla="*/ 91 h 130"/>
                <a:gd name="T22" fmla="*/ 363 w 396"/>
                <a:gd name="T23" fmla="*/ 104 h 130"/>
                <a:gd name="T24" fmla="*/ 337 w 396"/>
                <a:gd name="T25" fmla="*/ 110 h 130"/>
                <a:gd name="T26" fmla="*/ 311 w 396"/>
                <a:gd name="T27" fmla="*/ 123 h 130"/>
                <a:gd name="T28" fmla="*/ 279 w 396"/>
                <a:gd name="T29" fmla="*/ 130 h 130"/>
                <a:gd name="T30" fmla="*/ 240 w 396"/>
                <a:gd name="T31" fmla="*/ 130 h 130"/>
                <a:gd name="T32" fmla="*/ 201 w 396"/>
                <a:gd name="T33" fmla="*/ 130 h 130"/>
                <a:gd name="T34" fmla="*/ 156 w 396"/>
                <a:gd name="T35" fmla="*/ 130 h 130"/>
                <a:gd name="T36" fmla="*/ 123 w 396"/>
                <a:gd name="T37" fmla="*/ 130 h 130"/>
                <a:gd name="T38" fmla="*/ 84 w 396"/>
                <a:gd name="T39" fmla="*/ 123 h 130"/>
                <a:gd name="T40" fmla="*/ 59 w 396"/>
                <a:gd name="T41" fmla="*/ 110 h 130"/>
                <a:gd name="T42" fmla="*/ 33 w 396"/>
                <a:gd name="T43" fmla="*/ 104 h 130"/>
                <a:gd name="T44" fmla="*/ 13 w 396"/>
                <a:gd name="T45" fmla="*/ 91 h 130"/>
                <a:gd name="T46" fmla="*/ 0 w 396"/>
                <a:gd name="T47" fmla="*/ 78 h 130"/>
                <a:gd name="T48" fmla="*/ 0 w 396"/>
                <a:gd name="T49" fmla="*/ 65 h 130"/>
                <a:gd name="T50" fmla="*/ 0 w 396"/>
                <a:gd name="T51" fmla="*/ 52 h 130"/>
                <a:gd name="T52" fmla="*/ 13 w 396"/>
                <a:gd name="T53" fmla="*/ 45 h 130"/>
                <a:gd name="T54" fmla="*/ 33 w 396"/>
                <a:gd name="T55" fmla="*/ 32 h 130"/>
                <a:gd name="T56" fmla="*/ 59 w 396"/>
                <a:gd name="T57" fmla="*/ 19 h 130"/>
                <a:gd name="T58" fmla="*/ 84 w 396"/>
                <a:gd name="T59" fmla="*/ 13 h 130"/>
                <a:gd name="T60" fmla="*/ 123 w 396"/>
                <a:gd name="T61" fmla="*/ 6 h 130"/>
                <a:gd name="T62" fmla="*/ 156 w 396"/>
                <a:gd name="T63" fmla="*/ 6 h 130"/>
                <a:gd name="T64" fmla="*/ 201 w 396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130">
                  <a:moveTo>
                    <a:pt x="201" y="0"/>
                  </a:moveTo>
                  <a:lnTo>
                    <a:pt x="240" y="6"/>
                  </a:lnTo>
                  <a:lnTo>
                    <a:pt x="279" y="6"/>
                  </a:lnTo>
                  <a:lnTo>
                    <a:pt x="311" y="13"/>
                  </a:lnTo>
                  <a:lnTo>
                    <a:pt x="337" y="19"/>
                  </a:lnTo>
                  <a:lnTo>
                    <a:pt x="363" y="32"/>
                  </a:lnTo>
                  <a:lnTo>
                    <a:pt x="383" y="45"/>
                  </a:lnTo>
                  <a:lnTo>
                    <a:pt x="396" y="52"/>
                  </a:lnTo>
                  <a:lnTo>
                    <a:pt x="396" y="65"/>
                  </a:lnTo>
                  <a:lnTo>
                    <a:pt x="396" y="78"/>
                  </a:lnTo>
                  <a:lnTo>
                    <a:pt x="383" y="91"/>
                  </a:lnTo>
                  <a:lnTo>
                    <a:pt x="363" y="104"/>
                  </a:lnTo>
                  <a:lnTo>
                    <a:pt x="337" y="110"/>
                  </a:lnTo>
                  <a:lnTo>
                    <a:pt x="311" y="123"/>
                  </a:lnTo>
                  <a:lnTo>
                    <a:pt x="279" y="130"/>
                  </a:lnTo>
                  <a:lnTo>
                    <a:pt x="240" y="130"/>
                  </a:lnTo>
                  <a:lnTo>
                    <a:pt x="201" y="130"/>
                  </a:lnTo>
                  <a:lnTo>
                    <a:pt x="156" y="130"/>
                  </a:lnTo>
                  <a:lnTo>
                    <a:pt x="123" y="130"/>
                  </a:lnTo>
                  <a:lnTo>
                    <a:pt x="84" y="123"/>
                  </a:lnTo>
                  <a:lnTo>
                    <a:pt x="59" y="110"/>
                  </a:lnTo>
                  <a:lnTo>
                    <a:pt x="33" y="104"/>
                  </a:lnTo>
                  <a:lnTo>
                    <a:pt x="13" y="91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13" y="45"/>
                  </a:lnTo>
                  <a:lnTo>
                    <a:pt x="33" y="32"/>
                  </a:lnTo>
                  <a:lnTo>
                    <a:pt x="59" y="19"/>
                  </a:lnTo>
                  <a:lnTo>
                    <a:pt x="84" y="13"/>
                  </a:lnTo>
                  <a:lnTo>
                    <a:pt x="123" y="6"/>
                  </a:lnTo>
                  <a:lnTo>
                    <a:pt x="156" y="6"/>
                  </a:lnTo>
                  <a:lnTo>
                    <a:pt x="20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2384" y="3098"/>
              <a:ext cx="401" cy="130"/>
            </a:xfrm>
            <a:custGeom>
              <a:avLst/>
              <a:gdLst>
                <a:gd name="T0" fmla="*/ 200 w 401"/>
                <a:gd name="T1" fmla="*/ 0 h 130"/>
                <a:gd name="T2" fmla="*/ 239 w 401"/>
                <a:gd name="T3" fmla="*/ 6 h 130"/>
                <a:gd name="T4" fmla="*/ 278 w 401"/>
                <a:gd name="T5" fmla="*/ 6 h 130"/>
                <a:gd name="T6" fmla="*/ 311 w 401"/>
                <a:gd name="T7" fmla="*/ 13 h 130"/>
                <a:gd name="T8" fmla="*/ 343 w 401"/>
                <a:gd name="T9" fmla="*/ 19 h 130"/>
                <a:gd name="T10" fmla="*/ 369 w 401"/>
                <a:gd name="T11" fmla="*/ 32 h 130"/>
                <a:gd name="T12" fmla="*/ 388 w 401"/>
                <a:gd name="T13" fmla="*/ 45 h 130"/>
                <a:gd name="T14" fmla="*/ 395 w 401"/>
                <a:gd name="T15" fmla="*/ 52 h 130"/>
                <a:gd name="T16" fmla="*/ 401 w 401"/>
                <a:gd name="T17" fmla="*/ 65 h 130"/>
                <a:gd name="T18" fmla="*/ 395 w 401"/>
                <a:gd name="T19" fmla="*/ 78 h 130"/>
                <a:gd name="T20" fmla="*/ 388 w 401"/>
                <a:gd name="T21" fmla="*/ 91 h 130"/>
                <a:gd name="T22" fmla="*/ 369 w 401"/>
                <a:gd name="T23" fmla="*/ 104 h 130"/>
                <a:gd name="T24" fmla="*/ 343 w 401"/>
                <a:gd name="T25" fmla="*/ 110 h 130"/>
                <a:gd name="T26" fmla="*/ 311 w 401"/>
                <a:gd name="T27" fmla="*/ 123 h 130"/>
                <a:gd name="T28" fmla="*/ 278 w 401"/>
                <a:gd name="T29" fmla="*/ 130 h 130"/>
                <a:gd name="T30" fmla="*/ 239 w 401"/>
                <a:gd name="T31" fmla="*/ 130 h 130"/>
                <a:gd name="T32" fmla="*/ 200 w 401"/>
                <a:gd name="T33" fmla="*/ 130 h 130"/>
                <a:gd name="T34" fmla="*/ 162 w 401"/>
                <a:gd name="T35" fmla="*/ 130 h 130"/>
                <a:gd name="T36" fmla="*/ 123 w 401"/>
                <a:gd name="T37" fmla="*/ 130 h 130"/>
                <a:gd name="T38" fmla="*/ 90 w 401"/>
                <a:gd name="T39" fmla="*/ 123 h 130"/>
                <a:gd name="T40" fmla="*/ 58 w 401"/>
                <a:gd name="T41" fmla="*/ 110 h 130"/>
                <a:gd name="T42" fmla="*/ 38 w 401"/>
                <a:gd name="T43" fmla="*/ 104 h 130"/>
                <a:gd name="T44" fmla="*/ 19 w 401"/>
                <a:gd name="T45" fmla="*/ 91 h 130"/>
                <a:gd name="T46" fmla="*/ 6 w 401"/>
                <a:gd name="T47" fmla="*/ 78 h 130"/>
                <a:gd name="T48" fmla="*/ 0 w 401"/>
                <a:gd name="T49" fmla="*/ 65 h 130"/>
                <a:gd name="T50" fmla="*/ 6 w 401"/>
                <a:gd name="T51" fmla="*/ 52 h 130"/>
                <a:gd name="T52" fmla="*/ 19 w 401"/>
                <a:gd name="T53" fmla="*/ 45 h 130"/>
                <a:gd name="T54" fmla="*/ 38 w 401"/>
                <a:gd name="T55" fmla="*/ 32 h 130"/>
                <a:gd name="T56" fmla="*/ 58 w 401"/>
                <a:gd name="T57" fmla="*/ 19 h 130"/>
                <a:gd name="T58" fmla="*/ 90 w 401"/>
                <a:gd name="T59" fmla="*/ 13 h 130"/>
                <a:gd name="T60" fmla="*/ 123 w 401"/>
                <a:gd name="T61" fmla="*/ 6 h 130"/>
                <a:gd name="T62" fmla="*/ 162 w 401"/>
                <a:gd name="T63" fmla="*/ 6 h 130"/>
                <a:gd name="T64" fmla="*/ 200 w 401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1" h="130">
                  <a:moveTo>
                    <a:pt x="200" y="0"/>
                  </a:moveTo>
                  <a:lnTo>
                    <a:pt x="239" y="6"/>
                  </a:lnTo>
                  <a:lnTo>
                    <a:pt x="278" y="6"/>
                  </a:lnTo>
                  <a:lnTo>
                    <a:pt x="311" y="13"/>
                  </a:lnTo>
                  <a:lnTo>
                    <a:pt x="343" y="19"/>
                  </a:lnTo>
                  <a:lnTo>
                    <a:pt x="369" y="32"/>
                  </a:lnTo>
                  <a:lnTo>
                    <a:pt x="388" y="45"/>
                  </a:lnTo>
                  <a:lnTo>
                    <a:pt x="395" y="52"/>
                  </a:lnTo>
                  <a:lnTo>
                    <a:pt x="401" y="65"/>
                  </a:lnTo>
                  <a:lnTo>
                    <a:pt x="395" y="78"/>
                  </a:lnTo>
                  <a:lnTo>
                    <a:pt x="388" y="91"/>
                  </a:lnTo>
                  <a:lnTo>
                    <a:pt x="369" y="104"/>
                  </a:lnTo>
                  <a:lnTo>
                    <a:pt x="343" y="110"/>
                  </a:lnTo>
                  <a:lnTo>
                    <a:pt x="311" y="123"/>
                  </a:lnTo>
                  <a:lnTo>
                    <a:pt x="278" y="130"/>
                  </a:lnTo>
                  <a:lnTo>
                    <a:pt x="239" y="130"/>
                  </a:lnTo>
                  <a:lnTo>
                    <a:pt x="200" y="130"/>
                  </a:lnTo>
                  <a:lnTo>
                    <a:pt x="162" y="130"/>
                  </a:lnTo>
                  <a:lnTo>
                    <a:pt x="123" y="130"/>
                  </a:lnTo>
                  <a:lnTo>
                    <a:pt x="90" y="123"/>
                  </a:lnTo>
                  <a:lnTo>
                    <a:pt x="58" y="110"/>
                  </a:lnTo>
                  <a:lnTo>
                    <a:pt x="38" y="104"/>
                  </a:lnTo>
                  <a:lnTo>
                    <a:pt x="19" y="91"/>
                  </a:lnTo>
                  <a:lnTo>
                    <a:pt x="6" y="78"/>
                  </a:lnTo>
                  <a:lnTo>
                    <a:pt x="0" y="65"/>
                  </a:lnTo>
                  <a:lnTo>
                    <a:pt x="6" y="52"/>
                  </a:lnTo>
                  <a:lnTo>
                    <a:pt x="19" y="45"/>
                  </a:lnTo>
                  <a:lnTo>
                    <a:pt x="38" y="32"/>
                  </a:lnTo>
                  <a:lnTo>
                    <a:pt x="58" y="19"/>
                  </a:lnTo>
                  <a:lnTo>
                    <a:pt x="90" y="13"/>
                  </a:lnTo>
                  <a:lnTo>
                    <a:pt x="123" y="6"/>
                  </a:lnTo>
                  <a:lnTo>
                    <a:pt x="162" y="6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2384" y="3098"/>
              <a:ext cx="401" cy="130"/>
            </a:xfrm>
            <a:custGeom>
              <a:avLst/>
              <a:gdLst>
                <a:gd name="T0" fmla="*/ 200 w 401"/>
                <a:gd name="T1" fmla="*/ 0 h 130"/>
                <a:gd name="T2" fmla="*/ 239 w 401"/>
                <a:gd name="T3" fmla="*/ 6 h 130"/>
                <a:gd name="T4" fmla="*/ 278 w 401"/>
                <a:gd name="T5" fmla="*/ 6 h 130"/>
                <a:gd name="T6" fmla="*/ 311 w 401"/>
                <a:gd name="T7" fmla="*/ 13 h 130"/>
                <a:gd name="T8" fmla="*/ 343 w 401"/>
                <a:gd name="T9" fmla="*/ 19 h 130"/>
                <a:gd name="T10" fmla="*/ 369 w 401"/>
                <a:gd name="T11" fmla="*/ 32 h 130"/>
                <a:gd name="T12" fmla="*/ 388 w 401"/>
                <a:gd name="T13" fmla="*/ 45 h 130"/>
                <a:gd name="T14" fmla="*/ 395 w 401"/>
                <a:gd name="T15" fmla="*/ 52 h 130"/>
                <a:gd name="T16" fmla="*/ 401 w 401"/>
                <a:gd name="T17" fmla="*/ 65 h 130"/>
                <a:gd name="T18" fmla="*/ 395 w 401"/>
                <a:gd name="T19" fmla="*/ 78 h 130"/>
                <a:gd name="T20" fmla="*/ 388 w 401"/>
                <a:gd name="T21" fmla="*/ 91 h 130"/>
                <a:gd name="T22" fmla="*/ 369 w 401"/>
                <a:gd name="T23" fmla="*/ 104 h 130"/>
                <a:gd name="T24" fmla="*/ 343 w 401"/>
                <a:gd name="T25" fmla="*/ 110 h 130"/>
                <a:gd name="T26" fmla="*/ 311 w 401"/>
                <a:gd name="T27" fmla="*/ 123 h 130"/>
                <a:gd name="T28" fmla="*/ 278 w 401"/>
                <a:gd name="T29" fmla="*/ 130 h 130"/>
                <a:gd name="T30" fmla="*/ 239 w 401"/>
                <a:gd name="T31" fmla="*/ 130 h 130"/>
                <a:gd name="T32" fmla="*/ 200 w 401"/>
                <a:gd name="T33" fmla="*/ 130 h 130"/>
                <a:gd name="T34" fmla="*/ 162 w 401"/>
                <a:gd name="T35" fmla="*/ 130 h 130"/>
                <a:gd name="T36" fmla="*/ 123 w 401"/>
                <a:gd name="T37" fmla="*/ 130 h 130"/>
                <a:gd name="T38" fmla="*/ 90 w 401"/>
                <a:gd name="T39" fmla="*/ 123 h 130"/>
                <a:gd name="T40" fmla="*/ 58 w 401"/>
                <a:gd name="T41" fmla="*/ 110 h 130"/>
                <a:gd name="T42" fmla="*/ 38 w 401"/>
                <a:gd name="T43" fmla="*/ 104 h 130"/>
                <a:gd name="T44" fmla="*/ 19 w 401"/>
                <a:gd name="T45" fmla="*/ 91 h 130"/>
                <a:gd name="T46" fmla="*/ 6 w 401"/>
                <a:gd name="T47" fmla="*/ 78 h 130"/>
                <a:gd name="T48" fmla="*/ 0 w 401"/>
                <a:gd name="T49" fmla="*/ 65 h 130"/>
                <a:gd name="T50" fmla="*/ 6 w 401"/>
                <a:gd name="T51" fmla="*/ 52 h 130"/>
                <a:gd name="T52" fmla="*/ 19 w 401"/>
                <a:gd name="T53" fmla="*/ 45 h 130"/>
                <a:gd name="T54" fmla="*/ 38 w 401"/>
                <a:gd name="T55" fmla="*/ 32 h 130"/>
                <a:gd name="T56" fmla="*/ 58 w 401"/>
                <a:gd name="T57" fmla="*/ 19 h 130"/>
                <a:gd name="T58" fmla="*/ 90 w 401"/>
                <a:gd name="T59" fmla="*/ 13 h 130"/>
                <a:gd name="T60" fmla="*/ 123 w 401"/>
                <a:gd name="T61" fmla="*/ 6 h 130"/>
                <a:gd name="T62" fmla="*/ 162 w 401"/>
                <a:gd name="T63" fmla="*/ 6 h 130"/>
                <a:gd name="T64" fmla="*/ 200 w 401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1" h="130">
                  <a:moveTo>
                    <a:pt x="200" y="0"/>
                  </a:moveTo>
                  <a:lnTo>
                    <a:pt x="239" y="6"/>
                  </a:lnTo>
                  <a:lnTo>
                    <a:pt x="278" y="6"/>
                  </a:lnTo>
                  <a:lnTo>
                    <a:pt x="311" y="13"/>
                  </a:lnTo>
                  <a:lnTo>
                    <a:pt x="343" y="19"/>
                  </a:lnTo>
                  <a:lnTo>
                    <a:pt x="369" y="32"/>
                  </a:lnTo>
                  <a:lnTo>
                    <a:pt x="388" y="45"/>
                  </a:lnTo>
                  <a:lnTo>
                    <a:pt x="395" y="52"/>
                  </a:lnTo>
                  <a:lnTo>
                    <a:pt x="401" y="65"/>
                  </a:lnTo>
                  <a:lnTo>
                    <a:pt x="395" y="78"/>
                  </a:lnTo>
                  <a:lnTo>
                    <a:pt x="388" y="91"/>
                  </a:lnTo>
                  <a:lnTo>
                    <a:pt x="369" y="104"/>
                  </a:lnTo>
                  <a:lnTo>
                    <a:pt x="343" y="110"/>
                  </a:lnTo>
                  <a:lnTo>
                    <a:pt x="311" y="123"/>
                  </a:lnTo>
                  <a:lnTo>
                    <a:pt x="278" y="130"/>
                  </a:lnTo>
                  <a:lnTo>
                    <a:pt x="239" y="130"/>
                  </a:lnTo>
                  <a:lnTo>
                    <a:pt x="200" y="130"/>
                  </a:lnTo>
                  <a:lnTo>
                    <a:pt x="162" y="130"/>
                  </a:lnTo>
                  <a:lnTo>
                    <a:pt x="123" y="130"/>
                  </a:lnTo>
                  <a:lnTo>
                    <a:pt x="90" y="123"/>
                  </a:lnTo>
                  <a:lnTo>
                    <a:pt x="58" y="110"/>
                  </a:lnTo>
                  <a:lnTo>
                    <a:pt x="38" y="104"/>
                  </a:lnTo>
                  <a:lnTo>
                    <a:pt x="19" y="91"/>
                  </a:lnTo>
                  <a:lnTo>
                    <a:pt x="6" y="78"/>
                  </a:lnTo>
                  <a:lnTo>
                    <a:pt x="0" y="65"/>
                  </a:lnTo>
                  <a:lnTo>
                    <a:pt x="6" y="52"/>
                  </a:lnTo>
                  <a:lnTo>
                    <a:pt x="19" y="45"/>
                  </a:lnTo>
                  <a:lnTo>
                    <a:pt x="38" y="32"/>
                  </a:lnTo>
                  <a:lnTo>
                    <a:pt x="58" y="19"/>
                  </a:lnTo>
                  <a:lnTo>
                    <a:pt x="90" y="13"/>
                  </a:lnTo>
                  <a:lnTo>
                    <a:pt x="123" y="6"/>
                  </a:lnTo>
                  <a:lnTo>
                    <a:pt x="162" y="6"/>
                  </a:lnTo>
                  <a:lnTo>
                    <a:pt x="20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3122" y="3098"/>
              <a:ext cx="396" cy="130"/>
            </a:xfrm>
            <a:custGeom>
              <a:avLst/>
              <a:gdLst>
                <a:gd name="T0" fmla="*/ 201 w 396"/>
                <a:gd name="T1" fmla="*/ 0 h 130"/>
                <a:gd name="T2" fmla="*/ 240 w 396"/>
                <a:gd name="T3" fmla="*/ 6 h 130"/>
                <a:gd name="T4" fmla="*/ 279 w 396"/>
                <a:gd name="T5" fmla="*/ 6 h 130"/>
                <a:gd name="T6" fmla="*/ 312 w 396"/>
                <a:gd name="T7" fmla="*/ 13 h 130"/>
                <a:gd name="T8" fmla="*/ 337 w 396"/>
                <a:gd name="T9" fmla="*/ 19 h 130"/>
                <a:gd name="T10" fmla="*/ 363 w 396"/>
                <a:gd name="T11" fmla="*/ 32 h 130"/>
                <a:gd name="T12" fmla="*/ 383 w 396"/>
                <a:gd name="T13" fmla="*/ 45 h 130"/>
                <a:gd name="T14" fmla="*/ 396 w 396"/>
                <a:gd name="T15" fmla="*/ 52 h 130"/>
                <a:gd name="T16" fmla="*/ 396 w 396"/>
                <a:gd name="T17" fmla="*/ 65 h 130"/>
                <a:gd name="T18" fmla="*/ 396 w 396"/>
                <a:gd name="T19" fmla="*/ 78 h 130"/>
                <a:gd name="T20" fmla="*/ 383 w 396"/>
                <a:gd name="T21" fmla="*/ 91 h 130"/>
                <a:gd name="T22" fmla="*/ 363 w 396"/>
                <a:gd name="T23" fmla="*/ 104 h 130"/>
                <a:gd name="T24" fmla="*/ 337 w 396"/>
                <a:gd name="T25" fmla="*/ 110 h 130"/>
                <a:gd name="T26" fmla="*/ 312 w 396"/>
                <a:gd name="T27" fmla="*/ 123 h 130"/>
                <a:gd name="T28" fmla="*/ 279 w 396"/>
                <a:gd name="T29" fmla="*/ 130 h 130"/>
                <a:gd name="T30" fmla="*/ 240 w 396"/>
                <a:gd name="T31" fmla="*/ 130 h 130"/>
                <a:gd name="T32" fmla="*/ 201 w 396"/>
                <a:gd name="T33" fmla="*/ 130 h 130"/>
                <a:gd name="T34" fmla="*/ 156 w 396"/>
                <a:gd name="T35" fmla="*/ 130 h 130"/>
                <a:gd name="T36" fmla="*/ 124 w 396"/>
                <a:gd name="T37" fmla="*/ 130 h 130"/>
                <a:gd name="T38" fmla="*/ 85 w 396"/>
                <a:gd name="T39" fmla="*/ 123 h 130"/>
                <a:gd name="T40" fmla="*/ 59 w 396"/>
                <a:gd name="T41" fmla="*/ 110 h 130"/>
                <a:gd name="T42" fmla="*/ 33 w 396"/>
                <a:gd name="T43" fmla="*/ 104 h 130"/>
                <a:gd name="T44" fmla="*/ 13 w 396"/>
                <a:gd name="T45" fmla="*/ 91 h 130"/>
                <a:gd name="T46" fmla="*/ 0 w 396"/>
                <a:gd name="T47" fmla="*/ 78 h 130"/>
                <a:gd name="T48" fmla="*/ 0 w 396"/>
                <a:gd name="T49" fmla="*/ 65 h 130"/>
                <a:gd name="T50" fmla="*/ 0 w 396"/>
                <a:gd name="T51" fmla="*/ 52 h 130"/>
                <a:gd name="T52" fmla="*/ 13 w 396"/>
                <a:gd name="T53" fmla="*/ 45 h 130"/>
                <a:gd name="T54" fmla="*/ 33 w 396"/>
                <a:gd name="T55" fmla="*/ 32 h 130"/>
                <a:gd name="T56" fmla="*/ 59 w 396"/>
                <a:gd name="T57" fmla="*/ 19 h 130"/>
                <a:gd name="T58" fmla="*/ 85 w 396"/>
                <a:gd name="T59" fmla="*/ 13 h 130"/>
                <a:gd name="T60" fmla="*/ 124 w 396"/>
                <a:gd name="T61" fmla="*/ 6 h 130"/>
                <a:gd name="T62" fmla="*/ 156 w 396"/>
                <a:gd name="T63" fmla="*/ 6 h 130"/>
                <a:gd name="T64" fmla="*/ 201 w 396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130">
                  <a:moveTo>
                    <a:pt x="201" y="0"/>
                  </a:moveTo>
                  <a:lnTo>
                    <a:pt x="240" y="6"/>
                  </a:lnTo>
                  <a:lnTo>
                    <a:pt x="279" y="6"/>
                  </a:lnTo>
                  <a:lnTo>
                    <a:pt x="312" y="13"/>
                  </a:lnTo>
                  <a:lnTo>
                    <a:pt x="337" y="19"/>
                  </a:lnTo>
                  <a:lnTo>
                    <a:pt x="363" y="32"/>
                  </a:lnTo>
                  <a:lnTo>
                    <a:pt x="383" y="45"/>
                  </a:lnTo>
                  <a:lnTo>
                    <a:pt x="396" y="52"/>
                  </a:lnTo>
                  <a:lnTo>
                    <a:pt x="396" y="65"/>
                  </a:lnTo>
                  <a:lnTo>
                    <a:pt x="396" y="78"/>
                  </a:lnTo>
                  <a:lnTo>
                    <a:pt x="383" y="91"/>
                  </a:lnTo>
                  <a:lnTo>
                    <a:pt x="363" y="104"/>
                  </a:lnTo>
                  <a:lnTo>
                    <a:pt x="337" y="110"/>
                  </a:lnTo>
                  <a:lnTo>
                    <a:pt x="312" y="123"/>
                  </a:lnTo>
                  <a:lnTo>
                    <a:pt x="279" y="130"/>
                  </a:lnTo>
                  <a:lnTo>
                    <a:pt x="240" y="130"/>
                  </a:lnTo>
                  <a:lnTo>
                    <a:pt x="201" y="130"/>
                  </a:lnTo>
                  <a:lnTo>
                    <a:pt x="156" y="130"/>
                  </a:lnTo>
                  <a:lnTo>
                    <a:pt x="124" y="130"/>
                  </a:lnTo>
                  <a:lnTo>
                    <a:pt x="85" y="123"/>
                  </a:lnTo>
                  <a:lnTo>
                    <a:pt x="59" y="110"/>
                  </a:lnTo>
                  <a:lnTo>
                    <a:pt x="33" y="104"/>
                  </a:lnTo>
                  <a:lnTo>
                    <a:pt x="13" y="91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13" y="45"/>
                  </a:lnTo>
                  <a:lnTo>
                    <a:pt x="33" y="32"/>
                  </a:lnTo>
                  <a:lnTo>
                    <a:pt x="59" y="19"/>
                  </a:lnTo>
                  <a:lnTo>
                    <a:pt x="85" y="13"/>
                  </a:lnTo>
                  <a:lnTo>
                    <a:pt x="124" y="6"/>
                  </a:lnTo>
                  <a:lnTo>
                    <a:pt x="156" y="6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3122" y="3098"/>
              <a:ext cx="396" cy="130"/>
            </a:xfrm>
            <a:custGeom>
              <a:avLst/>
              <a:gdLst>
                <a:gd name="T0" fmla="*/ 201 w 396"/>
                <a:gd name="T1" fmla="*/ 0 h 130"/>
                <a:gd name="T2" fmla="*/ 240 w 396"/>
                <a:gd name="T3" fmla="*/ 6 h 130"/>
                <a:gd name="T4" fmla="*/ 279 w 396"/>
                <a:gd name="T5" fmla="*/ 6 h 130"/>
                <a:gd name="T6" fmla="*/ 312 w 396"/>
                <a:gd name="T7" fmla="*/ 13 h 130"/>
                <a:gd name="T8" fmla="*/ 337 w 396"/>
                <a:gd name="T9" fmla="*/ 19 h 130"/>
                <a:gd name="T10" fmla="*/ 363 w 396"/>
                <a:gd name="T11" fmla="*/ 32 h 130"/>
                <a:gd name="T12" fmla="*/ 383 w 396"/>
                <a:gd name="T13" fmla="*/ 45 h 130"/>
                <a:gd name="T14" fmla="*/ 396 w 396"/>
                <a:gd name="T15" fmla="*/ 52 h 130"/>
                <a:gd name="T16" fmla="*/ 396 w 396"/>
                <a:gd name="T17" fmla="*/ 65 h 130"/>
                <a:gd name="T18" fmla="*/ 396 w 396"/>
                <a:gd name="T19" fmla="*/ 78 h 130"/>
                <a:gd name="T20" fmla="*/ 383 w 396"/>
                <a:gd name="T21" fmla="*/ 91 h 130"/>
                <a:gd name="T22" fmla="*/ 363 w 396"/>
                <a:gd name="T23" fmla="*/ 104 h 130"/>
                <a:gd name="T24" fmla="*/ 337 w 396"/>
                <a:gd name="T25" fmla="*/ 110 h 130"/>
                <a:gd name="T26" fmla="*/ 312 w 396"/>
                <a:gd name="T27" fmla="*/ 123 h 130"/>
                <a:gd name="T28" fmla="*/ 279 w 396"/>
                <a:gd name="T29" fmla="*/ 130 h 130"/>
                <a:gd name="T30" fmla="*/ 240 w 396"/>
                <a:gd name="T31" fmla="*/ 130 h 130"/>
                <a:gd name="T32" fmla="*/ 201 w 396"/>
                <a:gd name="T33" fmla="*/ 130 h 130"/>
                <a:gd name="T34" fmla="*/ 156 w 396"/>
                <a:gd name="T35" fmla="*/ 130 h 130"/>
                <a:gd name="T36" fmla="*/ 124 w 396"/>
                <a:gd name="T37" fmla="*/ 130 h 130"/>
                <a:gd name="T38" fmla="*/ 85 w 396"/>
                <a:gd name="T39" fmla="*/ 123 h 130"/>
                <a:gd name="T40" fmla="*/ 59 w 396"/>
                <a:gd name="T41" fmla="*/ 110 h 130"/>
                <a:gd name="T42" fmla="*/ 33 w 396"/>
                <a:gd name="T43" fmla="*/ 104 h 130"/>
                <a:gd name="T44" fmla="*/ 13 w 396"/>
                <a:gd name="T45" fmla="*/ 91 h 130"/>
                <a:gd name="T46" fmla="*/ 0 w 396"/>
                <a:gd name="T47" fmla="*/ 78 h 130"/>
                <a:gd name="T48" fmla="*/ 0 w 396"/>
                <a:gd name="T49" fmla="*/ 65 h 130"/>
                <a:gd name="T50" fmla="*/ 0 w 396"/>
                <a:gd name="T51" fmla="*/ 52 h 130"/>
                <a:gd name="T52" fmla="*/ 13 w 396"/>
                <a:gd name="T53" fmla="*/ 45 h 130"/>
                <a:gd name="T54" fmla="*/ 33 w 396"/>
                <a:gd name="T55" fmla="*/ 32 h 130"/>
                <a:gd name="T56" fmla="*/ 59 w 396"/>
                <a:gd name="T57" fmla="*/ 19 h 130"/>
                <a:gd name="T58" fmla="*/ 85 w 396"/>
                <a:gd name="T59" fmla="*/ 13 h 130"/>
                <a:gd name="T60" fmla="*/ 124 w 396"/>
                <a:gd name="T61" fmla="*/ 6 h 130"/>
                <a:gd name="T62" fmla="*/ 156 w 396"/>
                <a:gd name="T63" fmla="*/ 6 h 130"/>
                <a:gd name="T64" fmla="*/ 201 w 396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130">
                  <a:moveTo>
                    <a:pt x="201" y="0"/>
                  </a:moveTo>
                  <a:lnTo>
                    <a:pt x="240" y="6"/>
                  </a:lnTo>
                  <a:lnTo>
                    <a:pt x="279" y="6"/>
                  </a:lnTo>
                  <a:lnTo>
                    <a:pt x="312" y="13"/>
                  </a:lnTo>
                  <a:lnTo>
                    <a:pt x="337" y="19"/>
                  </a:lnTo>
                  <a:lnTo>
                    <a:pt x="363" y="32"/>
                  </a:lnTo>
                  <a:lnTo>
                    <a:pt x="383" y="45"/>
                  </a:lnTo>
                  <a:lnTo>
                    <a:pt x="396" y="52"/>
                  </a:lnTo>
                  <a:lnTo>
                    <a:pt x="396" y="65"/>
                  </a:lnTo>
                  <a:lnTo>
                    <a:pt x="396" y="78"/>
                  </a:lnTo>
                  <a:lnTo>
                    <a:pt x="383" y="91"/>
                  </a:lnTo>
                  <a:lnTo>
                    <a:pt x="363" y="104"/>
                  </a:lnTo>
                  <a:lnTo>
                    <a:pt x="337" y="110"/>
                  </a:lnTo>
                  <a:lnTo>
                    <a:pt x="312" y="123"/>
                  </a:lnTo>
                  <a:lnTo>
                    <a:pt x="279" y="130"/>
                  </a:lnTo>
                  <a:lnTo>
                    <a:pt x="240" y="130"/>
                  </a:lnTo>
                  <a:lnTo>
                    <a:pt x="201" y="130"/>
                  </a:lnTo>
                  <a:lnTo>
                    <a:pt x="156" y="130"/>
                  </a:lnTo>
                  <a:lnTo>
                    <a:pt x="124" y="130"/>
                  </a:lnTo>
                  <a:lnTo>
                    <a:pt x="85" y="123"/>
                  </a:lnTo>
                  <a:lnTo>
                    <a:pt x="59" y="110"/>
                  </a:lnTo>
                  <a:lnTo>
                    <a:pt x="33" y="104"/>
                  </a:lnTo>
                  <a:lnTo>
                    <a:pt x="13" y="91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13" y="45"/>
                  </a:lnTo>
                  <a:lnTo>
                    <a:pt x="33" y="32"/>
                  </a:lnTo>
                  <a:lnTo>
                    <a:pt x="59" y="19"/>
                  </a:lnTo>
                  <a:lnTo>
                    <a:pt x="85" y="13"/>
                  </a:lnTo>
                  <a:lnTo>
                    <a:pt x="124" y="6"/>
                  </a:lnTo>
                  <a:lnTo>
                    <a:pt x="156" y="6"/>
                  </a:lnTo>
                  <a:lnTo>
                    <a:pt x="20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3745" y="3000"/>
              <a:ext cx="103" cy="98"/>
            </a:xfrm>
            <a:custGeom>
              <a:avLst/>
              <a:gdLst>
                <a:gd name="T0" fmla="*/ 103 w 103"/>
                <a:gd name="T1" fmla="*/ 98 h 98"/>
                <a:gd name="T2" fmla="*/ 103 w 103"/>
                <a:gd name="T3" fmla="*/ 98 h 98"/>
                <a:gd name="T4" fmla="*/ 97 w 103"/>
                <a:gd name="T5" fmla="*/ 78 h 98"/>
                <a:gd name="T6" fmla="*/ 90 w 103"/>
                <a:gd name="T7" fmla="*/ 59 h 98"/>
                <a:gd name="T8" fmla="*/ 84 w 103"/>
                <a:gd name="T9" fmla="*/ 46 h 98"/>
                <a:gd name="T10" fmla="*/ 71 w 103"/>
                <a:gd name="T11" fmla="*/ 33 h 98"/>
                <a:gd name="T12" fmla="*/ 58 w 103"/>
                <a:gd name="T13" fmla="*/ 20 h 98"/>
                <a:gd name="T14" fmla="*/ 39 w 103"/>
                <a:gd name="T15" fmla="*/ 13 h 98"/>
                <a:gd name="T16" fmla="*/ 19 w 103"/>
                <a:gd name="T17" fmla="*/ 7 h 98"/>
                <a:gd name="T18" fmla="*/ 0 w 103"/>
                <a:gd name="T19" fmla="*/ 0 h 98"/>
                <a:gd name="T20" fmla="*/ 0 w 103"/>
                <a:gd name="T21" fmla="*/ 46 h 98"/>
                <a:gd name="T22" fmla="*/ 13 w 103"/>
                <a:gd name="T23" fmla="*/ 46 h 98"/>
                <a:gd name="T24" fmla="*/ 26 w 103"/>
                <a:gd name="T25" fmla="*/ 52 h 98"/>
                <a:gd name="T26" fmla="*/ 32 w 103"/>
                <a:gd name="T27" fmla="*/ 52 h 98"/>
                <a:gd name="T28" fmla="*/ 45 w 103"/>
                <a:gd name="T29" fmla="*/ 59 h 98"/>
                <a:gd name="T30" fmla="*/ 51 w 103"/>
                <a:gd name="T31" fmla="*/ 72 h 98"/>
                <a:gd name="T32" fmla="*/ 51 w 103"/>
                <a:gd name="T33" fmla="*/ 78 h 98"/>
                <a:gd name="T34" fmla="*/ 58 w 103"/>
                <a:gd name="T35" fmla="*/ 85 h 98"/>
                <a:gd name="T36" fmla="*/ 58 w 103"/>
                <a:gd name="T37" fmla="*/ 98 h 98"/>
                <a:gd name="T38" fmla="*/ 58 w 103"/>
                <a:gd name="T39" fmla="*/ 98 h 98"/>
                <a:gd name="T40" fmla="*/ 103 w 103"/>
                <a:gd name="T4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98">
                  <a:moveTo>
                    <a:pt x="103" y="98"/>
                  </a:moveTo>
                  <a:lnTo>
                    <a:pt x="103" y="98"/>
                  </a:lnTo>
                  <a:lnTo>
                    <a:pt x="97" y="78"/>
                  </a:lnTo>
                  <a:lnTo>
                    <a:pt x="90" y="59"/>
                  </a:lnTo>
                  <a:lnTo>
                    <a:pt x="84" y="46"/>
                  </a:lnTo>
                  <a:lnTo>
                    <a:pt x="71" y="33"/>
                  </a:lnTo>
                  <a:lnTo>
                    <a:pt x="58" y="20"/>
                  </a:lnTo>
                  <a:lnTo>
                    <a:pt x="39" y="13"/>
                  </a:lnTo>
                  <a:lnTo>
                    <a:pt x="19" y="7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3" y="46"/>
                  </a:lnTo>
                  <a:lnTo>
                    <a:pt x="26" y="52"/>
                  </a:lnTo>
                  <a:lnTo>
                    <a:pt x="32" y="52"/>
                  </a:lnTo>
                  <a:lnTo>
                    <a:pt x="45" y="59"/>
                  </a:lnTo>
                  <a:lnTo>
                    <a:pt x="51" y="72"/>
                  </a:lnTo>
                  <a:lnTo>
                    <a:pt x="51" y="78"/>
                  </a:lnTo>
                  <a:lnTo>
                    <a:pt x="58" y="85"/>
                  </a:lnTo>
                  <a:lnTo>
                    <a:pt x="58" y="98"/>
                  </a:lnTo>
                  <a:lnTo>
                    <a:pt x="58" y="98"/>
                  </a:lnTo>
                  <a:lnTo>
                    <a:pt x="103" y="9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3745" y="3098"/>
              <a:ext cx="103" cy="97"/>
            </a:xfrm>
            <a:custGeom>
              <a:avLst/>
              <a:gdLst>
                <a:gd name="T0" fmla="*/ 0 w 103"/>
                <a:gd name="T1" fmla="*/ 97 h 97"/>
                <a:gd name="T2" fmla="*/ 0 w 103"/>
                <a:gd name="T3" fmla="*/ 97 h 97"/>
                <a:gd name="T4" fmla="*/ 19 w 103"/>
                <a:gd name="T5" fmla="*/ 91 h 97"/>
                <a:gd name="T6" fmla="*/ 39 w 103"/>
                <a:gd name="T7" fmla="*/ 91 h 97"/>
                <a:gd name="T8" fmla="*/ 58 w 103"/>
                <a:gd name="T9" fmla="*/ 78 h 97"/>
                <a:gd name="T10" fmla="*/ 71 w 103"/>
                <a:gd name="T11" fmla="*/ 71 h 97"/>
                <a:gd name="T12" fmla="*/ 84 w 103"/>
                <a:gd name="T13" fmla="*/ 52 h 97"/>
                <a:gd name="T14" fmla="*/ 90 w 103"/>
                <a:gd name="T15" fmla="*/ 39 h 97"/>
                <a:gd name="T16" fmla="*/ 97 w 103"/>
                <a:gd name="T17" fmla="*/ 19 h 97"/>
                <a:gd name="T18" fmla="*/ 103 w 103"/>
                <a:gd name="T19" fmla="*/ 0 h 97"/>
                <a:gd name="T20" fmla="*/ 58 w 103"/>
                <a:gd name="T21" fmla="*/ 0 h 97"/>
                <a:gd name="T22" fmla="*/ 58 w 103"/>
                <a:gd name="T23" fmla="*/ 13 h 97"/>
                <a:gd name="T24" fmla="*/ 51 w 103"/>
                <a:gd name="T25" fmla="*/ 19 h 97"/>
                <a:gd name="T26" fmla="*/ 51 w 103"/>
                <a:gd name="T27" fmla="*/ 32 h 97"/>
                <a:gd name="T28" fmla="*/ 45 w 103"/>
                <a:gd name="T29" fmla="*/ 39 h 97"/>
                <a:gd name="T30" fmla="*/ 32 w 103"/>
                <a:gd name="T31" fmla="*/ 45 h 97"/>
                <a:gd name="T32" fmla="*/ 26 w 103"/>
                <a:gd name="T33" fmla="*/ 52 h 97"/>
                <a:gd name="T34" fmla="*/ 13 w 103"/>
                <a:gd name="T35" fmla="*/ 52 h 97"/>
                <a:gd name="T36" fmla="*/ 0 w 103"/>
                <a:gd name="T37" fmla="*/ 52 h 97"/>
                <a:gd name="T38" fmla="*/ 0 w 103"/>
                <a:gd name="T39" fmla="*/ 52 h 97"/>
                <a:gd name="T40" fmla="*/ 0 w 103"/>
                <a:gd name="T4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97">
                  <a:moveTo>
                    <a:pt x="0" y="97"/>
                  </a:moveTo>
                  <a:lnTo>
                    <a:pt x="0" y="97"/>
                  </a:lnTo>
                  <a:lnTo>
                    <a:pt x="19" y="91"/>
                  </a:lnTo>
                  <a:lnTo>
                    <a:pt x="39" y="91"/>
                  </a:lnTo>
                  <a:lnTo>
                    <a:pt x="58" y="78"/>
                  </a:lnTo>
                  <a:lnTo>
                    <a:pt x="71" y="71"/>
                  </a:lnTo>
                  <a:lnTo>
                    <a:pt x="84" y="52"/>
                  </a:lnTo>
                  <a:lnTo>
                    <a:pt x="90" y="39"/>
                  </a:lnTo>
                  <a:lnTo>
                    <a:pt x="97" y="19"/>
                  </a:lnTo>
                  <a:lnTo>
                    <a:pt x="103" y="0"/>
                  </a:lnTo>
                  <a:lnTo>
                    <a:pt x="58" y="0"/>
                  </a:lnTo>
                  <a:lnTo>
                    <a:pt x="58" y="13"/>
                  </a:lnTo>
                  <a:lnTo>
                    <a:pt x="51" y="19"/>
                  </a:lnTo>
                  <a:lnTo>
                    <a:pt x="51" y="32"/>
                  </a:lnTo>
                  <a:lnTo>
                    <a:pt x="45" y="39"/>
                  </a:lnTo>
                  <a:lnTo>
                    <a:pt x="32" y="45"/>
                  </a:lnTo>
                  <a:lnTo>
                    <a:pt x="26" y="52"/>
                  </a:lnTo>
                  <a:lnTo>
                    <a:pt x="13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3647" y="3098"/>
              <a:ext cx="98" cy="97"/>
            </a:xfrm>
            <a:custGeom>
              <a:avLst/>
              <a:gdLst>
                <a:gd name="T0" fmla="*/ 0 w 98"/>
                <a:gd name="T1" fmla="*/ 0 h 97"/>
                <a:gd name="T2" fmla="*/ 0 w 98"/>
                <a:gd name="T3" fmla="*/ 0 h 97"/>
                <a:gd name="T4" fmla="*/ 0 w 98"/>
                <a:gd name="T5" fmla="*/ 19 h 97"/>
                <a:gd name="T6" fmla="*/ 7 w 98"/>
                <a:gd name="T7" fmla="*/ 39 h 97"/>
                <a:gd name="T8" fmla="*/ 20 w 98"/>
                <a:gd name="T9" fmla="*/ 52 h 97"/>
                <a:gd name="T10" fmla="*/ 33 w 98"/>
                <a:gd name="T11" fmla="*/ 71 h 97"/>
                <a:gd name="T12" fmla="*/ 46 w 98"/>
                <a:gd name="T13" fmla="*/ 78 h 97"/>
                <a:gd name="T14" fmla="*/ 59 w 98"/>
                <a:gd name="T15" fmla="*/ 91 h 97"/>
                <a:gd name="T16" fmla="*/ 78 w 98"/>
                <a:gd name="T17" fmla="*/ 91 h 97"/>
                <a:gd name="T18" fmla="*/ 98 w 98"/>
                <a:gd name="T19" fmla="*/ 97 h 97"/>
                <a:gd name="T20" fmla="*/ 98 w 98"/>
                <a:gd name="T21" fmla="*/ 52 h 97"/>
                <a:gd name="T22" fmla="*/ 91 w 98"/>
                <a:gd name="T23" fmla="*/ 52 h 97"/>
                <a:gd name="T24" fmla="*/ 78 w 98"/>
                <a:gd name="T25" fmla="*/ 52 h 97"/>
                <a:gd name="T26" fmla="*/ 65 w 98"/>
                <a:gd name="T27" fmla="*/ 45 h 97"/>
                <a:gd name="T28" fmla="*/ 59 w 98"/>
                <a:gd name="T29" fmla="*/ 39 h 97"/>
                <a:gd name="T30" fmla="*/ 52 w 98"/>
                <a:gd name="T31" fmla="*/ 32 h 97"/>
                <a:gd name="T32" fmla="*/ 46 w 98"/>
                <a:gd name="T33" fmla="*/ 19 h 97"/>
                <a:gd name="T34" fmla="*/ 46 w 98"/>
                <a:gd name="T35" fmla="*/ 13 h 97"/>
                <a:gd name="T36" fmla="*/ 46 w 98"/>
                <a:gd name="T37" fmla="*/ 0 h 97"/>
                <a:gd name="T38" fmla="*/ 46 w 98"/>
                <a:gd name="T39" fmla="*/ 0 h 97"/>
                <a:gd name="T40" fmla="*/ 0 w 98"/>
                <a:gd name="T4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8" h="97">
                  <a:moveTo>
                    <a:pt x="0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7" y="39"/>
                  </a:lnTo>
                  <a:lnTo>
                    <a:pt x="20" y="52"/>
                  </a:lnTo>
                  <a:lnTo>
                    <a:pt x="33" y="71"/>
                  </a:lnTo>
                  <a:lnTo>
                    <a:pt x="46" y="78"/>
                  </a:lnTo>
                  <a:lnTo>
                    <a:pt x="59" y="91"/>
                  </a:lnTo>
                  <a:lnTo>
                    <a:pt x="78" y="91"/>
                  </a:lnTo>
                  <a:lnTo>
                    <a:pt x="98" y="97"/>
                  </a:lnTo>
                  <a:lnTo>
                    <a:pt x="98" y="52"/>
                  </a:lnTo>
                  <a:lnTo>
                    <a:pt x="91" y="52"/>
                  </a:lnTo>
                  <a:lnTo>
                    <a:pt x="78" y="52"/>
                  </a:lnTo>
                  <a:lnTo>
                    <a:pt x="65" y="45"/>
                  </a:lnTo>
                  <a:lnTo>
                    <a:pt x="59" y="39"/>
                  </a:lnTo>
                  <a:lnTo>
                    <a:pt x="52" y="32"/>
                  </a:lnTo>
                  <a:lnTo>
                    <a:pt x="46" y="19"/>
                  </a:lnTo>
                  <a:lnTo>
                    <a:pt x="46" y="13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3647" y="3000"/>
              <a:ext cx="98" cy="98"/>
            </a:xfrm>
            <a:custGeom>
              <a:avLst/>
              <a:gdLst>
                <a:gd name="T0" fmla="*/ 98 w 98"/>
                <a:gd name="T1" fmla="*/ 0 h 98"/>
                <a:gd name="T2" fmla="*/ 98 w 98"/>
                <a:gd name="T3" fmla="*/ 0 h 98"/>
                <a:gd name="T4" fmla="*/ 78 w 98"/>
                <a:gd name="T5" fmla="*/ 7 h 98"/>
                <a:gd name="T6" fmla="*/ 59 w 98"/>
                <a:gd name="T7" fmla="*/ 13 h 98"/>
                <a:gd name="T8" fmla="*/ 46 w 98"/>
                <a:gd name="T9" fmla="*/ 20 h 98"/>
                <a:gd name="T10" fmla="*/ 33 w 98"/>
                <a:gd name="T11" fmla="*/ 33 h 98"/>
                <a:gd name="T12" fmla="*/ 20 w 98"/>
                <a:gd name="T13" fmla="*/ 46 h 98"/>
                <a:gd name="T14" fmla="*/ 7 w 98"/>
                <a:gd name="T15" fmla="*/ 59 h 98"/>
                <a:gd name="T16" fmla="*/ 0 w 98"/>
                <a:gd name="T17" fmla="*/ 78 h 98"/>
                <a:gd name="T18" fmla="*/ 0 w 98"/>
                <a:gd name="T19" fmla="*/ 98 h 98"/>
                <a:gd name="T20" fmla="*/ 46 w 98"/>
                <a:gd name="T21" fmla="*/ 98 h 98"/>
                <a:gd name="T22" fmla="*/ 46 w 98"/>
                <a:gd name="T23" fmla="*/ 85 h 98"/>
                <a:gd name="T24" fmla="*/ 46 w 98"/>
                <a:gd name="T25" fmla="*/ 78 h 98"/>
                <a:gd name="T26" fmla="*/ 52 w 98"/>
                <a:gd name="T27" fmla="*/ 72 h 98"/>
                <a:gd name="T28" fmla="*/ 59 w 98"/>
                <a:gd name="T29" fmla="*/ 59 h 98"/>
                <a:gd name="T30" fmla="*/ 65 w 98"/>
                <a:gd name="T31" fmla="*/ 52 h 98"/>
                <a:gd name="T32" fmla="*/ 78 w 98"/>
                <a:gd name="T33" fmla="*/ 52 h 98"/>
                <a:gd name="T34" fmla="*/ 91 w 98"/>
                <a:gd name="T35" fmla="*/ 46 h 98"/>
                <a:gd name="T36" fmla="*/ 98 w 98"/>
                <a:gd name="T37" fmla="*/ 46 h 98"/>
                <a:gd name="T38" fmla="*/ 98 w 98"/>
                <a:gd name="T39" fmla="*/ 46 h 98"/>
                <a:gd name="T40" fmla="*/ 98 w 98"/>
                <a:gd name="T4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8" h="98">
                  <a:moveTo>
                    <a:pt x="98" y="0"/>
                  </a:moveTo>
                  <a:lnTo>
                    <a:pt x="98" y="0"/>
                  </a:lnTo>
                  <a:lnTo>
                    <a:pt x="78" y="7"/>
                  </a:lnTo>
                  <a:lnTo>
                    <a:pt x="59" y="13"/>
                  </a:lnTo>
                  <a:lnTo>
                    <a:pt x="46" y="20"/>
                  </a:lnTo>
                  <a:lnTo>
                    <a:pt x="33" y="33"/>
                  </a:lnTo>
                  <a:lnTo>
                    <a:pt x="20" y="46"/>
                  </a:lnTo>
                  <a:lnTo>
                    <a:pt x="7" y="59"/>
                  </a:lnTo>
                  <a:lnTo>
                    <a:pt x="0" y="78"/>
                  </a:lnTo>
                  <a:lnTo>
                    <a:pt x="0" y="98"/>
                  </a:lnTo>
                  <a:lnTo>
                    <a:pt x="46" y="98"/>
                  </a:lnTo>
                  <a:lnTo>
                    <a:pt x="46" y="85"/>
                  </a:lnTo>
                  <a:lnTo>
                    <a:pt x="46" y="78"/>
                  </a:lnTo>
                  <a:lnTo>
                    <a:pt x="52" y="72"/>
                  </a:lnTo>
                  <a:lnTo>
                    <a:pt x="59" y="59"/>
                  </a:lnTo>
                  <a:lnTo>
                    <a:pt x="65" y="52"/>
                  </a:lnTo>
                  <a:lnTo>
                    <a:pt x="78" y="52"/>
                  </a:lnTo>
                  <a:lnTo>
                    <a:pt x="91" y="4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17"/>
            <p:cNvSpPr>
              <a:spLocks noChangeArrowheads="1"/>
            </p:cNvSpPr>
            <p:nvPr/>
          </p:nvSpPr>
          <p:spPr bwMode="auto">
            <a:xfrm>
              <a:off x="3796" y="2849"/>
              <a:ext cx="244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vantGarde Bk BT" charset="0"/>
                  <a:cs typeface="Arial" pitchFamily="34" charset="0"/>
                </a:rPr>
                <a:t>+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3855" y="3098"/>
              <a:ext cx="402" cy="130"/>
            </a:xfrm>
            <a:custGeom>
              <a:avLst/>
              <a:gdLst>
                <a:gd name="T0" fmla="*/ 201 w 402"/>
                <a:gd name="T1" fmla="*/ 0 h 130"/>
                <a:gd name="T2" fmla="*/ 240 w 402"/>
                <a:gd name="T3" fmla="*/ 6 h 130"/>
                <a:gd name="T4" fmla="*/ 279 w 402"/>
                <a:gd name="T5" fmla="*/ 6 h 130"/>
                <a:gd name="T6" fmla="*/ 311 w 402"/>
                <a:gd name="T7" fmla="*/ 13 h 130"/>
                <a:gd name="T8" fmla="*/ 343 w 402"/>
                <a:gd name="T9" fmla="*/ 19 h 130"/>
                <a:gd name="T10" fmla="*/ 369 w 402"/>
                <a:gd name="T11" fmla="*/ 32 h 130"/>
                <a:gd name="T12" fmla="*/ 389 w 402"/>
                <a:gd name="T13" fmla="*/ 45 h 130"/>
                <a:gd name="T14" fmla="*/ 395 w 402"/>
                <a:gd name="T15" fmla="*/ 52 h 130"/>
                <a:gd name="T16" fmla="*/ 402 w 402"/>
                <a:gd name="T17" fmla="*/ 65 h 130"/>
                <a:gd name="T18" fmla="*/ 395 w 402"/>
                <a:gd name="T19" fmla="*/ 78 h 130"/>
                <a:gd name="T20" fmla="*/ 389 w 402"/>
                <a:gd name="T21" fmla="*/ 91 h 130"/>
                <a:gd name="T22" fmla="*/ 369 w 402"/>
                <a:gd name="T23" fmla="*/ 104 h 130"/>
                <a:gd name="T24" fmla="*/ 343 w 402"/>
                <a:gd name="T25" fmla="*/ 110 h 130"/>
                <a:gd name="T26" fmla="*/ 311 w 402"/>
                <a:gd name="T27" fmla="*/ 123 h 130"/>
                <a:gd name="T28" fmla="*/ 279 w 402"/>
                <a:gd name="T29" fmla="*/ 130 h 130"/>
                <a:gd name="T30" fmla="*/ 240 w 402"/>
                <a:gd name="T31" fmla="*/ 130 h 130"/>
                <a:gd name="T32" fmla="*/ 201 w 402"/>
                <a:gd name="T33" fmla="*/ 130 h 130"/>
                <a:gd name="T34" fmla="*/ 162 w 402"/>
                <a:gd name="T35" fmla="*/ 130 h 130"/>
                <a:gd name="T36" fmla="*/ 123 w 402"/>
                <a:gd name="T37" fmla="*/ 130 h 130"/>
                <a:gd name="T38" fmla="*/ 91 w 402"/>
                <a:gd name="T39" fmla="*/ 123 h 130"/>
                <a:gd name="T40" fmla="*/ 58 w 402"/>
                <a:gd name="T41" fmla="*/ 110 h 130"/>
                <a:gd name="T42" fmla="*/ 39 w 402"/>
                <a:gd name="T43" fmla="*/ 104 h 130"/>
                <a:gd name="T44" fmla="*/ 19 w 402"/>
                <a:gd name="T45" fmla="*/ 91 h 130"/>
                <a:gd name="T46" fmla="*/ 6 w 402"/>
                <a:gd name="T47" fmla="*/ 78 h 130"/>
                <a:gd name="T48" fmla="*/ 0 w 402"/>
                <a:gd name="T49" fmla="*/ 65 h 130"/>
                <a:gd name="T50" fmla="*/ 6 w 402"/>
                <a:gd name="T51" fmla="*/ 52 h 130"/>
                <a:gd name="T52" fmla="*/ 19 w 402"/>
                <a:gd name="T53" fmla="*/ 45 h 130"/>
                <a:gd name="T54" fmla="*/ 39 w 402"/>
                <a:gd name="T55" fmla="*/ 32 h 130"/>
                <a:gd name="T56" fmla="*/ 58 w 402"/>
                <a:gd name="T57" fmla="*/ 19 h 130"/>
                <a:gd name="T58" fmla="*/ 91 w 402"/>
                <a:gd name="T59" fmla="*/ 13 h 130"/>
                <a:gd name="T60" fmla="*/ 123 w 402"/>
                <a:gd name="T61" fmla="*/ 6 h 130"/>
                <a:gd name="T62" fmla="*/ 162 w 402"/>
                <a:gd name="T63" fmla="*/ 6 h 130"/>
                <a:gd name="T64" fmla="*/ 201 w 402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2" h="130">
                  <a:moveTo>
                    <a:pt x="201" y="0"/>
                  </a:moveTo>
                  <a:lnTo>
                    <a:pt x="240" y="6"/>
                  </a:lnTo>
                  <a:lnTo>
                    <a:pt x="279" y="6"/>
                  </a:lnTo>
                  <a:lnTo>
                    <a:pt x="311" y="13"/>
                  </a:lnTo>
                  <a:lnTo>
                    <a:pt x="343" y="19"/>
                  </a:lnTo>
                  <a:lnTo>
                    <a:pt x="369" y="32"/>
                  </a:lnTo>
                  <a:lnTo>
                    <a:pt x="389" y="45"/>
                  </a:lnTo>
                  <a:lnTo>
                    <a:pt x="395" y="52"/>
                  </a:lnTo>
                  <a:lnTo>
                    <a:pt x="402" y="65"/>
                  </a:lnTo>
                  <a:lnTo>
                    <a:pt x="395" y="78"/>
                  </a:lnTo>
                  <a:lnTo>
                    <a:pt x="389" y="91"/>
                  </a:lnTo>
                  <a:lnTo>
                    <a:pt x="369" y="104"/>
                  </a:lnTo>
                  <a:lnTo>
                    <a:pt x="343" y="110"/>
                  </a:lnTo>
                  <a:lnTo>
                    <a:pt x="311" y="123"/>
                  </a:lnTo>
                  <a:lnTo>
                    <a:pt x="279" y="130"/>
                  </a:lnTo>
                  <a:lnTo>
                    <a:pt x="240" y="130"/>
                  </a:lnTo>
                  <a:lnTo>
                    <a:pt x="201" y="130"/>
                  </a:lnTo>
                  <a:lnTo>
                    <a:pt x="162" y="130"/>
                  </a:lnTo>
                  <a:lnTo>
                    <a:pt x="123" y="130"/>
                  </a:lnTo>
                  <a:lnTo>
                    <a:pt x="91" y="123"/>
                  </a:lnTo>
                  <a:lnTo>
                    <a:pt x="58" y="110"/>
                  </a:lnTo>
                  <a:lnTo>
                    <a:pt x="39" y="104"/>
                  </a:lnTo>
                  <a:lnTo>
                    <a:pt x="19" y="91"/>
                  </a:lnTo>
                  <a:lnTo>
                    <a:pt x="6" y="78"/>
                  </a:lnTo>
                  <a:lnTo>
                    <a:pt x="0" y="65"/>
                  </a:lnTo>
                  <a:lnTo>
                    <a:pt x="6" y="52"/>
                  </a:lnTo>
                  <a:lnTo>
                    <a:pt x="19" y="45"/>
                  </a:lnTo>
                  <a:lnTo>
                    <a:pt x="39" y="32"/>
                  </a:lnTo>
                  <a:lnTo>
                    <a:pt x="58" y="19"/>
                  </a:lnTo>
                  <a:lnTo>
                    <a:pt x="91" y="13"/>
                  </a:lnTo>
                  <a:lnTo>
                    <a:pt x="123" y="6"/>
                  </a:lnTo>
                  <a:lnTo>
                    <a:pt x="162" y="6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3855" y="3098"/>
              <a:ext cx="402" cy="130"/>
            </a:xfrm>
            <a:custGeom>
              <a:avLst/>
              <a:gdLst>
                <a:gd name="T0" fmla="*/ 201 w 402"/>
                <a:gd name="T1" fmla="*/ 0 h 130"/>
                <a:gd name="T2" fmla="*/ 240 w 402"/>
                <a:gd name="T3" fmla="*/ 6 h 130"/>
                <a:gd name="T4" fmla="*/ 279 w 402"/>
                <a:gd name="T5" fmla="*/ 6 h 130"/>
                <a:gd name="T6" fmla="*/ 311 w 402"/>
                <a:gd name="T7" fmla="*/ 13 h 130"/>
                <a:gd name="T8" fmla="*/ 343 w 402"/>
                <a:gd name="T9" fmla="*/ 19 h 130"/>
                <a:gd name="T10" fmla="*/ 369 w 402"/>
                <a:gd name="T11" fmla="*/ 32 h 130"/>
                <a:gd name="T12" fmla="*/ 389 w 402"/>
                <a:gd name="T13" fmla="*/ 45 h 130"/>
                <a:gd name="T14" fmla="*/ 395 w 402"/>
                <a:gd name="T15" fmla="*/ 52 h 130"/>
                <a:gd name="T16" fmla="*/ 402 w 402"/>
                <a:gd name="T17" fmla="*/ 65 h 130"/>
                <a:gd name="T18" fmla="*/ 395 w 402"/>
                <a:gd name="T19" fmla="*/ 78 h 130"/>
                <a:gd name="T20" fmla="*/ 389 w 402"/>
                <a:gd name="T21" fmla="*/ 91 h 130"/>
                <a:gd name="T22" fmla="*/ 369 w 402"/>
                <a:gd name="T23" fmla="*/ 104 h 130"/>
                <a:gd name="T24" fmla="*/ 343 w 402"/>
                <a:gd name="T25" fmla="*/ 110 h 130"/>
                <a:gd name="T26" fmla="*/ 311 w 402"/>
                <a:gd name="T27" fmla="*/ 123 h 130"/>
                <a:gd name="T28" fmla="*/ 279 w 402"/>
                <a:gd name="T29" fmla="*/ 130 h 130"/>
                <a:gd name="T30" fmla="*/ 240 w 402"/>
                <a:gd name="T31" fmla="*/ 130 h 130"/>
                <a:gd name="T32" fmla="*/ 201 w 402"/>
                <a:gd name="T33" fmla="*/ 130 h 130"/>
                <a:gd name="T34" fmla="*/ 162 w 402"/>
                <a:gd name="T35" fmla="*/ 130 h 130"/>
                <a:gd name="T36" fmla="*/ 123 w 402"/>
                <a:gd name="T37" fmla="*/ 130 h 130"/>
                <a:gd name="T38" fmla="*/ 91 w 402"/>
                <a:gd name="T39" fmla="*/ 123 h 130"/>
                <a:gd name="T40" fmla="*/ 58 w 402"/>
                <a:gd name="T41" fmla="*/ 110 h 130"/>
                <a:gd name="T42" fmla="*/ 39 w 402"/>
                <a:gd name="T43" fmla="*/ 104 h 130"/>
                <a:gd name="T44" fmla="*/ 19 w 402"/>
                <a:gd name="T45" fmla="*/ 91 h 130"/>
                <a:gd name="T46" fmla="*/ 6 w 402"/>
                <a:gd name="T47" fmla="*/ 78 h 130"/>
                <a:gd name="T48" fmla="*/ 0 w 402"/>
                <a:gd name="T49" fmla="*/ 65 h 130"/>
                <a:gd name="T50" fmla="*/ 6 w 402"/>
                <a:gd name="T51" fmla="*/ 52 h 130"/>
                <a:gd name="T52" fmla="*/ 19 w 402"/>
                <a:gd name="T53" fmla="*/ 45 h 130"/>
                <a:gd name="T54" fmla="*/ 39 w 402"/>
                <a:gd name="T55" fmla="*/ 32 h 130"/>
                <a:gd name="T56" fmla="*/ 58 w 402"/>
                <a:gd name="T57" fmla="*/ 19 h 130"/>
                <a:gd name="T58" fmla="*/ 91 w 402"/>
                <a:gd name="T59" fmla="*/ 13 h 130"/>
                <a:gd name="T60" fmla="*/ 123 w 402"/>
                <a:gd name="T61" fmla="*/ 6 h 130"/>
                <a:gd name="T62" fmla="*/ 162 w 402"/>
                <a:gd name="T63" fmla="*/ 6 h 130"/>
                <a:gd name="T64" fmla="*/ 201 w 402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2" h="130">
                  <a:moveTo>
                    <a:pt x="201" y="0"/>
                  </a:moveTo>
                  <a:lnTo>
                    <a:pt x="240" y="6"/>
                  </a:lnTo>
                  <a:lnTo>
                    <a:pt x="279" y="6"/>
                  </a:lnTo>
                  <a:lnTo>
                    <a:pt x="311" y="13"/>
                  </a:lnTo>
                  <a:lnTo>
                    <a:pt x="343" y="19"/>
                  </a:lnTo>
                  <a:lnTo>
                    <a:pt x="369" y="32"/>
                  </a:lnTo>
                  <a:lnTo>
                    <a:pt x="389" y="45"/>
                  </a:lnTo>
                  <a:lnTo>
                    <a:pt x="395" y="52"/>
                  </a:lnTo>
                  <a:lnTo>
                    <a:pt x="402" y="65"/>
                  </a:lnTo>
                  <a:lnTo>
                    <a:pt x="395" y="78"/>
                  </a:lnTo>
                  <a:lnTo>
                    <a:pt x="389" y="91"/>
                  </a:lnTo>
                  <a:lnTo>
                    <a:pt x="369" y="104"/>
                  </a:lnTo>
                  <a:lnTo>
                    <a:pt x="343" y="110"/>
                  </a:lnTo>
                  <a:lnTo>
                    <a:pt x="311" y="123"/>
                  </a:lnTo>
                  <a:lnTo>
                    <a:pt x="279" y="130"/>
                  </a:lnTo>
                  <a:lnTo>
                    <a:pt x="240" y="130"/>
                  </a:lnTo>
                  <a:lnTo>
                    <a:pt x="201" y="130"/>
                  </a:lnTo>
                  <a:lnTo>
                    <a:pt x="162" y="130"/>
                  </a:lnTo>
                  <a:lnTo>
                    <a:pt x="123" y="130"/>
                  </a:lnTo>
                  <a:lnTo>
                    <a:pt x="91" y="123"/>
                  </a:lnTo>
                  <a:lnTo>
                    <a:pt x="58" y="110"/>
                  </a:lnTo>
                  <a:lnTo>
                    <a:pt x="39" y="104"/>
                  </a:lnTo>
                  <a:lnTo>
                    <a:pt x="19" y="91"/>
                  </a:lnTo>
                  <a:lnTo>
                    <a:pt x="6" y="78"/>
                  </a:lnTo>
                  <a:lnTo>
                    <a:pt x="0" y="65"/>
                  </a:lnTo>
                  <a:lnTo>
                    <a:pt x="6" y="52"/>
                  </a:lnTo>
                  <a:lnTo>
                    <a:pt x="19" y="45"/>
                  </a:lnTo>
                  <a:lnTo>
                    <a:pt x="39" y="32"/>
                  </a:lnTo>
                  <a:lnTo>
                    <a:pt x="58" y="19"/>
                  </a:lnTo>
                  <a:lnTo>
                    <a:pt x="91" y="13"/>
                  </a:lnTo>
                  <a:lnTo>
                    <a:pt x="123" y="6"/>
                  </a:lnTo>
                  <a:lnTo>
                    <a:pt x="162" y="6"/>
                  </a:lnTo>
                  <a:lnTo>
                    <a:pt x="20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4263" y="3163"/>
              <a:ext cx="240" cy="19"/>
            </a:xfrm>
            <a:custGeom>
              <a:avLst/>
              <a:gdLst>
                <a:gd name="T0" fmla="*/ 240 w 240"/>
                <a:gd name="T1" fmla="*/ 13 h 19"/>
                <a:gd name="T2" fmla="*/ 240 w 240"/>
                <a:gd name="T3" fmla="*/ 0 h 19"/>
                <a:gd name="T4" fmla="*/ 0 w 240"/>
                <a:gd name="T5" fmla="*/ 0 h 19"/>
                <a:gd name="T6" fmla="*/ 0 w 240"/>
                <a:gd name="T7" fmla="*/ 19 h 19"/>
                <a:gd name="T8" fmla="*/ 240 w 240"/>
                <a:gd name="T9" fmla="*/ 19 h 19"/>
                <a:gd name="T10" fmla="*/ 240 w 240"/>
                <a:gd name="T11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">
                  <a:moveTo>
                    <a:pt x="240" y="13"/>
                  </a:moveTo>
                  <a:lnTo>
                    <a:pt x="24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240" y="19"/>
                  </a:lnTo>
                  <a:lnTo>
                    <a:pt x="24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4438" y="3117"/>
              <a:ext cx="136" cy="111"/>
            </a:xfrm>
            <a:custGeom>
              <a:avLst/>
              <a:gdLst>
                <a:gd name="T0" fmla="*/ 136 w 136"/>
                <a:gd name="T1" fmla="*/ 59 h 111"/>
                <a:gd name="T2" fmla="*/ 136 w 136"/>
                <a:gd name="T3" fmla="*/ 59 h 111"/>
                <a:gd name="T4" fmla="*/ 0 w 136"/>
                <a:gd name="T5" fmla="*/ 0 h 111"/>
                <a:gd name="T6" fmla="*/ 0 w 136"/>
                <a:gd name="T7" fmla="*/ 0 h 111"/>
                <a:gd name="T8" fmla="*/ 7 w 136"/>
                <a:gd name="T9" fmla="*/ 7 h 111"/>
                <a:gd name="T10" fmla="*/ 7 w 136"/>
                <a:gd name="T11" fmla="*/ 13 h 111"/>
                <a:gd name="T12" fmla="*/ 13 w 136"/>
                <a:gd name="T13" fmla="*/ 20 h 111"/>
                <a:gd name="T14" fmla="*/ 13 w 136"/>
                <a:gd name="T15" fmla="*/ 26 h 111"/>
                <a:gd name="T16" fmla="*/ 13 w 136"/>
                <a:gd name="T17" fmla="*/ 33 h 111"/>
                <a:gd name="T18" fmla="*/ 13 w 136"/>
                <a:gd name="T19" fmla="*/ 39 h 111"/>
                <a:gd name="T20" fmla="*/ 13 w 136"/>
                <a:gd name="T21" fmla="*/ 46 h 111"/>
                <a:gd name="T22" fmla="*/ 20 w 136"/>
                <a:gd name="T23" fmla="*/ 59 h 111"/>
                <a:gd name="T24" fmla="*/ 13 w 136"/>
                <a:gd name="T25" fmla="*/ 65 h 111"/>
                <a:gd name="T26" fmla="*/ 13 w 136"/>
                <a:gd name="T27" fmla="*/ 72 h 111"/>
                <a:gd name="T28" fmla="*/ 13 w 136"/>
                <a:gd name="T29" fmla="*/ 78 h 111"/>
                <a:gd name="T30" fmla="*/ 13 w 136"/>
                <a:gd name="T31" fmla="*/ 85 h 111"/>
                <a:gd name="T32" fmla="*/ 13 w 136"/>
                <a:gd name="T33" fmla="*/ 91 h 111"/>
                <a:gd name="T34" fmla="*/ 7 w 136"/>
                <a:gd name="T35" fmla="*/ 98 h 111"/>
                <a:gd name="T36" fmla="*/ 7 w 136"/>
                <a:gd name="T37" fmla="*/ 104 h 111"/>
                <a:gd name="T38" fmla="*/ 0 w 136"/>
                <a:gd name="T39" fmla="*/ 111 h 111"/>
                <a:gd name="T40" fmla="*/ 136 w 136"/>
                <a:gd name="T41" fmla="*/ 59 h 111"/>
                <a:gd name="T42" fmla="*/ 136 w 136"/>
                <a:gd name="T43" fmla="*/ 5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6" h="111">
                  <a:moveTo>
                    <a:pt x="136" y="59"/>
                  </a:moveTo>
                  <a:lnTo>
                    <a:pt x="136" y="59"/>
                  </a:lnTo>
                  <a:lnTo>
                    <a:pt x="0" y="0"/>
                  </a:lnTo>
                  <a:lnTo>
                    <a:pt x="0" y="0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3" y="46"/>
                  </a:lnTo>
                  <a:lnTo>
                    <a:pt x="20" y="59"/>
                  </a:lnTo>
                  <a:lnTo>
                    <a:pt x="13" y="65"/>
                  </a:lnTo>
                  <a:lnTo>
                    <a:pt x="13" y="72"/>
                  </a:lnTo>
                  <a:lnTo>
                    <a:pt x="13" y="78"/>
                  </a:lnTo>
                  <a:lnTo>
                    <a:pt x="13" y="85"/>
                  </a:lnTo>
                  <a:lnTo>
                    <a:pt x="13" y="91"/>
                  </a:lnTo>
                  <a:lnTo>
                    <a:pt x="7" y="98"/>
                  </a:lnTo>
                  <a:lnTo>
                    <a:pt x="7" y="104"/>
                  </a:lnTo>
                  <a:lnTo>
                    <a:pt x="0" y="111"/>
                  </a:lnTo>
                  <a:lnTo>
                    <a:pt x="136" y="59"/>
                  </a:lnTo>
                  <a:lnTo>
                    <a:pt x="136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Freeform 5"/>
          <p:cNvSpPr>
            <a:spLocks/>
          </p:cNvSpPr>
          <p:nvPr/>
        </p:nvSpPr>
        <p:spPr bwMode="auto">
          <a:xfrm>
            <a:off x="2424352" y="3585148"/>
            <a:ext cx="627063" cy="206375"/>
          </a:xfrm>
          <a:custGeom>
            <a:avLst/>
            <a:gdLst>
              <a:gd name="T0" fmla="*/ 194 w 395"/>
              <a:gd name="T1" fmla="*/ 0 h 130"/>
              <a:gd name="T2" fmla="*/ 240 w 395"/>
              <a:gd name="T3" fmla="*/ 6 h 130"/>
              <a:gd name="T4" fmla="*/ 272 w 395"/>
              <a:gd name="T5" fmla="*/ 6 h 130"/>
              <a:gd name="T6" fmla="*/ 311 w 395"/>
              <a:gd name="T7" fmla="*/ 13 h 130"/>
              <a:gd name="T8" fmla="*/ 337 w 395"/>
              <a:gd name="T9" fmla="*/ 19 h 130"/>
              <a:gd name="T10" fmla="*/ 363 w 395"/>
              <a:gd name="T11" fmla="*/ 32 h 130"/>
              <a:gd name="T12" fmla="*/ 382 w 395"/>
              <a:gd name="T13" fmla="*/ 45 h 130"/>
              <a:gd name="T14" fmla="*/ 395 w 395"/>
              <a:gd name="T15" fmla="*/ 52 h 130"/>
              <a:gd name="T16" fmla="*/ 395 w 395"/>
              <a:gd name="T17" fmla="*/ 65 h 130"/>
              <a:gd name="T18" fmla="*/ 395 w 395"/>
              <a:gd name="T19" fmla="*/ 78 h 130"/>
              <a:gd name="T20" fmla="*/ 382 w 395"/>
              <a:gd name="T21" fmla="*/ 91 h 130"/>
              <a:gd name="T22" fmla="*/ 363 w 395"/>
              <a:gd name="T23" fmla="*/ 104 h 130"/>
              <a:gd name="T24" fmla="*/ 337 w 395"/>
              <a:gd name="T25" fmla="*/ 110 h 130"/>
              <a:gd name="T26" fmla="*/ 311 w 395"/>
              <a:gd name="T27" fmla="*/ 123 h 130"/>
              <a:gd name="T28" fmla="*/ 272 w 395"/>
              <a:gd name="T29" fmla="*/ 130 h 130"/>
              <a:gd name="T30" fmla="*/ 240 w 395"/>
              <a:gd name="T31" fmla="*/ 130 h 130"/>
              <a:gd name="T32" fmla="*/ 194 w 395"/>
              <a:gd name="T33" fmla="*/ 130 h 130"/>
              <a:gd name="T34" fmla="*/ 156 w 395"/>
              <a:gd name="T35" fmla="*/ 130 h 130"/>
              <a:gd name="T36" fmla="*/ 117 w 395"/>
              <a:gd name="T37" fmla="*/ 130 h 130"/>
              <a:gd name="T38" fmla="*/ 84 w 395"/>
              <a:gd name="T39" fmla="*/ 123 h 130"/>
              <a:gd name="T40" fmla="*/ 58 w 395"/>
              <a:gd name="T41" fmla="*/ 110 h 130"/>
              <a:gd name="T42" fmla="*/ 32 w 395"/>
              <a:gd name="T43" fmla="*/ 104 h 130"/>
              <a:gd name="T44" fmla="*/ 13 w 395"/>
              <a:gd name="T45" fmla="*/ 91 h 130"/>
              <a:gd name="T46" fmla="*/ 0 w 395"/>
              <a:gd name="T47" fmla="*/ 78 h 130"/>
              <a:gd name="T48" fmla="*/ 0 w 395"/>
              <a:gd name="T49" fmla="*/ 65 h 130"/>
              <a:gd name="T50" fmla="*/ 0 w 395"/>
              <a:gd name="T51" fmla="*/ 52 h 130"/>
              <a:gd name="T52" fmla="*/ 13 w 395"/>
              <a:gd name="T53" fmla="*/ 45 h 130"/>
              <a:gd name="T54" fmla="*/ 32 w 395"/>
              <a:gd name="T55" fmla="*/ 32 h 130"/>
              <a:gd name="T56" fmla="*/ 58 w 395"/>
              <a:gd name="T57" fmla="*/ 19 h 130"/>
              <a:gd name="T58" fmla="*/ 84 w 395"/>
              <a:gd name="T59" fmla="*/ 13 h 130"/>
              <a:gd name="T60" fmla="*/ 117 w 395"/>
              <a:gd name="T61" fmla="*/ 6 h 130"/>
              <a:gd name="T62" fmla="*/ 156 w 395"/>
              <a:gd name="T63" fmla="*/ 6 h 130"/>
              <a:gd name="T64" fmla="*/ 194 w 395"/>
              <a:gd name="T65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95" h="130">
                <a:moveTo>
                  <a:pt x="194" y="0"/>
                </a:moveTo>
                <a:lnTo>
                  <a:pt x="240" y="6"/>
                </a:lnTo>
                <a:lnTo>
                  <a:pt x="272" y="6"/>
                </a:lnTo>
                <a:lnTo>
                  <a:pt x="311" y="13"/>
                </a:lnTo>
                <a:lnTo>
                  <a:pt x="337" y="19"/>
                </a:lnTo>
                <a:lnTo>
                  <a:pt x="363" y="32"/>
                </a:lnTo>
                <a:lnTo>
                  <a:pt x="382" y="45"/>
                </a:lnTo>
                <a:lnTo>
                  <a:pt x="395" y="52"/>
                </a:lnTo>
                <a:lnTo>
                  <a:pt x="395" y="65"/>
                </a:lnTo>
                <a:lnTo>
                  <a:pt x="395" y="78"/>
                </a:lnTo>
                <a:lnTo>
                  <a:pt x="382" y="91"/>
                </a:lnTo>
                <a:lnTo>
                  <a:pt x="363" y="104"/>
                </a:lnTo>
                <a:lnTo>
                  <a:pt x="337" y="110"/>
                </a:lnTo>
                <a:lnTo>
                  <a:pt x="311" y="123"/>
                </a:lnTo>
                <a:lnTo>
                  <a:pt x="272" y="130"/>
                </a:lnTo>
                <a:lnTo>
                  <a:pt x="240" y="130"/>
                </a:lnTo>
                <a:lnTo>
                  <a:pt x="194" y="130"/>
                </a:lnTo>
                <a:lnTo>
                  <a:pt x="156" y="130"/>
                </a:lnTo>
                <a:lnTo>
                  <a:pt x="117" y="130"/>
                </a:lnTo>
                <a:lnTo>
                  <a:pt x="84" y="123"/>
                </a:lnTo>
                <a:lnTo>
                  <a:pt x="58" y="110"/>
                </a:lnTo>
                <a:lnTo>
                  <a:pt x="32" y="104"/>
                </a:lnTo>
                <a:lnTo>
                  <a:pt x="13" y="91"/>
                </a:lnTo>
                <a:lnTo>
                  <a:pt x="0" y="78"/>
                </a:lnTo>
                <a:lnTo>
                  <a:pt x="0" y="65"/>
                </a:lnTo>
                <a:lnTo>
                  <a:pt x="0" y="52"/>
                </a:lnTo>
                <a:lnTo>
                  <a:pt x="13" y="45"/>
                </a:lnTo>
                <a:lnTo>
                  <a:pt x="32" y="32"/>
                </a:lnTo>
                <a:lnTo>
                  <a:pt x="58" y="19"/>
                </a:lnTo>
                <a:lnTo>
                  <a:pt x="84" y="13"/>
                </a:lnTo>
                <a:lnTo>
                  <a:pt x="117" y="6"/>
                </a:lnTo>
                <a:lnTo>
                  <a:pt x="156" y="6"/>
                </a:lnTo>
                <a:lnTo>
                  <a:pt x="194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2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80" y="1112252"/>
            <a:ext cx="31337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3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8" y="2083802"/>
            <a:ext cx="4372036" cy="70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041582" y="887998"/>
            <a:ext cx="3358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Drift                 Quad (</a:t>
            </a:r>
            <a:r>
              <a:rPr lang="en-US" dirty="0" err="1" smtClean="0"/>
              <a:t>Strahllinse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0504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413" y="1322638"/>
            <a:ext cx="4085231" cy="76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5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89" y="4540835"/>
            <a:ext cx="4086225" cy="876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0" y="4128730"/>
            <a:ext cx="2795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kritische</a:t>
            </a:r>
            <a:r>
              <a:rPr lang="en-US" dirty="0" smtClean="0"/>
              <a:t> </a:t>
            </a:r>
            <a:r>
              <a:rPr lang="en-US" dirty="0" err="1" smtClean="0"/>
              <a:t>Ionen</a:t>
            </a:r>
            <a:r>
              <a:rPr lang="en-US" dirty="0" err="1"/>
              <a:t>m</a:t>
            </a:r>
            <a:r>
              <a:rPr lang="en-US" dirty="0" err="1" smtClean="0"/>
              <a:t>assenzahl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400675" y="4467284"/>
            <a:ext cx="27029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 = </a:t>
            </a:r>
            <a:r>
              <a:rPr lang="en-US" dirty="0" err="1" smtClean="0"/>
              <a:t>Elektronen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Bunch</a:t>
            </a:r>
          </a:p>
          <a:p>
            <a:endParaRPr lang="en-US" dirty="0"/>
          </a:p>
          <a:p>
            <a:r>
              <a:rPr lang="en-US" dirty="0" err="1" smtClean="0"/>
              <a:t>schlecht</a:t>
            </a:r>
            <a:r>
              <a:rPr lang="en-US" dirty="0" smtClean="0"/>
              <a:t>: </a:t>
            </a:r>
            <a:r>
              <a:rPr lang="en-US" dirty="0" err="1" smtClean="0"/>
              <a:t>viele</a:t>
            </a:r>
            <a:r>
              <a:rPr lang="en-US" dirty="0" smtClean="0"/>
              <a:t> Bunche</a:t>
            </a:r>
          </a:p>
          <a:p>
            <a:r>
              <a:rPr lang="en-US" dirty="0" smtClean="0"/>
              <a:t>gut: </a:t>
            </a:r>
            <a:r>
              <a:rPr lang="en-US" dirty="0" err="1" smtClean="0"/>
              <a:t>wenige</a:t>
            </a:r>
            <a:r>
              <a:rPr lang="en-US" dirty="0" smtClean="0"/>
              <a:t> Bunche,</a:t>
            </a:r>
          </a:p>
          <a:p>
            <a:endParaRPr lang="en-US" dirty="0"/>
          </a:p>
          <a:p>
            <a:r>
              <a:rPr lang="en-US" dirty="0" err="1" smtClean="0"/>
              <a:t>aber</a:t>
            </a:r>
            <a:r>
              <a:rPr lang="en-US" dirty="0" smtClean="0"/>
              <a:t>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7487" y="5498335"/>
            <a:ext cx="34852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 :    A</a:t>
            </a:r>
            <a:r>
              <a:rPr lang="en-US" baseline="-25000" dirty="0" smtClean="0"/>
              <a:t>c</a:t>
            </a:r>
          </a:p>
          <a:p>
            <a:r>
              <a:rPr lang="en-US" dirty="0" smtClean="0"/>
              <a:t>960:    </a:t>
            </a:r>
            <a:r>
              <a:rPr lang="en-US" dirty="0" smtClean="0">
                <a:solidFill>
                  <a:srgbClr val="0000FF"/>
                </a:solidFill>
              </a:rPr>
              <a:t>1</a:t>
            </a:r>
            <a:r>
              <a:rPr lang="en-US" dirty="0" smtClean="0"/>
              <a:t>       240:   </a:t>
            </a:r>
            <a:r>
              <a:rPr lang="en-US" dirty="0" smtClean="0">
                <a:solidFill>
                  <a:srgbClr val="0000FF"/>
                </a:solidFill>
              </a:rPr>
              <a:t>16</a:t>
            </a:r>
            <a:r>
              <a:rPr lang="en-US" dirty="0" smtClean="0"/>
              <a:t>      120:  </a:t>
            </a:r>
            <a:r>
              <a:rPr lang="en-US" dirty="0" smtClean="0">
                <a:solidFill>
                  <a:srgbClr val="0000FF"/>
                </a:solidFill>
              </a:rPr>
              <a:t>66</a:t>
            </a:r>
            <a:r>
              <a:rPr lang="en-US" dirty="0" smtClean="0"/>
              <a:t>    </a:t>
            </a:r>
          </a:p>
          <a:p>
            <a:r>
              <a:rPr lang="en-US" dirty="0" smtClean="0"/>
              <a:t>480:    </a:t>
            </a:r>
            <a:r>
              <a:rPr lang="en-US" dirty="0" smtClean="0">
                <a:solidFill>
                  <a:srgbClr val="0000FF"/>
                </a:solidFill>
              </a:rPr>
              <a:t>4</a:t>
            </a:r>
            <a:r>
              <a:rPr lang="en-US" dirty="0" smtClean="0"/>
              <a:t>       192:   </a:t>
            </a:r>
            <a:r>
              <a:rPr lang="en-US" dirty="0" smtClean="0">
                <a:solidFill>
                  <a:srgbClr val="0000FF"/>
                </a:solidFill>
              </a:rPr>
              <a:t>26</a:t>
            </a:r>
          </a:p>
          <a:p>
            <a:r>
              <a:rPr lang="en-US" dirty="0" smtClean="0"/>
              <a:t>320:    </a:t>
            </a:r>
            <a:r>
              <a:rPr lang="en-US" dirty="0" smtClean="0">
                <a:solidFill>
                  <a:srgbClr val="0000FF"/>
                </a:solidFill>
              </a:rPr>
              <a:t>9</a:t>
            </a:r>
            <a:r>
              <a:rPr lang="en-US" dirty="0" smtClean="0"/>
              <a:t>       160:   </a:t>
            </a:r>
            <a:r>
              <a:rPr lang="en-US" dirty="0" smtClean="0">
                <a:solidFill>
                  <a:srgbClr val="0000FF"/>
                </a:solidFill>
              </a:rPr>
              <a:t>37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Ioneneffekte</a:t>
            </a:r>
            <a:r>
              <a:rPr lang="en-US" dirty="0" smtClean="0"/>
              <a:t> </a:t>
            </a:r>
            <a:r>
              <a:rPr lang="en-US" dirty="0" err="1" smtClean="0"/>
              <a:t>bei</a:t>
            </a:r>
            <a:r>
              <a:rPr lang="en-US" dirty="0" smtClean="0"/>
              <a:t> PETRA III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" y="1243965"/>
            <a:ext cx="4055671" cy="274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9550" y="813703"/>
            <a:ext cx="8121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15.01.2013     </a:t>
            </a:r>
            <a:r>
              <a:rPr lang="en-US" dirty="0" smtClean="0"/>
              <a:t>240 Bunche, 100 mA                     15.01.2013      480 Bunche, 100 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74620" y="1681548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56 pm rad</a:t>
            </a:r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8999"/>
            <a:ext cx="4253023" cy="169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 bwMode="auto">
          <a:xfrm>
            <a:off x="2028160" y="4316819"/>
            <a:ext cx="143539" cy="35087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 flipH="1" flipV="1">
            <a:off x="2274700" y="5539563"/>
            <a:ext cx="206007" cy="64858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0707" y="6061775"/>
            <a:ext cx="1109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vert. tune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2060" y="4136200"/>
            <a:ext cx="2087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unteres</a:t>
            </a:r>
            <a:r>
              <a:rPr lang="en-US" dirty="0" smtClean="0"/>
              <a:t> </a:t>
            </a:r>
            <a:r>
              <a:rPr lang="en-US" dirty="0" err="1" smtClean="0"/>
              <a:t>Seitenband</a:t>
            </a:r>
            <a:endParaRPr lang="en-US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763" y="1289639"/>
            <a:ext cx="4056218" cy="216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764" y="3989070"/>
            <a:ext cx="4056218" cy="224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54880" y="3568333"/>
            <a:ext cx="3666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17.01.2013      960 Bunche, 100 mA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88074" y="4498416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pm rad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069" y="3371939"/>
            <a:ext cx="602200" cy="6171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069" y="580478"/>
            <a:ext cx="602200" cy="6171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9550" y="6357710"/>
            <a:ext cx="2610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Schwellenstrom</a:t>
            </a:r>
            <a:r>
              <a:rPr lang="en-US" dirty="0" smtClean="0"/>
              <a:t> ~ 60 mA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328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Ionen Effekte</a:t>
            </a:r>
            <a:r>
              <a:rPr lang="en-US" dirty="0" smtClean="0"/>
              <a:t>: </a:t>
            </a:r>
            <a:r>
              <a:rPr lang="en-US" dirty="0" err="1" smtClean="0"/>
              <a:t>Bunchzug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/>
              <a:t> L</a:t>
            </a:r>
            <a:r>
              <a:rPr lang="de-DE" dirty="0" err="1" smtClean="0"/>
              <a:t>ücke</a:t>
            </a:r>
            <a:r>
              <a:rPr lang="de-DE" dirty="0" smtClean="0"/>
              <a:t>,  220 Bunche </a:t>
            </a:r>
            <a:endParaRPr lang="en-US" dirty="0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1432928" y="732412"/>
            <a:ext cx="7010400" cy="623887"/>
            <a:chOff x="167" y="2849"/>
            <a:chExt cx="4416" cy="393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7" y="2903"/>
              <a:ext cx="4416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180" y="3098"/>
              <a:ext cx="395" cy="130"/>
            </a:xfrm>
            <a:custGeom>
              <a:avLst/>
              <a:gdLst>
                <a:gd name="T0" fmla="*/ 194 w 395"/>
                <a:gd name="T1" fmla="*/ 0 h 130"/>
                <a:gd name="T2" fmla="*/ 240 w 395"/>
                <a:gd name="T3" fmla="*/ 6 h 130"/>
                <a:gd name="T4" fmla="*/ 272 w 395"/>
                <a:gd name="T5" fmla="*/ 6 h 130"/>
                <a:gd name="T6" fmla="*/ 311 w 395"/>
                <a:gd name="T7" fmla="*/ 13 h 130"/>
                <a:gd name="T8" fmla="*/ 337 w 395"/>
                <a:gd name="T9" fmla="*/ 19 h 130"/>
                <a:gd name="T10" fmla="*/ 363 w 395"/>
                <a:gd name="T11" fmla="*/ 32 h 130"/>
                <a:gd name="T12" fmla="*/ 382 w 395"/>
                <a:gd name="T13" fmla="*/ 45 h 130"/>
                <a:gd name="T14" fmla="*/ 395 w 395"/>
                <a:gd name="T15" fmla="*/ 52 h 130"/>
                <a:gd name="T16" fmla="*/ 395 w 395"/>
                <a:gd name="T17" fmla="*/ 65 h 130"/>
                <a:gd name="T18" fmla="*/ 395 w 395"/>
                <a:gd name="T19" fmla="*/ 78 h 130"/>
                <a:gd name="T20" fmla="*/ 382 w 395"/>
                <a:gd name="T21" fmla="*/ 91 h 130"/>
                <a:gd name="T22" fmla="*/ 363 w 395"/>
                <a:gd name="T23" fmla="*/ 104 h 130"/>
                <a:gd name="T24" fmla="*/ 337 w 395"/>
                <a:gd name="T25" fmla="*/ 110 h 130"/>
                <a:gd name="T26" fmla="*/ 311 w 395"/>
                <a:gd name="T27" fmla="*/ 123 h 130"/>
                <a:gd name="T28" fmla="*/ 272 w 395"/>
                <a:gd name="T29" fmla="*/ 130 h 130"/>
                <a:gd name="T30" fmla="*/ 240 w 395"/>
                <a:gd name="T31" fmla="*/ 130 h 130"/>
                <a:gd name="T32" fmla="*/ 194 w 395"/>
                <a:gd name="T33" fmla="*/ 130 h 130"/>
                <a:gd name="T34" fmla="*/ 156 w 395"/>
                <a:gd name="T35" fmla="*/ 130 h 130"/>
                <a:gd name="T36" fmla="*/ 117 w 395"/>
                <a:gd name="T37" fmla="*/ 130 h 130"/>
                <a:gd name="T38" fmla="*/ 84 w 395"/>
                <a:gd name="T39" fmla="*/ 123 h 130"/>
                <a:gd name="T40" fmla="*/ 58 w 395"/>
                <a:gd name="T41" fmla="*/ 110 h 130"/>
                <a:gd name="T42" fmla="*/ 32 w 395"/>
                <a:gd name="T43" fmla="*/ 104 h 130"/>
                <a:gd name="T44" fmla="*/ 13 w 395"/>
                <a:gd name="T45" fmla="*/ 91 h 130"/>
                <a:gd name="T46" fmla="*/ 0 w 395"/>
                <a:gd name="T47" fmla="*/ 78 h 130"/>
                <a:gd name="T48" fmla="*/ 0 w 395"/>
                <a:gd name="T49" fmla="*/ 65 h 130"/>
                <a:gd name="T50" fmla="*/ 0 w 395"/>
                <a:gd name="T51" fmla="*/ 52 h 130"/>
                <a:gd name="T52" fmla="*/ 13 w 395"/>
                <a:gd name="T53" fmla="*/ 45 h 130"/>
                <a:gd name="T54" fmla="*/ 32 w 395"/>
                <a:gd name="T55" fmla="*/ 32 h 130"/>
                <a:gd name="T56" fmla="*/ 58 w 395"/>
                <a:gd name="T57" fmla="*/ 19 h 130"/>
                <a:gd name="T58" fmla="*/ 84 w 395"/>
                <a:gd name="T59" fmla="*/ 13 h 130"/>
                <a:gd name="T60" fmla="*/ 117 w 395"/>
                <a:gd name="T61" fmla="*/ 6 h 130"/>
                <a:gd name="T62" fmla="*/ 156 w 395"/>
                <a:gd name="T63" fmla="*/ 6 h 130"/>
                <a:gd name="T64" fmla="*/ 194 w 395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5" h="130">
                  <a:moveTo>
                    <a:pt x="194" y="0"/>
                  </a:moveTo>
                  <a:lnTo>
                    <a:pt x="240" y="6"/>
                  </a:lnTo>
                  <a:lnTo>
                    <a:pt x="272" y="6"/>
                  </a:lnTo>
                  <a:lnTo>
                    <a:pt x="311" y="13"/>
                  </a:lnTo>
                  <a:lnTo>
                    <a:pt x="337" y="19"/>
                  </a:lnTo>
                  <a:lnTo>
                    <a:pt x="363" y="32"/>
                  </a:lnTo>
                  <a:lnTo>
                    <a:pt x="382" y="45"/>
                  </a:lnTo>
                  <a:lnTo>
                    <a:pt x="395" y="52"/>
                  </a:lnTo>
                  <a:lnTo>
                    <a:pt x="395" y="65"/>
                  </a:lnTo>
                  <a:lnTo>
                    <a:pt x="395" y="78"/>
                  </a:lnTo>
                  <a:lnTo>
                    <a:pt x="382" y="91"/>
                  </a:lnTo>
                  <a:lnTo>
                    <a:pt x="363" y="104"/>
                  </a:lnTo>
                  <a:lnTo>
                    <a:pt x="337" y="110"/>
                  </a:lnTo>
                  <a:lnTo>
                    <a:pt x="311" y="123"/>
                  </a:lnTo>
                  <a:lnTo>
                    <a:pt x="272" y="130"/>
                  </a:lnTo>
                  <a:lnTo>
                    <a:pt x="240" y="130"/>
                  </a:lnTo>
                  <a:lnTo>
                    <a:pt x="194" y="130"/>
                  </a:lnTo>
                  <a:lnTo>
                    <a:pt x="156" y="130"/>
                  </a:lnTo>
                  <a:lnTo>
                    <a:pt x="117" y="130"/>
                  </a:lnTo>
                  <a:lnTo>
                    <a:pt x="84" y="123"/>
                  </a:lnTo>
                  <a:lnTo>
                    <a:pt x="58" y="110"/>
                  </a:lnTo>
                  <a:lnTo>
                    <a:pt x="32" y="104"/>
                  </a:lnTo>
                  <a:lnTo>
                    <a:pt x="13" y="91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13" y="45"/>
                  </a:lnTo>
                  <a:lnTo>
                    <a:pt x="32" y="32"/>
                  </a:lnTo>
                  <a:lnTo>
                    <a:pt x="58" y="19"/>
                  </a:lnTo>
                  <a:lnTo>
                    <a:pt x="84" y="13"/>
                  </a:lnTo>
                  <a:lnTo>
                    <a:pt x="117" y="6"/>
                  </a:lnTo>
                  <a:lnTo>
                    <a:pt x="156" y="6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80" y="3098"/>
              <a:ext cx="395" cy="130"/>
            </a:xfrm>
            <a:custGeom>
              <a:avLst/>
              <a:gdLst>
                <a:gd name="T0" fmla="*/ 194 w 395"/>
                <a:gd name="T1" fmla="*/ 0 h 130"/>
                <a:gd name="T2" fmla="*/ 240 w 395"/>
                <a:gd name="T3" fmla="*/ 6 h 130"/>
                <a:gd name="T4" fmla="*/ 272 w 395"/>
                <a:gd name="T5" fmla="*/ 6 h 130"/>
                <a:gd name="T6" fmla="*/ 311 w 395"/>
                <a:gd name="T7" fmla="*/ 13 h 130"/>
                <a:gd name="T8" fmla="*/ 337 w 395"/>
                <a:gd name="T9" fmla="*/ 19 h 130"/>
                <a:gd name="T10" fmla="*/ 363 w 395"/>
                <a:gd name="T11" fmla="*/ 32 h 130"/>
                <a:gd name="T12" fmla="*/ 382 w 395"/>
                <a:gd name="T13" fmla="*/ 45 h 130"/>
                <a:gd name="T14" fmla="*/ 395 w 395"/>
                <a:gd name="T15" fmla="*/ 52 h 130"/>
                <a:gd name="T16" fmla="*/ 395 w 395"/>
                <a:gd name="T17" fmla="*/ 65 h 130"/>
                <a:gd name="T18" fmla="*/ 395 w 395"/>
                <a:gd name="T19" fmla="*/ 78 h 130"/>
                <a:gd name="T20" fmla="*/ 382 w 395"/>
                <a:gd name="T21" fmla="*/ 91 h 130"/>
                <a:gd name="T22" fmla="*/ 363 w 395"/>
                <a:gd name="T23" fmla="*/ 104 h 130"/>
                <a:gd name="T24" fmla="*/ 337 w 395"/>
                <a:gd name="T25" fmla="*/ 110 h 130"/>
                <a:gd name="T26" fmla="*/ 311 w 395"/>
                <a:gd name="T27" fmla="*/ 123 h 130"/>
                <a:gd name="T28" fmla="*/ 272 w 395"/>
                <a:gd name="T29" fmla="*/ 130 h 130"/>
                <a:gd name="T30" fmla="*/ 240 w 395"/>
                <a:gd name="T31" fmla="*/ 130 h 130"/>
                <a:gd name="T32" fmla="*/ 194 w 395"/>
                <a:gd name="T33" fmla="*/ 130 h 130"/>
                <a:gd name="T34" fmla="*/ 156 w 395"/>
                <a:gd name="T35" fmla="*/ 130 h 130"/>
                <a:gd name="T36" fmla="*/ 117 w 395"/>
                <a:gd name="T37" fmla="*/ 130 h 130"/>
                <a:gd name="T38" fmla="*/ 84 w 395"/>
                <a:gd name="T39" fmla="*/ 123 h 130"/>
                <a:gd name="T40" fmla="*/ 58 w 395"/>
                <a:gd name="T41" fmla="*/ 110 h 130"/>
                <a:gd name="T42" fmla="*/ 32 w 395"/>
                <a:gd name="T43" fmla="*/ 104 h 130"/>
                <a:gd name="T44" fmla="*/ 13 w 395"/>
                <a:gd name="T45" fmla="*/ 91 h 130"/>
                <a:gd name="T46" fmla="*/ 0 w 395"/>
                <a:gd name="T47" fmla="*/ 78 h 130"/>
                <a:gd name="T48" fmla="*/ 0 w 395"/>
                <a:gd name="T49" fmla="*/ 65 h 130"/>
                <a:gd name="T50" fmla="*/ 0 w 395"/>
                <a:gd name="T51" fmla="*/ 52 h 130"/>
                <a:gd name="T52" fmla="*/ 13 w 395"/>
                <a:gd name="T53" fmla="*/ 45 h 130"/>
                <a:gd name="T54" fmla="*/ 32 w 395"/>
                <a:gd name="T55" fmla="*/ 32 h 130"/>
                <a:gd name="T56" fmla="*/ 58 w 395"/>
                <a:gd name="T57" fmla="*/ 19 h 130"/>
                <a:gd name="T58" fmla="*/ 84 w 395"/>
                <a:gd name="T59" fmla="*/ 13 h 130"/>
                <a:gd name="T60" fmla="*/ 117 w 395"/>
                <a:gd name="T61" fmla="*/ 6 h 130"/>
                <a:gd name="T62" fmla="*/ 156 w 395"/>
                <a:gd name="T63" fmla="*/ 6 h 130"/>
                <a:gd name="T64" fmla="*/ 194 w 395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5" h="130">
                  <a:moveTo>
                    <a:pt x="194" y="0"/>
                  </a:moveTo>
                  <a:lnTo>
                    <a:pt x="240" y="6"/>
                  </a:lnTo>
                  <a:lnTo>
                    <a:pt x="272" y="6"/>
                  </a:lnTo>
                  <a:lnTo>
                    <a:pt x="311" y="13"/>
                  </a:lnTo>
                  <a:lnTo>
                    <a:pt x="337" y="19"/>
                  </a:lnTo>
                  <a:lnTo>
                    <a:pt x="363" y="32"/>
                  </a:lnTo>
                  <a:lnTo>
                    <a:pt x="382" y="45"/>
                  </a:lnTo>
                  <a:lnTo>
                    <a:pt x="395" y="52"/>
                  </a:lnTo>
                  <a:lnTo>
                    <a:pt x="395" y="65"/>
                  </a:lnTo>
                  <a:lnTo>
                    <a:pt x="395" y="78"/>
                  </a:lnTo>
                  <a:lnTo>
                    <a:pt x="382" y="91"/>
                  </a:lnTo>
                  <a:lnTo>
                    <a:pt x="363" y="104"/>
                  </a:lnTo>
                  <a:lnTo>
                    <a:pt x="337" y="110"/>
                  </a:lnTo>
                  <a:lnTo>
                    <a:pt x="311" y="123"/>
                  </a:lnTo>
                  <a:lnTo>
                    <a:pt x="272" y="130"/>
                  </a:lnTo>
                  <a:lnTo>
                    <a:pt x="240" y="130"/>
                  </a:lnTo>
                  <a:lnTo>
                    <a:pt x="194" y="130"/>
                  </a:lnTo>
                  <a:lnTo>
                    <a:pt x="156" y="130"/>
                  </a:lnTo>
                  <a:lnTo>
                    <a:pt x="117" y="130"/>
                  </a:lnTo>
                  <a:lnTo>
                    <a:pt x="84" y="123"/>
                  </a:lnTo>
                  <a:lnTo>
                    <a:pt x="58" y="110"/>
                  </a:lnTo>
                  <a:lnTo>
                    <a:pt x="32" y="104"/>
                  </a:lnTo>
                  <a:lnTo>
                    <a:pt x="13" y="91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13" y="45"/>
                  </a:lnTo>
                  <a:lnTo>
                    <a:pt x="32" y="32"/>
                  </a:lnTo>
                  <a:lnTo>
                    <a:pt x="58" y="19"/>
                  </a:lnTo>
                  <a:lnTo>
                    <a:pt x="84" y="13"/>
                  </a:lnTo>
                  <a:lnTo>
                    <a:pt x="117" y="6"/>
                  </a:lnTo>
                  <a:lnTo>
                    <a:pt x="156" y="6"/>
                  </a:lnTo>
                  <a:lnTo>
                    <a:pt x="19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651" y="3098"/>
              <a:ext cx="396" cy="130"/>
            </a:xfrm>
            <a:custGeom>
              <a:avLst/>
              <a:gdLst>
                <a:gd name="T0" fmla="*/ 201 w 396"/>
                <a:gd name="T1" fmla="*/ 0 h 130"/>
                <a:gd name="T2" fmla="*/ 240 w 396"/>
                <a:gd name="T3" fmla="*/ 6 h 130"/>
                <a:gd name="T4" fmla="*/ 279 w 396"/>
                <a:gd name="T5" fmla="*/ 6 h 130"/>
                <a:gd name="T6" fmla="*/ 311 w 396"/>
                <a:gd name="T7" fmla="*/ 13 h 130"/>
                <a:gd name="T8" fmla="*/ 337 w 396"/>
                <a:gd name="T9" fmla="*/ 19 h 130"/>
                <a:gd name="T10" fmla="*/ 363 w 396"/>
                <a:gd name="T11" fmla="*/ 32 h 130"/>
                <a:gd name="T12" fmla="*/ 383 w 396"/>
                <a:gd name="T13" fmla="*/ 45 h 130"/>
                <a:gd name="T14" fmla="*/ 396 w 396"/>
                <a:gd name="T15" fmla="*/ 52 h 130"/>
                <a:gd name="T16" fmla="*/ 396 w 396"/>
                <a:gd name="T17" fmla="*/ 65 h 130"/>
                <a:gd name="T18" fmla="*/ 396 w 396"/>
                <a:gd name="T19" fmla="*/ 78 h 130"/>
                <a:gd name="T20" fmla="*/ 383 w 396"/>
                <a:gd name="T21" fmla="*/ 91 h 130"/>
                <a:gd name="T22" fmla="*/ 363 w 396"/>
                <a:gd name="T23" fmla="*/ 104 h 130"/>
                <a:gd name="T24" fmla="*/ 337 w 396"/>
                <a:gd name="T25" fmla="*/ 110 h 130"/>
                <a:gd name="T26" fmla="*/ 311 w 396"/>
                <a:gd name="T27" fmla="*/ 123 h 130"/>
                <a:gd name="T28" fmla="*/ 279 w 396"/>
                <a:gd name="T29" fmla="*/ 130 h 130"/>
                <a:gd name="T30" fmla="*/ 240 w 396"/>
                <a:gd name="T31" fmla="*/ 130 h 130"/>
                <a:gd name="T32" fmla="*/ 201 w 396"/>
                <a:gd name="T33" fmla="*/ 130 h 130"/>
                <a:gd name="T34" fmla="*/ 156 w 396"/>
                <a:gd name="T35" fmla="*/ 130 h 130"/>
                <a:gd name="T36" fmla="*/ 123 w 396"/>
                <a:gd name="T37" fmla="*/ 130 h 130"/>
                <a:gd name="T38" fmla="*/ 84 w 396"/>
                <a:gd name="T39" fmla="*/ 123 h 130"/>
                <a:gd name="T40" fmla="*/ 59 w 396"/>
                <a:gd name="T41" fmla="*/ 110 h 130"/>
                <a:gd name="T42" fmla="*/ 33 w 396"/>
                <a:gd name="T43" fmla="*/ 104 h 130"/>
                <a:gd name="T44" fmla="*/ 13 w 396"/>
                <a:gd name="T45" fmla="*/ 91 h 130"/>
                <a:gd name="T46" fmla="*/ 0 w 396"/>
                <a:gd name="T47" fmla="*/ 78 h 130"/>
                <a:gd name="T48" fmla="*/ 0 w 396"/>
                <a:gd name="T49" fmla="*/ 65 h 130"/>
                <a:gd name="T50" fmla="*/ 0 w 396"/>
                <a:gd name="T51" fmla="*/ 52 h 130"/>
                <a:gd name="T52" fmla="*/ 13 w 396"/>
                <a:gd name="T53" fmla="*/ 45 h 130"/>
                <a:gd name="T54" fmla="*/ 33 w 396"/>
                <a:gd name="T55" fmla="*/ 32 h 130"/>
                <a:gd name="T56" fmla="*/ 59 w 396"/>
                <a:gd name="T57" fmla="*/ 19 h 130"/>
                <a:gd name="T58" fmla="*/ 84 w 396"/>
                <a:gd name="T59" fmla="*/ 13 h 130"/>
                <a:gd name="T60" fmla="*/ 123 w 396"/>
                <a:gd name="T61" fmla="*/ 6 h 130"/>
                <a:gd name="T62" fmla="*/ 156 w 396"/>
                <a:gd name="T63" fmla="*/ 6 h 130"/>
                <a:gd name="T64" fmla="*/ 201 w 396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130">
                  <a:moveTo>
                    <a:pt x="201" y="0"/>
                  </a:moveTo>
                  <a:lnTo>
                    <a:pt x="240" y="6"/>
                  </a:lnTo>
                  <a:lnTo>
                    <a:pt x="279" y="6"/>
                  </a:lnTo>
                  <a:lnTo>
                    <a:pt x="311" y="13"/>
                  </a:lnTo>
                  <a:lnTo>
                    <a:pt x="337" y="19"/>
                  </a:lnTo>
                  <a:lnTo>
                    <a:pt x="363" y="32"/>
                  </a:lnTo>
                  <a:lnTo>
                    <a:pt x="383" y="45"/>
                  </a:lnTo>
                  <a:lnTo>
                    <a:pt x="396" y="52"/>
                  </a:lnTo>
                  <a:lnTo>
                    <a:pt x="396" y="65"/>
                  </a:lnTo>
                  <a:lnTo>
                    <a:pt x="396" y="78"/>
                  </a:lnTo>
                  <a:lnTo>
                    <a:pt x="383" y="91"/>
                  </a:lnTo>
                  <a:lnTo>
                    <a:pt x="363" y="104"/>
                  </a:lnTo>
                  <a:lnTo>
                    <a:pt x="337" y="110"/>
                  </a:lnTo>
                  <a:lnTo>
                    <a:pt x="311" y="123"/>
                  </a:lnTo>
                  <a:lnTo>
                    <a:pt x="279" y="130"/>
                  </a:lnTo>
                  <a:lnTo>
                    <a:pt x="240" y="130"/>
                  </a:lnTo>
                  <a:lnTo>
                    <a:pt x="201" y="130"/>
                  </a:lnTo>
                  <a:lnTo>
                    <a:pt x="156" y="130"/>
                  </a:lnTo>
                  <a:lnTo>
                    <a:pt x="123" y="130"/>
                  </a:lnTo>
                  <a:lnTo>
                    <a:pt x="84" y="123"/>
                  </a:lnTo>
                  <a:lnTo>
                    <a:pt x="59" y="110"/>
                  </a:lnTo>
                  <a:lnTo>
                    <a:pt x="33" y="104"/>
                  </a:lnTo>
                  <a:lnTo>
                    <a:pt x="13" y="91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13" y="45"/>
                  </a:lnTo>
                  <a:lnTo>
                    <a:pt x="33" y="32"/>
                  </a:lnTo>
                  <a:lnTo>
                    <a:pt x="59" y="19"/>
                  </a:lnTo>
                  <a:lnTo>
                    <a:pt x="84" y="13"/>
                  </a:lnTo>
                  <a:lnTo>
                    <a:pt x="123" y="6"/>
                  </a:lnTo>
                  <a:lnTo>
                    <a:pt x="156" y="6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1651" y="3098"/>
              <a:ext cx="396" cy="130"/>
            </a:xfrm>
            <a:custGeom>
              <a:avLst/>
              <a:gdLst>
                <a:gd name="T0" fmla="*/ 201 w 396"/>
                <a:gd name="T1" fmla="*/ 0 h 130"/>
                <a:gd name="T2" fmla="*/ 240 w 396"/>
                <a:gd name="T3" fmla="*/ 6 h 130"/>
                <a:gd name="T4" fmla="*/ 279 w 396"/>
                <a:gd name="T5" fmla="*/ 6 h 130"/>
                <a:gd name="T6" fmla="*/ 311 w 396"/>
                <a:gd name="T7" fmla="*/ 13 h 130"/>
                <a:gd name="T8" fmla="*/ 337 w 396"/>
                <a:gd name="T9" fmla="*/ 19 h 130"/>
                <a:gd name="T10" fmla="*/ 363 w 396"/>
                <a:gd name="T11" fmla="*/ 32 h 130"/>
                <a:gd name="T12" fmla="*/ 383 w 396"/>
                <a:gd name="T13" fmla="*/ 45 h 130"/>
                <a:gd name="T14" fmla="*/ 396 w 396"/>
                <a:gd name="T15" fmla="*/ 52 h 130"/>
                <a:gd name="T16" fmla="*/ 396 w 396"/>
                <a:gd name="T17" fmla="*/ 65 h 130"/>
                <a:gd name="T18" fmla="*/ 396 w 396"/>
                <a:gd name="T19" fmla="*/ 78 h 130"/>
                <a:gd name="T20" fmla="*/ 383 w 396"/>
                <a:gd name="T21" fmla="*/ 91 h 130"/>
                <a:gd name="T22" fmla="*/ 363 w 396"/>
                <a:gd name="T23" fmla="*/ 104 h 130"/>
                <a:gd name="T24" fmla="*/ 337 w 396"/>
                <a:gd name="T25" fmla="*/ 110 h 130"/>
                <a:gd name="T26" fmla="*/ 311 w 396"/>
                <a:gd name="T27" fmla="*/ 123 h 130"/>
                <a:gd name="T28" fmla="*/ 279 w 396"/>
                <a:gd name="T29" fmla="*/ 130 h 130"/>
                <a:gd name="T30" fmla="*/ 240 w 396"/>
                <a:gd name="T31" fmla="*/ 130 h 130"/>
                <a:gd name="T32" fmla="*/ 201 w 396"/>
                <a:gd name="T33" fmla="*/ 130 h 130"/>
                <a:gd name="T34" fmla="*/ 156 w 396"/>
                <a:gd name="T35" fmla="*/ 130 h 130"/>
                <a:gd name="T36" fmla="*/ 123 w 396"/>
                <a:gd name="T37" fmla="*/ 130 h 130"/>
                <a:gd name="T38" fmla="*/ 84 w 396"/>
                <a:gd name="T39" fmla="*/ 123 h 130"/>
                <a:gd name="T40" fmla="*/ 59 w 396"/>
                <a:gd name="T41" fmla="*/ 110 h 130"/>
                <a:gd name="T42" fmla="*/ 33 w 396"/>
                <a:gd name="T43" fmla="*/ 104 h 130"/>
                <a:gd name="T44" fmla="*/ 13 w 396"/>
                <a:gd name="T45" fmla="*/ 91 h 130"/>
                <a:gd name="T46" fmla="*/ 0 w 396"/>
                <a:gd name="T47" fmla="*/ 78 h 130"/>
                <a:gd name="T48" fmla="*/ 0 w 396"/>
                <a:gd name="T49" fmla="*/ 65 h 130"/>
                <a:gd name="T50" fmla="*/ 0 w 396"/>
                <a:gd name="T51" fmla="*/ 52 h 130"/>
                <a:gd name="T52" fmla="*/ 13 w 396"/>
                <a:gd name="T53" fmla="*/ 45 h 130"/>
                <a:gd name="T54" fmla="*/ 33 w 396"/>
                <a:gd name="T55" fmla="*/ 32 h 130"/>
                <a:gd name="T56" fmla="*/ 59 w 396"/>
                <a:gd name="T57" fmla="*/ 19 h 130"/>
                <a:gd name="T58" fmla="*/ 84 w 396"/>
                <a:gd name="T59" fmla="*/ 13 h 130"/>
                <a:gd name="T60" fmla="*/ 123 w 396"/>
                <a:gd name="T61" fmla="*/ 6 h 130"/>
                <a:gd name="T62" fmla="*/ 156 w 396"/>
                <a:gd name="T63" fmla="*/ 6 h 130"/>
                <a:gd name="T64" fmla="*/ 201 w 396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130">
                  <a:moveTo>
                    <a:pt x="201" y="0"/>
                  </a:moveTo>
                  <a:lnTo>
                    <a:pt x="240" y="6"/>
                  </a:lnTo>
                  <a:lnTo>
                    <a:pt x="279" y="6"/>
                  </a:lnTo>
                  <a:lnTo>
                    <a:pt x="311" y="13"/>
                  </a:lnTo>
                  <a:lnTo>
                    <a:pt x="337" y="19"/>
                  </a:lnTo>
                  <a:lnTo>
                    <a:pt x="363" y="32"/>
                  </a:lnTo>
                  <a:lnTo>
                    <a:pt x="383" y="45"/>
                  </a:lnTo>
                  <a:lnTo>
                    <a:pt x="396" y="52"/>
                  </a:lnTo>
                  <a:lnTo>
                    <a:pt x="396" y="65"/>
                  </a:lnTo>
                  <a:lnTo>
                    <a:pt x="396" y="78"/>
                  </a:lnTo>
                  <a:lnTo>
                    <a:pt x="383" y="91"/>
                  </a:lnTo>
                  <a:lnTo>
                    <a:pt x="363" y="104"/>
                  </a:lnTo>
                  <a:lnTo>
                    <a:pt x="337" y="110"/>
                  </a:lnTo>
                  <a:lnTo>
                    <a:pt x="311" y="123"/>
                  </a:lnTo>
                  <a:lnTo>
                    <a:pt x="279" y="130"/>
                  </a:lnTo>
                  <a:lnTo>
                    <a:pt x="240" y="130"/>
                  </a:lnTo>
                  <a:lnTo>
                    <a:pt x="201" y="130"/>
                  </a:lnTo>
                  <a:lnTo>
                    <a:pt x="156" y="130"/>
                  </a:lnTo>
                  <a:lnTo>
                    <a:pt x="123" y="130"/>
                  </a:lnTo>
                  <a:lnTo>
                    <a:pt x="84" y="123"/>
                  </a:lnTo>
                  <a:lnTo>
                    <a:pt x="59" y="110"/>
                  </a:lnTo>
                  <a:lnTo>
                    <a:pt x="33" y="104"/>
                  </a:lnTo>
                  <a:lnTo>
                    <a:pt x="13" y="91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13" y="45"/>
                  </a:lnTo>
                  <a:lnTo>
                    <a:pt x="33" y="32"/>
                  </a:lnTo>
                  <a:lnTo>
                    <a:pt x="59" y="19"/>
                  </a:lnTo>
                  <a:lnTo>
                    <a:pt x="84" y="13"/>
                  </a:lnTo>
                  <a:lnTo>
                    <a:pt x="123" y="6"/>
                  </a:lnTo>
                  <a:lnTo>
                    <a:pt x="156" y="6"/>
                  </a:lnTo>
                  <a:lnTo>
                    <a:pt x="20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2384" y="3098"/>
              <a:ext cx="401" cy="130"/>
            </a:xfrm>
            <a:custGeom>
              <a:avLst/>
              <a:gdLst>
                <a:gd name="T0" fmla="*/ 200 w 401"/>
                <a:gd name="T1" fmla="*/ 0 h 130"/>
                <a:gd name="T2" fmla="*/ 239 w 401"/>
                <a:gd name="T3" fmla="*/ 6 h 130"/>
                <a:gd name="T4" fmla="*/ 278 w 401"/>
                <a:gd name="T5" fmla="*/ 6 h 130"/>
                <a:gd name="T6" fmla="*/ 311 w 401"/>
                <a:gd name="T7" fmla="*/ 13 h 130"/>
                <a:gd name="T8" fmla="*/ 343 w 401"/>
                <a:gd name="T9" fmla="*/ 19 h 130"/>
                <a:gd name="T10" fmla="*/ 369 w 401"/>
                <a:gd name="T11" fmla="*/ 32 h 130"/>
                <a:gd name="T12" fmla="*/ 388 w 401"/>
                <a:gd name="T13" fmla="*/ 45 h 130"/>
                <a:gd name="T14" fmla="*/ 395 w 401"/>
                <a:gd name="T15" fmla="*/ 52 h 130"/>
                <a:gd name="T16" fmla="*/ 401 w 401"/>
                <a:gd name="T17" fmla="*/ 65 h 130"/>
                <a:gd name="T18" fmla="*/ 395 w 401"/>
                <a:gd name="T19" fmla="*/ 78 h 130"/>
                <a:gd name="T20" fmla="*/ 388 w 401"/>
                <a:gd name="T21" fmla="*/ 91 h 130"/>
                <a:gd name="T22" fmla="*/ 369 w 401"/>
                <a:gd name="T23" fmla="*/ 104 h 130"/>
                <a:gd name="T24" fmla="*/ 343 w 401"/>
                <a:gd name="T25" fmla="*/ 110 h 130"/>
                <a:gd name="T26" fmla="*/ 311 w 401"/>
                <a:gd name="T27" fmla="*/ 123 h 130"/>
                <a:gd name="T28" fmla="*/ 278 w 401"/>
                <a:gd name="T29" fmla="*/ 130 h 130"/>
                <a:gd name="T30" fmla="*/ 239 w 401"/>
                <a:gd name="T31" fmla="*/ 130 h 130"/>
                <a:gd name="T32" fmla="*/ 200 w 401"/>
                <a:gd name="T33" fmla="*/ 130 h 130"/>
                <a:gd name="T34" fmla="*/ 162 w 401"/>
                <a:gd name="T35" fmla="*/ 130 h 130"/>
                <a:gd name="T36" fmla="*/ 123 w 401"/>
                <a:gd name="T37" fmla="*/ 130 h 130"/>
                <a:gd name="T38" fmla="*/ 90 w 401"/>
                <a:gd name="T39" fmla="*/ 123 h 130"/>
                <a:gd name="T40" fmla="*/ 58 w 401"/>
                <a:gd name="T41" fmla="*/ 110 h 130"/>
                <a:gd name="T42" fmla="*/ 38 w 401"/>
                <a:gd name="T43" fmla="*/ 104 h 130"/>
                <a:gd name="T44" fmla="*/ 19 w 401"/>
                <a:gd name="T45" fmla="*/ 91 h 130"/>
                <a:gd name="T46" fmla="*/ 6 w 401"/>
                <a:gd name="T47" fmla="*/ 78 h 130"/>
                <a:gd name="T48" fmla="*/ 0 w 401"/>
                <a:gd name="T49" fmla="*/ 65 h 130"/>
                <a:gd name="T50" fmla="*/ 6 w 401"/>
                <a:gd name="T51" fmla="*/ 52 h 130"/>
                <a:gd name="T52" fmla="*/ 19 w 401"/>
                <a:gd name="T53" fmla="*/ 45 h 130"/>
                <a:gd name="T54" fmla="*/ 38 w 401"/>
                <a:gd name="T55" fmla="*/ 32 h 130"/>
                <a:gd name="T56" fmla="*/ 58 w 401"/>
                <a:gd name="T57" fmla="*/ 19 h 130"/>
                <a:gd name="T58" fmla="*/ 90 w 401"/>
                <a:gd name="T59" fmla="*/ 13 h 130"/>
                <a:gd name="T60" fmla="*/ 123 w 401"/>
                <a:gd name="T61" fmla="*/ 6 h 130"/>
                <a:gd name="T62" fmla="*/ 162 w 401"/>
                <a:gd name="T63" fmla="*/ 6 h 130"/>
                <a:gd name="T64" fmla="*/ 200 w 401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1" h="130">
                  <a:moveTo>
                    <a:pt x="200" y="0"/>
                  </a:moveTo>
                  <a:lnTo>
                    <a:pt x="239" y="6"/>
                  </a:lnTo>
                  <a:lnTo>
                    <a:pt x="278" y="6"/>
                  </a:lnTo>
                  <a:lnTo>
                    <a:pt x="311" y="13"/>
                  </a:lnTo>
                  <a:lnTo>
                    <a:pt x="343" y="19"/>
                  </a:lnTo>
                  <a:lnTo>
                    <a:pt x="369" y="32"/>
                  </a:lnTo>
                  <a:lnTo>
                    <a:pt x="388" y="45"/>
                  </a:lnTo>
                  <a:lnTo>
                    <a:pt x="395" y="52"/>
                  </a:lnTo>
                  <a:lnTo>
                    <a:pt x="401" y="65"/>
                  </a:lnTo>
                  <a:lnTo>
                    <a:pt x="395" y="78"/>
                  </a:lnTo>
                  <a:lnTo>
                    <a:pt x="388" y="91"/>
                  </a:lnTo>
                  <a:lnTo>
                    <a:pt x="369" y="104"/>
                  </a:lnTo>
                  <a:lnTo>
                    <a:pt x="343" y="110"/>
                  </a:lnTo>
                  <a:lnTo>
                    <a:pt x="311" y="123"/>
                  </a:lnTo>
                  <a:lnTo>
                    <a:pt x="278" y="130"/>
                  </a:lnTo>
                  <a:lnTo>
                    <a:pt x="239" y="130"/>
                  </a:lnTo>
                  <a:lnTo>
                    <a:pt x="200" y="130"/>
                  </a:lnTo>
                  <a:lnTo>
                    <a:pt x="162" y="130"/>
                  </a:lnTo>
                  <a:lnTo>
                    <a:pt x="123" y="130"/>
                  </a:lnTo>
                  <a:lnTo>
                    <a:pt x="90" y="123"/>
                  </a:lnTo>
                  <a:lnTo>
                    <a:pt x="58" y="110"/>
                  </a:lnTo>
                  <a:lnTo>
                    <a:pt x="38" y="104"/>
                  </a:lnTo>
                  <a:lnTo>
                    <a:pt x="19" y="91"/>
                  </a:lnTo>
                  <a:lnTo>
                    <a:pt x="6" y="78"/>
                  </a:lnTo>
                  <a:lnTo>
                    <a:pt x="0" y="65"/>
                  </a:lnTo>
                  <a:lnTo>
                    <a:pt x="6" y="52"/>
                  </a:lnTo>
                  <a:lnTo>
                    <a:pt x="19" y="45"/>
                  </a:lnTo>
                  <a:lnTo>
                    <a:pt x="38" y="32"/>
                  </a:lnTo>
                  <a:lnTo>
                    <a:pt x="58" y="19"/>
                  </a:lnTo>
                  <a:lnTo>
                    <a:pt x="90" y="13"/>
                  </a:lnTo>
                  <a:lnTo>
                    <a:pt x="123" y="6"/>
                  </a:lnTo>
                  <a:lnTo>
                    <a:pt x="162" y="6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84" y="3098"/>
              <a:ext cx="401" cy="130"/>
            </a:xfrm>
            <a:custGeom>
              <a:avLst/>
              <a:gdLst>
                <a:gd name="T0" fmla="*/ 200 w 401"/>
                <a:gd name="T1" fmla="*/ 0 h 130"/>
                <a:gd name="T2" fmla="*/ 239 w 401"/>
                <a:gd name="T3" fmla="*/ 6 h 130"/>
                <a:gd name="T4" fmla="*/ 278 w 401"/>
                <a:gd name="T5" fmla="*/ 6 h 130"/>
                <a:gd name="T6" fmla="*/ 311 w 401"/>
                <a:gd name="T7" fmla="*/ 13 h 130"/>
                <a:gd name="T8" fmla="*/ 343 w 401"/>
                <a:gd name="T9" fmla="*/ 19 h 130"/>
                <a:gd name="T10" fmla="*/ 369 w 401"/>
                <a:gd name="T11" fmla="*/ 32 h 130"/>
                <a:gd name="T12" fmla="*/ 388 w 401"/>
                <a:gd name="T13" fmla="*/ 45 h 130"/>
                <a:gd name="T14" fmla="*/ 395 w 401"/>
                <a:gd name="T15" fmla="*/ 52 h 130"/>
                <a:gd name="T16" fmla="*/ 401 w 401"/>
                <a:gd name="T17" fmla="*/ 65 h 130"/>
                <a:gd name="T18" fmla="*/ 395 w 401"/>
                <a:gd name="T19" fmla="*/ 78 h 130"/>
                <a:gd name="T20" fmla="*/ 388 w 401"/>
                <a:gd name="T21" fmla="*/ 91 h 130"/>
                <a:gd name="T22" fmla="*/ 369 w 401"/>
                <a:gd name="T23" fmla="*/ 104 h 130"/>
                <a:gd name="T24" fmla="*/ 343 w 401"/>
                <a:gd name="T25" fmla="*/ 110 h 130"/>
                <a:gd name="T26" fmla="*/ 311 w 401"/>
                <a:gd name="T27" fmla="*/ 123 h 130"/>
                <a:gd name="T28" fmla="*/ 278 w 401"/>
                <a:gd name="T29" fmla="*/ 130 h 130"/>
                <a:gd name="T30" fmla="*/ 239 w 401"/>
                <a:gd name="T31" fmla="*/ 130 h 130"/>
                <a:gd name="T32" fmla="*/ 200 w 401"/>
                <a:gd name="T33" fmla="*/ 130 h 130"/>
                <a:gd name="T34" fmla="*/ 162 w 401"/>
                <a:gd name="T35" fmla="*/ 130 h 130"/>
                <a:gd name="T36" fmla="*/ 123 w 401"/>
                <a:gd name="T37" fmla="*/ 130 h 130"/>
                <a:gd name="T38" fmla="*/ 90 w 401"/>
                <a:gd name="T39" fmla="*/ 123 h 130"/>
                <a:gd name="T40" fmla="*/ 58 w 401"/>
                <a:gd name="T41" fmla="*/ 110 h 130"/>
                <a:gd name="T42" fmla="*/ 38 w 401"/>
                <a:gd name="T43" fmla="*/ 104 h 130"/>
                <a:gd name="T44" fmla="*/ 19 w 401"/>
                <a:gd name="T45" fmla="*/ 91 h 130"/>
                <a:gd name="T46" fmla="*/ 6 w 401"/>
                <a:gd name="T47" fmla="*/ 78 h 130"/>
                <a:gd name="T48" fmla="*/ 0 w 401"/>
                <a:gd name="T49" fmla="*/ 65 h 130"/>
                <a:gd name="T50" fmla="*/ 6 w 401"/>
                <a:gd name="T51" fmla="*/ 52 h 130"/>
                <a:gd name="T52" fmla="*/ 19 w 401"/>
                <a:gd name="T53" fmla="*/ 45 h 130"/>
                <a:gd name="T54" fmla="*/ 38 w 401"/>
                <a:gd name="T55" fmla="*/ 32 h 130"/>
                <a:gd name="T56" fmla="*/ 58 w 401"/>
                <a:gd name="T57" fmla="*/ 19 h 130"/>
                <a:gd name="T58" fmla="*/ 90 w 401"/>
                <a:gd name="T59" fmla="*/ 13 h 130"/>
                <a:gd name="T60" fmla="*/ 123 w 401"/>
                <a:gd name="T61" fmla="*/ 6 h 130"/>
                <a:gd name="T62" fmla="*/ 162 w 401"/>
                <a:gd name="T63" fmla="*/ 6 h 130"/>
                <a:gd name="T64" fmla="*/ 200 w 401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1" h="130">
                  <a:moveTo>
                    <a:pt x="200" y="0"/>
                  </a:moveTo>
                  <a:lnTo>
                    <a:pt x="239" y="6"/>
                  </a:lnTo>
                  <a:lnTo>
                    <a:pt x="278" y="6"/>
                  </a:lnTo>
                  <a:lnTo>
                    <a:pt x="311" y="13"/>
                  </a:lnTo>
                  <a:lnTo>
                    <a:pt x="343" y="19"/>
                  </a:lnTo>
                  <a:lnTo>
                    <a:pt x="369" y="32"/>
                  </a:lnTo>
                  <a:lnTo>
                    <a:pt x="388" y="45"/>
                  </a:lnTo>
                  <a:lnTo>
                    <a:pt x="395" y="52"/>
                  </a:lnTo>
                  <a:lnTo>
                    <a:pt x="401" y="65"/>
                  </a:lnTo>
                  <a:lnTo>
                    <a:pt x="395" y="78"/>
                  </a:lnTo>
                  <a:lnTo>
                    <a:pt x="388" y="91"/>
                  </a:lnTo>
                  <a:lnTo>
                    <a:pt x="369" y="104"/>
                  </a:lnTo>
                  <a:lnTo>
                    <a:pt x="343" y="110"/>
                  </a:lnTo>
                  <a:lnTo>
                    <a:pt x="311" y="123"/>
                  </a:lnTo>
                  <a:lnTo>
                    <a:pt x="278" y="130"/>
                  </a:lnTo>
                  <a:lnTo>
                    <a:pt x="239" y="130"/>
                  </a:lnTo>
                  <a:lnTo>
                    <a:pt x="200" y="130"/>
                  </a:lnTo>
                  <a:lnTo>
                    <a:pt x="162" y="130"/>
                  </a:lnTo>
                  <a:lnTo>
                    <a:pt x="123" y="130"/>
                  </a:lnTo>
                  <a:lnTo>
                    <a:pt x="90" y="123"/>
                  </a:lnTo>
                  <a:lnTo>
                    <a:pt x="58" y="110"/>
                  </a:lnTo>
                  <a:lnTo>
                    <a:pt x="38" y="104"/>
                  </a:lnTo>
                  <a:lnTo>
                    <a:pt x="19" y="91"/>
                  </a:lnTo>
                  <a:lnTo>
                    <a:pt x="6" y="78"/>
                  </a:lnTo>
                  <a:lnTo>
                    <a:pt x="0" y="65"/>
                  </a:lnTo>
                  <a:lnTo>
                    <a:pt x="6" y="52"/>
                  </a:lnTo>
                  <a:lnTo>
                    <a:pt x="19" y="45"/>
                  </a:lnTo>
                  <a:lnTo>
                    <a:pt x="38" y="32"/>
                  </a:lnTo>
                  <a:lnTo>
                    <a:pt x="58" y="19"/>
                  </a:lnTo>
                  <a:lnTo>
                    <a:pt x="90" y="13"/>
                  </a:lnTo>
                  <a:lnTo>
                    <a:pt x="123" y="6"/>
                  </a:lnTo>
                  <a:lnTo>
                    <a:pt x="162" y="6"/>
                  </a:lnTo>
                  <a:lnTo>
                    <a:pt x="20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3122" y="3098"/>
              <a:ext cx="396" cy="130"/>
            </a:xfrm>
            <a:custGeom>
              <a:avLst/>
              <a:gdLst>
                <a:gd name="T0" fmla="*/ 201 w 396"/>
                <a:gd name="T1" fmla="*/ 0 h 130"/>
                <a:gd name="T2" fmla="*/ 240 w 396"/>
                <a:gd name="T3" fmla="*/ 6 h 130"/>
                <a:gd name="T4" fmla="*/ 279 w 396"/>
                <a:gd name="T5" fmla="*/ 6 h 130"/>
                <a:gd name="T6" fmla="*/ 312 w 396"/>
                <a:gd name="T7" fmla="*/ 13 h 130"/>
                <a:gd name="T8" fmla="*/ 337 w 396"/>
                <a:gd name="T9" fmla="*/ 19 h 130"/>
                <a:gd name="T10" fmla="*/ 363 w 396"/>
                <a:gd name="T11" fmla="*/ 32 h 130"/>
                <a:gd name="T12" fmla="*/ 383 w 396"/>
                <a:gd name="T13" fmla="*/ 45 h 130"/>
                <a:gd name="T14" fmla="*/ 396 w 396"/>
                <a:gd name="T15" fmla="*/ 52 h 130"/>
                <a:gd name="T16" fmla="*/ 396 w 396"/>
                <a:gd name="T17" fmla="*/ 65 h 130"/>
                <a:gd name="T18" fmla="*/ 396 w 396"/>
                <a:gd name="T19" fmla="*/ 78 h 130"/>
                <a:gd name="T20" fmla="*/ 383 w 396"/>
                <a:gd name="T21" fmla="*/ 91 h 130"/>
                <a:gd name="T22" fmla="*/ 363 w 396"/>
                <a:gd name="T23" fmla="*/ 104 h 130"/>
                <a:gd name="T24" fmla="*/ 337 w 396"/>
                <a:gd name="T25" fmla="*/ 110 h 130"/>
                <a:gd name="T26" fmla="*/ 312 w 396"/>
                <a:gd name="T27" fmla="*/ 123 h 130"/>
                <a:gd name="T28" fmla="*/ 279 w 396"/>
                <a:gd name="T29" fmla="*/ 130 h 130"/>
                <a:gd name="T30" fmla="*/ 240 w 396"/>
                <a:gd name="T31" fmla="*/ 130 h 130"/>
                <a:gd name="T32" fmla="*/ 201 w 396"/>
                <a:gd name="T33" fmla="*/ 130 h 130"/>
                <a:gd name="T34" fmla="*/ 156 w 396"/>
                <a:gd name="T35" fmla="*/ 130 h 130"/>
                <a:gd name="T36" fmla="*/ 124 w 396"/>
                <a:gd name="T37" fmla="*/ 130 h 130"/>
                <a:gd name="T38" fmla="*/ 85 w 396"/>
                <a:gd name="T39" fmla="*/ 123 h 130"/>
                <a:gd name="T40" fmla="*/ 59 w 396"/>
                <a:gd name="T41" fmla="*/ 110 h 130"/>
                <a:gd name="T42" fmla="*/ 33 w 396"/>
                <a:gd name="T43" fmla="*/ 104 h 130"/>
                <a:gd name="T44" fmla="*/ 13 w 396"/>
                <a:gd name="T45" fmla="*/ 91 h 130"/>
                <a:gd name="T46" fmla="*/ 0 w 396"/>
                <a:gd name="T47" fmla="*/ 78 h 130"/>
                <a:gd name="T48" fmla="*/ 0 w 396"/>
                <a:gd name="T49" fmla="*/ 65 h 130"/>
                <a:gd name="T50" fmla="*/ 0 w 396"/>
                <a:gd name="T51" fmla="*/ 52 h 130"/>
                <a:gd name="T52" fmla="*/ 13 w 396"/>
                <a:gd name="T53" fmla="*/ 45 h 130"/>
                <a:gd name="T54" fmla="*/ 33 w 396"/>
                <a:gd name="T55" fmla="*/ 32 h 130"/>
                <a:gd name="T56" fmla="*/ 59 w 396"/>
                <a:gd name="T57" fmla="*/ 19 h 130"/>
                <a:gd name="T58" fmla="*/ 85 w 396"/>
                <a:gd name="T59" fmla="*/ 13 h 130"/>
                <a:gd name="T60" fmla="*/ 124 w 396"/>
                <a:gd name="T61" fmla="*/ 6 h 130"/>
                <a:gd name="T62" fmla="*/ 156 w 396"/>
                <a:gd name="T63" fmla="*/ 6 h 130"/>
                <a:gd name="T64" fmla="*/ 201 w 396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130">
                  <a:moveTo>
                    <a:pt x="201" y="0"/>
                  </a:moveTo>
                  <a:lnTo>
                    <a:pt x="240" y="6"/>
                  </a:lnTo>
                  <a:lnTo>
                    <a:pt x="279" y="6"/>
                  </a:lnTo>
                  <a:lnTo>
                    <a:pt x="312" y="13"/>
                  </a:lnTo>
                  <a:lnTo>
                    <a:pt x="337" y="19"/>
                  </a:lnTo>
                  <a:lnTo>
                    <a:pt x="363" y="32"/>
                  </a:lnTo>
                  <a:lnTo>
                    <a:pt x="383" y="45"/>
                  </a:lnTo>
                  <a:lnTo>
                    <a:pt x="396" y="52"/>
                  </a:lnTo>
                  <a:lnTo>
                    <a:pt x="396" y="65"/>
                  </a:lnTo>
                  <a:lnTo>
                    <a:pt x="396" y="78"/>
                  </a:lnTo>
                  <a:lnTo>
                    <a:pt x="383" y="91"/>
                  </a:lnTo>
                  <a:lnTo>
                    <a:pt x="363" y="104"/>
                  </a:lnTo>
                  <a:lnTo>
                    <a:pt x="337" y="110"/>
                  </a:lnTo>
                  <a:lnTo>
                    <a:pt x="312" y="123"/>
                  </a:lnTo>
                  <a:lnTo>
                    <a:pt x="279" y="130"/>
                  </a:lnTo>
                  <a:lnTo>
                    <a:pt x="240" y="130"/>
                  </a:lnTo>
                  <a:lnTo>
                    <a:pt x="201" y="130"/>
                  </a:lnTo>
                  <a:lnTo>
                    <a:pt x="156" y="130"/>
                  </a:lnTo>
                  <a:lnTo>
                    <a:pt x="124" y="130"/>
                  </a:lnTo>
                  <a:lnTo>
                    <a:pt x="85" y="123"/>
                  </a:lnTo>
                  <a:lnTo>
                    <a:pt x="59" y="110"/>
                  </a:lnTo>
                  <a:lnTo>
                    <a:pt x="33" y="104"/>
                  </a:lnTo>
                  <a:lnTo>
                    <a:pt x="13" y="91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13" y="45"/>
                  </a:lnTo>
                  <a:lnTo>
                    <a:pt x="33" y="32"/>
                  </a:lnTo>
                  <a:lnTo>
                    <a:pt x="59" y="19"/>
                  </a:lnTo>
                  <a:lnTo>
                    <a:pt x="85" y="13"/>
                  </a:lnTo>
                  <a:lnTo>
                    <a:pt x="124" y="6"/>
                  </a:lnTo>
                  <a:lnTo>
                    <a:pt x="156" y="6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3122" y="3098"/>
              <a:ext cx="396" cy="130"/>
            </a:xfrm>
            <a:custGeom>
              <a:avLst/>
              <a:gdLst>
                <a:gd name="T0" fmla="*/ 201 w 396"/>
                <a:gd name="T1" fmla="*/ 0 h 130"/>
                <a:gd name="T2" fmla="*/ 240 w 396"/>
                <a:gd name="T3" fmla="*/ 6 h 130"/>
                <a:gd name="T4" fmla="*/ 279 w 396"/>
                <a:gd name="T5" fmla="*/ 6 h 130"/>
                <a:gd name="T6" fmla="*/ 312 w 396"/>
                <a:gd name="T7" fmla="*/ 13 h 130"/>
                <a:gd name="T8" fmla="*/ 337 w 396"/>
                <a:gd name="T9" fmla="*/ 19 h 130"/>
                <a:gd name="T10" fmla="*/ 363 w 396"/>
                <a:gd name="T11" fmla="*/ 32 h 130"/>
                <a:gd name="T12" fmla="*/ 383 w 396"/>
                <a:gd name="T13" fmla="*/ 45 h 130"/>
                <a:gd name="T14" fmla="*/ 396 w 396"/>
                <a:gd name="T15" fmla="*/ 52 h 130"/>
                <a:gd name="T16" fmla="*/ 396 w 396"/>
                <a:gd name="T17" fmla="*/ 65 h 130"/>
                <a:gd name="T18" fmla="*/ 396 w 396"/>
                <a:gd name="T19" fmla="*/ 78 h 130"/>
                <a:gd name="T20" fmla="*/ 383 w 396"/>
                <a:gd name="T21" fmla="*/ 91 h 130"/>
                <a:gd name="T22" fmla="*/ 363 w 396"/>
                <a:gd name="T23" fmla="*/ 104 h 130"/>
                <a:gd name="T24" fmla="*/ 337 w 396"/>
                <a:gd name="T25" fmla="*/ 110 h 130"/>
                <a:gd name="T26" fmla="*/ 312 w 396"/>
                <a:gd name="T27" fmla="*/ 123 h 130"/>
                <a:gd name="T28" fmla="*/ 279 w 396"/>
                <a:gd name="T29" fmla="*/ 130 h 130"/>
                <a:gd name="T30" fmla="*/ 240 w 396"/>
                <a:gd name="T31" fmla="*/ 130 h 130"/>
                <a:gd name="T32" fmla="*/ 201 w 396"/>
                <a:gd name="T33" fmla="*/ 130 h 130"/>
                <a:gd name="T34" fmla="*/ 156 w 396"/>
                <a:gd name="T35" fmla="*/ 130 h 130"/>
                <a:gd name="T36" fmla="*/ 124 w 396"/>
                <a:gd name="T37" fmla="*/ 130 h 130"/>
                <a:gd name="T38" fmla="*/ 85 w 396"/>
                <a:gd name="T39" fmla="*/ 123 h 130"/>
                <a:gd name="T40" fmla="*/ 59 w 396"/>
                <a:gd name="T41" fmla="*/ 110 h 130"/>
                <a:gd name="T42" fmla="*/ 33 w 396"/>
                <a:gd name="T43" fmla="*/ 104 h 130"/>
                <a:gd name="T44" fmla="*/ 13 w 396"/>
                <a:gd name="T45" fmla="*/ 91 h 130"/>
                <a:gd name="T46" fmla="*/ 0 w 396"/>
                <a:gd name="T47" fmla="*/ 78 h 130"/>
                <a:gd name="T48" fmla="*/ 0 w 396"/>
                <a:gd name="T49" fmla="*/ 65 h 130"/>
                <a:gd name="T50" fmla="*/ 0 w 396"/>
                <a:gd name="T51" fmla="*/ 52 h 130"/>
                <a:gd name="T52" fmla="*/ 13 w 396"/>
                <a:gd name="T53" fmla="*/ 45 h 130"/>
                <a:gd name="T54" fmla="*/ 33 w 396"/>
                <a:gd name="T55" fmla="*/ 32 h 130"/>
                <a:gd name="T56" fmla="*/ 59 w 396"/>
                <a:gd name="T57" fmla="*/ 19 h 130"/>
                <a:gd name="T58" fmla="*/ 85 w 396"/>
                <a:gd name="T59" fmla="*/ 13 h 130"/>
                <a:gd name="T60" fmla="*/ 124 w 396"/>
                <a:gd name="T61" fmla="*/ 6 h 130"/>
                <a:gd name="T62" fmla="*/ 156 w 396"/>
                <a:gd name="T63" fmla="*/ 6 h 130"/>
                <a:gd name="T64" fmla="*/ 201 w 396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130">
                  <a:moveTo>
                    <a:pt x="201" y="0"/>
                  </a:moveTo>
                  <a:lnTo>
                    <a:pt x="240" y="6"/>
                  </a:lnTo>
                  <a:lnTo>
                    <a:pt x="279" y="6"/>
                  </a:lnTo>
                  <a:lnTo>
                    <a:pt x="312" y="13"/>
                  </a:lnTo>
                  <a:lnTo>
                    <a:pt x="337" y="19"/>
                  </a:lnTo>
                  <a:lnTo>
                    <a:pt x="363" y="32"/>
                  </a:lnTo>
                  <a:lnTo>
                    <a:pt x="383" y="45"/>
                  </a:lnTo>
                  <a:lnTo>
                    <a:pt x="396" y="52"/>
                  </a:lnTo>
                  <a:lnTo>
                    <a:pt x="396" y="65"/>
                  </a:lnTo>
                  <a:lnTo>
                    <a:pt x="396" y="78"/>
                  </a:lnTo>
                  <a:lnTo>
                    <a:pt x="383" y="91"/>
                  </a:lnTo>
                  <a:lnTo>
                    <a:pt x="363" y="104"/>
                  </a:lnTo>
                  <a:lnTo>
                    <a:pt x="337" y="110"/>
                  </a:lnTo>
                  <a:lnTo>
                    <a:pt x="312" y="123"/>
                  </a:lnTo>
                  <a:lnTo>
                    <a:pt x="279" y="130"/>
                  </a:lnTo>
                  <a:lnTo>
                    <a:pt x="240" y="130"/>
                  </a:lnTo>
                  <a:lnTo>
                    <a:pt x="201" y="130"/>
                  </a:lnTo>
                  <a:lnTo>
                    <a:pt x="156" y="130"/>
                  </a:lnTo>
                  <a:lnTo>
                    <a:pt x="124" y="130"/>
                  </a:lnTo>
                  <a:lnTo>
                    <a:pt x="85" y="123"/>
                  </a:lnTo>
                  <a:lnTo>
                    <a:pt x="59" y="110"/>
                  </a:lnTo>
                  <a:lnTo>
                    <a:pt x="33" y="104"/>
                  </a:lnTo>
                  <a:lnTo>
                    <a:pt x="13" y="91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13" y="45"/>
                  </a:lnTo>
                  <a:lnTo>
                    <a:pt x="33" y="32"/>
                  </a:lnTo>
                  <a:lnTo>
                    <a:pt x="59" y="19"/>
                  </a:lnTo>
                  <a:lnTo>
                    <a:pt x="85" y="13"/>
                  </a:lnTo>
                  <a:lnTo>
                    <a:pt x="124" y="6"/>
                  </a:lnTo>
                  <a:lnTo>
                    <a:pt x="156" y="6"/>
                  </a:lnTo>
                  <a:lnTo>
                    <a:pt x="20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3745" y="3000"/>
              <a:ext cx="103" cy="98"/>
            </a:xfrm>
            <a:custGeom>
              <a:avLst/>
              <a:gdLst>
                <a:gd name="T0" fmla="*/ 103 w 103"/>
                <a:gd name="T1" fmla="*/ 98 h 98"/>
                <a:gd name="T2" fmla="*/ 103 w 103"/>
                <a:gd name="T3" fmla="*/ 98 h 98"/>
                <a:gd name="T4" fmla="*/ 97 w 103"/>
                <a:gd name="T5" fmla="*/ 78 h 98"/>
                <a:gd name="T6" fmla="*/ 90 w 103"/>
                <a:gd name="T7" fmla="*/ 59 h 98"/>
                <a:gd name="T8" fmla="*/ 84 w 103"/>
                <a:gd name="T9" fmla="*/ 46 h 98"/>
                <a:gd name="T10" fmla="*/ 71 w 103"/>
                <a:gd name="T11" fmla="*/ 33 h 98"/>
                <a:gd name="T12" fmla="*/ 58 w 103"/>
                <a:gd name="T13" fmla="*/ 20 h 98"/>
                <a:gd name="T14" fmla="*/ 39 w 103"/>
                <a:gd name="T15" fmla="*/ 13 h 98"/>
                <a:gd name="T16" fmla="*/ 19 w 103"/>
                <a:gd name="T17" fmla="*/ 7 h 98"/>
                <a:gd name="T18" fmla="*/ 0 w 103"/>
                <a:gd name="T19" fmla="*/ 0 h 98"/>
                <a:gd name="T20" fmla="*/ 0 w 103"/>
                <a:gd name="T21" fmla="*/ 46 h 98"/>
                <a:gd name="T22" fmla="*/ 13 w 103"/>
                <a:gd name="T23" fmla="*/ 46 h 98"/>
                <a:gd name="T24" fmla="*/ 26 w 103"/>
                <a:gd name="T25" fmla="*/ 52 h 98"/>
                <a:gd name="T26" fmla="*/ 32 w 103"/>
                <a:gd name="T27" fmla="*/ 52 h 98"/>
                <a:gd name="T28" fmla="*/ 45 w 103"/>
                <a:gd name="T29" fmla="*/ 59 h 98"/>
                <a:gd name="T30" fmla="*/ 51 w 103"/>
                <a:gd name="T31" fmla="*/ 72 h 98"/>
                <a:gd name="T32" fmla="*/ 51 w 103"/>
                <a:gd name="T33" fmla="*/ 78 h 98"/>
                <a:gd name="T34" fmla="*/ 58 w 103"/>
                <a:gd name="T35" fmla="*/ 85 h 98"/>
                <a:gd name="T36" fmla="*/ 58 w 103"/>
                <a:gd name="T37" fmla="*/ 98 h 98"/>
                <a:gd name="T38" fmla="*/ 58 w 103"/>
                <a:gd name="T39" fmla="*/ 98 h 98"/>
                <a:gd name="T40" fmla="*/ 103 w 103"/>
                <a:gd name="T4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98">
                  <a:moveTo>
                    <a:pt x="103" y="98"/>
                  </a:moveTo>
                  <a:lnTo>
                    <a:pt x="103" y="98"/>
                  </a:lnTo>
                  <a:lnTo>
                    <a:pt x="97" y="78"/>
                  </a:lnTo>
                  <a:lnTo>
                    <a:pt x="90" y="59"/>
                  </a:lnTo>
                  <a:lnTo>
                    <a:pt x="84" y="46"/>
                  </a:lnTo>
                  <a:lnTo>
                    <a:pt x="71" y="33"/>
                  </a:lnTo>
                  <a:lnTo>
                    <a:pt x="58" y="20"/>
                  </a:lnTo>
                  <a:lnTo>
                    <a:pt x="39" y="13"/>
                  </a:lnTo>
                  <a:lnTo>
                    <a:pt x="19" y="7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3" y="46"/>
                  </a:lnTo>
                  <a:lnTo>
                    <a:pt x="26" y="52"/>
                  </a:lnTo>
                  <a:lnTo>
                    <a:pt x="32" y="52"/>
                  </a:lnTo>
                  <a:lnTo>
                    <a:pt x="45" y="59"/>
                  </a:lnTo>
                  <a:lnTo>
                    <a:pt x="51" y="72"/>
                  </a:lnTo>
                  <a:lnTo>
                    <a:pt x="51" y="78"/>
                  </a:lnTo>
                  <a:lnTo>
                    <a:pt x="58" y="85"/>
                  </a:lnTo>
                  <a:lnTo>
                    <a:pt x="58" y="98"/>
                  </a:lnTo>
                  <a:lnTo>
                    <a:pt x="58" y="98"/>
                  </a:lnTo>
                  <a:lnTo>
                    <a:pt x="103" y="9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3745" y="3098"/>
              <a:ext cx="103" cy="97"/>
            </a:xfrm>
            <a:custGeom>
              <a:avLst/>
              <a:gdLst>
                <a:gd name="T0" fmla="*/ 0 w 103"/>
                <a:gd name="T1" fmla="*/ 97 h 97"/>
                <a:gd name="T2" fmla="*/ 0 w 103"/>
                <a:gd name="T3" fmla="*/ 97 h 97"/>
                <a:gd name="T4" fmla="*/ 19 w 103"/>
                <a:gd name="T5" fmla="*/ 91 h 97"/>
                <a:gd name="T6" fmla="*/ 39 w 103"/>
                <a:gd name="T7" fmla="*/ 91 h 97"/>
                <a:gd name="T8" fmla="*/ 58 w 103"/>
                <a:gd name="T9" fmla="*/ 78 h 97"/>
                <a:gd name="T10" fmla="*/ 71 w 103"/>
                <a:gd name="T11" fmla="*/ 71 h 97"/>
                <a:gd name="T12" fmla="*/ 84 w 103"/>
                <a:gd name="T13" fmla="*/ 52 h 97"/>
                <a:gd name="T14" fmla="*/ 90 w 103"/>
                <a:gd name="T15" fmla="*/ 39 h 97"/>
                <a:gd name="T16" fmla="*/ 97 w 103"/>
                <a:gd name="T17" fmla="*/ 19 h 97"/>
                <a:gd name="T18" fmla="*/ 103 w 103"/>
                <a:gd name="T19" fmla="*/ 0 h 97"/>
                <a:gd name="T20" fmla="*/ 58 w 103"/>
                <a:gd name="T21" fmla="*/ 0 h 97"/>
                <a:gd name="T22" fmla="*/ 58 w 103"/>
                <a:gd name="T23" fmla="*/ 13 h 97"/>
                <a:gd name="T24" fmla="*/ 51 w 103"/>
                <a:gd name="T25" fmla="*/ 19 h 97"/>
                <a:gd name="T26" fmla="*/ 51 w 103"/>
                <a:gd name="T27" fmla="*/ 32 h 97"/>
                <a:gd name="T28" fmla="*/ 45 w 103"/>
                <a:gd name="T29" fmla="*/ 39 h 97"/>
                <a:gd name="T30" fmla="*/ 32 w 103"/>
                <a:gd name="T31" fmla="*/ 45 h 97"/>
                <a:gd name="T32" fmla="*/ 26 w 103"/>
                <a:gd name="T33" fmla="*/ 52 h 97"/>
                <a:gd name="T34" fmla="*/ 13 w 103"/>
                <a:gd name="T35" fmla="*/ 52 h 97"/>
                <a:gd name="T36" fmla="*/ 0 w 103"/>
                <a:gd name="T37" fmla="*/ 52 h 97"/>
                <a:gd name="T38" fmla="*/ 0 w 103"/>
                <a:gd name="T39" fmla="*/ 52 h 97"/>
                <a:gd name="T40" fmla="*/ 0 w 103"/>
                <a:gd name="T4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97">
                  <a:moveTo>
                    <a:pt x="0" y="97"/>
                  </a:moveTo>
                  <a:lnTo>
                    <a:pt x="0" y="97"/>
                  </a:lnTo>
                  <a:lnTo>
                    <a:pt x="19" y="91"/>
                  </a:lnTo>
                  <a:lnTo>
                    <a:pt x="39" y="91"/>
                  </a:lnTo>
                  <a:lnTo>
                    <a:pt x="58" y="78"/>
                  </a:lnTo>
                  <a:lnTo>
                    <a:pt x="71" y="71"/>
                  </a:lnTo>
                  <a:lnTo>
                    <a:pt x="84" y="52"/>
                  </a:lnTo>
                  <a:lnTo>
                    <a:pt x="90" y="39"/>
                  </a:lnTo>
                  <a:lnTo>
                    <a:pt x="97" y="19"/>
                  </a:lnTo>
                  <a:lnTo>
                    <a:pt x="103" y="0"/>
                  </a:lnTo>
                  <a:lnTo>
                    <a:pt x="58" y="0"/>
                  </a:lnTo>
                  <a:lnTo>
                    <a:pt x="58" y="13"/>
                  </a:lnTo>
                  <a:lnTo>
                    <a:pt x="51" y="19"/>
                  </a:lnTo>
                  <a:lnTo>
                    <a:pt x="51" y="32"/>
                  </a:lnTo>
                  <a:lnTo>
                    <a:pt x="45" y="39"/>
                  </a:lnTo>
                  <a:lnTo>
                    <a:pt x="32" y="45"/>
                  </a:lnTo>
                  <a:lnTo>
                    <a:pt x="26" y="52"/>
                  </a:lnTo>
                  <a:lnTo>
                    <a:pt x="13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3647" y="3098"/>
              <a:ext cx="98" cy="97"/>
            </a:xfrm>
            <a:custGeom>
              <a:avLst/>
              <a:gdLst>
                <a:gd name="T0" fmla="*/ 0 w 98"/>
                <a:gd name="T1" fmla="*/ 0 h 97"/>
                <a:gd name="T2" fmla="*/ 0 w 98"/>
                <a:gd name="T3" fmla="*/ 0 h 97"/>
                <a:gd name="T4" fmla="*/ 0 w 98"/>
                <a:gd name="T5" fmla="*/ 19 h 97"/>
                <a:gd name="T6" fmla="*/ 7 w 98"/>
                <a:gd name="T7" fmla="*/ 39 h 97"/>
                <a:gd name="T8" fmla="*/ 20 w 98"/>
                <a:gd name="T9" fmla="*/ 52 h 97"/>
                <a:gd name="T10" fmla="*/ 33 w 98"/>
                <a:gd name="T11" fmla="*/ 71 h 97"/>
                <a:gd name="T12" fmla="*/ 46 w 98"/>
                <a:gd name="T13" fmla="*/ 78 h 97"/>
                <a:gd name="T14" fmla="*/ 59 w 98"/>
                <a:gd name="T15" fmla="*/ 91 h 97"/>
                <a:gd name="T16" fmla="*/ 78 w 98"/>
                <a:gd name="T17" fmla="*/ 91 h 97"/>
                <a:gd name="T18" fmla="*/ 98 w 98"/>
                <a:gd name="T19" fmla="*/ 97 h 97"/>
                <a:gd name="T20" fmla="*/ 98 w 98"/>
                <a:gd name="T21" fmla="*/ 52 h 97"/>
                <a:gd name="T22" fmla="*/ 91 w 98"/>
                <a:gd name="T23" fmla="*/ 52 h 97"/>
                <a:gd name="T24" fmla="*/ 78 w 98"/>
                <a:gd name="T25" fmla="*/ 52 h 97"/>
                <a:gd name="T26" fmla="*/ 65 w 98"/>
                <a:gd name="T27" fmla="*/ 45 h 97"/>
                <a:gd name="T28" fmla="*/ 59 w 98"/>
                <a:gd name="T29" fmla="*/ 39 h 97"/>
                <a:gd name="T30" fmla="*/ 52 w 98"/>
                <a:gd name="T31" fmla="*/ 32 h 97"/>
                <a:gd name="T32" fmla="*/ 46 w 98"/>
                <a:gd name="T33" fmla="*/ 19 h 97"/>
                <a:gd name="T34" fmla="*/ 46 w 98"/>
                <a:gd name="T35" fmla="*/ 13 h 97"/>
                <a:gd name="T36" fmla="*/ 46 w 98"/>
                <a:gd name="T37" fmla="*/ 0 h 97"/>
                <a:gd name="T38" fmla="*/ 46 w 98"/>
                <a:gd name="T39" fmla="*/ 0 h 97"/>
                <a:gd name="T40" fmla="*/ 0 w 98"/>
                <a:gd name="T4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8" h="97">
                  <a:moveTo>
                    <a:pt x="0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7" y="39"/>
                  </a:lnTo>
                  <a:lnTo>
                    <a:pt x="20" y="52"/>
                  </a:lnTo>
                  <a:lnTo>
                    <a:pt x="33" y="71"/>
                  </a:lnTo>
                  <a:lnTo>
                    <a:pt x="46" y="78"/>
                  </a:lnTo>
                  <a:lnTo>
                    <a:pt x="59" y="91"/>
                  </a:lnTo>
                  <a:lnTo>
                    <a:pt x="78" y="91"/>
                  </a:lnTo>
                  <a:lnTo>
                    <a:pt x="98" y="97"/>
                  </a:lnTo>
                  <a:lnTo>
                    <a:pt x="98" y="52"/>
                  </a:lnTo>
                  <a:lnTo>
                    <a:pt x="91" y="52"/>
                  </a:lnTo>
                  <a:lnTo>
                    <a:pt x="78" y="52"/>
                  </a:lnTo>
                  <a:lnTo>
                    <a:pt x="65" y="45"/>
                  </a:lnTo>
                  <a:lnTo>
                    <a:pt x="59" y="39"/>
                  </a:lnTo>
                  <a:lnTo>
                    <a:pt x="52" y="32"/>
                  </a:lnTo>
                  <a:lnTo>
                    <a:pt x="46" y="19"/>
                  </a:lnTo>
                  <a:lnTo>
                    <a:pt x="46" y="13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3647" y="3000"/>
              <a:ext cx="98" cy="98"/>
            </a:xfrm>
            <a:custGeom>
              <a:avLst/>
              <a:gdLst>
                <a:gd name="T0" fmla="*/ 98 w 98"/>
                <a:gd name="T1" fmla="*/ 0 h 98"/>
                <a:gd name="T2" fmla="*/ 98 w 98"/>
                <a:gd name="T3" fmla="*/ 0 h 98"/>
                <a:gd name="T4" fmla="*/ 78 w 98"/>
                <a:gd name="T5" fmla="*/ 7 h 98"/>
                <a:gd name="T6" fmla="*/ 59 w 98"/>
                <a:gd name="T7" fmla="*/ 13 h 98"/>
                <a:gd name="T8" fmla="*/ 46 w 98"/>
                <a:gd name="T9" fmla="*/ 20 h 98"/>
                <a:gd name="T10" fmla="*/ 33 w 98"/>
                <a:gd name="T11" fmla="*/ 33 h 98"/>
                <a:gd name="T12" fmla="*/ 20 w 98"/>
                <a:gd name="T13" fmla="*/ 46 h 98"/>
                <a:gd name="T14" fmla="*/ 7 w 98"/>
                <a:gd name="T15" fmla="*/ 59 h 98"/>
                <a:gd name="T16" fmla="*/ 0 w 98"/>
                <a:gd name="T17" fmla="*/ 78 h 98"/>
                <a:gd name="T18" fmla="*/ 0 w 98"/>
                <a:gd name="T19" fmla="*/ 98 h 98"/>
                <a:gd name="T20" fmla="*/ 46 w 98"/>
                <a:gd name="T21" fmla="*/ 98 h 98"/>
                <a:gd name="T22" fmla="*/ 46 w 98"/>
                <a:gd name="T23" fmla="*/ 85 h 98"/>
                <a:gd name="T24" fmla="*/ 46 w 98"/>
                <a:gd name="T25" fmla="*/ 78 h 98"/>
                <a:gd name="T26" fmla="*/ 52 w 98"/>
                <a:gd name="T27" fmla="*/ 72 h 98"/>
                <a:gd name="T28" fmla="*/ 59 w 98"/>
                <a:gd name="T29" fmla="*/ 59 h 98"/>
                <a:gd name="T30" fmla="*/ 65 w 98"/>
                <a:gd name="T31" fmla="*/ 52 h 98"/>
                <a:gd name="T32" fmla="*/ 78 w 98"/>
                <a:gd name="T33" fmla="*/ 52 h 98"/>
                <a:gd name="T34" fmla="*/ 91 w 98"/>
                <a:gd name="T35" fmla="*/ 46 h 98"/>
                <a:gd name="T36" fmla="*/ 98 w 98"/>
                <a:gd name="T37" fmla="*/ 46 h 98"/>
                <a:gd name="T38" fmla="*/ 98 w 98"/>
                <a:gd name="T39" fmla="*/ 46 h 98"/>
                <a:gd name="T40" fmla="*/ 98 w 98"/>
                <a:gd name="T4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8" h="98">
                  <a:moveTo>
                    <a:pt x="98" y="0"/>
                  </a:moveTo>
                  <a:lnTo>
                    <a:pt x="98" y="0"/>
                  </a:lnTo>
                  <a:lnTo>
                    <a:pt x="78" y="7"/>
                  </a:lnTo>
                  <a:lnTo>
                    <a:pt x="59" y="13"/>
                  </a:lnTo>
                  <a:lnTo>
                    <a:pt x="46" y="20"/>
                  </a:lnTo>
                  <a:lnTo>
                    <a:pt x="33" y="33"/>
                  </a:lnTo>
                  <a:lnTo>
                    <a:pt x="20" y="46"/>
                  </a:lnTo>
                  <a:lnTo>
                    <a:pt x="7" y="59"/>
                  </a:lnTo>
                  <a:lnTo>
                    <a:pt x="0" y="78"/>
                  </a:lnTo>
                  <a:lnTo>
                    <a:pt x="0" y="98"/>
                  </a:lnTo>
                  <a:lnTo>
                    <a:pt x="46" y="98"/>
                  </a:lnTo>
                  <a:lnTo>
                    <a:pt x="46" y="85"/>
                  </a:lnTo>
                  <a:lnTo>
                    <a:pt x="46" y="78"/>
                  </a:lnTo>
                  <a:lnTo>
                    <a:pt x="52" y="72"/>
                  </a:lnTo>
                  <a:lnTo>
                    <a:pt x="59" y="59"/>
                  </a:lnTo>
                  <a:lnTo>
                    <a:pt x="65" y="52"/>
                  </a:lnTo>
                  <a:lnTo>
                    <a:pt x="78" y="52"/>
                  </a:lnTo>
                  <a:lnTo>
                    <a:pt x="91" y="4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3796" y="2849"/>
              <a:ext cx="244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vantGarde Bk BT" charset="0"/>
                  <a:cs typeface="Arial" pitchFamily="34" charset="0"/>
                </a:rPr>
                <a:t>+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3855" y="3098"/>
              <a:ext cx="402" cy="130"/>
            </a:xfrm>
            <a:custGeom>
              <a:avLst/>
              <a:gdLst>
                <a:gd name="T0" fmla="*/ 201 w 402"/>
                <a:gd name="T1" fmla="*/ 0 h 130"/>
                <a:gd name="T2" fmla="*/ 240 w 402"/>
                <a:gd name="T3" fmla="*/ 6 h 130"/>
                <a:gd name="T4" fmla="*/ 279 w 402"/>
                <a:gd name="T5" fmla="*/ 6 h 130"/>
                <a:gd name="T6" fmla="*/ 311 w 402"/>
                <a:gd name="T7" fmla="*/ 13 h 130"/>
                <a:gd name="T8" fmla="*/ 343 w 402"/>
                <a:gd name="T9" fmla="*/ 19 h 130"/>
                <a:gd name="T10" fmla="*/ 369 w 402"/>
                <a:gd name="T11" fmla="*/ 32 h 130"/>
                <a:gd name="T12" fmla="*/ 389 w 402"/>
                <a:gd name="T13" fmla="*/ 45 h 130"/>
                <a:gd name="T14" fmla="*/ 395 w 402"/>
                <a:gd name="T15" fmla="*/ 52 h 130"/>
                <a:gd name="T16" fmla="*/ 402 w 402"/>
                <a:gd name="T17" fmla="*/ 65 h 130"/>
                <a:gd name="T18" fmla="*/ 395 w 402"/>
                <a:gd name="T19" fmla="*/ 78 h 130"/>
                <a:gd name="T20" fmla="*/ 389 w 402"/>
                <a:gd name="T21" fmla="*/ 91 h 130"/>
                <a:gd name="T22" fmla="*/ 369 w 402"/>
                <a:gd name="T23" fmla="*/ 104 h 130"/>
                <a:gd name="T24" fmla="*/ 343 w 402"/>
                <a:gd name="T25" fmla="*/ 110 h 130"/>
                <a:gd name="T26" fmla="*/ 311 w 402"/>
                <a:gd name="T27" fmla="*/ 123 h 130"/>
                <a:gd name="T28" fmla="*/ 279 w 402"/>
                <a:gd name="T29" fmla="*/ 130 h 130"/>
                <a:gd name="T30" fmla="*/ 240 w 402"/>
                <a:gd name="T31" fmla="*/ 130 h 130"/>
                <a:gd name="T32" fmla="*/ 201 w 402"/>
                <a:gd name="T33" fmla="*/ 130 h 130"/>
                <a:gd name="T34" fmla="*/ 162 w 402"/>
                <a:gd name="T35" fmla="*/ 130 h 130"/>
                <a:gd name="T36" fmla="*/ 123 w 402"/>
                <a:gd name="T37" fmla="*/ 130 h 130"/>
                <a:gd name="T38" fmla="*/ 91 w 402"/>
                <a:gd name="T39" fmla="*/ 123 h 130"/>
                <a:gd name="T40" fmla="*/ 58 w 402"/>
                <a:gd name="T41" fmla="*/ 110 h 130"/>
                <a:gd name="T42" fmla="*/ 39 w 402"/>
                <a:gd name="T43" fmla="*/ 104 h 130"/>
                <a:gd name="T44" fmla="*/ 19 w 402"/>
                <a:gd name="T45" fmla="*/ 91 h 130"/>
                <a:gd name="T46" fmla="*/ 6 w 402"/>
                <a:gd name="T47" fmla="*/ 78 h 130"/>
                <a:gd name="T48" fmla="*/ 0 w 402"/>
                <a:gd name="T49" fmla="*/ 65 h 130"/>
                <a:gd name="T50" fmla="*/ 6 w 402"/>
                <a:gd name="T51" fmla="*/ 52 h 130"/>
                <a:gd name="T52" fmla="*/ 19 w 402"/>
                <a:gd name="T53" fmla="*/ 45 h 130"/>
                <a:gd name="T54" fmla="*/ 39 w 402"/>
                <a:gd name="T55" fmla="*/ 32 h 130"/>
                <a:gd name="T56" fmla="*/ 58 w 402"/>
                <a:gd name="T57" fmla="*/ 19 h 130"/>
                <a:gd name="T58" fmla="*/ 91 w 402"/>
                <a:gd name="T59" fmla="*/ 13 h 130"/>
                <a:gd name="T60" fmla="*/ 123 w 402"/>
                <a:gd name="T61" fmla="*/ 6 h 130"/>
                <a:gd name="T62" fmla="*/ 162 w 402"/>
                <a:gd name="T63" fmla="*/ 6 h 130"/>
                <a:gd name="T64" fmla="*/ 201 w 402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2" h="130">
                  <a:moveTo>
                    <a:pt x="201" y="0"/>
                  </a:moveTo>
                  <a:lnTo>
                    <a:pt x="240" y="6"/>
                  </a:lnTo>
                  <a:lnTo>
                    <a:pt x="279" y="6"/>
                  </a:lnTo>
                  <a:lnTo>
                    <a:pt x="311" y="13"/>
                  </a:lnTo>
                  <a:lnTo>
                    <a:pt x="343" y="19"/>
                  </a:lnTo>
                  <a:lnTo>
                    <a:pt x="369" y="32"/>
                  </a:lnTo>
                  <a:lnTo>
                    <a:pt x="389" y="45"/>
                  </a:lnTo>
                  <a:lnTo>
                    <a:pt x="395" y="52"/>
                  </a:lnTo>
                  <a:lnTo>
                    <a:pt x="402" y="65"/>
                  </a:lnTo>
                  <a:lnTo>
                    <a:pt x="395" y="78"/>
                  </a:lnTo>
                  <a:lnTo>
                    <a:pt x="389" y="91"/>
                  </a:lnTo>
                  <a:lnTo>
                    <a:pt x="369" y="104"/>
                  </a:lnTo>
                  <a:lnTo>
                    <a:pt x="343" y="110"/>
                  </a:lnTo>
                  <a:lnTo>
                    <a:pt x="311" y="123"/>
                  </a:lnTo>
                  <a:lnTo>
                    <a:pt x="279" y="130"/>
                  </a:lnTo>
                  <a:lnTo>
                    <a:pt x="240" y="130"/>
                  </a:lnTo>
                  <a:lnTo>
                    <a:pt x="201" y="130"/>
                  </a:lnTo>
                  <a:lnTo>
                    <a:pt x="162" y="130"/>
                  </a:lnTo>
                  <a:lnTo>
                    <a:pt x="123" y="130"/>
                  </a:lnTo>
                  <a:lnTo>
                    <a:pt x="91" y="123"/>
                  </a:lnTo>
                  <a:lnTo>
                    <a:pt x="58" y="110"/>
                  </a:lnTo>
                  <a:lnTo>
                    <a:pt x="39" y="104"/>
                  </a:lnTo>
                  <a:lnTo>
                    <a:pt x="19" y="91"/>
                  </a:lnTo>
                  <a:lnTo>
                    <a:pt x="6" y="78"/>
                  </a:lnTo>
                  <a:lnTo>
                    <a:pt x="0" y="65"/>
                  </a:lnTo>
                  <a:lnTo>
                    <a:pt x="6" y="52"/>
                  </a:lnTo>
                  <a:lnTo>
                    <a:pt x="19" y="45"/>
                  </a:lnTo>
                  <a:lnTo>
                    <a:pt x="39" y="32"/>
                  </a:lnTo>
                  <a:lnTo>
                    <a:pt x="58" y="19"/>
                  </a:lnTo>
                  <a:lnTo>
                    <a:pt x="91" y="13"/>
                  </a:lnTo>
                  <a:lnTo>
                    <a:pt x="123" y="6"/>
                  </a:lnTo>
                  <a:lnTo>
                    <a:pt x="162" y="6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3855" y="3098"/>
              <a:ext cx="402" cy="130"/>
            </a:xfrm>
            <a:custGeom>
              <a:avLst/>
              <a:gdLst>
                <a:gd name="T0" fmla="*/ 201 w 402"/>
                <a:gd name="T1" fmla="*/ 0 h 130"/>
                <a:gd name="T2" fmla="*/ 240 w 402"/>
                <a:gd name="T3" fmla="*/ 6 h 130"/>
                <a:gd name="T4" fmla="*/ 279 w 402"/>
                <a:gd name="T5" fmla="*/ 6 h 130"/>
                <a:gd name="T6" fmla="*/ 311 w 402"/>
                <a:gd name="T7" fmla="*/ 13 h 130"/>
                <a:gd name="T8" fmla="*/ 343 w 402"/>
                <a:gd name="T9" fmla="*/ 19 h 130"/>
                <a:gd name="T10" fmla="*/ 369 w 402"/>
                <a:gd name="T11" fmla="*/ 32 h 130"/>
                <a:gd name="T12" fmla="*/ 389 w 402"/>
                <a:gd name="T13" fmla="*/ 45 h 130"/>
                <a:gd name="T14" fmla="*/ 395 w 402"/>
                <a:gd name="T15" fmla="*/ 52 h 130"/>
                <a:gd name="T16" fmla="*/ 402 w 402"/>
                <a:gd name="T17" fmla="*/ 65 h 130"/>
                <a:gd name="T18" fmla="*/ 395 w 402"/>
                <a:gd name="T19" fmla="*/ 78 h 130"/>
                <a:gd name="T20" fmla="*/ 389 w 402"/>
                <a:gd name="T21" fmla="*/ 91 h 130"/>
                <a:gd name="T22" fmla="*/ 369 w 402"/>
                <a:gd name="T23" fmla="*/ 104 h 130"/>
                <a:gd name="T24" fmla="*/ 343 w 402"/>
                <a:gd name="T25" fmla="*/ 110 h 130"/>
                <a:gd name="T26" fmla="*/ 311 w 402"/>
                <a:gd name="T27" fmla="*/ 123 h 130"/>
                <a:gd name="T28" fmla="*/ 279 w 402"/>
                <a:gd name="T29" fmla="*/ 130 h 130"/>
                <a:gd name="T30" fmla="*/ 240 w 402"/>
                <a:gd name="T31" fmla="*/ 130 h 130"/>
                <a:gd name="T32" fmla="*/ 201 w 402"/>
                <a:gd name="T33" fmla="*/ 130 h 130"/>
                <a:gd name="T34" fmla="*/ 162 w 402"/>
                <a:gd name="T35" fmla="*/ 130 h 130"/>
                <a:gd name="T36" fmla="*/ 123 w 402"/>
                <a:gd name="T37" fmla="*/ 130 h 130"/>
                <a:gd name="T38" fmla="*/ 91 w 402"/>
                <a:gd name="T39" fmla="*/ 123 h 130"/>
                <a:gd name="T40" fmla="*/ 58 w 402"/>
                <a:gd name="T41" fmla="*/ 110 h 130"/>
                <a:gd name="T42" fmla="*/ 39 w 402"/>
                <a:gd name="T43" fmla="*/ 104 h 130"/>
                <a:gd name="T44" fmla="*/ 19 w 402"/>
                <a:gd name="T45" fmla="*/ 91 h 130"/>
                <a:gd name="T46" fmla="*/ 6 w 402"/>
                <a:gd name="T47" fmla="*/ 78 h 130"/>
                <a:gd name="T48" fmla="*/ 0 w 402"/>
                <a:gd name="T49" fmla="*/ 65 h 130"/>
                <a:gd name="T50" fmla="*/ 6 w 402"/>
                <a:gd name="T51" fmla="*/ 52 h 130"/>
                <a:gd name="T52" fmla="*/ 19 w 402"/>
                <a:gd name="T53" fmla="*/ 45 h 130"/>
                <a:gd name="T54" fmla="*/ 39 w 402"/>
                <a:gd name="T55" fmla="*/ 32 h 130"/>
                <a:gd name="T56" fmla="*/ 58 w 402"/>
                <a:gd name="T57" fmla="*/ 19 h 130"/>
                <a:gd name="T58" fmla="*/ 91 w 402"/>
                <a:gd name="T59" fmla="*/ 13 h 130"/>
                <a:gd name="T60" fmla="*/ 123 w 402"/>
                <a:gd name="T61" fmla="*/ 6 h 130"/>
                <a:gd name="T62" fmla="*/ 162 w 402"/>
                <a:gd name="T63" fmla="*/ 6 h 130"/>
                <a:gd name="T64" fmla="*/ 201 w 402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2" h="130">
                  <a:moveTo>
                    <a:pt x="201" y="0"/>
                  </a:moveTo>
                  <a:lnTo>
                    <a:pt x="240" y="6"/>
                  </a:lnTo>
                  <a:lnTo>
                    <a:pt x="279" y="6"/>
                  </a:lnTo>
                  <a:lnTo>
                    <a:pt x="311" y="13"/>
                  </a:lnTo>
                  <a:lnTo>
                    <a:pt x="343" y="19"/>
                  </a:lnTo>
                  <a:lnTo>
                    <a:pt x="369" y="32"/>
                  </a:lnTo>
                  <a:lnTo>
                    <a:pt x="389" y="45"/>
                  </a:lnTo>
                  <a:lnTo>
                    <a:pt x="395" y="52"/>
                  </a:lnTo>
                  <a:lnTo>
                    <a:pt x="402" y="65"/>
                  </a:lnTo>
                  <a:lnTo>
                    <a:pt x="395" y="78"/>
                  </a:lnTo>
                  <a:lnTo>
                    <a:pt x="389" y="91"/>
                  </a:lnTo>
                  <a:lnTo>
                    <a:pt x="369" y="104"/>
                  </a:lnTo>
                  <a:lnTo>
                    <a:pt x="343" y="110"/>
                  </a:lnTo>
                  <a:lnTo>
                    <a:pt x="311" y="123"/>
                  </a:lnTo>
                  <a:lnTo>
                    <a:pt x="279" y="130"/>
                  </a:lnTo>
                  <a:lnTo>
                    <a:pt x="240" y="130"/>
                  </a:lnTo>
                  <a:lnTo>
                    <a:pt x="201" y="130"/>
                  </a:lnTo>
                  <a:lnTo>
                    <a:pt x="162" y="130"/>
                  </a:lnTo>
                  <a:lnTo>
                    <a:pt x="123" y="130"/>
                  </a:lnTo>
                  <a:lnTo>
                    <a:pt x="91" y="123"/>
                  </a:lnTo>
                  <a:lnTo>
                    <a:pt x="58" y="110"/>
                  </a:lnTo>
                  <a:lnTo>
                    <a:pt x="39" y="104"/>
                  </a:lnTo>
                  <a:lnTo>
                    <a:pt x="19" y="91"/>
                  </a:lnTo>
                  <a:lnTo>
                    <a:pt x="6" y="78"/>
                  </a:lnTo>
                  <a:lnTo>
                    <a:pt x="0" y="65"/>
                  </a:lnTo>
                  <a:lnTo>
                    <a:pt x="6" y="52"/>
                  </a:lnTo>
                  <a:lnTo>
                    <a:pt x="19" y="45"/>
                  </a:lnTo>
                  <a:lnTo>
                    <a:pt x="39" y="32"/>
                  </a:lnTo>
                  <a:lnTo>
                    <a:pt x="58" y="19"/>
                  </a:lnTo>
                  <a:lnTo>
                    <a:pt x="91" y="13"/>
                  </a:lnTo>
                  <a:lnTo>
                    <a:pt x="123" y="6"/>
                  </a:lnTo>
                  <a:lnTo>
                    <a:pt x="162" y="6"/>
                  </a:lnTo>
                  <a:lnTo>
                    <a:pt x="20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4263" y="3163"/>
              <a:ext cx="240" cy="19"/>
            </a:xfrm>
            <a:custGeom>
              <a:avLst/>
              <a:gdLst>
                <a:gd name="T0" fmla="*/ 240 w 240"/>
                <a:gd name="T1" fmla="*/ 13 h 19"/>
                <a:gd name="T2" fmla="*/ 240 w 240"/>
                <a:gd name="T3" fmla="*/ 0 h 19"/>
                <a:gd name="T4" fmla="*/ 0 w 240"/>
                <a:gd name="T5" fmla="*/ 0 h 19"/>
                <a:gd name="T6" fmla="*/ 0 w 240"/>
                <a:gd name="T7" fmla="*/ 19 h 19"/>
                <a:gd name="T8" fmla="*/ 240 w 240"/>
                <a:gd name="T9" fmla="*/ 19 h 19"/>
                <a:gd name="T10" fmla="*/ 240 w 240"/>
                <a:gd name="T11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">
                  <a:moveTo>
                    <a:pt x="240" y="13"/>
                  </a:moveTo>
                  <a:lnTo>
                    <a:pt x="24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240" y="19"/>
                  </a:lnTo>
                  <a:lnTo>
                    <a:pt x="24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4438" y="3117"/>
              <a:ext cx="136" cy="111"/>
            </a:xfrm>
            <a:custGeom>
              <a:avLst/>
              <a:gdLst>
                <a:gd name="T0" fmla="*/ 136 w 136"/>
                <a:gd name="T1" fmla="*/ 59 h 111"/>
                <a:gd name="T2" fmla="*/ 136 w 136"/>
                <a:gd name="T3" fmla="*/ 59 h 111"/>
                <a:gd name="T4" fmla="*/ 0 w 136"/>
                <a:gd name="T5" fmla="*/ 0 h 111"/>
                <a:gd name="T6" fmla="*/ 0 w 136"/>
                <a:gd name="T7" fmla="*/ 0 h 111"/>
                <a:gd name="T8" fmla="*/ 7 w 136"/>
                <a:gd name="T9" fmla="*/ 7 h 111"/>
                <a:gd name="T10" fmla="*/ 7 w 136"/>
                <a:gd name="T11" fmla="*/ 13 h 111"/>
                <a:gd name="T12" fmla="*/ 13 w 136"/>
                <a:gd name="T13" fmla="*/ 20 h 111"/>
                <a:gd name="T14" fmla="*/ 13 w 136"/>
                <a:gd name="T15" fmla="*/ 26 h 111"/>
                <a:gd name="T16" fmla="*/ 13 w 136"/>
                <a:gd name="T17" fmla="*/ 33 h 111"/>
                <a:gd name="T18" fmla="*/ 13 w 136"/>
                <a:gd name="T19" fmla="*/ 39 h 111"/>
                <a:gd name="T20" fmla="*/ 13 w 136"/>
                <a:gd name="T21" fmla="*/ 46 h 111"/>
                <a:gd name="T22" fmla="*/ 20 w 136"/>
                <a:gd name="T23" fmla="*/ 59 h 111"/>
                <a:gd name="T24" fmla="*/ 13 w 136"/>
                <a:gd name="T25" fmla="*/ 65 h 111"/>
                <a:gd name="T26" fmla="*/ 13 w 136"/>
                <a:gd name="T27" fmla="*/ 72 h 111"/>
                <a:gd name="T28" fmla="*/ 13 w 136"/>
                <a:gd name="T29" fmla="*/ 78 h 111"/>
                <a:gd name="T30" fmla="*/ 13 w 136"/>
                <a:gd name="T31" fmla="*/ 85 h 111"/>
                <a:gd name="T32" fmla="*/ 13 w 136"/>
                <a:gd name="T33" fmla="*/ 91 h 111"/>
                <a:gd name="T34" fmla="*/ 7 w 136"/>
                <a:gd name="T35" fmla="*/ 98 h 111"/>
                <a:gd name="T36" fmla="*/ 7 w 136"/>
                <a:gd name="T37" fmla="*/ 104 h 111"/>
                <a:gd name="T38" fmla="*/ 0 w 136"/>
                <a:gd name="T39" fmla="*/ 111 h 111"/>
                <a:gd name="T40" fmla="*/ 136 w 136"/>
                <a:gd name="T41" fmla="*/ 59 h 111"/>
                <a:gd name="T42" fmla="*/ 136 w 136"/>
                <a:gd name="T43" fmla="*/ 5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6" h="111">
                  <a:moveTo>
                    <a:pt x="136" y="59"/>
                  </a:moveTo>
                  <a:lnTo>
                    <a:pt x="136" y="59"/>
                  </a:lnTo>
                  <a:lnTo>
                    <a:pt x="0" y="0"/>
                  </a:lnTo>
                  <a:lnTo>
                    <a:pt x="0" y="0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3" y="46"/>
                  </a:lnTo>
                  <a:lnTo>
                    <a:pt x="20" y="59"/>
                  </a:lnTo>
                  <a:lnTo>
                    <a:pt x="13" y="65"/>
                  </a:lnTo>
                  <a:lnTo>
                    <a:pt x="13" y="72"/>
                  </a:lnTo>
                  <a:lnTo>
                    <a:pt x="13" y="78"/>
                  </a:lnTo>
                  <a:lnTo>
                    <a:pt x="13" y="85"/>
                  </a:lnTo>
                  <a:lnTo>
                    <a:pt x="13" y="91"/>
                  </a:lnTo>
                  <a:lnTo>
                    <a:pt x="7" y="98"/>
                  </a:lnTo>
                  <a:lnTo>
                    <a:pt x="7" y="104"/>
                  </a:lnTo>
                  <a:lnTo>
                    <a:pt x="0" y="111"/>
                  </a:lnTo>
                  <a:lnTo>
                    <a:pt x="136" y="59"/>
                  </a:lnTo>
                  <a:lnTo>
                    <a:pt x="136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86000" y="807281"/>
            <a:ext cx="117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de-DE" dirty="0" err="1" smtClean="0"/>
              <a:t>ücke</a:t>
            </a:r>
            <a:r>
              <a:rPr lang="de-DE" dirty="0" smtClean="0"/>
              <a:t> im</a:t>
            </a:r>
          </a:p>
          <a:p>
            <a:r>
              <a:rPr lang="de-DE" dirty="0" err="1" smtClean="0"/>
              <a:t>Bunchzug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6" y="2752827"/>
            <a:ext cx="3968232" cy="36401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6" y="1425869"/>
            <a:ext cx="5809666" cy="1191372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 bwMode="auto">
          <a:xfrm flipH="1">
            <a:off x="3324400" y="3031960"/>
            <a:ext cx="1093028" cy="28089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496444" y="2618461"/>
            <a:ext cx="4294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17.01.2013,  220 Bunche, 100 mA</a:t>
            </a:r>
          </a:p>
          <a:p>
            <a:r>
              <a:rPr lang="en-US" dirty="0" err="1" smtClean="0"/>
              <a:t>Emittanz</a:t>
            </a:r>
            <a:r>
              <a:rPr lang="en-US" dirty="0" smtClean="0"/>
              <a:t> w</a:t>
            </a:r>
            <a:r>
              <a:rPr lang="de-DE" dirty="0" err="1" smtClean="0"/>
              <a:t>ächst</a:t>
            </a:r>
            <a:r>
              <a:rPr lang="de-DE" dirty="0" smtClean="0"/>
              <a:t> zunächst, ist bei 100 mA</a:t>
            </a:r>
          </a:p>
          <a:p>
            <a:r>
              <a:rPr lang="de-DE" dirty="0"/>
              <a:t>a</a:t>
            </a:r>
            <a:r>
              <a:rPr lang="de-DE" dirty="0" smtClean="0"/>
              <a:t>ber wieder gut.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06316" y="3228441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pm rad</a:t>
            </a:r>
            <a:endParaRPr lang="de-DE" dirty="0"/>
          </a:p>
        </p:txBody>
      </p:sp>
      <p:pic>
        <p:nvPicPr>
          <p:cNvPr id="34" name="Picture 33" descr="IonBilddeuts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725" y="3975704"/>
            <a:ext cx="4287830" cy="159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4549535" y="3514039"/>
            <a:ext cx="4265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Schnelle Ionen-Instabilität ?</a:t>
            </a:r>
            <a:endParaRPr lang="de-DE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25298" y="5659654"/>
            <a:ext cx="4314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G. </a:t>
            </a:r>
            <a:r>
              <a:rPr lang="de-DE" dirty="0" smtClean="0"/>
              <a:t>Xia et al., </a:t>
            </a:r>
            <a:r>
              <a:rPr lang="en-US" dirty="0"/>
              <a:t>Ion Effect Issues in PETRA </a:t>
            </a:r>
            <a:r>
              <a:rPr lang="en-US" dirty="0" smtClean="0"/>
              <a:t>III,</a:t>
            </a:r>
          </a:p>
          <a:p>
            <a:r>
              <a:rPr lang="en-US" dirty="0" smtClean="0"/>
              <a:t>PAC 2009, Vancouver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185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Ionen Effekte</a:t>
            </a:r>
            <a:r>
              <a:rPr lang="en-US" dirty="0"/>
              <a:t>: </a:t>
            </a:r>
            <a:r>
              <a:rPr lang="en-US" dirty="0" err="1"/>
              <a:t>Studien</a:t>
            </a:r>
            <a:r>
              <a:rPr lang="en-US" dirty="0"/>
              <a:t> 7/8. M</a:t>
            </a:r>
            <a:r>
              <a:rPr lang="de-DE" dirty="0" err="1" smtClean="0"/>
              <a:t>ärz</a:t>
            </a:r>
            <a:r>
              <a:rPr lang="de-DE" dirty="0" smtClean="0"/>
              <a:t> </a:t>
            </a:r>
            <a:r>
              <a:rPr lang="de-DE" dirty="0"/>
              <a:t>2013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4" y="1339173"/>
            <a:ext cx="2955320" cy="2621655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 bwMode="auto">
          <a:xfrm>
            <a:off x="664143" y="2829827"/>
            <a:ext cx="134754" cy="24063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893546" y="2829827"/>
            <a:ext cx="134754" cy="24063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505" y="754399"/>
            <a:ext cx="3866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7.3.2013</a:t>
            </a:r>
            <a:r>
              <a:rPr lang="en-US" dirty="0" smtClean="0"/>
              <a:t>:  </a:t>
            </a:r>
            <a:r>
              <a:rPr lang="de-DE" dirty="0" smtClean="0"/>
              <a:t>240 Bunche, 100 mA</a:t>
            </a:r>
          </a:p>
          <a:p>
            <a:r>
              <a:rPr lang="de-DE" dirty="0" err="1" smtClean="0"/>
              <a:t>Multibunchspektrum</a:t>
            </a:r>
            <a:r>
              <a:rPr lang="de-DE" dirty="0" smtClean="0"/>
              <a:t>: (</a:t>
            </a:r>
            <a:r>
              <a:rPr lang="de-DE" dirty="0" err="1" smtClean="0"/>
              <a:t>gain</a:t>
            </a:r>
            <a:r>
              <a:rPr lang="de-DE" dirty="0" smtClean="0"/>
              <a:t> 4 -&gt; 6 dB) 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315240" y="4150574"/>
            <a:ext cx="32175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Vert. </a:t>
            </a:r>
            <a:r>
              <a:rPr lang="en-US" dirty="0" err="1" smtClean="0"/>
              <a:t>Emittanzwachstum</a:t>
            </a:r>
            <a:r>
              <a:rPr lang="en-US" dirty="0" smtClean="0"/>
              <a:t> </a:t>
            </a:r>
            <a:r>
              <a:rPr lang="en-US" dirty="0" err="1" smtClean="0"/>
              <a:t>bei</a:t>
            </a:r>
            <a:endParaRPr lang="en-US" dirty="0" smtClean="0"/>
          </a:p>
          <a:p>
            <a:r>
              <a:rPr lang="en-US" dirty="0" smtClean="0"/>
              <a:t>320 = 960 / 3 </a:t>
            </a:r>
            <a:r>
              <a:rPr lang="en-US" dirty="0" err="1" smtClean="0"/>
              <a:t>Bunchen</a:t>
            </a:r>
            <a:r>
              <a:rPr lang="en-US" dirty="0" smtClean="0"/>
              <a:t>     68 mA</a:t>
            </a:r>
          </a:p>
          <a:p>
            <a:r>
              <a:rPr lang="en-US" dirty="0" smtClean="0"/>
              <a:t>240 = 960 / 4                     60 mA</a:t>
            </a:r>
          </a:p>
          <a:p>
            <a:r>
              <a:rPr lang="en-US" dirty="0" smtClean="0"/>
              <a:t>192 = 960 / 5                     58 mA</a:t>
            </a:r>
          </a:p>
          <a:p>
            <a:r>
              <a:rPr lang="en-US" dirty="0" smtClean="0"/>
              <a:t>160 = 960 / 6                     62 mA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4263991" y="754399"/>
            <a:ext cx="46875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de-DE" dirty="0" err="1" smtClean="0"/>
              <a:t>üllungen</a:t>
            </a:r>
            <a:r>
              <a:rPr lang="de-DE" dirty="0" smtClean="0"/>
              <a:t> mit Lücke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220 = 240 – 20   moderates </a:t>
            </a:r>
            <a:r>
              <a:rPr lang="en-US" dirty="0" err="1" smtClean="0"/>
              <a:t>Emittanzwachstum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225 Bunche, </a:t>
            </a:r>
            <a:r>
              <a:rPr lang="de-DE" dirty="0" smtClean="0"/>
              <a:t>Lücke 15</a:t>
            </a:r>
          </a:p>
          <a:p>
            <a:r>
              <a:rPr lang="en-US" dirty="0" err="1" smtClean="0"/>
              <a:t>Starkes</a:t>
            </a:r>
            <a:r>
              <a:rPr lang="en-US" dirty="0" smtClean="0"/>
              <a:t> </a:t>
            </a:r>
            <a:r>
              <a:rPr lang="en-US" dirty="0" err="1" smtClean="0"/>
              <a:t>Emittanzwachstum</a:t>
            </a:r>
            <a:r>
              <a:rPr lang="en-US" dirty="0" smtClean="0"/>
              <a:t> + </a:t>
            </a:r>
            <a:r>
              <a:rPr lang="en-US" dirty="0" err="1" smtClean="0"/>
              <a:t>Seitenb</a:t>
            </a:r>
            <a:r>
              <a:rPr lang="de-DE" dirty="0" err="1" smtClean="0"/>
              <a:t>änder</a:t>
            </a:r>
            <a:endParaRPr lang="en-US" dirty="0"/>
          </a:p>
          <a:p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07" y="2279589"/>
            <a:ext cx="3157086" cy="25327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3991" y="4773396"/>
            <a:ext cx="4576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Auch</a:t>
            </a:r>
            <a:r>
              <a:rPr lang="en-US" dirty="0" smtClean="0"/>
              <a:t> </a:t>
            </a:r>
            <a:r>
              <a:rPr lang="en-US" dirty="0" err="1" smtClean="0"/>
              <a:t>kurze</a:t>
            </a:r>
            <a:r>
              <a:rPr lang="en-US" dirty="0" smtClean="0"/>
              <a:t> </a:t>
            </a:r>
            <a:r>
              <a:rPr lang="en-US" dirty="0" err="1" smtClean="0"/>
              <a:t>Bunchz</a:t>
            </a:r>
            <a:r>
              <a:rPr lang="de-DE" dirty="0" err="1" smtClean="0"/>
              <a:t>üge</a:t>
            </a:r>
            <a:r>
              <a:rPr lang="de-DE" dirty="0" smtClean="0"/>
              <a:t> zeigen bei höherer</a:t>
            </a:r>
          </a:p>
          <a:p>
            <a:r>
              <a:rPr lang="de-DE" dirty="0" err="1" smtClean="0"/>
              <a:t>Einzelbunchintensität</a:t>
            </a:r>
            <a:r>
              <a:rPr lang="de-DE" dirty="0" smtClean="0"/>
              <a:t> ein </a:t>
            </a:r>
            <a:r>
              <a:rPr lang="en-US" dirty="0" err="1"/>
              <a:t>Emittanzwachstum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134754" y="5474012"/>
            <a:ext cx="88649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Fa</a:t>
            </a:r>
            <a:r>
              <a:rPr lang="en-US" sz="2400" dirty="0" smtClean="0"/>
              <a:t>zit:  </a:t>
            </a:r>
            <a:r>
              <a:rPr lang="en-US" sz="2400" dirty="0" err="1" smtClean="0"/>
              <a:t>Nur</a:t>
            </a:r>
            <a:r>
              <a:rPr lang="en-US" sz="2400" dirty="0" smtClean="0"/>
              <a:t> </a:t>
            </a:r>
            <a:r>
              <a:rPr lang="en-US" sz="2400" dirty="0" err="1" smtClean="0"/>
              <a:t>wenige</a:t>
            </a:r>
            <a:r>
              <a:rPr lang="en-US" sz="2400" dirty="0" smtClean="0"/>
              <a:t> F</a:t>
            </a:r>
            <a:r>
              <a:rPr lang="de-DE" sz="2400" dirty="0" err="1" smtClean="0"/>
              <a:t>üllmuster</a:t>
            </a:r>
            <a:r>
              <a:rPr lang="de-DE" sz="2400" dirty="0" smtClean="0"/>
              <a:t> sind für User-Runs geeignet !</a:t>
            </a:r>
          </a:p>
          <a:p>
            <a:r>
              <a:rPr lang="de-DE" sz="2400" dirty="0"/>
              <a:t> </a:t>
            </a:r>
            <a:r>
              <a:rPr lang="de-DE" sz="2400" dirty="0" smtClean="0"/>
              <a:t>          Wir haben Glück, 480 und 960 Bunche</a:t>
            </a:r>
          </a:p>
          <a:p>
            <a:r>
              <a:rPr lang="de-DE" sz="2400" dirty="0" smtClean="0"/>
              <a:t>           zeigen keine Ioneneffekte</a:t>
            </a:r>
          </a:p>
        </p:txBody>
      </p:sp>
    </p:spTree>
    <p:extLst>
      <p:ext uri="{BB962C8B-B14F-4D97-AF65-F5344CB8AC3E}">
        <p14:creationId xmlns:p14="http://schemas.microsoft.com/office/powerpoint/2010/main" val="22677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2250" y="103188"/>
            <a:ext cx="8297863" cy="544512"/>
          </a:xfrm>
        </p:spPr>
        <p:txBody>
          <a:bodyPr/>
          <a:lstStyle/>
          <a:p>
            <a:pPr eaLnBrk="1" hangingPunct="1"/>
            <a:r>
              <a:rPr lang="de-DE" smtClean="0"/>
              <a:t>Übersicht</a:t>
            </a:r>
            <a:endParaRPr lang="en-US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50799" y="980307"/>
            <a:ext cx="7985125" cy="4550338"/>
          </a:xfrm>
        </p:spPr>
        <p:txBody>
          <a:bodyPr/>
          <a:lstStyle/>
          <a:p>
            <a:pPr eaLnBrk="1" hangingPunct="1"/>
            <a:r>
              <a:rPr lang="de-DE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e+ Betrieb (2009 – 2012)</a:t>
            </a:r>
          </a:p>
          <a:p>
            <a:pPr lvl="1" eaLnBrk="1" hangingPunct="1"/>
            <a:r>
              <a:rPr lang="de-DE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Eclouds</a:t>
            </a:r>
            <a:r>
              <a:rPr lang="de-DE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/ </a:t>
            </a:r>
            <a:r>
              <a:rPr lang="de-DE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Emittanzvergrößerung</a:t>
            </a:r>
            <a:endParaRPr lang="de-DE" sz="28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/>
            <a:r>
              <a:rPr lang="de-DE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Vakuum</a:t>
            </a:r>
          </a:p>
          <a:p>
            <a:pPr eaLnBrk="1" hangingPunct="1"/>
            <a:r>
              <a:rPr lang="de-DE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e- Betrieb (seit Jan 2013)</a:t>
            </a:r>
          </a:p>
          <a:p>
            <a:pPr lvl="1" eaLnBrk="1" hangingPunct="1"/>
            <a:r>
              <a:rPr lang="de-D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Ioneneffekte</a:t>
            </a:r>
            <a:endParaRPr lang="de-DE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/>
            <a:r>
              <a:rPr lang="de-DE" sz="3200" dirty="0" err="1" smtClean="0"/>
              <a:t>Einzelbuncheffekte</a:t>
            </a:r>
            <a:r>
              <a:rPr lang="de-DE" sz="3200" dirty="0" smtClean="0"/>
              <a:t> e+ / e-</a:t>
            </a:r>
          </a:p>
        </p:txBody>
      </p:sp>
    </p:spTree>
    <p:extLst>
      <p:ext uri="{BB962C8B-B14F-4D97-AF65-F5344CB8AC3E}">
        <p14:creationId xmlns:p14="http://schemas.microsoft.com/office/powerpoint/2010/main" val="99768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PETRA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Vorbeschleuniger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HERA, 1988 - 2007</a:t>
            </a:r>
            <a:endParaRPr lang="en-US" dirty="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27884" y="940595"/>
            <a:ext cx="5105400" cy="3687762"/>
            <a:chOff x="1968" y="1728"/>
            <a:chExt cx="3216" cy="2323"/>
          </a:xfrm>
        </p:grpSpPr>
        <p:pic>
          <p:nvPicPr>
            <p:cNvPr id="6" name="Picture 9" descr="luftbild_beschleuniger_hr_g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728"/>
              <a:ext cx="3216" cy="2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4704" y="2430"/>
              <a:ext cx="4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Zeus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256" y="2286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H1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3552" y="2112"/>
              <a:ext cx="57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Hermes</a:t>
              </a: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2736" y="3312"/>
              <a:ext cx="4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>
                  <a:solidFill>
                    <a:srgbClr val="FF0000"/>
                  </a:solidFill>
                  <a:latin typeface="Comic Sans MS" pitchFamily="66" charset="0"/>
                </a:rPr>
                <a:t>Hera-B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2688" y="2736"/>
              <a:ext cx="6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rgbClr val="FFFF00"/>
                  </a:solidFill>
                  <a:latin typeface="Comic Sans MS" pitchFamily="66" charset="0"/>
                </a:rPr>
                <a:t>p 40 GeV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2016" y="3504"/>
              <a:ext cx="75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rgbClr val="FFFF00"/>
                  </a:solidFill>
                  <a:latin typeface="Comic Sans MS" pitchFamily="66" charset="0"/>
                </a:rPr>
                <a:t>e+- 12 GeV</a:t>
              </a: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 flipH="1" flipV="1">
              <a:off x="2448" y="3264"/>
              <a:ext cx="96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 flipH="1">
              <a:off x="2784" y="2928"/>
              <a:ext cx="144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3312" y="2928"/>
              <a:ext cx="624" cy="144"/>
            </a:xfrm>
            <a:custGeom>
              <a:avLst/>
              <a:gdLst>
                <a:gd name="T0" fmla="*/ 0 w 480"/>
                <a:gd name="T1" fmla="*/ 0 h 336"/>
                <a:gd name="T2" fmla="*/ 192 w 480"/>
                <a:gd name="T3" fmla="*/ 48 h 336"/>
                <a:gd name="T4" fmla="*/ 336 w 480"/>
                <a:gd name="T5" fmla="*/ 144 h 336"/>
                <a:gd name="T6" fmla="*/ 432 w 480"/>
                <a:gd name="T7" fmla="*/ 240 h 336"/>
                <a:gd name="T8" fmla="*/ 480 w 480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336">
                  <a:moveTo>
                    <a:pt x="0" y="0"/>
                  </a:moveTo>
                  <a:cubicBezTo>
                    <a:pt x="68" y="12"/>
                    <a:pt x="136" y="24"/>
                    <a:pt x="192" y="48"/>
                  </a:cubicBezTo>
                  <a:cubicBezTo>
                    <a:pt x="248" y="72"/>
                    <a:pt x="296" y="112"/>
                    <a:pt x="336" y="144"/>
                  </a:cubicBezTo>
                  <a:cubicBezTo>
                    <a:pt x="376" y="176"/>
                    <a:pt x="408" y="208"/>
                    <a:pt x="432" y="240"/>
                  </a:cubicBezTo>
                  <a:cubicBezTo>
                    <a:pt x="456" y="272"/>
                    <a:pt x="468" y="304"/>
                    <a:pt x="480" y="336"/>
                  </a:cubicBezTo>
                </a:path>
              </a:pathLst>
            </a:custGeom>
            <a:noFill/>
            <a:ln w="38100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6" name="Picture 8" descr="P802_2007Tunnelabbruch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51926"/>
            <a:ext cx="4576133" cy="343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40441" y="5518439"/>
            <a:ext cx="2264390" cy="830997"/>
          </a:xfrm>
          <a:prstGeom prst="rect">
            <a:avLst/>
          </a:prstGeom>
          <a:noFill/>
          <a:ln w="285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de-DE" dirty="0" smtClean="0"/>
              <a:t>Sommer 2007,</a:t>
            </a:r>
          </a:p>
          <a:p>
            <a:r>
              <a:rPr lang="de-DE" dirty="0" smtClean="0"/>
              <a:t>Abriss des Tunnels</a:t>
            </a:r>
          </a:p>
          <a:p>
            <a:r>
              <a:rPr lang="de-DE" dirty="0"/>
              <a:t>f</a:t>
            </a:r>
            <a:r>
              <a:rPr lang="de-DE" dirty="0" smtClean="0"/>
              <a:t>ür das neue Achtel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404831" y="5518439"/>
            <a:ext cx="562485" cy="4154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4" y="5478847"/>
            <a:ext cx="10287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16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2" descr="Wakeb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562" y="792163"/>
            <a:ext cx="3566973" cy="172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Einzelbuncheffekte</a:t>
            </a:r>
            <a:r>
              <a:rPr lang="en-US" dirty="0" smtClean="0"/>
              <a:t>:    </a:t>
            </a:r>
            <a:r>
              <a:rPr lang="en-US" dirty="0" err="1" smtClean="0"/>
              <a:t>Wakefields</a:t>
            </a:r>
            <a:r>
              <a:rPr lang="en-US" dirty="0" smtClean="0"/>
              <a:t> und HOMs</a:t>
            </a:r>
          </a:p>
        </p:txBody>
      </p:sp>
      <p:sp>
        <p:nvSpPr>
          <p:cNvPr id="8202" name="Text Box 12"/>
          <p:cNvSpPr txBox="1">
            <a:spLocks noChangeArrowheads="1"/>
          </p:cNvSpPr>
          <p:nvPr/>
        </p:nvSpPr>
        <p:spPr bwMode="auto">
          <a:xfrm>
            <a:off x="71438" y="792163"/>
            <a:ext cx="17653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0">
                <a:solidFill>
                  <a:schemeClr val="accent2"/>
                </a:solidFill>
              </a:rPr>
              <a:t>Wakefields:</a:t>
            </a:r>
          </a:p>
        </p:txBody>
      </p:sp>
      <p:pic>
        <p:nvPicPr>
          <p:cNvPr id="2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2620990"/>
            <a:ext cx="4221299" cy="181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24" y="2636838"/>
            <a:ext cx="2400300" cy="179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77" y="4699314"/>
            <a:ext cx="6086947" cy="143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250" y="4981575"/>
            <a:ext cx="16786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MHz Cavity</a:t>
            </a:r>
          </a:p>
          <a:p>
            <a:endParaRPr lang="en-US" dirty="0" smtClean="0"/>
          </a:p>
          <a:p>
            <a:r>
              <a:rPr lang="en-US" dirty="0" smtClean="0"/>
              <a:t>Modell</a:t>
            </a:r>
            <a:endParaRPr lang="en-US" dirty="0"/>
          </a:p>
          <a:p>
            <a:r>
              <a:rPr lang="en-US" dirty="0"/>
              <a:t>3</a:t>
            </a:r>
            <a:r>
              <a:rPr lang="en-US" dirty="0" smtClean="0"/>
              <a:t> ½ </a:t>
            </a:r>
            <a:r>
              <a:rPr lang="en-US" dirty="0" err="1" smtClean="0"/>
              <a:t>Zellen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76250" y="2998177"/>
            <a:ext cx="14494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Getaperter</a:t>
            </a:r>
            <a:endParaRPr lang="en-US" dirty="0" smtClean="0"/>
          </a:p>
          <a:p>
            <a:r>
              <a:rPr lang="de-DE" dirty="0" smtClean="0"/>
              <a:t>Übergang</a:t>
            </a:r>
          </a:p>
          <a:p>
            <a:r>
              <a:rPr lang="de-DE" dirty="0"/>
              <a:t>v</a:t>
            </a:r>
            <a:r>
              <a:rPr lang="de-DE" dirty="0" smtClean="0"/>
              <a:t>or den</a:t>
            </a:r>
          </a:p>
          <a:p>
            <a:r>
              <a:rPr lang="de-DE" dirty="0" err="1" smtClean="0"/>
              <a:t>Undulatoren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80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Einzelbunch - Instabilitäten</a:t>
            </a:r>
            <a:endParaRPr lang="en-US"/>
          </a:p>
        </p:txBody>
      </p:sp>
      <p:pic>
        <p:nvPicPr>
          <p:cNvPr id="576517" name="Picture 5" descr="single_bu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823913"/>
            <a:ext cx="5205413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6519" name="Rectangle 7"/>
          <p:cNvSpPr>
            <a:spLocks noChangeArrowheads="1"/>
          </p:cNvSpPr>
          <p:nvPr/>
        </p:nvSpPr>
        <p:spPr bwMode="auto">
          <a:xfrm>
            <a:off x="0" y="2971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6520" name="Text Box 8"/>
          <p:cNvSpPr txBox="1">
            <a:spLocks noChangeArrowheads="1"/>
          </p:cNvSpPr>
          <p:nvPr/>
        </p:nvSpPr>
        <p:spPr bwMode="auto">
          <a:xfrm>
            <a:off x="142875" y="754063"/>
            <a:ext cx="1087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PETRA III</a:t>
            </a:r>
          </a:p>
        </p:txBody>
      </p:sp>
      <p:sp>
        <p:nvSpPr>
          <p:cNvPr id="576522" name="Rectangle 10"/>
          <p:cNvSpPr>
            <a:spLocks noChangeArrowheads="1"/>
          </p:cNvSpPr>
          <p:nvPr/>
        </p:nvSpPr>
        <p:spPr bwMode="auto">
          <a:xfrm>
            <a:off x="0" y="2971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76521" name="Object 9"/>
          <p:cNvGraphicFramePr>
            <a:graphicFrameLocks noChangeAspect="1"/>
          </p:cNvGraphicFramePr>
          <p:nvPr/>
        </p:nvGraphicFramePr>
        <p:xfrm>
          <a:off x="2066925" y="1144588"/>
          <a:ext cx="1951038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7" name="Equation" r:id="rId4" imgW="1816100" imgH="914400" progId="Equation.3">
                  <p:embed/>
                </p:oleObj>
              </mc:Choice>
              <mc:Fallback>
                <p:oleObj name="Equation" r:id="rId4" imgW="18161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6925" y="1144588"/>
                        <a:ext cx="1951038" cy="982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6523" name="Picture 11" descr="modecoupl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1576992"/>
            <a:ext cx="3537268" cy="30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6524" name="Oval 12"/>
          <p:cNvSpPr>
            <a:spLocks noChangeArrowheads="1"/>
          </p:cNvSpPr>
          <p:nvPr/>
        </p:nvSpPr>
        <p:spPr bwMode="auto">
          <a:xfrm flipH="1">
            <a:off x="7461250" y="2952750"/>
            <a:ext cx="1243013" cy="920750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76525" name="Picture 13" descr="headt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5081588"/>
            <a:ext cx="3827463" cy="11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6527" name="Rectangle 15"/>
          <p:cNvSpPr>
            <a:spLocks noChangeArrowheads="1"/>
          </p:cNvSpPr>
          <p:nvPr/>
        </p:nvSpPr>
        <p:spPr bwMode="auto">
          <a:xfrm>
            <a:off x="0" y="2971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76526" name="Object 14"/>
          <p:cNvGraphicFramePr>
            <a:graphicFrameLocks noChangeAspect="1"/>
          </p:cNvGraphicFramePr>
          <p:nvPr/>
        </p:nvGraphicFramePr>
        <p:xfrm>
          <a:off x="322263" y="3402013"/>
          <a:ext cx="3424237" cy="104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8" name="Equation" r:id="rId8" imgW="2984500" imgH="914400" progId="Equation.3">
                  <p:embed/>
                </p:oleObj>
              </mc:Choice>
              <mc:Fallback>
                <p:oleObj name="Equation" r:id="rId8" imgW="29845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3" y="3402013"/>
                        <a:ext cx="3424237" cy="1049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6528" name="Text Box 16"/>
          <p:cNvSpPr txBox="1">
            <a:spLocks noChangeArrowheads="1"/>
          </p:cNvSpPr>
          <p:nvPr/>
        </p:nvSpPr>
        <p:spPr bwMode="auto">
          <a:xfrm>
            <a:off x="246063" y="4665663"/>
            <a:ext cx="2574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Synchrotronschwingungen</a:t>
            </a:r>
          </a:p>
        </p:txBody>
      </p:sp>
      <p:sp>
        <p:nvSpPr>
          <p:cNvPr id="576530" name="Rectangle 18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76529" name="Object 17"/>
          <p:cNvGraphicFramePr>
            <a:graphicFrameLocks noChangeAspect="1"/>
          </p:cNvGraphicFramePr>
          <p:nvPr/>
        </p:nvGraphicFramePr>
        <p:xfrm>
          <a:off x="4775200" y="4914900"/>
          <a:ext cx="4060825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9" name="Equation" r:id="rId10" imgW="2324100" imgH="431800" progId="Equation.3">
                  <p:embed/>
                </p:oleObj>
              </mc:Choice>
              <mc:Fallback>
                <p:oleObj name="Equation" r:id="rId10" imgW="2324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0" y="4914900"/>
                        <a:ext cx="4060825" cy="75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6531" name="Text Box 19"/>
          <p:cNvSpPr txBox="1">
            <a:spLocks noChangeArrowheads="1"/>
          </p:cNvSpPr>
          <p:nvPr/>
        </p:nvSpPr>
        <p:spPr bwMode="auto">
          <a:xfrm>
            <a:off x="347663" y="2524125"/>
            <a:ext cx="14208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Wakefield:</a:t>
            </a:r>
          </a:p>
          <a:p>
            <a:r>
              <a:rPr lang="en-US" b="0"/>
              <a:t>Tail </a:t>
            </a:r>
            <a:r>
              <a:rPr lang="en-US" b="0">
                <a:sym typeface="Wingdings" pitchFamily="2" charset="2"/>
              </a:rPr>
              <a:t> Head</a:t>
            </a:r>
            <a:r>
              <a:rPr lang="en-US" b="0"/>
              <a:t>  </a:t>
            </a:r>
          </a:p>
        </p:txBody>
      </p:sp>
      <p:sp>
        <p:nvSpPr>
          <p:cNvPr id="576532" name="Oval 20"/>
          <p:cNvSpPr>
            <a:spLocks noChangeArrowheads="1"/>
          </p:cNvSpPr>
          <p:nvPr/>
        </p:nvSpPr>
        <p:spPr bwMode="auto">
          <a:xfrm>
            <a:off x="3090863" y="2889250"/>
            <a:ext cx="381000" cy="3476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33" name="Oval 21"/>
          <p:cNvSpPr>
            <a:spLocks noChangeArrowheads="1"/>
          </p:cNvSpPr>
          <p:nvPr/>
        </p:nvSpPr>
        <p:spPr bwMode="auto">
          <a:xfrm>
            <a:off x="2201863" y="2752725"/>
            <a:ext cx="381000" cy="347663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76534" name="AutoShape 22"/>
          <p:cNvCxnSpPr>
            <a:cxnSpLocks noChangeShapeType="1"/>
            <a:stCxn id="576532" idx="2"/>
            <a:endCxn id="576533" idx="6"/>
          </p:cNvCxnSpPr>
          <p:nvPr/>
        </p:nvCxnSpPr>
        <p:spPr bwMode="auto">
          <a:xfrm flipH="1" flipV="1">
            <a:off x="2582863" y="2927350"/>
            <a:ext cx="508000" cy="1365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6536" name="Line 24"/>
          <p:cNvSpPr>
            <a:spLocks noChangeShapeType="1"/>
          </p:cNvSpPr>
          <p:nvPr/>
        </p:nvSpPr>
        <p:spPr bwMode="auto">
          <a:xfrm>
            <a:off x="1844675" y="2312988"/>
            <a:ext cx="636588" cy="8413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6537" name="Text Box 25"/>
          <p:cNvSpPr txBox="1">
            <a:spLocks noChangeArrowheads="1"/>
          </p:cNvSpPr>
          <p:nvPr/>
        </p:nvSpPr>
        <p:spPr bwMode="auto">
          <a:xfrm>
            <a:off x="5724525" y="976313"/>
            <a:ext cx="194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Modenkopplung</a:t>
            </a:r>
          </a:p>
        </p:txBody>
      </p:sp>
    </p:spTree>
    <p:extLst>
      <p:ext uri="{BB962C8B-B14F-4D97-AF65-F5344CB8AC3E}">
        <p14:creationId xmlns:p14="http://schemas.microsoft.com/office/powerpoint/2010/main" val="16320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e+ </a:t>
            </a:r>
            <a:r>
              <a:rPr lang="en-US" dirty="0" err="1" smtClean="0"/>
              <a:t>Unteres</a:t>
            </a:r>
            <a:r>
              <a:rPr lang="en-US" dirty="0" smtClean="0"/>
              <a:t> </a:t>
            </a:r>
            <a:r>
              <a:rPr lang="en-US" dirty="0" err="1" smtClean="0"/>
              <a:t>Seitenband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62" y="1243462"/>
            <a:ext cx="4408847" cy="306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199" y="788497"/>
            <a:ext cx="3323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20.06.2012    10 Bunche    26 mA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98" y="1213665"/>
            <a:ext cx="4144150" cy="309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50194" y="788497"/>
            <a:ext cx="2970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18.02.2011    1 Bunch    5 mA</a:t>
            </a:r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023" y="4304085"/>
            <a:ext cx="2925960" cy="194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3951" y="4455041"/>
            <a:ext cx="475841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2012: 40 Bunche, 80 mA</a:t>
            </a:r>
          </a:p>
          <a:p>
            <a:r>
              <a:rPr lang="en-US" dirty="0"/>
              <a:t> </a:t>
            </a:r>
            <a:r>
              <a:rPr lang="en-US" dirty="0" smtClean="0"/>
              <a:t>         10 Bunche, 26mA</a:t>
            </a:r>
          </a:p>
          <a:p>
            <a:r>
              <a:rPr lang="en-US" dirty="0" err="1" smtClean="0"/>
              <a:t>mit</a:t>
            </a:r>
            <a:r>
              <a:rPr lang="en-US" dirty="0" smtClean="0"/>
              <a:t> grosser </a:t>
            </a:r>
            <a:r>
              <a:rPr lang="en-US" dirty="0" err="1" smtClean="0"/>
              <a:t>Chromatizitaet</a:t>
            </a:r>
            <a:endParaRPr lang="en-US" dirty="0" smtClean="0"/>
          </a:p>
          <a:p>
            <a:r>
              <a:rPr lang="en-US" dirty="0" smtClean="0"/>
              <a:t> (</a:t>
            </a:r>
            <a:r>
              <a:rPr lang="en-US" dirty="0" err="1" smtClean="0"/>
              <a:t>bis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~ 7 </a:t>
            </a:r>
            <a:r>
              <a:rPr lang="en-US" dirty="0" err="1" smtClean="0"/>
              <a:t>Einheiten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2011:</a:t>
            </a:r>
            <a:endParaRPr lang="en-US" dirty="0"/>
          </a:p>
          <a:p>
            <a:r>
              <a:rPr lang="en-US" dirty="0" smtClean="0"/>
              <a:t>maximal </a:t>
            </a:r>
            <a:r>
              <a:rPr lang="en-US" dirty="0" err="1" smtClean="0"/>
              <a:t>erreichter</a:t>
            </a:r>
            <a:r>
              <a:rPr lang="en-US" dirty="0" smtClean="0"/>
              <a:t> </a:t>
            </a:r>
            <a:r>
              <a:rPr lang="en-US" dirty="0" err="1" smtClean="0"/>
              <a:t>Einzelbunchstrom</a:t>
            </a:r>
            <a:r>
              <a:rPr lang="en-US" dirty="0" smtClean="0"/>
              <a:t>:</a:t>
            </a:r>
          </a:p>
          <a:p>
            <a:r>
              <a:rPr lang="en-US" dirty="0" smtClean="0"/>
              <a:t>5 mA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Emittanzaufweitung</a:t>
            </a:r>
            <a:r>
              <a:rPr lang="en-US" dirty="0" smtClean="0"/>
              <a:t>  (vert. 56 pm rad)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9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Tuneshift</a:t>
            </a:r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729" y="1259928"/>
            <a:ext cx="3638631" cy="414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222937"/>
              </p:ext>
            </p:extLst>
          </p:nvPr>
        </p:nvGraphicFramePr>
        <p:xfrm>
          <a:off x="6810080" y="3509019"/>
          <a:ext cx="169862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0" name="Equation" r:id="rId4" imgW="1219200" imgH="419100" progId="Equation.3">
                  <p:embed/>
                </p:oleObj>
              </mc:Choice>
              <mc:Fallback>
                <p:oleObj name="Equation" r:id="rId4" imgW="1219200" imgH="4191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0080" y="3509019"/>
                        <a:ext cx="1698625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814711"/>
              </p:ext>
            </p:extLst>
          </p:nvPr>
        </p:nvGraphicFramePr>
        <p:xfrm>
          <a:off x="6747392" y="1649818"/>
          <a:ext cx="1684338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1" name="Equation" r:id="rId6" imgW="1218671" imgH="393529" progId="Equation.3">
                  <p:embed/>
                </p:oleObj>
              </mc:Choice>
              <mc:Fallback>
                <p:oleObj name="Equation" r:id="rId6" imgW="1218671" imgH="393529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7392" y="1649818"/>
                        <a:ext cx="1684338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88149" y="831027"/>
            <a:ext cx="1681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     17.01.2013</a:t>
            </a:r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7" y="1184312"/>
            <a:ext cx="2912915" cy="396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3811" y="831027"/>
            <a:ext cx="3802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e+  17.10.2012  </a:t>
            </a:r>
            <a:r>
              <a:rPr lang="en-US" dirty="0" err="1" smtClean="0"/>
              <a:t>Chromatizität</a:t>
            </a:r>
            <a:r>
              <a:rPr lang="en-US" dirty="0" smtClean="0"/>
              <a:t> +1 / +2  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8802"/>
              </p:ext>
            </p:extLst>
          </p:nvPr>
        </p:nvGraphicFramePr>
        <p:xfrm>
          <a:off x="1475053" y="1606771"/>
          <a:ext cx="152082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2" name="Equation" r:id="rId9" imgW="1218671" imgH="393529" progId="Equation.3">
                  <p:embed/>
                </p:oleObj>
              </mc:Choice>
              <mc:Fallback>
                <p:oleObj name="Equation" r:id="rId9" imgW="1218671" imgH="393529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053" y="1606771"/>
                        <a:ext cx="1520825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591185"/>
              </p:ext>
            </p:extLst>
          </p:nvPr>
        </p:nvGraphicFramePr>
        <p:xfrm>
          <a:off x="1462279" y="3518713"/>
          <a:ext cx="140335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3" name="Equation" r:id="rId11" imgW="1143000" imgH="419100" progId="Equation.3">
                  <p:embed/>
                </p:oleObj>
              </mc:Choice>
              <mc:Fallback>
                <p:oleObj name="Equation" r:id="rId11" imgW="1143000" imgH="4191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2279" y="3518713"/>
                        <a:ext cx="1403350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own Arrow 10"/>
          <p:cNvSpPr/>
          <p:nvPr/>
        </p:nvSpPr>
        <p:spPr bwMode="auto">
          <a:xfrm flipV="1">
            <a:off x="7870020" y="5198616"/>
            <a:ext cx="331536" cy="4579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 flipV="1">
            <a:off x="2735380" y="4927152"/>
            <a:ext cx="260498" cy="45525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5878" y="5067517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1.7 mA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259537" y="5318018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 mA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58659" y="2209614"/>
            <a:ext cx="1821332" cy="22467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Tuneshift</a:t>
            </a:r>
            <a:endParaRPr lang="en-US" sz="2000" dirty="0" smtClean="0"/>
          </a:p>
          <a:p>
            <a:r>
              <a:rPr lang="en-US" sz="2000" dirty="0" err="1" smtClean="0"/>
              <a:t>gleich</a:t>
            </a:r>
            <a:r>
              <a:rPr lang="en-US" sz="2000" dirty="0" smtClean="0"/>
              <a:t>, </a:t>
            </a:r>
            <a:r>
              <a:rPr lang="en-US" sz="2000" dirty="0" err="1" smtClean="0"/>
              <a:t>aber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e+ </a:t>
            </a:r>
            <a:r>
              <a:rPr lang="en-US" sz="2000" dirty="0" err="1" smtClean="0"/>
              <a:t>wird</a:t>
            </a:r>
            <a:r>
              <a:rPr lang="en-US" sz="2000" dirty="0" smtClean="0"/>
              <a:t> </a:t>
            </a:r>
            <a:r>
              <a:rPr lang="en-US" sz="2000" dirty="0" err="1" smtClean="0"/>
              <a:t>eher</a:t>
            </a:r>
            <a:endParaRPr lang="en-US" sz="2000" dirty="0" smtClean="0"/>
          </a:p>
          <a:p>
            <a:r>
              <a:rPr lang="en-US" sz="2000" dirty="0" err="1" smtClean="0"/>
              <a:t>instabil</a:t>
            </a:r>
            <a:r>
              <a:rPr lang="en-US" sz="2000" dirty="0" smtClean="0"/>
              <a:t> </a:t>
            </a:r>
            <a:r>
              <a:rPr lang="en-US" sz="2000" dirty="0" err="1" smtClean="0"/>
              <a:t>bei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kleiner</a:t>
            </a:r>
            <a:endParaRPr lang="en-US" sz="2000" dirty="0" smtClean="0"/>
          </a:p>
          <a:p>
            <a:r>
              <a:rPr lang="en-US" sz="2000" dirty="0" err="1" smtClean="0"/>
              <a:t>Chromatizität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98117" y="5487295"/>
            <a:ext cx="56653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Erklärung</a:t>
            </a:r>
            <a:r>
              <a:rPr lang="en-US" dirty="0" smtClean="0"/>
              <a:t>:  e+ </a:t>
            </a:r>
            <a:r>
              <a:rPr lang="en-US" dirty="0" err="1" smtClean="0"/>
              <a:t>auch</a:t>
            </a:r>
            <a:r>
              <a:rPr lang="en-US" dirty="0" smtClean="0"/>
              <a:t> </a:t>
            </a:r>
            <a:r>
              <a:rPr lang="en-US" dirty="0" err="1" smtClean="0"/>
              <a:t>ecloud</a:t>
            </a:r>
            <a:r>
              <a:rPr lang="en-US" dirty="0" smtClean="0"/>
              <a:t> </a:t>
            </a:r>
            <a:r>
              <a:rPr lang="en-US" dirty="0" err="1" smtClean="0"/>
              <a:t>Effekte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Einzelbunch</a:t>
            </a:r>
            <a:r>
              <a:rPr lang="en-US" dirty="0" smtClean="0"/>
              <a:t> ???</a:t>
            </a:r>
          </a:p>
          <a:p>
            <a:endParaRPr lang="en-US" dirty="0"/>
          </a:p>
          <a:p>
            <a:r>
              <a:rPr lang="en-US" dirty="0" smtClean="0"/>
              <a:t>                    e-  </a:t>
            </a:r>
            <a:r>
              <a:rPr lang="en-US" dirty="0" err="1" smtClean="0"/>
              <a:t>Inkoherenter</a:t>
            </a:r>
            <a:r>
              <a:rPr lang="en-US" dirty="0" smtClean="0"/>
              <a:t> </a:t>
            </a:r>
            <a:r>
              <a:rPr lang="en-US" dirty="0" err="1" smtClean="0"/>
              <a:t>Tunespread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Ionen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Landau </a:t>
            </a:r>
            <a:r>
              <a:rPr lang="en-US" dirty="0" err="1" smtClean="0"/>
              <a:t>Dämpfung</a:t>
            </a:r>
            <a:r>
              <a:rPr lang="en-US" dirty="0" smtClean="0"/>
              <a:t> ???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9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win.desy.de\home\mpywar\My Documents\PETRAIII\Betriebsseminar2011\Lageplan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63" y="2624044"/>
            <a:ext cx="4190543" cy="340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1791" y="3822373"/>
            <a:ext cx="2689835" cy="169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11" y="874713"/>
            <a:ext cx="2780560" cy="174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Ausblick</a:t>
            </a:r>
            <a:r>
              <a:rPr lang="en-US" dirty="0" smtClean="0"/>
              <a:t>: </a:t>
            </a:r>
            <a:r>
              <a:rPr lang="en-US" dirty="0" err="1" smtClean="0"/>
              <a:t>Erweiterung</a:t>
            </a:r>
            <a:r>
              <a:rPr lang="en-US" dirty="0" smtClean="0"/>
              <a:t> Nord und </a:t>
            </a:r>
            <a:r>
              <a:rPr lang="en-US" dirty="0" err="1" smtClean="0"/>
              <a:t>Ost</a:t>
            </a:r>
            <a:endParaRPr lang="en-US" dirty="0" smtClean="0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5350506" y="2097741"/>
            <a:ext cx="154869" cy="7620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/>
          <p:nvPr/>
        </p:nvCxnSpPr>
        <p:spPr bwMode="auto">
          <a:xfrm flipH="1" flipV="1">
            <a:off x="6364942" y="4322454"/>
            <a:ext cx="1266781" cy="69442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214779" y="754812"/>
            <a:ext cx="3759344" cy="39087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 u="sng" dirty="0">
                <a:solidFill>
                  <a:schemeClr val="accent2"/>
                </a:solidFill>
              </a:rPr>
              <a:t>PETRA </a:t>
            </a:r>
            <a:r>
              <a:rPr lang="en-US" sz="2000" u="sng" dirty="0" smtClean="0">
                <a:solidFill>
                  <a:schemeClr val="accent2"/>
                </a:solidFill>
              </a:rPr>
              <a:t>III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Vert. </a:t>
            </a:r>
            <a:r>
              <a:rPr lang="en-US" dirty="0" err="1" smtClean="0">
                <a:solidFill>
                  <a:schemeClr val="accent2"/>
                </a:solidFill>
              </a:rPr>
              <a:t>Tuneshift</a:t>
            </a:r>
            <a:r>
              <a:rPr lang="en-US" dirty="0" smtClean="0">
                <a:solidFill>
                  <a:schemeClr val="accent2"/>
                </a:solidFill>
              </a:rPr>
              <a:t> : 1.3 kHz</a:t>
            </a:r>
          </a:p>
          <a:p>
            <a:r>
              <a:rPr lang="en-US" dirty="0">
                <a:solidFill>
                  <a:schemeClr val="accent2"/>
                </a:solidFill>
              </a:rPr>
              <a:t>i</a:t>
            </a:r>
            <a:r>
              <a:rPr lang="en-US" dirty="0" smtClean="0">
                <a:solidFill>
                  <a:schemeClr val="accent2"/>
                </a:solidFill>
              </a:rPr>
              <a:t>ncl.</a:t>
            </a:r>
          </a:p>
          <a:p>
            <a:r>
              <a:rPr lang="en-US" dirty="0" err="1" smtClean="0">
                <a:solidFill>
                  <a:schemeClr val="accent2"/>
                </a:solidFill>
              </a:rPr>
              <a:t>Neuer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Oktant</a:t>
            </a:r>
            <a:r>
              <a:rPr lang="en-US" dirty="0" smtClean="0">
                <a:solidFill>
                  <a:schemeClr val="accent2"/>
                </a:solidFill>
              </a:rPr>
              <a:t>:    ~ 0.4 kHz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(8 DBA </a:t>
            </a:r>
            <a:r>
              <a:rPr lang="en-US" dirty="0" err="1" smtClean="0">
                <a:solidFill>
                  <a:schemeClr val="accent2"/>
                </a:solidFill>
              </a:rPr>
              <a:t>Zellen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sz="2000" u="sng" dirty="0" smtClean="0">
                <a:solidFill>
                  <a:schemeClr val="accent2"/>
                </a:solidFill>
              </a:rPr>
              <a:t>PETRA III   </a:t>
            </a:r>
            <a:r>
              <a:rPr lang="en-US" sz="2000" u="sng" dirty="0" err="1" smtClean="0">
                <a:solidFill>
                  <a:schemeClr val="accent2"/>
                </a:solidFill>
              </a:rPr>
              <a:t>Ausbau</a:t>
            </a:r>
            <a:endParaRPr lang="en-US" sz="2000" u="sng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+ 4 DBA </a:t>
            </a:r>
            <a:r>
              <a:rPr lang="en-US" dirty="0" err="1" smtClean="0">
                <a:solidFill>
                  <a:schemeClr val="accent2"/>
                </a:solidFill>
              </a:rPr>
              <a:t>Zellen</a:t>
            </a:r>
            <a:r>
              <a:rPr lang="en-US" dirty="0" smtClean="0">
                <a:solidFill>
                  <a:schemeClr val="accent2"/>
                </a:solidFill>
              </a:rPr>
              <a:t> + </a:t>
            </a:r>
            <a:r>
              <a:rPr lang="en-US" dirty="0" err="1" smtClean="0">
                <a:solidFill>
                  <a:schemeClr val="accent2"/>
                </a:solidFill>
              </a:rPr>
              <a:t>Gerades</a:t>
            </a:r>
            <a:r>
              <a:rPr lang="en-US" dirty="0" smtClean="0">
                <a:solidFill>
                  <a:schemeClr val="accent2"/>
                </a:solidFill>
              </a:rPr>
              <a:t> St</a:t>
            </a:r>
            <a:r>
              <a:rPr lang="de-DE" dirty="0" smtClean="0">
                <a:solidFill>
                  <a:schemeClr val="accent2"/>
                </a:solidFill>
              </a:rPr>
              <a:t>ü</a:t>
            </a:r>
            <a:r>
              <a:rPr lang="en-US" dirty="0" err="1" smtClean="0">
                <a:solidFill>
                  <a:schemeClr val="accent2"/>
                </a:solidFill>
              </a:rPr>
              <a:t>ck</a:t>
            </a:r>
            <a:endParaRPr lang="en-US" dirty="0" smtClean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Vert. </a:t>
            </a:r>
            <a:r>
              <a:rPr lang="en-US" dirty="0" err="1" smtClean="0">
                <a:solidFill>
                  <a:schemeClr val="accent2"/>
                </a:solidFill>
              </a:rPr>
              <a:t>Tuneshift</a:t>
            </a:r>
            <a:r>
              <a:rPr lang="en-US" dirty="0" smtClean="0">
                <a:solidFill>
                  <a:schemeClr val="accent2"/>
                </a:solidFill>
              </a:rPr>
              <a:t>:  ~ 1.3 + 0.25 kHz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 + resistive wall (NEG </a:t>
            </a:r>
            <a:r>
              <a:rPr lang="en-US" dirty="0" err="1" smtClean="0">
                <a:solidFill>
                  <a:schemeClr val="accent2"/>
                </a:solidFill>
              </a:rPr>
              <a:t>Beschichtung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In den </a:t>
            </a:r>
            <a:r>
              <a:rPr lang="en-US" dirty="0" err="1" smtClean="0">
                <a:solidFill>
                  <a:schemeClr val="accent2"/>
                </a:solidFill>
              </a:rPr>
              <a:t>Undulatoren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= ~ 1.6 kHz  ???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2723986" y="5772150"/>
            <a:ext cx="1938338" cy="312738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1234911" y="5749925"/>
            <a:ext cx="246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1234911" y="6113463"/>
            <a:ext cx="2446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>
            <a:off x="1368261" y="5741988"/>
            <a:ext cx="1588" cy="374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55436" y="5775325"/>
            <a:ext cx="693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0"/>
              <a:t>7 mm</a:t>
            </a:r>
            <a:endParaRPr lang="en-US" b="0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14779" y="5094288"/>
            <a:ext cx="3876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0" dirty="0" err="1"/>
              <a:t>Undulatorkammer</a:t>
            </a:r>
            <a:r>
              <a:rPr lang="de-DE" b="0" dirty="0"/>
              <a:t>: NEG - </a:t>
            </a:r>
            <a:r>
              <a:rPr lang="de-DE" dirty="0"/>
              <a:t>Beschichtung</a:t>
            </a:r>
            <a:endParaRPr lang="en-US" dirty="0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3467100" y="5430837"/>
            <a:ext cx="188749" cy="25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4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287079" y="4645260"/>
            <a:ext cx="79644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600" b="0" dirty="0" err="1">
                <a:solidFill>
                  <a:schemeClr val="accent2"/>
                </a:solidFill>
              </a:rPr>
              <a:t>Vielen</a:t>
            </a:r>
            <a:r>
              <a:rPr lang="en-US" sz="3600" b="0" dirty="0">
                <a:solidFill>
                  <a:schemeClr val="accent2"/>
                </a:solidFill>
              </a:rPr>
              <a:t> Dank </a:t>
            </a:r>
            <a:r>
              <a:rPr lang="en-US" sz="3600" b="0" dirty="0" err="1">
                <a:solidFill>
                  <a:schemeClr val="accent2"/>
                </a:solidFill>
              </a:rPr>
              <a:t>für</a:t>
            </a:r>
            <a:r>
              <a:rPr lang="en-US" sz="3600" b="0" dirty="0">
                <a:solidFill>
                  <a:schemeClr val="accent2"/>
                </a:solidFill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</a:rPr>
              <a:t>Ihre</a:t>
            </a:r>
            <a:r>
              <a:rPr lang="en-US" sz="3600" b="0" dirty="0">
                <a:solidFill>
                  <a:schemeClr val="accent2"/>
                </a:solidFill>
              </a:rPr>
              <a:t> </a:t>
            </a:r>
            <a:r>
              <a:rPr lang="en-US" sz="3600" b="0" dirty="0" err="1">
                <a:solidFill>
                  <a:schemeClr val="accent2"/>
                </a:solidFill>
              </a:rPr>
              <a:t>Aufmerksamkeit</a:t>
            </a:r>
            <a:r>
              <a:rPr lang="en-US" sz="3600" b="0" dirty="0">
                <a:solidFill>
                  <a:schemeClr val="accent2"/>
                </a:solidFill>
              </a:rPr>
              <a:t> !</a:t>
            </a:r>
            <a:r>
              <a:rPr lang="en-US" sz="2400" b="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7079" y="854184"/>
            <a:ext cx="78820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Bei PETRA III treten kollektive Effekte durch </a:t>
            </a:r>
            <a:r>
              <a:rPr lang="de-DE" sz="2400" dirty="0" err="1" smtClean="0"/>
              <a:t>Eclouds</a:t>
            </a:r>
            <a:endParaRPr lang="de-DE" sz="2400" dirty="0" smtClean="0"/>
          </a:p>
          <a:p>
            <a:r>
              <a:rPr lang="de-DE" sz="2400" dirty="0" smtClean="0"/>
              <a:t>und Ionen auf, die die möglichen Füllschemata für</a:t>
            </a:r>
          </a:p>
          <a:p>
            <a:r>
              <a:rPr lang="de-DE" sz="2400" dirty="0" smtClean="0"/>
              <a:t>die Nutzer limitieren, </a:t>
            </a:r>
            <a:r>
              <a:rPr lang="de-DE" sz="2400" dirty="0"/>
              <a:t>folgende </a:t>
            </a:r>
            <a:r>
              <a:rPr lang="de-DE" sz="2400" dirty="0" smtClean="0"/>
              <a:t>Füllmuster sind ok:</a:t>
            </a:r>
          </a:p>
          <a:p>
            <a:r>
              <a:rPr lang="de-DE" sz="2400" dirty="0" smtClean="0"/>
              <a:t>e+  : max. 320 Bunche</a:t>
            </a:r>
          </a:p>
          <a:p>
            <a:r>
              <a:rPr lang="de-DE" sz="2400" dirty="0" smtClean="0"/>
              <a:t>e -  : 40, 60, …, 120 Bunche und</a:t>
            </a:r>
          </a:p>
          <a:p>
            <a:r>
              <a:rPr lang="de-DE" sz="2400" dirty="0" smtClean="0"/>
              <a:t>        480, 960 Bunche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Fazit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83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 </a:t>
            </a:r>
            <a:r>
              <a:rPr lang="en-US" dirty="0" err="1" smtClean="0"/>
              <a:t>Betrieb</a:t>
            </a:r>
            <a:r>
              <a:rPr lang="en-US" dirty="0" smtClean="0"/>
              <a:t> </a:t>
            </a:r>
            <a:r>
              <a:rPr lang="en-US" dirty="0" err="1" smtClean="0"/>
              <a:t>bei</a:t>
            </a:r>
            <a:r>
              <a:rPr lang="en-US" dirty="0" smtClean="0"/>
              <a:t> HERA</a:t>
            </a:r>
            <a:endParaRPr lang="en-US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83" y="4990201"/>
            <a:ext cx="2506918" cy="119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18451" y="6047907"/>
            <a:ext cx="3834424" cy="553998"/>
          </a:xfrm>
          <a:prstGeom prst="rect">
            <a:avLst/>
          </a:prstGeom>
          <a:solidFill>
            <a:srgbClr val="0000CC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 smtClean="0">
                <a:solidFill>
                  <a:srgbClr val="FFFF00"/>
                </a:solidFill>
              </a:rPr>
              <a:t>Umbau</a:t>
            </a:r>
            <a:r>
              <a:rPr lang="en-US" sz="1200" dirty="0" smtClean="0">
                <a:solidFill>
                  <a:srgbClr val="FFFF00"/>
                </a:solidFill>
                <a:effectLst/>
              </a:rPr>
              <a:t> Ion-</a:t>
            </a:r>
            <a:r>
              <a:rPr lang="en-US" sz="1200" dirty="0" err="1" smtClean="0">
                <a:solidFill>
                  <a:srgbClr val="FFFF00"/>
                </a:solidFill>
                <a:effectLst/>
              </a:rPr>
              <a:t>Pumpen</a:t>
            </a:r>
            <a:r>
              <a:rPr lang="en-US" sz="1200" dirty="0" smtClean="0">
                <a:solidFill>
                  <a:srgbClr val="FFFF00"/>
                </a:solidFill>
                <a:effectLst/>
              </a:rPr>
              <a:t>  </a:t>
            </a:r>
            <a:r>
              <a:rPr lang="en-US" sz="1200" dirty="0" smtClean="0">
                <a:solidFill>
                  <a:srgbClr val="FFFF00"/>
                </a:solidFill>
                <a:effectLst/>
                <a:sym typeface="Wingdings" pitchFamily="2" charset="2"/>
              </a:rPr>
              <a:t> </a:t>
            </a:r>
            <a:r>
              <a:rPr lang="en-US" sz="1200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1200" dirty="0">
                <a:solidFill>
                  <a:srgbClr val="FFFF00"/>
                </a:solidFill>
                <a:effectLst/>
              </a:rPr>
              <a:t>NEG </a:t>
            </a:r>
            <a:r>
              <a:rPr lang="en-US" sz="1200" dirty="0" err="1" smtClean="0">
                <a:solidFill>
                  <a:srgbClr val="FFFF00"/>
                </a:solidFill>
                <a:effectLst/>
              </a:rPr>
              <a:t>Pumpen</a:t>
            </a:r>
            <a:endParaRPr lang="en-GB" sz="1200" dirty="0">
              <a:solidFill>
                <a:srgbClr val="FFFF00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FFFF00"/>
                </a:solidFill>
                <a:effectLst/>
              </a:rPr>
              <a:t>Winter-shutdown </a:t>
            </a:r>
            <a:r>
              <a:rPr lang="en-US" sz="1200" dirty="0">
                <a:solidFill>
                  <a:srgbClr val="FFFF00"/>
                </a:solidFill>
                <a:effectLst/>
              </a:rPr>
              <a:t>1997/1998</a:t>
            </a:r>
            <a:endParaRPr lang="en-GB" sz="1200" dirty="0">
              <a:solidFill>
                <a:srgbClr val="FFFF0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63" y="3415674"/>
            <a:ext cx="2489038" cy="2766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838" y="856937"/>
            <a:ext cx="2328888" cy="254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1220762"/>
            <a:ext cx="4419573" cy="3141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451" y="723126"/>
            <a:ext cx="5212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0" dirty="0"/>
              <a:t>D. R. C. Kelly</a:t>
            </a:r>
            <a:r>
              <a:rPr lang="de-DE" sz="1200" b="0" dirty="0" smtClean="0"/>
              <a:t>, W</a:t>
            </a:r>
            <a:r>
              <a:rPr lang="de-DE" sz="1200" b="0" dirty="0"/>
              <a:t>. </a:t>
            </a:r>
            <a:r>
              <a:rPr lang="de-DE" sz="1200" b="0" dirty="0" err="1"/>
              <a:t>Bialowons</a:t>
            </a:r>
            <a:r>
              <a:rPr lang="de-DE" sz="1200" b="0" dirty="0"/>
              <a:t>, R. Brinkmann, H. Ehrlichmann, J. </a:t>
            </a:r>
            <a:r>
              <a:rPr lang="de-DE" sz="1200" b="0" dirty="0" err="1" smtClean="0"/>
              <a:t>Kouptsidis</a:t>
            </a:r>
            <a:endParaRPr lang="de-DE" sz="1200" b="0" dirty="0" smtClean="0"/>
          </a:p>
          <a:p>
            <a:r>
              <a:rPr lang="en-US" sz="1200" dirty="0"/>
              <a:t>THE ELECTRON BEAM LIFETIME PROBLEM IN </a:t>
            </a:r>
            <a:r>
              <a:rPr lang="en-US" sz="1200" dirty="0" smtClean="0"/>
              <a:t>HERA,      PAC 1995</a:t>
            </a:r>
            <a:endParaRPr lang="de-DE" sz="1200" b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18451" y="4364623"/>
            <a:ext cx="37321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(Oct 1994: Strom, </a:t>
            </a:r>
            <a:r>
              <a:rPr lang="en-US" sz="1100" dirty="0" err="1" smtClean="0"/>
              <a:t>Lebensdauer</a:t>
            </a:r>
            <a:r>
              <a:rPr lang="en-US" sz="1100" dirty="0" smtClean="0"/>
              <a:t> + </a:t>
            </a:r>
            <a:r>
              <a:rPr lang="en-US" sz="1100" dirty="0" err="1" smtClean="0"/>
              <a:t>Verlustmonitorrate</a:t>
            </a:r>
            <a:r>
              <a:rPr lang="en-US" sz="1100" dirty="0" smtClean="0"/>
              <a:t>)</a:t>
            </a:r>
            <a:endParaRPr lang="de-DE" sz="11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3272215" y="1562100"/>
            <a:ext cx="1194984" cy="36080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4467750" y="1220762"/>
            <a:ext cx="18053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Lebensdauer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</a:p>
          <a:p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dirty="0" err="1" smtClean="0">
                <a:solidFill>
                  <a:srgbClr val="FF0000"/>
                </a:solidFill>
              </a:rPr>
              <a:t>inbruch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</a:p>
          <a:p>
            <a:endParaRPr lang="en-US" dirty="0"/>
          </a:p>
          <a:p>
            <a:r>
              <a:rPr lang="en-US" dirty="0" err="1" smtClean="0"/>
              <a:t>Ionisierter</a:t>
            </a:r>
            <a:r>
              <a:rPr lang="en-US" dirty="0" smtClean="0"/>
              <a:t> </a:t>
            </a:r>
            <a:r>
              <a:rPr lang="en-US" dirty="0" err="1" smtClean="0"/>
              <a:t>Staub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e+ </a:t>
            </a:r>
            <a:r>
              <a:rPr lang="en-US" dirty="0" err="1" smtClean="0">
                <a:sym typeface="Wingdings" pitchFamily="2" charset="2"/>
              </a:rPr>
              <a:t>Betrieb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    </a:t>
            </a:r>
            <a:r>
              <a:rPr lang="en-US" dirty="0" err="1" smtClean="0">
                <a:sym typeface="Wingdings" pitchFamily="2" charset="2"/>
              </a:rPr>
              <a:t>ab</a:t>
            </a:r>
            <a:r>
              <a:rPr lang="en-US" dirty="0" smtClean="0">
                <a:sym typeface="Wingdings" pitchFamily="2" charset="2"/>
              </a:rPr>
              <a:t> 1994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2215" y="4990201"/>
            <a:ext cx="3000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 </a:t>
            </a:r>
            <a:r>
              <a:rPr lang="en-US" dirty="0" err="1" smtClean="0"/>
              <a:t>Betrieb</a:t>
            </a:r>
            <a:r>
              <a:rPr lang="en-US" dirty="0" smtClean="0"/>
              <a:t>: 1999</a:t>
            </a:r>
          </a:p>
          <a:p>
            <a:r>
              <a:rPr lang="en-US" dirty="0" err="1" smtClean="0"/>
              <a:t>nach</a:t>
            </a:r>
            <a:r>
              <a:rPr lang="en-US" dirty="0" smtClean="0"/>
              <a:t> </a:t>
            </a:r>
            <a:r>
              <a:rPr lang="en-US" dirty="0" err="1" smtClean="0"/>
              <a:t>dem</a:t>
            </a:r>
            <a:r>
              <a:rPr lang="en-US" dirty="0" smtClean="0"/>
              <a:t>  </a:t>
            </a:r>
            <a:r>
              <a:rPr lang="en-US" dirty="0" err="1" smtClean="0"/>
              <a:t>Umbau</a:t>
            </a:r>
            <a:r>
              <a:rPr lang="en-US" dirty="0" smtClean="0"/>
              <a:t> der </a:t>
            </a:r>
            <a:r>
              <a:rPr lang="en-US" dirty="0" err="1" smtClean="0"/>
              <a:t>Pumpen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981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496" y="906794"/>
            <a:ext cx="4495800" cy="318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PETRA III</a:t>
            </a:r>
            <a:endParaRPr lang="en-US" dirty="0"/>
          </a:p>
        </p:txBody>
      </p:sp>
      <p:pic>
        <p:nvPicPr>
          <p:cNvPr id="4" name="Picture 103" descr="ICAM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" y="3338794"/>
            <a:ext cx="2693988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21" y="4349238"/>
            <a:ext cx="2840037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" y="1104386"/>
            <a:ext cx="2713784" cy="177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6" descr="P92904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496" y="4372308"/>
            <a:ext cx="2697163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95"/>
          <p:cNvSpPr txBox="1">
            <a:spLocks noChangeArrowheads="1"/>
          </p:cNvSpPr>
          <p:nvPr/>
        </p:nvSpPr>
        <p:spPr bwMode="auto">
          <a:xfrm>
            <a:off x="6183518" y="4538407"/>
            <a:ext cx="930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Wiggler</a:t>
            </a:r>
          </a:p>
        </p:txBody>
      </p:sp>
      <p:sp>
        <p:nvSpPr>
          <p:cNvPr id="11" name="Text Box 100"/>
          <p:cNvSpPr txBox="1">
            <a:spLocks noChangeArrowheads="1"/>
          </p:cNvSpPr>
          <p:nvPr/>
        </p:nvSpPr>
        <p:spPr bwMode="auto">
          <a:xfrm>
            <a:off x="1425268" y="3338794"/>
            <a:ext cx="1246188" cy="30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 err="1"/>
              <a:t>Undulatoren</a:t>
            </a:r>
            <a:endParaRPr lang="en-US" sz="1400" dirty="0"/>
          </a:p>
        </p:txBody>
      </p:sp>
      <p:sp>
        <p:nvSpPr>
          <p:cNvPr id="12" name="Text Box 96"/>
          <p:cNvSpPr txBox="1">
            <a:spLocks noChangeArrowheads="1"/>
          </p:cNvSpPr>
          <p:nvPr/>
        </p:nvSpPr>
        <p:spPr bwMode="auto">
          <a:xfrm>
            <a:off x="1712912" y="2331575"/>
            <a:ext cx="81438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/>
              <a:t>Bogen</a:t>
            </a:r>
          </a:p>
        </p:txBody>
      </p:sp>
      <p:graphicFrame>
        <p:nvGraphicFramePr>
          <p:cNvPr id="14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075762"/>
              </p:ext>
            </p:extLst>
          </p:nvPr>
        </p:nvGraphicFramePr>
        <p:xfrm>
          <a:off x="7338297" y="766619"/>
          <a:ext cx="1800398" cy="3436376"/>
        </p:xfrm>
        <a:graphic>
          <a:graphicData uri="http://schemas.openxmlformats.org/drawingml/2006/table">
            <a:tbl>
              <a:tblPr/>
              <a:tblGrid>
                <a:gridCol w="1027105"/>
                <a:gridCol w="773293"/>
              </a:tblGrid>
              <a:tr h="82395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Para-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meter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PETRA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261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Energie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GeV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261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Umfang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 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310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Strahlstrom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mA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4084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Horz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Emittanz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Vert.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nm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~10 pm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74" y="5558037"/>
            <a:ext cx="924003" cy="111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82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2250" y="103188"/>
            <a:ext cx="8297863" cy="544512"/>
          </a:xfrm>
        </p:spPr>
        <p:txBody>
          <a:bodyPr/>
          <a:lstStyle/>
          <a:p>
            <a:pPr eaLnBrk="1" hangingPunct="1"/>
            <a:r>
              <a:rPr lang="de-DE" smtClean="0"/>
              <a:t>Übersicht</a:t>
            </a:r>
            <a:endParaRPr lang="en-US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50799" y="980307"/>
            <a:ext cx="7985125" cy="4550338"/>
          </a:xfrm>
        </p:spPr>
        <p:txBody>
          <a:bodyPr/>
          <a:lstStyle/>
          <a:p>
            <a:pPr eaLnBrk="1" hangingPunct="1"/>
            <a:r>
              <a:rPr lang="de-DE" sz="3200" dirty="0" smtClean="0"/>
              <a:t>e+ Betrieb (2009 – 2012)</a:t>
            </a:r>
          </a:p>
          <a:p>
            <a:pPr lvl="1" eaLnBrk="1" hangingPunct="1"/>
            <a:r>
              <a:rPr lang="de-DE" sz="2800" dirty="0" err="1" smtClean="0"/>
              <a:t>Eclouds</a:t>
            </a:r>
            <a:r>
              <a:rPr lang="de-DE" sz="2800" dirty="0"/>
              <a:t> </a:t>
            </a:r>
            <a:r>
              <a:rPr lang="de-DE" sz="2800" dirty="0" smtClean="0"/>
              <a:t>/ </a:t>
            </a:r>
            <a:r>
              <a:rPr lang="de-DE" sz="2800" dirty="0" err="1" smtClean="0"/>
              <a:t>Emittanzvergrößerung</a:t>
            </a:r>
            <a:endParaRPr lang="de-DE" sz="2800" dirty="0" smtClean="0"/>
          </a:p>
          <a:p>
            <a:pPr eaLnBrk="1" hangingPunct="1"/>
            <a:r>
              <a:rPr lang="de-DE" sz="3200" dirty="0" smtClean="0"/>
              <a:t>Vakuum</a:t>
            </a:r>
          </a:p>
          <a:p>
            <a:pPr eaLnBrk="1" hangingPunct="1"/>
            <a:r>
              <a:rPr lang="de-DE" sz="3200" dirty="0" smtClean="0"/>
              <a:t>e- Betrieb (seit Jan 2013)</a:t>
            </a:r>
          </a:p>
          <a:p>
            <a:pPr lvl="1" eaLnBrk="1" hangingPunct="1"/>
            <a:r>
              <a:rPr lang="de-DE" sz="2800" dirty="0" smtClean="0"/>
              <a:t>Ioneneffekte</a:t>
            </a:r>
            <a:endParaRPr lang="de-DE" sz="2800" dirty="0"/>
          </a:p>
          <a:p>
            <a:pPr eaLnBrk="1" hangingPunct="1"/>
            <a:r>
              <a:rPr lang="de-DE" sz="3200" dirty="0" err="1" smtClean="0"/>
              <a:t>Einzelbuncheffekte</a:t>
            </a:r>
            <a:r>
              <a:rPr lang="de-DE" sz="3200" dirty="0" smtClean="0"/>
              <a:t> e+ / e-</a:t>
            </a:r>
          </a:p>
        </p:txBody>
      </p:sp>
    </p:spTree>
    <p:extLst>
      <p:ext uri="{BB962C8B-B14F-4D97-AF65-F5344CB8AC3E}">
        <p14:creationId xmlns:p14="http://schemas.microsoft.com/office/powerpoint/2010/main" val="398902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e+ </a:t>
            </a:r>
            <a:r>
              <a:rPr lang="en-US" dirty="0" err="1" smtClean="0"/>
              <a:t>Betrieb</a:t>
            </a:r>
            <a:r>
              <a:rPr lang="en-US" dirty="0" smtClean="0"/>
              <a:t> (2009 – 2012)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1722" y="5101055"/>
            <a:ext cx="878182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 eaLnBrk="1" hangingPunct="1">
              <a:buFont typeface="Wingdings" pitchFamily="2" charset="2"/>
              <a:buChar char="§"/>
            </a:pPr>
            <a:r>
              <a:rPr lang="en-GB" sz="2000" b="1" dirty="0" smtClean="0">
                <a:ea typeface="ＭＳ Ｐゴシック" pitchFamily="34" charset="-128"/>
              </a:rPr>
              <a:t>2010 </a:t>
            </a:r>
            <a:r>
              <a:rPr lang="en-GB" sz="2000" dirty="0" err="1" smtClean="0">
                <a:ea typeface="ＭＳ Ｐゴシック" pitchFamily="34" charset="-128"/>
              </a:rPr>
              <a:t>Betrieb</a:t>
            </a:r>
            <a:r>
              <a:rPr lang="en-GB" sz="2000" dirty="0" smtClean="0">
                <a:ea typeface="ＭＳ Ｐゴシック" pitchFamily="34" charset="-128"/>
              </a:rPr>
              <a:t> </a:t>
            </a:r>
            <a:r>
              <a:rPr lang="en-GB" sz="2000" dirty="0" err="1" smtClean="0">
                <a:ea typeface="ＭＳ Ｐゴシック" pitchFamily="34" charset="-128"/>
              </a:rPr>
              <a:t>mit</a:t>
            </a:r>
            <a:r>
              <a:rPr lang="en-GB" sz="2000" dirty="0" smtClean="0">
                <a:ea typeface="ＭＳ Ｐゴシック" pitchFamily="34" charset="-128"/>
              </a:rPr>
              <a:t> 40 x 4 = 160 / 60 x 4 = 240 </a:t>
            </a:r>
            <a:r>
              <a:rPr lang="en-GB" sz="2000" dirty="0" err="1">
                <a:ea typeface="ＭＳ Ｐゴシック" pitchFamily="34" charset="-128"/>
              </a:rPr>
              <a:t>B</a:t>
            </a:r>
            <a:r>
              <a:rPr lang="en-GB" sz="2000" dirty="0" err="1" smtClean="0">
                <a:ea typeface="ＭＳ Ｐゴシック" pitchFamily="34" charset="-128"/>
              </a:rPr>
              <a:t>unchen</a:t>
            </a:r>
            <a:endParaRPr lang="en-GB" sz="2000" dirty="0">
              <a:ea typeface="ＭＳ Ｐゴシック" pitchFamily="34" charset="-128"/>
            </a:endParaRP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en-GB" sz="2000" dirty="0" smtClean="0">
                <a:ea typeface="ＭＳ Ｐゴシック" pitchFamily="34" charset="-128"/>
              </a:rPr>
              <a:t>2011 </a:t>
            </a:r>
            <a:r>
              <a:rPr lang="en-GB" sz="2000" dirty="0" err="1">
                <a:ea typeface="ＭＳ Ｐゴシック" pitchFamily="34" charset="-128"/>
              </a:rPr>
              <a:t>Betrieb</a:t>
            </a:r>
            <a:r>
              <a:rPr lang="en-GB" sz="2000" dirty="0">
                <a:ea typeface="ＭＳ Ｐゴシック" pitchFamily="34" charset="-128"/>
              </a:rPr>
              <a:t> </a:t>
            </a:r>
            <a:r>
              <a:rPr lang="en-GB" sz="2000" dirty="0" err="1">
                <a:ea typeface="ＭＳ Ｐゴシック" pitchFamily="34" charset="-128"/>
              </a:rPr>
              <a:t>mit</a:t>
            </a:r>
            <a:r>
              <a:rPr lang="en-GB" sz="2000" dirty="0">
                <a:ea typeface="ＭＳ Ｐゴシック" pitchFamily="34" charset="-128"/>
              </a:rPr>
              <a:t> </a:t>
            </a:r>
            <a:r>
              <a:rPr lang="en-GB" sz="2000" dirty="0" smtClean="0">
                <a:ea typeface="ＭＳ Ｐゴシック" pitchFamily="34" charset="-128"/>
              </a:rPr>
              <a:t>60 </a:t>
            </a:r>
            <a:r>
              <a:rPr lang="en-GB" sz="2000" dirty="0">
                <a:ea typeface="ＭＳ Ｐゴシック" pitchFamily="34" charset="-128"/>
              </a:rPr>
              <a:t>x 4 = </a:t>
            </a:r>
            <a:r>
              <a:rPr lang="en-GB" sz="2000" dirty="0" smtClean="0">
                <a:ea typeface="ＭＳ Ｐゴシック" pitchFamily="34" charset="-128"/>
              </a:rPr>
              <a:t>240 </a:t>
            </a:r>
            <a:r>
              <a:rPr lang="en-GB" sz="2000" dirty="0" err="1">
                <a:ea typeface="ＭＳ Ｐゴシック" pitchFamily="34" charset="-128"/>
              </a:rPr>
              <a:t>B</a:t>
            </a:r>
            <a:r>
              <a:rPr lang="en-GB" sz="2000" dirty="0" err="1" smtClean="0">
                <a:ea typeface="ＭＳ Ｐゴシック" pitchFamily="34" charset="-128"/>
              </a:rPr>
              <a:t>unchen</a:t>
            </a:r>
            <a:r>
              <a:rPr lang="en-GB" sz="2000" dirty="0" smtClean="0">
                <a:ea typeface="ＭＳ Ｐゴシック" pitchFamily="34" charset="-128"/>
              </a:rPr>
              <a:t> / und 240 x 1 </a:t>
            </a:r>
            <a:r>
              <a:rPr lang="en-GB" sz="2000" dirty="0" err="1" smtClean="0">
                <a:ea typeface="ＭＳ Ｐゴシック" pitchFamily="34" charset="-128"/>
              </a:rPr>
              <a:t>Bunchen</a:t>
            </a:r>
            <a:r>
              <a:rPr lang="en-GB" sz="2000" dirty="0" smtClean="0">
                <a:ea typeface="ＭＳ Ｐゴシック" pitchFamily="34" charset="-128"/>
              </a:rPr>
              <a:t> (32 ns)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en-GB" sz="2000" dirty="0" smtClean="0">
                <a:ea typeface="ＭＳ Ｐゴシック" pitchFamily="34" charset="-128"/>
              </a:rPr>
              <a:t>2012 </a:t>
            </a:r>
            <a:r>
              <a:rPr lang="en-GB" sz="2000" dirty="0" err="1" smtClean="0">
                <a:ea typeface="ＭＳ Ｐゴシック" pitchFamily="34" charset="-128"/>
              </a:rPr>
              <a:t>Betrieb</a:t>
            </a:r>
            <a:r>
              <a:rPr lang="en-GB" sz="2000" dirty="0" smtClean="0">
                <a:ea typeface="ＭＳ Ｐゴシック" pitchFamily="34" charset="-128"/>
              </a:rPr>
              <a:t> </a:t>
            </a:r>
            <a:r>
              <a:rPr lang="en-GB" sz="2000" dirty="0" err="1" smtClean="0">
                <a:ea typeface="ＭＳ Ｐゴシック" pitchFamily="34" charset="-128"/>
              </a:rPr>
              <a:t>mit</a:t>
            </a:r>
            <a:r>
              <a:rPr lang="en-GB" sz="2000" dirty="0" smtClean="0">
                <a:ea typeface="ＭＳ Ｐゴシック" pitchFamily="34" charset="-128"/>
              </a:rPr>
              <a:t> 240 x 1 / 320 x 1 </a:t>
            </a:r>
            <a:r>
              <a:rPr lang="en-GB" sz="2000" dirty="0" err="1">
                <a:ea typeface="ＭＳ Ｐゴシック" pitchFamily="34" charset="-128"/>
              </a:rPr>
              <a:t>B</a:t>
            </a:r>
            <a:r>
              <a:rPr lang="en-GB" sz="2000" dirty="0" err="1" smtClean="0">
                <a:ea typeface="ＭＳ Ｐゴシック" pitchFamily="34" charset="-128"/>
              </a:rPr>
              <a:t>unchen</a:t>
            </a:r>
            <a:endParaRPr lang="en-GB" sz="2000" b="1" dirty="0" smtClean="0">
              <a:ea typeface="ＭＳ Ｐゴシック" pitchFamily="34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18087" y="2013836"/>
            <a:ext cx="3040884" cy="2926821"/>
            <a:chOff x="141608" y="1098855"/>
            <a:chExt cx="3040884" cy="2926821"/>
          </a:xfrm>
        </p:grpSpPr>
        <p:pic>
          <p:nvPicPr>
            <p:cNvPr id="5" name="Picture 3" descr="58-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608" y="1098855"/>
              <a:ext cx="3040884" cy="2926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55364" y="2707850"/>
              <a:ext cx="109356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dirty="0" smtClean="0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I = 50 mA</a:t>
              </a:r>
              <a:endParaRPr lang="en-GB" dirty="0">
                <a:solidFill>
                  <a:srgbClr val="FF0000"/>
                </a:solidFill>
                <a:ea typeface="ＭＳ Ｐゴシック"/>
                <a:cs typeface="ＭＳ Ｐゴシック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34960" y="1667626"/>
            <a:ext cx="4108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Bild von der Diagnostik-</a:t>
            </a:r>
            <a:r>
              <a:rPr lang="de-DE" dirty="0" err="1" smtClean="0"/>
              <a:t>Beamline</a:t>
            </a:r>
            <a:r>
              <a:rPr lang="de-DE" dirty="0" smtClean="0"/>
              <a:t> (2010)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770173" y="2095691"/>
            <a:ext cx="2984989" cy="2926821"/>
            <a:chOff x="5483884" y="1124801"/>
            <a:chExt cx="2984989" cy="2926821"/>
          </a:xfrm>
        </p:grpSpPr>
        <p:pic>
          <p:nvPicPr>
            <p:cNvPr id="4" name="Picture 5" descr="41-0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83884" y="1124801"/>
              <a:ext cx="2984989" cy="2926821"/>
            </a:xfrm>
            <a:prstGeom prst="rect">
              <a:avLst/>
            </a:prstGeom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697640" y="2707850"/>
              <a:ext cx="103586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dirty="0" smtClean="0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I= 63 mA</a:t>
              </a:r>
              <a:endParaRPr lang="en-GB" dirty="0">
                <a:solidFill>
                  <a:srgbClr val="FF0000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9" name="Down Arrow 8"/>
            <p:cNvSpPr/>
            <p:nvPr/>
          </p:nvSpPr>
          <p:spPr bwMode="auto">
            <a:xfrm>
              <a:off x="7934342" y="1124801"/>
              <a:ext cx="118534" cy="1196329"/>
            </a:xfrm>
            <a:prstGeom prst="downArrow">
              <a:avLst>
                <a:gd name="adj1" fmla="val 50000"/>
                <a:gd name="adj2" fmla="val 150000"/>
              </a:avLst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625103" y="1675282"/>
            <a:ext cx="32751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Vertikale</a:t>
            </a:r>
            <a:r>
              <a:rPr lang="en-GB" dirty="0"/>
              <a:t> </a:t>
            </a:r>
            <a:r>
              <a:rPr lang="en-GB" dirty="0" err="1"/>
              <a:t>Emittanzvergrößerung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56419" y="2443020"/>
            <a:ext cx="220804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Emittanz</a:t>
            </a:r>
            <a:r>
              <a:rPr lang="en-US" dirty="0" smtClean="0"/>
              <a:t> </a:t>
            </a:r>
            <a:r>
              <a:rPr lang="en-US" dirty="0" err="1" smtClean="0"/>
              <a:t>Aufweitung</a:t>
            </a:r>
            <a:endParaRPr lang="en-US" dirty="0" smtClean="0"/>
          </a:p>
          <a:p>
            <a:endParaRPr lang="en-US" dirty="0"/>
          </a:p>
          <a:p>
            <a:r>
              <a:rPr lang="en-US" dirty="0" err="1"/>
              <a:t>b</a:t>
            </a:r>
            <a:r>
              <a:rPr lang="en-US" dirty="0" err="1" smtClean="0"/>
              <a:t>ei</a:t>
            </a:r>
            <a:r>
              <a:rPr lang="en-US" dirty="0" smtClean="0"/>
              <a:t> </a:t>
            </a:r>
            <a:r>
              <a:rPr lang="de-DE" dirty="0" smtClean="0"/>
              <a:t>Füllschemata</a:t>
            </a:r>
          </a:p>
          <a:p>
            <a:r>
              <a:rPr lang="de-DE" dirty="0"/>
              <a:t>m</a:t>
            </a:r>
            <a:r>
              <a:rPr lang="de-DE" dirty="0" smtClean="0"/>
              <a:t>it kleinen </a:t>
            </a:r>
            <a:r>
              <a:rPr lang="de-DE" dirty="0" err="1" smtClean="0"/>
              <a:t>Bunch</a:t>
            </a:r>
            <a:r>
              <a:rPr lang="en-US" dirty="0" smtClean="0"/>
              <a:t>-</a:t>
            </a:r>
          </a:p>
          <a:p>
            <a:r>
              <a:rPr lang="en-US" dirty="0" err="1" smtClean="0"/>
              <a:t>Abstand</a:t>
            </a:r>
            <a:endParaRPr lang="en-US" dirty="0" smtClean="0"/>
          </a:p>
          <a:p>
            <a:endParaRPr lang="en-US" dirty="0"/>
          </a:p>
          <a:p>
            <a:r>
              <a:rPr lang="en-US" sz="2800" dirty="0" err="1">
                <a:solidFill>
                  <a:srgbClr val="FF0000"/>
                </a:solidFill>
              </a:rPr>
              <a:t>e</a:t>
            </a:r>
            <a:r>
              <a:rPr lang="en-US" sz="2800" dirty="0" err="1" smtClean="0">
                <a:solidFill>
                  <a:srgbClr val="FF0000"/>
                </a:solidFill>
              </a:rPr>
              <a:t>cloud</a:t>
            </a:r>
            <a:r>
              <a:rPr lang="en-US" sz="2800" dirty="0" smtClean="0">
                <a:solidFill>
                  <a:srgbClr val="FF0000"/>
                </a:solidFill>
              </a:rPr>
              <a:t> ! ?</a:t>
            </a:r>
            <a:endParaRPr lang="de-DE" sz="2800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722" y="828250"/>
            <a:ext cx="9121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1" hangingPunct="1">
              <a:buFont typeface="Wingdings" pitchFamily="2" charset="2"/>
              <a:buChar char="§"/>
            </a:pPr>
            <a:r>
              <a:rPr lang="en-GB" sz="2000" dirty="0" err="1">
                <a:ea typeface="ＭＳ Ｐゴシック" pitchFamily="34" charset="-128"/>
              </a:rPr>
              <a:t>Erster</a:t>
            </a:r>
            <a:r>
              <a:rPr lang="en-GB" sz="2000" dirty="0">
                <a:ea typeface="ＭＳ Ｐゴシック" pitchFamily="34" charset="-128"/>
              </a:rPr>
              <a:t> </a:t>
            </a:r>
            <a:r>
              <a:rPr lang="en-GB" sz="2000" dirty="0" err="1">
                <a:ea typeface="ＭＳ Ｐゴシック" pitchFamily="34" charset="-128"/>
              </a:rPr>
              <a:t>gespeicherter</a:t>
            </a:r>
            <a:r>
              <a:rPr lang="en-GB" sz="2000" dirty="0">
                <a:ea typeface="ＭＳ Ｐゴシック" pitchFamily="34" charset="-128"/>
              </a:rPr>
              <a:t> </a:t>
            </a:r>
            <a:r>
              <a:rPr lang="en-GB" sz="2000" dirty="0" err="1">
                <a:ea typeface="ＭＳ Ｐゴシック" pitchFamily="34" charset="-128"/>
              </a:rPr>
              <a:t>Strahl</a:t>
            </a:r>
            <a:r>
              <a:rPr lang="en-GB" sz="2000" dirty="0">
                <a:ea typeface="ＭＳ Ｐゴシック" pitchFamily="34" charset="-128"/>
              </a:rPr>
              <a:t>: 13 April 2009 (1 </a:t>
            </a:r>
            <a:r>
              <a:rPr lang="en-GB" sz="2000" dirty="0" smtClean="0">
                <a:ea typeface="ＭＳ Ｐゴシック" pitchFamily="34" charset="-128"/>
              </a:rPr>
              <a:t>Bunch  </a:t>
            </a:r>
            <a:r>
              <a:rPr lang="en-GB" sz="2000" dirty="0">
                <a:ea typeface="ＭＳ Ｐゴシック" pitchFamily="34" charset="-128"/>
              </a:rPr>
              <a:t>20 µA </a:t>
            </a:r>
            <a:r>
              <a:rPr lang="en-GB" sz="2000" dirty="0" err="1" smtClean="0">
                <a:ea typeface="ＭＳ Ｐゴシック" pitchFamily="34" charset="-128"/>
              </a:rPr>
              <a:t>d.h</a:t>
            </a:r>
            <a:r>
              <a:rPr lang="en-GB" sz="2000" dirty="0" smtClean="0">
                <a:ea typeface="ＭＳ Ｐゴシック" pitchFamily="34" charset="-128"/>
              </a:rPr>
              <a:t>. </a:t>
            </a:r>
            <a:r>
              <a:rPr lang="en-GB" sz="2000" dirty="0">
                <a:ea typeface="ＭＳ Ｐゴシック" pitchFamily="34" charset="-128"/>
              </a:rPr>
              <a:t>~ 10</a:t>
            </a:r>
            <a:r>
              <a:rPr lang="en-GB" sz="2000" baseline="30000" dirty="0">
                <a:ea typeface="ＭＳ Ｐゴシック" pitchFamily="34" charset="-128"/>
              </a:rPr>
              <a:t>9</a:t>
            </a:r>
            <a:r>
              <a:rPr lang="en-GB" sz="2000" dirty="0">
                <a:ea typeface="ＭＳ Ｐゴシック" pitchFamily="34" charset="-128"/>
              </a:rPr>
              <a:t> e</a:t>
            </a:r>
            <a:r>
              <a:rPr lang="en-GB" sz="2000" dirty="0" smtClean="0">
                <a:ea typeface="ＭＳ Ｐゴシック" pitchFamily="34" charset="-128"/>
              </a:rPr>
              <a:t>+)</a:t>
            </a:r>
            <a:endParaRPr lang="en-GB" sz="2000" dirty="0">
              <a:ea typeface="ＭＳ Ｐゴシック" pitchFamily="34" charset="-128"/>
            </a:endParaRP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en-GB" sz="2000" dirty="0" smtClean="0">
                <a:ea typeface="ＭＳ Ｐゴシック" pitchFamily="34" charset="-128"/>
              </a:rPr>
              <a:t>2010 “friendly users”, </a:t>
            </a:r>
            <a:r>
              <a:rPr lang="en-GB" sz="2000" dirty="0" err="1" smtClean="0">
                <a:ea typeface="ＭＳ Ｐゴシック" pitchFamily="34" charset="-128"/>
              </a:rPr>
              <a:t>Probleme</a:t>
            </a:r>
            <a:r>
              <a:rPr lang="en-GB" sz="2000" dirty="0" smtClean="0">
                <a:ea typeface="ＭＳ Ｐゴシック" pitchFamily="34" charset="-128"/>
              </a:rPr>
              <a:t> </a:t>
            </a:r>
            <a:r>
              <a:rPr lang="en-GB" sz="2000" dirty="0" err="1" smtClean="0">
                <a:ea typeface="ＭＳ Ｐゴシック" pitchFamily="34" charset="-128"/>
              </a:rPr>
              <a:t>bei</a:t>
            </a:r>
            <a:r>
              <a:rPr lang="en-GB" sz="2000" dirty="0" smtClean="0">
                <a:ea typeface="ＭＳ Ｐゴシック" pitchFamily="34" charset="-128"/>
              </a:rPr>
              <a:t> </a:t>
            </a:r>
            <a:r>
              <a:rPr lang="en-GB" sz="2000" dirty="0" err="1" smtClean="0">
                <a:ea typeface="ＭＳ Ｐゴシック" pitchFamily="34" charset="-128"/>
              </a:rPr>
              <a:t>kleinen</a:t>
            </a:r>
            <a:r>
              <a:rPr lang="en-GB" sz="2000" dirty="0" smtClean="0">
                <a:ea typeface="ＭＳ Ｐゴシック" pitchFamily="34" charset="-128"/>
              </a:rPr>
              <a:t> </a:t>
            </a:r>
            <a:r>
              <a:rPr lang="en-GB" sz="2000" dirty="0" err="1" smtClean="0">
                <a:ea typeface="ＭＳ Ｐゴシック" pitchFamily="34" charset="-128"/>
              </a:rPr>
              <a:t>Bunchabstand</a:t>
            </a:r>
            <a:r>
              <a:rPr lang="en-GB" sz="2000" dirty="0" smtClean="0">
                <a:ea typeface="ＭＳ Ｐゴシック" pitchFamily="34" charset="-12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1944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Elektronen</a:t>
            </a:r>
            <a:r>
              <a:rPr lang="en-US" dirty="0" smtClean="0"/>
              <a:t> </a:t>
            </a:r>
            <a:r>
              <a:rPr lang="en-US" dirty="0" err="1" smtClean="0"/>
              <a:t>Wolken</a:t>
            </a:r>
            <a:r>
              <a:rPr lang="en-US" dirty="0" smtClean="0"/>
              <a:t> / </a:t>
            </a:r>
            <a:r>
              <a:rPr lang="en-US" dirty="0" err="1" smtClean="0"/>
              <a:t>eclouds</a:t>
            </a:r>
            <a:endParaRPr lang="en-US" dirty="0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00817" y="985325"/>
            <a:ext cx="247696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de-DE" u="sng" dirty="0">
                <a:latin typeface="+mn-lt"/>
              </a:rPr>
              <a:t>Entstehung:</a:t>
            </a:r>
          </a:p>
          <a:p>
            <a:pPr eaLnBrk="0" hangingPunct="0">
              <a:buFontTx/>
              <a:buChar char="•"/>
            </a:pPr>
            <a:r>
              <a:rPr lang="de-DE" sz="1600" dirty="0" err="1">
                <a:latin typeface="+mn-lt"/>
              </a:rPr>
              <a:t>Synchrotronlicht</a:t>
            </a:r>
            <a:endParaRPr lang="de-DE" sz="1600" dirty="0">
              <a:latin typeface="+mn-lt"/>
            </a:endParaRPr>
          </a:p>
          <a:p>
            <a:pPr eaLnBrk="0" hangingPunct="0">
              <a:buFontTx/>
              <a:buChar char="•"/>
            </a:pPr>
            <a:r>
              <a:rPr lang="de-DE" sz="1600" dirty="0">
                <a:solidFill>
                  <a:srgbClr val="663300"/>
                </a:solidFill>
                <a:latin typeface="+mn-lt"/>
              </a:rPr>
              <a:t>Photoelektronen</a:t>
            </a:r>
          </a:p>
          <a:p>
            <a:pPr eaLnBrk="0" hangingPunct="0">
              <a:buFontTx/>
              <a:buChar char="•"/>
            </a:pPr>
            <a:r>
              <a:rPr lang="de-DE" sz="1600" dirty="0">
                <a:latin typeface="+mn-lt"/>
              </a:rPr>
              <a:t>Beschleunigung durch</a:t>
            </a:r>
          </a:p>
          <a:p>
            <a:pPr eaLnBrk="0" hangingPunct="0"/>
            <a:r>
              <a:rPr lang="de-DE" sz="1600" dirty="0">
                <a:latin typeface="+mn-lt"/>
              </a:rPr>
              <a:t>  </a:t>
            </a:r>
            <a:r>
              <a:rPr lang="de-DE" sz="1600" dirty="0">
                <a:solidFill>
                  <a:srgbClr val="0000FF"/>
                </a:solidFill>
                <a:latin typeface="+mn-lt"/>
              </a:rPr>
              <a:t>e+ Strahl</a:t>
            </a:r>
          </a:p>
          <a:p>
            <a:pPr eaLnBrk="0" hangingPunct="0">
              <a:buFontTx/>
              <a:buChar char="•"/>
            </a:pPr>
            <a:r>
              <a:rPr lang="de-DE" sz="1600" dirty="0">
                <a:solidFill>
                  <a:srgbClr val="FF0000"/>
                </a:solidFill>
                <a:latin typeface="+mn-lt"/>
              </a:rPr>
              <a:t>Sekundärelektronen-</a:t>
            </a:r>
          </a:p>
          <a:p>
            <a:pPr eaLnBrk="0" hangingPunct="0"/>
            <a:r>
              <a:rPr lang="de-DE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+mn-lt"/>
              </a:rPr>
              <a:t>emission</a:t>
            </a:r>
            <a:endParaRPr lang="de-DE" sz="1600" dirty="0">
              <a:solidFill>
                <a:srgbClr val="FF0000"/>
              </a:solidFill>
              <a:latin typeface="+mn-lt"/>
            </a:endParaRPr>
          </a:p>
          <a:p>
            <a:pPr eaLnBrk="0" hangingPunct="0">
              <a:buFontTx/>
              <a:buChar char="•"/>
            </a:pPr>
            <a:r>
              <a:rPr lang="de-DE" sz="1600" dirty="0">
                <a:latin typeface="+mn-lt"/>
              </a:rPr>
              <a:t>Sekundärelektronen-</a:t>
            </a:r>
          </a:p>
          <a:p>
            <a:pPr eaLnBrk="0" hangingPunct="0"/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vervielfachung</a:t>
            </a:r>
            <a:endParaRPr lang="de-DE" sz="1600" dirty="0">
              <a:latin typeface="+mn-lt"/>
            </a:endParaRPr>
          </a:p>
          <a:p>
            <a:pPr eaLnBrk="0" hangingPunct="0"/>
            <a:endParaRPr lang="de-DE" sz="1600" dirty="0"/>
          </a:p>
        </p:txBody>
      </p:sp>
      <p:pic>
        <p:nvPicPr>
          <p:cNvPr id="4" name="Picture 3" descr="Ecloud_emis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76" y="1094796"/>
            <a:ext cx="378438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295445" y="2514314"/>
            <a:ext cx="13468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0000FF"/>
                </a:solidFill>
                <a:latin typeface="+mn-lt"/>
              </a:rPr>
              <a:t>e+ </a:t>
            </a:r>
            <a:r>
              <a:rPr lang="de-DE" dirty="0" err="1">
                <a:solidFill>
                  <a:srgbClr val="0000FF"/>
                </a:solidFill>
                <a:latin typeface="+mn-lt"/>
              </a:rPr>
              <a:t>Bunch</a:t>
            </a:r>
            <a:endParaRPr lang="de-DE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295445" y="817050"/>
            <a:ext cx="18020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de-DE" sz="1600" dirty="0">
                <a:solidFill>
                  <a:srgbClr val="663300"/>
                </a:solidFill>
                <a:latin typeface="+mn-lt"/>
              </a:rPr>
              <a:t>Photoelektronen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7751184" y="2914424"/>
            <a:ext cx="12907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de-DE" sz="1600" dirty="0" smtClean="0">
                <a:solidFill>
                  <a:srgbClr val="FF0000"/>
                </a:solidFill>
                <a:latin typeface="+mn-lt"/>
              </a:rPr>
              <a:t>Sekundär-</a:t>
            </a:r>
          </a:p>
          <a:p>
            <a:r>
              <a:rPr lang="de-DE" sz="1600" dirty="0" smtClean="0">
                <a:solidFill>
                  <a:srgbClr val="FF0000"/>
                </a:solidFill>
                <a:latin typeface="+mn-lt"/>
              </a:rPr>
              <a:t>elektronen-</a:t>
            </a:r>
            <a:endParaRPr lang="de-DE" sz="1600" dirty="0">
              <a:solidFill>
                <a:srgbClr val="FF0000"/>
              </a:solidFill>
              <a:latin typeface="+mn-lt"/>
            </a:endParaRPr>
          </a:p>
          <a:p>
            <a:r>
              <a:rPr lang="de-DE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+mn-lt"/>
              </a:rPr>
              <a:t>emission</a:t>
            </a:r>
            <a:endParaRPr lang="de-DE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7" descr="Ecloud_effekt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4313237"/>
            <a:ext cx="33528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Ecloud_effekt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4389437"/>
            <a:ext cx="32004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449263" y="3703637"/>
            <a:ext cx="28461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de-DE" u="sng" dirty="0">
                <a:latin typeface="+mn-lt"/>
              </a:rPr>
              <a:t>mögliche Effekte: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058863" y="5989637"/>
            <a:ext cx="1249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de-DE" dirty="0">
                <a:latin typeface="+mn-lt"/>
              </a:rPr>
              <a:t>e- Wolke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2659063" y="4465637"/>
            <a:ext cx="13468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de-DE" dirty="0">
                <a:latin typeface="+mn-lt"/>
              </a:rPr>
              <a:t>e+ </a:t>
            </a:r>
            <a:r>
              <a:rPr lang="de-DE" dirty="0" err="1">
                <a:latin typeface="+mn-lt"/>
              </a:rPr>
              <a:t>B</a:t>
            </a:r>
            <a:r>
              <a:rPr lang="de-DE" dirty="0" err="1" smtClean="0">
                <a:latin typeface="+mn-lt"/>
              </a:rPr>
              <a:t>unch</a:t>
            </a:r>
            <a:endParaRPr lang="de-DE" dirty="0">
              <a:latin typeface="+mn-lt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4335463" y="4008437"/>
            <a:ext cx="31021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de-DE" dirty="0">
                <a:latin typeface="+mn-lt"/>
              </a:rPr>
              <a:t>nach einigen Umläufen</a:t>
            </a:r>
            <a:r>
              <a:rPr lang="en-US" dirty="0"/>
              <a:t>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402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Vertikale</a:t>
            </a:r>
            <a:r>
              <a:rPr lang="en-GB" dirty="0" smtClean="0"/>
              <a:t> </a:t>
            </a:r>
            <a:r>
              <a:rPr lang="en-GB" dirty="0" err="1" smtClean="0"/>
              <a:t>Emittanzaufweitung</a:t>
            </a:r>
            <a:r>
              <a:rPr lang="en-GB" dirty="0" smtClean="0"/>
              <a:t> (</a:t>
            </a:r>
            <a:r>
              <a:rPr lang="en-US" dirty="0"/>
              <a:t>640 B</a:t>
            </a:r>
            <a:r>
              <a:rPr lang="en-US" dirty="0" smtClean="0"/>
              <a:t>unche, 8ns </a:t>
            </a:r>
            <a:r>
              <a:rPr lang="en-US" dirty="0" err="1" smtClean="0"/>
              <a:t>Abstand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48869" name="Text Box 5"/>
          <p:cNvSpPr txBox="1">
            <a:spLocks noChangeArrowheads="1"/>
          </p:cNvSpPr>
          <p:nvPr/>
        </p:nvSpPr>
        <p:spPr bwMode="auto">
          <a:xfrm>
            <a:off x="188913" y="857250"/>
            <a:ext cx="460895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b="1" dirty="0"/>
              <a:t>640 </a:t>
            </a:r>
            <a:r>
              <a:rPr lang="en-US" dirty="0"/>
              <a:t>B</a:t>
            </a:r>
            <a:r>
              <a:rPr lang="en-US" b="1" dirty="0" smtClean="0"/>
              <a:t>unche, </a:t>
            </a:r>
            <a:r>
              <a:rPr lang="en-US" b="1" dirty="0"/>
              <a:t>8 ns </a:t>
            </a:r>
            <a:r>
              <a:rPr lang="en-US" b="1" dirty="0" err="1" smtClean="0"/>
              <a:t>Buncha</a:t>
            </a:r>
            <a:r>
              <a:rPr lang="en-US" dirty="0" err="1" smtClean="0"/>
              <a:t>bstand</a:t>
            </a:r>
            <a:r>
              <a:rPr lang="en-US" b="1" dirty="0" smtClean="0"/>
              <a:t> </a:t>
            </a:r>
            <a:r>
              <a:rPr lang="en-US" b="1" dirty="0"/>
              <a:t>+ </a:t>
            </a:r>
            <a:r>
              <a:rPr lang="en-US" dirty="0" smtClean="0"/>
              <a:t>L</a:t>
            </a:r>
            <a:r>
              <a:rPr lang="de-DE" dirty="0" err="1" smtClean="0"/>
              <a:t>ücke</a:t>
            </a:r>
            <a:endParaRPr lang="en-US" b="1" dirty="0"/>
          </a:p>
          <a:p>
            <a:r>
              <a:rPr lang="en-US" dirty="0"/>
              <a:t>639 x 8 ns = 5112  ns, L</a:t>
            </a:r>
            <a:r>
              <a:rPr lang="de-DE" dirty="0" err="1" smtClean="0"/>
              <a:t>ücke</a:t>
            </a:r>
            <a:r>
              <a:rPr lang="en-US" dirty="0" smtClean="0"/>
              <a:t>    2568 </a:t>
            </a:r>
            <a:r>
              <a:rPr lang="en-US" dirty="0"/>
              <a:t>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 smtClean="0"/>
              <a:t>Harmonische</a:t>
            </a:r>
            <a:r>
              <a:rPr lang="en-US" dirty="0" smtClean="0"/>
              <a:t> </a:t>
            </a:r>
            <a:r>
              <a:rPr lang="en-US" dirty="0" err="1" smtClean="0"/>
              <a:t>Zahl</a:t>
            </a:r>
            <a:r>
              <a:rPr lang="en-US" dirty="0" smtClean="0"/>
              <a:t>:   h </a:t>
            </a:r>
            <a:r>
              <a:rPr lang="en-US" dirty="0"/>
              <a:t>= 3840</a:t>
            </a:r>
          </a:p>
          <a:p>
            <a:r>
              <a:rPr lang="en-US" dirty="0" err="1" smtClean="0"/>
              <a:t>Umlaufzeit</a:t>
            </a:r>
            <a:r>
              <a:rPr lang="en-US" dirty="0"/>
              <a:t> </a:t>
            </a:r>
            <a:r>
              <a:rPr lang="en-US" dirty="0" smtClean="0"/>
              <a:t> :             </a:t>
            </a:r>
            <a:r>
              <a:rPr lang="en-US" dirty="0"/>
              <a:t>7.68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/>
              <a:t>s</a:t>
            </a:r>
            <a:endParaRPr lang="en-US" dirty="0"/>
          </a:p>
          <a:p>
            <a:r>
              <a:rPr lang="en-US" dirty="0" err="1" smtClean="0"/>
              <a:t>Bunchpositionen</a:t>
            </a:r>
            <a:r>
              <a:rPr lang="en-US" dirty="0" smtClean="0"/>
              <a:t>:</a:t>
            </a:r>
            <a:r>
              <a:rPr lang="en-US" dirty="0"/>
              <a:t>	960    (8 ns </a:t>
            </a:r>
            <a:r>
              <a:rPr lang="en-US" dirty="0" err="1"/>
              <a:t>B</a:t>
            </a:r>
            <a:r>
              <a:rPr lang="en-US" dirty="0" err="1" smtClean="0"/>
              <a:t>unchabstand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4887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392488"/>
            <a:ext cx="235902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71" name="Text Box 7"/>
          <p:cNvSpPr txBox="1">
            <a:spLocks noChangeArrowheads="1"/>
          </p:cNvSpPr>
          <p:nvPr/>
        </p:nvSpPr>
        <p:spPr bwMode="auto">
          <a:xfrm>
            <a:off x="230188" y="5724525"/>
            <a:ext cx="42098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 smtClean="0"/>
              <a:t>gemessene</a:t>
            </a:r>
            <a:r>
              <a:rPr lang="en-US" dirty="0" smtClean="0"/>
              <a:t> </a:t>
            </a:r>
            <a:r>
              <a:rPr lang="en-US" dirty="0" err="1" smtClean="0"/>
              <a:t>Emittanz</a:t>
            </a:r>
            <a:r>
              <a:rPr lang="en-US" dirty="0" smtClean="0"/>
              <a:t> am 11. Mai </a:t>
            </a:r>
            <a:r>
              <a:rPr lang="en-US" dirty="0"/>
              <a:t>2010</a:t>
            </a:r>
          </a:p>
          <a:p>
            <a:r>
              <a:rPr lang="de-DE" altLang="ja-JP" dirty="0" err="1">
                <a:ea typeface="ＭＳ Ｐゴシック" pitchFamily="34" charset="-128"/>
              </a:rPr>
              <a:t>Horz</a:t>
            </a:r>
            <a:r>
              <a:rPr lang="de-DE" altLang="ja-JP" dirty="0">
                <a:ea typeface="ＭＳ Ｐゴシック" pitchFamily="34" charset="-128"/>
              </a:rPr>
              <a:t>. 1.38 </a:t>
            </a:r>
            <a:r>
              <a:rPr lang="de-DE" altLang="ja-JP" dirty="0" err="1">
                <a:ea typeface="ＭＳ Ｐゴシック" pitchFamily="34" charset="-128"/>
              </a:rPr>
              <a:t>nm</a:t>
            </a:r>
            <a:r>
              <a:rPr lang="de-DE" altLang="ja-JP" dirty="0">
                <a:ea typeface="ＭＳ Ｐゴシック" pitchFamily="34" charset="-128"/>
              </a:rPr>
              <a:t>,           </a:t>
            </a:r>
            <a:r>
              <a:rPr lang="de-DE" altLang="ja-JP" dirty="0" smtClean="0">
                <a:ea typeface="ＭＳ Ｐゴシック" pitchFamily="34" charset="-128"/>
              </a:rPr>
              <a:t>Gesamtstrom </a:t>
            </a:r>
            <a:r>
              <a:rPr lang="de-DE" altLang="ja-JP" dirty="0">
                <a:ea typeface="ＭＳ Ｐゴシック" pitchFamily="34" charset="-128"/>
              </a:rPr>
              <a:t>65 mA</a:t>
            </a:r>
          </a:p>
          <a:p>
            <a:r>
              <a:rPr lang="de-DE" altLang="ja-JP" b="1" dirty="0" err="1">
                <a:solidFill>
                  <a:srgbClr val="FF0000"/>
                </a:solidFill>
                <a:ea typeface="ＭＳ Ｐゴシック" pitchFamily="34" charset="-128"/>
              </a:rPr>
              <a:t>Vert</a:t>
            </a:r>
            <a:r>
              <a:rPr lang="de-DE" altLang="ja-JP" b="1" dirty="0">
                <a:solidFill>
                  <a:srgbClr val="FF0000"/>
                </a:solidFill>
                <a:ea typeface="ＭＳ Ｐゴシック" pitchFamily="34" charset="-128"/>
              </a:rPr>
              <a:t>. 128 </a:t>
            </a:r>
            <a:r>
              <a:rPr lang="de-DE" altLang="ja-JP" b="1" dirty="0" err="1">
                <a:solidFill>
                  <a:srgbClr val="FF0000"/>
                </a:solidFill>
                <a:ea typeface="ＭＳ Ｐゴシック" pitchFamily="34" charset="-128"/>
              </a:rPr>
              <a:t>pm</a:t>
            </a:r>
            <a:r>
              <a:rPr lang="en-US" altLang="ja-JP" dirty="0">
                <a:ea typeface="ＭＳ Ｐゴシック" pitchFamily="34" charset="-128"/>
              </a:rPr>
              <a:t> </a:t>
            </a:r>
          </a:p>
        </p:txBody>
      </p:sp>
      <p:pic>
        <p:nvPicPr>
          <p:cNvPr id="5488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1071563"/>
            <a:ext cx="34290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73" name="Text Box 9"/>
          <p:cNvSpPr txBox="1">
            <a:spLocks noChangeArrowheads="1"/>
          </p:cNvSpPr>
          <p:nvPr/>
        </p:nvSpPr>
        <p:spPr bwMode="auto">
          <a:xfrm>
            <a:off x="4808538" y="787400"/>
            <a:ext cx="36799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 smtClean="0"/>
              <a:t>Tunespektrum</a:t>
            </a:r>
            <a:r>
              <a:rPr lang="en-US" dirty="0"/>
              <a:t>, </a:t>
            </a:r>
            <a:r>
              <a:rPr lang="en-US" dirty="0" smtClean="0"/>
              <a:t>Bunch </a:t>
            </a:r>
            <a:r>
              <a:rPr lang="en-US" dirty="0"/>
              <a:t>position #274</a:t>
            </a:r>
          </a:p>
        </p:txBody>
      </p:sp>
      <p:pic>
        <p:nvPicPr>
          <p:cNvPr id="54887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70225"/>
            <a:ext cx="37592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75" name="Line 11"/>
          <p:cNvSpPr>
            <a:spLocks noChangeShapeType="1"/>
          </p:cNvSpPr>
          <p:nvPr/>
        </p:nvSpPr>
        <p:spPr bwMode="auto">
          <a:xfrm>
            <a:off x="4043363" y="4275138"/>
            <a:ext cx="982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8876" name="Line 12"/>
          <p:cNvSpPr>
            <a:spLocks noChangeShapeType="1"/>
          </p:cNvSpPr>
          <p:nvPr/>
        </p:nvSpPr>
        <p:spPr bwMode="auto">
          <a:xfrm flipH="1">
            <a:off x="7305675" y="1797050"/>
            <a:ext cx="1079500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8877" name="Text Box 13"/>
          <p:cNvSpPr txBox="1">
            <a:spLocks noChangeArrowheads="1"/>
          </p:cNvSpPr>
          <p:nvPr/>
        </p:nvSpPr>
        <p:spPr bwMode="auto">
          <a:xfrm>
            <a:off x="8275639" y="1535113"/>
            <a:ext cx="956678" cy="85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dirty="0" smtClean="0"/>
              <a:t>Oberes</a:t>
            </a:r>
            <a:endParaRPr lang="en-US" dirty="0"/>
          </a:p>
          <a:p>
            <a:r>
              <a:rPr lang="de-DE" dirty="0" smtClean="0"/>
              <a:t>Seiten-</a:t>
            </a:r>
            <a:endParaRPr lang="en-US" dirty="0"/>
          </a:p>
          <a:p>
            <a:r>
              <a:rPr lang="en-US" dirty="0"/>
              <a:t>band</a:t>
            </a:r>
          </a:p>
        </p:txBody>
      </p:sp>
      <p:sp>
        <p:nvSpPr>
          <p:cNvPr id="548878" name="Text Box 14"/>
          <p:cNvSpPr txBox="1">
            <a:spLocks noChangeArrowheads="1"/>
          </p:cNvSpPr>
          <p:nvPr/>
        </p:nvSpPr>
        <p:spPr bwMode="auto">
          <a:xfrm>
            <a:off x="4011613" y="3890963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#274</a:t>
            </a:r>
          </a:p>
        </p:txBody>
      </p:sp>
      <p:sp>
        <p:nvSpPr>
          <p:cNvPr id="548879" name="AutoShape 15"/>
          <p:cNvSpPr>
            <a:spLocks noChangeArrowheads="1"/>
          </p:cNvSpPr>
          <p:nvPr/>
        </p:nvSpPr>
        <p:spPr bwMode="auto">
          <a:xfrm>
            <a:off x="6918325" y="3233738"/>
            <a:ext cx="387350" cy="73025"/>
          </a:xfrm>
          <a:prstGeom prst="leftRightArrow">
            <a:avLst>
              <a:gd name="adj1" fmla="val 50000"/>
              <a:gd name="adj2" fmla="val 10608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1" name="Rectangle 17"/>
          <p:cNvSpPr>
            <a:spLocks noChangeArrowheads="1"/>
          </p:cNvSpPr>
          <p:nvPr/>
        </p:nvSpPr>
        <p:spPr bwMode="auto">
          <a:xfrm>
            <a:off x="7326313" y="3148013"/>
            <a:ext cx="9493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b="1"/>
              <a:t>~ 8 kHz</a:t>
            </a:r>
          </a:p>
        </p:txBody>
      </p:sp>
      <p:sp>
        <p:nvSpPr>
          <p:cNvPr id="548882" name="Text Box 18"/>
          <p:cNvSpPr txBox="1">
            <a:spLocks noChangeArrowheads="1"/>
          </p:cNvSpPr>
          <p:nvPr/>
        </p:nvSpPr>
        <p:spPr bwMode="auto">
          <a:xfrm>
            <a:off x="5595938" y="3373438"/>
            <a:ext cx="11763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/>
              <a:t>vert. tune</a:t>
            </a:r>
          </a:p>
          <a:p>
            <a:r>
              <a:rPr lang="en-GB"/>
              <a:t>f</a:t>
            </a:r>
            <a:r>
              <a:rPr lang="en-GB" baseline="-25000"/>
              <a:t>y</a:t>
            </a:r>
            <a:r>
              <a:rPr lang="en-GB"/>
              <a:t> = 39 kHz</a:t>
            </a:r>
          </a:p>
        </p:txBody>
      </p:sp>
      <p:sp>
        <p:nvSpPr>
          <p:cNvPr id="548883" name="Line 19"/>
          <p:cNvSpPr>
            <a:spLocks noChangeShapeType="1"/>
          </p:cNvSpPr>
          <p:nvPr/>
        </p:nvSpPr>
        <p:spPr bwMode="auto">
          <a:xfrm>
            <a:off x="6686550" y="3894138"/>
            <a:ext cx="204788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4888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501775"/>
            <a:ext cx="28178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8885" name="Text Box 21"/>
          <p:cNvSpPr txBox="1">
            <a:spLocks noChangeArrowheads="1"/>
          </p:cNvSpPr>
          <p:nvPr/>
        </p:nvSpPr>
        <p:spPr bwMode="auto">
          <a:xfrm>
            <a:off x="266700" y="1535113"/>
            <a:ext cx="8915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Bunch-</a:t>
            </a:r>
            <a:endParaRPr lang="en-US" dirty="0"/>
          </a:p>
          <a:p>
            <a:r>
              <a:rPr lang="de-DE" dirty="0" err="1" smtClean="0"/>
              <a:t>strom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64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1763</Words>
  <Application>Microsoft Office PowerPoint</Application>
  <PresentationFormat>On-screen Show (4:3)</PresentationFormat>
  <Paragraphs>435</Paragraphs>
  <Slides>35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2_DESY_Vortrag_3-1</vt:lpstr>
      <vt:lpstr>Equation</vt:lpstr>
      <vt:lpstr>e+ / e-  Betrieb. </vt:lpstr>
      <vt:lpstr>e+ / e- Betrieb bei PETRA</vt:lpstr>
      <vt:lpstr>PETRA als Vorbeschleuniger für HERA, 1988 - 2007</vt:lpstr>
      <vt:lpstr>e- Betrieb bei HERA</vt:lpstr>
      <vt:lpstr>PETRA III</vt:lpstr>
      <vt:lpstr>Übersicht</vt:lpstr>
      <vt:lpstr>e+ Betrieb (2009 – 2012)</vt:lpstr>
      <vt:lpstr>Elektronen Wolken / eclouds</vt:lpstr>
      <vt:lpstr>Vertikale Emittanzaufweitung (640 Bunche, 8ns Abstand)</vt:lpstr>
      <vt:lpstr>Füllmuster (2010 – 2011)</vt:lpstr>
      <vt:lpstr>Füllmuster  2012</vt:lpstr>
      <vt:lpstr>Wurden eclouds bei PETRA III erwartet ?</vt:lpstr>
      <vt:lpstr>Dipolvakuumkammer:  Sekundäremissionskoeffizient</vt:lpstr>
      <vt:lpstr>Simulation mit ECLOUD 4.0</vt:lpstr>
      <vt:lpstr>Instabilität: ecloud - Dichte</vt:lpstr>
      <vt:lpstr>Wechselwirkung:    Bunch - Ecloud</vt:lpstr>
      <vt:lpstr>Fazit:   PETRA III e+ Betrieb</vt:lpstr>
      <vt:lpstr>Übersicht</vt:lpstr>
      <vt:lpstr>PETRA III:   Vakuum 2012</vt:lpstr>
      <vt:lpstr>Dynamischer Druck in den alten Achteln</vt:lpstr>
      <vt:lpstr>Druckverteilung in der FODO-Zelle</vt:lpstr>
      <vt:lpstr>Massenspektrum   (5.3.2013)  SL 84 m</vt:lpstr>
      <vt:lpstr>Übersicht</vt:lpstr>
      <vt:lpstr>Ionendichte</vt:lpstr>
      <vt:lpstr>Ionen Optik: lineares Model</vt:lpstr>
      <vt:lpstr>Ioneneffekte bei PETRA III</vt:lpstr>
      <vt:lpstr>Ionen Effekte: Bunchzug mit Lücke,  220 Bunche </vt:lpstr>
      <vt:lpstr>Ionen Effekte: Studien 7/8. März 2013</vt:lpstr>
      <vt:lpstr>Übersicht</vt:lpstr>
      <vt:lpstr>Einzelbuncheffekte:    Wakefields und HOMs</vt:lpstr>
      <vt:lpstr>Einzelbunch - Instabilitäten</vt:lpstr>
      <vt:lpstr>e+ Unteres Seitenband</vt:lpstr>
      <vt:lpstr>Tuneshift</vt:lpstr>
      <vt:lpstr>Ausblick: Erweiterung Nord und Ost</vt:lpstr>
      <vt:lpstr>Fazit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sommera</dc:creator>
  <cp:lastModifiedBy>Wanzenberg, Rainer</cp:lastModifiedBy>
  <cp:revision>637</cp:revision>
  <cp:lastPrinted>2013-03-07T16:59:14Z</cp:lastPrinted>
  <dcterms:created xsi:type="dcterms:W3CDTF">2008-04-14T12:45:38Z</dcterms:created>
  <dcterms:modified xsi:type="dcterms:W3CDTF">2013-03-14T13:17:38Z</dcterms:modified>
</cp:coreProperties>
</file>