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  <p:sldMasterId id="2147483703" r:id="rId3"/>
  </p:sldMasterIdLst>
  <p:notesMasterIdLst>
    <p:notesMasterId r:id="rId29"/>
  </p:notesMasterIdLst>
  <p:handoutMasterIdLst>
    <p:handoutMasterId r:id="rId30"/>
  </p:handoutMasterIdLst>
  <p:sldIdLst>
    <p:sldId id="730" r:id="rId4"/>
    <p:sldId id="736" r:id="rId5"/>
    <p:sldId id="744" r:id="rId6"/>
    <p:sldId id="745" r:id="rId7"/>
    <p:sldId id="746" r:id="rId8"/>
    <p:sldId id="758" r:id="rId9"/>
    <p:sldId id="759" r:id="rId10"/>
    <p:sldId id="747" r:id="rId11"/>
    <p:sldId id="749" r:id="rId12"/>
    <p:sldId id="764" r:id="rId13"/>
    <p:sldId id="748" r:id="rId14"/>
    <p:sldId id="761" r:id="rId15"/>
    <p:sldId id="762" r:id="rId16"/>
    <p:sldId id="750" r:id="rId17"/>
    <p:sldId id="751" r:id="rId18"/>
    <p:sldId id="765" r:id="rId19"/>
    <p:sldId id="766" r:id="rId20"/>
    <p:sldId id="754" r:id="rId21"/>
    <p:sldId id="760" r:id="rId22"/>
    <p:sldId id="757" r:id="rId23"/>
    <p:sldId id="752" r:id="rId24"/>
    <p:sldId id="756" r:id="rId25"/>
    <p:sldId id="755" r:id="rId26"/>
    <p:sldId id="767" r:id="rId27"/>
    <p:sldId id="753" r:id="rId28"/>
  </p:sldIdLst>
  <p:sldSz cx="9144000" cy="6858000" type="screen4x3"/>
  <p:notesSz cx="9931400" cy="679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3333FF"/>
    <a:srgbClr val="AC8300"/>
    <a:srgbClr val="6A5F56"/>
    <a:srgbClr val="66FF33"/>
    <a:srgbClr val="DEF1F2"/>
    <a:srgbClr val="FF0000"/>
    <a:srgbClr val="A50021"/>
    <a:srgbClr val="008000"/>
    <a:srgbClr val="FF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7" autoAdjust="0"/>
  </p:normalViewPr>
  <p:slideViewPr>
    <p:cSldViewPr>
      <p:cViewPr>
        <p:scale>
          <a:sx n="100" d="100"/>
          <a:sy n="100" d="100"/>
        </p:scale>
        <p:origin x="-2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56" y="-78"/>
      </p:cViewPr>
      <p:guideLst>
        <p:guide orient="horz" pos="2140"/>
        <p:guide pos="312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7D818E-740E-45D5-AD68-BC3B8A93E8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2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97" y="3227044"/>
            <a:ext cx="7946008" cy="30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F6ACD-A46F-4CBF-AE2A-7249D7051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03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5625279" y="6454092"/>
            <a:ext cx="4303904" cy="3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75" tIns="50437" rIns="100875" bIns="50437" anchor="b"/>
          <a:lstStyle>
            <a:lvl1pPr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B87E7B5-BA9D-47AF-ACDA-D8BA5C00C415}" type="slidenum">
              <a:rPr lang="en-GB" sz="1400" b="0">
                <a:solidFill>
                  <a:schemeClr val="tx1"/>
                </a:solidFill>
              </a:rPr>
              <a:pPr algn="r" eaLnBrk="1" hangingPunct="1"/>
              <a:t>19</a:t>
            </a:fld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394075" cy="25463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69E3-766E-4F6F-A918-DA5FEE3C9E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0EA0-D25F-4EAC-B5B8-A3AD5AC35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9100"/>
            <a:ext cx="2057400" cy="570706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9100"/>
            <a:ext cx="6019800" cy="5707063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CACA-BB62-4348-9BB5-7B74F1D62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5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BCAC-64C7-4228-90D1-7DABA2271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7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5299-4EA1-4025-A70D-519A305CD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277D-34EE-4806-8544-C96A3403B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5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0A5E-67EF-43F7-98B3-AF2FC822B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ABD-0A3F-4D48-A2C6-C7528C639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ED7C-0C41-46B6-B0D9-6E27CCCD5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2CFF-7BE6-4DF6-AE9A-A1B622769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8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5BAC-3A56-4A79-BB10-35DDA55B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28.09.2011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Betrieb</a:t>
            </a:r>
            <a:r>
              <a:rPr lang="en-GB" dirty="0"/>
              <a:t> 2011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CEB68-6AB6-4A1F-883D-D0863077B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3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7F8B-9D62-4343-82E8-D547FA137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0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76B-A9FF-49E2-907F-D113DCEFD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1A73-0FCF-4114-8A0B-DD95A50D4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9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EE73-C833-43E3-9DB1-F043D4E08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9258-2F20-4541-921E-A29E8CB95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40A5-0F79-477B-BC29-9DB7CAC64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88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9D9B-460A-44B6-90D7-3928B1FB6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1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8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09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88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A25B-074D-4857-9F43-5200B442F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3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2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tint val="75000"/>
                  </a:srgbClr>
                </a:solidFill>
              </a:rPr>
              <a:t>M. Bieler |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From HEP to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</a:rPr>
              <a:t>Synchr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Rad.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B3E3-AF1A-442F-85E0-FF03345AB208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6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8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1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82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8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1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346E-416E-4F7D-9A5F-8DD7FE437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02A2-84BC-4F67-87FB-B91CCE529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4670-D259-4556-BF85-8D440659D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22.03.2010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PETRA III Inbetriebnahme                         M. Bieler - MBB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5A724-045D-4AF1-82FC-176BEC43E2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AC5B-5877-49BE-B03D-FE4A194DE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FBD7-3DC0-4DCE-9B7D-64A79EBB6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8" y="6526213"/>
            <a:ext cx="11509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11925"/>
            <a:ext cx="57610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Inbetriebnahme</a:t>
            </a:r>
            <a:r>
              <a:rPr lang="en-GB" dirty="0"/>
              <a:t>                         M. Bieler - MBB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9863"/>
            <a:ext cx="514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245A724-045D-4AF1-82FC-176BEC43E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desy-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6675"/>
            <a:ext cx="703262" cy="700088"/>
          </a:xfrm>
          <a:prstGeom prst="rect">
            <a:avLst/>
          </a:prstGeom>
          <a:solidFill>
            <a:srgbClr val="00E1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6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3B8D2D7-4F8C-450B-9E34-DDEC8C2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/>
            <a:r>
              <a:rPr lang="en-GB" sz="900" dirty="0" smtClean="0">
                <a:solidFill>
                  <a:srgbClr val="808080"/>
                </a:solidFill>
                <a:ea typeface="+mn-ea"/>
              </a:rPr>
              <a:t>M. Bieler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US" sz="900" b="0" dirty="0" smtClean="0">
                <a:solidFill>
                  <a:srgbClr val="808080"/>
                </a:solidFill>
                <a:ea typeface="+mn-ea"/>
              </a:rPr>
              <a:t>PETRA</a:t>
            </a:r>
            <a:r>
              <a:rPr lang="en-US" sz="900" b="0" baseline="0" dirty="0" smtClean="0">
                <a:solidFill>
                  <a:srgbClr val="808080"/>
                </a:solidFill>
                <a:ea typeface="+mn-ea"/>
              </a:rPr>
              <a:t> III </a:t>
            </a:r>
            <a:r>
              <a:rPr lang="en-US" sz="900" b="0" baseline="0" dirty="0" err="1" smtClean="0">
                <a:solidFill>
                  <a:srgbClr val="808080"/>
                </a:solidFill>
                <a:ea typeface="+mn-ea"/>
              </a:rPr>
              <a:t>Ausbau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20.3.2013 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dirty="0">
                <a:solidFill>
                  <a:srgbClr val="808080"/>
                </a:solidFill>
                <a:ea typeface="+mn-ea"/>
              </a:rPr>
              <a:t>Page </a:t>
            </a:r>
            <a:fld id="{ABA098E9-E6EE-44BF-9612-6777A6DF1330}" type="slidenum">
              <a:rPr lang="en-GB" sz="900">
                <a:solidFill>
                  <a:srgbClr val="808080"/>
                </a:solidFill>
                <a:ea typeface="+mn-ea"/>
              </a:rPr>
              <a:pPr algn="r"/>
              <a:t>‹#›</a:t>
            </a:fld>
            <a:endParaRPr lang="en-GB" sz="900" dirty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01670" y="6315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de-DE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M. Bieler | 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From HEP to </a:t>
            </a:r>
            <a:r>
              <a:rPr lang="en-US" b="0" dirty="0" err="1" smtClean="0">
                <a:solidFill>
                  <a:srgbClr val="000000">
                    <a:tint val="75000"/>
                  </a:srgbClr>
                </a:solidFill>
                <a:ea typeface="+mn-ea"/>
              </a:rPr>
              <a:t>Synchr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. Rad.</a:t>
            </a:r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8C17B3E3-AF1A-442F-85E0-FF03345AB208}" type="slidenum">
              <a:rPr lang="de-DE" b="0" smtClean="0">
                <a:solidFill>
                  <a:srgbClr val="000000">
                    <a:tint val="75000"/>
                  </a:srgbClr>
                </a:solidFill>
                <a:ea typeface="+mn-ea"/>
              </a:rPr>
              <a:pPr eaLnBrk="0" hangingPunct="0"/>
              <a:t>‹#›</a:t>
            </a:fld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47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88876" y="1978025"/>
            <a:ext cx="36249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600" dirty="0" err="1" smtClean="0"/>
              <a:t>Ausbau</a:t>
            </a:r>
            <a:endParaRPr lang="en-US" sz="3600" dirty="0"/>
          </a:p>
          <a:p>
            <a:pPr algn="ctr" eaLnBrk="1" hangingPunct="1"/>
            <a:r>
              <a:rPr lang="en-US" sz="2000" dirty="0"/>
              <a:t>M. Bieler</a:t>
            </a:r>
            <a:r>
              <a:rPr lang="en-US" sz="2000" dirty="0" smtClean="0"/>
              <a:t>, </a:t>
            </a:r>
            <a:r>
              <a:rPr lang="en-US" sz="2000" dirty="0" err="1" smtClean="0"/>
              <a:t>Grömitz</a:t>
            </a:r>
            <a:r>
              <a:rPr lang="en-US" sz="2000" dirty="0" smtClean="0"/>
              <a:t>, 20.3.2013</a:t>
            </a:r>
            <a:endParaRPr lang="en-GB" sz="2000" dirty="0"/>
          </a:p>
        </p:txBody>
      </p:sp>
      <p:pic>
        <p:nvPicPr>
          <p:cNvPr id="11" name="Picture 7" descr="P1010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 b="50003"/>
          <a:stretch>
            <a:fillRect/>
          </a:stretch>
        </p:blipFill>
        <p:spPr bwMode="auto">
          <a:xfrm>
            <a:off x="0" y="-27384"/>
            <a:ext cx="914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1" y="3513838"/>
            <a:ext cx="8879631" cy="16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(PXE), </a:t>
            </a:r>
            <a:r>
              <a:rPr lang="de-DE" dirty="0" smtClean="0"/>
              <a:t>Ausschreibung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847945"/>
            <a:ext cx="66008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0" y="4201922"/>
            <a:ext cx="420281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2 m Abstand zu Geb. 61 (Uni).</a:t>
            </a:r>
          </a:p>
          <a:p>
            <a:r>
              <a:rPr lang="de-DE" sz="1800" dirty="0" smtClean="0"/>
              <a:t>Teilabriss Geb. 18 (ZM5).</a:t>
            </a:r>
          </a:p>
          <a:p>
            <a:r>
              <a:rPr lang="de-DE" sz="1800" dirty="0" smtClean="0"/>
              <a:t>Schräge Büros wegen </a:t>
            </a:r>
            <a:r>
              <a:rPr lang="de-DE" sz="1800" dirty="0" err="1" smtClean="0"/>
              <a:t>Kranbahn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Schräge Fassade wegen Anlieferung</a:t>
            </a:r>
          </a:p>
          <a:p>
            <a:r>
              <a:rPr lang="de-DE" sz="1800" dirty="0" smtClean="0"/>
              <a:t>unter den Kran (im 1. Stock!).</a:t>
            </a:r>
            <a:endParaRPr lang="de-DE" sz="1800" dirty="0"/>
          </a:p>
        </p:txBody>
      </p:sp>
      <p:sp>
        <p:nvSpPr>
          <p:cNvPr id="2" name="Oval 1"/>
          <p:cNvSpPr/>
          <p:nvPr/>
        </p:nvSpPr>
        <p:spPr bwMode="auto">
          <a:xfrm>
            <a:off x="3885851" y="1403775"/>
            <a:ext cx="652491" cy="65249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22250" y="3875676"/>
            <a:ext cx="652491" cy="65249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1507463">
            <a:off x="3606228" y="1549179"/>
            <a:ext cx="1462445" cy="77049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7992721">
            <a:off x="7321683" y="3061096"/>
            <a:ext cx="1462445" cy="77049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95" y="3869758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Probleme: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474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7591" y="-949047"/>
            <a:ext cx="4232215" cy="841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453224" y="2449002"/>
            <a:ext cx="8229600" cy="2584174"/>
          </a:xfrm>
          <a:custGeom>
            <a:avLst/>
            <a:gdLst>
              <a:gd name="connsiteX0" fmla="*/ 23854 w 8229600"/>
              <a:gd name="connsiteY0" fmla="*/ 166977 h 2584174"/>
              <a:gd name="connsiteX1" fmla="*/ 1391479 w 8229600"/>
              <a:gd name="connsiteY1" fmla="*/ 222636 h 2584174"/>
              <a:gd name="connsiteX2" fmla="*/ 3069204 w 8229600"/>
              <a:gd name="connsiteY2" fmla="*/ 469127 h 2584174"/>
              <a:gd name="connsiteX3" fmla="*/ 5192202 w 8229600"/>
              <a:gd name="connsiteY3" fmla="*/ 1073426 h 2584174"/>
              <a:gd name="connsiteX4" fmla="*/ 6528021 w 8229600"/>
              <a:gd name="connsiteY4" fmla="*/ 1622066 h 2584174"/>
              <a:gd name="connsiteX5" fmla="*/ 7394713 w 8229600"/>
              <a:gd name="connsiteY5" fmla="*/ 2091193 h 2584174"/>
              <a:gd name="connsiteX6" fmla="*/ 8229600 w 8229600"/>
              <a:gd name="connsiteY6" fmla="*/ 2584174 h 2584174"/>
              <a:gd name="connsiteX7" fmla="*/ 8197795 w 8229600"/>
              <a:gd name="connsiteY7" fmla="*/ 2345635 h 2584174"/>
              <a:gd name="connsiteX8" fmla="*/ 6846073 w 8229600"/>
              <a:gd name="connsiteY8" fmla="*/ 1558455 h 2584174"/>
              <a:gd name="connsiteX9" fmla="*/ 5383033 w 8229600"/>
              <a:gd name="connsiteY9" fmla="*/ 938254 h 2584174"/>
              <a:gd name="connsiteX10" fmla="*/ 3864334 w 8229600"/>
              <a:gd name="connsiteY10" fmla="*/ 445273 h 2584174"/>
              <a:gd name="connsiteX11" fmla="*/ 2353586 w 8229600"/>
              <a:gd name="connsiteY11" fmla="*/ 143123 h 2584174"/>
              <a:gd name="connsiteX12" fmla="*/ 993913 w 8229600"/>
              <a:gd name="connsiteY12" fmla="*/ 0 h 2584174"/>
              <a:gd name="connsiteX13" fmla="*/ 0 w 8229600"/>
              <a:gd name="connsiteY13" fmla="*/ 15902 h 2584174"/>
              <a:gd name="connsiteX14" fmla="*/ 23854 w 8229600"/>
              <a:gd name="connsiteY14" fmla="*/ 166977 h 25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9600" h="2584174">
                <a:moveTo>
                  <a:pt x="23854" y="166977"/>
                </a:moveTo>
                <a:lnTo>
                  <a:pt x="1391479" y="222636"/>
                </a:lnTo>
                <a:lnTo>
                  <a:pt x="3069204" y="469127"/>
                </a:lnTo>
                <a:lnTo>
                  <a:pt x="5192202" y="1073426"/>
                </a:lnTo>
                <a:lnTo>
                  <a:pt x="6528021" y="1622066"/>
                </a:lnTo>
                <a:lnTo>
                  <a:pt x="7394713" y="2091193"/>
                </a:lnTo>
                <a:lnTo>
                  <a:pt x="8229600" y="2584174"/>
                </a:lnTo>
                <a:lnTo>
                  <a:pt x="8197795" y="2345635"/>
                </a:lnTo>
                <a:lnTo>
                  <a:pt x="6846073" y="1558455"/>
                </a:lnTo>
                <a:lnTo>
                  <a:pt x="5383033" y="938254"/>
                </a:lnTo>
                <a:lnTo>
                  <a:pt x="3864334" y="445273"/>
                </a:lnTo>
                <a:lnTo>
                  <a:pt x="2353586" y="143123"/>
                </a:lnTo>
                <a:lnTo>
                  <a:pt x="993913" y="0"/>
                </a:lnTo>
                <a:lnTo>
                  <a:pt x="0" y="15902"/>
                </a:lnTo>
                <a:lnTo>
                  <a:pt x="23854" y="166977"/>
                </a:lnTo>
                <a:close/>
              </a:path>
            </a:pathLst>
          </a:custGeom>
          <a:pattFill prst="wdUpDiag">
            <a:fgClr>
              <a:srgbClr val="3333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9551" y="3367377"/>
            <a:ext cx="428447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Blau: </a:t>
            </a:r>
            <a:r>
              <a:rPr lang="de-DE" dirty="0" smtClean="0"/>
              <a:t>A</a:t>
            </a:r>
            <a:r>
              <a:rPr lang="de-DE" dirty="0" smtClean="0"/>
              <a:t>lter </a:t>
            </a:r>
            <a:r>
              <a:rPr lang="de-DE" dirty="0" smtClean="0"/>
              <a:t>T</a:t>
            </a:r>
            <a:r>
              <a:rPr lang="de-DE" dirty="0" smtClean="0"/>
              <a:t>unnel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Grün: Bodenplatte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chemeClr val="tx1"/>
                </a:solidFill>
              </a:rPr>
              <a:t>Abriss von 80 m </a:t>
            </a:r>
            <a:r>
              <a:rPr lang="de-DE" dirty="0" smtClean="0">
                <a:solidFill>
                  <a:schemeClr val="tx1"/>
                </a:solidFill>
              </a:rPr>
              <a:t>des alten T</a:t>
            </a:r>
            <a:r>
              <a:rPr lang="de-DE" dirty="0" smtClean="0">
                <a:solidFill>
                  <a:schemeClr val="tx1"/>
                </a:solidFill>
              </a:rPr>
              <a:t>unnels,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Neubau in den gleichen Maßen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aber ohne die Außenwand.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Undulatoren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smtClean="0">
                <a:solidFill>
                  <a:schemeClr val="tx1"/>
                </a:solidFill>
              </a:rPr>
              <a:t>u</a:t>
            </a:r>
            <a:r>
              <a:rPr lang="de-DE" dirty="0" smtClean="0">
                <a:solidFill>
                  <a:schemeClr val="tx1"/>
                </a:solidFill>
              </a:rPr>
              <a:t>nd Experimente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auf der gleichen Bodenplatte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9302" y="2106778"/>
            <a:ext cx="7432244" cy="2414016"/>
          </a:xfrm>
          <a:custGeom>
            <a:avLst/>
            <a:gdLst>
              <a:gd name="connsiteX0" fmla="*/ 14631 w 7432244"/>
              <a:gd name="connsiteY0" fmla="*/ 0 h 2414016"/>
              <a:gd name="connsiteX1" fmla="*/ 7432244 w 7432244"/>
              <a:gd name="connsiteY1" fmla="*/ 36576 h 2414016"/>
              <a:gd name="connsiteX2" fmla="*/ 7432244 w 7432244"/>
              <a:gd name="connsiteY2" fmla="*/ 2414016 h 2414016"/>
              <a:gd name="connsiteX3" fmla="*/ 6634887 w 7432244"/>
              <a:gd name="connsiteY3" fmla="*/ 1960473 h 2414016"/>
              <a:gd name="connsiteX4" fmla="*/ 6159399 w 7432244"/>
              <a:gd name="connsiteY4" fmla="*/ 1726387 h 2414016"/>
              <a:gd name="connsiteX5" fmla="*/ 5501031 w 7432244"/>
              <a:gd name="connsiteY5" fmla="*/ 1448409 h 2414016"/>
              <a:gd name="connsiteX6" fmla="*/ 4732935 w 7432244"/>
              <a:gd name="connsiteY6" fmla="*/ 1155801 h 2414016"/>
              <a:gd name="connsiteX7" fmla="*/ 4176980 w 7432244"/>
              <a:gd name="connsiteY7" fmla="*/ 965606 h 2414016"/>
              <a:gd name="connsiteX8" fmla="*/ 4081882 w 7432244"/>
              <a:gd name="connsiteY8" fmla="*/ 1214323 h 2414016"/>
              <a:gd name="connsiteX9" fmla="*/ 2823668 w 7432244"/>
              <a:gd name="connsiteY9" fmla="*/ 863193 h 2414016"/>
              <a:gd name="connsiteX10" fmla="*/ 1975104 w 7432244"/>
              <a:gd name="connsiteY10" fmla="*/ 702259 h 2414016"/>
              <a:gd name="connsiteX11" fmla="*/ 1221639 w 7432244"/>
              <a:gd name="connsiteY11" fmla="*/ 614476 h 2414016"/>
              <a:gd name="connsiteX12" fmla="*/ 607162 w 7432244"/>
              <a:gd name="connsiteY12" fmla="*/ 555955 h 2414016"/>
              <a:gd name="connsiteX13" fmla="*/ 0 w 7432244"/>
              <a:gd name="connsiteY13" fmla="*/ 526694 h 2414016"/>
              <a:gd name="connsiteX14" fmla="*/ 14631 w 7432244"/>
              <a:gd name="connsiteY14" fmla="*/ 0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2244" h="2414016">
                <a:moveTo>
                  <a:pt x="14631" y="0"/>
                </a:moveTo>
                <a:lnTo>
                  <a:pt x="7432244" y="36576"/>
                </a:lnTo>
                <a:lnTo>
                  <a:pt x="7432244" y="2414016"/>
                </a:lnTo>
                <a:lnTo>
                  <a:pt x="6634887" y="1960473"/>
                </a:lnTo>
                <a:lnTo>
                  <a:pt x="6159399" y="1726387"/>
                </a:lnTo>
                <a:lnTo>
                  <a:pt x="5501031" y="1448409"/>
                </a:lnTo>
                <a:lnTo>
                  <a:pt x="4732935" y="1155801"/>
                </a:lnTo>
                <a:lnTo>
                  <a:pt x="4176980" y="965606"/>
                </a:lnTo>
                <a:lnTo>
                  <a:pt x="4081882" y="1214323"/>
                </a:lnTo>
                <a:lnTo>
                  <a:pt x="2823668" y="863193"/>
                </a:lnTo>
                <a:lnTo>
                  <a:pt x="1975104" y="702259"/>
                </a:lnTo>
                <a:lnTo>
                  <a:pt x="1221639" y="614476"/>
                </a:lnTo>
                <a:lnTo>
                  <a:pt x="607162" y="555955"/>
                </a:lnTo>
                <a:lnTo>
                  <a:pt x="0" y="526694"/>
                </a:lnTo>
                <a:lnTo>
                  <a:pt x="14631" y="0"/>
                </a:lnTo>
                <a:close/>
              </a:path>
            </a:pathLst>
          </a:cu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3376211"/>
            <a:ext cx="5616116" cy="234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eform 13"/>
          <p:cNvSpPr/>
          <p:nvPr/>
        </p:nvSpPr>
        <p:spPr>
          <a:xfrm>
            <a:off x="1562211" y="3727345"/>
            <a:ext cx="3414156" cy="860961"/>
          </a:xfrm>
          <a:custGeom>
            <a:avLst/>
            <a:gdLst>
              <a:gd name="connsiteX0" fmla="*/ 0 w 3414156"/>
              <a:gd name="connsiteY0" fmla="*/ 296883 h 860961"/>
              <a:gd name="connsiteX1" fmla="*/ 0 w 3414156"/>
              <a:gd name="connsiteY1" fmla="*/ 0 h 860961"/>
              <a:gd name="connsiteX2" fmla="*/ 546265 w 3414156"/>
              <a:gd name="connsiteY2" fmla="*/ 41563 h 860961"/>
              <a:gd name="connsiteX3" fmla="*/ 3414156 w 3414156"/>
              <a:gd name="connsiteY3" fmla="*/ 77189 h 860961"/>
              <a:gd name="connsiteX4" fmla="*/ 3348842 w 3414156"/>
              <a:gd name="connsiteY4" fmla="*/ 724394 h 860961"/>
              <a:gd name="connsiteX5" fmla="*/ 3111335 w 3414156"/>
              <a:gd name="connsiteY5" fmla="*/ 665018 h 860961"/>
              <a:gd name="connsiteX6" fmla="*/ 3051959 w 3414156"/>
              <a:gd name="connsiteY6" fmla="*/ 860961 h 860961"/>
              <a:gd name="connsiteX7" fmla="*/ 2101933 w 3414156"/>
              <a:gd name="connsiteY7" fmla="*/ 570015 h 860961"/>
              <a:gd name="connsiteX8" fmla="*/ 1442852 w 3414156"/>
              <a:gd name="connsiteY8" fmla="*/ 439387 h 860961"/>
              <a:gd name="connsiteX9" fmla="*/ 938151 w 3414156"/>
              <a:gd name="connsiteY9" fmla="*/ 380010 h 860961"/>
              <a:gd name="connsiteX10" fmla="*/ 421574 w 3414156"/>
              <a:gd name="connsiteY10" fmla="*/ 326571 h 860961"/>
              <a:gd name="connsiteX11" fmla="*/ 0 w 3414156"/>
              <a:gd name="connsiteY11" fmla="*/ 296883 h 8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14156" h="860961">
                <a:moveTo>
                  <a:pt x="0" y="296883"/>
                </a:moveTo>
                <a:lnTo>
                  <a:pt x="0" y="0"/>
                </a:lnTo>
                <a:lnTo>
                  <a:pt x="546265" y="41563"/>
                </a:lnTo>
                <a:lnTo>
                  <a:pt x="3414156" y="77189"/>
                </a:lnTo>
                <a:lnTo>
                  <a:pt x="3348842" y="724394"/>
                </a:lnTo>
                <a:lnTo>
                  <a:pt x="3111335" y="665018"/>
                </a:lnTo>
                <a:lnTo>
                  <a:pt x="3051959" y="860961"/>
                </a:lnTo>
                <a:lnTo>
                  <a:pt x="2101933" y="570015"/>
                </a:lnTo>
                <a:lnTo>
                  <a:pt x="1442852" y="439387"/>
                </a:lnTo>
                <a:lnTo>
                  <a:pt x="938151" y="380010"/>
                </a:lnTo>
                <a:lnTo>
                  <a:pt x="421574" y="326571"/>
                </a:lnTo>
                <a:lnTo>
                  <a:pt x="0" y="296883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10097" y="94321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de-DE" sz="1800" dirty="0"/>
              <a:t>Aus Zeitgründen wird die Bodenplatte mehrteilig.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dirty="0"/>
              <a:t>Der erste Teil trägt den Tunnel und die Abschirmwand,</a:t>
            </a:r>
          </a:p>
          <a:p>
            <a:pPr eaLnBrk="1" hangingPunct="1"/>
            <a:r>
              <a:rPr lang="de-DE" dirty="0"/>
              <a:t>der Rest folgt später.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919809" y="3809065"/>
            <a:ext cx="1638066" cy="1133183"/>
          </a:xfrm>
          <a:custGeom>
            <a:avLst/>
            <a:gdLst>
              <a:gd name="connsiteX0" fmla="*/ 50488 w 1638066"/>
              <a:gd name="connsiteY0" fmla="*/ 0 h 1133183"/>
              <a:gd name="connsiteX1" fmla="*/ 1638066 w 1638066"/>
              <a:gd name="connsiteY1" fmla="*/ 11220 h 1133183"/>
              <a:gd name="connsiteX2" fmla="*/ 1638066 w 1638066"/>
              <a:gd name="connsiteY2" fmla="*/ 1133183 h 1133183"/>
              <a:gd name="connsiteX3" fmla="*/ 1077084 w 1638066"/>
              <a:gd name="connsiteY3" fmla="*/ 1099524 h 1133183"/>
              <a:gd name="connsiteX4" fmla="*/ 0 w 1638066"/>
              <a:gd name="connsiteY4" fmla="*/ 639519 h 1133183"/>
              <a:gd name="connsiteX5" fmla="*/ 50488 w 1638066"/>
              <a:gd name="connsiteY5" fmla="*/ 0 h 113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066" h="1133183">
                <a:moveTo>
                  <a:pt x="50488" y="0"/>
                </a:moveTo>
                <a:lnTo>
                  <a:pt x="1638066" y="11220"/>
                </a:lnTo>
                <a:lnTo>
                  <a:pt x="1638066" y="1133183"/>
                </a:lnTo>
                <a:lnTo>
                  <a:pt x="1077084" y="1099524"/>
                </a:lnTo>
                <a:lnTo>
                  <a:pt x="0" y="639519"/>
                </a:lnTo>
                <a:lnTo>
                  <a:pt x="50488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53625"/>
            <a:ext cx="659090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Die Position der „Zackenwand“ ist sehr kritisch.</a:t>
            </a:r>
            <a:endParaRPr lang="de-DE" sz="2000" dirty="0"/>
          </a:p>
          <a:p>
            <a:pPr eaLnBrk="1" hangingPunct="1"/>
            <a:r>
              <a:rPr lang="de-DE" dirty="0" smtClean="0"/>
              <a:t>Kleine Fehler machen den Aufbau der </a:t>
            </a:r>
            <a:r>
              <a:rPr lang="de-DE" dirty="0" err="1" smtClean="0"/>
              <a:t>Beamlines</a:t>
            </a:r>
            <a:r>
              <a:rPr lang="de-DE" dirty="0" smtClean="0"/>
              <a:t> unmöglich.</a:t>
            </a:r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Ablauf:</a:t>
            </a:r>
          </a:p>
          <a:p>
            <a:pPr eaLnBrk="1" hangingPunct="1"/>
            <a:r>
              <a:rPr lang="de-DE" dirty="0" smtClean="0"/>
              <a:t>Bodenplatte gießen,  Schrumpfung abwarten.</a:t>
            </a:r>
          </a:p>
          <a:p>
            <a:pPr eaLnBrk="1" hangingPunct="1"/>
            <a:r>
              <a:rPr lang="de-DE" dirty="0" smtClean="0"/>
              <a:t>Vermessungsnetz aus dem alten Tunnel auf die Platte übertragen.</a:t>
            </a:r>
          </a:p>
          <a:p>
            <a:pPr eaLnBrk="1" hangingPunct="1"/>
            <a:r>
              <a:rPr lang="de-DE" dirty="0" smtClean="0"/>
              <a:t>Kontrolle durch MEA.</a:t>
            </a:r>
          </a:p>
          <a:p>
            <a:pPr eaLnBrk="1" hangingPunct="1"/>
            <a:r>
              <a:rPr lang="de-DE" dirty="0" smtClean="0"/>
              <a:t>Zackenwand gießen.</a:t>
            </a:r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r="6412" b="43650"/>
          <a:stretch/>
        </p:blipFill>
        <p:spPr bwMode="auto">
          <a:xfrm>
            <a:off x="467544" y="1772816"/>
            <a:ext cx="770965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544" y="2168860"/>
            <a:ext cx="4788532" cy="1008112"/>
            <a:chOff x="467544" y="2168860"/>
            <a:chExt cx="4788532" cy="10081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7544" y="2312876"/>
              <a:ext cx="30603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7544" y="2168860"/>
              <a:ext cx="3060340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527884" y="2312876"/>
              <a:ext cx="1728192" cy="756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527884" y="2312876"/>
              <a:ext cx="1728192" cy="8640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13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63715"/>
            <a:ext cx="69913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7952" y="5274495"/>
            <a:ext cx="66697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Speicherring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r>
              <a:rPr lang="en-US" dirty="0" err="1" smtClean="0">
                <a:solidFill>
                  <a:schemeClr val="tx1"/>
                </a:solidFill>
              </a:rPr>
              <a:t>Abschirmwand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r>
              <a:rPr lang="en-US" dirty="0" err="1" smtClean="0">
                <a:solidFill>
                  <a:schemeClr val="tx1"/>
                </a:solidFill>
              </a:rPr>
              <a:t>Büros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Labore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Front Ends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Optikhütten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28298" y="4328945"/>
            <a:ext cx="598796" cy="94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87134" y="4328945"/>
            <a:ext cx="630070" cy="10979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4327295" y="4328945"/>
            <a:ext cx="265528" cy="945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56066" y="4328945"/>
            <a:ext cx="576374" cy="1237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77544" y="4328945"/>
            <a:ext cx="405045" cy="94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29944" y="3293985"/>
            <a:ext cx="767381" cy="198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63715"/>
            <a:ext cx="69913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7951" y="5049180"/>
            <a:ext cx="71394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Enger Zeitplan: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Strahlbetrieb beginnt, sobald Speicherring und Abschirmung stehen.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Bau der Halle parallel zur Inbetriebnahme des Ringes.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81590" y="773706"/>
            <a:ext cx="7515835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89929" y="2691535"/>
            <a:ext cx="3772481" cy="18175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2" descr="http://t3.gstatic.com/images?q=tbn:ANd9GcRrgfSuRV00HefumV5N9wxZLGyPHPxW6bfUWGwSA-JfjUVMPIkQu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09" y="998730"/>
            <a:ext cx="1252201" cy="11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Tunnel: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68" y="773705"/>
            <a:ext cx="6753432" cy="445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515" y="1223755"/>
            <a:ext cx="3185340" cy="33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Platzmangel im Tunnel:</a:t>
            </a:r>
          </a:p>
          <a:p>
            <a:endParaRPr lang="de-DE" dirty="0"/>
          </a:p>
          <a:p>
            <a:r>
              <a:rPr lang="de-DE" dirty="0" smtClean="0"/>
              <a:t>Außenwand fällt weg.</a:t>
            </a:r>
          </a:p>
          <a:p>
            <a:endParaRPr lang="de-DE" dirty="0"/>
          </a:p>
          <a:p>
            <a:r>
              <a:rPr lang="de-DE" dirty="0" smtClean="0"/>
              <a:t>Alle Kabel unter der Decke,</a:t>
            </a:r>
          </a:p>
          <a:p>
            <a:r>
              <a:rPr lang="de-DE" dirty="0" smtClean="0"/>
              <a:t>Versorgung von oben.</a:t>
            </a:r>
          </a:p>
          <a:p>
            <a:r>
              <a:rPr lang="de-DE" dirty="0" smtClean="0"/>
              <a:t>Kühlw</a:t>
            </a:r>
            <a:r>
              <a:rPr lang="de-DE" dirty="0" smtClean="0"/>
              <a:t>asser entlang der </a:t>
            </a:r>
          </a:p>
          <a:p>
            <a:r>
              <a:rPr lang="de-DE" dirty="0" err="1" smtClean="0"/>
              <a:t>Frontends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Montage im Tunnel mit</a:t>
            </a:r>
          </a:p>
          <a:p>
            <a:r>
              <a:rPr lang="de-DE" dirty="0" smtClean="0"/>
              <a:t>Fahrzeugen.</a:t>
            </a:r>
          </a:p>
          <a:p>
            <a:r>
              <a:rPr lang="de-DE" dirty="0" smtClean="0"/>
              <a:t>Montage der </a:t>
            </a:r>
            <a:r>
              <a:rPr lang="de-DE" dirty="0" err="1" smtClean="0"/>
              <a:t>Frontends</a:t>
            </a:r>
            <a:r>
              <a:rPr lang="de-DE" dirty="0" smtClean="0"/>
              <a:t> mit</a:t>
            </a:r>
          </a:p>
          <a:p>
            <a:r>
              <a:rPr lang="de-DE" dirty="0" smtClean="0"/>
              <a:t>lokalen Kränen.</a:t>
            </a:r>
          </a:p>
        </p:txBody>
      </p:sp>
    </p:spTree>
    <p:extLst>
      <p:ext uri="{BB962C8B-B14F-4D97-AF65-F5344CB8AC3E}">
        <p14:creationId xmlns:p14="http://schemas.microsoft.com/office/powerpoint/2010/main" val="7410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Tunnel: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863715"/>
            <a:ext cx="8948235" cy="27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1499" y="2663915"/>
            <a:ext cx="3195356" cy="1485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82" y="2663915"/>
            <a:ext cx="3863398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Neuer Tunnel:</a:t>
            </a:r>
          </a:p>
          <a:p>
            <a:endParaRPr lang="de-DE" dirty="0"/>
          </a:p>
          <a:p>
            <a:r>
              <a:rPr lang="de-DE" dirty="0" smtClean="0"/>
              <a:t>60 – 140 m.</a:t>
            </a:r>
          </a:p>
          <a:p>
            <a:r>
              <a:rPr lang="de-DE" dirty="0" smtClean="0"/>
              <a:t>2 neue Zellen mit 4 </a:t>
            </a:r>
            <a:r>
              <a:rPr lang="de-DE" dirty="0" err="1" smtClean="0"/>
              <a:t>Undulatoren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5 neue </a:t>
            </a:r>
            <a:r>
              <a:rPr lang="de-DE" dirty="0" err="1" smtClean="0"/>
              <a:t>Beamlines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5 alte Dipole, Quadrupole usw.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Wiggler, </a:t>
            </a:r>
            <a:r>
              <a:rPr lang="en-GB" dirty="0" err="1" smtClean="0"/>
              <a:t>Undulatoren</a:t>
            </a:r>
            <a:r>
              <a:rPr lang="en-GB" dirty="0" smtClean="0"/>
              <a:t>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8" y="1311672"/>
            <a:ext cx="4305245" cy="3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21" idx="1"/>
          </p:cNvCxnSpPr>
          <p:nvPr/>
        </p:nvCxnSpPr>
        <p:spPr>
          <a:xfrm flipH="1">
            <a:off x="3356865" y="1729629"/>
            <a:ext cx="2187154" cy="10693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59004" y="1870896"/>
            <a:ext cx="9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Wiggler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3581890" y="2040173"/>
            <a:ext cx="1977114" cy="7587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1600" y="863715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Gerades Stück Ost:</a:t>
            </a:r>
            <a:endParaRPr lang="de-D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58950" y="2736688"/>
            <a:ext cx="2478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  <a:r>
              <a:rPr lang="de-DE" dirty="0" smtClean="0"/>
              <a:t>rei Instrumente,</a:t>
            </a:r>
            <a:endParaRPr lang="de-DE" dirty="0" smtClean="0"/>
          </a:p>
          <a:p>
            <a:r>
              <a:rPr lang="de-DE" dirty="0" err="1" smtClean="0"/>
              <a:t>canting</a:t>
            </a:r>
            <a:r>
              <a:rPr lang="de-DE" dirty="0" smtClean="0"/>
              <a:t> </a:t>
            </a:r>
            <a:r>
              <a:rPr lang="de-DE" dirty="0" smtClean="0"/>
              <a:t>Winkel </a:t>
            </a:r>
            <a:r>
              <a:rPr lang="de-DE" dirty="0" smtClean="0"/>
              <a:t>1 m </a:t>
            </a:r>
            <a:r>
              <a:rPr lang="de-DE" dirty="0" err="1" smtClean="0"/>
              <a:t>rad</a:t>
            </a:r>
            <a:r>
              <a:rPr lang="de-DE" dirty="0" smtClean="0"/>
              <a:t>,</a:t>
            </a:r>
          </a:p>
          <a:p>
            <a:r>
              <a:rPr lang="de-DE" dirty="0" smtClean="0"/>
              <a:t>gemeinsame </a:t>
            </a:r>
            <a:r>
              <a:rPr lang="de-DE" dirty="0" err="1" smtClean="0"/>
              <a:t>Beamline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542761" y="1216104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Undulator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>
            <a:off x="2591780" y="1385381"/>
            <a:ext cx="2950981" cy="141354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44019" y="1560352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Undulator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43944"/>
            <a:ext cx="5265787" cy="41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Slide Number Placeholder 5"/>
          <p:cNvSpPr txBox="1">
            <a:spLocks noGrp="1"/>
          </p:cNvSpPr>
          <p:nvPr/>
        </p:nvSpPr>
        <p:spPr bwMode="auto">
          <a:xfrm>
            <a:off x="8172450" y="6473081"/>
            <a:ext cx="5143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50B23A3-AECC-4E1D-A003-AEAED4D92F74}" type="slidenum">
              <a:rPr lang="en-GB" sz="1400">
                <a:solidFill>
                  <a:srgbClr val="0070C0"/>
                </a:solidFill>
              </a:rPr>
              <a:pPr algn="r" eaLnBrk="1" hangingPunct="1"/>
              <a:t>19</a:t>
            </a:fld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341530" y="908720"/>
            <a:ext cx="796208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2000" dirty="0"/>
              <a:t>Gerades Stück </a:t>
            </a:r>
            <a:r>
              <a:rPr lang="de-DE" sz="2000" dirty="0" smtClean="0"/>
              <a:t>Ost</a:t>
            </a:r>
            <a:endParaRPr lang="de-DE" sz="2000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7392"/>
            <a:ext cx="8865443" cy="190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79512" y="5301208"/>
            <a:ext cx="342038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99892" y="4833156"/>
            <a:ext cx="848692" cy="4680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48584" y="4833156"/>
            <a:ext cx="9335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382090" y="4833156"/>
            <a:ext cx="958708" cy="4680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40798" y="5301207"/>
            <a:ext cx="244367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dirty="0" smtClean="0"/>
              <a:t>Wiggler, </a:t>
            </a:r>
            <a:r>
              <a:rPr lang="en-GB" dirty="0" err="1" smtClean="0"/>
              <a:t>Undulatoren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1115" y="5886530"/>
            <a:ext cx="79620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dirty="0" smtClean="0"/>
              <a:t>           In Vakuum </a:t>
            </a:r>
            <a:r>
              <a:rPr lang="de-DE" sz="1400" dirty="0" err="1" smtClean="0"/>
              <a:t>Undulator</a:t>
            </a:r>
            <a:r>
              <a:rPr lang="de-DE" sz="1400" dirty="0"/>
              <a:t> </a:t>
            </a:r>
            <a:r>
              <a:rPr lang="de-DE" sz="1400" dirty="0" smtClean="0"/>
              <a:t>, </a:t>
            </a:r>
            <a:r>
              <a:rPr lang="de-DE" sz="1400" dirty="0" smtClean="0"/>
              <a:t>gekippter </a:t>
            </a:r>
            <a:r>
              <a:rPr lang="de-DE" sz="1400" dirty="0" err="1" smtClean="0"/>
              <a:t>Undulator</a:t>
            </a:r>
            <a:r>
              <a:rPr lang="de-DE" sz="1400" dirty="0"/>
              <a:t> </a:t>
            </a:r>
            <a:r>
              <a:rPr lang="de-DE" sz="1400" dirty="0" smtClean="0"/>
              <a:t>, </a:t>
            </a:r>
            <a:r>
              <a:rPr lang="de-DE" sz="1400" dirty="0" err="1" smtClean="0"/>
              <a:t>Wiggler</a:t>
            </a:r>
            <a:endParaRPr lang="de-DE" sz="1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006715" y="5409220"/>
            <a:ext cx="45005" cy="477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797025" y="5409220"/>
            <a:ext cx="270030" cy="477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034155" y="5409220"/>
            <a:ext cx="45005" cy="477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6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406871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Motivation</a:t>
            </a:r>
          </a:p>
          <a:p>
            <a:r>
              <a:rPr lang="de-DE" sz="1800" dirty="0" err="1" smtClean="0"/>
              <a:t>Ausgewälte</a:t>
            </a:r>
            <a:r>
              <a:rPr lang="de-DE" sz="1800" dirty="0" smtClean="0"/>
              <a:t> Bauplätze</a:t>
            </a:r>
          </a:p>
          <a:p>
            <a:r>
              <a:rPr lang="de-DE" sz="1800" dirty="0" smtClean="0"/>
              <a:t>Geometrie der Hallen</a:t>
            </a:r>
          </a:p>
          <a:p>
            <a:pPr lvl="1"/>
            <a:r>
              <a:rPr lang="de-DE" sz="1400" dirty="0"/>
              <a:t>Nord</a:t>
            </a:r>
          </a:p>
          <a:p>
            <a:pPr lvl="1"/>
            <a:r>
              <a:rPr lang="de-DE" sz="1400" dirty="0" smtClean="0"/>
              <a:t>Ost</a:t>
            </a:r>
            <a:endParaRPr lang="de-DE" sz="1800" dirty="0" smtClean="0"/>
          </a:p>
          <a:p>
            <a:r>
              <a:rPr lang="de-DE" sz="1800" dirty="0" smtClean="0"/>
              <a:t>Bodenplatte</a:t>
            </a:r>
          </a:p>
          <a:p>
            <a:r>
              <a:rPr lang="de-DE" sz="1800" dirty="0" smtClean="0"/>
              <a:t>Tunnel</a:t>
            </a:r>
          </a:p>
          <a:p>
            <a:r>
              <a:rPr lang="de-DE" sz="1800" dirty="0" err="1" smtClean="0"/>
              <a:t>Wiggler</a:t>
            </a:r>
            <a:r>
              <a:rPr lang="de-DE" sz="1800" dirty="0" smtClean="0"/>
              <a:t>, </a:t>
            </a:r>
            <a:r>
              <a:rPr lang="de-DE" sz="1800" dirty="0" err="1" smtClean="0"/>
              <a:t>Undulatoren</a:t>
            </a:r>
            <a:endParaRPr lang="de-DE" sz="1800" dirty="0" smtClean="0"/>
          </a:p>
          <a:p>
            <a:r>
              <a:rPr lang="de-DE" sz="1800" dirty="0" smtClean="0"/>
              <a:t>Magnete, Vakuum, Sockel</a:t>
            </a:r>
          </a:p>
          <a:p>
            <a:r>
              <a:rPr lang="de-DE" sz="1800" dirty="0" smtClean="0"/>
              <a:t>Zeitplan</a:t>
            </a:r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7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Wiggler, </a:t>
            </a:r>
            <a:r>
              <a:rPr lang="en-GB" dirty="0" err="1"/>
              <a:t>Undulatoren</a:t>
            </a:r>
            <a:r>
              <a:rPr lang="en-GB" dirty="0"/>
              <a:t>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6565" y="908720"/>
            <a:ext cx="68857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800" dirty="0"/>
              <a:t>Gerades Stück Ost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sz="2000" dirty="0"/>
              <a:t>Das gerade Stück Ost wird schon 2013 für den Einbau </a:t>
            </a:r>
          </a:p>
          <a:p>
            <a:pPr eaLnBrk="1" hangingPunct="1"/>
            <a:r>
              <a:rPr lang="de-DE" sz="2000" dirty="0"/>
              <a:t>weiterer Instrumente umgebaut. </a:t>
            </a:r>
          </a:p>
          <a:p>
            <a:pPr eaLnBrk="1" hangingPunct="1"/>
            <a:r>
              <a:rPr lang="de-DE" sz="2000" dirty="0"/>
              <a:t>Alle Magnete werden auf ihre neuen Positionen gesetzt,</a:t>
            </a:r>
          </a:p>
          <a:p>
            <a:pPr eaLnBrk="1" hangingPunct="1"/>
            <a:r>
              <a:rPr lang="de-DE" sz="2000" dirty="0"/>
              <a:t>das Vakuumsystem wird für die Magnete, BPMs,…</a:t>
            </a:r>
          </a:p>
          <a:p>
            <a:pPr eaLnBrk="1" hangingPunct="1"/>
            <a:r>
              <a:rPr lang="de-DE" sz="2000" dirty="0" smtClean="0"/>
              <a:t>nur leicht angepasst</a:t>
            </a:r>
            <a:r>
              <a:rPr lang="de-DE" sz="2000" dirty="0"/>
              <a:t>.</a:t>
            </a:r>
          </a:p>
          <a:p>
            <a:pPr eaLnBrk="1" hangingPunct="1"/>
            <a:r>
              <a:rPr lang="de-DE" sz="2000" dirty="0"/>
              <a:t>Die Kammern und Übergangsstücke für die </a:t>
            </a:r>
            <a:r>
              <a:rPr lang="de-DE" sz="2000" dirty="0" err="1" smtClean="0"/>
              <a:t>Wiggler</a:t>
            </a:r>
            <a:r>
              <a:rPr lang="de-DE" sz="2000" dirty="0" smtClean="0"/>
              <a:t> und </a:t>
            </a:r>
            <a:r>
              <a:rPr lang="de-DE" sz="2000" dirty="0" err="1" smtClean="0"/>
              <a:t>Undulatoren</a:t>
            </a:r>
            <a:r>
              <a:rPr lang="de-DE" sz="2000" dirty="0" smtClean="0"/>
              <a:t> und </a:t>
            </a:r>
            <a:r>
              <a:rPr lang="de-DE" sz="2000" dirty="0"/>
              <a:t>die 1 </a:t>
            </a:r>
            <a:r>
              <a:rPr lang="de-DE" sz="2000" dirty="0" err="1"/>
              <a:t>mrad</a:t>
            </a:r>
            <a:r>
              <a:rPr lang="de-DE" sz="2000" dirty="0"/>
              <a:t> Ablenkmagnete kommen erst </a:t>
            </a:r>
            <a:r>
              <a:rPr lang="de-DE" sz="2000" dirty="0" smtClean="0"/>
              <a:t>später mit den Instrumenten.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1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Wiggler, </a:t>
            </a:r>
            <a:r>
              <a:rPr lang="en-GB" dirty="0" err="1"/>
              <a:t>Undulatoren</a:t>
            </a:r>
            <a:r>
              <a:rPr lang="en-GB" dirty="0"/>
              <a:t>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777162" cy="960438"/>
          </a:xfrm>
          <a:prstGeom prst="rect">
            <a:avLst/>
          </a:prstGeom>
          <a:noFill/>
        </p:spPr>
      </p:pic>
      <p:pic>
        <p:nvPicPr>
          <p:cNvPr id="12" name="Picture 7" descr="_DSC26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57563"/>
            <a:ext cx="374332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27254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u="sng" dirty="0" err="1" smtClean="0"/>
              <a:t>Jetzige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Magnetanordnung</a:t>
            </a:r>
            <a:endParaRPr lang="en-GB" b="1" u="sng" dirty="0"/>
          </a:p>
        </p:txBody>
      </p:sp>
      <p:pic>
        <p:nvPicPr>
          <p:cNvPr id="14" name="Picture 12" descr="P10107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7005" y="3068639"/>
            <a:ext cx="3987245" cy="29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08177" y="2565400"/>
            <a:ext cx="37176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Jetzige</a:t>
            </a:r>
            <a:r>
              <a:rPr lang="en-GB" dirty="0" smtClean="0"/>
              <a:t> </a:t>
            </a:r>
            <a:r>
              <a:rPr lang="en-GB" dirty="0" err="1" smtClean="0"/>
              <a:t>Magnetanordnung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Bogen</a:t>
            </a:r>
            <a:endParaRPr lang="en-GB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3850" y="2655888"/>
            <a:ext cx="4076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10 </a:t>
            </a:r>
            <a:r>
              <a:rPr lang="en-GB" dirty="0" err="1" smtClean="0"/>
              <a:t>Dämpfungs</a:t>
            </a:r>
            <a:r>
              <a:rPr lang="en-GB" dirty="0" smtClean="0"/>
              <a:t>-Wiggler  6.5 </a:t>
            </a:r>
            <a:r>
              <a:rPr lang="en-GB" dirty="0"/>
              <a:t>m </a:t>
            </a:r>
            <a:r>
              <a:rPr lang="en-GB" dirty="0" smtClean="0"/>
              <a:t> </a:t>
            </a:r>
            <a:r>
              <a:rPr lang="en-GB" dirty="0" smtClean="0"/>
              <a:t>Absorber</a:t>
            </a:r>
            <a:endParaRPr lang="en-GB" dirty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916238" y="2205036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339974" y="2994442"/>
            <a:ext cx="576263" cy="13711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881590" y="863715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Gerades Stück Nord: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971600" y="2213865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5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Wiggler, </a:t>
            </a:r>
            <a:r>
              <a:rPr lang="en-GB" dirty="0" err="1"/>
              <a:t>Undulatoren</a:t>
            </a:r>
            <a:r>
              <a:rPr lang="en-GB" dirty="0"/>
              <a:t>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2803470" y="683695"/>
            <a:ext cx="38567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1600" dirty="0" smtClean="0">
                <a:solidFill>
                  <a:schemeClr val="tx1"/>
                </a:solidFill>
              </a:rPr>
              <a:t>Altes und neues Layout im Bogen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167463" cy="32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7" y="1098290"/>
            <a:ext cx="4160208" cy="32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Aufbau 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194085"/>
            <a:ext cx="2736304" cy="20522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endCxn id="16" idx="4"/>
          </p:cNvCxnSpPr>
          <p:nvPr/>
        </p:nvCxnSpPr>
        <p:spPr>
          <a:xfrm flipV="1">
            <a:off x="5922151" y="3969060"/>
            <a:ext cx="76341" cy="85509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660232" y="3969060"/>
            <a:ext cx="288032" cy="6576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59798" y="2528900"/>
            <a:ext cx="477387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6434873" y="2528900"/>
            <a:ext cx="477387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2581578" y="5125355"/>
            <a:ext cx="270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Vertikale </a:t>
            </a:r>
            <a:r>
              <a:rPr lang="de-DE" dirty="0" smtClean="0"/>
              <a:t>A</a:t>
            </a:r>
            <a:r>
              <a:rPr lang="de-DE" b="1" dirty="0" smtClean="0"/>
              <a:t>pertur </a:t>
            </a:r>
            <a:r>
              <a:rPr lang="de-DE" b="1" dirty="0" smtClean="0"/>
              <a:t>7 mm</a:t>
            </a:r>
          </a:p>
          <a:p>
            <a:r>
              <a:rPr lang="de-DE" b="1" dirty="0" err="1" smtClean="0"/>
              <a:t>Canting</a:t>
            </a:r>
            <a:r>
              <a:rPr lang="de-DE" b="1" dirty="0" smtClean="0"/>
              <a:t> </a:t>
            </a:r>
            <a:r>
              <a:rPr lang="de-DE" b="1" dirty="0" smtClean="0"/>
              <a:t>Winkel </a:t>
            </a:r>
            <a:r>
              <a:rPr lang="de-DE" b="1" dirty="0" smtClean="0"/>
              <a:t>20 </a:t>
            </a:r>
            <a:r>
              <a:rPr lang="de-DE" b="1" dirty="0" err="1" smtClean="0"/>
              <a:t>mrad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chemeClr val="bg1"/>
                </a:solidFill>
              </a:rPr>
              <a:t>!!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Magnetstruktur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0" y="4239090"/>
            <a:ext cx="65436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66" y="908720"/>
            <a:ext cx="66770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2727176"/>
            <a:ext cx="6619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 rot="728668">
            <a:off x="2974287" y="1132298"/>
            <a:ext cx="2514671" cy="125181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870749" y="2060848"/>
            <a:ext cx="756146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6495" y="2634621"/>
            <a:ext cx="2448272" cy="158646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66655" y="3813845"/>
            <a:ext cx="1935215" cy="5602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76" y="5408437"/>
            <a:ext cx="449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Magnete und Vakuumsystem sind prinzipiell</a:t>
            </a:r>
          </a:p>
          <a:p>
            <a:r>
              <a:rPr lang="de-DE" dirty="0" smtClean="0"/>
              <a:t>Kopien der PETRA III Strukturen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3698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Sockel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5" y="2708920"/>
            <a:ext cx="88878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06715" y="4374105"/>
            <a:ext cx="4576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Alle Sockel für Magnete und </a:t>
            </a:r>
            <a:r>
              <a:rPr lang="de-DE" b="1" dirty="0" err="1" smtClean="0"/>
              <a:t>Beamlines</a:t>
            </a:r>
            <a:endParaRPr lang="de-DE" b="1" dirty="0" smtClean="0"/>
          </a:p>
          <a:p>
            <a:r>
              <a:rPr lang="de-DE" dirty="0" smtClean="0"/>
              <a:t>sind Betonquader mit Stahlplatten zur</a:t>
            </a:r>
          </a:p>
          <a:p>
            <a:r>
              <a:rPr lang="de-DE" dirty="0" smtClean="0"/>
              <a:t>Magnetmontage.</a:t>
            </a:r>
          </a:p>
          <a:p>
            <a:r>
              <a:rPr lang="de-DE" b="1" dirty="0" smtClean="0"/>
              <a:t>Der Platz zwischen den Sockeln ist begrenzt!</a:t>
            </a:r>
          </a:p>
        </p:txBody>
      </p:sp>
    </p:spTree>
    <p:extLst>
      <p:ext uri="{BB962C8B-B14F-4D97-AF65-F5344CB8AC3E}">
        <p14:creationId xmlns:p14="http://schemas.microsoft.com/office/powerpoint/2010/main" val="17357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Zeitplan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773" y="953725"/>
            <a:ext cx="6687481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sz="2000" dirty="0" err="1" smtClean="0">
                <a:solidFill>
                  <a:srgbClr val="3333FF"/>
                </a:solidFill>
              </a:rPr>
              <a:t>Shutdown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ab 2.9.2013</a:t>
            </a:r>
          </a:p>
          <a:p>
            <a:pPr lvl="1"/>
            <a:r>
              <a:rPr lang="de-DE" sz="2000" dirty="0">
                <a:solidFill>
                  <a:srgbClr val="3333FF"/>
                </a:solidFill>
              </a:rPr>
              <a:t>1</a:t>
            </a:r>
            <a:r>
              <a:rPr lang="de-DE" sz="2000" dirty="0" smtClean="0">
                <a:solidFill>
                  <a:srgbClr val="3333FF"/>
                </a:solidFill>
              </a:rPr>
              <a:t> Monat Tunnel ausräumen</a:t>
            </a:r>
          </a:p>
          <a:p>
            <a:pPr lvl="1"/>
            <a:r>
              <a:rPr lang="de-DE" sz="2000" dirty="0" smtClean="0">
                <a:solidFill>
                  <a:srgbClr val="3333FF"/>
                </a:solidFill>
              </a:rPr>
              <a:t>~ 4,5 Monate Abriss und Neubau Tunnel</a:t>
            </a:r>
          </a:p>
          <a:p>
            <a:pPr lvl="1"/>
            <a:r>
              <a:rPr lang="de-DE" sz="2000" dirty="0" smtClean="0">
                <a:solidFill>
                  <a:srgbClr val="3333FF"/>
                </a:solidFill>
              </a:rPr>
              <a:t>~ </a:t>
            </a:r>
            <a:r>
              <a:rPr lang="de-DE" sz="2000" dirty="0" smtClean="0">
                <a:solidFill>
                  <a:srgbClr val="3333FF"/>
                </a:solidFill>
              </a:rPr>
              <a:t>3 </a:t>
            </a:r>
            <a:r>
              <a:rPr lang="de-DE" sz="2000" dirty="0" smtClean="0">
                <a:solidFill>
                  <a:srgbClr val="3333FF"/>
                </a:solidFill>
              </a:rPr>
              <a:t>Monate Aufbau Maschine und </a:t>
            </a:r>
            <a:r>
              <a:rPr lang="de-DE" sz="2000" dirty="0" err="1" smtClean="0">
                <a:solidFill>
                  <a:srgbClr val="3333FF"/>
                </a:solidFill>
              </a:rPr>
              <a:t>Frontends</a:t>
            </a:r>
            <a:endParaRPr lang="de-DE" sz="2000" dirty="0" smtClean="0">
              <a:solidFill>
                <a:srgbClr val="3333FF"/>
              </a:solidFill>
            </a:endParaRPr>
          </a:p>
          <a:p>
            <a:pPr lvl="1"/>
            <a:r>
              <a:rPr lang="de-DE" sz="2000" dirty="0" smtClean="0">
                <a:solidFill>
                  <a:srgbClr val="3333FF"/>
                </a:solidFill>
              </a:rPr>
              <a:t>~ </a:t>
            </a:r>
            <a:r>
              <a:rPr lang="de-DE" sz="2000" dirty="0" smtClean="0">
                <a:solidFill>
                  <a:srgbClr val="3333FF"/>
                </a:solidFill>
              </a:rPr>
              <a:t>2,5 </a:t>
            </a:r>
            <a:r>
              <a:rPr lang="de-DE" sz="2000" dirty="0" smtClean="0">
                <a:solidFill>
                  <a:srgbClr val="3333FF"/>
                </a:solidFill>
              </a:rPr>
              <a:t>Monate Inbetriebnahme</a:t>
            </a:r>
          </a:p>
          <a:p>
            <a:pPr lvl="2"/>
            <a:r>
              <a:rPr lang="de-DE" sz="1600" dirty="0" smtClean="0">
                <a:solidFill>
                  <a:srgbClr val="3333FF"/>
                </a:solidFill>
              </a:rPr>
              <a:t>Interlockprüfungen</a:t>
            </a:r>
          </a:p>
          <a:p>
            <a:pPr lvl="2"/>
            <a:r>
              <a:rPr lang="de-DE" sz="1600" dirty="0" smtClean="0">
                <a:solidFill>
                  <a:srgbClr val="3333FF"/>
                </a:solidFill>
              </a:rPr>
              <a:t>Magnetstrom</a:t>
            </a:r>
          </a:p>
          <a:p>
            <a:pPr lvl="2"/>
            <a:r>
              <a:rPr lang="de-DE" sz="1600" dirty="0" smtClean="0">
                <a:solidFill>
                  <a:srgbClr val="3333FF"/>
                </a:solidFill>
              </a:rPr>
              <a:t>Studien mit </a:t>
            </a:r>
            <a:r>
              <a:rPr lang="de-DE" sz="1600" dirty="0" smtClean="0">
                <a:solidFill>
                  <a:srgbClr val="3333FF"/>
                </a:solidFill>
              </a:rPr>
              <a:t>Strahl</a:t>
            </a:r>
          </a:p>
          <a:p>
            <a:pPr lvl="2"/>
            <a:endParaRPr lang="de-DE" sz="1600" dirty="0" smtClean="0">
              <a:solidFill>
                <a:srgbClr val="3333FF"/>
              </a:solidFill>
            </a:endParaRPr>
          </a:p>
          <a:p>
            <a:pPr lvl="1"/>
            <a:r>
              <a:rPr lang="de-DE" sz="2000" dirty="0" smtClean="0">
                <a:solidFill>
                  <a:srgbClr val="3333FF"/>
                </a:solidFill>
              </a:rPr>
              <a:t>Betrieb für User ab etwa </a:t>
            </a:r>
            <a:r>
              <a:rPr lang="de-DE" sz="2000" dirty="0" smtClean="0">
                <a:solidFill>
                  <a:srgbClr val="3333FF"/>
                </a:solidFill>
              </a:rPr>
              <a:t>Ende Juli 2014</a:t>
            </a:r>
            <a:endParaRPr lang="de-DE" sz="2000" dirty="0" smtClean="0">
              <a:solidFill>
                <a:srgbClr val="3333FF"/>
              </a:solidFill>
            </a:endParaRPr>
          </a:p>
          <a:p>
            <a:pPr marL="444500" lvl="1" indent="0">
              <a:buNone/>
            </a:pPr>
            <a:endParaRPr lang="de-DE" sz="2000" dirty="0" smtClean="0"/>
          </a:p>
          <a:p>
            <a:pPr lvl="1"/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6652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97063"/>
            <a:ext cx="8602663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7481" y="728700"/>
            <a:ext cx="8576807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Eine neue Heimat für einige DORIS </a:t>
            </a:r>
            <a:r>
              <a:rPr lang="de-DE" sz="1800" dirty="0" smtClean="0"/>
              <a:t>E</a:t>
            </a:r>
            <a:r>
              <a:rPr lang="de-DE" sz="1800" dirty="0" smtClean="0"/>
              <a:t>xperimente</a:t>
            </a:r>
          </a:p>
          <a:p>
            <a:r>
              <a:rPr lang="de-DE" sz="1800" dirty="0" smtClean="0"/>
              <a:t>Neue </a:t>
            </a:r>
            <a:r>
              <a:rPr lang="de-DE" sz="1800" dirty="0" err="1" smtClean="0"/>
              <a:t>B</a:t>
            </a:r>
            <a:r>
              <a:rPr lang="de-DE" sz="1800" dirty="0" err="1" smtClean="0"/>
              <a:t>eamlines</a:t>
            </a:r>
            <a:r>
              <a:rPr lang="de-DE" sz="1800" dirty="0" smtClean="0"/>
              <a:t> </a:t>
            </a:r>
            <a:r>
              <a:rPr lang="de-DE" sz="1800" dirty="0" smtClean="0"/>
              <a:t>mit</a:t>
            </a:r>
            <a:r>
              <a:rPr lang="de-DE" sz="1800" dirty="0" smtClean="0"/>
              <a:t> hoher </a:t>
            </a:r>
            <a:r>
              <a:rPr lang="de-DE" sz="1800" dirty="0" smtClean="0"/>
              <a:t>B</a:t>
            </a:r>
            <a:r>
              <a:rPr lang="de-DE" sz="1800" dirty="0" smtClean="0"/>
              <a:t>rillanz (internationale </a:t>
            </a:r>
            <a:r>
              <a:rPr lang="de-DE" sz="1800" dirty="0" smtClean="0"/>
              <a:t>P</a:t>
            </a:r>
            <a:r>
              <a:rPr lang="de-DE" sz="1800" dirty="0" smtClean="0"/>
              <a:t>artner)</a:t>
            </a:r>
          </a:p>
          <a:p>
            <a:r>
              <a:rPr lang="de-DE" sz="1800" dirty="0" smtClean="0"/>
              <a:t>Zwei</a:t>
            </a:r>
            <a:r>
              <a:rPr lang="de-DE" sz="1800" dirty="0" smtClean="0"/>
              <a:t> neue </a:t>
            </a:r>
            <a:r>
              <a:rPr lang="de-DE" sz="1800" dirty="0" smtClean="0"/>
              <a:t>E</a:t>
            </a:r>
            <a:r>
              <a:rPr lang="de-DE" sz="1800" dirty="0" smtClean="0"/>
              <a:t>xperimentierhallen</a:t>
            </a:r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3538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Ausgewälte</a:t>
            </a:r>
            <a:r>
              <a:rPr lang="en-GB" dirty="0"/>
              <a:t> </a:t>
            </a:r>
            <a:r>
              <a:rPr lang="en-GB" dirty="0" err="1"/>
              <a:t>Bauplätze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030538"/>
            <a:ext cx="3502025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613" y="1508125"/>
            <a:ext cx="3798132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Nord (PXN)</a:t>
            </a:r>
            <a:endParaRPr lang="en-US" sz="2200" b="1" dirty="0">
              <a:solidFill>
                <a:srgbClr val="0000FF"/>
              </a:solidFill>
            </a:endParaRPr>
          </a:p>
          <a:p>
            <a:pPr>
              <a:buClr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o Damping </a:t>
            </a:r>
            <a:r>
              <a:rPr lang="en-US" b="1" dirty="0" smtClean="0">
                <a:solidFill>
                  <a:srgbClr val="000000"/>
                </a:solidFill>
              </a:rPr>
              <a:t>Wiggler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vorhanden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o 4 </a:t>
            </a:r>
            <a:r>
              <a:rPr lang="en-US" b="1" dirty="0" err="1" smtClean="0">
                <a:solidFill>
                  <a:srgbClr val="000000"/>
                </a:solidFill>
              </a:rPr>
              <a:t>neue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gerade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Stücke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(2m</a:t>
            </a:r>
            <a:r>
              <a:rPr lang="en-US" b="1" dirty="0">
                <a:solidFill>
                  <a:srgbClr val="000000"/>
                </a:solidFill>
              </a:rPr>
              <a:t>) 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im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Bogen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84375" y="838200"/>
            <a:ext cx="1978725" cy="52540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Halle Nord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54863" y="2339975"/>
            <a:ext cx="1739877" cy="52540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Halle </a:t>
            </a:r>
            <a:r>
              <a:rPr lang="en-US" sz="2800" b="1" dirty="0" err="1" smtClean="0">
                <a:solidFill>
                  <a:srgbClr val="000000"/>
                </a:solidFill>
              </a:rPr>
              <a:t>Ost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796925"/>
            <a:ext cx="2765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943225"/>
            <a:ext cx="18415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5427663" y="4122738"/>
            <a:ext cx="1747837" cy="755650"/>
          </a:xfrm>
          <a:prstGeom prst="line">
            <a:avLst/>
          </a:prstGeom>
          <a:noFill/>
          <a:ln w="7632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678363" y="2446338"/>
            <a:ext cx="58737" cy="781050"/>
          </a:xfrm>
          <a:prstGeom prst="line">
            <a:avLst/>
          </a:prstGeom>
          <a:noFill/>
          <a:ln w="7632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0964" y="4374105"/>
            <a:ext cx="3801986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 err="1" smtClean="0">
                <a:solidFill>
                  <a:srgbClr val="0000FF"/>
                </a:solidFill>
              </a:rPr>
              <a:t>O</a:t>
            </a:r>
            <a:r>
              <a:rPr lang="en-US" sz="2200" b="1" dirty="0" err="1" smtClean="0">
                <a:solidFill>
                  <a:srgbClr val="0000FF"/>
                </a:solidFill>
              </a:rPr>
              <a:t>st</a:t>
            </a:r>
            <a:r>
              <a:rPr lang="en-US" sz="2200" b="1" dirty="0" smtClean="0">
                <a:solidFill>
                  <a:srgbClr val="0000FF"/>
                </a:solidFill>
              </a:rPr>
              <a:t> (PXE)</a:t>
            </a:r>
            <a:endParaRPr lang="en-US" sz="2200" b="1" dirty="0">
              <a:solidFill>
                <a:srgbClr val="0000FF"/>
              </a:solidFill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o </a:t>
            </a:r>
            <a:r>
              <a:rPr lang="en-US" b="1" dirty="0" err="1" smtClean="0">
                <a:solidFill>
                  <a:srgbClr val="000000"/>
                </a:solidFill>
              </a:rPr>
              <a:t>lange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gerade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Strecke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für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</a:t>
            </a:r>
            <a:r>
              <a:rPr lang="en-US" b="1" dirty="0" err="1" smtClean="0">
                <a:solidFill>
                  <a:srgbClr val="000000"/>
                </a:solidFill>
              </a:rPr>
              <a:t>ndulator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/ </a:t>
            </a:r>
            <a:r>
              <a:rPr lang="en-US" b="1" dirty="0" smtClean="0">
                <a:solidFill>
                  <a:srgbClr val="000000"/>
                </a:solidFill>
              </a:rPr>
              <a:t>Wiggler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4 </a:t>
            </a:r>
            <a:r>
              <a:rPr lang="en-US" dirty="0" err="1">
                <a:solidFill>
                  <a:srgbClr val="000000"/>
                </a:solidFill>
              </a:rPr>
              <a:t>neue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gerade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Stücke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(</a:t>
            </a:r>
            <a:r>
              <a:rPr lang="en-US" dirty="0">
                <a:solidFill>
                  <a:srgbClr val="000000"/>
                </a:solidFill>
              </a:rPr>
              <a:t>2m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Bogen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Halle Nord (PXN), </a:t>
            </a:r>
            <a:r>
              <a:rPr lang="de-DE" dirty="0" smtClean="0"/>
              <a:t>erster</a:t>
            </a:r>
            <a:r>
              <a:rPr lang="en-GB" dirty="0" smtClean="0"/>
              <a:t> </a:t>
            </a:r>
            <a:r>
              <a:rPr lang="de-DE" dirty="0" smtClean="0"/>
              <a:t>Entwurf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63715"/>
            <a:ext cx="78517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979613" y="1752715"/>
            <a:ext cx="3024187" cy="165576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Block Arc 1"/>
          <p:cNvSpPr/>
          <p:nvPr/>
        </p:nvSpPr>
        <p:spPr bwMode="auto">
          <a:xfrm rot="447002">
            <a:off x="-6978490" y="2516546"/>
            <a:ext cx="15596969" cy="14408712"/>
          </a:xfrm>
          <a:prstGeom prst="blockArc">
            <a:avLst>
              <a:gd name="adj1" fmla="val 15662178"/>
              <a:gd name="adj2" fmla="val 19402318"/>
              <a:gd name="adj3" fmla="val 4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565" y="4014065"/>
            <a:ext cx="4474430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Halle ebenerdig, Südwand am Wall.</a:t>
            </a:r>
          </a:p>
          <a:p>
            <a:r>
              <a:rPr lang="de-DE" sz="2000" dirty="0" smtClean="0"/>
              <a:t>Halle sehr unsymmetrisch.</a:t>
            </a:r>
          </a:p>
          <a:p>
            <a:r>
              <a:rPr lang="de-DE" sz="2000" dirty="0" smtClean="0"/>
              <a:t>Beschränkte Platzverhältnisse: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begrenzte Länge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Anlieferung unter den Kran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394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1" y="1128750"/>
            <a:ext cx="8284712" cy="36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Halle Nord (PXN), </a:t>
            </a:r>
            <a:r>
              <a:rPr lang="de-DE" dirty="0" smtClean="0"/>
              <a:t>Ausschreibung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14528" y="4206861"/>
            <a:ext cx="538814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Begrenzte Länge der Halle, </a:t>
            </a:r>
          </a:p>
          <a:p>
            <a:r>
              <a:rPr lang="de-DE" sz="2000" dirty="0" smtClean="0"/>
              <a:t>deshalb Optikhütten nahe am Quellpunkt, </a:t>
            </a:r>
          </a:p>
          <a:p>
            <a:r>
              <a:rPr lang="de-DE" sz="2000" dirty="0"/>
              <a:t>g</a:t>
            </a:r>
            <a:r>
              <a:rPr lang="de-DE" sz="2000" dirty="0" smtClean="0"/>
              <a:t>eringe transversale Abstände der Hütten.</a:t>
            </a:r>
            <a:endParaRPr lang="de-DE" sz="20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86535" y="2596407"/>
            <a:ext cx="7425825" cy="225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151620" y="2663915"/>
            <a:ext cx="6660740" cy="4050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1916705" y="2708920"/>
            <a:ext cx="5985665" cy="5400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2501770" y="2798930"/>
            <a:ext cx="5535615" cy="7650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2996825" y="2866437"/>
            <a:ext cx="3195355" cy="5175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Block Arc 55"/>
          <p:cNvSpPr/>
          <p:nvPr/>
        </p:nvSpPr>
        <p:spPr bwMode="auto">
          <a:xfrm rot="164977">
            <a:off x="-14484204" y="2566519"/>
            <a:ext cx="29226614" cy="26999981"/>
          </a:xfrm>
          <a:prstGeom prst="blockArc">
            <a:avLst>
              <a:gd name="adj1" fmla="val 16062382"/>
              <a:gd name="adj2" fmla="val 18323749"/>
              <a:gd name="adj3" fmla="val 1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441400"/>
            <a:ext cx="7335815" cy="426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Halle Nord (PXN), </a:t>
            </a:r>
            <a:r>
              <a:rPr lang="de-DE" dirty="0" smtClean="0"/>
              <a:t>Ausschreibung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572229" y="5304170"/>
            <a:ext cx="38154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Anlieferung unter den Kran,</a:t>
            </a:r>
          </a:p>
          <a:p>
            <a:r>
              <a:rPr lang="de-DE" sz="2000" dirty="0" smtClean="0"/>
              <a:t>deshalb ein Knick in der Halle</a:t>
            </a:r>
            <a:endParaRPr lang="de-DE" sz="2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771800" y="2798930"/>
            <a:ext cx="1530170" cy="2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771800" y="2798930"/>
            <a:ext cx="0" cy="9901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771800" y="3789040"/>
            <a:ext cx="1395155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166955" y="4104075"/>
            <a:ext cx="450050" cy="450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617005" y="4104075"/>
            <a:ext cx="675075" cy="27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292081" y="4284095"/>
            <a:ext cx="784634" cy="1073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076715" y="2978950"/>
            <a:ext cx="115465" cy="13051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301970" y="2978950"/>
            <a:ext cx="1890211" cy="450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9216"/>
          <p:cNvSpPr/>
          <p:nvPr/>
        </p:nvSpPr>
        <p:spPr bwMode="auto">
          <a:xfrm rot="710457">
            <a:off x="2836030" y="3337026"/>
            <a:ext cx="2891813" cy="63974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0" dirty="0">
                <a:solidFill>
                  <a:schemeClr val="tx1"/>
                </a:solidFill>
              </a:rPr>
              <a:t> </a:t>
            </a:r>
            <a:r>
              <a:rPr lang="de-DE" b="0" dirty="0" smtClean="0">
                <a:solidFill>
                  <a:schemeClr val="tx1"/>
                </a:solidFill>
              </a:rPr>
              <a:t>             Kranbereich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321750" y="3688713"/>
            <a:ext cx="450050" cy="553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1871700" y="3661052"/>
            <a:ext cx="450050" cy="276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151620" y="3647221"/>
            <a:ext cx="720080" cy="138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1151620" y="3248980"/>
            <a:ext cx="0" cy="4051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1151620" y="3203975"/>
            <a:ext cx="1620180" cy="450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7" name="U-Turn Arrow 9226"/>
          <p:cNvSpPr/>
          <p:nvPr/>
        </p:nvSpPr>
        <p:spPr bwMode="auto">
          <a:xfrm rot="17053332" flipH="1">
            <a:off x="2292745" y="2304073"/>
            <a:ext cx="958111" cy="877824"/>
          </a:xfrm>
          <a:prstGeom prst="uturnArrow">
            <a:avLst>
              <a:gd name="adj1" fmla="val 25000"/>
              <a:gd name="adj2" fmla="val 7751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9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 smtClean="0"/>
              <a:t>Ost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PXE), </a:t>
            </a:r>
            <a:r>
              <a:rPr lang="de-DE" dirty="0" smtClean="0"/>
              <a:t>Planung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95" y="773114"/>
            <a:ext cx="7038060" cy="523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Block Arc 11"/>
          <p:cNvSpPr/>
          <p:nvPr/>
        </p:nvSpPr>
        <p:spPr bwMode="auto">
          <a:xfrm rot="5400000">
            <a:off x="-11551338" y="-7270643"/>
            <a:ext cx="18025094" cy="16651850"/>
          </a:xfrm>
          <a:prstGeom prst="blockArc">
            <a:avLst>
              <a:gd name="adj1" fmla="val 16062382"/>
              <a:gd name="adj2" fmla="val 18322403"/>
              <a:gd name="adj3" fmla="val 3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 rot="844310">
            <a:off x="4275678" y="1219694"/>
            <a:ext cx="1260140" cy="14823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CSSB       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" y="2213865"/>
            <a:ext cx="3974165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Halle halb in der Erde.</a:t>
            </a:r>
          </a:p>
          <a:p>
            <a:r>
              <a:rPr lang="de-DE" sz="2000" dirty="0" smtClean="0"/>
              <a:t>Halle sehr unsymmetrisch.</a:t>
            </a:r>
          </a:p>
          <a:p>
            <a:r>
              <a:rPr lang="de-DE" sz="2000" dirty="0" smtClean="0"/>
              <a:t>Beschränkte Platzverhältnisse: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begrenzte Länge und Breite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Anlieferung unter den Kran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223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Halle </a:t>
            </a:r>
            <a:r>
              <a:rPr lang="en-GB" dirty="0" err="1"/>
              <a:t>Ost</a:t>
            </a:r>
            <a:r>
              <a:rPr lang="en-GB" dirty="0"/>
              <a:t> (PXE), </a:t>
            </a:r>
            <a:r>
              <a:rPr lang="de-DE" dirty="0" smtClean="0"/>
              <a:t>Ausschreibung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14975"/>
            <a:ext cx="8712969" cy="364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86535" y="2596407"/>
            <a:ext cx="7605845" cy="225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151620" y="2663915"/>
            <a:ext cx="6210690" cy="4050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16705" y="2708920"/>
            <a:ext cx="6075675" cy="5400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01770" y="2798930"/>
            <a:ext cx="5535615" cy="7650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96825" y="2866437"/>
            <a:ext cx="4095455" cy="6525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Block Arc 32"/>
          <p:cNvSpPr/>
          <p:nvPr/>
        </p:nvSpPr>
        <p:spPr bwMode="auto">
          <a:xfrm rot="164977">
            <a:off x="-14484204" y="2566519"/>
            <a:ext cx="29226614" cy="26999981"/>
          </a:xfrm>
          <a:prstGeom prst="blockArc">
            <a:avLst>
              <a:gd name="adj1" fmla="val 16062382"/>
              <a:gd name="adj2" fmla="val 18323749"/>
              <a:gd name="adj3" fmla="val 1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528" y="4206861"/>
            <a:ext cx="538814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Begrenzte Länge der Halle, </a:t>
            </a:r>
          </a:p>
          <a:p>
            <a:r>
              <a:rPr lang="de-DE" sz="2000" dirty="0" smtClean="0"/>
              <a:t>deshalb Optikhütten nahe am Quellpunkt, </a:t>
            </a:r>
          </a:p>
          <a:p>
            <a:r>
              <a:rPr lang="de-DE" sz="2000" dirty="0"/>
              <a:t>g</a:t>
            </a:r>
            <a:r>
              <a:rPr lang="de-DE" sz="2000" dirty="0" smtClean="0"/>
              <a:t>eringe transversale Abstände der Hütten.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223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Standarddesign1</vt:lpstr>
      <vt:lpstr>Custom Design</vt:lpstr>
      <vt:lpstr>PPT-Vorlage_en</vt:lpstr>
      <vt:lpstr>PowerPoint Presentation</vt:lpstr>
      <vt:lpstr>Inhalt</vt:lpstr>
      <vt:lpstr>Motivation</vt:lpstr>
      <vt:lpstr>Ausgewälte Bauplätze</vt:lpstr>
      <vt:lpstr>Halle Nord (PXN), erster Entwurf</vt:lpstr>
      <vt:lpstr>Halle Nord (PXN), Ausschreibung</vt:lpstr>
      <vt:lpstr>Halle Nord (PXN), Ausschreibung</vt:lpstr>
      <vt:lpstr>Halle Ost (PXE), Planung</vt:lpstr>
      <vt:lpstr>Halle Ost (PXE), Ausschreibung</vt:lpstr>
      <vt:lpstr>Halle Ost (PXE), Ausschreibung</vt:lpstr>
      <vt:lpstr>Halle Ost (PXE)</vt:lpstr>
      <vt:lpstr>Halle Ost (PXE)</vt:lpstr>
      <vt:lpstr>Halle Ost (PXE)</vt:lpstr>
      <vt:lpstr>Halle Ost (PXE)</vt:lpstr>
      <vt:lpstr>Halle Ost (PXE)</vt:lpstr>
      <vt:lpstr>Tunnel:</vt:lpstr>
      <vt:lpstr>Tunnel:</vt:lpstr>
      <vt:lpstr>Wiggler, Undulatoren:</vt:lpstr>
      <vt:lpstr>PowerPoint Presentation</vt:lpstr>
      <vt:lpstr>Wiggler, Undulatoren:</vt:lpstr>
      <vt:lpstr>Wiggler, Undulatoren:</vt:lpstr>
      <vt:lpstr>Wiggler, Undulatoren:</vt:lpstr>
      <vt:lpstr>Magnetstruktur</vt:lpstr>
      <vt:lpstr>Sockel</vt:lpstr>
      <vt:lpstr>Zeitplan</vt:lpstr>
    </vt:vector>
  </TitlesOfParts>
  <Manager/>
  <Company>DESY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weckert</dc:creator>
  <cp:keywords/>
  <dc:description/>
  <cp:lastModifiedBy>Bieler, Michael</cp:lastModifiedBy>
  <cp:revision>1506</cp:revision>
  <cp:lastPrinted>2012-11-07T14:05:41Z</cp:lastPrinted>
  <dcterms:created xsi:type="dcterms:W3CDTF">2008-02-26T06:53:26Z</dcterms:created>
  <dcterms:modified xsi:type="dcterms:W3CDTF">2013-03-15T16:48:14Z</dcterms:modified>
  <cp:category/>
</cp:coreProperties>
</file>