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9" r:id="rId1"/>
  </p:sldMasterIdLst>
  <p:notesMasterIdLst>
    <p:notesMasterId r:id="rId43"/>
  </p:notesMasterIdLst>
  <p:sldIdLst>
    <p:sldId id="427" r:id="rId2"/>
    <p:sldId id="428" r:id="rId3"/>
    <p:sldId id="429" r:id="rId4"/>
    <p:sldId id="430" r:id="rId5"/>
    <p:sldId id="498" r:id="rId6"/>
    <p:sldId id="520" r:id="rId7"/>
    <p:sldId id="521" r:id="rId8"/>
    <p:sldId id="522" r:id="rId9"/>
    <p:sldId id="523" r:id="rId10"/>
    <p:sldId id="526" r:id="rId11"/>
    <p:sldId id="524" r:id="rId12"/>
    <p:sldId id="525" r:id="rId13"/>
    <p:sldId id="495" r:id="rId14"/>
    <p:sldId id="499" r:id="rId15"/>
    <p:sldId id="500" r:id="rId16"/>
    <p:sldId id="501" r:id="rId17"/>
    <p:sldId id="492" r:id="rId18"/>
    <p:sldId id="490" r:id="rId19"/>
    <p:sldId id="530" r:id="rId20"/>
    <p:sldId id="502" r:id="rId21"/>
    <p:sldId id="491" r:id="rId22"/>
    <p:sldId id="503" r:id="rId23"/>
    <p:sldId id="538" r:id="rId24"/>
    <p:sldId id="506" r:id="rId25"/>
    <p:sldId id="511" r:id="rId26"/>
    <p:sldId id="510" r:id="rId27"/>
    <p:sldId id="509" r:id="rId28"/>
    <p:sldId id="508" r:id="rId29"/>
    <p:sldId id="507" r:id="rId30"/>
    <p:sldId id="512" r:id="rId31"/>
    <p:sldId id="513" r:id="rId32"/>
    <p:sldId id="514" r:id="rId33"/>
    <p:sldId id="516" r:id="rId34"/>
    <p:sldId id="517" r:id="rId35"/>
    <p:sldId id="519" r:id="rId36"/>
    <p:sldId id="515" r:id="rId37"/>
    <p:sldId id="496" r:id="rId38"/>
    <p:sldId id="497" r:id="rId39"/>
    <p:sldId id="494" r:id="rId40"/>
    <p:sldId id="533" r:id="rId41"/>
    <p:sldId id="461" r:id="rId42"/>
  </p:sldIdLst>
  <p:sldSz cx="9144000" cy="6858000" type="screen4x3"/>
  <p:notesSz cx="6797675" cy="9928225"/>
  <p:embeddedFontLst>
    <p:embeddedFont>
      <p:font typeface="Verdana" pitchFamily="34" charset="0"/>
      <p:regular r:id="rId44"/>
      <p:bold r:id="rId45"/>
      <p:italic r:id="rId46"/>
      <p:boldItalic r:id="rId47"/>
    </p:embeddedFont>
    <p:embeddedFont>
      <p:font typeface="ＭＳ Ｐゴシック" charset="0"/>
      <p:regular r:id="rId48"/>
    </p:embeddedFont>
    <p:embeddedFont>
      <p:font typeface="Calibri" pitchFamily="34" charset="0"/>
      <p:regular r:id="rId49"/>
      <p:bold r:id="rId50"/>
      <p:italic r:id="rId51"/>
      <p:boldItalic r:id="rId52"/>
    </p:embeddedFont>
    <p:embeddedFont>
      <p:font typeface="Trebuchet MS" pitchFamily="34" charset="0"/>
      <p:regular r:id="rId53"/>
      <p:bold r:id="rId54"/>
      <p:italic r:id="rId55"/>
      <p:boldItalic r:id="rId56"/>
    </p:embeddedFont>
    <p:embeddedFont>
      <p:font typeface="Stencil" pitchFamily="82" charset="0"/>
      <p:regular r:id="rId57"/>
    </p:embeddedFont>
    <p:embeddedFont>
      <p:font typeface="Times" pitchFamily="18" charset="0"/>
      <p:regular r:id="rId58"/>
      <p:bold r:id="rId59"/>
      <p:italic r:id="rId60"/>
      <p:boldItalic r:id="rId61"/>
    </p:embeddedFont>
  </p:embeddedFontLst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ＭＳ Ｐゴシック" pitchFamily="-128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ＭＳ Ｐゴシック" pitchFamily="-128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ＭＳ Ｐゴシック" pitchFamily="-128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ＭＳ Ｐゴシック" pitchFamily="-128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ＭＳ Ｐゴシック" pitchFamily="-128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ＭＳ Ｐゴシック" pitchFamily="-128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ＭＳ Ｐゴシック" pitchFamily="-128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ＭＳ Ｐゴシック" pitchFamily="-128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ＭＳ Ｐゴシック" pitchFamily="-128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8000"/>
    <a:srgbClr val="FFFFEB"/>
    <a:srgbClr val="FF0000"/>
    <a:srgbClr val="B88C00"/>
    <a:srgbClr val="DA645E"/>
    <a:srgbClr val="E38585"/>
    <a:srgbClr val="CE826A"/>
    <a:srgbClr val="740000"/>
    <a:srgbClr val="FFFF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396" autoAdjust="0"/>
  </p:normalViewPr>
  <p:slideViewPr>
    <p:cSldViewPr>
      <p:cViewPr varScale="1">
        <p:scale>
          <a:sx n="49" d="100"/>
          <a:sy n="49" d="100"/>
        </p:scale>
        <p:origin x="-11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Click to edit Master text styles</a:t>
            </a:r>
          </a:p>
          <a:p>
            <a:pPr lvl="1"/>
            <a:r>
              <a:rPr lang="de-DE" noProof="0" smtClean="0"/>
              <a:t>Second level</a:t>
            </a:r>
          </a:p>
          <a:p>
            <a:pPr lvl="2"/>
            <a:r>
              <a:rPr lang="de-DE" noProof="0" smtClean="0"/>
              <a:t>Third level</a:t>
            </a:r>
          </a:p>
          <a:p>
            <a:pPr lvl="3"/>
            <a:r>
              <a:rPr lang="de-DE" noProof="0" smtClean="0"/>
              <a:t>Fourth level</a:t>
            </a:r>
          </a:p>
          <a:p>
            <a:pPr lvl="4"/>
            <a:r>
              <a:rPr lang="de-DE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9D83BBCB-090C-433C-9352-2FDA51CA60F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Elettra: 2.0 GeV/2.4 GeV, up to 350 mA</a:t>
            </a:r>
          </a:p>
          <a:p>
            <a:r>
              <a:rPr lang="it-IT" dirty="0" smtClean="0"/>
              <a:t>1 GeV</a:t>
            </a:r>
            <a:r>
              <a:rPr lang="it-IT" baseline="0" dirty="0" smtClean="0"/>
              <a:t> l</a:t>
            </a:r>
            <a:r>
              <a:rPr lang="it-IT" dirty="0" smtClean="0"/>
              <a:t>inac in use until 2007</a:t>
            </a:r>
          </a:p>
          <a:p>
            <a:r>
              <a:rPr lang="it-IT" dirty="0" smtClean="0"/>
              <a:t>2010: Top up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83BBCB-090C-433C-9352-2FDA51CA60F6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gun: 1.6 cell</a:t>
            </a:r>
          </a:p>
          <a:p>
            <a:r>
              <a:rPr lang="en-US" dirty="0" smtClean="0"/>
              <a:t>S0: SLAC type, forward traveling wave, 2/3pi mode</a:t>
            </a:r>
          </a:p>
          <a:p>
            <a:r>
              <a:rPr lang="en-US" dirty="0" smtClean="0"/>
              <a:t>C: CERN type, forward traveling wave, 2/3pi mode</a:t>
            </a:r>
          </a:p>
          <a:p>
            <a:r>
              <a:rPr lang="en-US" dirty="0" smtClean="0"/>
              <a:t>S: ELETTRA type, backward traveling wave, 3/4pi mode, SLED </a:t>
            </a:r>
            <a:r>
              <a:rPr lang="en-US" dirty="0" err="1" smtClean="0"/>
              <a:t>rf</a:t>
            </a:r>
            <a:r>
              <a:rPr lang="en-US" dirty="0" smtClean="0"/>
              <a:t> pulse compression</a:t>
            </a:r>
          </a:p>
          <a:p>
            <a:r>
              <a:rPr lang="en-US" dirty="0" smtClean="0"/>
              <a:t>X: X-band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83BBCB-090C-433C-9352-2FDA51CA60F6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gun: 1.6 cell</a:t>
            </a:r>
          </a:p>
          <a:p>
            <a:r>
              <a:rPr lang="en-US" dirty="0" smtClean="0"/>
              <a:t>S0: SLAC type, forward traveling wave, 2/3pi mode</a:t>
            </a:r>
          </a:p>
          <a:p>
            <a:r>
              <a:rPr lang="en-US" dirty="0" smtClean="0"/>
              <a:t>C: CERN type, forward traveling wave, 2/3pi mode</a:t>
            </a:r>
          </a:p>
          <a:p>
            <a:r>
              <a:rPr lang="en-US" dirty="0" smtClean="0"/>
              <a:t>S: ELETTRA type, backward traveling wave, 3/4pi mode, SLED </a:t>
            </a:r>
            <a:r>
              <a:rPr lang="en-US" dirty="0" err="1" smtClean="0"/>
              <a:t>rf</a:t>
            </a:r>
            <a:r>
              <a:rPr lang="en-US" dirty="0" smtClean="0"/>
              <a:t> pulse compression</a:t>
            </a:r>
          </a:p>
          <a:p>
            <a:r>
              <a:rPr lang="en-US" dirty="0" smtClean="0"/>
              <a:t>X: X-band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83BBCB-090C-433C-9352-2FDA51CA60F6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Image: 7th harmonic of ~262 nm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83BBCB-090C-433C-9352-2FDA51CA60F6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0.99</a:t>
            </a:r>
            <a:r>
              <a:rPr lang="de-DE" baseline="0" dirty="0" smtClean="0"/>
              <a:t> GeV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83BBCB-090C-433C-9352-2FDA51CA60F6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Pulse energy up to 100 uJ</a:t>
            </a:r>
          </a:p>
          <a:p>
            <a:r>
              <a:rPr lang="de-DE" dirty="0" smtClean="0"/>
              <a:t>~120 fs pulse length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83BBCB-090C-433C-9352-2FDA51CA60F6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gun: 1.6 cell</a:t>
            </a:r>
          </a:p>
          <a:p>
            <a:r>
              <a:rPr lang="en-US" dirty="0" smtClean="0"/>
              <a:t>S0: SLAC type, forward traveling wave, 2/3pi mode</a:t>
            </a:r>
          </a:p>
          <a:p>
            <a:r>
              <a:rPr lang="en-US" dirty="0" smtClean="0"/>
              <a:t>C: CERN type, forward traveling wave, 2/3pi mode</a:t>
            </a:r>
          </a:p>
          <a:p>
            <a:r>
              <a:rPr lang="en-US" dirty="0" smtClean="0"/>
              <a:t>S: ELETTRA type, backward traveling wave, 3/4pi mode, SLED </a:t>
            </a:r>
            <a:r>
              <a:rPr lang="en-US" dirty="0" err="1" smtClean="0"/>
              <a:t>rf</a:t>
            </a:r>
            <a:r>
              <a:rPr lang="en-US" dirty="0" smtClean="0"/>
              <a:t> pulse compression</a:t>
            </a:r>
          </a:p>
          <a:p>
            <a:r>
              <a:rPr lang="en-US" dirty="0" smtClean="0"/>
              <a:t>X: X-band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83BBCB-090C-433C-9352-2FDA51CA60F6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83BBCB-090C-433C-9352-2FDA51CA60F6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83BBCB-090C-433C-9352-2FDA51CA60F6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838200"/>
            <a:ext cx="9144000" cy="76200"/>
          </a:xfrm>
          <a:prstGeom prst="rect">
            <a:avLst/>
          </a:prstGeom>
          <a:gradFill rotWithShape="0">
            <a:gsLst>
              <a:gs pos="0">
                <a:srgbClr val="FFFF07"/>
              </a:gs>
              <a:gs pos="100000">
                <a:srgbClr val="1957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12700" algn="ctr" rotWithShape="0">
              <a:srgbClr val="808080">
                <a:alpha val="89999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515100"/>
            <a:ext cx="9144000" cy="76200"/>
          </a:xfrm>
          <a:prstGeom prst="rect">
            <a:avLst/>
          </a:prstGeom>
          <a:gradFill rotWithShape="0">
            <a:gsLst>
              <a:gs pos="0">
                <a:srgbClr val="FFFF07"/>
              </a:gs>
              <a:gs pos="100000">
                <a:srgbClr val="1957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12700" algn="ctr" rotWithShape="0">
              <a:srgbClr val="808080">
                <a:alpha val="89999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1066800"/>
            <a:ext cx="807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endParaRPr lang="en-US">
              <a:solidFill>
                <a:srgbClr val="00008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3619500"/>
            <a:ext cx="9144000" cy="76200"/>
          </a:xfrm>
          <a:prstGeom prst="rect">
            <a:avLst/>
          </a:prstGeom>
          <a:gradFill rotWithShape="0">
            <a:gsLst>
              <a:gs pos="0">
                <a:srgbClr val="FFFF07"/>
              </a:gs>
              <a:gs pos="100000">
                <a:srgbClr val="1957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12700" algn="ctr" rotWithShape="0">
              <a:srgbClr val="808080">
                <a:alpha val="89999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8" name="Picture 13" descr="logo_elettra-600p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14300"/>
            <a:ext cx="6032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4" descr="logo_fermi-600p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228600"/>
            <a:ext cx="12954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962400"/>
            <a:ext cx="8077200" cy="1600200"/>
          </a:xfrm>
          <a:prstGeom prst="rect">
            <a:avLst/>
          </a:prstGeo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908050"/>
            <a:ext cx="8064500" cy="2692400"/>
          </a:xfrm>
        </p:spPr>
        <p:txBody>
          <a:bodyPr/>
          <a:lstStyle>
            <a:lvl1pPr>
              <a:defRPr sz="3200" b="1"/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3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6444208" y="6597352"/>
            <a:ext cx="2699792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120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1D1FFA25-4F4E-47E1-A445-14D00725D68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604" y="0"/>
            <a:ext cx="6000792" cy="836613"/>
          </a:xfrm>
        </p:spPr>
        <p:txBody>
          <a:bodyPr/>
          <a:lstStyle>
            <a:lvl1pPr>
              <a:defRPr sz="2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5462736"/>
          </a:xfrm>
          <a:prstGeom prst="rect">
            <a:avLst/>
          </a:prstGeom>
        </p:spPr>
        <p:txBody>
          <a:bodyPr/>
          <a:lstStyle>
            <a:lvl1pPr>
              <a:defRPr sz="1800">
                <a:effectLst/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6444208" y="6597352"/>
            <a:ext cx="2699792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120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1D1FFA25-4F4E-47E1-A445-14D00725D68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990600"/>
            <a:ext cx="4343400" cy="5462736"/>
          </a:xfrm>
          <a:prstGeom prst="rect">
            <a:avLst/>
          </a:prstGeom>
        </p:spPr>
        <p:txBody>
          <a:bodyPr/>
          <a:lstStyle>
            <a:lvl1pPr>
              <a:defRPr sz="1800">
                <a:effectLst/>
              </a:defRPr>
            </a:lvl1pPr>
            <a:lvl2pPr>
              <a:defRPr sz="1800">
                <a:effectLst/>
              </a:defRPr>
            </a:lvl2pPr>
            <a:lvl3pPr>
              <a:defRPr sz="18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800"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343400" cy="5462736"/>
          </a:xfrm>
          <a:prstGeom prst="rect">
            <a:avLst/>
          </a:prstGeom>
        </p:spPr>
        <p:txBody>
          <a:bodyPr/>
          <a:lstStyle>
            <a:lvl1pPr>
              <a:defRPr sz="1800">
                <a:effectLst/>
              </a:defRPr>
            </a:lvl1pPr>
            <a:lvl2pPr>
              <a:defRPr sz="1800">
                <a:effectLst/>
              </a:defRPr>
            </a:lvl2pPr>
            <a:lvl3pPr>
              <a:defRPr sz="18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800"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71604" y="0"/>
            <a:ext cx="6000792" cy="836613"/>
          </a:xfrm>
        </p:spPr>
        <p:txBody>
          <a:bodyPr/>
          <a:lstStyle>
            <a:lvl1pPr>
              <a:defRPr sz="2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6444208" y="6597352"/>
            <a:ext cx="2699792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120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1D1FFA25-4F4E-47E1-A445-14D00725D68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0"/>
            <a:ext cx="7272338" cy="836613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388" y="1052513"/>
            <a:ext cx="8785225" cy="2551112"/>
          </a:xfrm>
          <a:prstGeom prst="rect">
            <a:avLst/>
          </a:prstGeom>
        </p:spPr>
        <p:txBody>
          <a:bodyPr/>
          <a:lstStyle>
            <a:lvl1pPr>
              <a:defRPr sz="1800">
                <a:effectLst/>
              </a:defRPr>
            </a:lvl1pPr>
            <a:lvl2pPr>
              <a:defRPr sz="1800">
                <a:effectLst/>
              </a:defRPr>
            </a:lvl2pPr>
            <a:lvl3pPr>
              <a:defRPr sz="18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800"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388" y="3756025"/>
            <a:ext cx="8785225" cy="2552700"/>
          </a:xfrm>
          <a:prstGeom prst="rect">
            <a:avLst/>
          </a:prstGeom>
        </p:spPr>
        <p:txBody>
          <a:bodyPr/>
          <a:lstStyle>
            <a:lvl1pPr>
              <a:defRPr sz="1800">
                <a:effectLst/>
              </a:defRPr>
            </a:lvl1pPr>
            <a:lvl2pPr>
              <a:defRPr sz="1800">
                <a:effectLst/>
              </a:defRPr>
            </a:lvl2pPr>
            <a:lvl3pPr>
              <a:defRPr sz="18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800"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6444208" y="6597352"/>
            <a:ext cx="2699792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120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1D1FFA25-4F4E-47E1-A445-14D00725D68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1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IPAC’11, 09/11, San Sebastian, ES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B0BD4-FAD6-4D03-B323-0A4EA7412B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09281F0-F8F3-48C7-9F77-BEC346E3964E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664" y="0"/>
            <a:ext cx="6048672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1029" name="Picture 5" descr="logo_elettra-600px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114300"/>
            <a:ext cx="6032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logo_fermi-600px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96200" y="228600"/>
            <a:ext cx="12954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838200"/>
            <a:ext cx="9144000" cy="76200"/>
          </a:xfrm>
          <a:prstGeom prst="rect">
            <a:avLst/>
          </a:prstGeom>
          <a:gradFill rotWithShape="0">
            <a:gsLst>
              <a:gs pos="0">
                <a:srgbClr val="FFFF07"/>
              </a:gs>
              <a:gs pos="100000">
                <a:srgbClr val="1957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12700" algn="ctr" rotWithShape="0">
              <a:srgbClr val="808080">
                <a:alpha val="89999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0" y="6515100"/>
            <a:ext cx="9144000" cy="76200"/>
          </a:xfrm>
          <a:prstGeom prst="rect">
            <a:avLst/>
          </a:prstGeom>
          <a:gradFill rotWithShape="0">
            <a:gsLst>
              <a:gs pos="0">
                <a:srgbClr val="FFFF07"/>
              </a:gs>
              <a:gs pos="100000">
                <a:srgbClr val="1957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12700" algn="ctr" rotWithShape="0">
              <a:srgbClr val="808080">
                <a:alpha val="89999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6444208" y="6597352"/>
            <a:ext cx="2699792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120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1D1FFA25-4F4E-47E1-A445-14D00725D68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3" r:id="rId2"/>
    <p:sldLayoutId id="2147483714" r:id="rId3"/>
    <p:sldLayoutId id="2147483717" r:id="rId4"/>
    <p:sldLayoutId id="2147483718" r:id="rId5"/>
    <p:sldLayoutId id="2147483719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ＭＳ Ｐゴシック" pitchFamily="-12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ＭＳ Ｐゴシック" pitchFamily="-12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ＭＳ Ｐゴシック" pitchFamily="-12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ＭＳ Ｐゴシック" pitchFamily="-12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ＭＳ Ｐゴシック" pitchFamily="-12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ＭＳ Ｐゴシック" pitchFamily="-12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ＭＳ Ｐゴシック" pitchFamily="-12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ＭＳ Ｐゴシック" pitchFamily="-12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55000"/>
        <a:buFont typeface="Wingdings" pitchFamily="2" charset="2"/>
        <a:defRPr sz="18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" pitchFamily="-128" charset="0"/>
        <a:buChar char="•"/>
        <a:defRPr sz="1800">
          <a:solidFill>
            <a:schemeClr val="tx1"/>
          </a:solidFill>
          <a:effectLst/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chemeClr val="tx1"/>
          </a:solidFill>
          <a:effectLst/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80000"/>
        <a:buChar char="o"/>
        <a:defRPr sz="1800" i="1">
          <a:solidFill>
            <a:schemeClr val="tx1"/>
          </a:solidFill>
          <a:effectLst/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800" i="1">
          <a:solidFill>
            <a:schemeClr val="tx1"/>
          </a:solidFill>
          <a:effectLst/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 i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 i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 i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 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7504" y="3789040"/>
            <a:ext cx="8941296" cy="2664296"/>
          </a:xfrm>
        </p:spPr>
        <p:txBody>
          <a:bodyPr anchor="ctr"/>
          <a:lstStyle/>
          <a:p>
            <a:pPr eaLnBrk="1" hangingPunct="1">
              <a:defRPr/>
            </a:pPr>
            <a:r>
              <a:rPr lang="it-IT" sz="1200" dirty="0" smtClean="0"/>
              <a:t>E. Allaria, R. Appio, </a:t>
            </a:r>
            <a:r>
              <a:rPr lang="en-US" sz="1200" dirty="0" smtClean="0"/>
              <a:t>L. </a:t>
            </a:r>
            <a:r>
              <a:rPr lang="en-US" sz="1200" dirty="0" err="1" smtClean="0"/>
              <a:t>Badano</a:t>
            </a:r>
            <a:r>
              <a:rPr lang="en-US" sz="1200" dirty="0" smtClean="0"/>
              <a:t>, W.A. Barletta, S. </a:t>
            </a:r>
            <a:r>
              <a:rPr lang="en-US" sz="1200" dirty="0" err="1" smtClean="0"/>
              <a:t>Bassanese</a:t>
            </a:r>
            <a:r>
              <a:rPr lang="en-US" sz="1200" dirty="0" smtClean="0"/>
              <a:t>, A. </a:t>
            </a:r>
            <a:r>
              <a:rPr lang="en-US" sz="1200" dirty="0" err="1" smtClean="0"/>
              <a:t>Battistoni</a:t>
            </a:r>
            <a:r>
              <a:rPr lang="en-US" sz="1200" dirty="0" smtClean="0"/>
              <a:t>, F. </a:t>
            </a:r>
            <a:r>
              <a:rPr lang="en-US" sz="1200" dirty="0" err="1" smtClean="0"/>
              <a:t>Bencivenga</a:t>
            </a:r>
            <a:r>
              <a:rPr lang="en-US" sz="1200" dirty="0" smtClean="0"/>
              <a:t>, S.G. </a:t>
            </a:r>
            <a:r>
              <a:rPr lang="en-US" sz="1200" dirty="0" err="1" smtClean="0"/>
              <a:t>Biedron</a:t>
            </a:r>
            <a:r>
              <a:rPr lang="en-US" sz="1200" dirty="0" smtClean="0"/>
              <a:t>, A. </a:t>
            </a:r>
            <a:r>
              <a:rPr lang="en-US" sz="1200" dirty="0" err="1" smtClean="0"/>
              <a:t>Borga</a:t>
            </a:r>
            <a:r>
              <a:rPr lang="en-US" sz="1200" dirty="0" smtClean="0"/>
              <a:t>, R. </a:t>
            </a:r>
            <a:r>
              <a:rPr lang="en-US" sz="1200" dirty="0" err="1" smtClean="0"/>
              <a:t>Borghes</a:t>
            </a:r>
            <a:r>
              <a:rPr lang="en-US" sz="1200" dirty="0" smtClean="0"/>
              <a:t>, M. </a:t>
            </a:r>
            <a:r>
              <a:rPr lang="en-US" sz="1200" dirty="0" err="1" smtClean="0"/>
              <a:t>Bossi</a:t>
            </a:r>
            <a:r>
              <a:rPr lang="en-US" sz="1200" dirty="0" smtClean="0"/>
              <a:t>, E. </a:t>
            </a:r>
            <a:r>
              <a:rPr lang="en-US" sz="1200" dirty="0" err="1" smtClean="0"/>
              <a:t>Busetto</a:t>
            </a:r>
            <a:r>
              <a:rPr lang="en-US" sz="1200" dirty="0" smtClean="0"/>
              <a:t>, C. </a:t>
            </a:r>
            <a:r>
              <a:rPr lang="en-US" sz="1200" dirty="0" err="1" smtClean="0"/>
              <a:t>Callegari</a:t>
            </a:r>
            <a:r>
              <a:rPr lang="en-US" sz="1200" dirty="0" smtClean="0"/>
              <a:t>, F. </a:t>
            </a:r>
            <a:r>
              <a:rPr lang="en-US" sz="1200" dirty="0" err="1" smtClean="0"/>
              <a:t>Capotondi</a:t>
            </a:r>
            <a:r>
              <a:rPr lang="en-US" sz="1200" dirty="0" smtClean="0"/>
              <a:t>, D. </a:t>
            </a:r>
            <a:r>
              <a:rPr lang="en-US" sz="1200" dirty="0" err="1" smtClean="0"/>
              <a:t>Castronovo</a:t>
            </a:r>
            <a:r>
              <a:rPr lang="en-US" sz="1200" dirty="0" smtClean="0"/>
              <a:t>, P. </a:t>
            </a:r>
            <a:r>
              <a:rPr lang="en-US" sz="1200" dirty="0" err="1" smtClean="0"/>
              <a:t>Cinquegrana</a:t>
            </a:r>
            <a:r>
              <a:rPr lang="en-US" sz="1200" dirty="0" smtClean="0"/>
              <a:t>, S. </a:t>
            </a:r>
            <a:r>
              <a:rPr lang="en-US" sz="1200" dirty="0" err="1" smtClean="0"/>
              <a:t>Cleva</a:t>
            </a:r>
            <a:r>
              <a:rPr lang="en-US" sz="1200" dirty="0" smtClean="0"/>
              <a:t>, D. </a:t>
            </a:r>
            <a:r>
              <a:rPr lang="en-US" sz="1200" dirty="0" err="1" smtClean="0"/>
              <a:t>Cocco</a:t>
            </a:r>
            <a:r>
              <a:rPr lang="en-US" sz="1200" dirty="0" smtClean="0"/>
              <a:t>, M. </a:t>
            </a:r>
            <a:r>
              <a:rPr lang="en-US" sz="1200" dirty="0" err="1" smtClean="0"/>
              <a:t>Coreno</a:t>
            </a:r>
            <a:r>
              <a:rPr lang="en-US" sz="1200" dirty="0" smtClean="0"/>
              <a:t>, M. </a:t>
            </a:r>
            <a:r>
              <a:rPr lang="en-US" sz="1200" dirty="0" err="1" smtClean="0"/>
              <a:t>Cornacchia</a:t>
            </a:r>
            <a:r>
              <a:rPr lang="en-US" sz="1200" dirty="0" smtClean="0"/>
              <a:t>, P. </a:t>
            </a:r>
            <a:r>
              <a:rPr lang="en-US" sz="1200" dirty="0" err="1" smtClean="0"/>
              <a:t>Craievich</a:t>
            </a:r>
            <a:r>
              <a:rPr lang="en-US" sz="1200" dirty="0" smtClean="0"/>
              <a:t>, R. </a:t>
            </a:r>
            <a:r>
              <a:rPr lang="en-US" sz="1200" dirty="0" err="1" smtClean="0"/>
              <a:t>Cucini</a:t>
            </a:r>
            <a:r>
              <a:rPr lang="en-US" sz="1200" dirty="0" smtClean="0"/>
              <a:t>, I. </a:t>
            </a:r>
            <a:r>
              <a:rPr lang="en-US" sz="1200" dirty="0" err="1" smtClean="0"/>
              <a:t>Cudin</a:t>
            </a:r>
            <a:r>
              <a:rPr lang="en-US" sz="1200" dirty="0" smtClean="0"/>
              <a:t>, F. D'Amico, </a:t>
            </a:r>
            <a:r>
              <a:rPr lang="it-IT" sz="1200" dirty="0" smtClean="0"/>
              <a:t>M.B. Danailov, M. Dal Forno, </a:t>
            </a:r>
            <a:r>
              <a:rPr lang="en-US" sz="1200" dirty="0" smtClean="0"/>
              <a:t>G. </a:t>
            </a:r>
            <a:r>
              <a:rPr lang="en-US" sz="1200" dirty="0" err="1" smtClean="0"/>
              <a:t>D'Auria</a:t>
            </a:r>
            <a:r>
              <a:rPr lang="en-US" sz="1200" dirty="0" smtClean="0"/>
              <a:t>, A. </a:t>
            </a:r>
            <a:r>
              <a:rPr lang="en-US" sz="1200" dirty="0" err="1" smtClean="0"/>
              <a:t>Demidovich</a:t>
            </a:r>
            <a:r>
              <a:rPr lang="en-US" sz="1200" dirty="0" smtClean="0"/>
              <a:t>, R. De Monte,</a:t>
            </a:r>
            <a:r>
              <a:rPr lang="it-IT" sz="1200" dirty="0" smtClean="0"/>
              <a:t> P. Delgiusto, G. De Ninno, S. Di Fonzo, M. Di Fraia, S. Di Mitri, B. Diviacco, A. Fabris, R. Fabris, W. Fawley, M. Ferianis,</a:t>
            </a:r>
            <a:r>
              <a:rPr lang="en-US" sz="1200" dirty="0" smtClean="0"/>
              <a:t> E. Ferrari</a:t>
            </a:r>
            <a:r>
              <a:rPr lang="it-IT" sz="1200" dirty="0" smtClean="0"/>
              <a:t>, S. Ferry, </a:t>
            </a:r>
            <a:r>
              <a:rPr lang="en-US" sz="1200" dirty="0" smtClean="0"/>
              <a:t>L. </a:t>
            </a:r>
            <a:r>
              <a:rPr lang="en-US" sz="1200" dirty="0" err="1" smtClean="0"/>
              <a:t>Fröhlich</a:t>
            </a:r>
            <a:r>
              <a:rPr lang="en-US" sz="1200" dirty="0" smtClean="0"/>
              <a:t>, P. </a:t>
            </a:r>
            <a:r>
              <a:rPr lang="en-US" sz="1200" dirty="0" err="1" smtClean="0"/>
              <a:t>Furlan</a:t>
            </a:r>
            <a:r>
              <a:rPr lang="en-US" sz="1200" dirty="0" smtClean="0"/>
              <a:t>,</a:t>
            </a:r>
            <a:r>
              <a:rPr lang="it-IT" sz="1200" dirty="0" smtClean="0"/>
              <a:t> </a:t>
            </a:r>
            <a:r>
              <a:rPr lang="en-US" sz="1200" dirty="0" smtClean="0"/>
              <a:t>G. </a:t>
            </a:r>
            <a:r>
              <a:rPr lang="en-US" sz="1200" dirty="0" err="1" smtClean="0"/>
              <a:t>Gaio</a:t>
            </a:r>
            <a:r>
              <a:rPr lang="en-US" sz="1200" dirty="0" smtClean="0"/>
              <a:t>, F. </a:t>
            </a:r>
            <a:r>
              <a:rPr lang="en-US" sz="1200" dirty="0" err="1" smtClean="0"/>
              <a:t>Gelmetti</a:t>
            </a:r>
            <a:r>
              <a:rPr lang="en-US" sz="1200" dirty="0" smtClean="0"/>
              <a:t>, A. </a:t>
            </a:r>
            <a:r>
              <a:rPr lang="en-US" sz="1200" dirty="0" err="1" smtClean="0"/>
              <a:t>Gessini</a:t>
            </a:r>
            <a:r>
              <a:rPr lang="en-US" sz="1200" dirty="0" smtClean="0"/>
              <a:t>, E. </a:t>
            </a:r>
            <a:r>
              <a:rPr lang="en-US" sz="1200" dirty="0" err="1" smtClean="0"/>
              <a:t>Giangrisostomi</a:t>
            </a:r>
            <a:r>
              <a:rPr lang="en-US" sz="1200" dirty="0" smtClean="0"/>
              <a:t>, D. </a:t>
            </a:r>
            <a:r>
              <a:rPr lang="en-US" sz="1200" dirty="0" err="1" smtClean="0"/>
              <a:t>Giuressi</a:t>
            </a:r>
            <a:r>
              <a:rPr lang="en-US" sz="1200" dirty="0" smtClean="0"/>
              <a:t>, L. </a:t>
            </a:r>
            <a:r>
              <a:rPr lang="en-US" sz="1200" dirty="0" err="1" smtClean="0"/>
              <a:t>Giannessi</a:t>
            </a:r>
            <a:r>
              <a:rPr lang="en-US" sz="1200" dirty="0" smtClean="0"/>
              <a:t>, M. </a:t>
            </a:r>
            <a:r>
              <a:rPr lang="en-US" sz="1200" dirty="0" err="1" smtClean="0"/>
              <a:t>Giannini</a:t>
            </a:r>
            <a:r>
              <a:rPr lang="en-US" sz="1200" dirty="0" smtClean="0"/>
              <a:t>, R. </a:t>
            </a:r>
            <a:r>
              <a:rPr lang="en-US" sz="1200" dirty="0" err="1" smtClean="0"/>
              <a:t>Gobessi</a:t>
            </a:r>
            <a:r>
              <a:rPr lang="en-US" sz="1200" dirty="0" smtClean="0"/>
              <a:t>, C. </a:t>
            </a:r>
            <a:r>
              <a:rPr lang="en-US" sz="1200" dirty="0" err="1" smtClean="0"/>
              <a:t>Grazioli</a:t>
            </a:r>
            <a:r>
              <a:rPr lang="en-US" sz="1200" dirty="0" smtClean="0"/>
              <a:t>, R. </a:t>
            </a:r>
            <a:r>
              <a:rPr lang="en-US" sz="1200" dirty="0" err="1" smtClean="0"/>
              <a:t>Ivanov</a:t>
            </a:r>
            <a:r>
              <a:rPr lang="en-US" sz="1200" dirty="0" smtClean="0"/>
              <a:t>, E. </a:t>
            </a:r>
            <a:r>
              <a:rPr lang="en-US" sz="1200" dirty="0" err="1" smtClean="0"/>
              <a:t>Karantzoulis</a:t>
            </a:r>
            <a:r>
              <a:rPr lang="en-US" sz="1200" dirty="0" smtClean="0"/>
              <a:t>, M. </a:t>
            </a:r>
            <a:r>
              <a:rPr lang="en-US" sz="1200" dirty="0" err="1" smtClean="0"/>
              <a:t>Lonza</a:t>
            </a:r>
            <a:r>
              <a:rPr lang="en-US" sz="1200" dirty="0" smtClean="0"/>
              <a:t>, A. </a:t>
            </a:r>
            <a:r>
              <a:rPr lang="en-US" sz="1200" dirty="0" err="1" smtClean="0"/>
              <a:t>Lutman</a:t>
            </a:r>
            <a:r>
              <a:rPr lang="en-US" sz="1200" dirty="0" smtClean="0"/>
              <a:t>, B. </a:t>
            </a:r>
            <a:r>
              <a:rPr lang="en-US" sz="1200" dirty="0" err="1" smtClean="0"/>
              <a:t>Mahieu</a:t>
            </a:r>
            <a:r>
              <a:rPr lang="en-US" sz="1200" dirty="0" smtClean="0"/>
              <a:t>, N. </a:t>
            </a:r>
            <a:r>
              <a:rPr lang="en-US" sz="1200" dirty="0" err="1" smtClean="0"/>
              <a:t>Mahne</a:t>
            </a:r>
            <a:r>
              <a:rPr lang="en-US" sz="1200" dirty="0" smtClean="0"/>
              <a:t>, C. </a:t>
            </a:r>
            <a:r>
              <a:rPr lang="en-US" sz="1200" dirty="0" err="1" smtClean="0"/>
              <a:t>Masciovecchio</a:t>
            </a:r>
            <a:r>
              <a:rPr lang="en-US" sz="1200" dirty="0" smtClean="0"/>
              <a:t>, M. </a:t>
            </a:r>
            <a:r>
              <a:rPr lang="en-US" sz="1200" dirty="0" err="1" smtClean="0"/>
              <a:t>Milloch</a:t>
            </a:r>
            <a:r>
              <a:rPr lang="en-US" sz="1200" dirty="0" smtClean="0"/>
              <a:t>, S.V. Milton, M. </a:t>
            </a:r>
            <a:r>
              <a:rPr lang="en-US" sz="1200" dirty="0" err="1" smtClean="0"/>
              <a:t>Musardo</a:t>
            </a:r>
            <a:r>
              <a:rPr lang="en-US" sz="1200" dirty="0" smtClean="0"/>
              <a:t>, I.P. </a:t>
            </a:r>
            <a:r>
              <a:rPr lang="en-US" sz="1200" dirty="0" err="1" smtClean="0"/>
              <a:t>Nikolov</a:t>
            </a:r>
            <a:r>
              <a:rPr lang="en-US" sz="1200" dirty="0" smtClean="0"/>
              <a:t>, S. </a:t>
            </a:r>
            <a:r>
              <a:rPr lang="en-US" sz="1200" dirty="0" err="1" smtClean="0"/>
              <a:t>Noe</a:t>
            </a:r>
            <a:r>
              <a:rPr lang="en-US" sz="1200" dirty="0" smtClean="0"/>
              <a:t>, F. </a:t>
            </a:r>
            <a:r>
              <a:rPr lang="en-US" sz="1200" dirty="0" err="1" smtClean="0"/>
              <a:t>Parmigiani</a:t>
            </a:r>
            <a:r>
              <a:rPr lang="en-US" sz="1200" dirty="0" smtClean="0"/>
              <a:t>, G. </a:t>
            </a:r>
            <a:r>
              <a:rPr lang="en-US" sz="1200" dirty="0" err="1" smtClean="0"/>
              <a:t>Passos</a:t>
            </a:r>
            <a:r>
              <a:rPr lang="en-US" sz="1200" dirty="0" smtClean="0"/>
              <a:t>, E. </a:t>
            </a:r>
            <a:r>
              <a:rPr lang="en-US" sz="1200" dirty="0" err="1" smtClean="0"/>
              <a:t>Pedersoli</a:t>
            </a:r>
            <a:r>
              <a:rPr lang="en-US" sz="1200" dirty="0" smtClean="0"/>
              <a:t>, </a:t>
            </a:r>
            <a:r>
              <a:rPr lang="it-IT" sz="1200" dirty="0" smtClean="0"/>
              <a:t>G. Penco, M. Petronio, L. Pivetta, M. Predonzani, E. Principi, L. Raimondi, F. Rossi, L. Rumiz, A. Salom, C. Scafuri, R. Sergo, C. Serpico, P. Sigalotti, </a:t>
            </a:r>
            <a:r>
              <a:rPr lang="en-US" sz="1200" dirty="0" smtClean="0"/>
              <a:t>S. </a:t>
            </a:r>
            <a:r>
              <a:rPr lang="en-US" sz="1200" dirty="0" err="1" smtClean="0"/>
              <a:t>Spampinati</a:t>
            </a:r>
            <a:r>
              <a:rPr lang="en-US" sz="1200" dirty="0" smtClean="0"/>
              <a:t>, C. </a:t>
            </a:r>
            <a:r>
              <a:rPr lang="en-US" sz="1200" dirty="0" err="1" smtClean="0"/>
              <a:t>Spezzani</a:t>
            </a:r>
            <a:r>
              <a:rPr lang="en-US" sz="1200" dirty="0" smtClean="0"/>
              <a:t>, M. </a:t>
            </a:r>
            <a:r>
              <a:rPr lang="en-US" sz="1200" dirty="0" err="1" smtClean="0"/>
              <a:t>Svandrlik</a:t>
            </a:r>
            <a:r>
              <a:rPr lang="en-US" sz="1200" dirty="0" smtClean="0"/>
              <a:t>, C. </a:t>
            </a:r>
            <a:r>
              <a:rPr lang="en-US" sz="1200" dirty="0" err="1" smtClean="0"/>
              <a:t>Svetina</a:t>
            </a:r>
            <a:r>
              <a:rPr lang="en-US" sz="1200" dirty="0" smtClean="0"/>
              <a:t>, S. </a:t>
            </a:r>
            <a:r>
              <a:rPr lang="en-US" sz="1200" dirty="0" err="1" smtClean="0"/>
              <a:t>Tazzari</a:t>
            </a:r>
            <a:r>
              <a:rPr lang="en-US" sz="1200" dirty="0" smtClean="0"/>
              <a:t>, </a:t>
            </a:r>
            <a:r>
              <a:rPr lang="it-IT" sz="1200" dirty="0" smtClean="0"/>
              <a:t>M. Trovò, R. Umer, A. Vascotto, </a:t>
            </a:r>
            <a:r>
              <a:rPr lang="en-US" sz="1200" dirty="0" smtClean="0"/>
              <a:t>M. Veronese, R. </a:t>
            </a:r>
            <a:r>
              <a:rPr lang="en-US" sz="1200" dirty="0" err="1" smtClean="0"/>
              <a:t>Visintini</a:t>
            </a:r>
            <a:r>
              <a:rPr lang="en-US" sz="1200" dirty="0" smtClean="0"/>
              <a:t>, M. </a:t>
            </a:r>
            <a:r>
              <a:rPr lang="en-US" sz="1200" dirty="0" err="1" smtClean="0"/>
              <a:t>Zaccaria</a:t>
            </a:r>
            <a:r>
              <a:rPr lang="en-US" sz="1200" dirty="0" smtClean="0"/>
              <a:t>, D. </a:t>
            </a:r>
            <a:r>
              <a:rPr lang="en-US" sz="1200" dirty="0" err="1" smtClean="0"/>
              <a:t>Zangrando</a:t>
            </a:r>
            <a:r>
              <a:rPr lang="en-US" sz="1200" dirty="0" smtClean="0"/>
              <a:t>, </a:t>
            </a:r>
            <a:r>
              <a:rPr lang="it-IT" sz="1200" dirty="0" smtClean="0"/>
              <a:t>M. Zangrando</a:t>
            </a:r>
            <a:br>
              <a:rPr lang="it-IT" sz="1200" dirty="0" smtClean="0"/>
            </a:br>
            <a:r>
              <a:rPr lang="it-IT" sz="1200" dirty="0" smtClean="0"/>
              <a:t>and many others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908051"/>
            <a:ext cx="8064500" cy="273697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FERMI@Elettra</a:t>
            </a:r>
            <a:endParaRPr lang="de-DE" sz="2600" dirty="0" smtClean="0"/>
          </a:p>
        </p:txBody>
      </p:sp>
      <p:sp>
        <p:nvSpPr>
          <p:cNvPr id="25" name="Rectangle 4"/>
          <p:cNvSpPr txBox="1">
            <a:spLocks noChangeArrowheads="1"/>
          </p:cNvSpPr>
          <p:nvPr/>
        </p:nvSpPr>
        <p:spPr bwMode="auto">
          <a:xfrm>
            <a:off x="0" y="6597650"/>
            <a:ext cx="514826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1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ＭＳ Ｐゴシック" pitchFamily="-128" charset="-128"/>
                <a:cs typeface="+mn-cs"/>
              </a:rPr>
              <a:t>Beschleunigerbetriebsseminar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ＭＳ Ｐゴシック" pitchFamily="-128" charset="-128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ＭＳ Ｐゴシック" pitchFamily="-128" charset="-128"/>
                <a:cs typeface="+mn-cs"/>
              </a:rPr>
              <a:t>Grömitz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ＭＳ Ｐゴシック" pitchFamily="-128" charset="-128"/>
                <a:cs typeface="+mn-cs"/>
              </a:rPr>
              <a:t>, 18.–21.3.2012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8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 pitchFamily="34" charset="0"/>
              <a:ea typeface="ＭＳ Ｐゴシック" pitchFamily="-128" charset="-128"/>
              <a:cs typeface="+mn-cs"/>
            </a:endParaRPr>
          </a:p>
        </p:txBody>
      </p:sp>
      <p:sp>
        <p:nvSpPr>
          <p:cNvPr id="26" name="Rectangle 9"/>
          <p:cNvSpPr txBox="1">
            <a:spLocks noChangeArrowheads="1"/>
          </p:cNvSpPr>
          <p:nvPr/>
        </p:nvSpPr>
        <p:spPr bwMode="auto">
          <a:xfrm>
            <a:off x="5364163" y="6597650"/>
            <a:ext cx="377983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i="1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ＭＳ Ｐゴシック" pitchFamily="-128" charset="-128"/>
                <a:cs typeface="+mn-cs"/>
              </a:rPr>
              <a:t>Lars Fröhlich, Elettra–Sincrotrone Trieste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8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 pitchFamily="34" charset="0"/>
              <a:ea typeface="ＭＳ Ｐゴシック" pitchFamily="-128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FEL-1 Radiators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1FFA25-4F4E-47E1-A445-14D00725D681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1080312"/>
            <a:ext cx="7920878" cy="5283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4317" y="4581128"/>
            <a:ext cx="2729540" cy="1819384"/>
          </a:xfrm>
          <a:prstGeom prst="rect">
            <a:avLst/>
          </a:prstGeom>
          <a:noFill/>
          <a:ln w="28575">
            <a:solidFill>
              <a:schemeClr val="accent6"/>
            </a:solidFill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 t="11811" b="8463"/>
          <a:stretch>
            <a:fillRect/>
          </a:stretch>
        </p:blipFill>
        <p:spPr bwMode="auto">
          <a:xfrm>
            <a:off x="6228184" y="4509120"/>
            <a:ext cx="2808312" cy="1944216"/>
          </a:xfrm>
          <a:prstGeom prst="rect">
            <a:avLst/>
          </a:prstGeom>
          <a:noFill/>
          <a:ln w="28575">
            <a:solidFill>
              <a:schemeClr val="accent6"/>
            </a:solidFill>
            <a:miter lim="800000"/>
            <a:headEnd/>
            <a:tailEnd/>
          </a:ln>
        </p:spPr>
      </p:pic>
      <p:sp>
        <p:nvSpPr>
          <p:cNvPr id="7" name="Freccia a destra 24"/>
          <p:cNvSpPr/>
          <p:nvPr/>
        </p:nvSpPr>
        <p:spPr>
          <a:xfrm rot="20960249" flipV="1">
            <a:off x="4078774" y="4146670"/>
            <a:ext cx="769937" cy="188912"/>
          </a:xfrm>
          <a:prstGeom prst="rightArrow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Dump 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1FFA25-4F4E-47E1-A445-14D00725D681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7" descr="DSC_07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488" y="1134467"/>
            <a:ext cx="7645024" cy="5174854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  <p:sp>
        <p:nvSpPr>
          <p:cNvPr id="8" name="Freccia a destra 24"/>
          <p:cNvSpPr/>
          <p:nvPr/>
        </p:nvSpPr>
        <p:spPr>
          <a:xfrm rot="21321879" flipV="1">
            <a:off x="6234659" y="3676432"/>
            <a:ext cx="769937" cy="188912"/>
          </a:xfrm>
          <a:prstGeom prst="rightArrow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Experimental Hall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1FFA25-4F4E-47E1-A445-14D00725D681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14" descr="ExpHall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91" y="1273796"/>
            <a:ext cx="8208818" cy="4896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Beamlines &amp; Scientific Programs</a:t>
            </a:r>
            <a:endParaRPr lang="en-US" dirty="0"/>
          </a:p>
        </p:txBody>
      </p:sp>
      <p:pic>
        <p:nvPicPr>
          <p:cNvPr id="5" name="Content Placeholder 4" descr="Photon beamline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140968"/>
            <a:ext cx="9144000" cy="180714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1FFA25-4F4E-47E1-A445-14D00725D68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79512" y="1052736"/>
            <a:ext cx="3744416" cy="206210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TIMEX – Elastic and inelastic scattering</a:t>
            </a:r>
          </a:p>
          <a:p>
            <a:r>
              <a:rPr lang="en-US" sz="1600" dirty="0" smtClean="0"/>
              <a:t>Transient grating spectroscopy </a:t>
            </a:r>
            <a:r>
              <a:rPr lang="en-US" sz="1600" dirty="0" smtClean="0">
                <a:solidFill>
                  <a:schemeClr val="accent4"/>
                </a:solidFill>
              </a:rPr>
              <a:t>(transform-limited bandwidth)</a:t>
            </a:r>
          </a:p>
          <a:p>
            <a:r>
              <a:rPr lang="en-US" sz="1600" dirty="0" smtClean="0"/>
              <a:t>Pump &amp; probe spectroscopy, ultra-fast magnetization dynamics</a:t>
            </a:r>
            <a:br>
              <a:rPr lang="en-US" sz="1600" dirty="0" smtClean="0"/>
            </a:br>
            <a:r>
              <a:rPr lang="en-US" sz="1600" dirty="0" smtClean="0">
                <a:solidFill>
                  <a:schemeClr val="accent4"/>
                </a:solidFill>
              </a:rPr>
              <a:t>(brightness, wavelength </a:t>
            </a:r>
            <a:r>
              <a:rPr lang="en-US" sz="1600" dirty="0" err="1" smtClean="0">
                <a:solidFill>
                  <a:schemeClr val="accent4"/>
                </a:solidFill>
              </a:rPr>
              <a:t>tunability</a:t>
            </a:r>
            <a:r>
              <a:rPr lang="en-US" sz="1600" dirty="0" smtClean="0">
                <a:solidFill>
                  <a:schemeClr val="accent4"/>
                </a:solidFill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67944" y="1052736"/>
            <a:ext cx="4896544" cy="206210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6"/>
                </a:solidFill>
              </a:rPr>
              <a:t>DIPROI – (Coherent) diffraction and projection imaging</a:t>
            </a:r>
          </a:p>
          <a:p>
            <a:pPr marL="180000" indent="-180000">
              <a:buFont typeface="Arial" pitchFamily="34" charset="0"/>
              <a:buChar char="•"/>
            </a:pPr>
            <a:r>
              <a:rPr lang="en-US" sz="1600" dirty="0" smtClean="0"/>
              <a:t>Single shot (bio and solid state structures)</a:t>
            </a:r>
          </a:p>
          <a:p>
            <a:pPr marL="180000" indent="-180000">
              <a:buFont typeface="Arial" pitchFamily="34" charset="0"/>
              <a:buChar char="•"/>
            </a:pPr>
            <a:r>
              <a:rPr lang="en-US" sz="1600" dirty="0" smtClean="0"/>
              <a:t>Resonant (chemical and magnetic imaging)</a:t>
            </a:r>
          </a:p>
          <a:p>
            <a:pPr marL="180000" indent="-180000">
              <a:buFont typeface="Arial" pitchFamily="34" charset="0"/>
              <a:buChar char="•"/>
            </a:pPr>
            <a:r>
              <a:rPr lang="en-US" sz="1600" dirty="0" smtClean="0"/>
              <a:t>Time-resolved (morphology and internal structure at the nm scale)</a:t>
            </a:r>
          </a:p>
          <a:p>
            <a:r>
              <a:rPr lang="de-DE" sz="1600" dirty="0" smtClean="0">
                <a:solidFill>
                  <a:schemeClr val="bg2"/>
                </a:solidFill>
              </a:rPr>
              <a:t>(brightness, wavelength tunability, circular polarization)</a:t>
            </a:r>
            <a:endParaRPr lang="en-US" sz="1600" dirty="0" smtClean="0">
              <a:solidFill>
                <a:schemeClr val="bg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512" y="5013176"/>
            <a:ext cx="8784976" cy="1323439"/>
          </a:xfrm>
          <a:prstGeom prst="rect">
            <a:avLst/>
          </a:prstGeom>
          <a:solidFill>
            <a:schemeClr val="bg1"/>
          </a:solidFill>
          <a:ln w="190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LDM – Low density matter</a:t>
            </a:r>
            <a:endParaRPr lang="en-US" sz="1400" dirty="0" smtClean="0">
              <a:solidFill>
                <a:srgbClr val="008000"/>
              </a:solidFill>
            </a:endParaRPr>
          </a:p>
          <a:p>
            <a:r>
              <a:rPr lang="en-US" sz="1600" dirty="0" smtClean="0"/>
              <a:t>Structure of </a:t>
            </a:r>
            <a:r>
              <a:rPr lang="en-US" sz="1600" dirty="0" err="1" smtClean="0"/>
              <a:t>nano</a:t>
            </a:r>
            <a:r>
              <a:rPr lang="en-US" sz="1600" dirty="0" smtClean="0"/>
              <a:t>-clusters </a:t>
            </a:r>
            <a:r>
              <a:rPr lang="en-US" sz="1600" dirty="0" smtClean="0">
                <a:solidFill>
                  <a:schemeClr val="bg2"/>
                </a:solidFill>
              </a:rPr>
              <a:t>(brightness)</a:t>
            </a:r>
          </a:p>
          <a:p>
            <a:r>
              <a:rPr lang="en-US" sz="1600" dirty="0" smtClean="0"/>
              <a:t>High resolution spectroscopy </a:t>
            </a:r>
            <a:r>
              <a:rPr lang="en-US" sz="1600" dirty="0" smtClean="0">
                <a:solidFill>
                  <a:schemeClr val="bg2"/>
                </a:solidFill>
              </a:rPr>
              <a:t>(narrow bandwidth, wavelength </a:t>
            </a:r>
            <a:r>
              <a:rPr lang="en-US" sz="1600" dirty="0" err="1" smtClean="0">
                <a:solidFill>
                  <a:schemeClr val="bg2"/>
                </a:solidFill>
              </a:rPr>
              <a:t>tunability</a:t>
            </a:r>
            <a:r>
              <a:rPr lang="en-US" sz="1600" dirty="0" smtClean="0">
                <a:solidFill>
                  <a:schemeClr val="bg2"/>
                </a:solidFill>
              </a:rPr>
              <a:t>)</a:t>
            </a:r>
          </a:p>
          <a:p>
            <a:r>
              <a:rPr lang="en-US" sz="1600" dirty="0" smtClean="0"/>
              <a:t>Ionization dynamics </a:t>
            </a:r>
            <a:r>
              <a:rPr lang="en-US" sz="1600" dirty="0" smtClean="0">
                <a:solidFill>
                  <a:schemeClr val="bg2"/>
                </a:solidFill>
              </a:rPr>
              <a:t>(circular polarization)</a:t>
            </a:r>
          </a:p>
          <a:p>
            <a:r>
              <a:rPr lang="en-US" sz="1600" dirty="0" smtClean="0"/>
              <a:t>Catalysis in </a:t>
            </a:r>
            <a:r>
              <a:rPr lang="en-US" sz="1600" dirty="0" err="1" smtClean="0"/>
              <a:t>nano</a:t>
            </a:r>
            <a:r>
              <a:rPr lang="en-US" sz="1600" dirty="0" smtClean="0"/>
              <a:t>-materials </a:t>
            </a:r>
            <a:r>
              <a:rPr lang="en-US" sz="1600" dirty="0" smtClean="0">
                <a:solidFill>
                  <a:schemeClr val="bg2"/>
                </a:solidFill>
              </a:rPr>
              <a:t>(</a:t>
            </a:r>
            <a:r>
              <a:rPr lang="en-US" sz="1600" dirty="0" err="1" smtClean="0">
                <a:solidFill>
                  <a:schemeClr val="bg2"/>
                </a:solidFill>
              </a:rPr>
              <a:t>fs</a:t>
            </a:r>
            <a:r>
              <a:rPr lang="en-US" sz="1600" dirty="0" smtClean="0">
                <a:solidFill>
                  <a:schemeClr val="bg2"/>
                </a:solidFill>
              </a:rPr>
              <a:t> pulse and stability)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41917" y="4221088"/>
            <a:ext cx="1141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delay lines</a:t>
            </a:r>
            <a:endParaRPr lang="en-US" sz="1400" dirty="0"/>
          </a:p>
        </p:txBody>
      </p:sp>
      <p:sp>
        <p:nvSpPr>
          <p:cNvPr id="16" name="Oval 15"/>
          <p:cNvSpPr/>
          <p:nvPr/>
        </p:nvSpPr>
        <p:spPr bwMode="auto">
          <a:xfrm>
            <a:off x="8028384" y="4293096"/>
            <a:ext cx="504056" cy="648072"/>
          </a:xfrm>
          <a:prstGeom prst="ellipse">
            <a:avLst/>
          </a:prstGeom>
          <a:solidFill>
            <a:srgbClr val="008000">
              <a:alpha val="25098"/>
            </a:srgbClr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128" charset="-128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8748464" y="3861048"/>
            <a:ext cx="504056" cy="576064"/>
          </a:xfrm>
          <a:prstGeom prst="ellipse">
            <a:avLst/>
          </a:prstGeom>
          <a:solidFill>
            <a:schemeClr val="accent6">
              <a:alpha val="25098"/>
            </a:schemeClr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128" charset="-128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7236296" y="3645024"/>
            <a:ext cx="432048" cy="432048"/>
          </a:xfrm>
          <a:prstGeom prst="ellipse">
            <a:avLst/>
          </a:prstGeom>
          <a:solidFill>
            <a:srgbClr val="FF0000">
              <a:alpha val="25098"/>
            </a:srgb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12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Elbow Connector 54"/>
          <p:cNvCxnSpPr>
            <a:endCxn id="2050" idx="1"/>
          </p:cNvCxnSpPr>
          <p:nvPr/>
        </p:nvCxnSpPr>
        <p:spPr bwMode="auto">
          <a:xfrm flipV="1">
            <a:off x="4572000" y="1689280"/>
            <a:ext cx="2592288" cy="2387792"/>
          </a:xfrm>
          <a:prstGeom prst="bentConnector3">
            <a:avLst>
              <a:gd name="adj1" fmla="val 61391"/>
            </a:avLst>
          </a:prstGeom>
          <a:solidFill>
            <a:schemeClr val="accent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4" name="Rectangle 103"/>
          <p:cNvSpPr/>
          <p:nvPr/>
        </p:nvSpPr>
        <p:spPr bwMode="auto">
          <a:xfrm>
            <a:off x="4355976" y="3789040"/>
            <a:ext cx="864096" cy="5040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128" charset="-128"/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Timeline</a:t>
            </a:r>
            <a:endParaRPr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b="1" dirty="0" smtClean="0"/>
              <a:t>2009</a:t>
            </a:r>
          </a:p>
          <a:p>
            <a:r>
              <a:rPr lang="en-US" sz="1600" dirty="0" smtClean="0"/>
              <a:t>05 – </a:t>
            </a:r>
            <a:r>
              <a:rPr lang="en-US" sz="1600" dirty="0" err="1" smtClean="0"/>
              <a:t>Linac</a:t>
            </a:r>
            <a:r>
              <a:rPr lang="en-US" sz="1600" dirty="0" smtClean="0"/>
              <a:t> building ready</a:t>
            </a:r>
          </a:p>
          <a:p>
            <a:r>
              <a:rPr lang="en-US" sz="1600" dirty="0" smtClean="0"/>
              <a:t>08 – Start of </a:t>
            </a:r>
            <a:r>
              <a:rPr lang="en-US" sz="1600" dirty="0" err="1" smtClean="0"/>
              <a:t>photoinjector</a:t>
            </a:r>
            <a:r>
              <a:rPr lang="en-US" sz="1600" dirty="0" smtClean="0"/>
              <a:t> commissioning</a:t>
            </a:r>
          </a:p>
          <a:p>
            <a:endParaRPr lang="en-US" sz="1600" dirty="0" smtClean="0"/>
          </a:p>
          <a:p>
            <a:r>
              <a:rPr lang="en-US" sz="1600" b="1" dirty="0" smtClean="0"/>
              <a:t>2010</a:t>
            </a:r>
          </a:p>
          <a:p>
            <a:r>
              <a:rPr lang="en-US" sz="1600" dirty="0" smtClean="0"/>
              <a:t>06 – </a:t>
            </a:r>
            <a:r>
              <a:rPr lang="en-US" sz="1600" dirty="0" err="1" smtClean="0"/>
              <a:t>Undulator</a:t>
            </a:r>
            <a:r>
              <a:rPr lang="en-US" sz="1600" dirty="0" smtClean="0"/>
              <a:t> hall ready</a:t>
            </a:r>
          </a:p>
          <a:p>
            <a:r>
              <a:rPr lang="en-US" sz="1600" dirty="0" smtClean="0"/>
              <a:t>07 – BC1 commissioning</a:t>
            </a:r>
          </a:p>
          <a:p>
            <a:r>
              <a:rPr lang="en-US" sz="1600" dirty="0" smtClean="0"/>
              <a:t>09 – Full beam energy reached</a:t>
            </a:r>
          </a:p>
          <a:p>
            <a:r>
              <a:rPr lang="en-US" sz="1600" dirty="0" smtClean="0"/>
              <a:t>10 – FEL1 </a:t>
            </a:r>
            <a:r>
              <a:rPr lang="en-US" sz="1600" dirty="0" err="1" smtClean="0"/>
              <a:t>undulators</a:t>
            </a:r>
            <a:r>
              <a:rPr lang="en-US" sz="1600" dirty="0" smtClean="0"/>
              <a:t> installed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10 –</a:t>
            </a:r>
            <a:r>
              <a:rPr lang="en-US" sz="1600" dirty="0" smtClean="0"/>
              <a:t> Experimental hall ready</a:t>
            </a:r>
          </a:p>
          <a:p>
            <a:r>
              <a:rPr lang="en-US" sz="1600" dirty="0" smtClean="0">
                <a:solidFill>
                  <a:schemeClr val="accent6"/>
                </a:solidFill>
              </a:rPr>
              <a:t>12 – First coherent emission from FEL1 (43 nm)</a:t>
            </a:r>
          </a:p>
          <a:p>
            <a:endParaRPr lang="en-US" sz="1600" dirty="0" smtClean="0"/>
          </a:p>
          <a:p>
            <a:r>
              <a:rPr lang="en-US" sz="1600" b="1" dirty="0" smtClean="0"/>
              <a:t>2011</a:t>
            </a:r>
          </a:p>
          <a:p>
            <a:r>
              <a:rPr lang="en-US" sz="1600" dirty="0" smtClean="0">
                <a:solidFill>
                  <a:schemeClr val="accent6"/>
                </a:solidFill>
              </a:rPr>
              <a:t>02 – First evidence of FEL gain</a:t>
            </a:r>
          </a:p>
          <a:p>
            <a:r>
              <a:rPr lang="de-DE" sz="1600" dirty="0" smtClean="0"/>
              <a:t>04 – First light to beamlines, initial photon experiments</a:t>
            </a:r>
            <a:endParaRPr lang="en-US" sz="1600" dirty="0" smtClean="0"/>
          </a:p>
          <a:p>
            <a:r>
              <a:rPr lang="en-US" sz="1600" dirty="0" smtClean="0">
                <a:solidFill>
                  <a:schemeClr val="accent6"/>
                </a:solidFill>
              </a:rPr>
              <a:t>07 – First observation of “Gaussian” spot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07 –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chemeClr val="accent6"/>
                </a:solidFill>
              </a:rPr>
              <a:t>Measured exponential gain curve</a:t>
            </a: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 smtClean="0"/>
          </a:p>
        </p:txBody>
      </p:sp>
      <p:sp>
        <p:nvSpPr>
          <p:cNvPr id="32770" name="Slide Number Placeholder 3"/>
          <p:cNvSpPr>
            <a:spLocks noGrp="1"/>
          </p:cNvSpPr>
          <p:nvPr>
            <p:ph type="sldNum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0E723159-04F6-4490-9AB2-76D4A5DA00D1}" type="slidenum">
              <a:rPr lang="en-US" smtClean="0">
                <a:latin typeface="Arial" charset="0"/>
              </a:rPr>
              <a:pPr/>
              <a:t>14</a:t>
            </a:fld>
            <a:endParaRPr lang="en-US" smtClean="0"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1052735"/>
            <a:ext cx="1728192" cy="127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2420888"/>
            <a:ext cx="2016224" cy="119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3763168"/>
            <a:ext cx="1726175" cy="110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9" name="Straight Arrow Connector 78"/>
          <p:cNvCxnSpPr/>
          <p:nvPr/>
        </p:nvCxnSpPr>
        <p:spPr bwMode="auto">
          <a:xfrm>
            <a:off x="4211960" y="5877272"/>
            <a:ext cx="2736304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4" name="Elbow Connector 83"/>
          <p:cNvCxnSpPr>
            <a:endCxn id="2052" idx="1"/>
          </p:cNvCxnSpPr>
          <p:nvPr/>
        </p:nvCxnSpPr>
        <p:spPr bwMode="auto">
          <a:xfrm flipV="1">
            <a:off x="3491880" y="3015954"/>
            <a:ext cx="3384376" cy="1925214"/>
          </a:xfrm>
          <a:prstGeom prst="bentConnector3">
            <a:avLst>
              <a:gd name="adj1" fmla="val 87713"/>
            </a:avLst>
          </a:prstGeom>
          <a:solidFill>
            <a:schemeClr val="accent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90" name="Picture 5" descr="Graph0.png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979833" y="4941168"/>
            <a:ext cx="2056663" cy="154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5" name="Elbow Connector 104"/>
          <p:cNvCxnSpPr>
            <a:endCxn id="2054" idx="1"/>
          </p:cNvCxnSpPr>
          <p:nvPr/>
        </p:nvCxnSpPr>
        <p:spPr bwMode="auto">
          <a:xfrm flipV="1">
            <a:off x="4644008" y="4316164"/>
            <a:ext cx="2520280" cy="1201068"/>
          </a:xfrm>
          <a:prstGeom prst="bentConnector3">
            <a:avLst>
              <a:gd name="adj1" fmla="val 82124"/>
            </a:avLst>
          </a:prstGeom>
          <a:solidFill>
            <a:schemeClr val="accent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Timeline</a:t>
            </a:r>
            <a:endParaRPr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b="1" dirty="0" smtClean="0"/>
              <a:t>2012</a:t>
            </a:r>
          </a:p>
          <a:p>
            <a:r>
              <a:rPr lang="en-US" sz="1600" dirty="0" smtClean="0"/>
              <a:t>02 – First electrons through FEL2 line</a:t>
            </a:r>
          </a:p>
          <a:p>
            <a:r>
              <a:rPr lang="en-US" sz="1600" dirty="0" smtClean="0">
                <a:solidFill>
                  <a:schemeClr val="accent6"/>
                </a:solidFill>
              </a:rPr>
              <a:t>03 – First single shot diffraction image</a:t>
            </a:r>
          </a:p>
          <a:p>
            <a:r>
              <a:rPr lang="de-DE" sz="1600" dirty="0" smtClean="0"/>
              <a:t>04 – FEL2 undulators installed</a:t>
            </a:r>
          </a:p>
          <a:p>
            <a:r>
              <a:rPr lang="de-DE" sz="1600" dirty="0" smtClean="0"/>
              <a:t>05 – Laser heater commissioned</a:t>
            </a:r>
          </a:p>
          <a:p>
            <a:r>
              <a:rPr lang="de-DE" sz="1600" dirty="0" smtClean="0">
                <a:solidFill>
                  <a:schemeClr val="bg1"/>
                </a:solidFill>
              </a:rPr>
              <a:t>05 – </a:t>
            </a:r>
            <a:r>
              <a:rPr lang="de-DE" sz="1600" dirty="0" smtClean="0"/>
              <a:t>X-band cavity commissioned</a:t>
            </a:r>
          </a:p>
          <a:p>
            <a:r>
              <a:rPr lang="de-DE" sz="1600" dirty="0" smtClean="0">
                <a:solidFill>
                  <a:schemeClr val="bg1"/>
                </a:solidFill>
              </a:rPr>
              <a:t>05 – </a:t>
            </a:r>
            <a:r>
              <a:rPr lang="de-DE" sz="1600" dirty="0" smtClean="0"/>
              <a:t>First photons from first stage of FEL2</a:t>
            </a:r>
          </a:p>
          <a:p>
            <a:r>
              <a:rPr lang="de-DE" sz="1600" dirty="0" smtClean="0">
                <a:solidFill>
                  <a:schemeClr val="accent6"/>
                </a:solidFill>
              </a:rPr>
              <a:t>10 – First lasing of full FEL2 setup</a:t>
            </a:r>
          </a:p>
          <a:p>
            <a:r>
              <a:rPr lang="de-DE" sz="1600" dirty="0" smtClean="0"/>
              <a:t>12 – Dual-color operation with two seed pulses</a:t>
            </a:r>
          </a:p>
          <a:p>
            <a:endParaRPr lang="de-DE" sz="1600" dirty="0" smtClean="0"/>
          </a:p>
          <a:p>
            <a:r>
              <a:rPr lang="de-DE" sz="1600" b="1" dirty="0" smtClean="0"/>
              <a:t>2013</a:t>
            </a:r>
          </a:p>
          <a:p>
            <a:r>
              <a:rPr lang="de-DE" sz="1600" dirty="0" smtClean="0"/>
              <a:t>02 – First pump-probe experiments with IR laser</a:t>
            </a:r>
          </a:p>
          <a:p>
            <a:r>
              <a:rPr lang="de-DE" sz="1600" dirty="0" smtClean="0"/>
              <a:t>03 – FEL2 commissioning</a:t>
            </a:r>
          </a:p>
        </p:txBody>
      </p:sp>
      <p:sp>
        <p:nvSpPr>
          <p:cNvPr id="32770" name="Slide Number Placeholder 3"/>
          <p:cNvSpPr>
            <a:spLocks noGrp="1"/>
          </p:cNvSpPr>
          <p:nvPr>
            <p:ph type="sldNum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0E723159-04F6-4490-9AB2-76D4A5DA00D1}" type="slidenum">
              <a:rPr lang="en-US" smtClean="0">
                <a:latin typeface="Arial" charset="0"/>
              </a:rPr>
              <a:pPr/>
              <a:t>15</a:t>
            </a:fld>
            <a:endParaRPr lang="en-US" smtClean="0">
              <a:latin typeface="Arial" charset="0"/>
            </a:endParaRPr>
          </a:p>
        </p:txBody>
      </p:sp>
      <p:cxnSp>
        <p:nvCxnSpPr>
          <p:cNvPr id="79" name="Straight Arrow Connector 78"/>
          <p:cNvCxnSpPr/>
          <p:nvPr/>
        </p:nvCxnSpPr>
        <p:spPr bwMode="auto">
          <a:xfrm>
            <a:off x="4283968" y="1772816"/>
            <a:ext cx="1296144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8130" name="Picture 2" descr="http://www.elettra.eu/images/Documents/FERMI%20Machine/Machine/Figs%20Support/difraction_im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3" y="1124744"/>
            <a:ext cx="1512168" cy="1465077"/>
          </a:xfrm>
          <a:prstGeom prst="rect">
            <a:avLst/>
          </a:prstGeom>
          <a:noFill/>
        </p:spPr>
      </p:pic>
      <p:pic>
        <p:nvPicPr>
          <p:cNvPr id="48132" name="Picture 4" descr="http://www.elettra.eu/images/Documents/FERMI%20Machine/Machine/Figs%20Support/img_souc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124744"/>
            <a:ext cx="1660813" cy="1457767"/>
          </a:xfrm>
          <a:prstGeom prst="rect">
            <a:avLst/>
          </a:prstGeom>
          <a:noFill/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708920"/>
            <a:ext cx="3233936" cy="19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/>
          <p:nvPr/>
        </p:nvCxnSpPr>
        <p:spPr bwMode="auto">
          <a:xfrm>
            <a:off x="3851920" y="3212976"/>
            <a:ext cx="1728192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3568824"/>
            <a:ext cx="9144000" cy="76200"/>
          </a:xfrm>
          <a:prstGeom prst="rect">
            <a:avLst/>
          </a:prstGeom>
          <a:gradFill rotWithShape="0">
            <a:gsLst>
              <a:gs pos="0">
                <a:srgbClr val="FFFF07"/>
              </a:gs>
              <a:gs pos="100000">
                <a:srgbClr val="1957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12700" algn="ctr" rotWithShape="0">
              <a:srgbClr val="808080">
                <a:alpha val="89999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Title 22"/>
          <p:cNvSpPr txBox="1">
            <a:spLocks/>
          </p:cNvSpPr>
          <p:nvPr/>
        </p:nvSpPr>
        <p:spPr>
          <a:xfrm>
            <a:off x="0" y="3024435"/>
            <a:ext cx="9144000" cy="620589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FEL1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8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FEL1: Single-stage HGHG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1FFA25-4F4E-47E1-A445-14D00725D681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3" name="Content Placeholder 12" descr="FERMI FEL overview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4" y="1411200"/>
            <a:ext cx="8784974" cy="1206674"/>
          </a:xfrm>
        </p:spPr>
      </p:pic>
      <p:grpSp>
        <p:nvGrpSpPr>
          <p:cNvPr id="20" name="Group 19"/>
          <p:cNvGrpSpPr/>
          <p:nvPr/>
        </p:nvGrpSpPr>
        <p:grpSpPr>
          <a:xfrm>
            <a:off x="5076057" y="4727600"/>
            <a:ext cx="3888431" cy="1638300"/>
            <a:chOff x="5076057" y="4727600"/>
            <a:chExt cx="3888431" cy="1638300"/>
          </a:xfrm>
        </p:grpSpPr>
        <p:grpSp>
          <p:nvGrpSpPr>
            <p:cNvPr id="18" name="Group 17"/>
            <p:cNvGrpSpPr/>
            <p:nvPr/>
          </p:nvGrpSpPr>
          <p:grpSpPr>
            <a:xfrm>
              <a:off x="5076057" y="4727600"/>
              <a:ext cx="1593823" cy="1638300"/>
              <a:chOff x="5076057" y="4727600"/>
              <a:chExt cx="1593823" cy="1638300"/>
            </a:xfrm>
          </p:grpSpPr>
          <p:pic>
            <p:nvPicPr>
              <p:cNvPr id="7" name="Picture 6" descr="current_no_chirp.jpg"/>
              <p:cNvPicPr>
                <a:picLocks noChangeAspect="1"/>
              </p:cNvPicPr>
              <p:nvPr/>
            </p:nvPicPr>
            <p:blipFill>
              <a:blip r:embed="rId3" cstate="print"/>
              <a:srcRect l="64136" r="9338"/>
              <a:stretch>
                <a:fillRect/>
              </a:stretch>
            </p:blipFill>
            <p:spPr bwMode="auto">
              <a:xfrm>
                <a:off x="5292080" y="4727600"/>
                <a:ext cx="1377800" cy="163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TextBox 11"/>
              <p:cNvSpPr txBox="1"/>
              <p:nvPr/>
            </p:nvSpPr>
            <p:spPr>
              <a:xfrm rot="16200000">
                <a:off x="4842500" y="5362497"/>
                <a:ext cx="7441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 smtClean="0"/>
                  <a:t>current</a:t>
                </a:r>
                <a:endParaRPr lang="en-US" sz="1200" dirty="0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6686266" y="5016078"/>
              <a:ext cx="227822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smtClean="0"/>
                <a:t>non-sinusoidal</a:t>
              </a:r>
              <a:br>
                <a:rPr lang="de-DE" sz="1600" dirty="0" smtClean="0"/>
              </a:br>
              <a:r>
                <a:rPr lang="de-DE" sz="1600" dirty="0" smtClean="0"/>
                <a:t>density modulation</a:t>
              </a:r>
            </a:p>
            <a:p>
              <a:pPr algn="ctr"/>
              <a:r>
                <a:rPr lang="de-DE" sz="1600" dirty="0" smtClean="0">
                  <a:sym typeface="Wingdings" pitchFamily="2" charset="2"/>
                </a:rPr>
                <a:t></a:t>
              </a:r>
            </a:p>
            <a:p>
              <a:pPr algn="ctr"/>
              <a:r>
                <a:rPr lang="de-DE" sz="1600" dirty="0" smtClean="0">
                  <a:sym typeface="Wingdings" pitchFamily="2" charset="2"/>
                </a:rPr>
                <a:t>harmonic content</a:t>
              </a:r>
              <a:endParaRPr lang="en-US" sz="16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059832" y="3071416"/>
            <a:ext cx="1656184" cy="2115393"/>
            <a:chOff x="3059832" y="3215432"/>
            <a:chExt cx="1656184" cy="2115393"/>
          </a:xfrm>
        </p:grpSpPr>
        <p:grpSp>
          <p:nvGrpSpPr>
            <p:cNvPr id="14" name="Group 13"/>
            <p:cNvGrpSpPr/>
            <p:nvPr/>
          </p:nvGrpSpPr>
          <p:grpSpPr>
            <a:xfrm>
              <a:off x="3059832" y="3215432"/>
              <a:ext cx="1656184" cy="1584176"/>
              <a:chOff x="3059832" y="3356992"/>
              <a:chExt cx="1656184" cy="1584176"/>
            </a:xfrm>
          </p:grpSpPr>
          <p:pic>
            <p:nvPicPr>
              <p:cNvPr id="5" name="Picture 4" descr="modulato_no_chirp.jpg"/>
              <p:cNvPicPr>
                <a:picLocks noChangeAspect="1"/>
              </p:cNvPicPr>
              <p:nvPr/>
            </p:nvPicPr>
            <p:blipFill>
              <a:blip r:embed="rId4" cstate="print"/>
              <a:srcRect l="63961" t="4379" r="8313"/>
              <a:stretch>
                <a:fillRect/>
              </a:stretch>
            </p:blipFill>
            <p:spPr bwMode="auto">
              <a:xfrm>
                <a:off x="3275856" y="3356992"/>
                <a:ext cx="1440160" cy="15841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TextBox 8"/>
              <p:cNvSpPr txBox="1"/>
              <p:nvPr/>
            </p:nvSpPr>
            <p:spPr>
              <a:xfrm rot="16200000">
                <a:off x="2767091" y="3937765"/>
                <a:ext cx="86248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200" dirty="0" smtClean="0"/>
                  <a:t>energy</a:t>
                </a:r>
                <a:endParaRPr lang="en-US" sz="1200" dirty="0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3491880" y="4869160"/>
              <a:ext cx="12241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chemeClr val="bg2"/>
                  </a:solidFill>
                </a:rPr>
                <a:t>Simulations:</a:t>
              </a:r>
              <a:br>
                <a:rPr lang="de-DE" sz="1200" dirty="0" smtClean="0">
                  <a:solidFill>
                    <a:schemeClr val="bg2"/>
                  </a:solidFill>
                </a:rPr>
              </a:br>
              <a:r>
                <a:rPr lang="de-DE" sz="1200" dirty="0" smtClean="0">
                  <a:solidFill>
                    <a:schemeClr val="bg2"/>
                  </a:solidFill>
                </a:rPr>
                <a:t>E. Allaria</a:t>
              </a:r>
              <a:endParaRPr lang="en-US" sz="12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788024" y="3068960"/>
            <a:ext cx="1944216" cy="1574800"/>
            <a:chOff x="4788024" y="3354536"/>
            <a:chExt cx="1944216" cy="1574800"/>
          </a:xfrm>
        </p:grpSpPr>
        <p:pic>
          <p:nvPicPr>
            <p:cNvPr id="6" name="Picture 5" descr="bunched_no_chirp.jpg"/>
            <p:cNvPicPr>
              <a:picLocks noChangeAspect="1"/>
            </p:cNvPicPr>
            <p:nvPr/>
          </p:nvPicPr>
          <p:blipFill>
            <a:blip r:embed="rId5" cstate="print"/>
            <a:srcRect l="64117" t="4614" r="8089" b="2"/>
            <a:stretch>
              <a:fillRect/>
            </a:stretch>
          </p:blipFill>
          <p:spPr bwMode="auto">
            <a:xfrm>
              <a:off x="5292080" y="3354536"/>
              <a:ext cx="1440160" cy="157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 rot="16200000">
              <a:off x="4855323" y="3937766"/>
              <a:ext cx="7184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energy</a:t>
              </a:r>
              <a:endParaRPr lang="en-US" sz="1200" dirty="0"/>
            </a:p>
          </p:txBody>
        </p:sp>
        <p:cxnSp>
          <p:nvCxnSpPr>
            <p:cNvPr id="16" name="Straight Arrow Connector 15"/>
            <p:cNvCxnSpPr>
              <a:endCxn id="11" idx="0"/>
            </p:cNvCxnSpPr>
            <p:nvPr/>
          </p:nvCxnSpPr>
          <p:spPr bwMode="auto">
            <a:xfrm flipV="1">
              <a:off x="4788024" y="4076266"/>
              <a:ext cx="288033" cy="80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FEL1: Single-stage HGHG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half" idx="2"/>
          </p:nvPr>
        </p:nvSpPr>
        <p:spPr>
          <a:xfrm>
            <a:off x="251519" y="3756025"/>
            <a:ext cx="5976665" cy="2552700"/>
          </a:xfrm>
        </p:spPr>
        <p:txBody>
          <a:bodyPr/>
          <a:lstStyle/>
          <a:p>
            <a:r>
              <a:rPr lang="de-DE" sz="1600" b="1" dirty="0" smtClean="0">
                <a:solidFill>
                  <a:schemeClr val="accent6"/>
                </a:solidFill>
              </a:rPr>
              <a:t>Differences to SASE:</a:t>
            </a:r>
          </a:p>
          <a:p>
            <a:r>
              <a:rPr lang="en-GB" sz="1600" dirty="0" smtClean="0"/>
              <a:t>Hard to reach short photon wavelengths</a:t>
            </a:r>
          </a:p>
          <a:p>
            <a:r>
              <a:rPr lang="en-GB" sz="1600" dirty="0" smtClean="0"/>
              <a:t>Added complication of spatial/temporal overlap</a:t>
            </a:r>
            <a:endParaRPr lang="en-US" sz="1600" dirty="0" smtClean="0"/>
          </a:p>
          <a:p>
            <a:endParaRPr lang="de-DE" sz="1600" dirty="0" smtClean="0"/>
          </a:p>
          <a:p>
            <a:r>
              <a:rPr lang="de-DE" sz="1600" dirty="0" smtClean="0"/>
              <a:t>Temporal coherence (no single spikes)</a:t>
            </a:r>
          </a:p>
          <a:p>
            <a:r>
              <a:rPr lang="en-GB" sz="1600" dirty="0" smtClean="0"/>
              <a:t>More control over lasing process</a:t>
            </a:r>
            <a:br>
              <a:rPr lang="en-GB" sz="1600" dirty="0" smtClean="0"/>
            </a:br>
            <a:r>
              <a:rPr lang="en-GB" sz="1600" dirty="0" smtClean="0"/>
              <a:t>(e.g. pulse length, energy chirp)</a:t>
            </a:r>
          </a:p>
          <a:p>
            <a:r>
              <a:rPr lang="de-DE" sz="1600" dirty="0" smtClean="0"/>
              <a:t>Clean spectrum (small bandwidth)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1FFA25-4F4E-47E1-A445-14D00725D681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7383" y="3356992"/>
            <a:ext cx="2448272" cy="240819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6444208" y="5861678"/>
            <a:ext cx="24507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200" dirty="0"/>
              <a:t>L.H. Yu et al</a:t>
            </a:r>
            <a:r>
              <a:rPr lang="en-GB" sz="1200" dirty="0" smtClean="0"/>
              <a:t>., </a:t>
            </a:r>
            <a:r>
              <a:rPr lang="en-US" sz="1200" dirty="0"/>
              <a:t>PRL </a:t>
            </a:r>
            <a:r>
              <a:rPr lang="en-US" sz="1200" dirty="0" smtClean="0"/>
              <a:t>91, 074801 </a:t>
            </a:r>
            <a:r>
              <a:rPr lang="en-US" sz="1200" dirty="0"/>
              <a:t>(2003</a:t>
            </a:r>
            <a:r>
              <a:rPr lang="en-US" sz="1200" dirty="0" smtClean="0"/>
              <a:t>).</a:t>
            </a:r>
            <a:endParaRPr lang="en-US" sz="1200" dirty="0"/>
          </a:p>
        </p:txBody>
      </p:sp>
      <p:pic>
        <p:nvPicPr>
          <p:cNvPr id="13" name="Content Placeholder 12" descr="FERMI FEL overview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79514" y="1412776"/>
            <a:ext cx="8784974" cy="12066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/>
                <a:cs typeface="ＭＳ Ｐゴシック"/>
              </a:rPr>
              <a:t>FEL1: Wavelength </a:t>
            </a:r>
            <a:r>
              <a:rPr lang="en-US" sz="3000" dirty="0" smtClean="0">
                <a:latin typeface="Calibri" pitchFamily="34" charset="0"/>
                <a:ea typeface="ＭＳ Ｐゴシック"/>
                <a:cs typeface="ＭＳ Ｐゴシック"/>
              </a:rPr>
              <a:t>S</a:t>
            </a:r>
            <a:r>
              <a:rPr lang="en-US" sz="3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/>
                <a:cs typeface="ＭＳ Ｐゴシック"/>
              </a:rPr>
              <a:t>tability</a:t>
            </a:r>
          </a:p>
        </p:txBody>
      </p:sp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5868144" y="1654929"/>
            <a:ext cx="302433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In addition to </a:t>
            </a:r>
            <a:r>
              <a:rPr lang="en-US" sz="1600" dirty="0" smtClean="0"/>
              <a:t>a </a:t>
            </a:r>
            <a:r>
              <a:rPr lang="en-US" sz="1600" dirty="0"/>
              <a:t>very narrow spectrum FERMI </a:t>
            </a:r>
            <a:r>
              <a:rPr lang="en-US" sz="1600" dirty="0" smtClean="0"/>
              <a:t>delivers </a:t>
            </a:r>
            <a:r>
              <a:rPr lang="en-US" sz="1600" dirty="0"/>
              <a:t>excellent </a:t>
            </a:r>
            <a:r>
              <a:rPr lang="en-US" sz="1600" dirty="0" smtClean="0"/>
              <a:t>spectral </a:t>
            </a:r>
            <a:r>
              <a:rPr lang="en-US" sz="1600" dirty="0"/>
              <a:t>stability</a:t>
            </a:r>
            <a:r>
              <a:rPr lang="en-US" sz="1600" dirty="0" smtClean="0"/>
              <a:t>.</a:t>
            </a:r>
          </a:p>
          <a:p>
            <a:endParaRPr lang="en-US" sz="1600" dirty="0" smtClean="0"/>
          </a:p>
          <a:p>
            <a:r>
              <a:rPr lang="en-US" sz="1600" dirty="0" smtClean="0"/>
              <a:t>Short </a:t>
            </a:r>
            <a:r>
              <a:rPr lang="en-US" sz="1600" dirty="0"/>
              <a:t>and long term measurements show that the spectral peak </a:t>
            </a:r>
            <a:r>
              <a:rPr lang="en-US" sz="1600" dirty="0" smtClean="0"/>
              <a:t>jitters by less </a:t>
            </a:r>
            <a:r>
              <a:rPr lang="en-US" sz="1600" dirty="0"/>
              <a:t>than 1 part in 10</a:t>
            </a:r>
            <a:r>
              <a:rPr lang="en-US" sz="1600" baseline="30000" dirty="0"/>
              <a:t>4</a:t>
            </a:r>
            <a:r>
              <a:rPr lang="en-US" sz="1600" dirty="0"/>
              <a:t>.</a:t>
            </a:r>
          </a:p>
        </p:txBody>
      </p:sp>
      <p:sp>
        <p:nvSpPr>
          <p:cNvPr id="22532" name="Rectangle 10"/>
          <p:cNvSpPr>
            <a:spLocks noChangeArrowheads="1"/>
          </p:cNvSpPr>
          <p:nvPr/>
        </p:nvSpPr>
        <p:spPr bwMode="auto">
          <a:xfrm>
            <a:off x="107504" y="5301208"/>
            <a:ext cx="40599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/>
              <a:t>Electron bunch: 350 </a:t>
            </a:r>
            <a:r>
              <a:rPr lang="en-US" sz="1400" dirty="0" err="1" smtClean="0"/>
              <a:t>pC</a:t>
            </a:r>
            <a:r>
              <a:rPr lang="en-US" sz="1400" dirty="0" smtClean="0"/>
              <a:t>, 1.24 </a:t>
            </a:r>
            <a:r>
              <a:rPr lang="en-US" sz="1400" dirty="0" err="1" smtClean="0"/>
              <a:t>GeV</a:t>
            </a:r>
            <a:r>
              <a:rPr lang="en-US" sz="1400" dirty="0" smtClean="0"/>
              <a:t>, CF~3</a:t>
            </a:r>
          </a:p>
          <a:p>
            <a:r>
              <a:rPr lang="en-US" sz="1400" dirty="0" smtClean="0"/>
              <a:t>Resonant wavelength: 32.5 nm</a:t>
            </a:r>
            <a:endParaRPr lang="en-US" sz="1400" dirty="0"/>
          </a:p>
        </p:txBody>
      </p:sp>
      <p:pic>
        <p:nvPicPr>
          <p:cNvPr id="22533" name="Picture 8" descr="spettro_sequenza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81" t="12292" r="4535" b="4601"/>
          <a:stretch>
            <a:fillRect/>
          </a:stretch>
        </p:blipFill>
        <p:spPr bwMode="auto">
          <a:xfrm>
            <a:off x="123428" y="1126852"/>
            <a:ext cx="5600700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Rectangle 5"/>
          <p:cNvSpPr>
            <a:spLocks noChangeArrowheads="1"/>
          </p:cNvSpPr>
          <p:nvPr/>
        </p:nvSpPr>
        <p:spPr bwMode="auto">
          <a:xfrm>
            <a:off x="4932040" y="4509120"/>
            <a:ext cx="410445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/>
              <a:t>Photon </a:t>
            </a:r>
            <a:r>
              <a:rPr lang="en-US" sz="1600" dirty="0"/>
              <a:t>energy 	</a:t>
            </a:r>
            <a:r>
              <a:rPr lang="en-US" sz="1600" dirty="0" smtClean="0"/>
              <a:t>	38.19 </a:t>
            </a:r>
            <a:r>
              <a:rPr lang="en-US" sz="1600" dirty="0" err="1" smtClean="0"/>
              <a:t>eV</a:t>
            </a:r>
            <a:endParaRPr lang="en-US" sz="1600" dirty="0"/>
          </a:p>
          <a:p>
            <a:r>
              <a:rPr lang="en-US" sz="1600" dirty="0" smtClean="0"/>
              <a:t>Abs. fluctuation (</a:t>
            </a:r>
            <a:r>
              <a:rPr lang="en-US" sz="1600" dirty="0" err="1" smtClean="0"/>
              <a:t>rms</a:t>
            </a:r>
            <a:r>
              <a:rPr lang="en-US" sz="1600" dirty="0" smtClean="0"/>
              <a:t>) </a:t>
            </a:r>
            <a:r>
              <a:rPr lang="en-US" sz="1600" dirty="0"/>
              <a:t>	</a:t>
            </a:r>
            <a:r>
              <a:rPr lang="en-US" sz="1600" dirty="0" smtClean="0"/>
              <a:t>1.1 </a:t>
            </a:r>
            <a:r>
              <a:rPr lang="en-US" sz="1600" dirty="0" err="1" smtClean="0"/>
              <a:t>meV</a:t>
            </a:r>
            <a:endParaRPr lang="en-US" sz="1600" dirty="0" smtClean="0"/>
          </a:p>
          <a:p>
            <a:r>
              <a:rPr lang="en-US" sz="1600" dirty="0" smtClean="0"/>
              <a:t>Rel. fluctuation (</a:t>
            </a:r>
            <a:r>
              <a:rPr lang="en-US" sz="1600" dirty="0" err="1" smtClean="0"/>
              <a:t>rms</a:t>
            </a:r>
            <a:r>
              <a:rPr lang="en-US" sz="1600" dirty="0" smtClean="0"/>
              <a:t>) </a:t>
            </a:r>
            <a:r>
              <a:rPr lang="en-US" sz="1600" dirty="0"/>
              <a:t>	</a:t>
            </a:r>
            <a:r>
              <a:rPr lang="en-US" sz="1600" dirty="0" smtClean="0"/>
              <a:t>3·10</a:t>
            </a:r>
            <a:r>
              <a:rPr lang="en-US" sz="1600" baseline="30000" dirty="0" smtClean="0">
                <a:latin typeface="Trebuchet MS"/>
              </a:rPr>
              <a:t>−</a:t>
            </a:r>
            <a:r>
              <a:rPr lang="en-US" sz="1600" baseline="30000" dirty="0" smtClean="0"/>
              <a:t>5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 smtClean="0"/>
              <a:t>Abs. </a:t>
            </a:r>
            <a:r>
              <a:rPr lang="en-US" sz="1600" dirty="0" err="1" smtClean="0"/>
              <a:t>rms</a:t>
            </a:r>
            <a:r>
              <a:rPr lang="en-US" sz="1600" dirty="0" smtClean="0"/>
              <a:t> bandwidth	22.5 </a:t>
            </a:r>
            <a:r>
              <a:rPr lang="en-US" sz="1600" dirty="0" err="1" smtClean="0"/>
              <a:t>meV</a:t>
            </a:r>
            <a:endParaRPr lang="en-US" sz="1600" dirty="0" smtClean="0"/>
          </a:p>
          <a:p>
            <a:r>
              <a:rPr lang="en-US" sz="1600" dirty="0" smtClean="0"/>
              <a:t>Rel. </a:t>
            </a:r>
            <a:r>
              <a:rPr lang="en-US" sz="1600" dirty="0" err="1" smtClean="0"/>
              <a:t>rms</a:t>
            </a:r>
            <a:r>
              <a:rPr lang="en-US" sz="1600" dirty="0" smtClean="0"/>
              <a:t> bandwidth	6·10</a:t>
            </a:r>
            <a:r>
              <a:rPr lang="en-US" sz="1600" baseline="30000" dirty="0" smtClean="0">
                <a:latin typeface="Trebuchet MS"/>
              </a:rPr>
              <a:t>−4</a:t>
            </a:r>
            <a:endParaRPr lang="en-US" sz="1600" dirty="0" smtClean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444208" y="6597352"/>
            <a:ext cx="2699792" cy="260648"/>
          </a:xfrm>
        </p:spPr>
        <p:txBody>
          <a:bodyPr/>
          <a:lstStyle/>
          <a:p>
            <a:fld id="{1D1FFA25-4F4E-47E1-A445-14D00725D681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7504" y="6145559"/>
            <a:ext cx="990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2"/>
                </a:solidFill>
              </a:rPr>
              <a:t>E. Allaria</a:t>
            </a:r>
            <a:endParaRPr lang="en-US" sz="14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Overview</a:t>
            </a:r>
            <a:endParaRPr lang="en-US" dirty="0"/>
          </a:p>
        </p:txBody>
      </p:sp>
      <p:pic>
        <p:nvPicPr>
          <p:cNvPr id="1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4447" y="936000"/>
            <a:ext cx="4844057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val 14"/>
          <p:cNvSpPr/>
          <p:nvPr/>
        </p:nvSpPr>
        <p:spPr bwMode="auto">
          <a:xfrm>
            <a:off x="7068493" y="1753617"/>
            <a:ext cx="144016" cy="144016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12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52320" y="6125234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000" dirty="0" smtClean="0">
                <a:solidFill>
                  <a:schemeClr val="bg2"/>
                </a:solidFill>
              </a:rPr>
              <a:t>Map:</a:t>
            </a:r>
          </a:p>
          <a:p>
            <a:pPr algn="r"/>
            <a:r>
              <a:rPr lang="en-US" sz="1000" i="1" dirty="0" smtClean="0">
                <a:solidFill>
                  <a:srgbClr val="DA645E"/>
                </a:solidFill>
              </a:rPr>
              <a:t>Wikimedia Commons</a:t>
            </a:r>
            <a:endParaRPr lang="en-US" sz="1000" dirty="0">
              <a:solidFill>
                <a:srgbClr val="DA645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124745"/>
            <a:ext cx="396044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ts val="24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it-IT" sz="1800" dirty="0" smtClean="0"/>
              <a:t>FERMI@Elettra</a:t>
            </a:r>
          </a:p>
          <a:p>
            <a:pPr marL="637200" lvl="1" indent="-180000">
              <a:lnSpc>
                <a:spcPts val="24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it-IT" sz="1800" dirty="0" smtClean="0"/>
              <a:t>Machine layout</a:t>
            </a:r>
          </a:p>
          <a:p>
            <a:pPr marL="637200" lvl="1" indent="-180000">
              <a:lnSpc>
                <a:spcPts val="24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it-IT" sz="1800" dirty="0" smtClean="0"/>
              <a:t>Parameters</a:t>
            </a:r>
          </a:p>
          <a:p>
            <a:pPr marL="637200" lvl="1" indent="-180000">
              <a:lnSpc>
                <a:spcPts val="24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it-IT" sz="1800" dirty="0" smtClean="0"/>
              <a:t>Timeline</a:t>
            </a:r>
          </a:p>
          <a:p>
            <a:pPr marL="637200" lvl="1" indent="-180000">
              <a:lnSpc>
                <a:spcPts val="2400"/>
              </a:lnSpc>
              <a:spcAft>
                <a:spcPts val="600"/>
              </a:spcAft>
              <a:buFont typeface="Arial" pitchFamily="34" charset="0"/>
              <a:buChar char="•"/>
            </a:pPr>
            <a:endParaRPr lang="it-IT" sz="1800" dirty="0" smtClean="0"/>
          </a:p>
          <a:p>
            <a:pPr marL="180000" indent="-180000">
              <a:lnSpc>
                <a:spcPts val="24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it-IT" sz="1800" dirty="0" smtClean="0"/>
              <a:t>FERMI FELs</a:t>
            </a:r>
          </a:p>
          <a:p>
            <a:pPr marL="637200" lvl="1" indent="-180000">
              <a:lnSpc>
                <a:spcPts val="24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it-IT" sz="1800" dirty="0" smtClean="0"/>
              <a:t>High Gain Harmonics Generation</a:t>
            </a:r>
          </a:p>
          <a:p>
            <a:pPr marL="637200" lvl="1" indent="-180000">
              <a:lnSpc>
                <a:spcPts val="24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it-IT" sz="1800" dirty="0" smtClean="0"/>
              <a:t>FEL1 – 1-stage HGHG</a:t>
            </a:r>
          </a:p>
          <a:p>
            <a:pPr marL="637200" lvl="1" indent="-180000">
              <a:lnSpc>
                <a:spcPts val="24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it-IT" sz="1800" dirty="0" smtClean="0"/>
              <a:t>FEL2 – 2-stage HGHG</a:t>
            </a:r>
          </a:p>
          <a:p>
            <a:pPr marL="637200" lvl="1" indent="-180000">
              <a:lnSpc>
                <a:spcPts val="2400"/>
              </a:lnSpc>
              <a:spcAft>
                <a:spcPts val="600"/>
              </a:spcAft>
              <a:buFont typeface="Arial" pitchFamily="34" charset="0"/>
              <a:buChar char="•"/>
            </a:pPr>
            <a:endParaRPr lang="it-IT" sz="1800" dirty="0" smtClean="0"/>
          </a:p>
          <a:p>
            <a:pPr marL="180000" indent="-180000">
              <a:lnSpc>
                <a:spcPts val="24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it-IT" sz="1800" dirty="0" smtClean="0"/>
              <a:t>Diagnostics + Feedbacks</a:t>
            </a:r>
          </a:p>
          <a:p>
            <a:pPr marL="637200" lvl="1" indent="-180000">
              <a:lnSpc>
                <a:spcPts val="2400"/>
              </a:lnSpc>
              <a:spcAft>
                <a:spcPts val="600"/>
              </a:spcAft>
            </a:pPr>
            <a:endParaRPr lang="it-IT" sz="1800" dirty="0" smtClean="0"/>
          </a:p>
          <a:p>
            <a:pPr marL="180000" indent="-180000">
              <a:lnSpc>
                <a:spcPts val="2400"/>
              </a:lnSpc>
              <a:spcAft>
                <a:spcPts val="600"/>
              </a:spcAft>
              <a:buFont typeface="Arial" pitchFamily="34" charset="0"/>
              <a:buChar char="•"/>
            </a:pPr>
            <a:endParaRPr lang="it-IT" sz="1800" dirty="0" smtClean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1FFA25-4F4E-47E1-A445-14D00725D681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Optical Parametric Amplifier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1FFA25-4F4E-47E1-A445-14D00725D681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49156" name="Picture 4" descr="C:\Documents and Settings\lars.froehlich\Desktop\bl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540470"/>
            <a:ext cx="8928992" cy="1011983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334159"/>
            <a:ext cx="4104456" cy="275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220072" y="6093296"/>
            <a:ext cx="3904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bg2"/>
                </a:solidFill>
              </a:rPr>
              <a:t>M. Danailov et al., Proc. FEL2011, pp. 183–186.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5" name="Text Placeholder 16"/>
          <p:cNvSpPr txBox="1">
            <a:spLocks/>
          </p:cNvSpPr>
          <p:nvPr/>
        </p:nvSpPr>
        <p:spPr>
          <a:xfrm>
            <a:off x="251519" y="3756025"/>
            <a:ext cx="4680521" cy="25527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55000"/>
              <a:buFont typeface="Wingdings" pitchFamily="2" charset="2"/>
              <a:buNone/>
              <a:tabLst/>
              <a:defRPr/>
            </a:pPr>
            <a:r>
              <a:rPr kumimoji="0" lang="de-DE" sz="1600" b="1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Operation with OPA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55000"/>
              <a:buFont typeface="Wingdings" pitchFamily="2" charset="2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Tunable</a:t>
            </a:r>
            <a:r>
              <a:rPr kumimoji="0" lang="en-GB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seed </a:t>
            </a:r>
            <a:r>
              <a:rPr kumimoji="0" lang="en-GB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GB" sz="16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tunable</a:t>
            </a:r>
            <a:r>
              <a:rPr kumimoji="0" lang="en-GB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FEL wavelength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55000"/>
              <a:buFont typeface="Wingdings" pitchFamily="2" charset="2"/>
              <a:buNone/>
              <a:tabLst/>
              <a:defRPr/>
            </a:pPr>
            <a:endParaRPr lang="en-GB" sz="1600" kern="0" baseline="0" dirty="0" smtClean="0">
              <a:latin typeface="+mn-lt"/>
              <a:ea typeface="+mn-ea"/>
              <a:sym typeface="Wingdings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55000"/>
              <a:buFont typeface="Wingdings" pitchFamily="2" charset="2"/>
              <a:buNone/>
              <a:tabLst/>
              <a:defRPr/>
            </a:pPr>
            <a:r>
              <a:rPr lang="en-GB" sz="1600" kern="0" dirty="0" smtClean="0">
                <a:latin typeface="+mn-lt"/>
                <a:ea typeface="+mn-ea"/>
              </a:rPr>
              <a:t>Drawbacks: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55000"/>
              <a:buFont typeface="Wingdings" pitchFamily="2" charset="2"/>
              <a:buNone/>
              <a:tabLst/>
              <a:defRPr/>
            </a:pPr>
            <a:r>
              <a:rPr lang="en-GB" sz="1600" kern="0" dirty="0" smtClean="0">
                <a:latin typeface="+mn-lt"/>
                <a:ea typeface="+mn-ea"/>
              </a:rPr>
              <a:t>Minor pulse energy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55000"/>
              <a:buFont typeface="Wingdings" pitchFamily="2" charset="2"/>
              <a:buNone/>
              <a:tabLst/>
              <a:defRPr/>
            </a:pPr>
            <a:r>
              <a:rPr lang="en-GB" sz="1600" kern="0" dirty="0" smtClean="0">
                <a:latin typeface="+mn-lt"/>
                <a:ea typeface="+mn-ea"/>
              </a:rPr>
              <a:t>Lower transverse beam quality</a:t>
            </a: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FEL1: Two Colors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519" y="4797152"/>
            <a:ext cx="4032449" cy="1511572"/>
          </a:xfrm>
        </p:spPr>
        <p:txBody>
          <a:bodyPr/>
          <a:lstStyle/>
          <a:p>
            <a:r>
              <a:rPr lang="de-DE" sz="1600" b="1" dirty="0" smtClean="0">
                <a:solidFill>
                  <a:schemeClr val="accent6"/>
                </a:solidFill>
              </a:rPr>
              <a:t>Operation with two seed pulses</a:t>
            </a:r>
          </a:p>
          <a:p>
            <a:r>
              <a:rPr lang="de-DE" sz="1600" dirty="0" smtClean="0"/>
              <a:t>DIPROI pump–probe experiment</a:t>
            </a:r>
          </a:p>
          <a:p>
            <a:r>
              <a:rPr lang="de-DE" sz="1600" dirty="0" smtClean="0"/>
              <a:t>(December 2012)</a:t>
            </a:r>
          </a:p>
          <a:p>
            <a:r>
              <a:rPr lang="de-DE" sz="1600" dirty="0" smtClean="0"/>
              <a:t>Pulse separation: ~0.6 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1FFA25-4F4E-47E1-A445-14D00725D681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30721" name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959" y="1083122"/>
            <a:ext cx="7414082" cy="335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 bwMode="auto">
          <a:xfrm>
            <a:off x="5868144" y="3645024"/>
            <a:ext cx="64807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5796136" y="3284984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0.2 nm</a:t>
            </a:r>
            <a:endParaRPr lang="en-US" sz="1200" dirty="0"/>
          </a:p>
        </p:txBody>
      </p:sp>
      <p:pic>
        <p:nvPicPr>
          <p:cNvPr id="30722" name="Picture 2" descr="C:\Documents and Settings\lars.froehlich\Desktop\scan.png"/>
          <p:cNvPicPr>
            <a:picLocks noChangeAspect="1" noChangeArrowheads="1"/>
          </p:cNvPicPr>
          <p:nvPr/>
        </p:nvPicPr>
        <p:blipFill>
          <a:blip r:embed="rId4" cstate="print"/>
          <a:srcRect r="25046"/>
          <a:stretch>
            <a:fillRect/>
          </a:stretch>
        </p:blipFill>
        <p:spPr bwMode="auto">
          <a:xfrm>
            <a:off x="5050904" y="4797152"/>
            <a:ext cx="3769568" cy="143827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 rot="16200000">
            <a:off x="4098413" y="5250994"/>
            <a:ext cx="1215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wavelength</a:t>
            </a:r>
            <a:endParaRPr lang="en-US" sz="140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4932040" y="4869160"/>
            <a:ext cx="0" cy="108012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5724128" y="6165304"/>
            <a:ext cx="25140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delay seed–electrons (ps)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7014757" y="2642428"/>
            <a:ext cx="33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solidFill>
                  <a:schemeClr val="bg2"/>
                </a:solidFill>
              </a:rPr>
              <a:t>Images: E. Allaria, W. Fawley</a:t>
            </a:r>
            <a:endParaRPr lang="en-US" sz="12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3568824"/>
            <a:ext cx="9144000" cy="76200"/>
          </a:xfrm>
          <a:prstGeom prst="rect">
            <a:avLst/>
          </a:prstGeom>
          <a:gradFill rotWithShape="0">
            <a:gsLst>
              <a:gs pos="0">
                <a:srgbClr val="FFFF07"/>
              </a:gs>
              <a:gs pos="100000">
                <a:srgbClr val="1957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12700" algn="ctr" rotWithShape="0">
              <a:srgbClr val="808080">
                <a:alpha val="89999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Title 22"/>
          <p:cNvSpPr txBox="1">
            <a:spLocks/>
          </p:cNvSpPr>
          <p:nvPr/>
        </p:nvSpPr>
        <p:spPr>
          <a:xfrm>
            <a:off x="0" y="3024435"/>
            <a:ext cx="9144000" cy="620589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FEL2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8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FEL2: Two-stage HGHG</a:t>
            </a:r>
            <a:endParaRPr lang="en-US" dirty="0"/>
          </a:p>
        </p:txBody>
      </p:sp>
      <p:pic>
        <p:nvPicPr>
          <p:cNvPr id="5" name="Content Placeholder 4" descr="fel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1" y="2914535"/>
            <a:ext cx="8784978" cy="902902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2DB0BD4-FAD6-4D03-B323-0A4EA7412B60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3275856" y="2780928"/>
            <a:ext cx="2160240" cy="2301354"/>
            <a:chOff x="3275856" y="2780928"/>
            <a:chExt cx="2160240" cy="2301354"/>
          </a:xfrm>
        </p:grpSpPr>
        <p:sp>
          <p:nvSpPr>
            <p:cNvPr id="10" name="TextBox 9"/>
            <p:cNvSpPr txBox="1"/>
            <p:nvPr/>
          </p:nvSpPr>
          <p:spPr>
            <a:xfrm>
              <a:off x="3275856" y="4005064"/>
              <a:ext cx="21602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smtClean="0">
                  <a:solidFill>
                    <a:schemeClr val="accent6"/>
                  </a:solidFill>
                </a:rPr>
                <a:t>260 nm seed</a:t>
              </a:r>
            </a:p>
            <a:p>
              <a:pPr algn="ctr"/>
              <a:r>
                <a:rPr lang="de-DE" sz="1600" dirty="0" smtClean="0">
                  <a:solidFill>
                    <a:schemeClr val="accent6"/>
                  </a:solidFill>
                  <a:sym typeface="Wingdings" pitchFamily="2" charset="2"/>
                </a:rPr>
                <a:t></a:t>
              </a:r>
            </a:p>
            <a:p>
              <a:pPr algn="ctr"/>
              <a:r>
                <a:rPr lang="de-DE" sz="1600" dirty="0" smtClean="0">
                  <a:solidFill>
                    <a:schemeClr val="accent6"/>
                  </a:solidFill>
                  <a:sym typeface="Wingdings" pitchFamily="2" charset="2"/>
                </a:rPr>
                <a:t>43.3 nm radiation</a:t>
              </a:r>
            </a:p>
            <a:p>
              <a:pPr algn="ctr"/>
              <a:r>
                <a:rPr lang="de-DE" sz="1600" dirty="0" smtClean="0">
                  <a:solidFill>
                    <a:schemeClr val="accent6"/>
                  </a:solidFill>
                  <a:sym typeface="Wingdings" pitchFamily="2" charset="2"/>
                </a:rPr>
                <a:t>(6th harmonic)</a:t>
              </a:r>
              <a:endParaRPr lang="en-US" sz="1600" dirty="0">
                <a:solidFill>
                  <a:schemeClr val="accent6"/>
                </a:solidFill>
              </a:endParaRPr>
            </a:p>
          </p:txBody>
        </p:sp>
        <p:sp>
          <p:nvSpPr>
            <p:cNvPr id="19" name="Rounded Rectangle 18"/>
            <p:cNvSpPr/>
            <p:nvPr/>
          </p:nvSpPr>
          <p:spPr bwMode="auto">
            <a:xfrm>
              <a:off x="3419872" y="2780928"/>
              <a:ext cx="1872208" cy="1152128"/>
            </a:xfrm>
            <a:prstGeom prst="roundRect">
              <a:avLst/>
            </a:prstGeom>
            <a:noFill/>
            <a:ln w="381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128" charset="-128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436096" y="2780928"/>
            <a:ext cx="2592288" cy="2301354"/>
            <a:chOff x="5436096" y="2780928"/>
            <a:chExt cx="2592288" cy="2301354"/>
          </a:xfrm>
        </p:grpSpPr>
        <p:sp>
          <p:nvSpPr>
            <p:cNvPr id="23" name="TextBox 22"/>
            <p:cNvSpPr txBox="1"/>
            <p:nvPr/>
          </p:nvSpPr>
          <p:spPr>
            <a:xfrm>
              <a:off x="5436096" y="4005064"/>
              <a:ext cx="25922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smtClean="0">
                  <a:solidFill>
                    <a:schemeClr val="accent6"/>
                  </a:solidFill>
                </a:rPr>
                <a:t>43.3 nm seed</a:t>
              </a:r>
            </a:p>
            <a:p>
              <a:pPr algn="ctr"/>
              <a:r>
                <a:rPr lang="de-DE" sz="1600" dirty="0" smtClean="0">
                  <a:solidFill>
                    <a:schemeClr val="accent6"/>
                  </a:solidFill>
                  <a:sym typeface="Wingdings" pitchFamily="2" charset="2"/>
                </a:rPr>
                <a:t></a:t>
              </a:r>
            </a:p>
            <a:p>
              <a:pPr algn="ctr"/>
              <a:r>
                <a:rPr lang="de-DE" sz="1600" dirty="0" smtClean="0">
                  <a:solidFill>
                    <a:schemeClr val="accent6"/>
                  </a:solidFill>
                  <a:sym typeface="Wingdings" pitchFamily="2" charset="2"/>
                </a:rPr>
                <a:t>14.4 nm radiation</a:t>
              </a:r>
            </a:p>
            <a:p>
              <a:pPr algn="ctr"/>
              <a:r>
                <a:rPr lang="de-DE" sz="1600" dirty="0" smtClean="0">
                  <a:solidFill>
                    <a:schemeClr val="accent6"/>
                  </a:solidFill>
                  <a:sym typeface="Wingdings" pitchFamily="2" charset="2"/>
                </a:rPr>
                <a:t>(3rd harmonic)</a:t>
              </a:r>
              <a:endParaRPr lang="en-US" sz="1600" dirty="0">
                <a:solidFill>
                  <a:schemeClr val="accent6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 bwMode="auto">
            <a:xfrm>
              <a:off x="5436097" y="2780928"/>
              <a:ext cx="2544282" cy="1152128"/>
            </a:xfrm>
            <a:prstGeom prst="roundRect">
              <a:avLst/>
            </a:prstGeom>
            <a:noFill/>
            <a:ln w="381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128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FEL2: Two-stage HGHG</a:t>
            </a:r>
            <a:endParaRPr lang="en-US" dirty="0"/>
          </a:p>
        </p:txBody>
      </p:sp>
      <p:pic>
        <p:nvPicPr>
          <p:cNvPr id="5" name="Content Placeholder 4" descr="fel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1" y="2914535"/>
            <a:ext cx="8784978" cy="902902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2DB0BD4-FAD6-4D03-B323-0A4EA7412B60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2068" name="Picture 20" descr="C:\Data\Talks\20130320 - Beschleunigerbetriebsseminar Grömitz\img\bunch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4342240"/>
            <a:ext cx="670562" cy="310896"/>
          </a:xfrm>
          <a:prstGeom prst="rect">
            <a:avLst/>
          </a:prstGeom>
          <a:noFill/>
        </p:spPr>
      </p:pic>
      <p:pic>
        <p:nvPicPr>
          <p:cNvPr id="54" name="Picture 23" descr="C:\Data\Talks\20130320 - Beschleunigerbetriebsseminar Grömitz\img\waves_pin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838184"/>
            <a:ext cx="347472" cy="45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FEL2: Two-stage HGHG</a:t>
            </a:r>
            <a:endParaRPr lang="en-US" dirty="0"/>
          </a:p>
        </p:txBody>
      </p:sp>
      <p:pic>
        <p:nvPicPr>
          <p:cNvPr id="5" name="Content Placeholder 4" descr="fel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1" y="2914535"/>
            <a:ext cx="8784978" cy="902902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2DB0BD4-FAD6-4D03-B323-0A4EA7412B60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47" name="Picture 20" descr="C:\Data\Talks\20130320 - Beschleunigerbetriebsseminar Grömitz\img\bunch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5414" y="3933056"/>
            <a:ext cx="670562" cy="310896"/>
          </a:xfrm>
          <a:prstGeom prst="rect">
            <a:avLst/>
          </a:prstGeom>
          <a:noFill/>
        </p:spPr>
      </p:pic>
      <p:pic>
        <p:nvPicPr>
          <p:cNvPr id="2071" name="Picture 23" descr="C:\Data\Talks\20130320 - Beschleunigerbetriebsseminar Grömitz\img\waves_pin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3861048"/>
            <a:ext cx="347472" cy="457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275856" y="4509120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/>
              <a:t>energy modulation</a:t>
            </a:r>
            <a:br>
              <a:rPr lang="de-DE" sz="1600" dirty="0" smtClean="0"/>
            </a:br>
            <a:r>
              <a:rPr lang="de-DE" sz="1600" dirty="0" smtClean="0"/>
              <a:t>260 nm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FEL2: Two-stage HGHG</a:t>
            </a:r>
            <a:endParaRPr lang="en-US" dirty="0"/>
          </a:p>
        </p:txBody>
      </p:sp>
      <p:pic>
        <p:nvPicPr>
          <p:cNvPr id="5" name="Content Placeholder 4" descr="fel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1" y="2914535"/>
            <a:ext cx="8784978" cy="902902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2DB0BD4-FAD6-4D03-B323-0A4EA7412B60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2070" name="Picture 22" descr="C:\Data\Talks\20130320 - Beschleunigerbetriebsseminar Grömitz\img\bunch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861048"/>
            <a:ext cx="701042" cy="457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490736" y="4365104"/>
            <a:ext cx="1801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/>
              <a:t>density</a:t>
            </a:r>
            <a:br>
              <a:rPr lang="de-DE" sz="1600" dirty="0" smtClean="0"/>
            </a:br>
            <a:r>
              <a:rPr lang="de-DE" sz="1600" dirty="0" smtClean="0"/>
              <a:t>modulation</a:t>
            </a:r>
            <a:br>
              <a:rPr lang="de-DE" sz="1600" dirty="0" smtClean="0"/>
            </a:br>
            <a:r>
              <a:rPr lang="de-DE" sz="1600" dirty="0" smtClean="0"/>
              <a:t>260 nm</a:t>
            </a:r>
            <a:br>
              <a:rPr lang="de-DE" sz="1600" dirty="0" smtClean="0"/>
            </a:br>
            <a:r>
              <a:rPr lang="de-DE" sz="1600" dirty="0" smtClean="0"/>
              <a:t>+ harmonics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2" descr="C:\Data\Talks\20130320 - Beschleunigerbetriebsseminar Grömitz\img\bunch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9030" y="3861048"/>
            <a:ext cx="701042" cy="4572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FEL2: Two-stage HGHG</a:t>
            </a:r>
            <a:endParaRPr lang="en-US" dirty="0"/>
          </a:p>
        </p:txBody>
      </p:sp>
      <p:pic>
        <p:nvPicPr>
          <p:cNvPr id="5" name="Content Placeholder 4" descr="fel2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1" y="2914535"/>
            <a:ext cx="8784978" cy="902902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2DB0BD4-FAD6-4D03-B323-0A4EA7412B60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2072" name="Picture 24" descr="C:\Data\Talks\20130320 - Beschleunigerbetriebsseminar Grömitz\img\waves_blu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861048"/>
            <a:ext cx="347472" cy="457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923928" y="4437112"/>
            <a:ext cx="18722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/>
              <a:t>radiation emission</a:t>
            </a:r>
          </a:p>
          <a:p>
            <a:pPr algn="ctr"/>
            <a:r>
              <a:rPr lang="de-DE" sz="1600" dirty="0" smtClean="0"/>
              <a:t>43.3 nm</a:t>
            </a:r>
          </a:p>
          <a:p>
            <a:pPr algn="ctr"/>
            <a:r>
              <a:rPr lang="de-DE" sz="1600" dirty="0" smtClean="0"/>
              <a:t>(6th harmonic)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FEL2: Two-stage HGHG</a:t>
            </a:r>
            <a:endParaRPr lang="en-US" dirty="0"/>
          </a:p>
        </p:txBody>
      </p:sp>
      <p:pic>
        <p:nvPicPr>
          <p:cNvPr id="5" name="Content Placeholder 4" descr="fel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1" y="2914535"/>
            <a:ext cx="8784978" cy="902902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2DB0BD4-FAD6-4D03-B323-0A4EA7412B60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2063" name="Picture 15" descr="C:\Data\Talks\20130320 - Beschleunigerbetriebsseminar Grömitz\img\bunch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645024"/>
            <a:ext cx="701042" cy="457200"/>
          </a:xfrm>
          <a:prstGeom prst="rect">
            <a:avLst/>
          </a:prstGeom>
          <a:noFill/>
        </p:spPr>
      </p:pic>
      <p:pic>
        <p:nvPicPr>
          <p:cNvPr id="49" name="Picture 24" descr="C:\Data\Talks\20130320 - Beschleunigerbetriebsseminar Grömitz\img\waves_blu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861048"/>
            <a:ext cx="347472" cy="457200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3779912" y="4437112"/>
            <a:ext cx="3240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“Fresh bunch injection”</a:t>
            </a:r>
            <a:br>
              <a:rPr lang="en-US" sz="1600" b="1" dirty="0" smtClean="0"/>
            </a:br>
            <a:r>
              <a:rPr lang="en-US" sz="1600" dirty="0" smtClean="0"/>
              <a:t>Delay electron bunch so that the photon pulse overlaps with a fresh part.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FEL2: Two-stage HGHG</a:t>
            </a:r>
            <a:endParaRPr lang="en-US" dirty="0"/>
          </a:p>
        </p:txBody>
      </p:sp>
      <p:pic>
        <p:nvPicPr>
          <p:cNvPr id="5" name="Content Placeholder 4" descr="fel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1" y="2914535"/>
            <a:ext cx="8784978" cy="902902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2DB0BD4-FAD6-4D03-B323-0A4EA7412B60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50" name="Picture 15" descr="C:\Data\Talks\20130320 - Beschleunigerbetriebsseminar Grömitz\img\bunch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7142" y="3861048"/>
            <a:ext cx="701042" cy="457200"/>
          </a:xfrm>
          <a:prstGeom prst="rect">
            <a:avLst/>
          </a:prstGeom>
          <a:noFill/>
        </p:spPr>
      </p:pic>
      <p:pic>
        <p:nvPicPr>
          <p:cNvPr id="51" name="Picture 24" descr="C:\Data\Talks\20130320 - Beschleunigerbetriebsseminar Grömitz\img\waves_blu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2720" y="3861048"/>
            <a:ext cx="347472" cy="457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184640" y="4398203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/>
              <a:t>energy modulation</a:t>
            </a:r>
            <a:br>
              <a:rPr lang="de-DE" sz="1600" dirty="0" smtClean="0"/>
            </a:br>
            <a:r>
              <a:rPr lang="de-DE" sz="1600" dirty="0" smtClean="0"/>
              <a:t>43.3 nm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Elettra &amp; FERMI</a:t>
            </a:r>
            <a:endParaRPr lang="en-US" dirty="0"/>
          </a:p>
        </p:txBody>
      </p:sp>
      <p:pic>
        <p:nvPicPr>
          <p:cNvPr id="7" name="Picture 2" descr="C:\Data\Graphics\Elettra\Luftbilder\IMG_191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419" y="936000"/>
            <a:ext cx="8347161" cy="5562600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1FFA25-4F4E-47E1-A445-14D00725D68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2348880"/>
            <a:ext cx="4320480" cy="37856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FERMI@Elettra Project</a:t>
            </a:r>
          </a:p>
          <a:p>
            <a:endParaRPr lang="de-DE" sz="1600" b="1" dirty="0" smtClean="0"/>
          </a:p>
          <a:p>
            <a:r>
              <a:rPr lang="de-DE" sz="1600" dirty="0" smtClean="0"/>
              <a:t>80–4 nm HGHG Free-Electron Laser</a:t>
            </a:r>
          </a:p>
          <a:p>
            <a:endParaRPr lang="de-DE" sz="1600" dirty="0" smtClean="0"/>
          </a:p>
          <a:p>
            <a:r>
              <a:rPr lang="de-DE" sz="1600" dirty="0" smtClean="0">
                <a:solidFill>
                  <a:schemeClr val="accent6"/>
                </a:solidFill>
              </a:rPr>
              <a:t>Sponsors:</a:t>
            </a:r>
          </a:p>
          <a:p>
            <a:r>
              <a:rPr lang="it-IT" sz="1600" dirty="0" smtClean="0"/>
              <a:t>Ministero dell'Istruzione, dell'Università e della Ricerca</a:t>
            </a:r>
            <a:r>
              <a:rPr lang="de-DE" sz="1600" dirty="0" smtClean="0"/>
              <a:t> (MIUR)</a:t>
            </a:r>
          </a:p>
          <a:p>
            <a:r>
              <a:rPr lang="de-DE" sz="1600" dirty="0" smtClean="0"/>
              <a:t>Regione Autonoma Friuli Venezia Giulia</a:t>
            </a:r>
          </a:p>
          <a:p>
            <a:r>
              <a:rPr lang="de-DE" sz="1600" dirty="0" smtClean="0"/>
              <a:t>European Investment Bank (EIB)</a:t>
            </a:r>
          </a:p>
          <a:p>
            <a:r>
              <a:rPr lang="de-DE" sz="1600" dirty="0" smtClean="0"/>
              <a:t>European Research Council (ERC)</a:t>
            </a:r>
          </a:p>
          <a:p>
            <a:r>
              <a:rPr lang="de-DE" sz="1600" dirty="0" smtClean="0"/>
              <a:t>European Commission (EC)</a:t>
            </a:r>
          </a:p>
          <a:p>
            <a:endParaRPr lang="de-DE" sz="1600" dirty="0" smtClean="0"/>
          </a:p>
          <a:p>
            <a:r>
              <a:rPr lang="de-DE" sz="1600" dirty="0" smtClean="0">
                <a:solidFill>
                  <a:schemeClr val="accent6"/>
                </a:solidFill>
              </a:rPr>
              <a:t>Collaborations:</a:t>
            </a:r>
          </a:p>
          <a:p>
            <a:r>
              <a:rPr lang="de-DE" sz="1600" dirty="0" smtClean="0"/>
              <a:t>DESY, ENEA, INFN, LBL Berkeley,</a:t>
            </a:r>
            <a:br>
              <a:rPr lang="de-DE" sz="1600" dirty="0" smtClean="0"/>
            </a:br>
            <a:r>
              <a:rPr lang="de-DE" sz="1600" dirty="0" smtClean="0"/>
              <a:t>MAX-lab, MIT, ...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5543550" y="3789040"/>
            <a:ext cx="1111862" cy="720080"/>
            <a:chOff x="5543550" y="3789040"/>
            <a:chExt cx="1111862" cy="720080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5543550" y="3863975"/>
              <a:ext cx="612626" cy="64514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32" name="TextBox 31"/>
            <p:cNvSpPr txBox="1"/>
            <p:nvPr/>
          </p:nvSpPr>
          <p:spPr>
            <a:xfrm>
              <a:off x="5940152" y="3789040"/>
              <a:ext cx="715260" cy="338554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 smtClean="0"/>
                <a:t>Linac</a:t>
              </a:r>
              <a:endParaRPr lang="en-US" sz="1600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179567" y="4437112"/>
            <a:ext cx="1994475" cy="712292"/>
            <a:chOff x="6179567" y="4437112"/>
            <a:chExt cx="1994475" cy="712292"/>
          </a:xfrm>
        </p:grpSpPr>
        <p:cxnSp>
          <p:nvCxnSpPr>
            <p:cNvPr id="11" name="Straight Connector 10"/>
            <p:cNvCxnSpPr/>
            <p:nvPr/>
          </p:nvCxnSpPr>
          <p:spPr bwMode="auto">
            <a:xfrm>
              <a:off x="6179567" y="4531742"/>
              <a:ext cx="408657" cy="430349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" name="Freeform 19"/>
            <p:cNvSpPr/>
            <p:nvPr/>
          </p:nvSpPr>
          <p:spPr bwMode="auto">
            <a:xfrm>
              <a:off x="6475860" y="4933380"/>
              <a:ext cx="144016" cy="216024"/>
            </a:xfrm>
            <a:custGeom>
              <a:avLst/>
              <a:gdLst>
                <a:gd name="connsiteX0" fmla="*/ 76200 w 124619"/>
                <a:gd name="connsiteY0" fmla="*/ 0 h 197644"/>
                <a:gd name="connsiteX1" fmla="*/ 111919 w 124619"/>
                <a:gd name="connsiteY1" fmla="*/ 97632 h 197644"/>
                <a:gd name="connsiteX2" fmla="*/ 0 w 124619"/>
                <a:gd name="connsiteY2" fmla="*/ 197644 h 19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619" h="197644">
                  <a:moveTo>
                    <a:pt x="76200" y="0"/>
                  </a:moveTo>
                  <a:cubicBezTo>
                    <a:pt x="100409" y="32345"/>
                    <a:pt x="124619" y="64691"/>
                    <a:pt x="111919" y="97632"/>
                  </a:cubicBezTo>
                  <a:cubicBezTo>
                    <a:pt x="99219" y="130573"/>
                    <a:pt x="22622" y="184150"/>
                    <a:pt x="0" y="197644"/>
                  </a:cubicBezTo>
                </a:path>
              </a:pathLst>
            </a:cu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128" charset="-128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516216" y="4437112"/>
              <a:ext cx="1657826" cy="338554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 smtClean="0"/>
                <a:t>Undulator Hall</a:t>
              </a:r>
              <a:endParaRPr lang="en-US" sz="1600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660232" y="5038304"/>
            <a:ext cx="2334498" cy="631655"/>
            <a:chOff x="6660232" y="5038304"/>
            <a:chExt cx="2334498" cy="631655"/>
          </a:xfrm>
        </p:grpSpPr>
        <p:cxnSp>
          <p:nvCxnSpPr>
            <p:cNvPr id="12" name="Straight Connector 11"/>
            <p:cNvCxnSpPr/>
            <p:nvPr/>
          </p:nvCxnSpPr>
          <p:spPr bwMode="auto">
            <a:xfrm>
              <a:off x="6660232" y="5038304"/>
              <a:ext cx="593056" cy="631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6862763" y="5255419"/>
              <a:ext cx="219075" cy="40005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>
              <a:off x="6860381" y="5248275"/>
              <a:ext cx="471488" cy="35242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34" name="TextBox 33"/>
            <p:cNvSpPr txBox="1"/>
            <p:nvPr/>
          </p:nvSpPr>
          <p:spPr>
            <a:xfrm>
              <a:off x="7452320" y="5085184"/>
              <a:ext cx="1542410" cy="58477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 smtClean="0"/>
                <a:t>Experimental</a:t>
              </a:r>
              <a:br>
                <a:rPr lang="de-DE" sz="1600" dirty="0" smtClean="0"/>
              </a:br>
              <a:r>
                <a:rPr lang="de-DE" sz="1600" dirty="0" smtClean="0"/>
                <a:t>Hall</a:t>
              </a:r>
              <a:endParaRPr lang="en-US" sz="1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FEL2: Two-stage HGHG</a:t>
            </a:r>
            <a:endParaRPr lang="en-US" dirty="0"/>
          </a:p>
        </p:txBody>
      </p:sp>
      <p:pic>
        <p:nvPicPr>
          <p:cNvPr id="5" name="Content Placeholder 4" descr="fel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1" y="2914535"/>
            <a:ext cx="8784978" cy="902902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2DB0BD4-FAD6-4D03-B323-0A4EA7412B60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43" name="Picture 18" descr="C:\Data\Talks\20130320 - Beschleunigerbetriebsseminar Grömitz\img\bunch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3861048"/>
            <a:ext cx="762002" cy="457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407520" y="4368006"/>
            <a:ext cx="1801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/>
              <a:t>density</a:t>
            </a:r>
            <a:br>
              <a:rPr lang="de-DE" sz="1600" dirty="0" smtClean="0"/>
            </a:br>
            <a:r>
              <a:rPr lang="de-DE" sz="1600" dirty="0" smtClean="0"/>
              <a:t>modulation</a:t>
            </a:r>
            <a:br>
              <a:rPr lang="de-DE" sz="1600" dirty="0" smtClean="0"/>
            </a:br>
            <a:r>
              <a:rPr lang="de-DE" sz="1600" dirty="0" smtClean="0"/>
              <a:t>43.3 nm</a:t>
            </a:r>
            <a:br>
              <a:rPr lang="de-DE" sz="1600" dirty="0" smtClean="0"/>
            </a:br>
            <a:r>
              <a:rPr lang="de-DE" sz="1600" dirty="0" smtClean="0"/>
              <a:t>+ harmonics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18" descr="C:\Data\Talks\20130320 - Beschleunigerbetriebsseminar Grömitz\img\bunch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4334" y="3861048"/>
            <a:ext cx="762002" cy="4572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FEL2: Two-stage HGHG</a:t>
            </a:r>
            <a:endParaRPr lang="en-US" dirty="0"/>
          </a:p>
        </p:txBody>
      </p:sp>
      <p:pic>
        <p:nvPicPr>
          <p:cNvPr id="5" name="Content Placeholder 4" descr="fel2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1" y="2914535"/>
            <a:ext cx="8784978" cy="902902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2DB0BD4-FAD6-4D03-B323-0A4EA7412B60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2073" name="Picture 25" descr="C:\Data\Talks\20130320 - Beschleunigerbetriebsseminar Grömitz\img\waves_r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3861048"/>
            <a:ext cx="347472" cy="457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300192" y="4365104"/>
            <a:ext cx="18722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/>
              <a:t>radiation emission</a:t>
            </a:r>
          </a:p>
          <a:p>
            <a:pPr algn="ctr"/>
            <a:r>
              <a:rPr lang="de-DE" sz="1600" dirty="0" smtClean="0"/>
              <a:t>14.4 nm</a:t>
            </a:r>
          </a:p>
          <a:p>
            <a:pPr algn="ctr"/>
            <a:r>
              <a:rPr lang="de-DE" sz="1600" dirty="0" smtClean="0"/>
              <a:t>(3rd harmonic)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FEL2: Two-stage HGHG</a:t>
            </a:r>
            <a:endParaRPr lang="en-US" dirty="0"/>
          </a:p>
        </p:txBody>
      </p:sp>
      <p:pic>
        <p:nvPicPr>
          <p:cNvPr id="5" name="Content Placeholder 4" descr="fel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1" y="2914535"/>
            <a:ext cx="8784978" cy="902902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2DB0BD4-FAD6-4D03-B323-0A4EA7412B60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2067" name="Picture 19" descr="C:\Data\Talks\20130320 - Beschleunigerbetriebsseminar Grömitz\img\bunch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4339952"/>
            <a:ext cx="762002" cy="457200"/>
          </a:xfrm>
          <a:prstGeom prst="rect">
            <a:avLst/>
          </a:prstGeom>
          <a:noFill/>
        </p:spPr>
      </p:pic>
      <p:pic>
        <p:nvPicPr>
          <p:cNvPr id="53" name="Picture 25" descr="C:\Data\Talks\20130320 - Beschleunigerbetriebsseminar Grömitz\img\waves_r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5008" y="3861048"/>
            <a:ext cx="347472" cy="45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de-DE" dirty="0" smtClean="0"/>
              <a:t>11.10.2012 Morning</a:t>
            </a:r>
          </a:p>
          <a:p>
            <a:r>
              <a:rPr lang="de-DE" dirty="0" smtClean="0"/>
              <a:t>Allaria/Giannessi</a:t>
            </a:r>
          </a:p>
          <a:p>
            <a:pPr marL="0" indent="0"/>
            <a:r>
              <a:rPr lang="en-US" sz="1400" dirty="0" smtClean="0"/>
              <a:t>The FEL was turned on in the morning almost in the same conditions as it was left yesterday, with about 20 </a:t>
            </a:r>
            <a:r>
              <a:rPr lang="en-US" sz="1400" dirty="0" err="1" smtClean="0"/>
              <a:t>uJ</a:t>
            </a:r>
            <a:r>
              <a:rPr lang="en-US" sz="1400" dirty="0" smtClean="0"/>
              <a:t> at 43nm. </a:t>
            </a:r>
            <a:br>
              <a:rPr lang="en-US" sz="1400" dirty="0" smtClean="0"/>
            </a:br>
            <a:r>
              <a:rPr lang="en-US" sz="1400" dirty="0" smtClean="0"/>
              <a:t>During optimization we found an unexpected behavior of the FEL intensity </a:t>
            </a:r>
            <a:r>
              <a:rPr lang="en-US" sz="1400" dirty="0" err="1" smtClean="0"/>
              <a:t>vs</a:t>
            </a:r>
            <a:r>
              <a:rPr lang="en-US" sz="1400" dirty="0" smtClean="0"/>
              <a:t> the phase shifter between the two radiators of the first stage. A software problem related to the e-beam energy was fixed by B. </a:t>
            </a:r>
            <a:r>
              <a:rPr lang="en-US" sz="1400" dirty="0" err="1" smtClean="0"/>
              <a:t>Diviacco</a:t>
            </a:r>
            <a:r>
              <a:rPr lang="en-US" sz="1400" dirty="0" smtClean="0"/>
              <a:t>. Now the phase shifters operate as expected.</a:t>
            </a:r>
            <a:br>
              <a:rPr lang="en-US" sz="1400" dirty="0" smtClean="0"/>
            </a:br>
            <a:r>
              <a:rPr lang="en-US" sz="1400" b="1" dirty="0" smtClean="0">
                <a:solidFill>
                  <a:schemeClr val="accent6"/>
                </a:solidFill>
              </a:rPr>
              <a:t>A signal at 14.4 was obtained with the modulator of the second stage tuned at 14.4nm as all the following radiators.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This signal was used to optimize the emission at this wavelength.</a:t>
            </a:r>
            <a:br>
              <a:rPr lang="en-US" sz="1400" dirty="0" smtClean="0"/>
            </a:br>
            <a:r>
              <a:rPr lang="en-US" sz="1400" dirty="0" smtClean="0"/>
              <a:t>The </a:t>
            </a:r>
            <a:r>
              <a:rPr lang="en-US" sz="1400" dirty="0" err="1" smtClean="0"/>
              <a:t>Zr</a:t>
            </a:r>
            <a:r>
              <a:rPr lang="en-US" sz="1400" dirty="0" smtClean="0"/>
              <a:t> filter is doing what expected, with a negligible transmission at 43nm and few percent transmission at 14.3 nm. With the filter in it is possible to observe the spot at the short wavelength on the </a:t>
            </a:r>
            <a:r>
              <a:rPr lang="en-US" sz="1400" dirty="0" err="1" smtClean="0"/>
              <a:t>yag</a:t>
            </a:r>
            <a:r>
              <a:rPr lang="en-US" sz="1400" dirty="0" smtClean="0"/>
              <a:t> screen.</a:t>
            </a:r>
            <a:endParaRPr lang="en-US" sz="1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14.4 nm without Fresh Bunch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1FFA25-4F4E-47E1-A445-14D00725D681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569996"/>
            <a:ext cx="4343400" cy="4303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de-DE" dirty="0" smtClean="0"/>
              <a:t>11.10.2012 Afternoon</a:t>
            </a:r>
          </a:p>
          <a:p>
            <a:r>
              <a:rPr lang="de-DE" dirty="0" smtClean="0"/>
              <a:t>Diviacco/Fawley</a:t>
            </a:r>
            <a:endParaRPr lang="en-US" dirty="0" smtClean="0"/>
          </a:p>
          <a:p>
            <a:pPr marL="0" indent="0"/>
            <a:r>
              <a:rPr lang="en-US" sz="1400" dirty="0" smtClean="0"/>
              <a:t>… LG then optimized quad settings to peak emission with all 6 radiators closed and we found a fairly good and tight mode pattern.</a:t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Then we turned on the delay section; initially could only get a sporadic signal with about 160 </a:t>
            </a:r>
            <a:r>
              <a:rPr lang="en-US" sz="1400" dirty="0" err="1" smtClean="0"/>
              <a:t>fs</a:t>
            </a:r>
            <a:r>
              <a:rPr lang="en-US" sz="1400" dirty="0" smtClean="0"/>
              <a:t> of delay in last hour of shift we tried to optimize orbit and timing, often getting a strong signal (&gt;500 </a:t>
            </a:r>
            <a:r>
              <a:rPr lang="en-US" sz="1400" dirty="0" err="1" smtClean="0"/>
              <a:t>pC</a:t>
            </a:r>
            <a:r>
              <a:rPr lang="en-US" sz="1400" dirty="0" smtClean="0"/>
              <a:t> on the FEL-2 photodiode, comparable to best seen in "whole bunch" operation earlier)  but the trajectory feedback in the </a:t>
            </a:r>
            <a:r>
              <a:rPr lang="en-US" sz="1400" dirty="0" err="1" smtClean="0"/>
              <a:t>iUFEL</a:t>
            </a:r>
            <a:r>
              <a:rPr lang="en-US" sz="1400" dirty="0" smtClean="0"/>
              <a:t> region was unable to keep a steady trajectory as it seems the delay chicane produces a kick which cause the FLE02.02 H corrector to max out in current.</a:t>
            </a:r>
          </a:p>
          <a:p>
            <a:pPr marL="0" indent="0"/>
            <a:r>
              <a:rPr lang="en-US" sz="1400" b="1" dirty="0" smtClean="0">
                <a:solidFill>
                  <a:schemeClr val="accent6"/>
                </a:solidFill>
              </a:rPr>
              <a:t>We are reasonably sure given the delay time that this is true fresh bunch, 2 stage HGHG emission -- if true, more </a:t>
            </a:r>
            <a:r>
              <a:rPr lang="en-US" sz="1400" b="1" dirty="0" err="1" smtClean="0">
                <a:solidFill>
                  <a:schemeClr val="accent6"/>
                </a:solidFill>
              </a:rPr>
              <a:t>prosecco</a:t>
            </a:r>
            <a:r>
              <a:rPr lang="en-US" sz="1400" b="1" dirty="0" smtClean="0">
                <a:solidFill>
                  <a:schemeClr val="accent6"/>
                </a:solidFill>
              </a:rPr>
              <a:t> will be needed by the end of next week (or possibly this weekend).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14.4 nm with Fresh Bunch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1FFA25-4F4E-47E1-A445-14D00725D681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052736"/>
            <a:ext cx="4343400" cy="3602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644008" y="4985881"/>
            <a:ext cx="4320480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Several setups were tried:</a:t>
            </a:r>
            <a:br>
              <a:rPr lang="de-DE" sz="1600" dirty="0" smtClean="0"/>
            </a:br>
            <a:endParaRPr lang="de-DE" sz="1600" dirty="0" smtClean="0"/>
          </a:p>
          <a:p>
            <a:r>
              <a:rPr lang="de-DE" sz="1600" dirty="0" smtClean="0"/>
              <a:t>14.4 nm (6x3),</a:t>
            </a:r>
          </a:p>
          <a:p>
            <a:r>
              <a:rPr lang="de-DE" sz="1600" dirty="0" smtClean="0"/>
              <a:t>10.8 nm (12x2/8x3/6x4/4x6),</a:t>
            </a:r>
          </a:p>
          <a:p>
            <a:r>
              <a:rPr lang="de-DE" sz="1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0</a:t>
            </a:r>
            <a:r>
              <a:rPr lang="de-DE" sz="1600" dirty="0" smtClean="0"/>
              <a:t>8.7 nm (6x5)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FEL2: Lasing at 10.8 nm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1FFA25-4F4E-47E1-A445-14D00725D681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20064307">
            <a:off x="-69583" y="1714692"/>
            <a:ext cx="38571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 smtClean="0">
                <a:solidFill>
                  <a:schemeClr val="bg2"/>
                </a:solidFill>
                <a:latin typeface="Stencil" pitchFamily="82" charset="0"/>
              </a:rPr>
              <a:t>unpublished data</a:t>
            </a:r>
            <a:endParaRPr lang="en-US" sz="3000" dirty="0">
              <a:solidFill>
                <a:schemeClr val="bg2"/>
              </a:solidFill>
              <a:latin typeface="Stencil" pitchFamily="82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3568824"/>
            <a:ext cx="9144000" cy="76200"/>
          </a:xfrm>
          <a:prstGeom prst="rect">
            <a:avLst/>
          </a:prstGeom>
          <a:gradFill rotWithShape="0">
            <a:gsLst>
              <a:gs pos="0">
                <a:srgbClr val="FFFF07"/>
              </a:gs>
              <a:gs pos="100000">
                <a:srgbClr val="1957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12700" algn="ctr" rotWithShape="0">
              <a:srgbClr val="808080">
                <a:alpha val="89999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Title 22"/>
          <p:cNvSpPr txBox="1">
            <a:spLocks/>
          </p:cNvSpPr>
          <p:nvPr/>
        </p:nvSpPr>
        <p:spPr>
          <a:xfrm>
            <a:off x="0" y="3024435"/>
            <a:ext cx="9144000" cy="620589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Diagnostics + Feedbacks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8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Standard Diagnostics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1FFA25-4F4E-47E1-A445-14D00725D681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15" name="Picture 34"/>
          <p:cNvPicPr>
            <a:picLocks noChangeAspect="1" noChangeArrowheads="1"/>
          </p:cNvPicPr>
          <p:nvPr/>
        </p:nvPicPr>
        <p:blipFill>
          <a:blip r:embed="rId3" cstate="print"/>
          <a:srcRect l="5980" t="8080" r="13381" b="10441"/>
          <a:stretch>
            <a:fillRect/>
          </a:stretch>
        </p:blipFill>
        <p:spPr bwMode="auto">
          <a:xfrm>
            <a:off x="7236296" y="1124744"/>
            <a:ext cx="1728192" cy="1309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51520" y="3861048"/>
            <a:ext cx="8712968" cy="2520280"/>
          </a:xfrm>
          <a:ln w="28575">
            <a:solidFill>
              <a:schemeClr val="accent6"/>
            </a:solidFill>
          </a:ln>
        </p:spPr>
        <p:txBody>
          <a:bodyPr/>
          <a:lstStyle/>
          <a:p>
            <a:r>
              <a:rPr lang="de-DE" sz="1600" b="1" dirty="0" smtClean="0"/>
              <a:t>Screens</a:t>
            </a:r>
          </a:p>
          <a:p>
            <a:r>
              <a:rPr lang="de-DE" sz="1400" dirty="0" smtClean="0"/>
              <a:t>(L. Badano, M. Bossi, M. Veronese)</a:t>
            </a:r>
            <a:endParaRPr lang="de-DE" sz="1400" b="1" dirty="0" smtClean="0"/>
          </a:p>
          <a:p>
            <a:endParaRPr lang="de-DE" sz="1600" dirty="0" smtClean="0"/>
          </a:p>
          <a:p>
            <a:r>
              <a:rPr lang="de-DE" sz="1600" dirty="0" smtClean="0"/>
              <a:t>Standard multiscreens: YAG/OTR at 45°</a:t>
            </a:r>
          </a:p>
          <a:p>
            <a:r>
              <a:rPr lang="de-DE" sz="1600" dirty="0" smtClean="0"/>
              <a:t>Undulator screens:</a:t>
            </a:r>
          </a:p>
          <a:p>
            <a:r>
              <a:rPr lang="de-DE" sz="1600" dirty="0" smtClean="0"/>
              <a:t>Electron beam — YAG</a:t>
            </a:r>
          </a:p>
          <a:p>
            <a:r>
              <a:rPr lang="de-DE" sz="1600" dirty="0" smtClean="0"/>
              <a:t>Photon beam — Mirrors + Al-coated YAG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3974230"/>
            <a:ext cx="2875973" cy="1008112"/>
          </a:xfrm>
          <a:prstGeom prst="rect">
            <a:avLst/>
          </a:prstGeom>
          <a:noFill/>
          <a:ln w="28575">
            <a:solidFill>
              <a:schemeClr val="accent5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3" y="5105489"/>
            <a:ext cx="2880320" cy="1131823"/>
          </a:xfrm>
          <a:prstGeom prst="rect">
            <a:avLst/>
          </a:prstGeom>
          <a:noFill/>
          <a:ln w="28575">
            <a:solidFill>
              <a:schemeClr val="accent5"/>
            </a:solidFill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24328" y="2564904"/>
            <a:ext cx="1440160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51520" y="1124744"/>
            <a:ext cx="8712968" cy="1292662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Beam position monitors</a:t>
            </a:r>
            <a:br>
              <a:rPr lang="de-DE" sz="1600" b="1" dirty="0" smtClean="0"/>
            </a:br>
            <a:r>
              <a:rPr lang="de-DE" sz="1400" dirty="0" smtClean="0"/>
              <a:t>(S. Bassanese, R. De Monte)</a:t>
            </a:r>
          </a:p>
          <a:p>
            <a:endParaRPr lang="de-DE" sz="1600" dirty="0" smtClean="0"/>
          </a:p>
          <a:p>
            <a:r>
              <a:rPr lang="de-DE" sz="1600" dirty="0" smtClean="0"/>
              <a:t>Stripline BPMs + Libera</a:t>
            </a:r>
          </a:p>
          <a:p>
            <a:r>
              <a:rPr lang="de-DE" sz="1600" dirty="0" smtClean="0"/>
              <a:t>Undulators: Cavity BPMs (range ±1.5 mm, res. 1.2 µm)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520" y="2582906"/>
            <a:ext cx="8712968" cy="104644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Charge monitors</a:t>
            </a:r>
            <a:br>
              <a:rPr lang="de-DE" sz="1600" b="1" dirty="0" smtClean="0"/>
            </a:br>
            <a:r>
              <a:rPr lang="de-DE" sz="1400" dirty="0" smtClean="0"/>
              <a:t>(S. Bassanese)</a:t>
            </a:r>
          </a:p>
          <a:p>
            <a:endParaRPr lang="de-DE" sz="1600" dirty="0" smtClean="0"/>
          </a:p>
          <a:p>
            <a:r>
              <a:rPr lang="de-DE" sz="1600" dirty="0" smtClean="0"/>
              <a:t>Bergoz in-flange, ~1% resolution</a:t>
            </a:r>
            <a:endParaRPr lang="en-US" sz="1600" dirty="0" smtClean="0"/>
          </a:p>
        </p:txBody>
      </p:sp>
      <p:cxnSp>
        <p:nvCxnSpPr>
          <p:cNvPr id="13" name="Elbow Connector 12"/>
          <p:cNvCxnSpPr>
            <a:endCxn id="1027" idx="1"/>
          </p:cNvCxnSpPr>
          <p:nvPr/>
        </p:nvCxnSpPr>
        <p:spPr bwMode="auto">
          <a:xfrm flipV="1">
            <a:off x="2699792" y="4478286"/>
            <a:ext cx="3240360" cy="966938"/>
          </a:xfrm>
          <a:prstGeom prst="bentConnector3">
            <a:avLst>
              <a:gd name="adj1" fmla="val 79066"/>
            </a:avLst>
          </a:prstGeom>
          <a:solidFill>
            <a:schemeClr val="accent1"/>
          </a:solidFill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Elbow Connector 13"/>
          <p:cNvCxnSpPr>
            <a:endCxn id="1028" idx="1"/>
          </p:cNvCxnSpPr>
          <p:nvPr/>
        </p:nvCxnSpPr>
        <p:spPr bwMode="auto">
          <a:xfrm flipV="1">
            <a:off x="4572000" y="5671401"/>
            <a:ext cx="1368153" cy="61855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Beam Loss Diagnostics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1FFA25-4F4E-47E1-A445-14D00725D681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6" name="Picture 2" descr="C:\Data\Projects\2010-08 FEL conference\paper\fig\ic-phot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4293096"/>
            <a:ext cx="1512168" cy="1868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30"/>
          <p:cNvPicPr>
            <a:picLocks noChangeAspect="1" noChangeArrowheads="1"/>
          </p:cNvPicPr>
          <p:nvPr/>
        </p:nvPicPr>
        <p:blipFill>
          <a:blip r:embed="rId3" cstate="print"/>
          <a:srcRect t="15941" r="19665" b="11782"/>
          <a:stretch>
            <a:fillRect/>
          </a:stretch>
        </p:blipFill>
        <p:spPr bwMode="auto">
          <a:xfrm>
            <a:off x="323528" y="2956012"/>
            <a:ext cx="2088232" cy="14090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29481" t="30280" r="26550" b="24474"/>
          <a:stretch>
            <a:fillRect/>
          </a:stretch>
        </p:blipFill>
        <p:spPr bwMode="auto">
          <a:xfrm>
            <a:off x="323527" y="1268760"/>
            <a:ext cx="1170130" cy="1080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3" descr="C:\Documents and Settings\lars.froehlich\Desktop\special diagnostics\fig\cherenkov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2132856"/>
            <a:ext cx="2448272" cy="163218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691680" y="1268760"/>
            <a:ext cx="172819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PIN diodes</a:t>
            </a:r>
          </a:p>
          <a:p>
            <a:r>
              <a:rPr lang="de-DE" sz="1400" dirty="0" smtClean="0"/>
              <a:t>(A. Vascotto)</a:t>
            </a:r>
          </a:p>
          <a:p>
            <a:endParaRPr lang="de-DE" sz="1600" dirty="0" smtClean="0"/>
          </a:p>
          <a:p>
            <a:r>
              <a:rPr lang="de-DE" sz="1600" dirty="0" smtClean="0"/>
              <a:t>~120 installed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0" y="1196752"/>
            <a:ext cx="16561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Cherenkov fiber beam loss position monitor</a:t>
            </a:r>
          </a:p>
          <a:p>
            <a:endParaRPr lang="de-DE" sz="1600" dirty="0" smtClean="0"/>
          </a:p>
          <a:p>
            <a:r>
              <a:rPr lang="de-DE" sz="1600" dirty="0" smtClean="0"/>
              <a:t>Resolution:</a:t>
            </a:r>
          </a:p>
          <a:p>
            <a:r>
              <a:rPr lang="de-DE" sz="1600" dirty="0" smtClean="0"/>
              <a:t>50 cm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4293096"/>
            <a:ext cx="2592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Ionization chambers</a:t>
            </a:r>
            <a:r>
              <a:rPr lang="de-DE" sz="1600" dirty="0" smtClean="0"/>
              <a:t/>
            </a:r>
            <a:br>
              <a:rPr lang="de-DE" sz="1600" dirty="0" smtClean="0"/>
            </a:br>
            <a:endParaRPr lang="de-DE" sz="1600" dirty="0" smtClean="0"/>
          </a:p>
          <a:p>
            <a:r>
              <a:rPr lang="de-DE" sz="1600" dirty="0" smtClean="0"/>
              <a:t>Voltage: 1000 V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Noise: &lt;0.4 µ</a:t>
            </a:r>
            <a:r>
              <a:rPr lang="en-US" sz="1600" dirty="0" err="1" smtClean="0"/>
              <a:t>Gy</a:t>
            </a:r>
            <a:r>
              <a:rPr lang="en-US" sz="1600" dirty="0" smtClean="0"/>
              <a:t>/h </a:t>
            </a:r>
            <a:r>
              <a:rPr lang="en-US" sz="1600" dirty="0" err="1" smtClean="0"/>
              <a:t>rms</a:t>
            </a:r>
            <a:endParaRPr lang="de-DE" sz="1600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5013176"/>
            <a:ext cx="1594814" cy="11849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2483768" y="2924945"/>
            <a:ext cx="1584176" cy="2088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RADFET</a:t>
            </a:r>
            <a:br>
              <a:rPr lang="de-DE" sz="1600" b="1" dirty="0" smtClean="0"/>
            </a:br>
            <a:r>
              <a:rPr lang="de-DE" sz="1600" b="1" dirty="0" smtClean="0"/>
              <a:t>online dosimetry</a:t>
            </a:r>
          </a:p>
          <a:p>
            <a:endParaRPr lang="de-DE" sz="1600" dirty="0" smtClean="0"/>
          </a:p>
          <a:p>
            <a:r>
              <a:rPr lang="de-DE" sz="1600" dirty="0" smtClean="0"/>
              <a:t>Integrating dosimeters, readout every minute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alphaModFix/>
            <a:lum/>
          </a:blip>
          <a:srcRect/>
          <a:stretch>
            <a:fillRect/>
          </a:stretch>
        </p:blipFill>
        <p:spPr>
          <a:xfrm>
            <a:off x="6876256" y="1268760"/>
            <a:ext cx="1944216" cy="14580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Rectangle 16"/>
          <p:cNvSpPr/>
          <p:nvPr/>
        </p:nvSpPr>
        <p:spPr bwMode="auto">
          <a:xfrm>
            <a:off x="179512" y="1124744"/>
            <a:ext cx="3960440" cy="1368152"/>
          </a:xfrm>
          <a:prstGeom prst="rect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128" charset="-128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499992" y="1124744"/>
            <a:ext cx="4464496" cy="2736304"/>
          </a:xfrm>
          <a:prstGeom prst="rect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128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79512" y="2780928"/>
            <a:ext cx="3960440" cy="3528392"/>
          </a:xfrm>
          <a:prstGeom prst="rect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128" charset="-128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499992" y="4149080"/>
            <a:ext cx="4464496" cy="2160240"/>
          </a:xfrm>
          <a:prstGeom prst="rect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128" charset="-128"/>
            </a:endParaRPr>
          </a:p>
        </p:txBody>
      </p:sp>
      <p:pic>
        <p:nvPicPr>
          <p:cNvPr id="21" name="Picture 2" descr="C:\Data\src\radfet_hdb_retriever\tools\presentation_fel01_mod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4581128"/>
            <a:ext cx="2376264" cy="1584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Longitudinal Diagnostics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Content Placeholder 8" descr="FERMI_overview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7546" y="2476290"/>
            <a:ext cx="8208908" cy="3062428"/>
          </a:xfrm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1FFA25-4F4E-47E1-A445-14D00725D681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4860032" y="3018438"/>
            <a:ext cx="216793" cy="127992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128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491880" y="4818638"/>
            <a:ext cx="216793" cy="127992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12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3888" y="1412776"/>
            <a:ext cx="2826162" cy="1077218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1600" dirty="0" smtClean="0"/>
              <a:t> Low energy RF deflector</a:t>
            </a:r>
          </a:p>
          <a:p>
            <a:pPr>
              <a:buFont typeface="Arial" pitchFamily="34" charset="0"/>
              <a:buChar char="•"/>
            </a:pPr>
            <a:r>
              <a:rPr lang="de-DE" sz="1600" dirty="0" smtClean="0"/>
              <a:t> Pyroelectric detector</a:t>
            </a:r>
          </a:p>
          <a:p>
            <a:pPr>
              <a:buFont typeface="Arial" pitchFamily="34" charset="0"/>
              <a:buChar char="•"/>
            </a:pPr>
            <a:r>
              <a:rPr lang="de-DE" sz="1600" dirty="0" smtClean="0"/>
              <a:t> Diodes 30/100 GHz</a:t>
            </a:r>
          </a:p>
          <a:p>
            <a:pPr>
              <a:buFont typeface="Arial" pitchFamily="34" charset="0"/>
              <a:buChar char="•"/>
            </a:pPr>
            <a:r>
              <a:rPr lang="de-DE" sz="1600" dirty="0" smtClean="0"/>
              <a:t> Bunch Arrival Monitor</a:t>
            </a:r>
            <a:endParaRPr lang="en-US" sz="16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2195736" y="5466710"/>
            <a:ext cx="2808312" cy="338554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/>
              <a:t>High energy RF deflector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020272" y="1412776"/>
            <a:ext cx="2051720" cy="1077218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1600" dirty="0" smtClean="0"/>
              <a:t> Pyro</a:t>
            </a:r>
          </a:p>
          <a:p>
            <a:pPr>
              <a:buFont typeface="Arial" pitchFamily="34" charset="0"/>
              <a:buChar char="•"/>
            </a:pPr>
            <a:r>
              <a:rPr lang="de-DE" sz="1600" dirty="0" smtClean="0"/>
              <a:t> Diodes</a:t>
            </a:r>
            <a:br>
              <a:rPr lang="de-DE" sz="1600" dirty="0" smtClean="0"/>
            </a:br>
            <a:r>
              <a:rPr lang="de-DE" sz="1600" dirty="0" smtClean="0"/>
              <a:t>  30/100/300 GHz</a:t>
            </a:r>
          </a:p>
          <a:p>
            <a:pPr>
              <a:buFont typeface="Arial" pitchFamily="34" charset="0"/>
              <a:buChar char="•"/>
            </a:pPr>
            <a:r>
              <a:rPr lang="de-DE" sz="1600" dirty="0" smtClean="0"/>
              <a:t> BAM</a:t>
            </a:r>
            <a:endParaRPr lang="en-US" sz="1600" dirty="0" smtClean="0"/>
          </a:p>
        </p:txBody>
      </p:sp>
      <p:sp>
        <p:nvSpPr>
          <p:cNvPr id="16" name="Oval 15"/>
          <p:cNvSpPr/>
          <p:nvPr/>
        </p:nvSpPr>
        <p:spPr bwMode="auto">
          <a:xfrm>
            <a:off x="8100392" y="3018438"/>
            <a:ext cx="144016" cy="144016"/>
          </a:xfrm>
          <a:prstGeom prst="ellipse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128" charset="-128"/>
            </a:endParaRPr>
          </a:p>
        </p:txBody>
      </p:sp>
      <p:cxnSp>
        <p:nvCxnSpPr>
          <p:cNvPr id="18" name="Straight Connector 17"/>
          <p:cNvCxnSpPr>
            <a:stCxn id="12" idx="2"/>
            <a:endCxn id="7" idx="0"/>
          </p:cNvCxnSpPr>
          <p:nvPr/>
        </p:nvCxnSpPr>
        <p:spPr bwMode="auto">
          <a:xfrm flipH="1">
            <a:off x="4968429" y="2489994"/>
            <a:ext cx="8540" cy="52844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>
            <a:stCxn id="15" idx="2"/>
            <a:endCxn id="16" idx="0"/>
          </p:cNvCxnSpPr>
          <p:nvPr/>
        </p:nvCxnSpPr>
        <p:spPr bwMode="auto">
          <a:xfrm>
            <a:off x="8046132" y="2489994"/>
            <a:ext cx="126268" cy="52844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>
            <a:stCxn id="11" idx="2"/>
            <a:endCxn id="14" idx="0"/>
          </p:cNvCxnSpPr>
          <p:nvPr/>
        </p:nvCxnSpPr>
        <p:spPr bwMode="auto">
          <a:xfrm flipH="1">
            <a:off x="3599892" y="4946630"/>
            <a:ext cx="385" cy="52008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Rectangle 24"/>
          <p:cNvSpPr/>
          <p:nvPr/>
        </p:nvSpPr>
        <p:spPr bwMode="auto">
          <a:xfrm>
            <a:off x="4860032" y="4293096"/>
            <a:ext cx="144016" cy="144016"/>
          </a:xfrm>
          <a:prstGeom prst="rect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128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4584576" y="4636393"/>
            <a:ext cx="135632" cy="135632"/>
          </a:xfrm>
          <a:prstGeom prst="rect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128" charset="-12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55976" y="5013176"/>
            <a:ext cx="2808312" cy="338554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/>
              <a:t>Electro-optical sampling</a:t>
            </a:r>
            <a:endParaRPr lang="en-US" sz="1600" dirty="0"/>
          </a:p>
        </p:txBody>
      </p:sp>
      <p:cxnSp>
        <p:nvCxnSpPr>
          <p:cNvPr id="33" name="Straight Connector 32"/>
          <p:cNvCxnSpPr>
            <a:stCxn id="26" idx="2"/>
            <a:endCxn id="30" idx="0"/>
          </p:cNvCxnSpPr>
          <p:nvPr/>
        </p:nvCxnSpPr>
        <p:spPr bwMode="auto">
          <a:xfrm>
            <a:off x="4652392" y="4772025"/>
            <a:ext cx="1107740" cy="24115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>
            <a:stCxn id="25" idx="2"/>
            <a:endCxn id="30" idx="0"/>
          </p:cNvCxnSpPr>
          <p:nvPr/>
        </p:nvCxnSpPr>
        <p:spPr bwMode="auto">
          <a:xfrm>
            <a:off x="4932040" y="4437112"/>
            <a:ext cx="828092" cy="57606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FERMI@Elettra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67544" y="4567520"/>
          <a:ext cx="820891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1782"/>
                <a:gridCol w="1641782"/>
                <a:gridCol w="1641782"/>
                <a:gridCol w="1641782"/>
                <a:gridCol w="1641782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tx2"/>
                          </a:solidFill>
                        </a:rPr>
                        <a:t>Energy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tx2"/>
                          </a:solidFill>
                        </a:rPr>
                        <a:t>Bunch Charge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tx2"/>
                          </a:solidFill>
                        </a:rPr>
                        <a:t>Repetition</a:t>
                      </a:r>
                      <a:br>
                        <a:rPr lang="it-IT" dirty="0" smtClean="0">
                          <a:solidFill>
                            <a:schemeClr val="tx2"/>
                          </a:solidFill>
                        </a:rPr>
                      </a:br>
                      <a:r>
                        <a:rPr lang="it-IT" dirty="0" smtClean="0">
                          <a:solidFill>
                            <a:schemeClr val="tx2"/>
                          </a:solidFill>
                        </a:rPr>
                        <a:t>Rate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tx2"/>
                          </a:solidFill>
                        </a:rPr>
                        <a:t>Beam</a:t>
                      </a:r>
                      <a:br>
                        <a:rPr lang="it-IT" dirty="0" smtClean="0">
                          <a:solidFill>
                            <a:schemeClr val="tx2"/>
                          </a:solidFill>
                        </a:rPr>
                      </a:br>
                      <a:r>
                        <a:rPr lang="it-IT" dirty="0" smtClean="0">
                          <a:solidFill>
                            <a:schemeClr val="tx2"/>
                          </a:solidFill>
                        </a:rPr>
                        <a:t>Power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Typical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1.2 GeV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500</a:t>
                      </a:r>
                      <a:r>
                        <a:rPr lang="it-IT" baseline="0" dirty="0" smtClean="0"/>
                        <a:t> pC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 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6 W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Future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1.5 GeV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&lt;1 nC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50 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&lt;75 W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Content Placeholder 8" descr="FERMI_overview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7546" y="1158660"/>
            <a:ext cx="8208908" cy="3062428"/>
          </a:xfrm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1FFA25-4F4E-47E1-A445-14D00725D68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Rectangular Callout 6"/>
          <p:cNvSpPr/>
          <p:nvPr/>
        </p:nvSpPr>
        <p:spPr bwMode="auto">
          <a:xfrm>
            <a:off x="1763688" y="2204864"/>
            <a:ext cx="864096" cy="288032"/>
          </a:xfrm>
          <a:prstGeom prst="wedgeRectCallout">
            <a:avLst>
              <a:gd name="adj1" fmla="val -20833"/>
              <a:gd name="adj2" fmla="val -132658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128" charset="-128"/>
              </a:rPr>
              <a:t>100 MeV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128" charset="-128"/>
            </a:endParaRPr>
          </a:p>
        </p:txBody>
      </p:sp>
      <p:sp>
        <p:nvSpPr>
          <p:cNvPr id="11" name="Rectangular Callout 10"/>
          <p:cNvSpPr/>
          <p:nvPr/>
        </p:nvSpPr>
        <p:spPr bwMode="auto">
          <a:xfrm>
            <a:off x="4283968" y="2204864"/>
            <a:ext cx="864096" cy="288032"/>
          </a:xfrm>
          <a:prstGeom prst="wedgeRectCallout">
            <a:avLst>
              <a:gd name="adj1" fmla="val -20833"/>
              <a:gd name="adj2" fmla="val -132658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128" charset="-128"/>
              </a:rPr>
              <a:t>270 MeV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128" charset="-128"/>
            </a:endParaRPr>
          </a:p>
        </p:txBody>
      </p:sp>
      <p:sp>
        <p:nvSpPr>
          <p:cNvPr id="12" name="Rectangular Callout 11"/>
          <p:cNvSpPr/>
          <p:nvPr/>
        </p:nvSpPr>
        <p:spPr bwMode="auto">
          <a:xfrm>
            <a:off x="7380312" y="2204864"/>
            <a:ext cx="1008112" cy="288032"/>
          </a:xfrm>
          <a:prstGeom prst="wedgeRectCallout">
            <a:avLst>
              <a:gd name="adj1" fmla="val -20833"/>
              <a:gd name="adj2" fmla="val -132658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128" charset="-128"/>
              </a:rPr>
              <a:t>~650 MeV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128" charset="-128"/>
            </a:endParaRPr>
          </a:p>
        </p:txBody>
      </p:sp>
      <p:sp>
        <p:nvSpPr>
          <p:cNvPr id="13" name="Rectangular Callout 12"/>
          <p:cNvSpPr/>
          <p:nvPr/>
        </p:nvSpPr>
        <p:spPr bwMode="auto">
          <a:xfrm>
            <a:off x="3131840" y="2852936"/>
            <a:ext cx="864096" cy="288032"/>
          </a:xfrm>
          <a:prstGeom prst="wedgeRectCallout">
            <a:avLst>
              <a:gd name="adj1" fmla="val 20223"/>
              <a:gd name="adj2" fmla="val 124656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128" charset="-128"/>
              </a:rPr>
              <a:t>1.2 GeV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12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Beam-based Feedback Loops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Content Placeholder 8" descr="FERMI_overview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7546" y="2476290"/>
            <a:ext cx="8208908" cy="3062428"/>
          </a:xfrm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1FFA25-4F4E-47E1-A445-14D00725D681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23728" y="3573016"/>
            <a:ext cx="1944216" cy="584775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/>
              <a:t>RF Amplitude L4</a:t>
            </a:r>
          </a:p>
          <a:p>
            <a:pPr algn="ctr"/>
            <a:r>
              <a:rPr lang="de-DE" sz="1600" dirty="0" smtClean="0"/>
              <a:t>Energy Spreader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228184" y="1271662"/>
            <a:ext cx="2016224" cy="1077218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/>
              <a:t>Amplitude L3</a:t>
            </a:r>
          </a:p>
          <a:p>
            <a:pPr algn="ctr"/>
            <a:r>
              <a:rPr lang="de-DE" sz="1600" dirty="0" smtClean="0"/>
              <a:t>Energy BC2</a:t>
            </a:r>
          </a:p>
          <a:p>
            <a:pPr algn="ctr"/>
            <a:r>
              <a:rPr lang="de-DE" sz="1600" dirty="0" smtClean="0">
                <a:solidFill>
                  <a:srgbClr val="008000"/>
                </a:solidFill>
              </a:rPr>
              <a:t>Phase L3</a:t>
            </a:r>
          </a:p>
          <a:p>
            <a:pPr algn="ctr"/>
            <a:r>
              <a:rPr lang="de-DE" sz="1600" dirty="0" smtClean="0">
                <a:solidFill>
                  <a:srgbClr val="008000"/>
                </a:solidFill>
              </a:rPr>
              <a:t>Compression BC2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5576" y="1772816"/>
            <a:ext cx="1872208" cy="584775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/>
              <a:t>RF Amplitude L0</a:t>
            </a:r>
          </a:p>
          <a:p>
            <a:pPr algn="ctr"/>
            <a:r>
              <a:rPr lang="de-DE" sz="1600" dirty="0" smtClean="0"/>
              <a:t>Energy LH</a:t>
            </a:r>
            <a:endParaRPr lang="en-US" sz="1600" dirty="0"/>
          </a:p>
        </p:txBody>
      </p:sp>
      <p:cxnSp>
        <p:nvCxnSpPr>
          <p:cNvPr id="23" name="Straight Connector 22"/>
          <p:cNvCxnSpPr/>
          <p:nvPr/>
        </p:nvCxnSpPr>
        <p:spPr bwMode="auto">
          <a:xfrm flipH="1">
            <a:off x="1475656" y="2348880"/>
            <a:ext cx="386" cy="28803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H="1">
            <a:off x="1979712" y="2348880"/>
            <a:ext cx="386" cy="28803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2915816" y="1268760"/>
            <a:ext cx="2016224" cy="1077218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/>
              <a:t>Amplitude L1</a:t>
            </a:r>
          </a:p>
          <a:p>
            <a:pPr algn="ctr"/>
            <a:r>
              <a:rPr lang="de-DE" sz="1600" dirty="0" smtClean="0"/>
              <a:t>Energy BC1</a:t>
            </a:r>
          </a:p>
          <a:p>
            <a:pPr algn="ctr"/>
            <a:r>
              <a:rPr lang="de-DE" sz="1600" dirty="0" smtClean="0">
                <a:solidFill>
                  <a:srgbClr val="008000"/>
                </a:solidFill>
              </a:rPr>
              <a:t>Phase L1</a:t>
            </a:r>
          </a:p>
          <a:p>
            <a:pPr algn="ctr"/>
            <a:r>
              <a:rPr lang="de-DE" sz="1600" dirty="0" smtClean="0">
                <a:solidFill>
                  <a:srgbClr val="008000"/>
                </a:solidFill>
              </a:rPr>
              <a:t>Compression BC1</a:t>
            </a:r>
            <a:endParaRPr lang="en-US" sz="1600" dirty="0">
              <a:solidFill>
                <a:srgbClr val="00800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 bwMode="auto">
          <a:xfrm>
            <a:off x="3275856" y="2348880"/>
            <a:ext cx="0" cy="28803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flipH="1">
            <a:off x="4572000" y="2348880"/>
            <a:ext cx="386" cy="28803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6876256" y="2348880"/>
            <a:ext cx="0" cy="28803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flipH="1">
            <a:off x="7739966" y="2348880"/>
            <a:ext cx="386" cy="28803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>
            <a:off x="2627784" y="4149080"/>
            <a:ext cx="0" cy="28803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>
            <a:off x="3779912" y="4149080"/>
            <a:ext cx="288032" cy="4320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251520" y="5373216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Other feedback loops: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627784" y="5373216"/>
            <a:ext cx="3096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1600" dirty="0" smtClean="0"/>
              <a:t> Charge</a:t>
            </a:r>
          </a:p>
          <a:p>
            <a:pPr>
              <a:buFont typeface="Arial" pitchFamily="34" charset="0"/>
              <a:buChar char="•"/>
            </a:pPr>
            <a:r>
              <a:rPr lang="de-DE" sz="1600" dirty="0" smtClean="0"/>
              <a:t> Seed laser pointing</a:t>
            </a:r>
          </a:p>
          <a:p>
            <a:pPr>
              <a:buFont typeface="Arial" pitchFamily="34" charset="0"/>
              <a:buChar char="•"/>
            </a:pPr>
            <a:r>
              <a:rPr lang="de-DE" sz="1600" dirty="0" smtClean="0"/>
              <a:t> Beam position/LINAC</a:t>
            </a:r>
          </a:p>
          <a:p>
            <a:pPr>
              <a:buFont typeface="Arial" pitchFamily="34" charset="0"/>
              <a:buChar char="•"/>
            </a:pPr>
            <a:r>
              <a:rPr lang="de-DE" sz="1600" dirty="0" smtClean="0"/>
              <a:t> Beam position/FEL</a:t>
            </a:r>
            <a:endParaRPr lang="en-US" sz="1600" dirty="0"/>
          </a:p>
        </p:txBody>
      </p:sp>
      <p:sp>
        <p:nvSpPr>
          <p:cNvPr id="50" name="TextBox 49"/>
          <p:cNvSpPr txBox="1"/>
          <p:nvPr/>
        </p:nvSpPr>
        <p:spPr>
          <a:xfrm>
            <a:off x="7020272" y="5652537"/>
            <a:ext cx="1872208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/>
              <a:t>And the X-band cavity?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Data\Graphics\Elettra\Luftbilder\IMG_19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936" t="59" r="4488" b="137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103440" y="1"/>
            <a:ext cx="5040560" cy="620688"/>
          </a:xfrm>
        </p:spPr>
        <p:txBody>
          <a:bodyPr/>
          <a:lstStyle/>
          <a:p>
            <a:pPr algn="r"/>
            <a:r>
              <a:rPr lang="it-IT" dirty="0" smtClean="0"/>
              <a:t>Thanks for your interest.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6084585"/>
            <a:ext cx="6408712" cy="58477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wrap="square" rtlCol="0" anchor="ctr">
            <a:spAutoFit/>
          </a:bodyPr>
          <a:lstStyle/>
          <a:p>
            <a:r>
              <a:rPr lang="it-IT" sz="1600" dirty="0" smtClean="0"/>
              <a:t>Thanks for slides, images+input to:</a:t>
            </a:r>
            <a:endParaRPr lang="en-US" sz="1600" dirty="0" smtClean="0"/>
          </a:p>
          <a:p>
            <a:pPr marL="180000" indent="-180000"/>
            <a:r>
              <a:rPr lang="en-US" sz="1600" dirty="0" smtClean="0"/>
              <a:t>E. </a:t>
            </a:r>
            <a:r>
              <a:rPr lang="en-US" sz="1600" dirty="0" err="1" smtClean="0"/>
              <a:t>Allaria</a:t>
            </a:r>
            <a:r>
              <a:rPr lang="en-US" sz="1600" dirty="0" smtClean="0"/>
              <a:t>, B. </a:t>
            </a:r>
            <a:r>
              <a:rPr lang="en-US" sz="1600" dirty="0" err="1" smtClean="0"/>
              <a:t>Diviacco</a:t>
            </a:r>
            <a:r>
              <a:rPr lang="en-US" sz="1600" dirty="0" smtClean="0"/>
              <a:t>, L. </a:t>
            </a:r>
            <a:r>
              <a:rPr lang="en-US" sz="1600" dirty="0" err="1" smtClean="0"/>
              <a:t>Giannessi</a:t>
            </a:r>
            <a:r>
              <a:rPr lang="en-US" sz="1600" dirty="0" smtClean="0"/>
              <a:t>, S. Di </a:t>
            </a:r>
            <a:r>
              <a:rPr lang="en-US" sz="1600" dirty="0" err="1" smtClean="0"/>
              <a:t>Mitri</a:t>
            </a:r>
            <a:r>
              <a:rPr lang="en-US" sz="1600" dirty="0" smtClean="0"/>
              <a:t>, M. </a:t>
            </a:r>
            <a:r>
              <a:rPr lang="en-US" sz="1600" dirty="0" err="1" smtClean="0"/>
              <a:t>Svandrlik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FERMI@Elettra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67544" y="4567520"/>
          <a:ext cx="8208912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  <a:gridCol w="1728192"/>
                <a:gridCol w="1728192"/>
                <a:gridCol w="2160240"/>
                <a:gridCol w="1728192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2"/>
                          </a:solidFill>
                        </a:rPr>
                        <a:t>Seed</a:t>
                      </a:r>
                      <a:br>
                        <a:rPr lang="de-DE" dirty="0" smtClean="0">
                          <a:solidFill>
                            <a:schemeClr val="tx2"/>
                          </a:solidFill>
                        </a:rPr>
                      </a:br>
                      <a:r>
                        <a:rPr lang="de-DE" dirty="0" smtClean="0">
                          <a:solidFill>
                            <a:schemeClr val="tx2"/>
                          </a:solidFill>
                        </a:rPr>
                        <a:t>Wavelength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tx2"/>
                          </a:solidFill>
                        </a:rPr>
                        <a:t>Modulators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tx2"/>
                          </a:solidFill>
                        </a:rPr>
                        <a:t>Radiators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tx2"/>
                          </a:solidFill>
                        </a:rPr>
                        <a:t>Output Wavelength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FEL1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210–280 nm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 (planar)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6 (APPLE-II)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80–20 nm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FEL2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210–280 nm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 (planar)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 + 6 (APPLE-II)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20–4</a:t>
                      </a:r>
                      <a:r>
                        <a:rPr lang="it-IT" baseline="0" dirty="0" smtClean="0"/>
                        <a:t> nm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Content Placeholder 8" descr="FERMI_overview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7546" y="1158660"/>
            <a:ext cx="8208908" cy="3062428"/>
          </a:xfrm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1FFA25-4F4E-47E1-A445-14D00725D68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3" name="Rectangular Callout 12"/>
          <p:cNvSpPr/>
          <p:nvPr/>
        </p:nvSpPr>
        <p:spPr bwMode="auto">
          <a:xfrm>
            <a:off x="5004048" y="2492896"/>
            <a:ext cx="1800200" cy="288032"/>
          </a:xfrm>
          <a:prstGeom prst="wedgeRectCallout">
            <a:avLst>
              <a:gd name="adj1" fmla="val -21577"/>
              <a:gd name="adj2" fmla="val 106704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128" charset="-128"/>
              </a:rPr>
              <a:t>FEL1: 1-stage HGHG</a:t>
            </a:r>
          </a:p>
        </p:txBody>
      </p:sp>
      <p:sp>
        <p:nvSpPr>
          <p:cNvPr id="14" name="Rectangular Callout 13"/>
          <p:cNvSpPr/>
          <p:nvPr/>
        </p:nvSpPr>
        <p:spPr bwMode="auto">
          <a:xfrm>
            <a:off x="4788024" y="3717032"/>
            <a:ext cx="1800200" cy="288032"/>
          </a:xfrm>
          <a:prstGeom prst="wedgeRectCallout">
            <a:avLst>
              <a:gd name="adj1" fmla="val -20519"/>
              <a:gd name="adj2" fmla="val -127614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128" charset="-128"/>
              </a:rPr>
              <a:t>FEL2: 2-stage HGHG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12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Injector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1FFA25-4F4E-47E1-A445-14D00725D681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0" name="Picture 21" descr="\\Sincro-share\Public\photoarchive\FERMI WORK IN PROGRESS-PHOTOS FILIPPO CIANCIOSI\2010-06-18 Tunnel Fermi-Foto Filippo Cianciosi\2010-06-18 Tunnel Fermi-Foto Filippo Cianciosi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008" y="1052736"/>
            <a:ext cx="7753984" cy="5338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ccia a destra 17"/>
          <p:cNvSpPr/>
          <p:nvPr/>
        </p:nvSpPr>
        <p:spPr>
          <a:xfrm rot="21157442">
            <a:off x="4792418" y="3888435"/>
            <a:ext cx="644525" cy="130175"/>
          </a:xfrm>
          <a:prstGeom prst="rightArrow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IMG_647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626"/>
          <a:stretch>
            <a:fillRect/>
          </a:stretch>
        </p:blipFill>
        <p:spPr bwMode="auto">
          <a:xfrm>
            <a:off x="1547663" y="1065052"/>
            <a:ext cx="6048674" cy="5313684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CERN Structures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1FFA25-4F4E-47E1-A445-14D00725D68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2" name="Freccia a destra 25"/>
          <p:cNvSpPr/>
          <p:nvPr/>
        </p:nvSpPr>
        <p:spPr>
          <a:xfrm rot="1898420" flipV="1">
            <a:off x="4926244" y="4013960"/>
            <a:ext cx="627063" cy="155575"/>
          </a:xfrm>
          <a:prstGeom prst="rightArrow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SLED Structures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1FFA25-4F4E-47E1-A445-14D00725D681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4" name="Picture 5" descr="IMG_647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671"/>
          <a:stretch>
            <a:fillRect/>
          </a:stretch>
        </p:blipFill>
        <p:spPr bwMode="auto">
          <a:xfrm>
            <a:off x="1191717" y="1062460"/>
            <a:ext cx="6760566" cy="5318868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  <p:sp>
        <p:nvSpPr>
          <p:cNvPr id="13" name="Freccia a destra 24"/>
          <p:cNvSpPr/>
          <p:nvPr/>
        </p:nvSpPr>
        <p:spPr>
          <a:xfrm rot="2182161" flipV="1">
            <a:off x="2752823" y="3998923"/>
            <a:ext cx="769937" cy="188912"/>
          </a:xfrm>
          <a:prstGeom prst="rightArrow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Spreader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1FFA25-4F4E-47E1-A445-14D00725D681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17" descr="2010-09-27 Sala Ondulatori-Foto Filippo Cianciosi 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95555"/>
            <a:ext cx="8208912" cy="5252678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  <p:sp>
        <p:nvSpPr>
          <p:cNvPr id="8" name="Freccia a destra 24"/>
          <p:cNvSpPr/>
          <p:nvPr/>
        </p:nvSpPr>
        <p:spPr>
          <a:xfrm rot="283661" flipV="1">
            <a:off x="5364088" y="3789040"/>
            <a:ext cx="769937" cy="188912"/>
          </a:xfrm>
          <a:prstGeom prst="rightArrow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Fermi@ELETTRA">
      <a:dk1>
        <a:srgbClr val="000000"/>
      </a:dk1>
      <a:lt1>
        <a:srgbClr val="FFFFFF"/>
      </a:lt1>
      <a:dk2>
        <a:srgbClr val="000080"/>
      </a:dk2>
      <a:lt2>
        <a:srgbClr val="808080"/>
      </a:lt2>
      <a:accent1>
        <a:srgbClr val="2D2D8A"/>
      </a:accent1>
      <a:accent2>
        <a:srgbClr val="FFFF00"/>
      </a:accent2>
      <a:accent3>
        <a:srgbClr val="FFFFFF"/>
      </a:accent3>
      <a:accent4>
        <a:srgbClr val="7F7F7F"/>
      </a:accent4>
      <a:accent5>
        <a:srgbClr val="D7D458"/>
      </a:accent5>
      <a:accent6>
        <a:srgbClr val="1A57FF"/>
      </a:accent6>
      <a:hlink>
        <a:srgbClr val="009999"/>
      </a:hlink>
      <a:folHlink>
        <a:srgbClr val="99CC00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1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12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</Template>
  <TotalTime>0</TotalTime>
  <Words>1211</Words>
  <Application>Microsoft Office PowerPoint</Application>
  <PresentationFormat>On-screen Show (4:3)</PresentationFormat>
  <Paragraphs>349</Paragraphs>
  <Slides>41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Arial</vt:lpstr>
      <vt:lpstr>Verdana</vt:lpstr>
      <vt:lpstr>ＭＳ Ｐゴシック</vt:lpstr>
      <vt:lpstr>Wingdings</vt:lpstr>
      <vt:lpstr>Calibri</vt:lpstr>
      <vt:lpstr>Trebuchet MS</vt:lpstr>
      <vt:lpstr>Stencil</vt:lpstr>
      <vt:lpstr>Times</vt:lpstr>
      <vt:lpstr>Blank Presentation</vt:lpstr>
      <vt:lpstr>FERMI@Elettra</vt:lpstr>
      <vt:lpstr>Overview</vt:lpstr>
      <vt:lpstr>Elettra &amp; FERMI</vt:lpstr>
      <vt:lpstr>FERMI@Elettra</vt:lpstr>
      <vt:lpstr>FERMI@Elettra</vt:lpstr>
      <vt:lpstr>Injector</vt:lpstr>
      <vt:lpstr>CERN Structures</vt:lpstr>
      <vt:lpstr>SLED Structures</vt:lpstr>
      <vt:lpstr>Spreader</vt:lpstr>
      <vt:lpstr>FEL-1 Radiators</vt:lpstr>
      <vt:lpstr>Dump Line</vt:lpstr>
      <vt:lpstr>Experimental Hall</vt:lpstr>
      <vt:lpstr>Beamlines &amp; Scientific Programs</vt:lpstr>
      <vt:lpstr>Timeline</vt:lpstr>
      <vt:lpstr>Timeline</vt:lpstr>
      <vt:lpstr>Slide 16</vt:lpstr>
      <vt:lpstr>FEL1: Single-stage HGHG</vt:lpstr>
      <vt:lpstr>FEL1: Single-stage HGHG</vt:lpstr>
      <vt:lpstr>FEL1: Wavelength Stability</vt:lpstr>
      <vt:lpstr>Optical Parametric Amplifier</vt:lpstr>
      <vt:lpstr>FEL1: Two Colors</vt:lpstr>
      <vt:lpstr>Slide 22</vt:lpstr>
      <vt:lpstr>FEL2: Two-stage HGHG</vt:lpstr>
      <vt:lpstr>FEL2: Two-stage HGHG</vt:lpstr>
      <vt:lpstr>FEL2: Two-stage HGHG</vt:lpstr>
      <vt:lpstr>FEL2: Two-stage HGHG</vt:lpstr>
      <vt:lpstr>FEL2: Two-stage HGHG</vt:lpstr>
      <vt:lpstr>FEL2: Two-stage HGHG</vt:lpstr>
      <vt:lpstr>FEL2: Two-stage HGHG</vt:lpstr>
      <vt:lpstr>FEL2: Two-stage HGHG</vt:lpstr>
      <vt:lpstr>FEL2: Two-stage HGHG</vt:lpstr>
      <vt:lpstr>FEL2: Two-stage HGHG</vt:lpstr>
      <vt:lpstr>14.4 nm without Fresh Bunch</vt:lpstr>
      <vt:lpstr>14.4 nm with Fresh Bunch</vt:lpstr>
      <vt:lpstr>FEL2: Lasing at 10.8 nm</vt:lpstr>
      <vt:lpstr>Slide 36</vt:lpstr>
      <vt:lpstr>Standard Diagnostics</vt:lpstr>
      <vt:lpstr>Beam Loss Diagnostics</vt:lpstr>
      <vt:lpstr>Longitudinal Diagnostics</vt:lpstr>
      <vt:lpstr>Beam-based Feedback Loops</vt:lpstr>
      <vt:lpstr>Thanks for your interest.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FERMI@Elettra</dc:title>
  <dc:creator>Lars Fröhlich</dc:creator>
  <cp:lastModifiedBy>Lars Larsen</cp:lastModifiedBy>
  <cp:revision>670</cp:revision>
  <dcterms:created xsi:type="dcterms:W3CDTF">2009-08-21T08:27:08Z</dcterms:created>
  <dcterms:modified xsi:type="dcterms:W3CDTF">2013-03-18T18:02:24Z</dcterms:modified>
</cp:coreProperties>
</file>