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3" r:id="rId2"/>
    <p:sldId id="304" r:id="rId3"/>
    <p:sldId id="286" r:id="rId4"/>
    <p:sldId id="287" r:id="rId5"/>
    <p:sldId id="305" r:id="rId6"/>
    <p:sldId id="289" r:id="rId7"/>
    <p:sldId id="308" r:id="rId8"/>
    <p:sldId id="309" r:id="rId9"/>
    <p:sldId id="311" r:id="rId10"/>
    <p:sldId id="310" r:id="rId11"/>
    <p:sldId id="313" r:id="rId12"/>
    <p:sldId id="314" r:id="rId13"/>
    <p:sldId id="315" r:id="rId14"/>
    <p:sldId id="324" r:id="rId15"/>
    <p:sldId id="317" r:id="rId16"/>
    <p:sldId id="319" r:id="rId17"/>
    <p:sldId id="325" r:id="rId18"/>
    <p:sldId id="320" r:id="rId19"/>
    <p:sldId id="322" r:id="rId20"/>
    <p:sldId id="326" r:id="rId21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99FF"/>
    <a:srgbClr val="99CCFF"/>
    <a:srgbClr val="00B0F0"/>
    <a:srgbClr val="FFCC00"/>
    <a:srgbClr val="FFFF00"/>
    <a:srgbClr val="9C9E9F"/>
    <a:srgbClr val="FFFFFF"/>
    <a:srgbClr val="DDDDDD"/>
    <a:srgbClr val="00A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7" autoAdjust="0"/>
    <p:restoredTop sz="94756" autoAdjust="0"/>
  </p:normalViewPr>
  <p:slideViewPr>
    <p:cSldViewPr snapToGrid="0">
      <p:cViewPr varScale="1">
        <p:scale>
          <a:sx n="127" d="100"/>
          <a:sy n="127" d="100"/>
        </p:scale>
        <p:origin x="-1164" y="-84"/>
      </p:cViewPr>
      <p:guideLst>
        <p:guide orient="horz" pos="3816"/>
        <p:guide orient="horz" pos="167"/>
        <p:guide orient="horz" pos="616"/>
        <p:guide orient="horz" pos="2672"/>
        <p:guide orient="horz" pos="1158"/>
        <p:guide pos="5551"/>
        <p:guide pos="1551"/>
        <p:guide pos="4178"/>
        <p:guide pos="2927"/>
        <p:guide pos="2809"/>
        <p:guide pos="178"/>
        <p:guide pos="4299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PETRA III Availability 2012</a:t>
            </a:r>
          </a:p>
        </c:rich>
      </c:tx>
      <c:layout>
        <c:manualLayout>
          <c:xMode val="edge"/>
          <c:yMode val="edge"/>
          <c:x val="0.21414294816711385"/>
          <c:y val="1.38408191933754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330917244615945"/>
          <c:y val="0.14762441118701225"/>
          <c:w val="0.76456846019247593"/>
          <c:h val="0.65184739239433631"/>
        </c:manualLayout>
      </c:layout>
      <c:scatterChart>
        <c:scatterStyle val="lineMarker"/>
        <c:varyColors val="0"/>
        <c:ser>
          <c:idx val="0"/>
          <c:order val="0"/>
          <c:tx>
            <c:strRef>
              <c:f>Verfuegbarkeit!$C$22:$C$24</c:f>
              <c:strCache>
                <c:ptCount val="1"/>
                <c:pt idx="0">
                  <c:v>Wochenschnitt</c:v>
                </c:pt>
              </c:strCache>
            </c:strRef>
          </c:tx>
          <c:xVal>
            <c:numRef>
              <c:f>Verfuegbarkeit!$B$25:$B$61</c:f>
              <c:numCache>
                <c:formatCode>[$-407]d/\ mmm/;@</c:formatCode>
                <c:ptCount val="37"/>
                <c:pt idx="0">
                  <c:v>40987</c:v>
                </c:pt>
                <c:pt idx="1">
                  <c:v>40990</c:v>
                </c:pt>
                <c:pt idx="2">
                  <c:v>40997</c:v>
                </c:pt>
                <c:pt idx="3">
                  <c:v>41004</c:v>
                </c:pt>
                <c:pt idx="4">
                  <c:v>41011</c:v>
                </c:pt>
                <c:pt idx="5">
                  <c:v>41022</c:v>
                </c:pt>
                <c:pt idx="6">
                  <c:v>41025</c:v>
                </c:pt>
                <c:pt idx="7">
                  <c:v>41032</c:v>
                </c:pt>
                <c:pt idx="8">
                  <c:v>41039</c:v>
                </c:pt>
                <c:pt idx="9">
                  <c:v>41046</c:v>
                </c:pt>
                <c:pt idx="10">
                  <c:v>41053</c:v>
                </c:pt>
                <c:pt idx="11">
                  <c:v>41060</c:v>
                </c:pt>
                <c:pt idx="12">
                  <c:v>41071</c:v>
                </c:pt>
                <c:pt idx="13">
                  <c:v>41074</c:v>
                </c:pt>
                <c:pt idx="14">
                  <c:v>41081</c:v>
                </c:pt>
                <c:pt idx="15">
                  <c:v>41088</c:v>
                </c:pt>
                <c:pt idx="16">
                  <c:v>41095</c:v>
                </c:pt>
                <c:pt idx="17">
                  <c:v>41102</c:v>
                </c:pt>
                <c:pt idx="18">
                  <c:v>41109</c:v>
                </c:pt>
                <c:pt idx="19">
                  <c:v>41120</c:v>
                </c:pt>
                <c:pt idx="20">
                  <c:v>41123</c:v>
                </c:pt>
                <c:pt idx="21">
                  <c:v>41130</c:v>
                </c:pt>
                <c:pt idx="22">
                  <c:v>41137</c:v>
                </c:pt>
                <c:pt idx="23">
                  <c:v>41144</c:v>
                </c:pt>
                <c:pt idx="24">
                  <c:v>41151</c:v>
                </c:pt>
                <c:pt idx="25">
                  <c:v>41158</c:v>
                </c:pt>
                <c:pt idx="26">
                  <c:v>41169</c:v>
                </c:pt>
                <c:pt idx="27">
                  <c:v>41172</c:v>
                </c:pt>
                <c:pt idx="28">
                  <c:v>41179</c:v>
                </c:pt>
                <c:pt idx="29">
                  <c:v>41193</c:v>
                </c:pt>
                <c:pt idx="30">
                  <c:v>41200</c:v>
                </c:pt>
              </c:numCache>
            </c:numRef>
          </c:xVal>
          <c:yVal>
            <c:numRef>
              <c:f>Verfuegbarkeit!$C$25:$C$61</c:f>
              <c:numCache>
                <c:formatCode>0.00%</c:formatCode>
                <c:ptCount val="37"/>
                <c:pt idx="0">
                  <c:v>0.91249999999854481</c:v>
                </c:pt>
                <c:pt idx="1">
                  <c:v>0.83645833333381836</c:v>
                </c:pt>
                <c:pt idx="2">
                  <c:v>0.99502314814890269</c:v>
                </c:pt>
                <c:pt idx="3">
                  <c:v>0.82245370370340731</c:v>
                </c:pt>
                <c:pt idx="4">
                  <c:v>0.88135299219657648</c:v>
                </c:pt>
                <c:pt idx="5">
                  <c:v>0.95208333333357587</c:v>
                </c:pt>
                <c:pt idx="6">
                  <c:v>0.93900462962847087</c:v>
                </c:pt>
                <c:pt idx="7">
                  <c:v>0.96631944444501039</c:v>
                </c:pt>
                <c:pt idx="8">
                  <c:v>0.97916666666666663</c:v>
                </c:pt>
                <c:pt idx="9">
                  <c:v>0.96550925925960962</c:v>
                </c:pt>
                <c:pt idx="10">
                  <c:v>0.97662037037055904</c:v>
                </c:pt>
                <c:pt idx="11">
                  <c:v>0.93281249999745341</c:v>
                </c:pt>
                <c:pt idx="12">
                  <c:v>0.9569444444423425</c:v>
                </c:pt>
                <c:pt idx="13">
                  <c:v>0.98611111111191951</c:v>
                </c:pt>
                <c:pt idx="14">
                  <c:v>0.98391203719189746</c:v>
                </c:pt>
                <c:pt idx="15">
                  <c:v>0.9575231481479326</c:v>
                </c:pt>
                <c:pt idx="16">
                  <c:v>0.83541666666739423</c:v>
                </c:pt>
                <c:pt idx="17">
                  <c:v>0.8980324074097249</c:v>
                </c:pt>
                <c:pt idx="18">
                  <c:v>0.90416666666533274</c:v>
                </c:pt>
                <c:pt idx="19">
                  <c:v>0.97083333333284827</c:v>
                </c:pt>
                <c:pt idx="20">
                  <c:v>0.62233796296519961</c:v>
                </c:pt>
                <c:pt idx="21">
                  <c:v>0.81458333512105885</c:v>
                </c:pt>
                <c:pt idx="22">
                  <c:v>0.95729166666690924</c:v>
                </c:pt>
                <c:pt idx="23">
                  <c:v>1</c:v>
                </c:pt>
                <c:pt idx="24">
                  <c:v>0.98634259272344615</c:v>
                </c:pt>
                <c:pt idx="25">
                  <c:v>0.98506944444488909</c:v>
                </c:pt>
                <c:pt idx="26">
                  <c:v>0.88402777777810115</c:v>
                </c:pt>
                <c:pt idx="27">
                  <c:v>0.99097222222189885</c:v>
                </c:pt>
                <c:pt idx="28">
                  <c:v>0.98498931624019925</c:v>
                </c:pt>
                <c:pt idx="29">
                  <c:v>0.99108796296180424</c:v>
                </c:pt>
                <c:pt idx="30">
                  <c:v>1</c:v>
                </c:pt>
                <c:pt idx="31">
                  <c:v>0.93960705514703902</c:v>
                </c:pt>
                <c:pt idx="32">
                  <c:v>0.99487562720194878</c:v>
                </c:pt>
                <c:pt idx="33">
                  <c:v>0.94987228608077334</c:v>
                </c:pt>
                <c:pt idx="34">
                  <c:v>0.99429416737020071</c:v>
                </c:pt>
                <c:pt idx="35">
                  <c:v>0.97071352502709818</c:v>
                </c:pt>
                <c:pt idx="36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Verfuegbarkeit!$D$22:$D$24</c:f>
              <c:strCache>
                <c:ptCount val="1"/>
                <c:pt idx="0">
                  <c:v>Ziel</c:v>
                </c:pt>
              </c:strCache>
            </c:strRef>
          </c:tx>
          <c:marker>
            <c:symbol val="none"/>
          </c:marker>
          <c:xVal>
            <c:numRef>
              <c:f>Verfuegbarkeit!$B$25:$B$61</c:f>
              <c:numCache>
                <c:formatCode>[$-407]d/\ mmm/;@</c:formatCode>
                <c:ptCount val="37"/>
                <c:pt idx="0">
                  <c:v>40987</c:v>
                </c:pt>
                <c:pt idx="1">
                  <c:v>40990</c:v>
                </c:pt>
                <c:pt idx="2">
                  <c:v>40997</c:v>
                </c:pt>
                <c:pt idx="3">
                  <c:v>41004</c:v>
                </c:pt>
                <c:pt idx="4">
                  <c:v>41011</c:v>
                </c:pt>
                <c:pt idx="5">
                  <c:v>41022</c:v>
                </c:pt>
                <c:pt idx="6">
                  <c:v>41025</c:v>
                </c:pt>
                <c:pt idx="7">
                  <c:v>41032</c:v>
                </c:pt>
                <c:pt idx="8">
                  <c:v>41039</c:v>
                </c:pt>
                <c:pt idx="9">
                  <c:v>41046</c:v>
                </c:pt>
                <c:pt idx="10">
                  <c:v>41053</c:v>
                </c:pt>
                <c:pt idx="11">
                  <c:v>41060</c:v>
                </c:pt>
                <c:pt idx="12">
                  <c:v>41071</c:v>
                </c:pt>
                <c:pt idx="13">
                  <c:v>41074</c:v>
                </c:pt>
                <c:pt idx="14">
                  <c:v>41081</c:v>
                </c:pt>
                <c:pt idx="15">
                  <c:v>41088</c:v>
                </c:pt>
                <c:pt idx="16">
                  <c:v>41095</c:v>
                </c:pt>
                <c:pt idx="17">
                  <c:v>41102</c:v>
                </c:pt>
                <c:pt idx="18">
                  <c:v>41109</c:v>
                </c:pt>
                <c:pt idx="19">
                  <c:v>41120</c:v>
                </c:pt>
                <c:pt idx="20">
                  <c:v>41123</c:v>
                </c:pt>
                <c:pt idx="21">
                  <c:v>41130</c:v>
                </c:pt>
                <c:pt idx="22">
                  <c:v>41137</c:v>
                </c:pt>
                <c:pt idx="23">
                  <c:v>41144</c:v>
                </c:pt>
                <c:pt idx="24">
                  <c:v>41151</c:v>
                </c:pt>
                <c:pt idx="25">
                  <c:v>41158</c:v>
                </c:pt>
                <c:pt idx="26">
                  <c:v>41169</c:v>
                </c:pt>
                <c:pt idx="27">
                  <c:v>41172</c:v>
                </c:pt>
                <c:pt idx="28">
                  <c:v>41179</c:v>
                </c:pt>
                <c:pt idx="29">
                  <c:v>41193</c:v>
                </c:pt>
                <c:pt idx="30">
                  <c:v>41200</c:v>
                </c:pt>
              </c:numCache>
            </c:numRef>
          </c:xVal>
          <c:yVal>
            <c:numRef>
              <c:f>Verfuegbarkeit!$D$25:$D$61</c:f>
              <c:numCache>
                <c:formatCode>0%</c:formatCode>
                <c:ptCount val="37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0.95</c:v>
                </c:pt>
                <c:pt idx="18">
                  <c:v>0.95</c:v>
                </c:pt>
                <c:pt idx="19">
                  <c:v>0.95</c:v>
                </c:pt>
                <c:pt idx="20">
                  <c:v>0.95</c:v>
                </c:pt>
                <c:pt idx="21">
                  <c:v>0.95</c:v>
                </c:pt>
                <c:pt idx="22">
                  <c:v>0.95</c:v>
                </c:pt>
                <c:pt idx="23">
                  <c:v>0.95</c:v>
                </c:pt>
                <c:pt idx="24">
                  <c:v>0.95</c:v>
                </c:pt>
                <c:pt idx="25">
                  <c:v>0.95</c:v>
                </c:pt>
                <c:pt idx="26">
                  <c:v>0.95</c:v>
                </c:pt>
                <c:pt idx="27">
                  <c:v>0.95</c:v>
                </c:pt>
                <c:pt idx="28">
                  <c:v>0.95</c:v>
                </c:pt>
                <c:pt idx="29">
                  <c:v>0.95</c:v>
                </c:pt>
                <c:pt idx="30">
                  <c:v>0.95</c:v>
                </c:pt>
                <c:pt idx="31">
                  <c:v>0.95</c:v>
                </c:pt>
                <c:pt idx="32">
                  <c:v>0.95</c:v>
                </c:pt>
                <c:pt idx="33">
                  <c:v>0.95</c:v>
                </c:pt>
                <c:pt idx="34">
                  <c:v>0.95</c:v>
                </c:pt>
                <c:pt idx="35">
                  <c:v>0.95</c:v>
                </c:pt>
                <c:pt idx="36">
                  <c:v>0.95</c:v>
                </c:pt>
              </c:numCache>
            </c:numRef>
          </c:yVal>
          <c:smooth val="0"/>
        </c:ser>
        <c:ser>
          <c:idx val="3"/>
          <c:order val="2"/>
          <c:tx>
            <c:v>Verfügbarkeit</c:v>
          </c:tx>
          <c:xVal>
            <c:numRef>
              <c:f>Verfuegbarkeit!$B$25:$B$61</c:f>
              <c:numCache>
                <c:formatCode>[$-407]d/\ mmm/;@</c:formatCode>
                <c:ptCount val="37"/>
                <c:pt idx="0">
                  <c:v>40987</c:v>
                </c:pt>
                <c:pt idx="1">
                  <c:v>40990</c:v>
                </c:pt>
                <c:pt idx="2">
                  <c:v>40997</c:v>
                </c:pt>
                <c:pt idx="3">
                  <c:v>41004</c:v>
                </c:pt>
                <c:pt idx="4">
                  <c:v>41011</c:v>
                </c:pt>
                <c:pt idx="5">
                  <c:v>41022</c:v>
                </c:pt>
                <c:pt idx="6">
                  <c:v>41025</c:v>
                </c:pt>
                <c:pt idx="7">
                  <c:v>41032</c:v>
                </c:pt>
                <c:pt idx="8">
                  <c:v>41039</c:v>
                </c:pt>
                <c:pt idx="9">
                  <c:v>41046</c:v>
                </c:pt>
                <c:pt idx="10">
                  <c:v>41053</c:v>
                </c:pt>
                <c:pt idx="11">
                  <c:v>41060</c:v>
                </c:pt>
                <c:pt idx="12">
                  <c:v>41071</c:v>
                </c:pt>
                <c:pt idx="13">
                  <c:v>41074</c:v>
                </c:pt>
                <c:pt idx="14">
                  <c:v>41081</c:v>
                </c:pt>
                <c:pt idx="15">
                  <c:v>41088</c:v>
                </c:pt>
                <c:pt idx="16">
                  <c:v>41095</c:v>
                </c:pt>
                <c:pt idx="17">
                  <c:v>41102</c:v>
                </c:pt>
                <c:pt idx="18">
                  <c:v>41109</c:v>
                </c:pt>
                <c:pt idx="19">
                  <c:v>41120</c:v>
                </c:pt>
                <c:pt idx="20">
                  <c:v>41123</c:v>
                </c:pt>
                <c:pt idx="21">
                  <c:v>41130</c:v>
                </c:pt>
                <c:pt idx="22">
                  <c:v>41137</c:v>
                </c:pt>
                <c:pt idx="23">
                  <c:v>41144</c:v>
                </c:pt>
                <c:pt idx="24">
                  <c:v>41151</c:v>
                </c:pt>
                <c:pt idx="25">
                  <c:v>41158</c:v>
                </c:pt>
                <c:pt idx="26">
                  <c:v>41169</c:v>
                </c:pt>
                <c:pt idx="27">
                  <c:v>41172</c:v>
                </c:pt>
                <c:pt idx="28">
                  <c:v>41179</c:v>
                </c:pt>
                <c:pt idx="29">
                  <c:v>41193</c:v>
                </c:pt>
                <c:pt idx="30">
                  <c:v>41200</c:v>
                </c:pt>
              </c:numCache>
            </c:numRef>
          </c:xVal>
          <c:yVal>
            <c:numRef>
              <c:f>Verfuegbarkeit!$I$25:$I$61</c:f>
              <c:numCache>
                <c:formatCode>0.00%</c:formatCode>
                <c:ptCount val="37"/>
                <c:pt idx="0">
                  <c:v>0.91249999999854481</c:v>
                </c:pt>
                <c:pt idx="1">
                  <c:v>0.85546875</c:v>
                </c:pt>
                <c:pt idx="2">
                  <c:v>0.91527777777810115</c:v>
                </c:pt>
                <c:pt idx="3">
                  <c:v>0.88743055555569295</c:v>
                </c:pt>
                <c:pt idx="4">
                  <c:v>0.88641689570424398</c:v>
                </c:pt>
                <c:pt idx="5">
                  <c:v>0.89146748564609057</c:v>
                </c:pt>
                <c:pt idx="6">
                  <c:v>0.90037973310204622</c:v>
                </c:pt>
                <c:pt idx="7">
                  <c:v>0.91079031521265652</c:v>
                </c:pt>
                <c:pt idx="8">
                  <c:v>0.92011362739702629</c:v>
                </c:pt>
                <c:pt idx="9">
                  <c:v>0.92556072494987252</c:v>
                </c:pt>
                <c:pt idx="10">
                  <c:v>0.93103106206233699</c:v>
                </c:pt>
                <c:pt idx="11">
                  <c:v>0.93114981771891092</c:v>
                </c:pt>
                <c:pt idx="12">
                  <c:v>0.93198185585480697</c:v>
                </c:pt>
                <c:pt idx="13">
                  <c:v>0.93675772274703495</c:v>
                </c:pt>
                <c:pt idx="14">
                  <c:v>0.9405808661845072</c:v>
                </c:pt>
                <c:pt idx="15">
                  <c:v>0.94185148218258108</c:v>
                </c:pt>
                <c:pt idx="16">
                  <c:v>0.93442609718171366</c:v>
                </c:pt>
                <c:pt idx="17">
                  <c:v>0.9320526852525729</c:v>
                </c:pt>
                <c:pt idx="18">
                  <c:v>0.93089080983598871</c:v>
                </c:pt>
                <c:pt idx="19">
                  <c:v>0.93170593449570904</c:v>
                </c:pt>
                <c:pt idx="20">
                  <c:v>0.91385837817389604</c:v>
                </c:pt>
                <c:pt idx="21">
                  <c:v>0.90844354670174343</c:v>
                </c:pt>
                <c:pt idx="22">
                  <c:v>0.91097009796683948</c:v>
                </c:pt>
                <c:pt idx="23">
                  <c:v>0.91534849312201383</c:v>
                </c:pt>
                <c:pt idx="24">
                  <c:v>0.91867625129719455</c:v>
                </c:pt>
                <c:pt idx="25">
                  <c:v>0.92068811331696343</c:v>
                </c:pt>
                <c:pt idx="26">
                  <c:v>0.92014095830846376</c:v>
                </c:pt>
                <c:pt idx="27">
                  <c:v>0.92317650861452383</c:v>
                </c:pt>
                <c:pt idx="28">
                  <c:v>0.9284284580412332</c:v>
                </c:pt>
                <c:pt idx="29">
                  <c:v>0.9307929160235564</c:v>
                </c:pt>
                <c:pt idx="30">
                  <c:v>0.93122545088645958</c:v>
                </c:pt>
                <c:pt idx="31">
                  <c:v>0.93153912681345752</c:v>
                </c:pt>
                <c:pt idx="32">
                  <c:v>0.93392433566940958</c:v>
                </c:pt>
                <c:pt idx="33">
                  <c:v>0.93450485426098229</c:v>
                </c:pt>
                <c:pt idx="34">
                  <c:v>0.93661945517623646</c:v>
                </c:pt>
                <c:pt idx="35">
                  <c:v>0.93777529067232557</c:v>
                </c:pt>
                <c:pt idx="36">
                  <c:v>0.93927275293390344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015040"/>
        <c:axId val="91016576"/>
      </c:scatterChart>
      <c:valAx>
        <c:axId val="91015040"/>
        <c:scaling>
          <c:orientation val="minMax"/>
          <c:min val="40983"/>
        </c:scaling>
        <c:delete val="0"/>
        <c:axPos val="b"/>
        <c:numFmt formatCode="[$-407]d/\ mmm/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91016576"/>
        <c:crosses val="autoZero"/>
        <c:crossBetween val="midCat"/>
        <c:majorUnit val="7"/>
      </c:valAx>
      <c:valAx>
        <c:axId val="91016576"/>
        <c:scaling>
          <c:orientation val="minMax"/>
          <c:max val="1.05"/>
          <c:min val="0.60000000000000009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101504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4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46277946371694E-2"/>
          <c:y val="0.15339565997958901"/>
          <c:w val="0.85536723163841799"/>
          <c:h val="0.733496332518338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62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CCFFCC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00CC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7030A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B05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00FF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Sheet1!$B$1:$J$1</c:f>
              <c:strCache>
                <c:ptCount val="9"/>
                <c:pt idx="0">
                  <c:v>Magnets</c:v>
                </c:pt>
                <c:pt idx="1">
                  <c:v>RF-3</c:v>
                </c:pt>
                <c:pt idx="2">
                  <c:v>RF-gun</c:v>
                </c:pt>
                <c:pt idx="3">
                  <c:v>RF-gun start-up</c:v>
                </c:pt>
                <c:pt idx="4">
                  <c:v>RF-stations</c:v>
                </c:pt>
                <c:pt idx="5">
                  <c:v>RF controls</c:v>
                </c:pt>
                <c:pt idx="6">
                  <c:v>RF Infrastructure</c:v>
                </c:pt>
                <c:pt idx="7">
                  <c:v>Photon</c:v>
                </c:pt>
                <c:pt idx="8">
                  <c:v>Others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26.9</c:v>
                </c:pt>
                <c:pt idx="1">
                  <c:v>31</c:v>
                </c:pt>
                <c:pt idx="2">
                  <c:v>3.4</c:v>
                </c:pt>
                <c:pt idx="3">
                  <c:v>9.6999999999999993</c:v>
                </c:pt>
                <c:pt idx="4">
                  <c:v>14.8</c:v>
                </c:pt>
                <c:pt idx="5">
                  <c:v>5.9</c:v>
                </c:pt>
                <c:pt idx="6">
                  <c:v>11</c:v>
                </c:pt>
                <c:pt idx="7">
                  <c:v>51.1</c:v>
                </c:pt>
                <c:pt idx="8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2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458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6723174A-30E9-4063-8CF6-704B93CD3F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96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Titelmasterformat durch klicken bearbeiten</a:t>
            </a:r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04" y="6056142"/>
            <a:ext cx="655809" cy="6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5" y="6056142"/>
            <a:ext cx="152558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11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954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954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9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96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55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31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76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37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6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65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4" y="6480175"/>
            <a:ext cx="7737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b"/>
          <a:lstStyle/>
          <a:p>
            <a:pPr eaLnBrk="1" hangingPunct="1"/>
            <a:r>
              <a:rPr lang="en-GB" sz="900" b="1" dirty="0">
                <a:solidFill>
                  <a:schemeClr val="bg2"/>
                </a:solidFill>
              </a:rPr>
              <a:t>Reinhard Brinkmann   </a:t>
            </a:r>
            <a:r>
              <a:rPr lang="en-GB" sz="900" dirty="0">
                <a:solidFill>
                  <a:schemeClr val="bg2"/>
                </a:solidFill>
              </a:rPr>
              <a:t>|  Director Accelerator Division  | </a:t>
            </a:r>
            <a:r>
              <a:rPr lang="en-GB" sz="900" dirty="0" err="1" smtClean="0">
                <a:solidFill>
                  <a:schemeClr val="bg2"/>
                </a:solidFill>
              </a:rPr>
              <a:t>Beschleuniger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baseline="0" dirty="0" err="1" smtClean="0">
                <a:solidFill>
                  <a:schemeClr val="bg2"/>
                </a:solidFill>
              </a:rPr>
              <a:t>Aktivitaeten</a:t>
            </a:r>
            <a:r>
              <a:rPr lang="en-GB" sz="900" baseline="0" dirty="0" smtClean="0">
                <a:solidFill>
                  <a:schemeClr val="bg2"/>
                </a:solidFill>
              </a:rPr>
              <a:t> 2013-20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dirty="0" err="1" smtClean="0">
                <a:solidFill>
                  <a:schemeClr val="bg2"/>
                </a:solidFill>
              </a:rPr>
              <a:t>Betriebsseminar</a:t>
            </a:r>
            <a:r>
              <a:rPr lang="en-GB" sz="900" baseline="0" dirty="0" smtClean="0">
                <a:solidFill>
                  <a:schemeClr val="bg2"/>
                </a:solidFill>
              </a:rPr>
              <a:t>, 18.3. 2013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3C887ABF-F5FD-4460-A8CF-B45C804AA842}" type="slidenum">
              <a:rPr lang="en-GB" sz="900" b="1">
                <a:solidFill>
                  <a:schemeClr val="bg2"/>
                </a:solidFill>
              </a:rPr>
              <a:pPr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340683" y="6224953"/>
            <a:ext cx="649330" cy="61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420" name="Line 12"/>
          <p:cNvSpPr>
            <a:spLocks noChangeShapeType="1"/>
          </p:cNvSpPr>
          <p:nvPr userDrawn="1"/>
        </p:nvSpPr>
        <p:spPr bwMode="auto">
          <a:xfrm>
            <a:off x="282575" y="6419850"/>
            <a:ext cx="77374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emf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6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12738" y="52465"/>
            <a:ext cx="8240712" cy="1029429"/>
          </a:xfrm>
          <a:noFill/>
          <a:ln/>
        </p:spPr>
        <p:txBody>
          <a:bodyPr/>
          <a:lstStyle/>
          <a:p>
            <a:r>
              <a:rPr lang="en-GB" sz="3600" dirty="0" smtClean="0"/>
              <a:t>DESY </a:t>
            </a:r>
            <a:r>
              <a:rPr lang="en-GB" sz="3600" dirty="0" err="1" smtClean="0"/>
              <a:t>Beschleuniger-Aktivitäten</a:t>
            </a:r>
            <a:r>
              <a:rPr lang="en-GB" sz="3600" dirty="0"/>
              <a:t> </a:t>
            </a:r>
            <a:r>
              <a:rPr lang="en-GB" sz="3600" dirty="0" smtClean="0"/>
              <a:t>2013 - 2020</a:t>
            </a:r>
            <a:r>
              <a:rPr lang="en-GB" sz="2800" i="1" dirty="0" smtClean="0">
                <a:solidFill>
                  <a:srgbClr val="F28E00"/>
                </a:solidFill>
              </a:rPr>
              <a:t>.</a:t>
            </a:r>
            <a:endParaRPr lang="en-GB" sz="2800" i="1" dirty="0">
              <a:solidFill>
                <a:srgbClr val="F28E00"/>
              </a:solidFill>
            </a:endParaRPr>
          </a:p>
        </p:txBody>
      </p:sp>
      <p:sp>
        <p:nvSpPr>
          <p:cNvPr id="185381" name="Text Box 37"/>
          <p:cNvSpPr txBox="1">
            <a:spLocks noChangeArrowheads="1"/>
          </p:cNvSpPr>
          <p:nvPr/>
        </p:nvSpPr>
        <p:spPr bwMode="auto">
          <a:xfrm>
            <a:off x="312738" y="3974856"/>
            <a:ext cx="30000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R. Brinkmann, -</a:t>
            </a:r>
            <a:r>
              <a:rPr lang="en-US" sz="2000" dirty="0" smtClean="0"/>
              <a:t>M-</a:t>
            </a:r>
          </a:p>
          <a:p>
            <a:pPr>
              <a:spcBef>
                <a:spcPct val="50000"/>
              </a:spcBef>
            </a:pPr>
            <a:r>
              <a:rPr lang="en-US" sz="2000" i="1" dirty="0" err="1" smtClean="0"/>
              <a:t>Betriebsseminar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Groemitz</a:t>
            </a:r>
            <a:r>
              <a:rPr lang="en-US" sz="2000" i="1" dirty="0" smtClean="0"/>
              <a:t>, 18. 3. 2013</a:t>
            </a:r>
            <a:endParaRPr lang="en-GB" sz="2000" i="1" dirty="0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 b="25629"/>
          <a:stretch/>
        </p:blipFill>
        <p:spPr bwMode="auto">
          <a:xfrm>
            <a:off x="3134086" y="4081346"/>
            <a:ext cx="4770402" cy="228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30824" y="1637804"/>
            <a:ext cx="2943011" cy="1843966"/>
            <a:chOff x="667699" y="1282350"/>
            <a:chExt cx="8268398" cy="3975962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937" y="2289334"/>
              <a:ext cx="4082678" cy="248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699" y="4434873"/>
              <a:ext cx="1316515" cy="532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063" y="3856772"/>
              <a:ext cx="1079839" cy="82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311" y="1707539"/>
              <a:ext cx="1079840" cy="355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127" y="2091487"/>
              <a:ext cx="1853970" cy="395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109" y="1315543"/>
              <a:ext cx="747012" cy="74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276" y="4905550"/>
              <a:ext cx="1923001" cy="281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265" y="2290862"/>
              <a:ext cx="1035462" cy="1035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250" y="3282993"/>
              <a:ext cx="1301724" cy="441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936" y="1373719"/>
              <a:ext cx="1923729" cy="630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265" y="3229299"/>
              <a:ext cx="962734" cy="120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991" y="4582584"/>
              <a:ext cx="1959981" cy="645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116" y="1282350"/>
              <a:ext cx="660660" cy="817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111" y="2690732"/>
              <a:ext cx="1593873" cy="316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013" y="4967396"/>
              <a:ext cx="1845344" cy="29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244683" y="1535913"/>
            <a:ext cx="2810106" cy="2024910"/>
            <a:chOff x="4201885" y="1245989"/>
            <a:chExt cx="2481188" cy="1860892"/>
          </a:xfrm>
        </p:grpSpPr>
        <p:pic>
          <p:nvPicPr>
            <p:cNvPr id="29" name="Picture 2" descr="D:\H schreibr\FLASH\Injector\Gun\G4.2\Breakdown May 2012\IV7I0076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885" y="1245989"/>
              <a:ext cx="2481188" cy="186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4411519" y="1769580"/>
              <a:ext cx="717550" cy="7207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" name="Picture 30" descr="S:\user\groups\mdi\dnoelle\public\20121018_BahrenfeldPulskabel_1\images\medium\20121018-IMG_947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86" y="1535913"/>
            <a:ext cx="3042382" cy="202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XFEL Projekt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73" y="809468"/>
            <a:ext cx="8520113" cy="3305331"/>
          </a:xfrm>
        </p:spPr>
        <p:txBody>
          <a:bodyPr/>
          <a:lstStyle/>
          <a:p>
            <a:r>
              <a:rPr lang="de-DE" dirty="0" smtClean="0"/>
              <a:t>2013 entscheidendes Jahr </a:t>
            </a:r>
            <a:r>
              <a:rPr lang="de-DE" dirty="0" err="1" smtClean="0"/>
              <a:t>wg</a:t>
            </a:r>
            <a:r>
              <a:rPr lang="de-DE" dirty="0" smtClean="0"/>
              <a:t> Beginn der Modul-Serienfertigung</a:t>
            </a:r>
          </a:p>
          <a:p>
            <a:r>
              <a:rPr lang="de-DE" dirty="0" smtClean="0"/>
              <a:t>2014/15 wird Installation und technische Inbetriebnahme parallel laufen</a:t>
            </a:r>
          </a:p>
          <a:p>
            <a:r>
              <a:rPr lang="de-DE" dirty="0" smtClean="0"/>
              <a:t>Strahlbetrieb des Injektors ab Herbst 2014 – sind Diagnostik &amp; Kontrollen zeitgerecht bereit? </a:t>
            </a:r>
          </a:p>
          <a:p>
            <a:r>
              <a:rPr lang="de-DE" dirty="0" smtClean="0"/>
              <a:t>Strahlbetrieb des </a:t>
            </a:r>
            <a:r>
              <a:rPr lang="de-DE" dirty="0" err="1" smtClean="0"/>
              <a:t>Linac</a:t>
            </a:r>
            <a:r>
              <a:rPr lang="de-DE" dirty="0" smtClean="0"/>
              <a:t> ab Herbst 2015</a:t>
            </a:r>
          </a:p>
          <a:p>
            <a:pPr lvl="1"/>
            <a:r>
              <a:rPr lang="de-DE" dirty="0" smtClean="0"/>
              <a:t>Techn. und wiss. Betriebsteam (Leitung: </a:t>
            </a:r>
            <a:r>
              <a:rPr lang="de-DE" b="1" dirty="0" smtClean="0"/>
              <a:t>Winfried </a:t>
            </a:r>
            <a:r>
              <a:rPr lang="de-DE" b="1" dirty="0" err="1" smtClean="0"/>
              <a:t>Decking</a:t>
            </a:r>
            <a:r>
              <a:rPr lang="de-DE" b="1" dirty="0" smtClean="0"/>
              <a:t> </a:t>
            </a:r>
            <a:r>
              <a:rPr lang="de-DE" dirty="0" smtClean="0"/>
              <a:t>als designierter Maschinenkoordinator) muss aufgebaut und ausgebildet werden (u.a. Training bei FLASH, auch Nutzen </a:t>
            </a:r>
            <a:r>
              <a:rPr lang="de-DE" dirty="0" smtClean="0"/>
              <a:t>für </a:t>
            </a:r>
            <a:r>
              <a:rPr lang="de-DE" dirty="0" smtClean="0"/>
              <a:t>FLASH durch </a:t>
            </a:r>
            <a:r>
              <a:rPr lang="de-DE" dirty="0" err="1" smtClean="0"/>
              <a:t>zB</a:t>
            </a:r>
            <a:r>
              <a:rPr lang="de-DE" dirty="0" smtClean="0"/>
              <a:t> Etablierung von high-level </a:t>
            </a:r>
            <a:r>
              <a:rPr lang="de-DE" dirty="0"/>
              <a:t>K</a:t>
            </a:r>
            <a:r>
              <a:rPr lang="de-DE" dirty="0" smtClean="0"/>
              <a:t>ontrollprogrammen)</a:t>
            </a:r>
          </a:p>
          <a:p>
            <a:pPr lvl="1"/>
            <a:r>
              <a:rPr lang="de-DE" dirty="0" smtClean="0"/>
              <a:t>Hoher Erwartungsdruck auf schnellen Erfolg (erstes </a:t>
            </a:r>
            <a:r>
              <a:rPr lang="de-DE" dirty="0" err="1" smtClean="0"/>
              <a:t>Lasing</a:t>
            </a:r>
            <a:r>
              <a:rPr lang="de-DE" dirty="0" smtClean="0"/>
              <a:t> innerhalb 6 Monate?) </a:t>
            </a:r>
            <a:r>
              <a:rPr lang="de-DE" dirty="0" smtClean="0">
                <a:sym typeface="Wingdings" pitchFamily="2" charset="2"/>
              </a:rPr>
              <a:t> Konzentration auf das Wesentliche bei </a:t>
            </a:r>
            <a:r>
              <a:rPr lang="de-DE" dirty="0">
                <a:sym typeface="Wingdings" pitchFamily="2" charset="2"/>
              </a:rPr>
              <a:t>D</a:t>
            </a:r>
            <a:r>
              <a:rPr lang="de-DE" dirty="0" smtClean="0">
                <a:sym typeface="Wingdings" pitchFamily="2" charset="2"/>
              </a:rPr>
              <a:t>iagnostik und Kontrollen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wichtige Abstimmung </a:t>
            </a:r>
            <a:r>
              <a:rPr lang="de-DE" dirty="0" err="1" smtClean="0">
                <a:sym typeface="Wingdings" pitchFamily="2" charset="2"/>
              </a:rPr>
              <a:t>zw</a:t>
            </a:r>
            <a:r>
              <a:rPr lang="de-DE" dirty="0" smtClean="0">
                <a:sym typeface="Wingdings" pitchFamily="2" charset="2"/>
              </a:rPr>
              <a:t> Maschine und Photonensystemen (</a:t>
            </a:r>
            <a:r>
              <a:rPr lang="de-DE" dirty="0" err="1" smtClean="0">
                <a:sym typeface="Wingdings" pitchFamily="2" charset="2"/>
              </a:rPr>
              <a:t>inkl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Undulatoren</a:t>
            </a:r>
            <a:r>
              <a:rPr lang="de-DE" dirty="0" smtClean="0">
                <a:sym typeface="Wingdings" pitchFamily="2" charset="2"/>
              </a:rPr>
              <a:t>) </a:t>
            </a:r>
            <a:r>
              <a:rPr lang="de-DE" dirty="0" err="1" smtClean="0">
                <a:sym typeface="Wingdings" pitchFamily="2" charset="2"/>
              </a:rPr>
              <a:t>bez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zB</a:t>
            </a:r>
            <a:r>
              <a:rPr lang="de-DE" dirty="0" smtClean="0">
                <a:sym typeface="Wingdings" pitchFamily="2" charset="2"/>
              </a:rPr>
              <a:t> Diagnostik und Kontrollen  enge Kooperation mit XFEL GmbH Kolleg(</a:t>
            </a:r>
            <a:r>
              <a:rPr lang="de-DE" dirty="0" err="1" smtClean="0">
                <a:sym typeface="Wingdings" pitchFamily="2" charset="2"/>
              </a:rPr>
              <a:t>inn</a:t>
            </a:r>
            <a:r>
              <a:rPr lang="de-DE" dirty="0" smtClean="0">
                <a:sym typeface="Wingdings" pitchFamily="2" charset="2"/>
              </a:rPr>
              <a:t>)en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GmbH – DESY Governance: </a:t>
            </a:r>
            <a:r>
              <a:rPr lang="en-US" dirty="0" err="1">
                <a:sym typeface="Wingdings" pitchFamily="2" charset="2"/>
              </a:rPr>
              <a:t>Ü</a:t>
            </a:r>
            <a:r>
              <a:rPr lang="en-US" dirty="0" err="1" smtClean="0">
                <a:sym typeface="Wingdings" pitchFamily="2" charset="2"/>
              </a:rPr>
              <a:t>bereinstimmung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dass</a:t>
            </a:r>
            <a:r>
              <a:rPr lang="en-US" dirty="0" smtClean="0">
                <a:sym typeface="Wingdings" pitchFamily="2" charset="2"/>
              </a:rPr>
              <a:t> DESY </a:t>
            </a:r>
            <a:r>
              <a:rPr lang="en-US" dirty="0" err="1" smtClean="0">
                <a:sym typeface="Wingdings" pitchFamily="2" charset="2"/>
              </a:rPr>
              <a:t>technische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Betriebsführung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fuer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Beschleuniger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ü</a:t>
            </a:r>
            <a:r>
              <a:rPr lang="en-US" dirty="0" err="1" smtClean="0">
                <a:sym typeface="Wingdings" pitchFamily="2" charset="2"/>
              </a:rPr>
              <a:t>bernimmt</a:t>
            </a:r>
            <a:r>
              <a:rPr lang="en-US" dirty="0" smtClean="0">
                <a:sym typeface="Wingdings" pitchFamily="2" charset="2"/>
              </a:rPr>
              <a:t> und </a:t>
            </a:r>
            <a:r>
              <a:rPr lang="en-US" dirty="0" err="1" smtClean="0">
                <a:sym typeface="Wingdings" pitchFamily="2" charset="2"/>
              </a:rPr>
              <a:t>eigenverantwortlich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organisiert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aber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auch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noch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offene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Fragen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bez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rechtlicher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Betreiberverantwortung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9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ILC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Entdeckung des </a:t>
            </a:r>
            <a:r>
              <a:rPr lang="de-DE" dirty="0" err="1" smtClean="0"/>
              <a:t>Higgs-Boson</a:t>
            </a:r>
            <a:r>
              <a:rPr lang="de-DE" dirty="0" smtClean="0"/>
              <a:t> beim LHC garantiert einen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fuer</a:t>
            </a:r>
            <a:r>
              <a:rPr lang="de-DE" dirty="0" smtClean="0"/>
              <a:t> einen ~500 </a:t>
            </a:r>
            <a:r>
              <a:rPr lang="de-DE" dirty="0" err="1" smtClean="0"/>
              <a:t>GeV</a:t>
            </a:r>
            <a:r>
              <a:rPr lang="de-DE" dirty="0" smtClean="0"/>
              <a:t> Linear </a:t>
            </a:r>
            <a:r>
              <a:rPr lang="de-DE" dirty="0" err="1" smtClean="0"/>
              <a:t>Collider</a:t>
            </a:r>
            <a:r>
              <a:rPr lang="de-DE" dirty="0" smtClean="0"/>
              <a:t> (vielleicht Anfangsversion 250 </a:t>
            </a:r>
            <a:r>
              <a:rPr lang="de-DE" dirty="0" err="1" smtClean="0"/>
              <a:t>GeV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Ist der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ausreichend </a:t>
            </a:r>
            <a:r>
              <a:rPr lang="de-DE" dirty="0" err="1" smtClean="0"/>
              <a:t>fuer</a:t>
            </a:r>
            <a:r>
              <a:rPr lang="de-DE" dirty="0" smtClean="0"/>
              <a:t> ein ~10 MRD-$ Projekt? Indikation </a:t>
            </a:r>
            <a:r>
              <a:rPr lang="de-DE" dirty="0" err="1" smtClean="0"/>
              <a:t>fuer</a:t>
            </a:r>
            <a:r>
              <a:rPr lang="de-DE" dirty="0" smtClean="0"/>
              <a:t> SUSY in diesem Energiebereich von LHC Daten </a:t>
            </a:r>
            <a:r>
              <a:rPr lang="de-DE" dirty="0" err="1" smtClean="0"/>
              <a:t>waere</a:t>
            </a:r>
            <a:r>
              <a:rPr lang="de-DE" dirty="0" smtClean="0"/>
              <a:t> </a:t>
            </a:r>
            <a:r>
              <a:rPr lang="de-DE" dirty="0" err="1" smtClean="0"/>
              <a:t>schoen</a:t>
            </a:r>
            <a:r>
              <a:rPr lang="de-DE" dirty="0" smtClean="0"/>
              <a:t> gewesen…</a:t>
            </a:r>
          </a:p>
          <a:p>
            <a:r>
              <a:rPr lang="de-DE" dirty="0" smtClean="0"/>
              <a:t>In Japan kann Entscheidung </a:t>
            </a:r>
            <a:r>
              <a:rPr lang="de-DE" dirty="0" err="1" smtClean="0"/>
              <a:t>fuer</a:t>
            </a:r>
            <a:r>
              <a:rPr lang="de-DE" dirty="0" smtClean="0"/>
              <a:t> (oder gegen) den Bau einer solchen Anlage (mit int. Beteiligung) relativ kurzfristig (1 – 2 Jahre) fallen</a:t>
            </a:r>
          </a:p>
          <a:p>
            <a:pPr lvl="1"/>
            <a:r>
              <a:rPr lang="de-DE" dirty="0" smtClean="0"/>
              <a:t>Politische </a:t>
            </a:r>
            <a:r>
              <a:rPr lang="de-DE" dirty="0" err="1" smtClean="0"/>
              <a:t>Unterstuetzung</a:t>
            </a:r>
            <a:r>
              <a:rPr lang="de-DE" dirty="0" smtClean="0"/>
              <a:t> im Rahmen eines </a:t>
            </a:r>
            <a:r>
              <a:rPr lang="de-DE" dirty="0" err="1" smtClean="0"/>
              <a:t>grossen</a:t>
            </a:r>
            <a:r>
              <a:rPr lang="de-DE" dirty="0" smtClean="0"/>
              <a:t> Konjunkturpakets denkbar, insbesondere nach Regierungswechsel </a:t>
            </a:r>
          </a:p>
          <a:p>
            <a:r>
              <a:rPr lang="de-DE" dirty="0" smtClean="0"/>
              <a:t>Für </a:t>
            </a:r>
            <a:r>
              <a:rPr lang="de-DE" dirty="0" smtClean="0"/>
              <a:t>eine </a:t>
            </a:r>
            <a:r>
              <a:rPr lang="de-DE" dirty="0" smtClean="0"/>
              <a:t>mögliche </a:t>
            </a:r>
            <a:r>
              <a:rPr lang="de-DE" dirty="0" err="1" smtClean="0"/>
              <a:t>europaeische</a:t>
            </a:r>
            <a:r>
              <a:rPr lang="de-DE" dirty="0" smtClean="0"/>
              <a:t> Beteiligung liegt der </a:t>
            </a:r>
            <a:r>
              <a:rPr lang="de-DE" dirty="0" smtClean="0"/>
              <a:t>Schlüssel </a:t>
            </a:r>
            <a:r>
              <a:rPr lang="de-DE" dirty="0" smtClean="0"/>
              <a:t>klar beim CERN</a:t>
            </a:r>
          </a:p>
          <a:p>
            <a:pPr lvl="1"/>
            <a:r>
              <a:rPr lang="de-DE" dirty="0" smtClean="0"/>
              <a:t>Wird CERN bereit sein, </a:t>
            </a:r>
            <a:r>
              <a:rPr lang="de-DE" dirty="0"/>
              <a:t>ü</a:t>
            </a:r>
            <a:r>
              <a:rPr lang="de-DE" dirty="0" smtClean="0"/>
              <a:t>ber </a:t>
            </a:r>
            <a:r>
              <a:rPr lang="de-DE" dirty="0" smtClean="0"/>
              <a:t>mehrere Jahre einen erheblichen Teil seines Budgets in ein solches </a:t>
            </a:r>
            <a:r>
              <a:rPr lang="de-DE" dirty="0" smtClean="0"/>
              <a:t>auswärtiges </a:t>
            </a:r>
            <a:r>
              <a:rPr lang="de-DE" dirty="0" smtClean="0"/>
              <a:t>Projekt zu stecken? </a:t>
            </a:r>
          </a:p>
          <a:p>
            <a:r>
              <a:rPr lang="de-DE" dirty="0" smtClean="0"/>
              <a:t>Für mögliche </a:t>
            </a:r>
            <a:r>
              <a:rPr lang="de-DE" dirty="0" smtClean="0"/>
              <a:t>deutsche Beteiligung in </a:t>
            </a:r>
            <a:r>
              <a:rPr lang="de-DE" dirty="0" err="1" smtClean="0"/>
              <a:t>grösserem</a:t>
            </a:r>
            <a:r>
              <a:rPr lang="de-DE" dirty="0" smtClean="0"/>
              <a:t> </a:t>
            </a:r>
            <a:r>
              <a:rPr lang="de-DE" dirty="0" smtClean="0"/>
              <a:t>Umfang </a:t>
            </a:r>
            <a:r>
              <a:rPr lang="de-DE" dirty="0" smtClean="0"/>
              <a:t>wäre </a:t>
            </a:r>
            <a:r>
              <a:rPr lang="de-DE" dirty="0" smtClean="0"/>
              <a:t>Grundsatzentscheidung auf Regierungsebene </a:t>
            </a:r>
            <a:r>
              <a:rPr lang="de-DE" dirty="0" smtClean="0"/>
              <a:t>nötig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91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ESS etc.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ESS Projekt </a:t>
            </a:r>
            <a:r>
              <a:rPr lang="de-DE" dirty="0" err="1" smtClean="0"/>
              <a:t>schedule</a:t>
            </a:r>
            <a:r>
              <a:rPr lang="de-DE" dirty="0" smtClean="0"/>
              <a:t> wird sich sicher noch etwas </a:t>
            </a:r>
            <a:r>
              <a:rPr lang="de-DE" dirty="0" smtClean="0"/>
              <a:t>verzögern </a:t>
            </a:r>
            <a:r>
              <a:rPr lang="de-DE" dirty="0" smtClean="0"/>
              <a:t>(technische Planungen, Finanzierungsfragen, …)</a:t>
            </a:r>
          </a:p>
          <a:p>
            <a:r>
              <a:rPr lang="de-DE" dirty="0" smtClean="0"/>
              <a:t>DESY Beteiligung im Prinzip gut </a:t>
            </a:r>
            <a:r>
              <a:rPr lang="de-DE" dirty="0" err="1" smtClean="0"/>
              <a:t>moeglich</a:t>
            </a:r>
            <a:r>
              <a:rPr lang="de-DE" dirty="0" smtClean="0"/>
              <a:t> im Bereich </a:t>
            </a:r>
            <a:r>
              <a:rPr lang="de-DE" dirty="0" err="1" smtClean="0"/>
              <a:t>cavity</a:t>
            </a:r>
            <a:r>
              <a:rPr lang="de-DE" dirty="0" smtClean="0"/>
              <a:t>/Modultests, LLRF, </a:t>
            </a:r>
            <a:r>
              <a:rPr lang="de-DE" dirty="0" err="1" smtClean="0"/>
              <a:t>mTCA</a:t>
            </a:r>
            <a:r>
              <a:rPr lang="de-DE" dirty="0" smtClean="0"/>
              <a:t>, … </a:t>
            </a:r>
          </a:p>
          <a:p>
            <a:r>
              <a:rPr lang="de-DE" dirty="0" smtClean="0"/>
              <a:t>DESY bietet keinen Eigenbeitrag an, sondern </a:t>
            </a:r>
            <a:r>
              <a:rPr lang="de-DE" dirty="0" smtClean="0"/>
              <a:t>würde </a:t>
            </a:r>
            <a:r>
              <a:rPr lang="de-DE" dirty="0" smtClean="0"/>
              <a:t>eine Beteiligung in Form einer bilateralen </a:t>
            </a:r>
            <a:r>
              <a:rPr lang="de-DE" dirty="0"/>
              <a:t>K</a:t>
            </a:r>
            <a:r>
              <a:rPr lang="de-DE" dirty="0" smtClean="0"/>
              <a:t>ooperation mit Finanzierung seitens ESS anstreben</a:t>
            </a:r>
            <a:endParaRPr lang="de-DE" dirty="0"/>
          </a:p>
          <a:p>
            <a:r>
              <a:rPr lang="en-US" dirty="0" err="1" smtClean="0"/>
              <a:t>Weitere</a:t>
            </a:r>
            <a:r>
              <a:rPr lang="en-US" dirty="0" smtClean="0"/>
              <a:t> (</a:t>
            </a:r>
            <a:r>
              <a:rPr lang="en-US" dirty="0" err="1" smtClean="0"/>
              <a:t>kleinere</a:t>
            </a:r>
            <a:r>
              <a:rPr lang="en-US" dirty="0" smtClean="0"/>
              <a:t>) </a:t>
            </a:r>
            <a:r>
              <a:rPr lang="en-US" dirty="0" err="1" smtClean="0"/>
              <a:t>sc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r>
              <a:rPr lang="en-US" dirty="0" err="1" smtClean="0"/>
              <a:t>Projekte</a:t>
            </a:r>
            <a:r>
              <a:rPr lang="en-US" dirty="0" smtClean="0"/>
              <a:t> in Europa in der </a:t>
            </a:r>
            <a:r>
              <a:rPr lang="en-US" dirty="0" err="1" smtClean="0"/>
              <a:t>Diskussion</a:t>
            </a:r>
            <a:r>
              <a:rPr lang="en-US" dirty="0" smtClean="0"/>
              <a:t> (POLFEL in </a:t>
            </a:r>
            <a:r>
              <a:rPr lang="en-US" dirty="0" err="1" smtClean="0"/>
              <a:t>Polen</a:t>
            </a:r>
            <a:r>
              <a:rPr lang="en-US" dirty="0" smtClean="0"/>
              <a:t>, IRIDE </a:t>
            </a:r>
            <a:r>
              <a:rPr lang="en-US" dirty="0" err="1" smtClean="0"/>
              <a:t>bei</a:t>
            </a:r>
            <a:r>
              <a:rPr lang="en-US" dirty="0" smtClean="0"/>
              <a:t> INFN/Frascati, …)</a:t>
            </a:r>
          </a:p>
          <a:p>
            <a:pPr lvl="1"/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wahrscheinlich</a:t>
            </a:r>
            <a:r>
              <a:rPr lang="en-US" dirty="0" smtClean="0"/>
              <a:t> und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u.U</a:t>
            </a:r>
            <a:r>
              <a:rPr lang="en-US" dirty="0" smtClean="0"/>
              <a:t>.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vorteilhaft</a:t>
            </a:r>
            <a:r>
              <a:rPr lang="en-US" dirty="0" smtClean="0"/>
              <a:t>/</a:t>
            </a:r>
            <a:r>
              <a:rPr lang="en-US" dirty="0" err="1" smtClean="0"/>
              <a:t>wünschenswert</a:t>
            </a:r>
            <a:r>
              <a:rPr lang="en-US" dirty="0" smtClean="0"/>
              <a:t>,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dabei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Kooperation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DESY auf die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Weise </a:t>
            </a:r>
            <a:r>
              <a:rPr lang="en-US" dirty="0" err="1" smtClean="0"/>
              <a:t>angestrebt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endParaRPr lang="en-US" dirty="0" smtClean="0"/>
          </a:p>
          <a:p>
            <a:r>
              <a:rPr lang="en-US" dirty="0" err="1" smtClean="0"/>
              <a:t>Solche</a:t>
            </a:r>
            <a:r>
              <a:rPr lang="en-US" dirty="0" smtClean="0"/>
              <a:t> Engagements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erst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XFEL </a:t>
            </a:r>
            <a:r>
              <a:rPr lang="en-US" dirty="0" err="1" smtClean="0"/>
              <a:t>Fertigstellung</a:t>
            </a:r>
            <a:r>
              <a:rPr lang="en-US" dirty="0" smtClean="0"/>
              <a:t> (</a:t>
            </a:r>
            <a:r>
              <a:rPr lang="en-US" dirty="0" err="1" smtClean="0"/>
              <a:t>ab</a:t>
            </a:r>
            <a:r>
              <a:rPr lang="en-US" dirty="0" smtClean="0"/>
              <a:t> 2016) </a:t>
            </a:r>
            <a:r>
              <a:rPr lang="en-US" dirty="0" err="1" smtClean="0"/>
              <a:t>ernsthaft</a:t>
            </a:r>
            <a:r>
              <a:rPr lang="en-US" dirty="0" smtClean="0"/>
              <a:t> </a:t>
            </a:r>
            <a:r>
              <a:rPr lang="en-US" dirty="0" err="1" smtClean="0"/>
              <a:t>vorstellbar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057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Beschleuniger F&amp;E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1" y="1943763"/>
            <a:ext cx="1806315" cy="578882"/>
          </a:xfrm>
          <a:prstGeom prst="roundRect">
            <a:avLst/>
          </a:prstGeom>
          <a:solidFill>
            <a:srgbClr val="D5FDC5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rgbClr val="0070C0"/>
                </a:solidFill>
              </a:rPr>
              <a:t>Concepts</a:t>
            </a:r>
            <a:r>
              <a:rPr lang="de-DE" sz="1400" dirty="0" smtClean="0">
                <a:solidFill>
                  <a:srgbClr val="0070C0"/>
                </a:solidFill>
              </a:rPr>
              <a:t> &amp; </a:t>
            </a:r>
            <a:r>
              <a:rPr lang="de-DE" sz="1400" dirty="0" err="1" smtClean="0">
                <a:solidFill>
                  <a:srgbClr val="0070C0"/>
                </a:solidFill>
              </a:rPr>
              <a:t>tech</a:t>
            </a:r>
            <a:r>
              <a:rPr lang="de-DE" sz="1400" dirty="0" smtClean="0">
                <a:solidFill>
                  <a:srgbClr val="0070C0"/>
                </a:solidFill>
              </a:rPr>
              <a:t>. </a:t>
            </a:r>
            <a:r>
              <a:rPr lang="de-DE" sz="1400" dirty="0">
                <a:solidFill>
                  <a:srgbClr val="0070C0"/>
                </a:solidFill>
              </a:rPr>
              <a:t>f</a:t>
            </a:r>
            <a:r>
              <a:rPr lang="de-DE" sz="1400" dirty="0" smtClean="0">
                <a:solidFill>
                  <a:srgbClr val="0070C0"/>
                </a:solidFill>
              </a:rPr>
              <a:t>or </a:t>
            </a:r>
            <a:r>
              <a:rPr lang="de-DE" sz="1400" dirty="0" err="1">
                <a:solidFill>
                  <a:srgbClr val="0070C0"/>
                </a:solidFill>
              </a:rPr>
              <a:t>h</a:t>
            </a:r>
            <a:r>
              <a:rPr lang="de-DE" sz="1400" dirty="0" err="1" smtClean="0">
                <a:solidFill>
                  <a:srgbClr val="0070C0"/>
                </a:solidFill>
              </a:rPr>
              <a:t>adron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</a:rPr>
              <a:t>acc</a:t>
            </a:r>
            <a:r>
              <a:rPr lang="de-DE" sz="1400" dirty="0" smtClean="0">
                <a:solidFill>
                  <a:srgbClr val="0070C0"/>
                </a:solidFill>
              </a:rPr>
              <a:t>.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578" y="1943763"/>
            <a:ext cx="1948721" cy="578882"/>
          </a:xfrm>
          <a:prstGeom prst="roundRect">
            <a:avLst/>
          </a:prstGeom>
          <a:solidFill>
            <a:srgbClr val="FFDAC3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rgbClr val="0070C0"/>
                </a:solidFill>
              </a:rPr>
              <a:t>Superconducting</a:t>
            </a:r>
            <a:r>
              <a:rPr lang="de-DE" sz="1400" dirty="0" smtClean="0">
                <a:solidFill>
                  <a:srgbClr val="0070C0"/>
                </a:solidFill>
              </a:rPr>
              <a:t> RF </a:t>
            </a:r>
            <a:r>
              <a:rPr lang="de-DE" sz="1400" dirty="0" err="1" smtClean="0">
                <a:solidFill>
                  <a:srgbClr val="0070C0"/>
                </a:solidFill>
              </a:rPr>
              <a:t>technology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6912" y="1943763"/>
            <a:ext cx="1783831" cy="578882"/>
          </a:xfrm>
          <a:prstGeom prst="roundRect">
            <a:avLst/>
          </a:prstGeom>
          <a:solidFill>
            <a:srgbClr val="C8EEFA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0070C0"/>
                </a:solidFill>
              </a:rPr>
              <a:t>p</a:t>
            </a:r>
            <a:r>
              <a:rPr lang="de-DE" sz="1400" dirty="0" err="1" smtClean="0">
                <a:solidFill>
                  <a:srgbClr val="0070C0"/>
                </a:solidFill>
              </a:rPr>
              <a:t>s</a:t>
            </a:r>
            <a:r>
              <a:rPr lang="de-DE" sz="1400" dirty="0" smtClean="0">
                <a:solidFill>
                  <a:srgbClr val="0070C0"/>
                </a:solidFill>
              </a:rPr>
              <a:t> &amp; </a:t>
            </a:r>
            <a:r>
              <a:rPr lang="de-DE" sz="1400" dirty="0" err="1" smtClean="0">
                <a:solidFill>
                  <a:srgbClr val="0070C0"/>
                </a:solidFill>
              </a:rPr>
              <a:t>fs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</a:rPr>
              <a:t>el</a:t>
            </a:r>
            <a:r>
              <a:rPr lang="de-DE" sz="1400" dirty="0" smtClean="0">
                <a:solidFill>
                  <a:srgbClr val="0070C0"/>
                </a:solidFill>
              </a:rPr>
              <a:t>. </a:t>
            </a:r>
            <a:r>
              <a:rPr lang="de-DE" sz="1400" dirty="0" err="1">
                <a:solidFill>
                  <a:srgbClr val="0070C0"/>
                </a:solidFill>
              </a:rPr>
              <a:t>a</a:t>
            </a:r>
            <a:r>
              <a:rPr lang="de-DE" sz="1400" dirty="0" err="1" smtClean="0">
                <a:solidFill>
                  <a:srgbClr val="0070C0"/>
                </a:solidFill>
              </a:rPr>
              <a:t>nd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</a:rPr>
              <a:t>photon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</a:rPr>
              <a:t>beams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0643" y="1943763"/>
            <a:ext cx="1768841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rgbClr val="0070C0"/>
                </a:solidFill>
              </a:rPr>
              <a:t>Novel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</a:rPr>
              <a:t>acceleration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err="1" smtClean="0">
                <a:solidFill>
                  <a:srgbClr val="0070C0"/>
                </a:solidFill>
              </a:rPr>
              <a:t>concepts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925" y="1574431"/>
            <a:ext cx="157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HZB, HZDR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2983043" y="1574431"/>
            <a:ext cx="137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FZJ, GSI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4924271" y="1574431"/>
            <a:ext cx="146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DESY, KIT</a:t>
            </a:r>
            <a:endParaRPr lang="de-DE" dirty="0"/>
          </a:p>
        </p:txBody>
      </p:sp>
      <p:sp>
        <p:nvSpPr>
          <p:cNvPr id="21" name="TextBox 20"/>
          <p:cNvSpPr txBox="1"/>
          <p:nvPr/>
        </p:nvSpPr>
        <p:spPr>
          <a:xfrm>
            <a:off x="6760564" y="1574431"/>
            <a:ext cx="164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DESY, HZDR</a:t>
            </a:r>
            <a:endParaRPr lang="de-DE" dirty="0"/>
          </a:p>
        </p:txBody>
      </p:sp>
      <p:sp>
        <p:nvSpPr>
          <p:cNvPr id="22" name="TextBox 21"/>
          <p:cNvSpPr txBox="1"/>
          <p:nvPr/>
        </p:nvSpPr>
        <p:spPr>
          <a:xfrm>
            <a:off x="541606" y="1295523"/>
            <a:ext cx="1909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Sub-topic 1, </a:t>
            </a:r>
            <a:r>
              <a:rPr lang="de-DE" sz="1400" i="1" dirty="0" err="1" smtClean="0"/>
              <a:t>coord</a:t>
            </a:r>
            <a:r>
              <a:rPr lang="de-DE" sz="1400" i="1" dirty="0" smtClean="0"/>
              <a:t>.:</a:t>
            </a:r>
            <a:endParaRPr lang="de-DE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1295523"/>
            <a:ext cx="1806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Sub-topic 2, </a:t>
            </a:r>
            <a:r>
              <a:rPr lang="de-DE" sz="1400" i="1" dirty="0" err="1" smtClean="0"/>
              <a:t>coord</a:t>
            </a:r>
            <a:r>
              <a:rPr lang="de-DE" sz="1400" i="1" dirty="0" smtClean="0"/>
              <a:t>.:</a:t>
            </a:r>
            <a:endParaRPr lang="de-DE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06911" y="1295523"/>
            <a:ext cx="1783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Sub-topic 3, </a:t>
            </a:r>
            <a:r>
              <a:rPr lang="de-DE" sz="1400" i="1" dirty="0" err="1" smtClean="0"/>
              <a:t>coord</a:t>
            </a:r>
            <a:r>
              <a:rPr lang="de-DE" sz="1400" i="1" dirty="0" smtClean="0"/>
              <a:t>.:</a:t>
            </a:r>
            <a:endParaRPr lang="de-DE" sz="1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40643" y="1295523"/>
            <a:ext cx="1768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Sub-topic 4, </a:t>
            </a:r>
            <a:r>
              <a:rPr lang="de-DE" sz="1400" i="1" dirty="0" err="1" smtClean="0"/>
              <a:t>coord</a:t>
            </a:r>
            <a:r>
              <a:rPr lang="de-DE" sz="1400" i="1" dirty="0" smtClean="0"/>
              <a:t>.:</a:t>
            </a:r>
            <a:endParaRPr lang="de-DE" sz="1400" i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541606" y="1614547"/>
            <a:ext cx="8150732" cy="936096"/>
            <a:chOff x="541606" y="1759097"/>
            <a:chExt cx="8150732" cy="936096"/>
          </a:xfrm>
        </p:grpSpPr>
        <p:sp>
          <p:nvSpPr>
            <p:cNvPr id="27" name="Oval 26"/>
            <p:cNvSpPr/>
            <p:nvPr/>
          </p:nvSpPr>
          <p:spPr bwMode="auto">
            <a:xfrm>
              <a:off x="541606" y="1759097"/>
              <a:ext cx="2201595" cy="936096"/>
            </a:xfrm>
            <a:prstGeom prst="ellipse">
              <a:avLst/>
            </a:prstGeom>
            <a:solidFill>
              <a:srgbClr val="F0F2AC">
                <a:alpha val="34902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439048" y="1759097"/>
              <a:ext cx="2201595" cy="936096"/>
            </a:xfrm>
            <a:prstGeom prst="ellipse">
              <a:avLst/>
            </a:prstGeom>
            <a:solidFill>
              <a:srgbClr val="F0F2AC">
                <a:alpha val="34902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490743" y="1759097"/>
              <a:ext cx="2201595" cy="936096"/>
            </a:xfrm>
            <a:prstGeom prst="ellipse">
              <a:avLst/>
            </a:prstGeom>
            <a:solidFill>
              <a:srgbClr val="F0F2AC">
                <a:alpha val="34902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Content Placeholder 24"/>
          <p:cNvSpPr txBox="1">
            <a:spLocks/>
          </p:cNvSpPr>
          <p:nvPr/>
        </p:nvSpPr>
        <p:spPr bwMode="auto">
          <a:xfrm>
            <a:off x="311149" y="3219474"/>
            <a:ext cx="8518057" cy="249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err="1" smtClean="0"/>
              <a:t>Programm</a:t>
            </a:r>
            <a:r>
              <a:rPr lang="en-US" dirty="0" smtClean="0"/>
              <a:t> Accelerator Research &amp; Development ARD in 2011 </a:t>
            </a:r>
            <a:r>
              <a:rPr lang="en-US" dirty="0" err="1" smtClean="0"/>
              <a:t>erfolgreich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neues</a:t>
            </a:r>
            <a:r>
              <a:rPr lang="en-US" dirty="0" smtClean="0"/>
              <a:t>, </a:t>
            </a:r>
            <a:r>
              <a:rPr lang="en-US" dirty="0" err="1" smtClean="0"/>
              <a:t>eigenständiges</a:t>
            </a:r>
            <a:r>
              <a:rPr lang="en-US" dirty="0" smtClean="0"/>
              <a:t> </a:t>
            </a:r>
            <a:r>
              <a:rPr lang="en-US" dirty="0" err="1" smtClean="0"/>
              <a:t>Forschungsthema</a:t>
            </a:r>
            <a:r>
              <a:rPr lang="en-US" dirty="0" smtClean="0"/>
              <a:t> in der Helmholtz-</a:t>
            </a:r>
            <a:r>
              <a:rPr lang="en-US" dirty="0" err="1" smtClean="0"/>
              <a:t>Gemeinschaft</a:t>
            </a:r>
            <a:r>
              <a:rPr lang="en-US" dirty="0" smtClean="0"/>
              <a:t> </a:t>
            </a:r>
            <a:r>
              <a:rPr lang="en-US" dirty="0" err="1" smtClean="0"/>
              <a:t>etabliert</a:t>
            </a:r>
            <a:r>
              <a:rPr lang="en-US" dirty="0"/>
              <a:t> </a:t>
            </a:r>
            <a:r>
              <a:rPr lang="en-US" sz="1800" b="1" i="1" dirty="0" smtClean="0">
                <a:sym typeface="Wingdings" pitchFamily="2" charset="2"/>
              </a:rPr>
              <a:t> </a:t>
            </a:r>
            <a:r>
              <a:rPr lang="en-US" sz="1800" b="1" i="1" dirty="0" err="1" smtClean="0"/>
              <a:t>Fuer</a:t>
            </a:r>
            <a:r>
              <a:rPr lang="en-US" sz="1800" b="1" i="1" dirty="0" smtClean="0"/>
              <a:t> DESY </a:t>
            </a:r>
            <a:r>
              <a:rPr lang="en-US" sz="1800" b="1" i="1" dirty="0" err="1" smtClean="0"/>
              <a:t>zusaetzliche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Mittel</a:t>
            </a:r>
            <a:r>
              <a:rPr lang="en-US" sz="1800" b="1" i="1" dirty="0" smtClean="0"/>
              <a:t> 1,5 M€/</a:t>
            </a:r>
            <a:r>
              <a:rPr lang="en-US" sz="1800" b="1" i="1" dirty="0" err="1" smtClean="0"/>
              <a:t>Jahr</a:t>
            </a:r>
            <a:endParaRPr lang="de-DE" sz="1800" b="1" i="1" dirty="0" smtClean="0"/>
          </a:p>
          <a:p>
            <a:r>
              <a:rPr lang="de-DE" dirty="0" smtClean="0"/>
              <a:t>Bei ARD </a:t>
            </a:r>
            <a:r>
              <a:rPr lang="de-DE" dirty="0" err="1" smtClean="0"/>
              <a:t>workshops</a:t>
            </a:r>
            <a:r>
              <a:rPr lang="de-DE" dirty="0" smtClean="0"/>
              <a:t> 2012 </a:t>
            </a:r>
            <a:r>
              <a:rPr lang="de-DE" dirty="0" smtClean="0"/>
              <a:t>Möglichkeiten </a:t>
            </a:r>
            <a:r>
              <a:rPr lang="de-DE" dirty="0" smtClean="0"/>
              <a:t>verbesserter Vernetzung/gemeinsamer </a:t>
            </a:r>
            <a:r>
              <a:rPr lang="de-DE" dirty="0" smtClean="0"/>
              <a:t>Aktivitäten </a:t>
            </a:r>
            <a:r>
              <a:rPr lang="de-DE" dirty="0" smtClean="0"/>
              <a:t>der Helmholtz Zentren sowie mit Kooperationspartnern sichtbar</a:t>
            </a:r>
          </a:p>
          <a:p>
            <a:r>
              <a:rPr lang="en-US" dirty="0" err="1" smtClean="0"/>
              <a:t>Erfolgreiche</a:t>
            </a:r>
            <a:r>
              <a:rPr lang="en-US" dirty="0" smtClean="0"/>
              <a:t> </a:t>
            </a:r>
            <a:r>
              <a:rPr lang="en-US" dirty="0" err="1" smtClean="0"/>
              <a:t>Fortsetzung</a:t>
            </a:r>
            <a:r>
              <a:rPr lang="en-US" dirty="0" smtClean="0"/>
              <a:t> </a:t>
            </a:r>
            <a:r>
              <a:rPr lang="en-US" dirty="0" err="1" smtClean="0"/>
              <a:t>unseres</a:t>
            </a:r>
            <a:r>
              <a:rPr lang="en-US" dirty="0" smtClean="0"/>
              <a:t> </a:t>
            </a:r>
            <a:r>
              <a:rPr lang="en-US" dirty="0" err="1" smtClean="0"/>
              <a:t>Ideenmarkt</a:t>
            </a:r>
            <a:r>
              <a:rPr lang="en-US" dirty="0" smtClean="0"/>
              <a:t> Forums – </a:t>
            </a:r>
            <a:r>
              <a:rPr lang="en-US" dirty="0" err="1" smtClean="0"/>
              <a:t>im</a:t>
            </a:r>
            <a:r>
              <a:rPr lang="en-US" dirty="0" smtClean="0"/>
              <a:t> Sept 2012 </a:t>
            </a:r>
            <a:r>
              <a:rPr lang="en-US" dirty="0" err="1" smtClean="0"/>
              <a:t>bereits</a:t>
            </a:r>
            <a:r>
              <a:rPr lang="en-US" dirty="0" smtClean="0"/>
              <a:t> die 4. </a:t>
            </a:r>
            <a:r>
              <a:rPr lang="en-US" dirty="0" err="1" smtClean="0"/>
              <a:t>Runde</a:t>
            </a:r>
            <a:r>
              <a:rPr lang="en-US" dirty="0" smtClean="0"/>
              <a:t>!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32" name="Group 31"/>
          <p:cNvGrpSpPr/>
          <p:nvPr/>
        </p:nvGrpSpPr>
        <p:grpSpPr>
          <a:xfrm>
            <a:off x="4924270" y="1603300"/>
            <a:ext cx="3485213" cy="1587291"/>
            <a:chOff x="4924270" y="1603300"/>
            <a:chExt cx="3485213" cy="1587291"/>
          </a:xfrm>
        </p:grpSpPr>
        <p:sp>
          <p:nvSpPr>
            <p:cNvPr id="33" name="Oval 32"/>
            <p:cNvSpPr/>
            <p:nvPr/>
          </p:nvSpPr>
          <p:spPr bwMode="auto">
            <a:xfrm>
              <a:off x="4924270" y="1603300"/>
              <a:ext cx="3485213" cy="1217959"/>
            </a:xfrm>
            <a:prstGeom prst="ellipse">
              <a:avLst/>
            </a:prstGeom>
            <a:solidFill>
              <a:srgbClr val="FF0000">
                <a:alpha val="3098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01197" y="2821259"/>
              <a:ext cx="2118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i="1" dirty="0" err="1" smtClean="0">
                  <a:solidFill>
                    <a:srgbClr val="FF0000"/>
                  </a:solidFill>
                </a:rPr>
                <a:t>Overlap</a:t>
              </a:r>
              <a:r>
                <a:rPr lang="de-DE" b="1" i="1" dirty="0" smtClean="0">
                  <a:solidFill>
                    <a:srgbClr val="FF0000"/>
                  </a:solidFill>
                </a:rPr>
                <a:t>/</a:t>
              </a:r>
              <a:r>
                <a:rPr lang="de-DE" b="1" i="1" dirty="0" err="1" smtClean="0">
                  <a:solidFill>
                    <a:srgbClr val="FF0000"/>
                  </a:solidFill>
                </a:rPr>
                <a:t>synergy</a:t>
              </a:r>
              <a:endParaRPr lang="de-DE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2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Plasmabeschleunigung – ab (Ende) 2013 neu bei DESY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1664939"/>
          </a:xfrm>
        </p:spPr>
        <p:txBody>
          <a:bodyPr/>
          <a:lstStyle/>
          <a:p>
            <a:r>
              <a:rPr lang="de-DE" dirty="0" err="1" smtClean="0"/>
              <a:t>Baumassnahmen</a:t>
            </a:r>
            <a:r>
              <a:rPr lang="de-DE" dirty="0" smtClean="0"/>
              <a:t> </a:t>
            </a:r>
            <a:r>
              <a:rPr lang="de-DE" dirty="0" err="1" smtClean="0"/>
              <a:t>fuer</a:t>
            </a:r>
            <a:r>
              <a:rPr lang="de-DE" dirty="0" smtClean="0"/>
              <a:t> Anschluss und Abschirmung G-Weg (LUX Experiment) </a:t>
            </a:r>
            <a:r>
              <a:rPr lang="de-DE" dirty="0"/>
              <a:t>ü</a:t>
            </a:r>
            <a:r>
              <a:rPr lang="de-DE" dirty="0" smtClean="0"/>
              <a:t>ber </a:t>
            </a:r>
            <a:r>
              <a:rPr lang="de-DE" dirty="0" smtClean="0"/>
              <a:t>Jahreswende 2012/13 zeitgerecht fertiggestellt</a:t>
            </a:r>
          </a:p>
          <a:p>
            <a:r>
              <a:rPr lang="de-DE" dirty="0" smtClean="0"/>
              <a:t>Gute Zusammenarbeit mit Uni-Gruppe F. Gruener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" y="2520176"/>
            <a:ext cx="8975593" cy="323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3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Technologietransfer, Innovation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MSK/MCS haben in 2012 zusammen mit TT sehr </a:t>
            </a:r>
            <a:r>
              <a:rPr lang="de-DE" dirty="0" smtClean="0"/>
              <a:t>schönes </a:t>
            </a:r>
            <a:r>
              <a:rPr lang="de-DE" dirty="0" smtClean="0"/>
              <a:t>Projekt mTCA.4 gestartet, mit 2M€ vom Helmholtz Validierungsfond </a:t>
            </a:r>
            <a:r>
              <a:rPr lang="de-DE" dirty="0" err="1" smtClean="0"/>
              <a:t>gefoerdert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FHH Hamburg sehr interessiert an „Technologiepark/Innovationszentrum“ gemeinsam mit DESY</a:t>
            </a:r>
          </a:p>
          <a:p>
            <a:pPr lvl="1"/>
            <a:r>
              <a:rPr lang="de-DE" dirty="0" smtClean="0"/>
              <a:t>Förderung </a:t>
            </a:r>
            <a:r>
              <a:rPr lang="de-DE" dirty="0" smtClean="0"/>
              <a:t>von Start-</a:t>
            </a:r>
            <a:r>
              <a:rPr lang="de-DE" dirty="0" err="1" smtClean="0"/>
              <a:t>ups</a:t>
            </a:r>
            <a:r>
              <a:rPr lang="de-DE" dirty="0" smtClean="0"/>
              <a:t> mit DESY Rolle als „Inkubator“</a:t>
            </a:r>
          </a:p>
          <a:p>
            <a:pPr lvl="1"/>
            <a:r>
              <a:rPr lang="de-DE" dirty="0" smtClean="0"/>
              <a:t>Nicht ganz </a:t>
            </a:r>
            <a:r>
              <a:rPr lang="de-DE" dirty="0" smtClean="0"/>
              <a:t>vernachlässigbares </a:t>
            </a:r>
            <a:r>
              <a:rPr lang="de-DE" dirty="0" smtClean="0"/>
              <a:t>Risiko, dass wir Mitarbeiter verlieren, aber gleichzeitig auch gute Chancen, neue Leute anzuziehen, die </a:t>
            </a:r>
            <a:r>
              <a:rPr lang="de-DE" dirty="0" err="1" smtClean="0"/>
              <a:t>Hightec</a:t>
            </a:r>
            <a:r>
              <a:rPr lang="de-DE" dirty="0" smtClean="0"/>
              <a:t> Kompetenz mit unternehmerischem Interesse verbinden</a:t>
            </a:r>
          </a:p>
          <a:p>
            <a:pPr lvl="1"/>
            <a:r>
              <a:rPr lang="de-DE" dirty="0" smtClean="0"/>
              <a:t>Andere Zentren sind mit dieser Thematik schon weiter – politisch/gesellschaftlich wichtig </a:t>
            </a:r>
            <a:r>
              <a:rPr lang="de-DE" dirty="0" err="1" smtClean="0"/>
              <a:t>fuer</a:t>
            </a:r>
            <a:r>
              <a:rPr lang="de-DE" dirty="0" smtClean="0"/>
              <a:t> DESY, hier Engagement zu zeigen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Möglicher</a:t>
            </a:r>
            <a:r>
              <a:rPr lang="en-US" dirty="0" smtClean="0"/>
              <a:t> </a:t>
            </a:r>
            <a:r>
              <a:rPr lang="en-US" dirty="0" err="1" smtClean="0"/>
              <a:t>Standort</a:t>
            </a:r>
            <a:r>
              <a:rPr lang="en-US" dirty="0" smtClean="0"/>
              <a:t> </a:t>
            </a:r>
            <a:r>
              <a:rPr lang="en-US" dirty="0" err="1" smtClean="0"/>
              <a:t>Innovationszentrum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971550"/>
            <a:ext cx="86582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5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Prioritäten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14039"/>
            <a:ext cx="8520113" cy="5243861"/>
          </a:xfrm>
        </p:spPr>
        <p:txBody>
          <a:bodyPr/>
          <a:lstStyle/>
          <a:p>
            <a:r>
              <a:rPr lang="de-DE" dirty="0" smtClean="0"/>
              <a:t>Parallel laufende </a:t>
            </a:r>
            <a:r>
              <a:rPr lang="de-DE" dirty="0" smtClean="0"/>
              <a:t>Aktivitäten können </a:t>
            </a:r>
            <a:r>
              <a:rPr lang="de-DE" dirty="0" smtClean="0"/>
              <a:t>zu Konflikten </a:t>
            </a:r>
            <a:r>
              <a:rPr lang="de-DE" dirty="0" smtClean="0"/>
              <a:t>führen </a:t>
            </a:r>
            <a:r>
              <a:rPr lang="de-DE" dirty="0" smtClean="0"/>
              <a:t>– wir haben keine unwichtigen oder zweitrangigen Projekte, </a:t>
            </a:r>
            <a:r>
              <a:rPr lang="de-DE" dirty="0" smtClean="0"/>
              <a:t>müssen </a:t>
            </a:r>
            <a:r>
              <a:rPr lang="de-DE" dirty="0" smtClean="0"/>
              <a:t>aber ggf. </a:t>
            </a:r>
            <a:r>
              <a:rPr lang="de-DE" dirty="0" smtClean="0"/>
              <a:t>Prioritäten </a:t>
            </a:r>
            <a:r>
              <a:rPr lang="de-DE" dirty="0" smtClean="0"/>
              <a:t>setzen, </a:t>
            </a:r>
            <a:r>
              <a:rPr lang="de-DE" dirty="0" err="1" smtClean="0"/>
              <a:t>zZ</a:t>
            </a:r>
            <a:r>
              <a:rPr lang="de-DE" dirty="0" smtClean="0"/>
              <a:t> wie folgt:</a:t>
            </a:r>
          </a:p>
          <a:p>
            <a:pPr lvl="1"/>
            <a:r>
              <a:rPr lang="de-DE" dirty="0" smtClean="0"/>
              <a:t>Arbeitssicherheit</a:t>
            </a:r>
          </a:p>
          <a:p>
            <a:pPr lvl="1"/>
            <a:r>
              <a:rPr lang="de-DE" dirty="0" smtClean="0"/>
              <a:t>Nutzerbetrieb und Basisbetrieb </a:t>
            </a:r>
            <a:r>
              <a:rPr lang="de-DE" dirty="0" smtClean="0"/>
              <a:t>für </a:t>
            </a:r>
            <a:r>
              <a:rPr lang="de-DE" dirty="0" smtClean="0"/>
              <a:t>das Labor</a:t>
            </a:r>
          </a:p>
          <a:p>
            <a:pPr lvl="1"/>
            <a:r>
              <a:rPr lang="de-DE" dirty="0" smtClean="0"/>
              <a:t>XFEL Projekt</a:t>
            </a:r>
          </a:p>
          <a:p>
            <a:pPr lvl="1"/>
            <a:r>
              <a:rPr lang="de-DE" dirty="0" smtClean="0"/>
              <a:t>Projekte FLASH-II und PETRA-Ausbau (im Prinzip in dieser Reihenfolge, </a:t>
            </a:r>
            <a:r>
              <a:rPr lang="de-DE" dirty="0" err="1" smtClean="0"/>
              <a:t>ggf</a:t>
            </a:r>
            <a:r>
              <a:rPr lang="de-DE" dirty="0" smtClean="0"/>
              <a:t> Abstimmung mit M und FS Bereichsleitungen erforderlich)</a:t>
            </a:r>
          </a:p>
          <a:p>
            <a:pPr lvl="1"/>
            <a:r>
              <a:rPr lang="de-DE" dirty="0" smtClean="0"/>
              <a:t>Weitere genehmigte Projekte (</a:t>
            </a:r>
            <a:r>
              <a:rPr lang="de-DE" dirty="0" err="1" smtClean="0"/>
              <a:t>zB</a:t>
            </a:r>
            <a:r>
              <a:rPr lang="de-DE" dirty="0" smtClean="0"/>
              <a:t> LAOLA@REGAE)</a:t>
            </a:r>
          </a:p>
          <a:p>
            <a:pPr lvl="1"/>
            <a:r>
              <a:rPr lang="de-DE" dirty="0" smtClean="0"/>
              <a:t>F&amp;E, Ideen und Planungen </a:t>
            </a:r>
            <a:r>
              <a:rPr lang="de-DE" dirty="0" err="1" smtClean="0"/>
              <a:t>fuer</a:t>
            </a:r>
            <a:r>
              <a:rPr lang="de-DE" dirty="0" smtClean="0"/>
              <a:t> neue Projekte</a:t>
            </a:r>
          </a:p>
          <a:p>
            <a:r>
              <a:rPr lang="de-DE" dirty="0" smtClean="0"/>
              <a:t>Kleinere Service-Leistungen/Hilfestellungen im Rahmen unserer Infrastruktur-Aufgaben </a:t>
            </a:r>
            <a:r>
              <a:rPr lang="de-DE" dirty="0" smtClean="0"/>
              <a:t>müssen </a:t>
            </a:r>
            <a:r>
              <a:rPr lang="de-DE" dirty="0" smtClean="0"/>
              <a:t>kurzfristig </a:t>
            </a:r>
            <a:r>
              <a:rPr lang="de-DE" dirty="0" smtClean="0"/>
              <a:t>möglich </a:t>
            </a:r>
            <a:r>
              <a:rPr lang="de-DE" dirty="0" smtClean="0"/>
              <a:t>sein; Leistungen </a:t>
            </a:r>
            <a:r>
              <a:rPr lang="de-DE" dirty="0" smtClean="0"/>
              <a:t>für </a:t>
            </a:r>
            <a:r>
              <a:rPr lang="de-DE" dirty="0" smtClean="0"/>
              <a:t>DESY-Gruppen haben Vorrang vor Leistungen </a:t>
            </a:r>
            <a:r>
              <a:rPr lang="de-DE" dirty="0" smtClean="0"/>
              <a:t>für </a:t>
            </a:r>
            <a:r>
              <a:rPr lang="de-DE" dirty="0" smtClean="0"/>
              <a:t>Dritte</a:t>
            </a:r>
          </a:p>
          <a:p>
            <a:pPr marL="444500" lvl="1" indent="0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824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Finanzen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4360"/>
            <a:ext cx="8520113" cy="4849363"/>
          </a:xfrm>
        </p:spPr>
        <p:txBody>
          <a:bodyPr/>
          <a:lstStyle/>
          <a:p>
            <a:r>
              <a:rPr lang="de-DE" dirty="0" smtClean="0"/>
              <a:t>DESY Haushalt ist </a:t>
            </a:r>
            <a:r>
              <a:rPr lang="de-DE" dirty="0" err="1" smtClean="0"/>
              <a:t>zZ</a:t>
            </a:r>
            <a:r>
              <a:rPr lang="de-DE" dirty="0" smtClean="0"/>
              <a:t> und mittelfristig </a:t>
            </a:r>
            <a:r>
              <a:rPr lang="de-DE" dirty="0" smtClean="0"/>
              <a:t>auskömmlich</a:t>
            </a:r>
            <a:r>
              <a:rPr lang="de-DE" dirty="0" smtClean="0"/>
              <a:t>, aber knapp</a:t>
            </a:r>
          </a:p>
          <a:p>
            <a:pPr lvl="1"/>
            <a:r>
              <a:rPr lang="de-DE" dirty="0" smtClean="0"/>
              <a:t>Präzise </a:t>
            </a:r>
            <a:r>
              <a:rPr lang="de-DE" dirty="0"/>
              <a:t>Einhaltung des Kostenrahmens der DESY </a:t>
            </a:r>
            <a:r>
              <a:rPr lang="de-DE" dirty="0" smtClean="0"/>
              <a:t>Beiträge </a:t>
            </a:r>
            <a:r>
              <a:rPr lang="de-DE" dirty="0" smtClean="0"/>
              <a:t>zum XFEL Projekt </a:t>
            </a:r>
            <a:r>
              <a:rPr lang="de-DE" dirty="0"/>
              <a:t>(ca. 500M€ in-kind </a:t>
            </a:r>
            <a:r>
              <a:rPr lang="de-DE" dirty="0" smtClean="0"/>
              <a:t>Beiträge</a:t>
            </a:r>
            <a:r>
              <a:rPr lang="de-DE" dirty="0"/>
              <a:t>) und gute Projektorganisation entwickelt sich zum „Vorzeigemodell“ im BMBF</a:t>
            </a:r>
          </a:p>
          <a:p>
            <a:pPr lvl="1"/>
            <a:r>
              <a:rPr lang="de-DE" dirty="0" smtClean="0"/>
              <a:t>Strompreiserhöhung </a:t>
            </a:r>
            <a:r>
              <a:rPr lang="de-DE" dirty="0" smtClean="0"/>
              <a:t>durch EEG Abgabe kostet (ungeplante) ca. 2M€/Jahr extra ab 2013 </a:t>
            </a:r>
          </a:p>
          <a:p>
            <a:pPr lvl="1"/>
            <a:r>
              <a:rPr lang="de-DE" dirty="0" smtClean="0"/>
              <a:t>Sehr hohe Mehrkosten der </a:t>
            </a:r>
            <a:r>
              <a:rPr lang="de-DE" dirty="0" err="1" smtClean="0"/>
              <a:t>Baumassnahmen</a:t>
            </a:r>
            <a:r>
              <a:rPr lang="de-DE" dirty="0" smtClean="0"/>
              <a:t> bei PETRA-III Ausbau und ebenfalls schmerzhafte Mehrkosten bei FLASH-II </a:t>
            </a:r>
            <a:r>
              <a:rPr lang="de-DE" dirty="0" smtClean="0">
                <a:sym typeface="Wingdings" pitchFamily="2" charset="2"/>
              </a:rPr>
              <a:t> Notwendigkeit, Investitionsmittel aus Periode 2015-19 vorzuziehen </a:t>
            </a:r>
            <a:r>
              <a:rPr lang="de-DE" dirty="0" smtClean="0">
                <a:sym typeface="Wingdings" pitchFamily="2" charset="2"/>
              </a:rPr>
              <a:t>schränkt </a:t>
            </a:r>
            <a:r>
              <a:rPr lang="de-DE" dirty="0" smtClean="0">
                <a:sym typeface="Wingdings" pitchFamily="2" charset="2"/>
              </a:rPr>
              <a:t>unsere </a:t>
            </a:r>
            <a:r>
              <a:rPr lang="de-DE" dirty="0" smtClean="0">
                <a:sym typeface="Wingdings" pitchFamily="2" charset="2"/>
              </a:rPr>
              <a:t>späteren Möglichkeiten </a:t>
            </a:r>
            <a:r>
              <a:rPr lang="de-DE" dirty="0" smtClean="0">
                <a:sym typeface="Wingdings" pitchFamily="2" charset="2"/>
              </a:rPr>
              <a:t>ein (</a:t>
            </a:r>
            <a:r>
              <a:rPr lang="de-DE" dirty="0" err="1" smtClean="0">
                <a:sym typeface="Wingdings" pitchFamily="2" charset="2"/>
              </a:rPr>
              <a:t>zB</a:t>
            </a:r>
            <a:r>
              <a:rPr lang="de-DE" dirty="0" smtClean="0">
                <a:sym typeface="Wingdings" pitchFamily="2" charset="2"/>
              </a:rPr>
              <a:t> keine neuen </a:t>
            </a:r>
            <a:r>
              <a:rPr lang="de-DE" dirty="0" err="1" smtClean="0">
                <a:sym typeface="Wingdings" pitchFamily="2" charset="2"/>
              </a:rPr>
              <a:t>Undulatoren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fuer</a:t>
            </a:r>
            <a:r>
              <a:rPr lang="de-DE" dirty="0" smtClean="0">
                <a:sym typeface="Wingdings" pitchFamily="2" charset="2"/>
              </a:rPr>
              <a:t> FLASH1)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XFEL </a:t>
            </a:r>
            <a:r>
              <a:rPr lang="en-US" dirty="0" err="1" smtClean="0">
                <a:sym typeface="Wingdings" pitchFamily="2" charset="2"/>
              </a:rPr>
              <a:t>Betriebsfinanzierung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deutscher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Beitrag</a:t>
            </a:r>
            <a:r>
              <a:rPr lang="en-US" dirty="0" smtClean="0">
                <a:sym typeface="Wingdings" pitchFamily="2" charset="2"/>
              </a:rPr>
              <a:t> ca. 60M€) </a:t>
            </a:r>
            <a:r>
              <a:rPr lang="en-US" dirty="0" err="1" smtClean="0">
                <a:sym typeface="Wingdings" pitchFamily="2" charset="2"/>
              </a:rPr>
              <a:t>geregelt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zwischen</a:t>
            </a:r>
            <a:r>
              <a:rPr lang="en-US" dirty="0" smtClean="0">
                <a:sym typeface="Wingdings" pitchFamily="2" charset="2"/>
              </a:rPr>
              <a:t> DESY, Helmholtz und BMBF – </a:t>
            </a:r>
            <a:r>
              <a:rPr lang="en-US" dirty="0" err="1" smtClean="0">
                <a:sym typeface="Wingdings" pitchFamily="2" charset="2"/>
              </a:rPr>
              <a:t>zumindest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bis</a:t>
            </a:r>
            <a:r>
              <a:rPr lang="en-US" b="1" dirty="0" smtClean="0">
                <a:sym typeface="Wingdings" pitchFamily="2" charset="2"/>
              </a:rPr>
              <a:t> 2019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Moeglicher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Verlust</a:t>
            </a:r>
            <a:r>
              <a:rPr lang="en-US" dirty="0" smtClean="0">
                <a:sym typeface="Wingdings" pitchFamily="2" charset="2"/>
              </a:rPr>
              <a:t> der </a:t>
            </a:r>
            <a:r>
              <a:rPr lang="en-US" dirty="0" err="1" smtClean="0">
                <a:sym typeface="Wingdings" pitchFamily="2" charset="2"/>
              </a:rPr>
              <a:t>Vorsteuer-Abzugsberechtigung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bietet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Unwägbarkeiten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Kompensation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durch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erhöhte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Z</a:t>
            </a:r>
            <a:r>
              <a:rPr lang="en-US" dirty="0" err="1" smtClean="0">
                <a:sym typeface="Wingdings" pitchFamily="2" charset="2"/>
              </a:rPr>
              <a:t>uwendungen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unklar</a:t>
            </a:r>
            <a:r>
              <a:rPr lang="en-US" dirty="0" smtClean="0">
                <a:sym typeface="Wingdings" pitchFamily="2" charset="2"/>
              </a:rPr>
              <a:t>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887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Personal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47493"/>
            <a:ext cx="8520113" cy="5210407"/>
          </a:xfrm>
        </p:spPr>
        <p:txBody>
          <a:bodyPr/>
          <a:lstStyle/>
          <a:p>
            <a:r>
              <a:rPr lang="de-DE" dirty="0" smtClean="0"/>
              <a:t>Aktueller Personalstand im M-Bereich im Plan (aber auch am Limit), </a:t>
            </a:r>
            <a:r>
              <a:rPr lang="de-DE" dirty="0" smtClean="0"/>
              <a:t>zusätzliche </a:t>
            </a:r>
            <a:r>
              <a:rPr lang="de-DE" dirty="0" smtClean="0"/>
              <a:t>Stellen bei XFEL durch Projektmittel finanziert</a:t>
            </a:r>
          </a:p>
          <a:p>
            <a:r>
              <a:rPr lang="de-DE" dirty="0" smtClean="0"/>
              <a:t>An einigen Stellen durch parallel laufende Projekte </a:t>
            </a:r>
            <a:r>
              <a:rPr lang="de-DE" dirty="0" smtClean="0"/>
              <a:t>Engpässe</a:t>
            </a:r>
            <a:endParaRPr lang="de-DE" dirty="0"/>
          </a:p>
          <a:p>
            <a:r>
              <a:rPr lang="de-DE" dirty="0"/>
              <a:t>Ü</a:t>
            </a:r>
            <a:r>
              <a:rPr lang="de-DE" dirty="0" smtClean="0"/>
              <a:t>bergang </a:t>
            </a:r>
            <a:r>
              <a:rPr lang="de-DE" dirty="0" smtClean="0"/>
              <a:t>von Bauphase in Betriebsphase wird erhebliche Herausforderung sein (unterschiedlich </a:t>
            </a:r>
            <a:r>
              <a:rPr lang="de-DE" dirty="0" smtClean="0"/>
              <a:t>für </a:t>
            </a:r>
            <a:r>
              <a:rPr lang="de-DE" dirty="0" smtClean="0"/>
              <a:t>die verschiedenen Gruppen):</a:t>
            </a:r>
          </a:p>
          <a:p>
            <a:pPr lvl="1"/>
            <a:r>
              <a:rPr lang="de-DE" dirty="0" smtClean="0"/>
              <a:t>Stärkeres </a:t>
            </a:r>
            <a:r>
              <a:rPr lang="de-DE" dirty="0" smtClean="0"/>
              <a:t>Engagement der Gruppen beim Operating gefordert</a:t>
            </a:r>
          </a:p>
          <a:p>
            <a:pPr lvl="1"/>
            <a:r>
              <a:rPr lang="de-DE" dirty="0" smtClean="0"/>
              <a:t>Verschieben des Schwerpunkts von Bau/Installation nach Betrieb, Wartung, Reparatur, Weiterentwicklung</a:t>
            </a:r>
          </a:p>
          <a:p>
            <a:pPr lvl="1"/>
            <a:r>
              <a:rPr lang="de-DE" dirty="0" smtClean="0"/>
              <a:t>Einzelne Gruppen werden </a:t>
            </a:r>
            <a:r>
              <a:rPr lang="de-DE" dirty="0" smtClean="0"/>
              <a:t>Kapazitäten </a:t>
            </a:r>
            <a:r>
              <a:rPr lang="de-DE" dirty="0" smtClean="0"/>
              <a:t>frei haben, andere </a:t>
            </a:r>
            <a:r>
              <a:rPr lang="de-DE" dirty="0" err="1" smtClean="0"/>
              <a:t>zusaetzlich</a:t>
            </a:r>
            <a:r>
              <a:rPr lang="de-DE" dirty="0" smtClean="0"/>
              <a:t> belastet: versuchen, </a:t>
            </a:r>
            <a:r>
              <a:rPr lang="de-DE" dirty="0" err="1"/>
              <a:t>g</a:t>
            </a:r>
            <a:r>
              <a:rPr lang="de-DE" dirty="0" err="1" smtClean="0"/>
              <a:t>leichmaessigere</a:t>
            </a:r>
            <a:r>
              <a:rPr lang="de-DE" dirty="0" smtClean="0"/>
              <a:t> Auslastung der Gruppen auch durch </a:t>
            </a:r>
            <a:r>
              <a:rPr lang="de-DE" dirty="0"/>
              <a:t>T</a:t>
            </a:r>
            <a:r>
              <a:rPr lang="de-DE" dirty="0" smtClean="0"/>
              <a:t>ransparenz zwischen den Gruppen („Ausleihen“, Aufgaben </a:t>
            </a:r>
            <a:r>
              <a:rPr lang="de-DE" dirty="0"/>
              <a:t>ü</a:t>
            </a:r>
            <a:r>
              <a:rPr lang="de-DE" dirty="0" smtClean="0"/>
              <a:t>bernehmen</a:t>
            </a:r>
            <a:r>
              <a:rPr lang="de-DE" dirty="0" smtClean="0"/>
              <a:t>, etc.) zu erreichen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463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Grobe </a:t>
            </a:r>
            <a:r>
              <a:rPr lang="de-DE" dirty="0"/>
              <a:t>Ü</a:t>
            </a:r>
            <a:r>
              <a:rPr lang="de-DE" dirty="0" smtClean="0"/>
              <a:t>bersicht </a:t>
            </a:r>
            <a:r>
              <a:rPr lang="de-DE" dirty="0" err="1" smtClean="0"/>
              <a:t>Hauptaktivitaeten</a:t>
            </a:r>
            <a:endParaRPr lang="de-DE" dirty="0"/>
          </a:p>
        </p:txBody>
      </p:sp>
      <p:grpSp>
        <p:nvGrpSpPr>
          <p:cNvPr id="31" name="Group 30"/>
          <p:cNvGrpSpPr/>
          <p:nvPr/>
        </p:nvGrpSpPr>
        <p:grpSpPr>
          <a:xfrm>
            <a:off x="446047" y="2631687"/>
            <a:ext cx="8285357" cy="535259"/>
            <a:chOff x="446047" y="2631687"/>
            <a:chExt cx="8285357" cy="535259"/>
          </a:xfrm>
        </p:grpSpPr>
        <p:grpSp>
          <p:nvGrpSpPr>
            <p:cNvPr id="22" name="Group 21"/>
            <p:cNvGrpSpPr/>
            <p:nvPr/>
          </p:nvGrpSpPr>
          <p:grpSpPr>
            <a:xfrm>
              <a:off x="446047" y="2631687"/>
              <a:ext cx="8285357" cy="535259"/>
              <a:chOff x="289931" y="1795346"/>
              <a:chExt cx="6869140" cy="379142"/>
            </a:xfrm>
          </p:grpSpPr>
          <p:sp>
            <p:nvSpPr>
              <p:cNvPr id="3" name="Pentagon 2"/>
              <p:cNvSpPr/>
              <p:nvPr/>
            </p:nvSpPr>
            <p:spPr bwMode="auto">
              <a:xfrm>
                <a:off x="289931" y="1795346"/>
                <a:ext cx="947853" cy="379142"/>
              </a:xfrm>
              <a:prstGeom prst="homePlat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" name="Chevron 3"/>
              <p:cNvSpPr/>
              <p:nvPr/>
            </p:nvSpPr>
            <p:spPr bwMode="auto">
              <a:xfrm>
                <a:off x="1059366" y="1795346"/>
                <a:ext cx="1014761" cy="379142"/>
              </a:xfrm>
              <a:prstGeom prst="chevron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Chevron 14"/>
              <p:cNvSpPr/>
              <p:nvPr/>
            </p:nvSpPr>
            <p:spPr bwMode="auto">
              <a:xfrm>
                <a:off x="1901282" y="1795346"/>
                <a:ext cx="1014761" cy="379142"/>
              </a:xfrm>
              <a:prstGeom prst="chevron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Chevron 15"/>
              <p:cNvSpPr/>
              <p:nvPr/>
            </p:nvSpPr>
            <p:spPr bwMode="auto">
              <a:xfrm>
                <a:off x="2754340" y="1795346"/>
                <a:ext cx="1014761" cy="379142"/>
              </a:xfrm>
              <a:prstGeom prst="chevron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Chevron 16"/>
              <p:cNvSpPr/>
              <p:nvPr/>
            </p:nvSpPr>
            <p:spPr bwMode="auto">
              <a:xfrm>
                <a:off x="3601832" y="1795346"/>
                <a:ext cx="1014761" cy="379142"/>
              </a:xfrm>
              <a:prstGeom prst="chevron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Chevron 17"/>
              <p:cNvSpPr/>
              <p:nvPr/>
            </p:nvSpPr>
            <p:spPr bwMode="auto">
              <a:xfrm>
                <a:off x="4449325" y="1795346"/>
                <a:ext cx="1014761" cy="379142"/>
              </a:xfrm>
              <a:prstGeom prst="chevron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Chevron 19"/>
              <p:cNvSpPr/>
              <p:nvPr/>
            </p:nvSpPr>
            <p:spPr bwMode="auto">
              <a:xfrm>
                <a:off x="5296818" y="1795346"/>
                <a:ext cx="1014761" cy="379142"/>
              </a:xfrm>
              <a:prstGeom prst="chevron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Chevron 20"/>
              <p:cNvSpPr/>
              <p:nvPr/>
            </p:nvSpPr>
            <p:spPr bwMode="auto">
              <a:xfrm>
                <a:off x="6144310" y="1795346"/>
                <a:ext cx="1014761" cy="379142"/>
              </a:xfrm>
              <a:prstGeom prst="chevron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57561" y="2714650"/>
              <a:ext cx="724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2013</a:t>
              </a:r>
              <a:endParaRPr lang="de-DE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64783" y="2714650"/>
              <a:ext cx="724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2014</a:t>
              </a:r>
              <a:endParaRPr lang="de-DE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39184" y="2714650"/>
              <a:ext cx="724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2015</a:t>
              </a:r>
              <a:endParaRPr lang="de-DE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15937" y="2714650"/>
              <a:ext cx="724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2016</a:t>
              </a:r>
              <a:endParaRPr lang="de-DE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90338" y="2714650"/>
              <a:ext cx="724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2017</a:t>
              </a:r>
              <a:endParaRPr lang="de-DE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60380" y="2714650"/>
              <a:ext cx="724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2018</a:t>
              </a:r>
              <a:endParaRPr lang="de-DE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82600" y="2714650"/>
              <a:ext cx="724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2019</a:t>
              </a:r>
              <a:endParaRPr lang="de-DE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57001" y="2714650"/>
              <a:ext cx="724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2020</a:t>
              </a:r>
              <a:endParaRPr lang="de-DE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67988" y="847493"/>
            <a:ext cx="2917966" cy="646331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Fertigstellung laufende </a:t>
            </a:r>
            <a:r>
              <a:rPr lang="de-DE" dirty="0" smtClean="0"/>
              <a:t>große </a:t>
            </a:r>
            <a:r>
              <a:rPr lang="de-DE" dirty="0" smtClean="0"/>
              <a:t>Projekte</a:t>
            </a:r>
            <a:endParaRPr lang="de-DE" dirty="0"/>
          </a:p>
        </p:txBody>
      </p:sp>
      <p:sp>
        <p:nvSpPr>
          <p:cNvPr id="33" name="TextBox 32"/>
          <p:cNvSpPr txBox="1"/>
          <p:nvPr/>
        </p:nvSpPr>
        <p:spPr>
          <a:xfrm>
            <a:off x="2154603" y="1314966"/>
            <a:ext cx="4201592" cy="369332"/>
          </a:xfrm>
          <a:prstGeom prst="rect">
            <a:avLst/>
          </a:prstGeom>
          <a:solidFill>
            <a:srgbClr val="FFCC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Konsolidierung des Betriebs</a:t>
            </a:r>
            <a:endParaRPr lang="de-DE" dirty="0"/>
          </a:p>
        </p:txBody>
      </p:sp>
      <p:sp>
        <p:nvSpPr>
          <p:cNvPr id="34" name="TextBox 33"/>
          <p:cNvSpPr txBox="1"/>
          <p:nvPr/>
        </p:nvSpPr>
        <p:spPr>
          <a:xfrm>
            <a:off x="3534936" y="1721779"/>
            <a:ext cx="4946893" cy="369332"/>
          </a:xfrm>
          <a:prstGeom prst="rect">
            <a:avLst/>
          </a:prstGeom>
          <a:solidFill>
            <a:srgbClr val="9999F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Verstärkte </a:t>
            </a:r>
            <a:r>
              <a:rPr lang="de-DE" dirty="0" smtClean="0"/>
              <a:t>F&amp;E, neue Ideen, Kooperationen</a:t>
            </a:r>
            <a:endParaRPr lang="de-DE" dirty="0"/>
          </a:p>
        </p:txBody>
      </p:sp>
      <p:sp>
        <p:nvSpPr>
          <p:cNvPr id="35" name="TextBox 34"/>
          <p:cNvSpPr txBox="1"/>
          <p:nvPr/>
        </p:nvSpPr>
        <p:spPr>
          <a:xfrm>
            <a:off x="4838998" y="2163336"/>
            <a:ext cx="3839308" cy="369332"/>
          </a:xfrm>
          <a:prstGeom prst="rect">
            <a:avLst/>
          </a:prstGeom>
          <a:solidFill>
            <a:srgbClr val="FF0066">
              <a:alpha val="41961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Kein neues </a:t>
            </a:r>
            <a:r>
              <a:rPr lang="de-DE" dirty="0" smtClean="0"/>
              <a:t>Großprojekt </a:t>
            </a:r>
            <a:r>
              <a:rPr lang="de-DE" dirty="0" smtClean="0"/>
              <a:t>bis 2020!</a:t>
            </a:r>
            <a:endParaRPr lang="de-DE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1558582" y="3791415"/>
            <a:ext cx="1336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FLASH2 </a:t>
            </a:r>
            <a:r>
              <a:rPr lang="de-DE" sz="1400" b="1" dirty="0" err="1" smtClean="0"/>
              <a:t>user</a:t>
            </a:r>
            <a:endParaRPr lang="de-DE" sz="1400" b="1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1057283" y="3843044"/>
            <a:ext cx="1462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PETRA-III </a:t>
            </a:r>
            <a:r>
              <a:rPr lang="de-DE" sz="1400" b="1" dirty="0" err="1" smtClean="0"/>
              <a:t>user</a:t>
            </a:r>
            <a:endParaRPr lang="de-DE" sz="1400" b="1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1767897" y="5020509"/>
            <a:ext cx="1336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1st beam XFEL </a:t>
            </a:r>
            <a:r>
              <a:rPr lang="de-DE" sz="1400" b="1" dirty="0" err="1" smtClean="0"/>
              <a:t>injektor</a:t>
            </a:r>
            <a:endParaRPr lang="de-DE" sz="1400" b="1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2695606" y="5020510"/>
            <a:ext cx="1336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1st beam XFEL </a:t>
            </a:r>
            <a:r>
              <a:rPr lang="de-DE" sz="1400" b="1" dirty="0" err="1" smtClean="0"/>
              <a:t>linac</a:t>
            </a:r>
            <a:endParaRPr lang="de-DE" sz="14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2101022" y="3860550"/>
            <a:ext cx="1694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FLASH2 </a:t>
            </a:r>
            <a:r>
              <a:rPr lang="de-DE" sz="1400" b="1" dirty="0" err="1" smtClean="0"/>
              <a:t>seeding</a:t>
            </a:r>
            <a:endParaRPr lang="de-DE" sz="1400" b="1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608408" y="3785841"/>
            <a:ext cx="1347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FLASH1 </a:t>
            </a:r>
            <a:r>
              <a:rPr lang="de-DE" sz="1400" b="1" dirty="0" err="1" smtClean="0"/>
              <a:t>user</a:t>
            </a:r>
            <a:endParaRPr lang="de-DE" sz="1400" b="1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2971168" y="5220999"/>
            <a:ext cx="211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XFEL SASE1 </a:t>
            </a:r>
            <a:r>
              <a:rPr lang="de-DE" sz="1400" b="1" dirty="0" err="1" smtClean="0"/>
              <a:t>lasing</a:t>
            </a:r>
            <a:endParaRPr lang="de-DE" sz="1400" b="1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2516521" y="3752829"/>
            <a:ext cx="169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LAOLA@FLASH Experimente</a:t>
            </a:r>
            <a:endParaRPr lang="de-DE" sz="1400" b="1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3943650" y="3752829"/>
            <a:ext cx="169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</a:t>
            </a:r>
            <a:r>
              <a:rPr lang="de-DE" sz="1400" b="1" dirty="0" err="1" smtClean="0"/>
              <a:t>distributed</a:t>
            </a:r>
            <a:r>
              <a:rPr lang="de-DE" sz="1400" b="1" dirty="0" smtClean="0"/>
              <a:t> ARD </a:t>
            </a:r>
            <a:r>
              <a:rPr lang="de-DE" sz="1400" b="1" dirty="0" err="1" smtClean="0"/>
              <a:t>Testfacility</a:t>
            </a:r>
            <a:r>
              <a:rPr lang="de-DE" sz="1400" b="1" dirty="0" smtClean="0"/>
              <a:t>?</a:t>
            </a:r>
            <a:endParaRPr lang="de-DE" sz="1400" b="1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854113" y="5085304"/>
            <a:ext cx="165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LAOLA@REGAEExperimente</a:t>
            </a:r>
            <a:endParaRPr lang="de-DE" sz="1400" b="1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3398719" y="3514862"/>
            <a:ext cx="1003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ALPS-II?</a:t>
            </a:r>
            <a:endParaRPr lang="de-DE" sz="1400" b="1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3681952" y="5261826"/>
            <a:ext cx="179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AMTF </a:t>
            </a:r>
            <a:r>
              <a:rPr lang="de-DE" sz="1400" b="1" dirty="0" err="1" smtClean="0"/>
              <a:t>fuer</a:t>
            </a:r>
            <a:r>
              <a:rPr lang="de-DE" sz="1400" b="1" dirty="0" smtClean="0"/>
              <a:t> ESS?</a:t>
            </a:r>
            <a:endParaRPr lang="de-DE" sz="1400" b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4559289" y="4070643"/>
            <a:ext cx="2115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FLASH </a:t>
            </a:r>
            <a:r>
              <a:rPr lang="de-DE" sz="1400" b="1" dirty="0" err="1" smtClean="0"/>
              <a:t>energy</a:t>
            </a:r>
            <a:r>
              <a:rPr lang="de-DE" sz="1400" b="1" dirty="0" smtClean="0"/>
              <a:t>&gt;1.4GeV</a:t>
            </a:r>
            <a:endParaRPr lang="de-DE" sz="1400" b="1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6295954" y="4070643"/>
            <a:ext cx="2115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Proposal</a:t>
            </a:r>
            <a:r>
              <a:rPr lang="de-DE" sz="1400" b="1" dirty="0" smtClean="0"/>
              <a:t> FLASH CW?</a:t>
            </a:r>
            <a:endParaRPr lang="de-DE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770764" y="5664820"/>
            <a:ext cx="271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Beteiligung ILC??</a:t>
            </a:r>
          </a:p>
          <a:p>
            <a:r>
              <a:rPr lang="de-DE" dirty="0" smtClean="0"/>
              <a:t>PETRA-III upgrade??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5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869" y="2893102"/>
            <a:ext cx="5778707" cy="50217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/>
              <a:t>Vielen</a:t>
            </a:r>
            <a:r>
              <a:rPr lang="en-US" sz="2400" b="1" dirty="0" smtClean="0"/>
              <a:t> Dank </a:t>
            </a:r>
            <a:r>
              <a:rPr lang="en-US" sz="2400" b="1" dirty="0" err="1" smtClean="0"/>
              <a:t>fuer</a:t>
            </a:r>
            <a:r>
              <a:rPr lang="en-US" sz="2400" b="1" dirty="0" smtClean="0"/>
              <a:t> die </a:t>
            </a:r>
            <a:r>
              <a:rPr lang="en-US" sz="2400" b="1" dirty="0" err="1" smtClean="0"/>
              <a:t>Aufmerksamkeit</a:t>
            </a:r>
            <a:r>
              <a:rPr lang="en-US" sz="2400" b="1" dirty="0" smtClean="0"/>
              <a:t>!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21806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Good</a:t>
            </a:r>
            <a:r>
              <a:rPr lang="de-DE" dirty="0" smtClean="0"/>
              <a:t> bye DORIS!     </a:t>
            </a:r>
            <a:r>
              <a:rPr lang="de-DE" sz="2000" i="1" dirty="0" smtClean="0"/>
              <a:t>(DORIS-Fest folgt am 14. Mai 2013…)</a:t>
            </a:r>
            <a:endParaRPr lang="de-DE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42" y="5220397"/>
            <a:ext cx="8520113" cy="862593"/>
          </a:xfrm>
        </p:spPr>
        <p:txBody>
          <a:bodyPr/>
          <a:lstStyle/>
          <a:p>
            <a:r>
              <a:rPr lang="de-DE" sz="1800" dirty="0" smtClean="0"/>
              <a:t>Ein ganz dickes Dankeschön an Frank Brinker für die vielen Jahre engagierte und erfolgreiche Betriebsleitung</a:t>
            </a:r>
            <a:r>
              <a:rPr lang="de-DE" sz="1800" dirty="0" smtClean="0"/>
              <a:t>!</a:t>
            </a:r>
          </a:p>
          <a:p>
            <a:r>
              <a:rPr lang="en-US" sz="1600" i="1" dirty="0" smtClean="0"/>
              <a:t>…und an das BKR Team </a:t>
            </a:r>
            <a:r>
              <a:rPr lang="en-US" sz="1600" i="1" dirty="0" err="1" smtClean="0"/>
              <a:t>fuer</a:t>
            </a:r>
            <a:r>
              <a:rPr lang="en-US" sz="1600" i="1" dirty="0" smtClean="0"/>
              <a:t> den </a:t>
            </a:r>
            <a:r>
              <a:rPr lang="en-US" sz="1600" i="1" dirty="0" err="1" smtClean="0"/>
              <a:t>durchgängigen</a:t>
            </a:r>
            <a:r>
              <a:rPr lang="en-US" sz="1600" i="1" dirty="0" smtClean="0"/>
              <a:t> OLYMPUS </a:t>
            </a:r>
            <a:r>
              <a:rPr lang="en-US" sz="1600" i="1" dirty="0" err="1" smtClean="0"/>
              <a:t>Betrieb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über</a:t>
            </a:r>
            <a:r>
              <a:rPr lang="en-US" sz="1600" i="1" dirty="0" smtClean="0"/>
              <a:t> die </a:t>
            </a:r>
            <a:r>
              <a:rPr lang="en-US" sz="1600" i="1" dirty="0" err="1" smtClean="0"/>
              <a:t>Feiertage</a:t>
            </a:r>
            <a:endParaRPr lang="de-DE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844008"/>
            <a:ext cx="69818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2952983"/>
            <a:ext cx="69627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0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PETRA-III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55236"/>
            <a:ext cx="8520113" cy="5080000"/>
          </a:xfrm>
        </p:spPr>
        <p:txBody>
          <a:bodyPr/>
          <a:lstStyle/>
          <a:p>
            <a:r>
              <a:rPr lang="de-DE" dirty="0" smtClean="0"/>
              <a:t>Umstellung auf Elektronenbetrieb – sehr schnell und erfolgreich zu Jahresbeginn vollzogen</a:t>
            </a:r>
          </a:p>
          <a:p>
            <a:r>
              <a:rPr lang="de-DE" dirty="0" smtClean="0"/>
              <a:t>Guter Nutzerbetrieb in 2012, aber Verfügbarkeit &gt;95% noch nicht zuverlässig erreicht</a:t>
            </a:r>
          </a:p>
          <a:p>
            <a:pPr lvl="1"/>
            <a:r>
              <a:rPr lang="de-DE" dirty="0" smtClean="0"/>
              <a:t>Ausfallursachen systematisch und akribisch analysieren und aus dem Weg schaffen (HF System, aber auch andere „Kleinigkeiten“)</a:t>
            </a:r>
          </a:p>
          <a:p>
            <a:pPr lvl="1"/>
            <a:r>
              <a:rPr lang="de-DE" dirty="0" smtClean="0"/>
              <a:t>Es geht nicht um die letzten Zehntelprozent, aber mittelfristig besteht aus Erfahrung bei anderen Maschinen die Erwartung, dass 97 – 98% </a:t>
            </a:r>
            <a:r>
              <a:rPr lang="de-DE" dirty="0" err="1" smtClean="0"/>
              <a:t>Zuverlaessigkeit</a:t>
            </a:r>
            <a:r>
              <a:rPr lang="de-DE" dirty="0" smtClean="0"/>
              <a:t> machbar sind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7989" y="3768258"/>
            <a:ext cx="6418566" cy="2550165"/>
            <a:chOff x="117554" y="2927246"/>
            <a:chExt cx="8207871" cy="3381375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67437341"/>
                </p:ext>
              </p:extLst>
            </p:nvPr>
          </p:nvGraphicFramePr>
          <p:xfrm>
            <a:off x="117554" y="2927246"/>
            <a:ext cx="8207871" cy="3381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Rounded Rectangular Callout 4"/>
            <p:cNvSpPr/>
            <p:nvPr/>
          </p:nvSpPr>
          <p:spPr bwMode="auto">
            <a:xfrm>
              <a:off x="6043961" y="4448035"/>
              <a:ext cx="1694985" cy="825190"/>
            </a:xfrm>
            <a:prstGeom prst="wedgeRoundRectCallout">
              <a:avLst>
                <a:gd name="adj1" fmla="val -81517"/>
                <a:gd name="adj2" fmla="val 9285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Vac</a:t>
              </a: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. </a:t>
              </a:r>
              <a:r>
                <a:rPr lang="de-DE" sz="1400" dirty="0" err="1">
                  <a:latin typeface="Arial" charset="0"/>
                </a:rPr>
                <a:t>p</a:t>
              </a: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roblem</a:t>
              </a: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with</a:t>
              </a: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RF </a:t>
              </a:r>
              <a:r>
                <a:rPr kumimoji="0" lang="de-DE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cavity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4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PETRA III kurz – mittel – </a:t>
            </a:r>
            <a:r>
              <a:rPr lang="de-DE" dirty="0" err="1" smtClean="0"/>
              <a:t>laengerfristige</a:t>
            </a:r>
            <a:r>
              <a:rPr lang="de-DE" dirty="0" smtClean="0"/>
              <a:t> Perspektiven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Entscheidung, Tunnel im Bereich der neuen </a:t>
            </a:r>
            <a:r>
              <a:rPr lang="de-DE" dirty="0" err="1"/>
              <a:t>B</a:t>
            </a:r>
            <a:r>
              <a:rPr lang="de-DE" dirty="0" err="1" smtClean="0"/>
              <a:t>eamlines</a:t>
            </a:r>
            <a:r>
              <a:rPr lang="de-DE" dirty="0" smtClean="0"/>
              <a:t> </a:t>
            </a:r>
            <a:r>
              <a:rPr lang="de-DE" dirty="0" err="1" smtClean="0"/>
              <a:t>abzureissen</a:t>
            </a:r>
            <a:r>
              <a:rPr lang="de-DE" dirty="0" smtClean="0"/>
              <a:t> war sehr </a:t>
            </a:r>
            <a:r>
              <a:rPr lang="de-DE" dirty="0" smtClean="0"/>
              <a:t>spät</a:t>
            </a:r>
            <a:r>
              <a:rPr lang="de-DE" dirty="0" smtClean="0"/>
              <a:t>, aber </a:t>
            </a:r>
            <a:r>
              <a:rPr lang="de-DE" dirty="0" smtClean="0"/>
              <a:t>für </a:t>
            </a:r>
            <a:r>
              <a:rPr lang="de-DE" dirty="0" smtClean="0"/>
              <a:t>Installation, Wartung, Reparaturen,… gut und richtig</a:t>
            </a:r>
          </a:p>
          <a:p>
            <a:r>
              <a:rPr lang="de-DE" dirty="0" smtClean="0"/>
              <a:t>Projektplanung </a:t>
            </a:r>
            <a:r>
              <a:rPr lang="de-DE" dirty="0" smtClean="0"/>
              <a:t>für </a:t>
            </a:r>
            <a:r>
              <a:rPr lang="de-DE" dirty="0" err="1" smtClean="0"/>
              <a:t>Beamline</a:t>
            </a:r>
            <a:r>
              <a:rPr lang="de-DE" dirty="0" smtClean="0"/>
              <a:t> Ausbau jetzt mit belastbarerem Zeitplan </a:t>
            </a:r>
            <a:r>
              <a:rPr lang="de-DE" dirty="0" smtClean="0"/>
              <a:t>für </a:t>
            </a:r>
            <a:r>
              <a:rPr lang="de-DE" dirty="0" smtClean="0"/>
              <a:t>die </a:t>
            </a:r>
            <a:r>
              <a:rPr lang="de-DE" dirty="0" err="1" smtClean="0"/>
              <a:t>Baumassnahmen</a:t>
            </a:r>
            <a:r>
              <a:rPr lang="de-DE" dirty="0" smtClean="0"/>
              <a:t> - </a:t>
            </a:r>
            <a:r>
              <a:rPr lang="de-DE" dirty="0" smtClean="0"/>
              <a:t>Verspätete </a:t>
            </a:r>
            <a:r>
              <a:rPr lang="de-DE" dirty="0" smtClean="0"/>
              <a:t>Installation schafft aber potentielle Probleme bei M-Gruppen (XFEL!)</a:t>
            </a:r>
          </a:p>
          <a:p>
            <a:r>
              <a:rPr lang="en-US" dirty="0" err="1" smtClean="0"/>
              <a:t>Konsolidierung</a:t>
            </a:r>
            <a:r>
              <a:rPr lang="en-US" dirty="0" smtClean="0"/>
              <a:t> des </a:t>
            </a:r>
            <a:r>
              <a:rPr lang="en-US" dirty="0" err="1" smtClean="0"/>
              <a:t>Betriebs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Projektfertigstellung</a:t>
            </a:r>
            <a:r>
              <a:rPr lang="en-US" dirty="0" smtClean="0"/>
              <a:t> </a:t>
            </a:r>
            <a:r>
              <a:rPr lang="en-US" dirty="0" err="1" smtClean="0"/>
              <a:t>zunächst</a:t>
            </a:r>
            <a:r>
              <a:rPr lang="en-US" dirty="0" smtClean="0"/>
              <a:t> </a:t>
            </a:r>
            <a:r>
              <a:rPr lang="en-US" dirty="0" err="1" smtClean="0"/>
              <a:t>wichtigste</a:t>
            </a:r>
            <a:r>
              <a:rPr lang="en-US" dirty="0" smtClean="0"/>
              <a:t> </a:t>
            </a:r>
            <a:r>
              <a:rPr lang="en-US" dirty="0" err="1" smtClean="0"/>
              <a:t>Aufgabe</a:t>
            </a:r>
            <a:r>
              <a:rPr lang="en-US" dirty="0" smtClean="0"/>
              <a:t>, </a:t>
            </a:r>
            <a:r>
              <a:rPr lang="en-US" dirty="0" err="1" smtClean="0"/>
              <a:t>danach</a:t>
            </a:r>
            <a:r>
              <a:rPr lang="en-US" dirty="0" smtClean="0"/>
              <a:t> </a:t>
            </a:r>
            <a:r>
              <a:rPr lang="en-US" dirty="0" err="1" smtClean="0"/>
              <a:t>könnten</a:t>
            </a:r>
            <a:r>
              <a:rPr lang="en-US" dirty="0" smtClean="0"/>
              <a:t> </a:t>
            </a:r>
            <a:r>
              <a:rPr lang="en-US" dirty="0" err="1" smtClean="0"/>
              <a:t>Überlegungen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in </a:t>
            </a:r>
            <a:r>
              <a:rPr lang="en-US" dirty="0" err="1" smtClean="0"/>
              <a:t>Richtung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Emittanzverbesserung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Strahloptik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Kleinere</a:t>
            </a:r>
            <a:r>
              <a:rPr lang="en-US" dirty="0" smtClean="0"/>
              <a:t> </a:t>
            </a:r>
            <a:r>
              <a:rPr lang="en-US" dirty="0" err="1" smtClean="0"/>
              <a:t>Strahlemittanz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Injektion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DESY-II </a:t>
            </a:r>
            <a:r>
              <a:rPr lang="en-US" dirty="0" err="1" smtClean="0"/>
              <a:t>Optik</a:t>
            </a:r>
            <a:r>
              <a:rPr lang="en-US" dirty="0" smtClean="0"/>
              <a:t> und/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Kollimation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Transportweg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Exotischere</a:t>
            </a:r>
            <a:r>
              <a:rPr lang="en-US" dirty="0" smtClean="0"/>
              <a:t> </a:t>
            </a:r>
            <a:r>
              <a:rPr lang="en-US" dirty="0" err="1"/>
              <a:t>O</a:t>
            </a:r>
            <a:r>
              <a:rPr lang="en-US" dirty="0" err="1" smtClean="0"/>
              <a:t>ptionen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“flat-to round beam transformation”?</a:t>
            </a:r>
          </a:p>
          <a:p>
            <a:pPr lvl="1"/>
            <a:r>
              <a:rPr lang="en-US" dirty="0" err="1" smtClean="0"/>
              <a:t>Studien</a:t>
            </a:r>
            <a:r>
              <a:rPr lang="en-US" dirty="0" smtClean="0"/>
              <a:t> </a:t>
            </a:r>
            <a:r>
              <a:rPr lang="en-US" dirty="0" err="1" smtClean="0"/>
              <a:t>fuer</a:t>
            </a:r>
            <a:r>
              <a:rPr lang="en-US" dirty="0" smtClean="0"/>
              <a:t> </a:t>
            </a:r>
            <a:r>
              <a:rPr lang="en-US" dirty="0" err="1" smtClean="0"/>
              <a:t>langfristige</a:t>
            </a:r>
            <a:r>
              <a:rPr lang="en-US" dirty="0" smtClean="0"/>
              <a:t> </a:t>
            </a:r>
            <a:r>
              <a:rPr lang="en-US" dirty="0" err="1" smtClean="0"/>
              <a:t>Zukunftsoption</a:t>
            </a:r>
            <a:r>
              <a:rPr lang="en-US" dirty="0" smtClean="0"/>
              <a:t> ultra-low </a:t>
            </a:r>
            <a:r>
              <a:rPr lang="en-US" dirty="0" err="1" smtClean="0"/>
              <a:t>emittance</a:t>
            </a:r>
            <a:r>
              <a:rPr lang="en-US" dirty="0" smtClean="0"/>
              <a:t> Ring?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89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769434"/>
            <a:ext cx="8520113" cy="5288466"/>
          </a:xfrm>
        </p:spPr>
        <p:txBody>
          <a:bodyPr/>
          <a:lstStyle/>
          <a:p>
            <a:r>
              <a:rPr lang="de-DE" dirty="0" smtClean="0"/>
              <a:t>In 2012 gute Fortschritte bei einigen Betriebsthemen:</a:t>
            </a:r>
          </a:p>
          <a:p>
            <a:pPr lvl="1"/>
            <a:r>
              <a:rPr lang="de-DE" dirty="0" smtClean="0"/>
              <a:t>Zuverlässige </a:t>
            </a:r>
            <a:r>
              <a:rPr lang="de-DE" dirty="0" smtClean="0"/>
              <a:t>Einstellung von sehr kurzen Photonenpulsen</a:t>
            </a:r>
          </a:p>
          <a:p>
            <a:pPr lvl="1"/>
            <a:r>
              <a:rPr lang="de-DE" dirty="0" smtClean="0"/>
              <a:t>Erfolgreicher Nutzerbetrieb im „Wasserfenster“</a:t>
            </a:r>
          </a:p>
          <a:p>
            <a:pPr lvl="1"/>
            <a:r>
              <a:rPr lang="de-DE" dirty="0" smtClean="0"/>
              <a:t>Häufigerer </a:t>
            </a:r>
            <a:r>
              <a:rPr lang="de-DE" dirty="0" smtClean="0"/>
              <a:t>Nutzerbetrieb mit langen </a:t>
            </a:r>
            <a:r>
              <a:rPr lang="de-DE" dirty="0" err="1" smtClean="0"/>
              <a:t>Bunchzügen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smtClean="0"/>
              <a:t>Downtime </a:t>
            </a:r>
            <a:r>
              <a:rPr lang="de-DE" dirty="0" err="1" smtClean="0"/>
              <a:t>vgl</a:t>
            </a:r>
            <a:r>
              <a:rPr lang="de-DE" dirty="0" smtClean="0"/>
              <a:t> mit 2010&amp;2011 verdoppelt </a:t>
            </a:r>
            <a:r>
              <a:rPr lang="de-DE" b="1" i="1" dirty="0" smtClean="0"/>
              <a:t>plus </a:t>
            </a:r>
            <a:r>
              <a:rPr lang="de-DE" dirty="0" smtClean="0"/>
              <a:t>notwendiger Austausch der RF-</a:t>
            </a:r>
            <a:r>
              <a:rPr lang="de-DE" dirty="0" err="1" smtClean="0"/>
              <a:t>gun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087079" y="3594711"/>
            <a:ext cx="2891435" cy="2230223"/>
            <a:chOff x="4201886" y="3139362"/>
            <a:chExt cx="2481187" cy="1860891"/>
          </a:xfrm>
        </p:grpSpPr>
        <p:pic>
          <p:nvPicPr>
            <p:cNvPr id="4" name="Picture 3" descr="D:\H schreibr\FLASH\Injector\Gun\G4.2\Breakdown May 2012\IV7I012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886" y="3139362"/>
              <a:ext cx="2481187" cy="186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1"/>
            <p:cNvSpPr>
              <a:spLocks noChangeArrowheads="1"/>
            </p:cNvSpPr>
            <p:nvPr/>
          </p:nvSpPr>
          <p:spPr bwMode="auto">
            <a:xfrm>
              <a:off x="5442479" y="3456365"/>
              <a:ext cx="717550" cy="7207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478601"/>
              </p:ext>
            </p:extLst>
          </p:nvPr>
        </p:nvGraphicFramePr>
        <p:xfrm>
          <a:off x="651039" y="3765266"/>
          <a:ext cx="4757302" cy="250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192" y="4322745"/>
            <a:ext cx="10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RF-gun start-up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5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%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86" y="4948319"/>
            <a:ext cx="114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RF-gun interlocks 2%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4801" y="5614988"/>
            <a:ext cx="114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RF-3 </a:t>
            </a:r>
            <a:b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17%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5457" y="5779316"/>
            <a:ext cx="114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Magnets 15%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86" y="3528688"/>
            <a:ext cx="1942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RF-stations </a:t>
            </a:r>
            <a:b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(w/o RF-3, mainly RF-5 ) 8%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3187" y="3267078"/>
            <a:ext cx="114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RF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controls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3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%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008" y="3744132"/>
            <a:ext cx="151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RF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Infrastructure (esp. water) 6%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6300" y="3898020"/>
            <a:ext cx="167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Photon beamline 28%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3625" y="3097801"/>
            <a:ext cx="3086121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Total down (July-23 – Oct-21):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185 hours = 8 %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2036" y="5471539"/>
            <a:ext cx="1141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</a:rPr>
              <a:t>Others 17%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98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44085"/>
            <a:ext cx="8520113" cy="5080000"/>
          </a:xfrm>
        </p:spPr>
        <p:txBody>
          <a:bodyPr/>
          <a:lstStyle/>
          <a:p>
            <a:r>
              <a:rPr lang="de-DE" dirty="0" smtClean="0"/>
              <a:t>Müssen </a:t>
            </a:r>
            <a:r>
              <a:rPr lang="de-DE" dirty="0" smtClean="0"/>
              <a:t>die gute </a:t>
            </a:r>
            <a:r>
              <a:rPr lang="de-DE" dirty="0" err="1" smtClean="0"/>
              <a:t>Zuverlaessigkeit</a:t>
            </a:r>
            <a:r>
              <a:rPr lang="de-DE" dirty="0" smtClean="0"/>
              <a:t> der Vorjahre wieder erreichen – </a:t>
            </a:r>
            <a:r>
              <a:rPr lang="de-DE" dirty="0" err="1" smtClean="0"/>
              <a:t>Massnahmenliste</a:t>
            </a:r>
            <a:r>
              <a:rPr lang="de-DE" dirty="0" smtClean="0"/>
              <a:t>?</a:t>
            </a:r>
          </a:p>
          <a:p>
            <a:r>
              <a:rPr lang="de-DE" dirty="0" smtClean="0"/>
              <a:t>Totalausfall der RF-</a:t>
            </a:r>
            <a:r>
              <a:rPr lang="de-DE" dirty="0" err="1" smtClean="0"/>
              <a:t>gun</a:t>
            </a:r>
            <a:r>
              <a:rPr lang="de-DE" dirty="0" smtClean="0"/>
              <a:t> ca. 1x pro Jahr ist </a:t>
            </a:r>
            <a:r>
              <a:rPr lang="de-DE" dirty="0" err="1"/>
              <a:t>ä</a:t>
            </a:r>
            <a:r>
              <a:rPr lang="de-DE" dirty="0" err="1" smtClean="0"/>
              <a:t>usserst</a:t>
            </a:r>
            <a:r>
              <a:rPr lang="de-DE" dirty="0" smtClean="0"/>
              <a:t> </a:t>
            </a:r>
            <a:r>
              <a:rPr lang="de-DE" dirty="0" smtClean="0"/>
              <a:t>bedenklich bis schwer akzeptabel  </a:t>
            </a:r>
            <a:r>
              <a:rPr lang="de-DE" sz="1600" dirty="0" smtClean="0"/>
              <a:t>(auch im Hinblick Nutzerbetrieb XFEL)</a:t>
            </a:r>
          </a:p>
          <a:p>
            <a:pPr lvl="1"/>
            <a:r>
              <a:rPr lang="de-DE" dirty="0" smtClean="0"/>
              <a:t>Verbesserungen am RF Fenster und am Kathodeneinsatz (RF Kontakt) richtige Richtung, Chance auf </a:t>
            </a:r>
            <a:r>
              <a:rPr lang="de-DE" dirty="0" smtClean="0"/>
              <a:t>Problemlösung</a:t>
            </a:r>
            <a:r>
              <a:rPr lang="de-DE" dirty="0" smtClean="0"/>
              <a:t>, aber noch nicht sicher</a:t>
            </a:r>
          </a:p>
          <a:p>
            <a:pPr lvl="1"/>
            <a:r>
              <a:rPr lang="de-DE" dirty="0" smtClean="0"/>
              <a:t>Schneller Austausch mit gut konditionierter PITZ </a:t>
            </a:r>
            <a:r>
              <a:rPr lang="de-DE" dirty="0" err="1" smtClean="0"/>
              <a:t>gun</a:t>
            </a:r>
            <a:r>
              <a:rPr lang="de-DE" dirty="0" smtClean="0"/>
              <a:t> extrem hilfreich, mittelfristig </a:t>
            </a:r>
            <a:r>
              <a:rPr lang="de-DE" dirty="0" err="1" smtClean="0"/>
              <a:t>gun</a:t>
            </a:r>
            <a:r>
              <a:rPr lang="de-DE" dirty="0" smtClean="0"/>
              <a:t> Konditionierstand in Hamburg (2. XFEL </a:t>
            </a:r>
            <a:r>
              <a:rPr lang="de-DE" dirty="0" err="1" smtClean="0"/>
              <a:t>Injektortunnel</a:t>
            </a:r>
            <a:r>
              <a:rPr lang="de-DE" dirty="0" smtClean="0"/>
              <a:t>) vorteilhaft (auch </a:t>
            </a:r>
            <a:r>
              <a:rPr lang="de-DE" dirty="0" err="1" smtClean="0"/>
              <a:t>wg</a:t>
            </a:r>
            <a:r>
              <a:rPr lang="de-DE" dirty="0" smtClean="0"/>
              <a:t> PITZ Entlastung vom Konditionierbetrieb) </a:t>
            </a:r>
          </a:p>
          <a:p>
            <a:r>
              <a:rPr lang="de-DE" dirty="0" smtClean="0"/>
              <a:t>Gelingt es uns, einen Teil der </a:t>
            </a:r>
            <a:r>
              <a:rPr lang="de-DE" dirty="0" smtClean="0"/>
              <a:t>Genialität </a:t>
            </a:r>
            <a:r>
              <a:rPr lang="de-DE" dirty="0" smtClean="0"/>
              <a:t>einzelner wiss. Operateure durch Wissens- und Erfahrungstransfer auf eine breitere Basis zu stellen? </a:t>
            </a:r>
            <a:r>
              <a:rPr lang="de-DE" sz="1600" b="1" i="1" dirty="0" smtClean="0"/>
              <a:t>(wenn nein, warum nicht?)</a:t>
            </a:r>
            <a:endParaRPr lang="de-DE" sz="1600" b="1" i="1" dirty="0"/>
          </a:p>
        </p:txBody>
      </p:sp>
      <p:pic>
        <p:nvPicPr>
          <p:cNvPr id="2050" name="Picture 2" descr="\\win.desy.de\home\brinkman\My Documents\M-Leitung\Flash\Schneidmiller_dec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27" y="4491932"/>
            <a:ext cx="3989409" cy="18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Vom FLASH-II </a:t>
            </a:r>
            <a:r>
              <a:rPr lang="de-DE" dirty="0"/>
              <a:t>P</a:t>
            </a:r>
            <a:r>
              <a:rPr lang="de-DE" dirty="0" smtClean="0"/>
              <a:t>rojekt zum FLASH2 Nutzerbetrieb</a:t>
            </a:r>
            <a:endParaRPr lang="de-DE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 b="25629"/>
          <a:stretch/>
        </p:blipFill>
        <p:spPr bwMode="auto">
          <a:xfrm>
            <a:off x="81853" y="1092193"/>
            <a:ext cx="3676108" cy="185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835236" y="1352794"/>
            <a:ext cx="1158641" cy="755650"/>
            <a:chOff x="3133324" y="6011668"/>
            <a:chExt cx="1158641" cy="755650"/>
          </a:xfrm>
        </p:grpSpPr>
        <p:pic>
          <p:nvPicPr>
            <p:cNvPr id="14" name="Picture 1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72"/>
            <a:stretch/>
          </p:blipFill>
          <p:spPr bwMode="auto">
            <a:xfrm>
              <a:off x="3605212" y="6011668"/>
              <a:ext cx="686753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650"/>
            <a:stretch/>
          </p:blipFill>
          <p:spPr bwMode="auto">
            <a:xfrm>
              <a:off x="3133324" y="6346874"/>
              <a:ext cx="528528" cy="42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083208" y="1395413"/>
            <a:ext cx="1158641" cy="755650"/>
            <a:chOff x="3133324" y="6011668"/>
            <a:chExt cx="1158641" cy="755650"/>
          </a:xfrm>
        </p:grpSpPr>
        <p:pic>
          <p:nvPicPr>
            <p:cNvPr id="17" name="Picture 1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72"/>
            <a:stretch/>
          </p:blipFill>
          <p:spPr bwMode="auto">
            <a:xfrm>
              <a:off x="3605212" y="6011668"/>
              <a:ext cx="686753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650"/>
            <a:stretch/>
          </p:blipFill>
          <p:spPr bwMode="auto">
            <a:xfrm>
              <a:off x="3133324" y="6346874"/>
              <a:ext cx="528528" cy="42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Line 24"/>
          <p:cNvSpPr>
            <a:spLocks noChangeShapeType="1"/>
          </p:cNvSpPr>
          <p:nvPr/>
        </p:nvSpPr>
        <p:spPr bwMode="auto">
          <a:xfrm flipV="1">
            <a:off x="4557661" y="1258888"/>
            <a:ext cx="609600" cy="6858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V="1">
            <a:off x="7300861" y="1182688"/>
            <a:ext cx="609600" cy="6858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5395861" y="1792288"/>
            <a:ext cx="838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8062861" y="1792288"/>
            <a:ext cx="838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4329061" y="2173288"/>
            <a:ext cx="798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cs typeface="Arial" charset="0"/>
                <a:sym typeface="Wingdings" pitchFamily="2" charset="2"/>
              </a:rPr>
              <a:t>800 </a:t>
            </a:r>
            <a:r>
              <a:rPr lang="en-US">
                <a:latin typeface="Symbol" pitchFamily="18" charset="2"/>
                <a:cs typeface="Arial" charset="0"/>
                <a:sym typeface="Wingdings" pitchFamily="2" charset="2"/>
              </a:rPr>
              <a:t>m</a:t>
            </a:r>
            <a:r>
              <a:rPr lang="en-US">
                <a:cs typeface="Arial" charset="0"/>
                <a:sym typeface="Wingdings" pitchFamily="2" charset="2"/>
              </a:rPr>
              <a:t>s</a:t>
            </a:r>
            <a:endParaRPr lang="en-GB">
              <a:cs typeface="Arial" charset="0"/>
              <a:sym typeface="Wingdings" pitchFamily="2" charset="2"/>
            </a:endParaRP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6996061" y="2173288"/>
            <a:ext cx="798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cs typeface="Arial" charset="0"/>
                <a:sym typeface="Wingdings" pitchFamily="2" charset="2"/>
              </a:rPr>
              <a:t>800 </a:t>
            </a:r>
            <a:r>
              <a:rPr lang="en-US">
                <a:latin typeface="Symbol" pitchFamily="18" charset="2"/>
                <a:cs typeface="Arial" charset="0"/>
                <a:sym typeface="Wingdings" pitchFamily="2" charset="2"/>
              </a:rPr>
              <a:t>m</a:t>
            </a:r>
            <a:r>
              <a:rPr lang="en-US">
                <a:cs typeface="Arial" charset="0"/>
                <a:sym typeface="Wingdings" pitchFamily="2" charset="2"/>
              </a:rPr>
              <a:t>s</a:t>
            </a:r>
            <a:endParaRPr lang="en-GB">
              <a:cs typeface="Arial" charset="0"/>
              <a:sym typeface="Wingdings" pitchFamily="2" charset="2"/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624461" y="2173288"/>
            <a:ext cx="738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cs typeface="Arial" charset="0"/>
                <a:sym typeface="Wingdings" pitchFamily="2" charset="2"/>
              </a:rPr>
              <a:t>99 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cs typeface="Arial" charset="0"/>
                <a:sym typeface="Wingdings" pitchFamily="2" charset="2"/>
              </a:rPr>
              <a:t>m</a:t>
            </a:r>
            <a:r>
              <a:rPr lang="en-US">
                <a:solidFill>
                  <a:schemeClr val="bg2"/>
                </a:solidFill>
                <a:cs typeface="Arial" charset="0"/>
                <a:sym typeface="Wingdings" pitchFamily="2" charset="2"/>
              </a:rPr>
              <a:t>s</a:t>
            </a:r>
            <a:endParaRPr lang="en-GB">
              <a:solidFill>
                <a:schemeClr val="bg2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26" name="Line 54"/>
          <p:cNvSpPr>
            <a:spLocks noChangeShapeType="1"/>
          </p:cNvSpPr>
          <p:nvPr/>
        </p:nvSpPr>
        <p:spPr bwMode="auto">
          <a:xfrm flipH="1">
            <a:off x="4100461" y="23256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55"/>
          <p:cNvSpPr>
            <a:spLocks noChangeShapeType="1"/>
          </p:cNvSpPr>
          <p:nvPr/>
        </p:nvSpPr>
        <p:spPr bwMode="auto">
          <a:xfrm flipH="1">
            <a:off x="6767461" y="23256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58"/>
          <p:cNvSpPr>
            <a:spLocks noChangeShapeType="1"/>
          </p:cNvSpPr>
          <p:nvPr/>
        </p:nvSpPr>
        <p:spPr bwMode="auto">
          <a:xfrm>
            <a:off x="5091061" y="23256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59"/>
          <p:cNvSpPr>
            <a:spLocks noChangeShapeType="1"/>
          </p:cNvSpPr>
          <p:nvPr/>
        </p:nvSpPr>
        <p:spPr bwMode="auto">
          <a:xfrm>
            <a:off x="7758061" y="23256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TextBox 29"/>
          <p:cNvSpPr txBox="1"/>
          <p:nvPr/>
        </p:nvSpPr>
        <p:spPr>
          <a:xfrm>
            <a:off x="4898472" y="936702"/>
            <a:ext cx="916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0070C0"/>
                </a:solidFill>
              </a:rPr>
              <a:t>FLASH2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14961" y="1513237"/>
            <a:ext cx="916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FLASH1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282574" y="3141236"/>
            <a:ext cx="8520113" cy="339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Kurzfristige Herausforderung (2013):</a:t>
            </a:r>
          </a:p>
          <a:p>
            <a:pPr lvl="1"/>
            <a:r>
              <a:rPr lang="de-DE" dirty="0" smtClean="0"/>
              <a:t>Zeitgerechte Installation der FLASH2 </a:t>
            </a:r>
            <a:r>
              <a:rPr lang="de-DE" dirty="0" err="1" smtClean="0"/>
              <a:t>beamline</a:t>
            </a:r>
            <a:endParaRPr lang="de-DE" dirty="0" smtClean="0"/>
          </a:p>
          <a:p>
            <a:pPr lvl="1"/>
            <a:r>
              <a:rPr lang="de-DE" dirty="0" smtClean="0"/>
              <a:t>Wieder-Inbetriebnahme von FLASH + FLASH1 </a:t>
            </a:r>
            <a:r>
              <a:rPr lang="de-DE" dirty="0" err="1" smtClean="0"/>
              <a:t>beamline</a:t>
            </a:r>
            <a:r>
              <a:rPr lang="de-DE" dirty="0" smtClean="0"/>
              <a:t> </a:t>
            </a:r>
            <a:r>
              <a:rPr lang="de-DE" dirty="0" err="1" smtClean="0"/>
              <a:t>fuer</a:t>
            </a:r>
            <a:r>
              <a:rPr lang="de-DE" dirty="0" smtClean="0"/>
              <a:t> Nutzer</a:t>
            </a:r>
          </a:p>
          <a:p>
            <a:pPr lvl="1"/>
            <a:r>
              <a:rPr lang="de-DE" dirty="0" smtClean="0"/>
              <a:t>Erste Strahltests in FLASH2 </a:t>
            </a:r>
            <a:r>
              <a:rPr lang="de-DE" dirty="0" err="1" smtClean="0"/>
              <a:t>beamline</a:t>
            </a:r>
            <a:r>
              <a:rPr lang="de-DE" dirty="0" smtClean="0"/>
              <a:t> (wird extra Zeit brauchen)</a:t>
            </a:r>
          </a:p>
          <a:p>
            <a:r>
              <a:rPr lang="de-DE" dirty="0" smtClean="0"/>
              <a:t>Mittelfristig (2014/15)</a:t>
            </a:r>
          </a:p>
          <a:p>
            <a:pPr lvl="1"/>
            <a:r>
              <a:rPr lang="de-DE" dirty="0" smtClean="0"/>
              <a:t>Nutzerbetrieb SASE in FLASH2</a:t>
            </a:r>
          </a:p>
          <a:p>
            <a:pPr lvl="1"/>
            <a:r>
              <a:rPr lang="de-DE" dirty="0" smtClean="0"/>
              <a:t>Etablierung paralleler Betrieb mit unterschiedlichen Parametern/unterschiedlichem Tuning </a:t>
            </a:r>
            <a:r>
              <a:rPr lang="de-DE" dirty="0" err="1" smtClean="0"/>
              <a:t>fuer</a:t>
            </a:r>
            <a:r>
              <a:rPr lang="de-DE" dirty="0" smtClean="0"/>
              <a:t> die beiden </a:t>
            </a:r>
            <a:r>
              <a:rPr lang="de-DE" dirty="0" err="1" smtClean="0"/>
              <a:t>beamlines</a:t>
            </a:r>
            <a:r>
              <a:rPr lang="de-DE" dirty="0" smtClean="0"/>
              <a:t> – in gewissem Masse 2 „virtuelle Maschinen“ – Herausforderung </a:t>
            </a:r>
            <a:r>
              <a:rPr lang="de-DE" dirty="0" smtClean="0"/>
              <a:t>für </a:t>
            </a:r>
            <a:r>
              <a:rPr lang="de-DE" dirty="0" smtClean="0"/>
              <a:t>Kontrollen &amp; </a:t>
            </a:r>
            <a:r>
              <a:rPr lang="de-DE" dirty="0"/>
              <a:t>O</a:t>
            </a:r>
            <a:r>
              <a:rPr lang="de-DE" dirty="0" smtClean="0"/>
              <a:t>perating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2910468" y="1090590"/>
            <a:ext cx="163216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37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FLASH mittel- und </a:t>
            </a:r>
            <a:r>
              <a:rPr lang="de-DE" dirty="0" err="1" smtClean="0"/>
              <a:t>laengerfristig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Einbau, Test und Betrieb des </a:t>
            </a:r>
            <a:r>
              <a:rPr lang="de-DE" dirty="0" err="1" smtClean="0"/>
              <a:t>seeding</a:t>
            </a:r>
            <a:r>
              <a:rPr lang="de-DE" dirty="0" smtClean="0"/>
              <a:t> in FLASH2</a:t>
            </a:r>
          </a:p>
          <a:p>
            <a:r>
              <a:rPr lang="de-DE" dirty="0" err="1" smtClean="0"/>
              <a:t>Energy</a:t>
            </a:r>
            <a:r>
              <a:rPr lang="de-DE" dirty="0" smtClean="0"/>
              <a:t>/</a:t>
            </a:r>
            <a:r>
              <a:rPr lang="de-DE" dirty="0" err="1" smtClean="0"/>
              <a:t>wavelength</a:t>
            </a:r>
            <a:r>
              <a:rPr lang="de-DE" dirty="0" smtClean="0"/>
              <a:t> upgrade</a:t>
            </a:r>
          </a:p>
          <a:p>
            <a:pPr lvl="1"/>
            <a:r>
              <a:rPr lang="de-DE" dirty="0" smtClean="0"/>
              <a:t>Einige (ca. 3) neue Module mit hohem Gradienten bauen</a:t>
            </a:r>
          </a:p>
          <a:p>
            <a:pPr lvl="1"/>
            <a:r>
              <a:rPr lang="de-DE" dirty="0" smtClean="0"/>
              <a:t>Strahlenergie </a:t>
            </a:r>
            <a:r>
              <a:rPr lang="de-DE" dirty="0" smtClean="0">
                <a:sym typeface="Wingdings" pitchFamily="2" charset="2"/>
              </a:rPr>
              <a:t> &gt;1.4 </a:t>
            </a:r>
            <a:r>
              <a:rPr lang="de-DE" dirty="0" err="1" smtClean="0">
                <a:sym typeface="Wingdings" pitchFamily="2" charset="2"/>
              </a:rPr>
              <a:t>GeV</a:t>
            </a:r>
            <a:r>
              <a:rPr lang="de-DE" dirty="0" smtClean="0">
                <a:sym typeface="Wingdings" pitchFamily="2" charset="2"/>
              </a:rPr>
              <a:t> (lohnt das oder brauchen wir &gt;1.5GeV?)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Idealerweise neue variable </a:t>
            </a:r>
            <a:r>
              <a:rPr lang="de-DE" dirty="0" err="1" smtClean="0">
                <a:sym typeface="Wingdings" pitchFamily="2" charset="2"/>
              </a:rPr>
              <a:t>gap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Undulatoren</a:t>
            </a:r>
            <a:r>
              <a:rPr lang="de-DE" dirty="0" smtClean="0">
                <a:sym typeface="Wingdings" pitchFamily="2" charset="2"/>
              </a:rPr>
              <a:t> in FLASH1 </a:t>
            </a:r>
            <a:r>
              <a:rPr lang="de-DE" dirty="0" smtClean="0">
                <a:solidFill>
                  <a:srgbClr val="C00000"/>
                </a:solidFill>
                <a:sym typeface="Wingdings" pitchFamily="2" charset="2"/>
              </a:rPr>
              <a:t>(Problem Finanzierung, s. weiter unten)</a:t>
            </a:r>
          </a:p>
          <a:p>
            <a:r>
              <a:rPr lang="en-US" dirty="0" err="1" smtClean="0">
                <a:sym typeface="Wingdings" pitchFamily="2" charset="2"/>
              </a:rPr>
              <a:t>Ziel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möglichst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identische</a:t>
            </a:r>
            <a:r>
              <a:rPr lang="en-US" dirty="0" smtClean="0">
                <a:sym typeface="Wingdings" pitchFamily="2" charset="2"/>
              </a:rPr>
              <a:t> RF gun &amp; Laser </a:t>
            </a:r>
            <a:r>
              <a:rPr lang="en-US" dirty="0" err="1" smtClean="0">
                <a:sym typeface="Wingdings" pitchFamily="2" charset="2"/>
              </a:rPr>
              <a:t>bei</a:t>
            </a:r>
            <a:r>
              <a:rPr lang="en-US" dirty="0" smtClean="0">
                <a:sym typeface="Wingdings" pitchFamily="2" charset="2"/>
              </a:rPr>
              <a:t> FLASH und XFEL</a:t>
            </a:r>
            <a:endParaRPr lang="de-DE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Experimente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zu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strahlgetriebener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Plasmabeschleunigung</a:t>
            </a:r>
            <a:r>
              <a:rPr lang="en-US" dirty="0" smtClean="0">
                <a:sym typeface="Wingdings" pitchFamily="2" charset="2"/>
              </a:rPr>
              <a:t> in “FLASH3” </a:t>
            </a:r>
            <a:r>
              <a:rPr lang="en-US" dirty="0" err="1" smtClean="0">
                <a:sym typeface="Wingdings" pitchFamily="2" charset="2"/>
              </a:rPr>
              <a:t>beamline</a:t>
            </a:r>
            <a:r>
              <a:rPr lang="en-US" dirty="0" smtClean="0">
                <a:sym typeface="Wingdings" pitchFamily="2" charset="2"/>
              </a:rPr>
              <a:t> (in FLASH2-Tunnel) </a:t>
            </a:r>
            <a:r>
              <a:rPr lang="en-US" dirty="0" err="1" smtClean="0">
                <a:sym typeface="Wingdings" pitchFamily="2" charset="2"/>
              </a:rPr>
              <a:t>ab</a:t>
            </a:r>
            <a:r>
              <a:rPr lang="en-US" dirty="0" smtClean="0">
                <a:sym typeface="Wingdings" pitchFamily="2" charset="2"/>
              </a:rPr>
              <a:t> 2015/16</a:t>
            </a:r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„</a:t>
            </a:r>
            <a:r>
              <a:rPr lang="de-DE" dirty="0" err="1" smtClean="0">
                <a:sym typeface="Wingdings" pitchFamily="2" charset="2"/>
              </a:rPr>
              <a:t>Grosser</a:t>
            </a:r>
            <a:r>
              <a:rPr lang="de-DE" dirty="0" smtClean="0">
                <a:sym typeface="Wingdings" pitchFamily="2" charset="2"/>
              </a:rPr>
              <a:t> upgrade“ mit CW/</a:t>
            </a:r>
            <a:r>
              <a:rPr lang="de-DE" dirty="0" err="1" smtClean="0">
                <a:sym typeface="Wingdings" pitchFamily="2" charset="2"/>
              </a:rPr>
              <a:t>pulsed</a:t>
            </a:r>
            <a:r>
              <a:rPr lang="de-DE" dirty="0" smtClean="0">
                <a:sym typeface="Wingdings" pitchFamily="2" charset="2"/>
              </a:rPr>
              <a:t> CW </a:t>
            </a:r>
            <a:r>
              <a:rPr lang="de-DE" dirty="0" err="1" smtClean="0">
                <a:sym typeface="Wingdings" pitchFamily="2" charset="2"/>
              </a:rPr>
              <a:t>fruehestens</a:t>
            </a:r>
            <a:r>
              <a:rPr lang="de-DE" dirty="0" smtClean="0">
                <a:sym typeface="Wingdings" pitchFamily="2" charset="2"/>
              </a:rPr>
              <a:t> ab 2020 ??</a:t>
            </a:r>
          </a:p>
        </p:txBody>
      </p:sp>
    </p:spTree>
    <p:extLst>
      <p:ext uri="{BB962C8B-B14F-4D97-AF65-F5344CB8AC3E}">
        <p14:creationId xmlns:p14="http://schemas.microsoft.com/office/powerpoint/2010/main" val="17564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1646</Words>
  <Application>Microsoft Office PowerPoint</Application>
  <PresentationFormat>On-screen Show (4:3)</PresentationFormat>
  <Paragraphs>171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2_DESY_Vortrag_3-1</vt:lpstr>
      <vt:lpstr>DESY Beschleuniger-Aktivitäten 2013 - 2020.</vt:lpstr>
      <vt:lpstr>Grobe Übersicht Hauptaktivitaeten</vt:lpstr>
      <vt:lpstr>Good bye DORIS!     (DORIS-Fest folgt am 14. Mai 2013…)</vt:lpstr>
      <vt:lpstr>PETRA-III</vt:lpstr>
      <vt:lpstr>PETRA III kurz – mittel – laengerfristige Perspektiven</vt:lpstr>
      <vt:lpstr>FLASH</vt:lpstr>
      <vt:lpstr>FLASH</vt:lpstr>
      <vt:lpstr>Vom FLASH-II Projekt zum FLASH2 Nutzerbetrieb</vt:lpstr>
      <vt:lpstr>FLASH mittel- und laengerfristig</vt:lpstr>
      <vt:lpstr>XFEL Projekt</vt:lpstr>
      <vt:lpstr>ILC</vt:lpstr>
      <vt:lpstr>ESS etc. </vt:lpstr>
      <vt:lpstr>Beschleuniger F&amp;E</vt:lpstr>
      <vt:lpstr>Plasmabeschleunigung – ab (Ende) 2013 neu bei DESY</vt:lpstr>
      <vt:lpstr>Technologietransfer, Innovation</vt:lpstr>
      <vt:lpstr>Möglicher Standort Innovationszentrum</vt:lpstr>
      <vt:lpstr>Prioritäten</vt:lpstr>
      <vt:lpstr>Finanzen</vt:lpstr>
      <vt:lpstr>Personal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Brinkmann, Reinhard</cp:lastModifiedBy>
  <cp:revision>465</cp:revision>
  <dcterms:created xsi:type="dcterms:W3CDTF">2008-04-14T12:45:38Z</dcterms:created>
  <dcterms:modified xsi:type="dcterms:W3CDTF">2013-03-11T12:25:17Z</dcterms:modified>
</cp:coreProperties>
</file>