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96" r:id="rId3"/>
  </p:sldMasterIdLst>
  <p:notesMasterIdLst>
    <p:notesMasterId r:id="rId32"/>
  </p:notesMasterIdLst>
  <p:handoutMasterIdLst>
    <p:handoutMasterId r:id="rId33"/>
  </p:handoutMasterIdLst>
  <p:sldIdLst>
    <p:sldId id="256" r:id="rId4"/>
    <p:sldId id="507" r:id="rId5"/>
    <p:sldId id="518" r:id="rId6"/>
    <p:sldId id="509" r:id="rId7"/>
    <p:sldId id="519" r:id="rId8"/>
    <p:sldId id="491" r:id="rId9"/>
    <p:sldId id="522" r:id="rId10"/>
    <p:sldId id="508" r:id="rId11"/>
    <p:sldId id="510" r:id="rId12"/>
    <p:sldId id="475" r:id="rId13"/>
    <p:sldId id="524" r:id="rId14"/>
    <p:sldId id="527" r:id="rId15"/>
    <p:sldId id="526" r:id="rId16"/>
    <p:sldId id="525" r:id="rId17"/>
    <p:sldId id="534" r:id="rId18"/>
    <p:sldId id="528" r:id="rId19"/>
    <p:sldId id="523" r:id="rId20"/>
    <p:sldId id="529" r:id="rId21"/>
    <p:sldId id="516" r:id="rId22"/>
    <p:sldId id="530" r:id="rId23"/>
    <p:sldId id="531" r:id="rId24"/>
    <p:sldId id="515" r:id="rId25"/>
    <p:sldId id="532" r:id="rId26"/>
    <p:sldId id="535" r:id="rId27"/>
    <p:sldId id="536" r:id="rId28"/>
    <p:sldId id="537" r:id="rId29"/>
    <p:sldId id="539" r:id="rId30"/>
    <p:sldId id="540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F2E"/>
    <a:srgbClr val="261748"/>
    <a:srgbClr val="231455"/>
    <a:srgbClr val="FD930A"/>
    <a:srgbClr val="E0E0E0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 varScale="1">
        <p:scale>
          <a:sx n="72" d="100"/>
          <a:sy n="72" d="100"/>
        </p:scale>
        <p:origin x="-102" y="-43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7946-2CF8-4F6D-961F-5509ED203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XFEL MAC – 10 November 2011</a:t>
            </a:r>
          </a:p>
          <a:p>
            <a:pPr>
              <a:defRPr/>
            </a:pPr>
            <a:r>
              <a:rPr lang="en-US"/>
              <a:t>Hans Weise,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83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07706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C73E8-DF49-415E-9DE1-C5C18C4338E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Thomas </a:t>
            </a:r>
            <a:r>
              <a:rPr lang="en-GB" dirty="0" err="1"/>
              <a:t>Tschentscher</a:t>
            </a:r>
            <a:r>
              <a:rPr lang="en-GB" dirty="0"/>
              <a:t>, European XFEL, </a:t>
            </a:r>
          </a:p>
          <a:p>
            <a:pPr>
              <a:defRPr/>
            </a:pPr>
            <a:r>
              <a:rPr lang="en-GB" dirty="0"/>
              <a:t>17 Apr 2012</a:t>
            </a:r>
          </a:p>
        </p:txBody>
      </p:sp>
    </p:spTree>
    <p:extLst>
      <p:ext uri="{BB962C8B-B14F-4D97-AF65-F5344CB8AC3E}">
        <p14:creationId xmlns:p14="http://schemas.microsoft.com/office/powerpoint/2010/main" val="96570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3CBA89-A3B9-42C2-8787-6A7E3DCA761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69624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347788"/>
            <a:ext cx="4173538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347788"/>
            <a:ext cx="4175125" cy="490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C6B4E-1970-422D-8E37-E8BA0A14B22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45345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420B-603E-4069-88B0-3AB804DB6C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94018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A5BFE-8FA8-4B3B-A2C0-4661196824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3778806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C12AE6-8E6F-4EE2-816E-3725B0CE439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46318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B6A0AB-4675-49C6-8294-FD7DC65AAF3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25722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Click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9FD9-5E89-4917-B52F-4287025235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98437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06D739-989B-4942-BA15-EF5A8D068A2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84175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541338"/>
            <a:ext cx="2124075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541338"/>
            <a:ext cx="6224588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F3856D-CF21-46E3-B73B-C878B37192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Thomas Tschentscher, European XFEL, </a:t>
            </a:r>
          </a:p>
          <a:p>
            <a:pPr>
              <a:defRPr/>
            </a:pPr>
            <a:r>
              <a:rPr lang="en-GB"/>
              <a:t>21 Mar 2010</a:t>
            </a:r>
          </a:p>
        </p:txBody>
      </p:sp>
    </p:spTree>
    <p:extLst>
      <p:ext uri="{BB962C8B-B14F-4D97-AF65-F5344CB8AC3E}">
        <p14:creationId xmlns:p14="http://schemas.microsoft.com/office/powerpoint/2010/main" val="287848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70537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buFont typeface="Arial" pitchFamily="34" charset="0"/>
              <a:buChar char="•"/>
              <a:defRPr sz="1600"/>
            </a:lvl2pPr>
            <a:lvl3pPr>
              <a:buFont typeface="Arial" pitchFamily="34" charset="0"/>
              <a:buChar char="•"/>
              <a:defRPr sz="1600"/>
            </a:lvl3pPr>
            <a:lvl4pPr>
              <a:buFont typeface="Arial" pitchFamily="34" charset="0"/>
              <a:buChar char="•"/>
              <a:defRPr sz="1600"/>
            </a:lvl4pPr>
            <a:lvl5pP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EE16-07B0-443F-BE2C-70FE5F3E133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European XFEL MAC January 2010</a:t>
            </a:r>
          </a:p>
          <a:p>
            <a:pPr>
              <a:defRPr/>
            </a:pPr>
            <a:r>
              <a:rPr lang="en-GB"/>
              <a:t>T. Limberg</a:t>
            </a:r>
          </a:p>
        </p:txBody>
      </p:sp>
    </p:spTree>
    <p:extLst>
      <p:ext uri="{BB962C8B-B14F-4D97-AF65-F5344CB8AC3E}">
        <p14:creationId xmlns:p14="http://schemas.microsoft.com/office/powerpoint/2010/main" val="544227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0962-9ED5-4D8C-9A70-2506C32B90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2430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C5E-FBA6-46C6-99FB-45BD41C8878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531052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4612-04FE-4C13-960E-C9FA9D5C37C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676019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E286-FAD9-4A25-8B4A-9C4BA0629E4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01277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291E-42B6-477D-BF9A-3F4DB88782E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0762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320E-27D4-4499-A949-9ED7167D1E5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4219981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6256-5C1B-4D67-A99F-DFEDAD3432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06796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1C8-10C3-48C4-90EC-08FC346A9CC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977700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8711-52B7-4D87-8D2B-A36000CB0C1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Delete this text and put in here: Date of the Talk, location, … (max: 1 line)</a:t>
            </a:r>
          </a:p>
          <a:p>
            <a:pPr>
              <a:defRPr/>
            </a:pPr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778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2240"/>
            <a:ext cx="8569325" cy="525557"/>
          </a:xfrm>
        </p:spPr>
        <p:txBody>
          <a:bodyPr/>
          <a:lstStyle>
            <a:lvl1pPr>
              <a:defRPr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0824" y="6359857"/>
            <a:ext cx="6149975" cy="4708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Accelerator Challenges at the European XFEL – Winfried Decking, DESY LBNL, May 5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8913" y="6526213"/>
            <a:ext cx="2645700" cy="331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898" y="805218"/>
            <a:ext cx="8584441" cy="555463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5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aseline="0" dirty="0" smtClean="0">
                <a:solidFill>
                  <a:schemeClr val="bg1"/>
                </a:solidFill>
              </a:rPr>
              <a:t>European XFEL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</a:t>
            </a:r>
            <a:r>
              <a:rPr lang="de-DE" noProof="0" dirty="0" err="1" smtClean="0"/>
              <a:t>Don’t</a:t>
            </a:r>
            <a:r>
              <a:rPr lang="en-GB" dirty="0" smtClean="0"/>
              <a:t>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/>
        </p:nvSpPr>
        <p:spPr bwMode="auto">
          <a:xfrm>
            <a:off x="82762" y="6385251"/>
            <a:ext cx="3263339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aseline="0" noProof="0" smtClean="0">
                <a:solidFill>
                  <a:schemeClr val="tx1"/>
                </a:solidFill>
              </a:rPr>
              <a:t>Beschleungierbetriebsseminar, Grömitz 18.03.2013 Winfried Decking, DESY</a:t>
            </a:r>
            <a:endParaRPr lang="de-DE" sz="1000" noProof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2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algn="ctr">
              <a:defRPr/>
            </a:pPr>
            <a:fld id="{CCAC5BE7-5012-4A6A-ADAB-C7BF11551168}" type="slidenum">
              <a:rPr lang="en-GB" b="1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b="0"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>
                <a:ea typeface="ＭＳ Ｐゴシック" pitchFamily="116" charset="-128"/>
              </a:rPr>
              <a:t>Thomas </a:t>
            </a:r>
            <a:r>
              <a:rPr lang="en-GB" err="1">
                <a:ea typeface="ＭＳ Ｐゴシック" pitchFamily="116" charset="-128"/>
              </a:rPr>
              <a:t>Tschentscher</a:t>
            </a:r>
            <a:r>
              <a:rPr lang="en-GB">
                <a:ea typeface="ＭＳ Ｐゴシック" pitchFamily="116" charset="-128"/>
              </a:rPr>
              <a:t>, European XFEL, </a:t>
            </a:r>
          </a:p>
          <a:p>
            <a:pPr>
              <a:defRPr/>
            </a:pPr>
            <a:r>
              <a:rPr lang="en-GB">
                <a:ea typeface="ＭＳ Ｐゴシック" pitchFamily="116" charset="-128"/>
              </a:rPr>
              <a:t>16 Apr 2012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0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1031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0">
                <a:solidFill>
                  <a:srgbClr val="FFFFFF"/>
                </a:solidFill>
              </a:rPr>
              <a:t>Instruments x-ray delivery requests</a:t>
            </a:r>
            <a:endParaRPr lang="en-GB" sz="1000" b="0">
              <a:solidFill>
                <a:srgbClr val="FFFFFF"/>
              </a:solidFill>
            </a:endParaRPr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Fith level</a:t>
            </a:r>
          </a:p>
        </p:txBody>
      </p:sp>
    </p:spTree>
    <p:extLst>
      <p:ext uri="{BB962C8B-B14F-4D97-AF65-F5344CB8AC3E}">
        <p14:creationId xmlns:p14="http://schemas.microsoft.com/office/powerpoint/2010/main" val="227584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943158A3-EB01-4506-9919-59F4E875CCE8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124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en-US" dirty="0" smtClean="0"/>
              <a:t>European XFEL SAC September 2012</a:t>
            </a:r>
          </a:p>
          <a:p>
            <a:pPr>
              <a:defRPr/>
            </a:pPr>
            <a:r>
              <a:rPr lang="en-GB" dirty="0" smtClean="0"/>
              <a:t>T. Limberg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solidFill>
                <a:srgbClr val="261748"/>
              </a:solidFill>
            </a:endParaRPr>
          </a:p>
        </p:txBody>
      </p:sp>
      <p:pic>
        <p:nvPicPr>
          <p:cNvPr id="512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>
              <a:defRPr/>
            </a:pPr>
            <a:endParaRPr lang="de-DE" sz="1000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Report Commissioning Group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5130" name="Picture 127" descr="logo-XFEL_rg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5132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7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0317" y="2961761"/>
            <a:ext cx="7283450" cy="1875124"/>
          </a:xfrm>
        </p:spPr>
        <p:txBody>
          <a:bodyPr/>
          <a:lstStyle/>
          <a:p>
            <a:r>
              <a:rPr lang="en-GB" sz="2400" dirty="0" smtClean="0"/>
              <a:t>Winfried Decking (DESY)</a:t>
            </a:r>
          </a:p>
          <a:p>
            <a:endParaRPr lang="en-GB" sz="2400" u="sng" dirty="0" smtClean="0"/>
          </a:p>
          <a:p>
            <a:r>
              <a:rPr lang="en-GB" sz="2000" dirty="0" smtClean="0"/>
              <a:t>DESY </a:t>
            </a:r>
            <a:r>
              <a:rPr lang="en-GB" sz="2000" dirty="0" err="1" smtClean="0"/>
              <a:t>Beschleunigerbetriebsseminar</a:t>
            </a:r>
            <a:endParaRPr lang="en-GB" sz="2000" dirty="0" smtClean="0"/>
          </a:p>
          <a:p>
            <a:r>
              <a:rPr lang="en-GB" sz="2000" dirty="0" err="1" smtClean="0"/>
              <a:t>Grömitz</a:t>
            </a:r>
            <a:r>
              <a:rPr lang="en-GB" sz="2000" dirty="0" smtClean="0"/>
              <a:t>, 18.03.2013</a:t>
            </a: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03200" y="1165411"/>
            <a:ext cx="8839199" cy="1844675"/>
          </a:xfrm>
          <a:ln/>
        </p:spPr>
        <p:txBody>
          <a:bodyPr/>
          <a:lstStyle/>
          <a:p>
            <a:r>
              <a:rPr lang="en-GB" sz="4400" dirty="0" smtClean="0"/>
              <a:t>European XFEL</a:t>
            </a:r>
            <a:br>
              <a:rPr lang="en-GB" sz="4400" dirty="0" smtClean="0"/>
            </a:br>
            <a:endParaRPr lang="en-GB" sz="44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7" name="Rectangle 20"/>
          <p:cNvSpPr>
            <a:spLocks noChangeAspect="1" noChangeArrowheads="1"/>
          </p:cNvSpPr>
          <p:nvPr/>
        </p:nvSpPr>
        <p:spPr bwMode="auto">
          <a:xfrm>
            <a:off x="152401" y="3532012"/>
            <a:ext cx="8669336" cy="20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/>
          <a:p>
            <a:pPr marL="266700" indent="-266700" defTabSz="593725">
              <a:buClr>
                <a:schemeClr val="accent2"/>
              </a:buClr>
              <a:buSzPct val="90000"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26040" r="14743" b="22997"/>
          <a:stretch/>
        </p:blipFill>
        <p:spPr bwMode="auto">
          <a:xfrm>
            <a:off x="578445" y="1042434"/>
            <a:ext cx="7519075" cy="28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2" y="3930510"/>
            <a:ext cx="4334668" cy="11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rimetric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2" b="23360"/>
          <a:stretch>
            <a:fillRect/>
          </a:stretch>
        </p:blipFill>
        <p:spPr bwMode="auto">
          <a:xfrm>
            <a:off x="4952448" y="3543580"/>
            <a:ext cx="4191552" cy="15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3" y="5236787"/>
            <a:ext cx="1874368" cy="1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7944" b="3589"/>
          <a:stretch>
            <a:fillRect/>
          </a:stretch>
        </p:blipFill>
        <p:spPr>
          <a:xfrm>
            <a:off x="6573521" y="5021755"/>
            <a:ext cx="1960878" cy="1375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Injektor</a:t>
            </a:r>
            <a:r>
              <a:rPr lang="en-US" dirty="0" smtClean="0"/>
              <a:t> </a:t>
            </a:r>
            <a:r>
              <a:rPr lang="en-US" dirty="0" err="1" smtClean="0"/>
              <a:t>Inbetriebnahme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314" y="1144588"/>
            <a:ext cx="8914766" cy="445928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,Vorarbeiten‘:</a:t>
            </a:r>
          </a:p>
          <a:p>
            <a:r>
              <a:rPr lang="de-DE" dirty="0" smtClean="0"/>
              <a:t>Konditionierung und wenn möglich Charakterisierung der </a:t>
            </a:r>
            <a:r>
              <a:rPr lang="de-DE" dirty="0" err="1" smtClean="0"/>
              <a:t>Gun</a:t>
            </a:r>
            <a:r>
              <a:rPr lang="de-DE" dirty="0" smtClean="0"/>
              <a:t> bei PITZ</a:t>
            </a:r>
          </a:p>
          <a:p>
            <a:r>
              <a:rPr lang="de-DE" dirty="0" smtClean="0"/>
              <a:t>1 monatiger high-power RF Test im XTIN im Herbst 2013 !!!</a:t>
            </a:r>
          </a:p>
          <a:p>
            <a:pPr lvl="1"/>
            <a:r>
              <a:rPr lang="de-DE" dirty="0" smtClean="0"/>
              <a:t>Bis dahin Infrastruktur, Medien, Kontrollen, Personeninterlock, … installiert im XTIN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Injektor</a:t>
            </a:r>
            <a:r>
              <a:rPr lang="en-US" dirty="0" smtClean="0"/>
              <a:t> </a:t>
            </a:r>
            <a:r>
              <a:rPr lang="en-US" dirty="0" err="1" smtClean="0"/>
              <a:t>Inbetriebnahme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314" y="1144588"/>
            <a:ext cx="8914766" cy="4459287"/>
          </a:xfrm>
        </p:spPr>
        <p:txBody>
          <a:bodyPr/>
          <a:lstStyle/>
          <a:p>
            <a:r>
              <a:rPr lang="de-DE" dirty="0"/>
              <a:t>Erreichen aller </a:t>
            </a:r>
            <a:r>
              <a:rPr lang="de-DE" dirty="0" smtClean="0"/>
              <a:t>XFEL Betriebsparameter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Inbetriebnahme </a:t>
            </a:r>
            <a:r>
              <a:rPr lang="de-DE" dirty="0"/>
              <a:t>von </a:t>
            </a:r>
            <a:r>
              <a:rPr lang="de-DE" dirty="0" smtClean="0"/>
              <a:t>Unterkomponenten</a:t>
            </a:r>
          </a:p>
          <a:p>
            <a:pPr lvl="1"/>
            <a:r>
              <a:rPr lang="de-DE" dirty="0" smtClean="0"/>
              <a:t>Laser </a:t>
            </a:r>
            <a:r>
              <a:rPr lang="de-DE" dirty="0" err="1" smtClean="0"/>
              <a:t>Heater</a:t>
            </a:r>
            <a:r>
              <a:rPr lang="de-DE" dirty="0" smtClean="0"/>
              <a:t>, 3.9 GHz System, Diagnostik, Kontrollen, Feedbacks, Automatisierungen, …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35147"/>
              </p:ext>
            </p:extLst>
          </p:nvPr>
        </p:nvGraphicFramePr>
        <p:xfrm>
          <a:off x="288328" y="1521400"/>
          <a:ext cx="8682142" cy="2160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4.5 MHz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0.02 – 1 </a:t>
                      </a:r>
                      <a:r>
                        <a:rPr lang="en-GB" sz="2000" kern="800" dirty="0" err="1">
                          <a:effectLst/>
                        </a:rPr>
                        <a:t>nC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Injektor</a:t>
            </a:r>
            <a:r>
              <a:rPr lang="en-US" dirty="0" smtClean="0"/>
              <a:t> </a:t>
            </a:r>
            <a:r>
              <a:rPr lang="en-US" dirty="0" err="1" smtClean="0"/>
              <a:t>Inbetriebnahme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314" y="1144588"/>
            <a:ext cx="8914766" cy="4459287"/>
          </a:xfrm>
        </p:spPr>
        <p:txBody>
          <a:bodyPr/>
          <a:lstStyle/>
          <a:p>
            <a:r>
              <a:rPr lang="de-DE" dirty="0" smtClean="0"/>
              <a:t>Etablierung </a:t>
            </a:r>
            <a:r>
              <a:rPr lang="de-DE" dirty="0"/>
              <a:t>des Injektor Routinebetriebes</a:t>
            </a:r>
          </a:p>
          <a:p>
            <a:r>
              <a:rPr lang="de-DE" dirty="0" smtClean="0"/>
              <a:t>‘</a:t>
            </a:r>
            <a:r>
              <a:rPr lang="de-DE" dirty="0" err="1"/>
              <a:t>Teambuilding</a:t>
            </a:r>
            <a:r>
              <a:rPr lang="de-DE" dirty="0"/>
              <a:t>’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1 Jahr erscheint genug Zeit</a:t>
            </a:r>
          </a:p>
          <a:p>
            <a:pPr lvl="1"/>
            <a:r>
              <a:rPr lang="de-DE" dirty="0" smtClean="0"/>
              <a:t>Möglichkeit für Tests, ‚Trial </a:t>
            </a:r>
            <a:r>
              <a:rPr lang="de-DE" dirty="0" err="1" smtClean="0"/>
              <a:t>and</a:t>
            </a:r>
            <a:r>
              <a:rPr lang="de-DE" dirty="0" smtClean="0"/>
              <a:t> Error‘, …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1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</a:t>
            </a:r>
            <a:r>
              <a:rPr lang="en-US" dirty="0" err="1" smtClean="0"/>
              <a:t>Gesamtinbetriebnahme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95606" y="1202014"/>
            <a:ext cx="8762863" cy="445928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,Vorarbeiten‘:</a:t>
            </a:r>
          </a:p>
          <a:p>
            <a:r>
              <a:rPr lang="de-DE" sz="2400" dirty="0" smtClean="0"/>
              <a:t>Installation der RF und warmes Koppler konditionieren</a:t>
            </a:r>
            <a:endParaRPr lang="de-DE" dirty="0" smtClean="0"/>
          </a:p>
          <a:p>
            <a:r>
              <a:rPr lang="de-DE" sz="2400" dirty="0" smtClean="0"/>
              <a:t>Technische Inbetriebnahme aller Subsysteme soweit ohne Strahl und bei geöffnetem Tunnel möglich</a:t>
            </a:r>
          </a:p>
          <a:p>
            <a:pPr marL="0" indent="0">
              <a:buNone/>
            </a:pPr>
            <a:r>
              <a:rPr lang="de-DE" sz="2400" dirty="0" smtClean="0"/>
              <a:t>LLRF:</a:t>
            </a:r>
          </a:p>
          <a:p>
            <a:r>
              <a:rPr lang="de-DE" sz="2400" dirty="0" smtClean="0"/>
              <a:t>Nach Cool-Down </a:t>
            </a:r>
            <a:r>
              <a:rPr lang="de-DE" sz="2400" dirty="0" err="1" smtClean="0"/>
              <a:t>cavity</a:t>
            </a:r>
            <a:r>
              <a:rPr lang="de-DE" sz="2400" dirty="0" smtClean="0"/>
              <a:t> </a:t>
            </a:r>
            <a:r>
              <a:rPr lang="de-DE" sz="2400" dirty="0" err="1" smtClean="0"/>
              <a:t>tuning</a:t>
            </a:r>
            <a:r>
              <a:rPr lang="de-DE" sz="2400" dirty="0" smtClean="0"/>
              <a:t> und high-power </a:t>
            </a:r>
            <a:r>
              <a:rPr lang="de-DE" sz="2400" dirty="0"/>
              <a:t>T</a:t>
            </a:r>
            <a:r>
              <a:rPr lang="de-DE" sz="2400" dirty="0" smtClean="0"/>
              <a:t>ests ohne Strahl</a:t>
            </a:r>
          </a:p>
          <a:p>
            <a:r>
              <a:rPr lang="de-DE" sz="2400" dirty="0" smtClean="0"/>
              <a:t>Strahl bis zum ersten </a:t>
            </a:r>
            <a:r>
              <a:rPr lang="de-DE" sz="2400" dirty="0" err="1" smtClean="0"/>
              <a:t>Dump</a:t>
            </a:r>
            <a:r>
              <a:rPr lang="de-DE" sz="2400" dirty="0" smtClean="0"/>
              <a:t>, Inbetriebnahme einer RF Station</a:t>
            </a:r>
          </a:p>
          <a:p>
            <a:r>
              <a:rPr lang="de-DE" sz="2400" dirty="0" smtClean="0"/>
              <a:t>T0+2 Monate: Strahltransport durch </a:t>
            </a:r>
            <a:r>
              <a:rPr lang="de-DE" sz="2400" dirty="0" err="1" smtClean="0"/>
              <a:t>Linac</a:t>
            </a:r>
            <a:r>
              <a:rPr lang="de-DE" sz="2400" dirty="0" smtClean="0"/>
              <a:t> möglich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497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 on Commissioning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9"/>
            <a:ext cx="8362978" cy="3343482"/>
          </a:xfrm>
        </p:spPr>
        <p:txBody>
          <a:bodyPr/>
          <a:lstStyle/>
          <a:p>
            <a:r>
              <a:rPr lang="de-DE" dirty="0" smtClean="0"/>
              <a:t>(Core) </a:t>
            </a:r>
            <a:r>
              <a:rPr lang="de-DE" dirty="0" err="1" smtClean="0"/>
              <a:t>Participants</a:t>
            </a:r>
            <a:r>
              <a:rPr lang="de-DE" dirty="0" smtClean="0"/>
              <a:t> in 2012:</a:t>
            </a:r>
            <a:endParaRPr lang="de-DE" dirty="0" smtClean="0"/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J. Pflüger			Undulators (WP 71)</a:t>
            </a:r>
            <a:endParaRPr lang="de-DE" sz="1800" dirty="0"/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J. </a:t>
            </a:r>
            <a:r>
              <a:rPr lang="de-DE" sz="1800" dirty="0" err="1" smtClean="0"/>
              <a:t>Grünert</a:t>
            </a:r>
            <a:r>
              <a:rPr lang="de-DE" sz="1800" dirty="0" smtClean="0"/>
              <a:t>		</a:t>
            </a:r>
            <a:r>
              <a:rPr lang="de-DE" sz="1800" dirty="0"/>
              <a:t>	</a:t>
            </a:r>
            <a:r>
              <a:rPr lang="de-DE" sz="1800" dirty="0" smtClean="0"/>
              <a:t>X-</a:t>
            </a:r>
            <a:r>
              <a:rPr lang="de-DE" sz="1800" dirty="0" err="1" smtClean="0"/>
              <a:t>ray</a:t>
            </a:r>
            <a:r>
              <a:rPr lang="de-DE" sz="1800" dirty="0" smtClean="0"/>
              <a:t> </a:t>
            </a:r>
            <a:r>
              <a:rPr lang="de-DE" sz="1800" dirty="0"/>
              <a:t>Photon </a:t>
            </a:r>
            <a:r>
              <a:rPr lang="de-DE" sz="1800" dirty="0" err="1"/>
              <a:t>Diagnostic</a:t>
            </a:r>
            <a:r>
              <a:rPr lang="de-DE" sz="1800" dirty="0" smtClean="0"/>
              <a:t> (WP-74) </a:t>
            </a:r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H. Sinn			</a:t>
            </a:r>
            <a:r>
              <a:rPr lang="en-US" sz="1800" dirty="0" smtClean="0"/>
              <a:t>X-ray </a:t>
            </a:r>
            <a:r>
              <a:rPr lang="en-US" sz="1800" dirty="0"/>
              <a:t>Optics &amp; Beam Transport</a:t>
            </a:r>
            <a:r>
              <a:rPr lang="en-US" sz="1800" dirty="0" smtClean="0"/>
              <a:t> (WP-73)</a:t>
            </a:r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R. Treusch			FLASH Photon </a:t>
            </a:r>
            <a:r>
              <a:rPr lang="de-DE" sz="1800" dirty="0" err="1" smtClean="0"/>
              <a:t>Coordination</a:t>
            </a:r>
            <a:r>
              <a:rPr lang="de-DE" sz="1800" dirty="0" smtClean="0"/>
              <a:t> </a:t>
            </a:r>
          </a:p>
          <a:p>
            <a:pPr lvl="1">
              <a:buClr>
                <a:schemeClr val="accent2"/>
              </a:buClr>
            </a:pPr>
            <a:r>
              <a:rPr lang="de-DE" sz="1800" dirty="0" err="1" smtClean="0"/>
              <a:t>Th</a:t>
            </a:r>
            <a:r>
              <a:rPr lang="de-DE" sz="1800" dirty="0" smtClean="0"/>
              <a:t>. Tschentscher		Photon Experiments</a:t>
            </a:r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W. Decking, T. Limberg		</a:t>
            </a:r>
            <a:r>
              <a:rPr lang="de-DE" sz="1800" dirty="0" err="1" smtClean="0"/>
              <a:t>Machine</a:t>
            </a:r>
            <a:r>
              <a:rPr lang="de-DE" sz="1800" dirty="0" smtClean="0"/>
              <a:t> Layout </a:t>
            </a:r>
            <a:r>
              <a:rPr lang="de-DE" sz="1800" dirty="0" err="1" smtClean="0"/>
              <a:t>Coordination</a:t>
            </a:r>
            <a:endParaRPr lang="de-DE" sz="1800" dirty="0" smtClean="0"/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E. Shneydmiller, M. Yurkov	FEL </a:t>
            </a:r>
            <a:r>
              <a:rPr lang="de-DE" sz="1800" dirty="0" err="1" smtClean="0"/>
              <a:t>Concepts</a:t>
            </a:r>
            <a:r>
              <a:rPr lang="de-DE" sz="1800" dirty="0" smtClean="0"/>
              <a:t> (WP-21), FLASH SASE Tuning</a:t>
            </a:r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H. Schlarb			LLRF (WP-02)</a:t>
            </a:r>
          </a:p>
          <a:p>
            <a:pPr lvl="1">
              <a:buClr>
                <a:schemeClr val="accent2"/>
              </a:buClr>
            </a:pPr>
            <a:r>
              <a:rPr lang="de-DE" sz="1800" dirty="0" smtClean="0"/>
              <a:t>S. Schreiber			FLASH </a:t>
            </a:r>
            <a:r>
              <a:rPr lang="de-DE" sz="1800" dirty="0" err="1" smtClean="0"/>
              <a:t>Coordination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European XFEL MAC January 2010</a:t>
            </a:r>
          </a:p>
          <a:p>
            <a:pPr>
              <a:defRPr/>
            </a:pPr>
            <a:r>
              <a:rPr lang="en-GB" smtClean="0"/>
              <a:t>T. Limberg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9965" y="5244814"/>
            <a:ext cx="82362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000" dirty="0" smtClean="0"/>
              <a:t>Ab 2013:</a:t>
            </a:r>
          </a:p>
          <a:p>
            <a:pPr>
              <a:buNone/>
            </a:pPr>
            <a:r>
              <a:rPr lang="de-DE" sz="2000" dirty="0" smtClean="0"/>
              <a:t>‚</a:t>
            </a:r>
            <a:r>
              <a:rPr lang="de-DE" sz="2000" dirty="0" err="1" smtClean="0"/>
              <a:t>Steeringgruppe</a:t>
            </a:r>
            <a:r>
              <a:rPr lang="de-DE" sz="2000" dirty="0" smtClean="0"/>
              <a:t> </a:t>
            </a:r>
            <a:endParaRPr lang="de-DE" sz="2000" dirty="0"/>
          </a:p>
          <a:p>
            <a:pPr>
              <a:buNone/>
            </a:pPr>
            <a:r>
              <a:rPr lang="de-DE" sz="2000" dirty="0" err="1"/>
              <a:t>Commissioning</a:t>
            </a:r>
            <a:r>
              <a:rPr lang="de-DE" sz="2000" dirty="0"/>
              <a:t>‘:  W. Decking, T. Limberg, H. Sinn, T. Tschentscher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702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E-beam parameters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197851" cy="4459287"/>
          </a:xfrm>
        </p:spPr>
        <p:txBody>
          <a:bodyPr/>
          <a:lstStyle/>
          <a:p>
            <a:r>
              <a:rPr lang="en-US" dirty="0"/>
              <a:t>A first set of e-beam </a:t>
            </a:r>
            <a:r>
              <a:rPr lang="en-US" dirty="0" smtClean="0"/>
              <a:t>parameters: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Beam </a:t>
            </a:r>
            <a:r>
              <a:rPr lang="en-US" dirty="0"/>
              <a:t>energy will be 17.5 GeV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Linac  </a:t>
            </a:r>
            <a:r>
              <a:rPr lang="en-US" dirty="0"/>
              <a:t>will be operated with several tens of bunches (not single bunch) as fast as </a:t>
            </a:r>
            <a:r>
              <a:rPr lang="en-US" dirty="0" smtClean="0"/>
              <a:t>possible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bunch operation is useless for LLRF diagnostics and studies  </a:t>
            </a:r>
            <a:endParaRPr lang="de-DE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beam </a:t>
            </a:r>
            <a:r>
              <a:rPr lang="en-US" dirty="0"/>
              <a:t>charge around 0.5 to 1 </a:t>
            </a:r>
            <a:r>
              <a:rPr lang="en-US" dirty="0" smtClean="0"/>
              <a:t>nC</a:t>
            </a:r>
          </a:p>
          <a:p>
            <a:pPr lvl="2"/>
            <a:r>
              <a:rPr lang="en-US" dirty="0" smtClean="0"/>
              <a:t>General Diagnostics and LLRF</a:t>
            </a:r>
          </a:p>
          <a:p>
            <a:pPr lvl="2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 Gesamtinbetriebnahme – Meilenstein 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48229" cy="445928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b="1" dirty="0"/>
              <a:t>First Beam through </a:t>
            </a:r>
            <a:r>
              <a:rPr lang="en-GB" b="1" dirty="0" err="1"/>
              <a:t>Linac</a:t>
            </a:r>
            <a:endParaRPr lang="en-US" b="1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A 17.5 </a:t>
            </a:r>
            <a:r>
              <a:rPr lang="en-GB" dirty="0" err="1"/>
              <a:t>GeV</a:t>
            </a:r>
            <a:r>
              <a:rPr lang="en-GB" dirty="0"/>
              <a:t> beam is transported through the </a:t>
            </a:r>
            <a:r>
              <a:rPr lang="en-GB" dirty="0" err="1"/>
              <a:t>linac</a:t>
            </a:r>
            <a:r>
              <a:rPr lang="en-GB" dirty="0"/>
              <a:t> to the TLD </a:t>
            </a:r>
            <a:r>
              <a:rPr lang="en-GB" dirty="0" smtClean="0"/>
              <a:t>dump</a:t>
            </a:r>
            <a:endParaRPr lang="en-US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Pattern: 10-100 Hz, single bunch, 0.5nC, </a:t>
            </a:r>
            <a:r>
              <a:rPr lang="en-GB" dirty="0" smtClean="0"/>
              <a:t>compression =100</a:t>
            </a:r>
            <a:endParaRPr lang="en-US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Control: Charge, peak current, energy and trajectory are controlled by slow feedbacks.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7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 Gesamtinbetriebnahme – Meilenstein 2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48229" cy="445928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b="1" dirty="0"/>
              <a:t>First Beam through </a:t>
            </a:r>
            <a:r>
              <a:rPr lang="en-US" b="1" dirty="0" smtClean="0"/>
              <a:t>‘</a:t>
            </a:r>
            <a:r>
              <a:rPr lang="en-US" b="1" dirty="0" err="1" smtClean="0"/>
              <a:t>Alster</a:t>
            </a:r>
            <a:r>
              <a:rPr lang="en-US" b="1" dirty="0" smtClean="0"/>
              <a:t>’ </a:t>
            </a:r>
            <a:r>
              <a:rPr lang="en-US" b="1" dirty="0" err="1" smtClean="0"/>
              <a:t>Beamline</a:t>
            </a:r>
            <a:endParaRPr lang="en-US" b="1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A 17.5 </a:t>
            </a:r>
            <a:r>
              <a:rPr lang="en-GB" dirty="0" err="1"/>
              <a:t>GeV</a:t>
            </a:r>
            <a:r>
              <a:rPr lang="en-GB" dirty="0"/>
              <a:t> beam is transported through the </a:t>
            </a:r>
            <a:r>
              <a:rPr lang="en-GB" dirty="0" err="1"/>
              <a:t>linac</a:t>
            </a:r>
            <a:r>
              <a:rPr lang="en-GB" dirty="0"/>
              <a:t> to the T4D dump.</a:t>
            </a:r>
            <a:endParaRPr lang="en-US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Pattern: 10-100 Hz, single bunch, 0.5nC, C=100</a:t>
            </a:r>
            <a:endParaRPr lang="en-US" dirty="0"/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Control: Charge, peak current, energy and trajectory are controlled by slow feedbacks.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</a:pPr>
            <a:r>
              <a:rPr lang="en-GB" dirty="0"/>
              <a:t>Electron beam based trajectory alignment in undulator</a:t>
            </a:r>
            <a:endParaRPr lang="en-GB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93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Undulator Sequence and SASE Wavelength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135754"/>
            <a:ext cx="8524046" cy="4910137"/>
          </a:xfrm>
        </p:spPr>
        <p:txBody>
          <a:bodyPr/>
          <a:lstStyle/>
          <a:p>
            <a:pPr marL="450850" indent="-450850">
              <a:spcBef>
                <a:spcPts val="0"/>
              </a:spcBef>
              <a:tabLst>
                <a:tab pos="450850" algn="l"/>
              </a:tabLst>
            </a:pPr>
            <a:r>
              <a:rPr lang="en-US" dirty="0"/>
              <a:t>Commissioning should start with SASE1 and continue with SASE3:</a:t>
            </a:r>
            <a:endParaRPr lang="de-DE" dirty="0"/>
          </a:p>
          <a:p>
            <a:pPr marL="709613" lvl="2" indent="-4508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en-US" dirty="0"/>
              <a:t>eases initial e-beam operation</a:t>
            </a:r>
            <a:endParaRPr lang="de-DE" dirty="0"/>
          </a:p>
          <a:p>
            <a:pPr marL="709613" lvl="2" indent="-4508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en-US" dirty="0"/>
              <a:t>allows parallel commissioning of SA1 and SA3 photon </a:t>
            </a:r>
            <a:r>
              <a:rPr lang="en-US" dirty="0" smtClean="0"/>
              <a:t>beam lines</a:t>
            </a:r>
          </a:p>
          <a:p>
            <a:pPr marL="709613" lvl="2" indent="-4508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no SASE is reached in SASE1, SASE3 could be put into operation with much looser tolerances to diagnose e-beam </a:t>
            </a:r>
            <a:r>
              <a:rPr lang="en-US" dirty="0" smtClean="0"/>
              <a:t>parameters</a:t>
            </a:r>
            <a:endParaRPr lang="de-DE" dirty="0"/>
          </a:p>
          <a:p>
            <a:pPr marL="709613" lvl="2" indent="-450850">
              <a:spcBef>
                <a:spcPts val="0"/>
              </a:spcBef>
              <a:buClr>
                <a:schemeClr val="accent2"/>
              </a:buClr>
              <a:tabLst>
                <a:tab pos="450850" algn="l"/>
              </a:tabLst>
            </a:pPr>
            <a:r>
              <a:rPr lang="en-US" dirty="0" smtClean="0"/>
              <a:t>it </a:t>
            </a:r>
            <a:r>
              <a:rPr lang="en-US" dirty="0"/>
              <a:t>is recommended from FLASH experience to focus activities on one beam line and commission this fully to benefit from the lessons learned and not double </a:t>
            </a:r>
            <a:r>
              <a:rPr lang="en-US" dirty="0" smtClean="0"/>
              <a:t>errors</a:t>
            </a:r>
          </a:p>
          <a:p>
            <a:pPr marL="450850" indent="-450850">
              <a:spcBef>
                <a:spcPts val="0"/>
              </a:spcBef>
              <a:tabLst>
                <a:tab pos="450850" algn="l"/>
              </a:tabLst>
            </a:pPr>
            <a:r>
              <a:rPr lang="en-US" dirty="0" smtClean="0"/>
              <a:t> </a:t>
            </a:r>
            <a:r>
              <a:rPr lang="en-US" dirty="0"/>
              <a:t>SASE search should be performed with fully closed gaps </a:t>
            </a:r>
            <a:r>
              <a:rPr lang="en-US" dirty="0" smtClean="0"/>
              <a:t>(</a:t>
            </a:r>
            <a:r>
              <a:rPr lang="en-US" dirty="0" smtClean="0"/>
              <a:t>i.e., 0.16 nm wavelength </a:t>
            </a:r>
            <a:r>
              <a:rPr lang="en-US" dirty="0"/>
              <a:t>at SASE1)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Zeitplan</a:t>
            </a:r>
            <a:r>
              <a:rPr lang="en-US" dirty="0" smtClean="0"/>
              <a:t> &amp; </a:t>
            </a:r>
            <a:r>
              <a:rPr lang="en-US" dirty="0" err="1" smtClean="0"/>
              <a:t>Herausforderungen</a:t>
            </a:r>
            <a:endParaRPr lang="en-US" dirty="0" smtClean="0"/>
          </a:p>
        </p:txBody>
      </p:sp>
      <p:grpSp>
        <p:nvGrpSpPr>
          <p:cNvPr id="10243" name="Group 10"/>
          <p:cNvGrpSpPr>
            <a:grpSpLocks/>
          </p:cNvGrpSpPr>
          <p:nvPr/>
        </p:nvGrpSpPr>
        <p:grpSpPr bwMode="auto">
          <a:xfrm>
            <a:off x="117475" y="1406525"/>
            <a:ext cx="8858250" cy="4305300"/>
            <a:chOff x="117446" y="1406724"/>
            <a:chExt cx="8858774" cy="4305300"/>
          </a:xfrm>
        </p:grpSpPr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446" y="1406724"/>
              <a:ext cx="8858774" cy="430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flat" cmpd="sng">
                  <a:solidFill>
                    <a:schemeClr val="folHlink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251" name="Diamond 9"/>
            <p:cNvSpPr>
              <a:spLocks noChangeArrowheads="1"/>
            </p:cNvSpPr>
            <p:nvPr/>
          </p:nvSpPr>
          <p:spPr bwMode="auto">
            <a:xfrm>
              <a:off x="8464492" y="4957894"/>
              <a:ext cx="159391" cy="285225"/>
            </a:xfrm>
            <a:prstGeom prst="diamond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/>
              <a:endParaRPr lang="en-US"/>
            </a:p>
          </p:txBody>
        </p:sp>
      </p:grpSp>
      <p:sp>
        <p:nvSpPr>
          <p:cNvPr id="10244" name="Diamond 11"/>
          <p:cNvSpPr>
            <a:spLocks noChangeArrowheads="1"/>
          </p:cNvSpPr>
          <p:nvPr/>
        </p:nvSpPr>
        <p:spPr bwMode="auto">
          <a:xfrm>
            <a:off x="8877300" y="5186363"/>
            <a:ext cx="158750" cy="284162"/>
          </a:xfrm>
          <a:prstGeom prst="diamond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246" name="Oval 10"/>
          <p:cNvSpPr>
            <a:spLocks noChangeArrowheads="1"/>
          </p:cNvSpPr>
          <p:nvPr/>
        </p:nvSpPr>
        <p:spPr bwMode="auto">
          <a:xfrm>
            <a:off x="7745413" y="4306957"/>
            <a:ext cx="1398587" cy="1163568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XFEL Gesamtinbetriebnahme – Meilenstein 3 ,4,5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748229" cy="4459287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b="1" dirty="0"/>
              <a:t>First </a:t>
            </a:r>
            <a:r>
              <a:rPr lang="en-US" b="1" dirty="0" smtClean="0"/>
              <a:t>Lasing observable in SASE1 (T0 + 6 month)</a:t>
            </a:r>
            <a:endParaRPr lang="en-US" b="1" dirty="0"/>
          </a:p>
          <a:p>
            <a:pPr marL="603250" lvl="1" indent="-342900">
              <a:buClr>
                <a:schemeClr val="accent2"/>
              </a:buClr>
            </a:pPr>
            <a:r>
              <a:rPr lang="en-GB" dirty="0"/>
              <a:t>First lasing is observed at 0.16 nm </a:t>
            </a:r>
          </a:p>
          <a:p>
            <a:pPr marL="603250" lvl="1" indent="-342900">
              <a:buClr>
                <a:schemeClr val="accent2"/>
              </a:buClr>
            </a:pPr>
            <a:r>
              <a:rPr lang="en-US" dirty="0"/>
              <a:t>Commissioning of photon diagnostics &amp; beam line with spontaneous </a:t>
            </a:r>
            <a:r>
              <a:rPr lang="en-US" dirty="0" smtClean="0"/>
              <a:t>radiation</a:t>
            </a:r>
            <a:endParaRPr lang="en-GB" dirty="0"/>
          </a:p>
          <a:p>
            <a:pPr marL="603250" lvl="1" indent="-342900">
              <a:buClr>
                <a:schemeClr val="accent2"/>
              </a:buClr>
            </a:pPr>
            <a:r>
              <a:rPr lang="en-US" dirty="0"/>
              <a:t>Photon based alignment of undulator gap and phase shifter </a:t>
            </a:r>
            <a:r>
              <a:rPr lang="en-US" dirty="0" smtClean="0"/>
              <a:t>setting</a:t>
            </a:r>
            <a:endParaRPr lang="en-US" dirty="0"/>
          </a:p>
          <a:p>
            <a:pPr marL="603250" lvl="1" indent="-342900">
              <a:buClr>
                <a:schemeClr val="accent2"/>
              </a:buClr>
            </a:pPr>
            <a:r>
              <a:rPr lang="en-US" dirty="0"/>
              <a:t>SASE </a:t>
            </a:r>
            <a:r>
              <a:rPr lang="en-US" dirty="0" smtClean="0"/>
              <a:t>search</a:t>
            </a:r>
          </a:p>
          <a:p>
            <a:pPr marL="603250" lvl="1" indent="-342900">
              <a:buClr>
                <a:schemeClr val="accent2"/>
              </a:buClr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First Lasing observable in SASE3 (T0 + 7.5 month)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First Lasing observable in SASE2 (T0 + 12 month)</a:t>
            </a:r>
            <a:endParaRPr lang="en-US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2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Erster Nutzerbetrie</a:t>
            </a:r>
            <a:r>
              <a:rPr lang="de-DE" dirty="0"/>
              <a:t>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8787986" cy="4459287"/>
          </a:xfrm>
        </p:spPr>
        <p:txBody>
          <a:bodyPr/>
          <a:lstStyle/>
          <a:p>
            <a:r>
              <a:rPr lang="de-DE" sz="2400" dirty="0" smtClean="0"/>
              <a:t>Eine Ladung, eine Energie</a:t>
            </a:r>
          </a:p>
          <a:p>
            <a:r>
              <a:rPr lang="de-DE" sz="2400" dirty="0" smtClean="0"/>
              <a:t>Einige 10 – 100 Bunche</a:t>
            </a:r>
            <a:endParaRPr lang="de-DE" sz="2400" dirty="0"/>
          </a:p>
          <a:p>
            <a:r>
              <a:rPr lang="de-DE" sz="2400" dirty="0"/>
              <a:t>Möglichst </a:t>
            </a:r>
            <a:r>
              <a:rPr lang="de-DE" sz="2400" dirty="0" smtClean="0"/>
              <a:t>schnell SASE-Photonen </a:t>
            </a:r>
            <a:r>
              <a:rPr lang="de-DE" sz="2400" dirty="0"/>
              <a:t>für die Inbetriebnahme von Photonenstrahlwegen und Experimenten</a:t>
            </a:r>
          </a:p>
          <a:p>
            <a:r>
              <a:rPr lang="de-DE" sz="2400" dirty="0"/>
              <a:t>Ca. 1000 Nutzerstunden in </a:t>
            </a:r>
            <a:r>
              <a:rPr lang="de-DE" sz="2400" dirty="0" smtClean="0"/>
              <a:t>2016, dabei wird immer nur ein Experiment zur Zeit bedient</a:t>
            </a:r>
          </a:p>
          <a:p>
            <a:endParaRPr lang="de-DE" sz="2400" dirty="0"/>
          </a:p>
          <a:p>
            <a:pPr marL="0" indent="0">
              <a:buNone/>
            </a:pPr>
            <a:r>
              <a:rPr lang="en-US" dirty="0" smtClean="0"/>
              <a:t>“Conditions </a:t>
            </a:r>
            <a:r>
              <a:rPr lang="en-US" dirty="0"/>
              <a:t>for 'First User Experiments'</a:t>
            </a:r>
          </a:p>
          <a:p>
            <a:pPr lvl="2"/>
            <a:r>
              <a:rPr lang="en-US" dirty="0"/>
              <a:t>experiments can use x-ray beam at TDR performance, but with limited flexibility in terms of pulse pattern, pulse length and photon </a:t>
            </a:r>
            <a:r>
              <a:rPr lang="en-US" dirty="0" smtClean="0"/>
              <a:t>wavelength”</a:t>
            </a:r>
            <a:endParaRPr lang="de-DE" dirty="0"/>
          </a:p>
          <a:p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7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Weiterentwicklung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14425"/>
            <a:ext cx="9026525" cy="54483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Multi-bunch </a:t>
            </a:r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operation</a:t>
            </a:r>
            <a:endParaRPr lang="en-U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dirty="0"/>
              <a:t>Pattern: 10 Hz, 2700 </a:t>
            </a:r>
            <a:r>
              <a:rPr lang="de-DE" dirty="0" err="1"/>
              <a:t>bunches</a:t>
            </a:r>
            <a:r>
              <a:rPr lang="de-DE" dirty="0"/>
              <a:t>, 0.5nC, C=100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GB" dirty="0"/>
              <a:t>Control: Charge, peak current, energy, trajectory and arrival time are controlled by slow and fast feedbacks.</a:t>
            </a:r>
            <a:endParaRPr lang="en-US" dirty="0"/>
          </a:p>
          <a:p>
            <a:pPr marL="0" indent="0">
              <a:buClrTx/>
              <a:buNone/>
            </a:pPr>
            <a:r>
              <a:rPr lang="en-GB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Quasi-simultaneous </a:t>
            </a:r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operation of SASE1 and SASE2 beam line</a:t>
            </a:r>
            <a:endParaRPr lang="en-U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dirty="0"/>
              <a:t>Pattern: 10 Hz, 2700 </a:t>
            </a:r>
            <a:r>
              <a:rPr lang="de-DE" dirty="0" err="1"/>
              <a:t>bunches</a:t>
            </a:r>
            <a:r>
              <a:rPr lang="de-DE" dirty="0"/>
              <a:t>, 0.5nC, C=100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GB" dirty="0"/>
              <a:t>Control: Charge, peak current, energy, trajectory and arrival time are controlled by slow and fast feedbacks.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GB" dirty="0"/>
              <a:t>Tasks:</a:t>
            </a:r>
            <a:endParaRPr lang="en-US" dirty="0"/>
          </a:p>
          <a:p>
            <a:pPr lvl="2"/>
            <a:r>
              <a:rPr lang="en-GB" dirty="0"/>
              <a:t>Bunch pattern control by fast switching elements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 startAt="5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3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Weiterentwicklung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14425"/>
            <a:ext cx="9026525" cy="54483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GB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Flexibility </a:t>
            </a:r>
            <a:r>
              <a:rPr lang="en-GB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 wavelength and bunch length</a:t>
            </a:r>
            <a:endParaRPr lang="en-US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Clr>
                <a:schemeClr val="accent2"/>
              </a:buClr>
            </a:pPr>
            <a:r>
              <a:rPr lang="de-DE" dirty="0"/>
              <a:t>Pattern: 10 Hz, 2700 </a:t>
            </a:r>
            <a:r>
              <a:rPr lang="de-DE" dirty="0" err="1"/>
              <a:t>bunches</a:t>
            </a:r>
            <a:r>
              <a:rPr lang="de-DE" dirty="0"/>
              <a:t>, 0.02-1nC, C=2000-50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GB" dirty="0"/>
              <a:t>Control: Charge, peak current, energy, trajectory and arrival time are controlled by slow and fast feedbacks.</a:t>
            </a:r>
            <a:endParaRPr lang="en-US" dirty="0"/>
          </a:p>
          <a:p>
            <a:pPr lvl="1">
              <a:buClr>
                <a:schemeClr val="accent2"/>
              </a:buClr>
            </a:pPr>
            <a:r>
              <a:rPr lang="en-GB" dirty="0"/>
              <a:t>Tasks:</a:t>
            </a:r>
            <a:endParaRPr lang="en-US" dirty="0"/>
          </a:p>
          <a:p>
            <a:pPr lvl="2"/>
            <a:r>
              <a:rPr lang="en-GB" dirty="0"/>
              <a:t>establish procedures to change bunch length/bunch charges</a:t>
            </a:r>
            <a:endParaRPr lang="en-US" dirty="0"/>
          </a:p>
          <a:p>
            <a:pPr lvl="2"/>
            <a:r>
              <a:rPr lang="en-GB" dirty="0"/>
              <a:t>establish procedures to change photon wavelength by changing energy/undulator </a:t>
            </a:r>
            <a:r>
              <a:rPr lang="en-GB" dirty="0" smtClean="0"/>
              <a:t>gap</a:t>
            </a:r>
          </a:p>
          <a:p>
            <a:pPr marL="560388" lvl="2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Seeding</a:t>
            </a:r>
          </a:p>
          <a:p>
            <a:pPr marL="0" indent="0">
              <a:buNone/>
            </a:pPr>
            <a:r>
              <a:rPr lang="en-GB" b="1" dirty="0" smtClean="0"/>
              <a:t>…..</a:t>
            </a:r>
            <a:endParaRPr lang="en-GB" b="1" dirty="0" smtClean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5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Thorough Pre-beam Checkout: </a:t>
            </a:r>
            <a:r>
              <a:rPr lang="en-US" sz="2000" dirty="0" smtClean="0">
                <a:solidFill>
                  <a:srgbClr val="C00000"/>
                </a:solidFill>
              </a:rPr>
              <a:t>Detailed pre-beam checkout conducted from the actual controls panels and verified in the tunnel with Hall probes, clip-on ammeters, simple tape measures, </a:t>
            </a:r>
            <a:r>
              <a:rPr lang="en-US" sz="2000" dirty="0" err="1" smtClean="0">
                <a:solidFill>
                  <a:srgbClr val="C00000"/>
                </a:solidFill>
              </a:rPr>
              <a:t>etc</a:t>
            </a:r>
            <a:r>
              <a:rPr lang="en-US" sz="2000" dirty="0" smtClean="0">
                <a:solidFill>
                  <a:srgbClr val="C00000"/>
                </a:solidFill>
              </a:rPr>
              <a:t>, ensures that the hardware and software is functioning at a fundamental level prior to beam.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Software Ready for Commissioning: </a:t>
            </a:r>
            <a:r>
              <a:rPr lang="en-US" sz="2000" dirty="0" smtClean="0">
                <a:solidFill>
                  <a:srgbClr val="C00000"/>
                </a:solidFill>
              </a:rPr>
              <a:t>Process automation and data analysis software fully prepared ahead of time to support commissioning activities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Friendly Control System:</a:t>
            </a:r>
            <a:r>
              <a:rPr lang="en-US" sz="2000" dirty="0"/>
              <a:t>   A control system that makes it easy for physicists to develop scripts. Imagine running without phase scans, correlation plots, matching,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(Jim </a:t>
            </a:r>
            <a:r>
              <a:rPr lang="de-DE" dirty="0" err="1" smtClean="0"/>
              <a:t>Welch</a:t>
            </a:r>
            <a:r>
              <a:rPr lang="de-DE" dirty="0" smtClean="0"/>
              <a:t> / LCLS)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4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Sequential </a:t>
            </a:r>
            <a:r>
              <a:rPr lang="en-US" sz="2000" b="1" dirty="0" smtClean="0"/>
              <a:t>Commissioning: </a:t>
            </a:r>
            <a:r>
              <a:rPr lang="en-US" sz="2000" dirty="0" smtClean="0"/>
              <a:t>Beam-based </a:t>
            </a:r>
            <a:r>
              <a:rPr lang="en-US" sz="2000" dirty="0"/>
              <a:t>feedback loops implemented as the commissioning moves downstream so that upstream systems are locked in while the downstream systems are brought on line.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Basics First:</a:t>
            </a:r>
            <a:r>
              <a:rPr lang="en-US" sz="2000" dirty="0" smtClean="0">
                <a:solidFill>
                  <a:srgbClr val="C00000"/>
                </a:solidFill>
              </a:rPr>
              <a:t> A 'layered' approach to commissioning whereby fundamentals are verified first (BPM scaling, linear optics, magnet operation, </a:t>
            </a:r>
            <a:r>
              <a:rPr lang="en-US" sz="2000" dirty="0" err="1" smtClean="0">
                <a:solidFill>
                  <a:srgbClr val="C00000"/>
                </a:solidFill>
              </a:rPr>
              <a:t>etc</a:t>
            </a:r>
            <a:r>
              <a:rPr lang="en-US" sz="2000" dirty="0" smtClean="0">
                <a:solidFill>
                  <a:srgbClr val="C00000"/>
                </a:solidFill>
              </a:rPr>
              <a:t>), before plunging into the more exciting phase of beam characterization.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Disciplined Planning:</a:t>
            </a:r>
            <a:r>
              <a:rPr lang="en-US" sz="2000" dirty="0" smtClean="0">
                <a:solidFill>
                  <a:srgbClr val="C00000"/>
                </a:solidFill>
              </a:rPr>
              <a:t> A uniform plan focused on getting the machine up and running reasonably well and quickly, rather than a more academic approach where many various machine and system studies are executed sequentially, leaving the machine in an unknown and constantly changing state.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/>
              <a:t>(Jim </a:t>
            </a:r>
            <a:r>
              <a:rPr lang="de-DE" dirty="0" err="1"/>
              <a:t>Welch</a:t>
            </a:r>
            <a:r>
              <a:rPr lang="de-DE" dirty="0"/>
              <a:t> / LCLS)</a:t>
            </a:r>
          </a:p>
        </p:txBody>
      </p:sp>
    </p:spTree>
    <p:extLst>
      <p:ext uri="{BB962C8B-B14F-4D97-AF65-F5344CB8AC3E}">
        <p14:creationId xmlns:p14="http://schemas.microsoft.com/office/powerpoint/2010/main" val="958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Reliable Diagnostics: </a:t>
            </a:r>
            <a:r>
              <a:rPr lang="en-US" sz="2000" dirty="0" smtClean="0">
                <a:solidFill>
                  <a:srgbClr val="C00000"/>
                </a:solidFill>
              </a:rPr>
              <a:t>Having reliable diagnostics for all (or almost all) electron beam parameters throughout the machine and particularly in the undulator available. 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r>
              <a:rPr lang="en-US" sz="2000" b="1" dirty="0" smtClean="0"/>
              <a:t>Working Feedbacks: </a:t>
            </a:r>
            <a:r>
              <a:rPr lang="en-US" sz="2000" dirty="0" smtClean="0"/>
              <a:t> Having feedback systems for all major machine components and having a stable machine configuration. Then any lengthy machine study or tuning or optimization can be done with one dedicated parameter changed while everything else doesn't drift away.</a:t>
            </a:r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/>
              <a:t>(Jim </a:t>
            </a:r>
            <a:r>
              <a:rPr lang="de-DE" dirty="0" err="1"/>
              <a:t>Welch</a:t>
            </a:r>
            <a:r>
              <a:rPr lang="de-DE" dirty="0"/>
              <a:t> / LCLS)</a:t>
            </a:r>
          </a:p>
        </p:txBody>
      </p:sp>
    </p:spTree>
    <p:extLst>
      <p:ext uri="{BB962C8B-B14F-4D97-AF65-F5344CB8AC3E}">
        <p14:creationId xmlns:p14="http://schemas.microsoft.com/office/powerpoint/2010/main" val="39248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5" y="1347788"/>
            <a:ext cx="8920508" cy="44592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  </a:t>
            </a:r>
          </a:p>
          <a:p>
            <a:pPr marL="0" indent="0">
              <a:buNone/>
            </a:pPr>
            <a:r>
              <a:rPr lang="en-US" sz="2000" b="1" dirty="0"/>
              <a:t>Good Conventional Alignment: </a:t>
            </a:r>
            <a:r>
              <a:rPr lang="en-US" sz="2000" dirty="0"/>
              <a:t>A well carried-out conventional alignment program positioned the components very close to their target locations.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Fix the Problems: </a:t>
            </a:r>
            <a:r>
              <a:rPr lang="en-US" sz="2000" dirty="0">
                <a:solidFill>
                  <a:srgbClr val="C00000"/>
                </a:solidFill>
              </a:rPr>
              <a:t> Leaving as few mysteries as possible - not leaving a system until we understand what it is </a:t>
            </a:r>
            <a:r>
              <a:rPr lang="en-US" sz="2000" dirty="0" smtClean="0">
                <a:solidFill>
                  <a:srgbClr val="C00000"/>
                </a:solidFill>
              </a:rPr>
              <a:t>doing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Adequate Commissioning Time</a:t>
            </a:r>
            <a:r>
              <a:rPr lang="en-US" sz="2000" dirty="0" smtClean="0">
                <a:solidFill>
                  <a:srgbClr val="C00000"/>
                </a:solidFill>
              </a:rPr>
              <a:t>: plenty of time was available for commissioning the electron beam in stages</a:t>
            </a:r>
          </a:p>
          <a:p>
            <a:pPr marL="0" indent="0">
              <a:buNone/>
            </a:pPr>
            <a:r>
              <a:rPr lang="en-US" sz="2000" dirty="0" smtClean="0"/>
              <a:t>  </a:t>
            </a:r>
          </a:p>
          <a:p>
            <a:pPr marL="0" indent="0">
              <a:buNone/>
            </a:pPr>
            <a:r>
              <a:rPr lang="en-US" sz="2000" b="1" dirty="0" smtClean="0"/>
              <a:t>Good Theoretical Work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 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Dedicated Team:  </a:t>
            </a:r>
            <a:r>
              <a:rPr lang="en-US" sz="2000" dirty="0" smtClean="0">
                <a:solidFill>
                  <a:srgbClr val="C00000"/>
                </a:solidFill>
              </a:rPr>
              <a:t>all these points worked because of the dedicated people who made them work...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/>
              <a:t>(Jim </a:t>
            </a:r>
            <a:r>
              <a:rPr lang="de-DE" dirty="0" err="1"/>
              <a:t>Welch</a:t>
            </a:r>
            <a:r>
              <a:rPr lang="de-DE" dirty="0"/>
              <a:t> / LCLS)</a:t>
            </a:r>
          </a:p>
        </p:txBody>
      </p:sp>
    </p:spTree>
    <p:extLst>
      <p:ext uri="{BB962C8B-B14F-4D97-AF65-F5344CB8AC3E}">
        <p14:creationId xmlns:p14="http://schemas.microsoft.com/office/powerpoint/2010/main" val="21876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474" y="1347788"/>
            <a:ext cx="8894003" cy="4459287"/>
          </a:xfrm>
        </p:spPr>
        <p:txBody>
          <a:bodyPr/>
          <a:lstStyle/>
          <a:p>
            <a:r>
              <a:rPr lang="de-DE" dirty="0" smtClean="0"/>
              <a:t>Inbetriebnahme des XFEL wird unter großem Erfolgs- und Zeitdruck stehen</a:t>
            </a:r>
          </a:p>
          <a:p>
            <a:endParaRPr lang="de-DE" dirty="0" smtClean="0"/>
          </a:p>
          <a:p>
            <a:r>
              <a:rPr lang="de-DE" dirty="0" smtClean="0"/>
              <a:t>Gute Vorbereitung und Planung ist wichtig</a:t>
            </a:r>
          </a:p>
          <a:p>
            <a:pPr lvl="1"/>
            <a:r>
              <a:rPr lang="de-DE" dirty="0" smtClean="0"/>
              <a:t>Gerüst und Strategie für die Inbetriebnahme steht</a:t>
            </a:r>
          </a:p>
          <a:p>
            <a:pPr lvl="1"/>
            <a:r>
              <a:rPr lang="de-DE" dirty="0" smtClean="0"/>
              <a:t>Mittelfristig: Detailplanung mit den einzelnen WPs</a:t>
            </a:r>
          </a:p>
          <a:p>
            <a:pPr marL="300037" lvl="1" indent="0">
              <a:buNone/>
            </a:pPr>
            <a:endParaRPr lang="de-DE" dirty="0" smtClean="0"/>
          </a:p>
          <a:p>
            <a:r>
              <a:rPr lang="de-DE" dirty="0" smtClean="0"/>
              <a:t>Aufbau des ‚</a:t>
            </a:r>
            <a:r>
              <a:rPr lang="de-DE" dirty="0" err="1" smtClean="0"/>
              <a:t>Commissiong</a:t>
            </a:r>
            <a:r>
              <a:rPr lang="de-DE" dirty="0" smtClean="0"/>
              <a:t>-Teams‘ beginnt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4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474" y="1347788"/>
            <a:ext cx="8894003" cy="44592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b="0" dirty="0" smtClean="0"/>
              <a:t>European XFEL GmbH ist für den Betrieb des XFEL verantwortlich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DESY betreibt im Auftrag und in eigener Verantwortung den Beschleuniger</a:t>
            </a:r>
          </a:p>
          <a:p>
            <a:pPr>
              <a:buFont typeface="Arial" pitchFamily="34" charset="0"/>
              <a:buChar char="•"/>
            </a:pPr>
            <a:r>
              <a:rPr lang="de-DE" b="0" dirty="0" smtClean="0"/>
              <a:t>De facto ähnlich wie bei allen unseren Anlagen, die ja nie zum Selbstzweck betreiben werden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endParaRPr lang="de-DE" b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307946-2CF8-4F6D-961F-5509ED20395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Organisatorisches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05575"/>
            <a:ext cx="57023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XFEL MAC – 10 November 2011</a:t>
            </a:r>
          </a:p>
          <a:p>
            <a:pPr>
              <a:defRPr/>
            </a:pPr>
            <a:r>
              <a:rPr lang="en-US" smtClean="0"/>
              <a:t>Hans Weise, DESY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540" y="1156103"/>
            <a:ext cx="8661904" cy="518659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Koordinationsgruppe (Koordination, </a:t>
            </a:r>
            <a:r>
              <a:rPr lang="de-DE" sz="2000" dirty="0" smtClean="0"/>
              <a:t>Planung, Nutzerkontakt</a:t>
            </a:r>
            <a:r>
              <a:rPr lang="de-DE" sz="2000" dirty="0" smtClean="0"/>
              <a:t>, ….)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Beschleunigerphysiker (Berechnungen, </a:t>
            </a:r>
            <a:r>
              <a:rPr lang="de-DE" sz="2000" dirty="0" smtClean="0"/>
              <a:t>Messschichten, Schichtbetrieb</a:t>
            </a:r>
            <a:r>
              <a:rPr lang="de-DE" sz="2000" dirty="0" smtClean="0"/>
              <a:t>)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Operateure (Schichtbetrieb, Panel- </a:t>
            </a:r>
            <a:r>
              <a:rPr lang="de-DE" sz="2000" dirty="0" smtClean="0"/>
              <a:t>und Prozedurentwicklung</a:t>
            </a:r>
            <a:r>
              <a:rPr lang="de-DE" sz="2000" dirty="0" smtClean="0"/>
              <a:t>)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Systemverantwortliche (aus den M- und XFEL-Gruppen)</a:t>
            </a:r>
          </a:p>
          <a:p>
            <a:pPr marL="787400" lvl="1" indent="-342900">
              <a:spcBef>
                <a:spcPts val="0"/>
              </a:spcBef>
            </a:pPr>
            <a:r>
              <a:rPr lang="de-DE" sz="2000" dirty="0" smtClean="0"/>
              <a:t>Rufbereitschaften</a:t>
            </a:r>
          </a:p>
          <a:p>
            <a:pPr marL="787400" lvl="1" indent="-342900">
              <a:spcBef>
                <a:spcPts val="0"/>
              </a:spcBef>
            </a:pPr>
            <a:r>
              <a:rPr lang="de-DE" sz="2000" dirty="0" smtClean="0"/>
              <a:t>Evtl. Vollschicht zumindest einiger Gruppen (LLRF, Diagnose, Photonensysteme) in der heißen Phase</a:t>
            </a:r>
          </a:p>
          <a:p>
            <a:pPr marL="787400" lvl="1" indent="-342900">
              <a:spcBef>
                <a:spcPts val="0"/>
              </a:spcBef>
            </a:pPr>
            <a:r>
              <a:rPr lang="en-US" sz="2000" dirty="0" smtClean="0"/>
              <a:t>Mess-/</a:t>
            </a:r>
            <a:r>
              <a:rPr lang="de-DE" sz="2000" dirty="0" smtClean="0"/>
              <a:t>Entwicklungsschichten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Photonensysteme Wissenschaftler/Operateure</a:t>
            </a:r>
          </a:p>
          <a:p>
            <a:pPr marL="444500" lvl="1" indent="0">
              <a:spcBef>
                <a:spcPts val="0"/>
              </a:spcBef>
              <a:buNone/>
            </a:pPr>
            <a:endParaRPr lang="de-DE" sz="2000" dirty="0" smtClean="0"/>
          </a:p>
          <a:p>
            <a:pPr marL="80963" indent="0">
              <a:spcBef>
                <a:spcPts val="0"/>
              </a:spcBef>
              <a:buNone/>
            </a:pPr>
            <a:r>
              <a:rPr lang="de-DE" sz="2000" dirty="0" smtClean="0"/>
              <a:t>Im Kontrollraum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F,S,N 	Operateur, Beschleunigerphysiker</a:t>
            </a:r>
          </a:p>
          <a:p>
            <a:pPr marL="423863" indent="-342900">
              <a:spcBef>
                <a:spcPts val="0"/>
              </a:spcBef>
            </a:pPr>
            <a:r>
              <a:rPr lang="de-DE" sz="2000" dirty="0" smtClean="0"/>
              <a:t>F,S		Spezialisten/Systemverantwortliche aus der Koordinations- bzw. den </a:t>
            </a:r>
            <a:r>
              <a:rPr lang="de-DE" sz="2000" dirty="0" smtClean="0"/>
              <a:t>technischen </a:t>
            </a:r>
            <a:r>
              <a:rPr lang="de-DE" sz="2000" dirty="0" smtClean="0"/>
              <a:t>Gruppen</a:t>
            </a:r>
          </a:p>
          <a:p>
            <a:pPr marL="4445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5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 bwMode="auto">
          <a:xfrm>
            <a:off x="525304" y="1264609"/>
            <a:ext cx="3443592" cy="23540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399500" y="1300277"/>
            <a:ext cx="3443592" cy="2318426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14283" y="2159554"/>
            <a:ext cx="3443592" cy="2409217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895" y="3632896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Operateure</a:t>
            </a:r>
            <a:endParaRPr lang="de-DE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1134" y="1766141"/>
            <a:ext cx="244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Beschleuniger-physik</a:t>
            </a:r>
            <a:endParaRPr lang="de-DE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94651" y="1744055"/>
            <a:ext cx="190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System- </a:t>
            </a:r>
            <a:r>
              <a:rPr lang="de-DE" sz="2400" dirty="0" err="1" smtClean="0"/>
              <a:t>spezialisten</a:t>
            </a:r>
            <a:endParaRPr lang="de-D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8124" y="248588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400" dirty="0" smtClean="0"/>
              <a:t>Koordination</a:t>
            </a:r>
            <a:endParaRPr lang="de-DE" sz="2400" dirty="0"/>
          </a:p>
        </p:txBody>
      </p:sp>
      <p:sp>
        <p:nvSpPr>
          <p:cNvPr id="12" name="Oval 11"/>
          <p:cNvSpPr/>
          <p:nvPr/>
        </p:nvSpPr>
        <p:spPr bwMode="auto">
          <a:xfrm>
            <a:off x="6128435" y="1300278"/>
            <a:ext cx="2343933" cy="326849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7517" y="2075828"/>
            <a:ext cx="190576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400" dirty="0" smtClean="0"/>
              <a:t>DESY &amp;</a:t>
            </a:r>
          </a:p>
          <a:p>
            <a:pPr>
              <a:buNone/>
            </a:pPr>
            <a:r>
              <a:rPr lang="de-DE" sz="2400" dirty="0" smtClean="0"/>
              <a:t>XFEL.EU</a:t>
            </a:r>
            <a:endParaRPr lang="de-DE" sz="2400" dirty="0"/>
          </a:p>
          <a:p>
            <a:pPr>
              <a:buNone/>
            </a:pPr>
            <a:r>
              <a:rPr lang="de-DE" sz="2400" dirty="0" smtClean="0"/>
              <a:t>Betriebs-gruppen</a:t>
            </a:r>
            <a:endParaRPr lang="de-DE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6017" y="4929245"/>
            <a:ext cx="8878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/>
              <a:t>Maschinenkoordinator XFEL: Winni Decking</a:t>
            </a:r>
          </a:p>
          <a:p>
            <a:pPr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98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Parameter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65314"/>
              </p:ext>
            </p:extLst>
          </p:nvPr>
        </p:nvGraphicFramePr>
        <p:xfrm>
          <a:off x="186728" y="1064200"/>
          <a:ext cx="8682142" cy="4996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303084"/>
                <a:gridCol w="2379058"/>
              </a:tblGrid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Quantity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electron </a:t>
                      </a:r>
                      <a:r>
                        <a:rPr lang="en-GB" sz="2000" kern="800" dirty="0">
                          <a:effectLst/>
                        </a:rPr>
                        <a:t>energy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 smtClean="0">
                          <a:effectLst/>
                        </a:rPr>
                        <a:t>10.5/14/17.5 </a:t>
                      </a:r>
                      <a:r>
                        <a:rPr lang="en-GB" sz="2000" kern="800" dirty="0">
                          <a:effectLst/>
                        </a:rPr>
                        <a:t>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macro pulse repetition rate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10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RF pulse length (flat top)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600 </a:t>
                      </a:r>
                      <a:r>
                        <a:rPr lang="en-GB" sz="2000" kern="800" dirty="0" err="1"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lang="en-GB" sz="2000" kern="800" dirty="0" err="1">
                          <a:effectLst/>
                        </a:rPr>
                        <a:t>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repetition frequency within pulse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4.5 MHz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bunch charge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0.02 – 1 </a:t>
                      </a:r>
                      <a:r>
                        <a:rPr lang="en-GB" sz="2000" kern="800" dirty="0" err="1">
                          <a:effectLst/>
                        </a:rPr>
                        <a:t>nC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electron bunch length after compression (FWHM)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 – 180 </a:t>
                      </a:r>
                      <a:r>
                        <a:rPr lang="en-GB" sz="2000" kern="800" dirty="0" smtClean="0">
                          <a:effectLst/>
                        </a:rPr>
                        <a:t>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</a:rPr>
                        <a:t>Slice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/>
                        </a:rPr>
                        <a:t> emittance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0.4 - 1.0 mm mrad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beam power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500 kW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# of modules </a:t>
                      </a:r>
                      <a:endParaRPr lang="en-GB" sz="2000" kern="800" dirty="0" smtClean="0">
                        <a:effectLst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(containing eight </a:t>
                      </a:r>
                      <a:r>
                        <a:rPr lang="en-GB" sz="1400" kern="800" dirty="0">
                          <a:effectLst/>
                        </a:rPr>
                        <a:t>9-cell superconducting </a:t>
                      </a:r>
                      <a:r>
                        <a:rPr lang="en-GB" sz="1400" kern="800" dirty="0" smtClean="0">
                          <a:effectLst/>
                        </a:rPr>
                        <a:t>1.3 </a:t>
                      </a:r>
                      <a:r>
                        <a:rPr lang="en-GB" sz="1400" kern="800" dirty="0">
                          <a:effectLst/>
                        </a:rPr>
                        <a:t>GHz </a:t>
                      </a:r>
                      <a:r>
                        <a:rPr lang="en-GB" sz="1400" kern="800" dirty="0" smtClean="0">
                          <a:effectLst/>
                        </a:rPr>
                        <a:t>cavities)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101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accelerating gradient for 17.5 GeV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>
                          <a:effectLst/>
                        </a:rPr>
                        <a:t>23.6 MV/m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# of 10 MW multi-beam klystrons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27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average klystron </a:t>
                      </a:r>
                      <a:r>
                        <a:rPr lang="en-GB" sz="2000" kern="800" dirty="0" smtClean="0">
                          <a:effectLst/>
                        </a:rPr>
                        <a:t>power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800" dirty="0" smtClean="0">
                          <a:effectLst/>
                        </a:rPr>
                        <a:t>(for </a:t>
                      </a:r>
                      <a:r>
                        <a:rPr lang="en-GB" sz="1400" kern="800" dirty="0">
                          <a:effectLst/>
                        </a:rPr>
                        <a:t>0.03 mA beam current </a:t>
                      </a:r>
                      <a:r>
                        <a:rPr lang="en-GB" sz="1400" kern="800" baseline="0" dirty="0" smtClean="0">
                          <a:effectLst/>
                        </a:rPr>
                        <a:t> </a:t>
                      </a:r>
                      <a:r>
                        <a:rPr lang="en-GB" sz="1400" kern="800" dirty="0" smtClean="0">
                          <a:effectLst/>
                        </a:rPr>
                        <a:t>at </a:t>
                      </a:r>
                      <a:r>
                        <a:rPr lang="en-GB" sz="1400" kern="800" dirty="0">
                          <a:effectLst/>
                        </a:rPr>
                        <a:t>17.5 </a:t>
                      </a:r>
                      <a:r>
                        <a:rPr lang="en-GB" sz="1400" kern="800" dirty="0" smtClean="0">
                          <a:effectLst/>
                        </a:rPr>
                        <a:t>GeV)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000" kern="800" dirty="0">
                          <a:effectLst/>
                        </a:rPr>
                        <a:t>5.2 MW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318692" cy="481012"/>
          </a:xfrm>
        </p:spPr>
        <p:txBody>
          <a:bodyPr/>
          <a:lstStyle/>
          <a:p>
            <a:r>
              <a:rPr lang="en-US" sz="1800" dirty="0" smtClean="0"/>
              <a:t>‘Start of Operation’ </a:t>
            </a:r>
            <a:r>
              <a:rPr lang="en-US" sz="1800" dirty="0" err="1" smtClean="0"/>
              <a:t>ist</a:t>
            </a:r>
            <a:r>
              <a:rPr lang="en-US" sz="1800" dirty="0" smtClean="0"/>
              <a:t> </a:t>
            </a:r>
            <a:r>
              <a:rPr lang="en-US" sz="1800" dirty="0" err="1" smtClean="0"/>
              <a:t>definiert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in der</a:t>
            </a:r>
            <a:br>
              <a:rPr lang="en-US" sz="1800" dirty="0" smtClean="0"/>
            </a:br>
            <a:r>
              <a:rPr lang="en-US" sz="1800" dirty="0" smtClean="0"/>
              <a:t>European </a:t>
            </a:r>
            <a:r>
              <a:rPr lang="en-US" sz="1800" dirty="0" smtClean="0"/>
              <a:t>XFEL Convention</a:t>
            </a:r>
            <a:endParaRPr lang="de-D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3" y="1071563"/>
            <a:ext cx="8399841" cy="9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3" y="2242577"/>
            <a:ext cx="8009028" cy="34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4155" b="65050"/>
          <a:stretch/>
        </p:blipFill>
        <p:spPr bwMode="auto">
          <a:xfrm>
            <a:off x="5728447" y="5702225"/>
            <a:ext cx="3257282" cy="63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</a:t>
            </a:r>
            <a:r>
              <a:rPr lang="en-US" dirty="0" err="1" smtClean="0"/>
              <a:t>Inbetriebnahme</a:t>
            </a:r>
            <a:r>
              <a:rPr lang="en-US" dirty="0" smtClean="0"/>
              <a:t> und </a:t>
            </a:r>
            <a:r>
              <a:rPr lang="en-US" dirty="0" err="1" smtClean="0"/>
              <a:t>Betrieb</a:t>
            </a:r>
            <a:r>
              <a:rPr lang="en-US" dirty="0" smtClean="0"/>
              <a:t> - </a:t>
            </a:r>
            <a:r>
              <a:rPr lang="en-US" dirty="0" err="1" smtClean="0"/>
              <a:t>Zeitplan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1061" y="1203811"/>
            <a:ext cx="8657652" cy="518659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55600" indent="-355600" defTabSz="968375">
              <a:spcAft>
                <a:spcPts val="600"/>
              </a:spcAft>
              <a:tabLst>
                <a:tab pos="6369050" algn="l"/>
              </a:tabLst>
            </a:pPr>
            <a:r>
              <a:rPr lang="de-DE" sz="2000" b="1" dirty="0" smtClean="0"/>
              <a:t>T0: Start des </a:t>
            </a:r>
            <a:r>
              <a:rPr lang="de-DE" sz="2000" b="1" dirty="0" err="1" smtClean="0"/>
              <a:t>Linac</a:t>
            </a:r>
            <a:r>
              <a:rPr lang="de-DE" sz="2000" b="1" dirty="0" smtClean="0"/>
              <a:t> Cool-</a:t>
            </a:r>
            <a:r>
              <a:rPr lang="de-DE" sz="2000" b="1" dirty="0" err="1" smtClean="0"/>
              <a:t>downs</a:t>
            </a:r>
            <a:endParaRPr lang="de-DE" sz="2000" b="1" dirty="0"/>
          </a:p>
          <a:p>
            <a:pPr marL="355600" indent="-355600" defTabSz="968375">
              <a:spcAft>
                <a:spcPts val="600"/>
              </a:spcAft>
              <a:tabLst>
                <a:tab pos="6369050" algn="l"/>
              </a:tabLst>
            </a:pPr>
            <a:r>
              <a:rPr lang="de-DE" sz="2000" dirty="0" smtClean="0"/>
              <a:t>Beginn </a:t>
            </a:r>
            <a:r>
              <a:rPr lang="de-DE" sz="2000" dirty="0" smtClean="0"/>
              <a:t>der Injektor Inbetriebnahme mit </a:t>
            </a:r>
            <a:r>
              <a:rPr lang="de-DE" sz="2000" dirty="0" smtClean="0"/>
              <a:t>Strahl</a:t>
            </a:r>
          </a:p>
          <a:p>
            <a:pPr marL="0" indent="0" defTabSz="968375">
              <a:spcAft>
                <a:spcPts val="600"/>
              </a:spcAft>
              <a:buNone/>
              <a:tabLst>
                <a:tab pos="1168400" algn="l"/>
              </a:tabLst>
            </a:pPr>
            <a:r>
              <a:rPr lang="de-DE" sz="2000" dirty="0"/>
              <a:t>	</a:t>
            </a:r>
            <a:r>
              <a:rPr lang="de-DE" sz="2000" b="1" dirty="0" smtClean="0"/>
              <a:t>T0 - 12 Monate </a:t>
            </a:r>
            <a:r>
              <a:rPr lang="de-DE" sz="2000" dirty="0" smtClean="0"/>
              <a:t>(Mitte 2014)</a:t>
            </a:r>
            <a:endParaRPr lang="de-DE" sz="2000" dirty="0" smtClean="0"/>
          </a:p>
          <a:p>
            <a:pPr marL="355600" indent="-355600">
              <a:spcAft>
                <a:spcPts val="600"/>
              </a:spcAft>
            </a:pPr>
            <a:r>
              <a:rPr lang="de-DE" sz="2000" dirty="0" smtClean="0"/>
              <a:t>Beginn </a:t>
            </a:r>
            <a:r>
              <a:rPr lang="de-DE" sz="2000" dirty="0" smtClean="0"/>
              <a:t>der Gesamtinbetriebnahme mit Strahl	</a:t>
            </a:r>
            <a:endParaRPr lang="de-DE" sz="2000" dirty="0"/>
          </a:p>
          <a:p>
            <a:pPr marL="0" indent="0">
              <a:spcAft>
                <a:spcPts val="600"/>
              </a:spcAft>
              <a:buNone/>
              <a:tabLst>
                <a:tab pos="1168400" algn="l"/>
              </a:tabLst>
            </a:pPr>
            <a:r>
              <a:rPr lang="de-DE" sz="2000" dirty="0" smtClean="0"/>
              <a:t>	</a:t>
            </a:r>
            <a:r>
              <a:rPr lang="de-DE" sz="2000" b="1" dirty="0" smtClean="0"/>
              <a:t>T0</a:t>
            </a:r>
            <a:r>
              <a:rPr lang="de-DE" sz="2000" dirty="0" smtClean="0"/>
              <a:t> (Mitte 2015)</a:t>
            </a:r>
            <a:endParaRPr lang="de-DE" sz="2000" dirty="0" smtClean="0"/>
          </a:p>
          <a:p>
            <a:pPr marL="355600" indent="-355600">
              <a:spcAft>
                <a:spcPts val="600"/>
              </a:spcAft>
            </a:pPr>
            <a:r>
              <a:rPr lang="de-DE" sz="2000" dirty="0" smtClean="0"/>
              <a:t>Erster Nutzerbetrieb</a:t>
            </a:r>
          </a:p>
          <a:p>
            <a:pPr marL="0" indent="0">
              <a:spcAft>
                <a:spcPts val="600"/>
              </a:spcAft>
              <a:buNone/>
              <a:tabLst>
                <a:tab pos="1168400" algn="l"/>
              </a:tabLst>
            </a:pPr>
            <a:r>
              <a:rPr lang="de-DE" sz="2000" dirty="0" smtClean="0"/>
              <a:t>	</a:t>
            </a:r>
            <a:r>
              <a:rPr lang="de-DE" sz="2000" b="1" dirty="0" smtClean="0"/>
              <a:t>T0+9</a:t>
            </a:r>
            <a:r>
              <a:rPr lang="de-DE" sz="2000" dirty="0" smtClean="0"/>
              <a:t> Monate (Frühjahr 2016)</a:t>
            </a:r>
            <a:endParaRPr lang="de-DE" sz="2000" dirty="0" smtClean="0"/>
          </a:p>
          <a:p>
            <a:pPr marL="355600" indent="-355600">
              <a:spcAft>
                <a:spcPts val="600"/>
              </a:spcAft>
            </a:pPr>
            <a:r>
              <a:rPr lang="de-DE" sz="2000" dirty="0" smtClean="0"/>
              <a:t>Weiterentwicklung </a:t>
            </a:r>
            <a:r>
              <a:rPr lang="de-DE" sz="2000" dirty="0" smtClean="0"/>
              <a:t>des XFEL parallel zum </a:t>
            </a:r>
            <a:r>
              <a:rPr lang="de-DE" sz="2000" dirty="0" smtClean="0"/>
              <a:t>Nutzerbetrieb</a:t>
            </a:r>
          </a:p>
          <a:p>
            <a:pPr marL="0" indent="0">
              <a:spcAft>
                <a:spcPts val="600"/>
              </a:spcAft>
              <a:buNone/>
              <a:tabLst>
                <a:tab pos="1168400" algn="l"/>
              </a:tabLst>
            </a:pPr>
            <a:r>
              <a:rPr lang="de-DE" sz="2000" dirty="0"/>
              <a:t>	</a:t>
            </a:r>
            <a:r>
              <a:rPr lang="de-DE" sz="2000" b="1" dirty="0" smtClean="0"/>
              <a:t>T0+30 Monate </a:t>
            </a:r>
            <a:r>
              <a:rPr lang="de-DE" sz="2000" dirty="0" smtClean="0"/>
              <a:t>(bis </a:t>
            </a:r>
            <a:r>
              <a:rPr lang="de-DE" sz="2000" dirty="0" smtClean="0"/>
              <a:t>Ende </a:t>
            </a:r>
            <a:r>
              <a:rPr lang="de-DE" sz="2000" dirty="0" smtClean="0"/>
              <a:t>2017)</a:t>
            </a:r>
            <a:endParaRPr lang="de-DE" sz="2000" dirty="0" smtClean="0"/>
          </a:p>
          <a:p>
            <a:pPr marL="355600" indent="-355600">
              <a:spcAft>
                <a:spcPts val="600"/>
              </a:spcAft>
            </a:pPr>
            <a:r>
              <a:rPr lang="de-DE" sz="2000" dirty="0" smtClean="0"/>
              <a:t>Nutzerbetrieb (Ca. 4000-5000 Stunden Nutzerbetrieb, ca. 1000-2000 Stunden für Weiterentwicklung)</a:t>
            </a:r>
          </a:p>
          <a:p>
            <a:pPr marL="7874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5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Time Distribution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98EE16-07B0-443F-BE2C-70FE5F3E133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4" y="1204912"/>
            <a:ext cx="8508343" cy="406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_DESY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XFEL_DESY</Template>
  <TotalTime>0</TotalTime>
  <Words>1349</Words>
  <Application>Microsoft Office PowerPoint</Application>
  <PresentationFormat>On-screen Show (4:3)</PresentationFormat>
  <Paragraphs>262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XFEL_DESY</vt:lpstr>
      <vt:lpstr>2_DESY European XFEL</vt:lpstr>
      <vt:lpstr>DESY European XFEL</vt:lpstr>
      <vt:lpstr>European XFEL </vt:lpstr>
      <vt:lpstr>Zeitplan &amp; Herausforderungen</vt:lpstr>
      <vt:lpstr>Organisatorisches</vt:lpstr>
      <vt:lpstr>Team</vt:lpstr>
      <vt:lpstr>Team</vt:lpstr>
      <vt:lpstr>Parameter</vt:lpstr>
      <vt:lpstr>‘Start of Operation’ ist definiert  in der European XFEL Convention</vt:lpstr>
      <vt:lpstr>XFEL Inbetriebnahme und Betrieb - Zeitplan</vt:lpstr>
      <vt:lpstr>Machine Time Distribution</vt:lpstr>
      <vt:lpstr>Injector</vt:lpstr>
      <vt:lpstr>Injektor Inbetriebnahme</vt:lpstr>
      <vt:lpstr>Injektor Inbetriebnahme</vt:lpstr>
      <vt:lpstr>Injektor Inbetriebnahme</vt:lpstr>
      <vt:lpstr>XFEL Gesamtinbetriebnahme</vt:lpstr>
      <vt:lpstr>Working Group on Commissioning</vt:lpstr>
      <vt:lpstr>E-beam parameters</vt:lpstr>
      <vt:lpstr>XFEL Gesamtinbetriebnahme – Meilenstein 1</vt:lpstr>
      <vt:lpstr>XFEL Gesamtinbetriebnahme – Meilenstein 2</vt:lpstr>
      <vt:lpstr>Undulator Sequence and SASE Wavelength</vt:lpstr>
      <vt:lpstr>XFEL Gesamtinbetriebnahme – Meilenstein 3 ,4,5</vt:lpstr>
      <vt:lpstr>Erster Nutzerbetrieb</vt:lpstr>
      <vt:lpstr>Weiterentwicklung</vt:lpstr>
      <vt:lpstr>Weiterentwicklung</vt:lpstr>
      <vt:lpstr>Lessons learned (Jim Welch / LCLS)</vt:lpstr>
      <vt:lpstr>Lessons learned (Jim Welch / LCLS)</vt:lpstr>
      <vt:lpstr>Lessons learned (Jim Welch / LCLS)</vt:lpstr>
      <vt:lpstr>Lessons learned (Jim Welch / LCLS)</vt:lpstr>
      <vt:lpstr>Zusammenfassung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Status and Perspective</dc:title>
  <dc:creator>Decking, Winfried</dc:creator>
  <cp:lastModifiedBy>Decking, Winfried</cp:lastModifiedBy>
  <cp:revision>54</cp:revision>
  <cp:lastPrinted>2008-09-01T15:04:16Z</cp:lastPrinted>
  <dcterms:created xsi:type="dcterms:W3CDTF">2013-03-16T10:36:56Z</dcterms:created>
  <dcterms:modified xsi:type="dcterms:W3CDTF">2013-03-18T00:08:17Z</dcterms:modified>
</cp:coreProperties>
</file>