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6" r:id="rId3"/>
    <p:sldId id="257" r:id="rId4"/>
    <p:sldId id="259" r:id="rId5"/>
    <p:sldId id="258" r:id="rId6"/>
    <p:sldId id="260" r:id="rId7"/>
    <p:sldId id="261" r:id="rId8"/>
    <p:sldId id="262" r:id="rId9"/>
    <p:sldId id="264" r:id="rId10"/>
    <p:sldId id="263" r:id="rId11"/>
    <p:sldId id="265" r:id="rId12"/>
    <p:sldId id="269" r:id="rId13"/>
    <p:sldId id="268" r:id="rId14"/>
    <p:sldId id="267" r:id="rId15"/>
    <p:sldId id="272" r:id="rId16"/>
    <p:sldId id="271" r:id="rId17"/>
    <p:sldId id="270" r:id="rId18"/>
    <p:sldId id="273" r:id="rId19"/>
  </p:sldIdLst>
  <p:sldSz cx="9144000" cy="6858000" type="screen4x3"/>
  <p:notesSz cx="666273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1056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70E4D3-FDD2-4B91-AF8B-2776AC7CD400}" type="datetimeFigureOut">
              <a:rPr lang="en-US" smtClean="0"/>
              <a:t>3/18/2013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76CC67-E9DF-4865-9468-924480C92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1073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C168AD-798F-4854-B8AF-BC8338FEA911}" type="datetimeFigureOut">
              <a:rPr lang="en-US" smtClean="0"/>
              <a:t>3/18/2013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58C14-6098-4954-841E-1DFB57C20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62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210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033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64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80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291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214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356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88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3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62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819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5AE08-834F-43D7-AE69-9D36EE611A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596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/>
              <a:t>Beschleunigerkontrollen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(</a:t>
            </a:r>
            <a:r>
              <a:rPr lang="en-US" b="1" dirty="0" err="1" smtClean="0"/>
              <a:t>Benutzerperspektive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R.Bacher</a:t>
            </a:r>
            <a:r>
              <a:rPr lang="en-US" dirty="0" smtClean="0"/>
              <a:t>, MCS</a:t>
            </a:r>
          </a:p>
          <a:p>
            <a:r>
              <a:rPr lang="en-US" dirty="0" err="1" smtClean="0"/>
              <a:t>Beschleunigerbetriebsseminar</a:t>
            </a:r>
            <a:r>
              <a:rPr lang="en-US" dirty="0" smtClean="0"/>
              <a:t> 2013</a:t>
            </a:r>
          </a:p>
          <a:p>
            <a:r>
              <a:rPr lang="en-US" dirty="0" smtClean="0"/>
              <a:t>19.3.2013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64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Kontrollsystemserver</a:t>
            </a:r>
            <a:r>
              <a:rPr lang="en-US" b="1" dirty="0" smtClean="0"/>
              <a:t> (2/2)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b="1" dirty="0" smtClean="0"/>
              <a:t>@XFEL (FLASH): </a:t>
            </a:r>
            <a:r>
              <a:rPr lang="en-US" sz="2400" dirty="0" smtClean="0"/>
              <a:t>Server, die </a:t>
            </a:r>
            <a:r>
              <a:rPr lang="en-US" sz="2400" b="1" dirty="0" err="1" smtClean="0"/>
              <a:t>bunchsynchrone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Daten</a:t>
            </a:r>
            <a:r>
              <a:rPr lang="en-US" sz="2400" b="1" dirty="0" smtClean="0"/>
              <a:t> (“fast stream”) </a:t>
            </a:r>
            <a:r>
              <a:rPr lang="en-US" sz="2400" b="1" dirty="0" err="1" smtClean="0"/>
              <a:t>aus</a:t>
            </a:r>
            <a:r>
              <a:rPr lang="en-US" sz="2400" b="1" dirty="0" smtClean="0"/>
              <a:t> den DAQ-</a:t>
            </a:r>
            <a:r>
              <a:rPr lang="en-US" sz="2400" b="1" dirty="0" err="1" smtClean="0"/>
              <a:t>Systemen</a:t>
            </a:r>
            <a:r>
              <a:rPr lang="en-US" sz="2400" dirty="0" smtClean="0"/>
              <a:t> </a:t>
            </a:r>
            <a:r>
              <a:rPr lang="en-US" sz="2400" dirty="0" err="1" smtClean="0"/>
              <a:t>verarbeiten</a:t>
            </a:r>
            <a:r>
              <a:rPr lang="en-US" sz="2400" dirty="0" smtClean="0"/>
              <a:t> (</a:t>
            </a:r>
            <a:r>
              <a:rPr lang="en-US" sz="2400" dirty="0" err="1" smtClean="0"/>
              <a:t>z.B</a:t>
            </a:r>
            <a:r>
              <a:rPr lang="en-US" sz="2400" dirty="0" smtClean="0"/>
              <a:t>. Orbit-Feedback):</a:t>
            </a:r>
          </a:p>
          <a:p>
            <a:pPr lvl="1"/>
            <a:r>
              <a:rPr lang="en-US" sz="2000" dirty="0" err="1" smtClean="0"/>
              <a:t>sind</a:t>
            </a:r>
            <a:r>
              <a:rPr lang="en-US" sz="2000" dirty="0" smtClean="0"/>
              <a:t> </a:t>
            </a:r>
            <a:r>
              <a:rPr lang="en-US" sz="2000" b="1" dirty="0" err="1" smtClean="0"/>
              <a:t>grundsätzlich</a:t>
            </a:r>
            <a:r>
              <a:rPr lang="en-US" sz="2000" b="1" dirty="0" smtClean="0"/>
              <a:t> DOOCS-</a:t>
            </a:r>
            <a:r>
              <a:rPr lang="en-US" sz="2000" b="1" dirty="0" err="1" smtClean="0"/>
              <a:t>artige</a:t>
            </a:r>
            <a:r>
              <a:rPr lang="en-US" sz="2000" b="1" dirty="0" smtClean="0"/>
              <a:t> </a:t>
            </a:r>
            <a:r>
              <a:rPr lang="en-US" sz="2000" dirty="0" smtClean="0"/>
              <a:t>Server</a:t>
            </a:r>
          </a:p>
          <a:p>
            <a:pPr lvl="1"/>
            <a:r>
              <a:rPr lang="en-US" sz="2000" dirty="0" err="1" smtClean="0"/>
              <a:t>müssen</a:t>
            </a:r>
            <a:r>
              <a:rPr lang="en-US" sz="2000" dirty="0" smtClean="0"/>
              <a:t> in </a:t>
            </a:r>
            <a:r>
              <a:rPr lang="en-US" sz="2000" b="1" dirty="0" smtClean="0"/>
              <a:t>C++ </a:t>
            </a:r>
            <a:r>
              <a:rPr lang="en-US" sz="2000" dirty="0" err="1" smtClean="0"/>
              <a:t>programmiert</a:t>
            </a:r>
            <a:r>
              <a:rPr lang="en-US" sz="2000" dirty="0" smtClean="0"/>
              <a:t> </a:t>
            </a:r>
            <a:r>
              <a:rPr lang="en-US" sz="2000" dirty="0" err="1" smtClean="0"/>
              <a:t>werden</a:t>
            </a:r>
            <a:endParaRPr lang="en-US" sz="2000" dirty="0" smtClean="0"/>
          </a:p>
          <a:p>
            <a:pPr lvl="1"/>
            <a:r>
              <a:rPr lang="en-US" sz="2000" dirty="0" err="1" smtClean="0"/>
              <a:t>laufen</a:t>
            </a:r>
            <a:r>
              <a:rPr lang="en-US" sz="2000" dirty="0" smtClean="0"/>
              <a:t> auf </a:t>
            </a:r>
            <a:r>
              <a:rPr lang="en-US" sz="2000" dirty="0" err="1" smtClean="0"/>
              <a:t>dem</a:t>
            </a:r>
            <a:r>
              <a:rPr lang="en-US" sz="2000" dirty="0" smtClean="0"/>
              <a:t> </a:t>
            </a:r>
            <a:r>
              <a:rPr lang="en-US" sz="2000" dirty="0" err="1" smtClean="0"/>
              <a:t>gleichen</a:t>
            </a:r>
            <a:r>
              <a:rPr lang="en-US" sz="2000" dirty="0" smtClean="0"/>
              <a:t> </a:t>
            </a:r>
            <a:r>
              <a:rPr lang="en-US" sz="2000" dirty="0" err="1" smtClean="0"/>
              <a:t>Rechner</a:t>
            </a:r>
            <a:r>
              <a:rPr lang="en-US" sz="2000" dirty="0" smtClean="0"/>
              <a:t> </a:t>
            </a:r>
            <a:r>
              <a:rPr lang="en-US" sz="2000" dirty="0" err="1" smtClean="0"/>
              <a:t>wie</a:t>
            </a:r>
            <a:r>
              <a:rPr lang="en-US" sz="2000" dirty="0" smtClean="0"/>
              <a:t> das </a:t>
            </a:r>
            <a:r>
              <a:rPr lang="en-US" sz="2000" dirty="0" err="1" smtClean="0"/>
              <a:t>zugehörige</a:t>
            </a:r>
            <a:r>
              <a:rPr lang="en-US" sz="2000" dirty="0" smtClean="0"/>
              <a:t> DAQ-System, das die </a:t>
            </a:r>
            <a:r>
              <a:rPr lang="en-US" sz="2000" dirty="0" err="1" smtClean="0"/>
              <a:t>bunchsynchronen</a:t>
            </a:r>
            <a:r>
              <a:rPr lang="en-US" sz="2000" dirty="0" smtClean="0"/>
              <a:t> </a:t>
            </a:r>
            <a:r>
              <a:rPr lang="en-US" sz="2000" dirty="0" err="1" smtClean="0"/>
              <a:t>Daten</a:t>
            </a:r>
            <a:r>
              <a:rPr lang="en-US" sz="2000" dirty="0" smtClean="0"/>
              <a:t> </a:t>
            </a:r>
            <a:r>
              <a:rPr lang="en-US" sz="2000" dirty="0" err="1" smtClean="0"/>
              <a:t>bereitstellt</a:t>
            </a:r>
            <a:r>
              <a:rPr lang="en-US" sz="2000" dirty="0" smtClean="0"/>
              <a:t> (</a:t>
            </a:r>
            <a:r>
              <a:rPr lang="en-US" sz="2000" dirty="0" err="1" smtClean="0"/>
              <a:t>assoziierte</a:t>
            </a:r>
            <a:r>
              <a:rPr lang="en-US" sz="2000" dirty="0" smtClean="0"/>
              <a:t> DAQ-Server)</a:t>
            </a:r>
          </a:p>
          <a:p>
            <a:pPr lvl="1"/>
            <a:r>
              <a:rPr lang="en-US" sz="2000" dirty="0" err="1" smtClean="0"/>
              <a:t>Autoren</a:t>
            </a:r>
            <a:r>
              <a:rPr lang="en-US" sz="2000" dirty="0" smtClean="0"/>
              <a:t>: </a:t>
            </a:r>
            <a:r>
              <a:rPr lang="en-US" sz="2000" dirty="0"/>
              <a:t>MCS, Subsystem- </a:t>
            </a:r>
            <a:r>
              <a:rPr lang="en-US" sz="2000" dirty="0" err="1"/>
              <a:t>bzw</a:t>
            </a:r>
            <a:r>
              <a:rPr lang="en-US" sz="2000" dirty="0"/>
              <a:t>. </a:t>
            </a:r>
            <a:r>
              <a:rPr lang="en-US" sz="2000" dirty="0" err="1"/>
              <a:t>Komponentenexperten</a:t>
            </a:r>
            <a:r>
              <a:rPr lang="en-US" sz="2000" dirty="0"/>
              <a:t> </a:t>
            </a:r>
            <a:r>
              <a:rPr lang="en-US" sz="2000" dirty="0" err="1"/>
              <a:t>anderer</a:t>
            </a:r>
            <a:r>
              <a:rPr lang="en-US" sz="2000" dirty="0"/>
              <a:t> </a:t>
            </a:r>
            <a:r>
              <a:rPr lang="en-US" sz="2000" dirty="0" err="1"/>
              <a:t>Fachgruppen</a:t>
            </a:r>
            <a:r>
              <a:rPr lang="en-US" sz="2000" dirty="0"/>
              <a:t> (</a:t>
            </a:r>
            <a:r>
              <a:rPr lang="en-US" sz="2000" dirty="0" err="1"/>
              <a:t>z.B</a:t>
            </a:r>
            <a:r>
              <a:rPr lang="en-US" sz="2000" dirty="0"/>
              <a:t>. </a:t>
            </a:r>
            <a:r>
              <a:rPr lang="en-US" sz="2000" dirty="0" smtClean="0"/>
              <a:t>MSK, FLA)</a:t>
            </a:r>
            <a:endParaRPr lang="en-US" sz="2000" dirty="0"/>
          </a:p>
          <a:p>
            <a:pPr lvl="1"/>
            <a:endParaRPr lang="en-US" sz="800" dirty="0"/>
          </a:p>
          <a:p>
            <a:pPr lvl="1"/>
            <a:endParaRPr lang="en-US" sz="900" dirty="0"/>
          </a:p>
          <a:p>
            <a:r>
              <a:rPr lang="en-US" sz="2400" dirty="0" err="1" smtClean="0"/>
              <a:t>Andere</a:t>
            </a:r>
            <a:r>
              <a:rPr lang="en-US" sz="2400" dirty="0" smtClean="0"/>
              <a:t> Server </a:t>
            </a:r>
            <a:r>
              <a:rPr lang="en-US" sz="2400" b="1" dirty="0" smtClean="0"/>
              <a:t>(“slow stream”):</a:t>
            </a:r>
          </a:p>
          <a:p>
            <a:pPr lvl="1"/>
            <a:r>
              <a:rPr lang="en-US" sz="2000" dirty="0" err="1" smtClean="0"/>
              <a:t>können</a:t>
            </a:r>
            <a:r>
              <a:rPr lang="en-US" sz="2000" dirty="0" smtClean="0"/>
              <a:t> </a:t>
            </a:r>
            <a:r>
              <a:rPr lang="en-US" sz="2000" b="1" dirty="0" smtClean="0"/>
              <a:t>DOOCS-</a:t>
            </a:r>
            <a:r>
              <a:rPr lang="en-US" sz="2000" b="1" dirty="0" err="1" smtClean="0"/>
              <a:t>artige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oder</a:t>
            </a:r>
            <a:r>
              <a:rPr lang="en-US" sz="2000" b="1" dirty="0" smtClean="0"/>
              <a:t> TINE-</a:t>
            </a:r>
            <a:r>
              <a:rPr lang="en-US" sz="2000" b="1" dirty="0" err="1" smtClean="0"/>
              <a:t>artige</a:t>
            </a:r>
            <a:r>
              <a:rPr lang="en-US" sz="2000" b="1" dirty="0" smtClean="0"/>
              <a:t> Server</a:t>
            </a:r>
            <a:r>
              <a:rPr lang="en-US" sz="2000" dirty="0" smtClean="0"/>
              <a:t> </a:t>
            </a:r>
            <a:r>
              <a:rPr lang="en-US" sz="2000" dirty="0" err="1" smtClean="0"/>
              <a:t>sein</a:t>
            </a:r>
            <a:r>
              <a:rPr lang="en-US" sz="2000" dirty="0" smtClean="0"/>
              <a:t> (</a:t>
            </a:r>
            <a:r>
              <a:rPr lang="en-US" sz="2000" dirty="0" err="1" smtClean="0"/>
              <a:t>z.B</a:t>
            </a:r>
            <a:r>
              <a:rPr lang="en-US" sz="2000" dirty="0" smtClean="0"/>
              <a:t>. </a:t>
            </a:r>
            <a:r>
              <a:rPr lang="en-US" sz="2000" dirty="0" err="1" smtClean="0"/>
              <a:t>Getterpumpen</a:t>
            </a:r>
            <a:r>
              <a:rPr lang="en-US" sz="2000" dirty="0" smtClean="0"/>
              <a:t>, </a:t>
            </a:r>
            <a:r>
              <a:rPr lang="en-US" sz="2000" dirty="0" err="1" smtClean="0"/>
              <a:t>Magnetserver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dirty="0" err="1" smtClean="0"/>
              <a:t>Autoren</a:t>
            </a:r>
            <a:r>
              <a:rPr lang="en-US" sz="2000" dirty="0" smtClean="0"/>
              <a:t>: MCS, </a:t>
            </a:r>
            <a:r>
              <a:rPr lang="en-US" sz="2000" dirty="0"/>
              <a:t>Subsystem- </a:t>
            </a:r>
            <a:r>
              <a:rPr lang="en-US" sz="2000" dirty="0" err="1"/>
              <a:t>bzw</a:t>
            </a:r>
            <a:r>
              <a:rPr lang="en-US" sz="2000" dirty="0"/>
              <a:t>. </a:t>
            </a:r>
            <a:r>
              <a:rPr lang="en-US" sz="2000" dirty="0" err="1"/>
              <a:t>Komponentenexperten</a:t>
            </a:r>
            <a:r>
              <a:rPr lang="en-US" sz="2000" dirty="0"/>
              <a:t> </a:t>
            </a:r>
            <a:r>
              <a:rPr lang="en-US" sz="2000" dirty="0" err="1"/>
              <a:t>anderer</a:t>
            </a:r>
            <a:r>
              <a:rPr lang="en-US" sz="2000" dirty="0"/>
              <a:t> </a:t>
            </a:r>
            <a:r>
              <a:rPr lang="en-US" sz="2000" dirty="0" err="1" smtClean="0"/>
              <a:t>Fachgruppen</a:t>
            </a:r>
            <a:r>
              <a:rPr lang="en-US" sz="2000" dirty="0" smtClean="0"/>
              <a:t> (</a:t>
            </a:r>
            <a:r>
              <a:rPr lang="en-US" sz="2000" dirty="0" err="1" smtClean="0"/>
              <a:t>z.B</a:t>
            </a:r>
            <a:r>
              <a:rPr lang="en-US" sz="2000" dirty="0" smtClean="0"/>
              <a:t>. MHF-p)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59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l-GR" sz="4400" b="1" dirty="0" smtClean="0"/>
              <a:t>μ</a:t>
            </a:r>
            <a:r>
              <a:rPr lang="en-US" sz="4400" b="1" dirty="0" smtClean="0"/>
              <a:t>TCA @ XFEL (FLASH) (1/2)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l-GR" sz="2400" dirty="0" smtClean="0"/>
              <a:t>μ</a:t>
            </a:r>
            <a:r>
              <a:rPr lang="en-US" sz="2400" dirty="0" smtClean="0"/>
              <a:t>TCA </a:t>
            </a:r>
            <a:r>
              <a:rPr lang="en-US" sz="2400" dirty="0" err="1" smtClean="0"/>
              <a:t>ist</a:t>
            </a:r>
            <a:r>
              <a:rPr lang="en-US" sz="2400" dirty="0" smtClean="0"/>
              <a:t> der </a:t>
            </a:r>
            <a:r>
              <a:rPr lang="en-US" sz="2400" b="1" dirty="0" err="1" smtClean="0"/>
              <a:t>neue</a:t>
            </a:r>
            <a:r>
              <a:rPr lang="en-US" sz="2400" b="1" dirty="0" smtClean="0"/>
              <a:t> High-End Standard </a:t>
            </a:r>
            <a:r>
              <a:rPr lang="en-US" sz="2400" dirty="0" err="1" smtClean="0"/>
              <a:t>für</a:t>
            </a:r>
            <a:r>
              <a:rPr lang="en-US" sz="2400" dirty="0" smtClean="0"/>
              <a:t> die </a:t>
            </a:r>
            <a:r>
              <a:rPr lang="en-US" sz="2400" dirty="0" err="1" smtClean="0"/>
              <a:t>Schnittstelle</a:t>
            </a:r>
            <a:r>
              <a:rPr lang="en-US" sz="2400" dirty="0" smtClean="0"/>
              <a:t> </a:t>
            </a:r>
            <a:r>
              <a:rPr lang="en-US" sz="2400" dirty="0" err="1" smtClean="0"/>
              <a:t>zur</a:t>
            </a:r>
            <a:r>
              <a:rPr lang="en-US" sz="2400" dirty="0" smtClean="0"/>
              <a:t> </a:t>
            </a:r>
            <a:r>
              <a:rPr lang="en-US" sz="2400" dirty="0" err="1" smtClean="0"/>
              <a:t>Beschleunigerhardware</a:t>
            </a:r>
            <a:r>
              <a:rPr lang="en-US" sz="2400" dirty="0" smtClean="0"/>
              <a:t> </a:t>
            </a:r>
            <a:r>
              <a:rPr lang="en-US" sz="2400" dirty="0" smtClean="0"/>
              <a:t> </a:t>
            </a:r>
            <a:r>
              <a:rPr lang="en-US" sz="2200" i="1" dirty="0" smtClean="0">
                <a:solidFill>
                  <a:srgbClr val="0070C0"/>
                </a:solidFill>
              </a:rPr>
              <a:t>(</a:t>
            </a:r>
            <a:r>
              <a:rPr lang="en-US" sz="2200" i="1" dirty="0" err="1">
                <a:solidFill>
                  <a:srgbClr val="0070C0"/>
                </a:solidFill>
              </a:rPr>
              <a:t>siehe</a:t>
            </a:r>
            <a:r>
              <a:rPr lang="en-US" sz="2200" i="1" dirty="0">
                <a:solidFill>
                  <a:srgbClr val="0070C0"/>
                </a:solidFill>
              </a:rPr>
              <a:t> </a:t>
            </a:r>
            <a:r>
              <a:rPr lang="en-US" sz="2200" i="1" dirty="0" err="1">
                <a:solidFill>
                  <a:srgbClr val="0070C0"/>
                </a:solidFill>
              </a:rPr>
              <a:t>auch</a:t>
            </a:r>
            <a:r>
              <a:rPr lang="en-US" sz="2200" i="1" dirty="0">
                <a:solidFill>
                  <a:srgbClr val="0070C0"/>
                </a:solidFill>
              </a:rPr>
              <a:t> </a:t>
            </a:r>
            <a:r>
              <a:rPr lang="en-US" sz="2200" i="1" dirty="0" smtClean="0">
                <a:solidFill>
                  <a:srgbClr val="0070C0"/>
                </a:solidFill>
              </a:rPr>
              <a:t>“</a:t>
            </a:r>
            <a:r>
              <a:rPr lang="el-GR" sz="2200" dirty="0">
                <a:solidFill>
                  <a:srgbClr val="0070C0"/>
                </a:solidFill>
              </a:rPr>
              <a:t>μ</a:t>
            </a:r>
            <a:r>
              <a:rPr lang="en-US" sz="2200" dirty="0" smtClean="0">
                <a:solidFill>
                  <a:srgbClr val="0070C0"/>
                </a:solidFill>
              </a:rPr>
              <a:t>TCA-</a:t>
            </a:r>
            <a:r>
              <a:rPr lang="en-US" sz="2200" dirty="0" err="1" smtClean="0">
                <a:solidFill>
                  <a:srgbClr val="0070C0"/>
                </a:solidFill>
              </a:rPr>
              <a:t>Entwicklung</a:t>
            </a:r>
            <a:r>
              <a:rPr lang="en-US" sz="2200" dirty="0" smtClean="0">
                <a:solidFill>
                  <a:srgbClr val="0070C0"/>
                </a:solidFill>
              </a:rPr>
              <a:t> und Status</a:t>
            </a:r>
            <a:r>
              <a:rPr lang="en-US" sz="2200" i="1" dirty="0" smtClean="0">
                <a:solidFill>
                  <a:srgbClr val="0070C0"/>
                </a:solidFill>
              </a:rPr>
              <a:t>”)</a:t>
            </a:r>
            <a:endParaRPr lang="en-US" sz="2200" dirty="0" smtClean="0"/>
          </a:p>
          <a:p>
            <a:pPr lvl="1"/>
            <a:r>
              <a:rPr lang="en-US" sz="2000" dirty="0" err="1" smtClean="0"/>
              <a:t>Kommt</a:t>
            </a:r>
            <a:r>
              <a:rPr lang="en-US" sz="2000" dirty="0" smtClean="0"/>
              <a:t> auf </a:t>
            </a:r>
            <a:r>
              <a:rPr lang="en-US" sz="2000" dirty="0" err="1" smtClean="0"/>
              <a:t>jeden</a:t>
            </a:r>
            <a:r>
              <a:rPr lang="en-US" sz="2000" dirty="0" smtClean="0"/>
              <a:t> Fall </a:t>
            </a:r>
            <a:r>
              <a:rPr lang="en-US" sz="2000" dirty="0" err="1" smtClean="0"/>
              <a:t>dort</a:t>
            </a:r>
            <a:r>
              <a:rPr lang="en-US" sz="2000" dirty="0" smtClean="0"/>
              <a:t> </a:t>
            </a:r>
            <a:r>
              <a:rPr lang="en-US" sz="2000" dirty="0" err="1" smtClean="0"/>
              <a:t>zum</a:t>
            </a:r>
            <a:r>
              <a:rPr lang="en-US" sz="2000" dirty="0" smtClean="0"/>
              <a:t> </a:t>
            </a:r>
            <a:r>
              <a:rPr lang="en-US" sz="2000" dirty="0" err="1" smtClean="0"/>
              <a:t>Einsatz</a:t>
            </a:r>
            <a:r>
              <a:rPr lang="en-US" sz="2000" dirty="0" smtClean="0"/>
              <a:t>,</a:t>
            </a:r>
          </a:p>
          <a:p>
            <a:pPr lvl="2"/>
            <a:r>
              <a:rPr lang="en-US" sz="1600" dirty="0" err="1"/>
              <a:t>w</a:t>
            </a:r>
            <a:r>
              <a:rPr lang="en-US" sz="1600" dirty="0" err="1" smtClean="0"/>
              <a:t>o</a:t>
            </a:r>
            <a:r>
              <a:rPr lang="en-US" sz="1600" dirty="0" smtClean="0"/>
              <a:t> </a:t>
            </a:r>
            <a:r>
              <a:rPr lang="en-US" sz="1600" b="1" dirty="0" err="1" smtClean="0"/>
              <a:t>bunchsynchrone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Daten</a:t>
            </a:r>
            <a:r>
              <a:rPr lang="en-US" sz="1600" b="1" dirty="0" smtClean="0"/>
              <a:t> </a:t>
            </a:r>
            <a:r>
              <a:rPr lang="en-US" sz="1600" dirty="0" err="1" smtClean="0"/>
              <a:t>verarbeitet</a:t>
            </a:r>
            <a:r>
              <a:rPr lang="en-US" sz="1600" dirty="0" smtClean="0"/>
              <a:t> </a:t>
            </a:r>
            <a:r>
              <a:rPr lang="en-US" sz="1600" dirty="0" err="1" smtClean="0"/>
              <a:t>werden</a:t>
            </a:r>
            <a:endParaRPr lang="en-US" sz="1600" dirty="0" smtClean="0"/>
          </a:p>
          <a:p>
            <a:pPr lvl="2"/>
            <a:r>
              <a:rPr lang="en-US" sz="1600" dirty="0" err="1"/>
              <a:t>w</a:t>
            </a:r>
            <a:r>
              <a:rPr lang="en-US" sz="1600" dirty="0" err="1" smtClean="0"/>
              <a:t>o</a:t>
            </a:r>
            <a:r>
              <a:rPr lang="en-US" sz="1600" dirty="0" smtClean="0"/>
              <a:t> </a:t>
            </a:r>
            <a:r>
              <a:rPr lang="en-US" sz="1600" dirty="0" err="1" smtClean="0"/>
              <a:t>ein</a:t>
            </a:r>
            <a:r>
              <a:rPr lang="en-US" sz="1600" dirty="0" smtClean="0"/>
              <a:t> </a:t>
            </a:r>
            <a:r>
              <a:rPr lang="en-US" sz="1600" b="1" dirty="0" err="1" smtClean="0"/>
              <a:t>hoher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Datendurchsatz</a:t>
            </a:r>
            <a:r>
              <a:rPr lang="en-US" sz="1600" b="1" dirty="0" smtClean="0"/>
              <a:t> </a:t>
            </a:r>
            <a:r>
              <a:rPr lang="en-US" sz="1600" dirty="0" err="1" smtClean="0"/>
              <a:t>gewährleistet</a:t>
            </a:r>
            <a:r>
              <a:rPr lang="en-US" sz="1600" dirty="0" smtClean="0"/>
              <a:t> </a:t>
            </a:r>
            <a:r>
              <a:rPr lang="en-US" sz="1600" dirty="0" err="1" smtClean="0"/>
              <a:t>werden</a:t>
            </a:r>
            <a:r>
              <a:rPr lang="en-US" sz="1600" dirty="0" smtClean="0"/>
              <a:t> muss</a:t>
            </a:r>
          </a:p>
          <a:p>
            <a:pPr lvl="1"/>
            <a:r>
              <a:rPr lang="en-US" sz="2000" dirty="0" smtClean="0"/>
              <a:t>In </a:t>
            </a:r>
            <a:r>
              <a:rPr lang="en-US" sz="2000" dirty="0" err="1" smtClean="0"/>
              <a:t>jedem</a:t>
            </a:r>
            <a:r>
              <a:rPr lang="en-US" sz="2000" dirty="0" smtClean="0"/>
              <a:t> </a:t>
            </a:r>
            <a:r>
              <a:rPr lang="el-GR" sz="2000" dirty="0"/>
              <a:t>μ</a:t>
            </a:r>
            <a:r>
              <a:rPr lang="en-US" sz="2000" dirty="0" smtClean="0"/>
              <a:t>TCA-Crate </a:t>
            </a:r>
            <a:r>
              <a:rPr lang="en-US" sz="2000" dirty="0" err="1" smtClean="0"/>
              <a:t>steckt</a:t>
            </a:r>
            <a:r>
              <a:rPr lang="en-US" sz="2000" dirty="0" smtClean="0"/>
              <a:t> </a:t>
            </a:r>
            <a:r>
              <a:rPr lang="en-US" sz="2000" dirty="0" err="1" smtClean="0"/>
              <a:t>ein</a:t>
            </a:r>
            <a:r>
              <a:rPr lang="en-US" sz="2000" dirty="0" smtClean="0"/>
              <a:t> </a:t>
            </a:r>
            <a:r>
              <a:rPr lang="en-US" sz="2000" dirty="0" err="1" smtClean="0"/>
              <a:t>Rechner</a:t>
            </a:r>
            <a:r>
              <a:rPr lang="en-US" sz="2000" dirty="0" smtClean="0"/>
              <a:t> </a:t>
            </a:r>
            <a:r>
              <a:rPr lang="en-US" sz="2000" dirty="0" err="1" smtClean="0"/>
              <a:t>mit</a:t>
            </a:r>
            <a:r>
              <a:rPr lang="en-US" sz="2000" dirty="0" smtClean="0"/>
              <a:t> </a:t>
            </a:r>
            <a:r>
              <a:rPr lang="en-US" sz="2000" dirty="0" err="1" smtClean="0"/>
              <a:t>Netzwerkanbindung</a:t>
            </a:r>
            <a:endParaRPr lang="en-US" sz="2000" dirty="0" smtClean="0"/>
          </a:p>
          <a:p>
            <a:pPr lvl="1"/>
            <a:r>
              <a:rPr lang="en-US" sz="2000" dirty="0" smtClean="0"/>
              <a:t>In </a:t>
            </a:r>
            <a:r>
              <a:rPr lang="en-US" sz="2000" dirty="0" err="1" smtClean="0"/>
              <a:t>jedem</a:t>
            </a:r>
            <a:r>
              <a:rPr lang="en-US" sz="2000" dirty="0" smtClean="0"/>
              <a:t> </a:t>
            </a:r>
            <a:r>
              <a:rPr lang="el-GR" sz="2000" dirty="0"/>
              <a:t>μ</a:t>
            </a:r>
            <a:r>
              <a:rPr lang="en-US" sz="2000" dirty="0" smtClean="0"/>
              <a:t>TCA-Crate </a:t>
            </a:r>
            <a:r>
              <a:rPr lang="en-US" sz="2000" dirty="0" err="1" smtClean="0"/>
              <a:t>steckt</a:t>
            </a:r>
            <a:r>
              <a:rPr lang="en-US" sz="2000" dirty="0" smtClean="0"/>
              <a:t> </a:t>
            </a:r>
            <a:r>
              <a:rPr lang="en-US" sz="2000" dirty="0" err="1" smtClean="0"/>
              <a:t>bei</a:t>
            </a:r>
            <a:r>
              <a:rPr lang="en-US" sz="2000" dirty="0" smtClean="0"/>
              <a:t> </a:t>
            </a:r>
            <a:r>
              <a:rPr lang="en-US" sz="2000" dirty="0" err="1" smtClean="0"/>
              <a:t>Bedarf</a:t>
            </a:r>
            <a:r>
              <a:rPr lang="en-US" sz="2000" dirty="0" smtClean="0"/>
              <a:t> </a:t>
            </a:r>
            <a:r>
              <a:rPr lang="en-US" sz="2000" dirty="0" err="1" smtClean="0"/>
              <a:t>ein</a:t>
            </a:r>
            <a:r>
              <a:rPr lang="en-US" sz="2000" dirty="0" smtClean="0"/>
              <a:t> Timing-</a:t>
            </a:r>
            <a:r>
              <a:rPr lang="en-US" sz="2000" dirty="0" err="1" smtClean="0"/>
              <a:t>Empfängermodul</a:t>
            </a:r>
            <a:r>
              <a:rPr lang="en-US" sz="2000" dirty="0" smtClean="0"/>
              <a:t>; die Trigger / Events </a:t>
            </a:r>
            <a:r>
              <a:rPr lang="en-US" sz="2000" dirty="0" err="1" smtClean="0"/>
              <a:t>sind</a:t>
            </a:r>
            <a:r>
              <a:rPr lang="en-US" sz="2000" dirty="0" smtClean="0"/>
              <a:t> </a:t>
            </a:r>
            <a:r>
              <a:rPr lang="en-US" sz="2000" dirty="0" err="1" smtClean="0"/>
              <a:t>über</a:t>
            </a:r>
            <a:r>
              <a:rPr lang="en-US" sz="2000" dirty="0" smtClean="0"/>
              <a:t> </a:t>
            </a:r>
            <a:r>
              <a:rPr lang="en-US" sz="2000" dirty="0" err="1" smtClean="0"/>
              <a:t>einen</a:t>
            </a:r>
            <a:r>
              <a:rPr lang="en-US" sz="2000" dirty="0" smtClean="0"/>
              <a:t> </a:t>
            </a:r>
            <a:r>
              <a:rPr lang="en-US" sz="2000" dirty="0" err="1" smtClean="0"/>
              <a:t>internen</a:t>
            </a:r>
            <a:r>
              <a:rPr lang="en-US" sz="2000" dirty="0" smtClean="0"/>
              <a:t> Bus </a:t>
            </a:r>
            <a:r>
              <a:rPr lang="en-US" sz="2000" dirty="0" err="1" smtClean="0"/>
              <a:t>bzw</a:t>
            </a:r>
            <a:r>
              <a:rPr lang="en-US" sz="2000" dirty="0" smtClean="0"/>
              <a:t>. </a:t>
            </a:r>
            <a:r>
              <a:rPr lang="en-US" sz="2000" dirty="0" err="1" smtClean="0"/>
              <a:t>über</a:t>
            </a:r>
            <a:r>
              <a:rPr lang="en-US" sz="2000" dirty="0" smtClean="0"/>
              <a:t> </a:t>
            </a:r>
            <a:r>
              <a:rPr lang="en-US" sz="2000" dirty="0" err="1" smtClean="0"/>
              <a:t>dedizierte</a:t>
            </a:r>
            <a:r>
              <a:rPr lang="en-US" sz="2000" dirty="0" smtClean="0"/>
              <a:t> </a:t>
            </a:r>
            <a:r>
              <a:rPr lang="en-US" sz="2000" dirty="0" err="1" smtClean="0"/>
              <a:t>Kabelverbindungen</a:t>
            </a:r>
            <a:r>
              <a:rPr lang="en-US" sz="2000" dirty="0" smtClean="0"/>
              <a:t> </a:t>
            </a:r>
            <a:r>
              <a:rPr lang="en-US" sz="2000" dirty="0" err="1" smtClean="0"/>
              <a:t>verfügbar</a:t>
            </a:r>
            <a:r>
              <a:rPr lang="en-US" sz="2000" dirty="0" smtClean="0"/>
              <a:t>                                                                                                        			         </a:t>
            </a:r>
            <a:r>
              <a:rPr lang="en-US" sz="2000" dirty="0" smtClean="0"/>
              <a:t>      </a:t>
            </a:r>
            <a:r>
              <a:rPr lang="en-US" sz="2000" i="1" dirty="0" smtClean="0">
                <a:solidFill>
                  <a:srgbClr val="0070C0"/>
                </a:solidFill>
              </a:rPr>
              <a:t>(</a:t>
            </a:r>
            <a:r>
              <a:rPr lang="en-US" sz="2000" i="1" dirty="0" err="1">
                <a:solidFill>
                  <a:srgbClr val="0070C0"/>
                </a:solidFill>
              </a:rPr>
              <a:t>siehe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err="1">
                <a:solidFill>
                  <a:srgbClr val="0070C0"/>
                </a:solidFill>
              </a:rPr>
              <a:t>auch</a:t>
            </a:r>
            <a:r>
              <a:rPr lang="en-US" sz="2000" i="1" dirty="0">
                <a:solidFill>
                  <a:srgbClr val="0070C0"/>
                </a:solidFill>
              </a:rPr>
              <a:t> </a:t>
            </a:r>
            <a:r>
              <a:rPr lang="en-US" sz="2000" i="1" dirty="0" smtClean="0">
                <a:solidFill>
                  <a:srgbClr val="0070C0"/>
                </a:solidFill>
              </a:rPr>
              <a:t>“</a:t>
            </a:r>
            <a:r>
              <a:rPr lang="en-US" sz="2000" dirty="0" smtClean="0">
                <a:solidFill>
                  <a:srgbClr val="0070C0"/>
                </a:solidFill>
              </a:rPr>
              <a:t>Timing System </a:t>
            </a:r>
            <a:r>
              <a:rPr lang="en-US" sz="2000" dirty="0" err="1" smtClean="0">
                <a:solidFill>
                  <a:srgbClr val="0070C0"/>
                </a:solidFill>
              </a:rPr>
              <a:t>bei</a:t>
            </a:r>
            <a:r>
              <a:rPr lang="en-US" sz="2000" dirty="0" smtClean="0">
                <a:solidFill>
                  <a:srgbClr val="0070C0"/>
                </a:solidFill>
              </a:rPr>
              <a:t> XFEL/FLASH</a:t>
            </a:r>
            <a:r>
              <a:rPr lang="en-US" sz="2000" i="1" dirty="0" smtClean="0">
                <a:solidFill>
                  <a:srgbClr val="0070C0"/>
                </a:solidFill>
              </a:rPr>
              <a:t>”)</a:t>
            </a:r>
            <a:endParaRPr lang="en-US" sz="2000" dirty="0" smtClean="0"/>
          </a:p>
          <a:p>
            <a:pPr lvl="1"/>
            <a:r>
              <a:rPr lang="en-US" sz="2000" dirty="0" err="1" smtClean="0"/>
              <a:t>Ein</a:t>
            </a:r>
            <a:r>
              <a:rPr lang="en-US" sz="2000" dirty="0" smtClean="0"/>
              <a:t> User-Slot in </a:t>
            </a:r>
            <a:r>
              <a:rPr lang="en-US" sz="2000" dirty="0" err="1" smtClean="0"/>
              <a:t>einem</a:t>
            </a:r>
            <a:r>
              <a:rPr lang="en-US" sz="2000" dirty="0" smtClean="0"/>
              <a:t> </a:t>
            </a:r>
            <a:r>
              <a:rPr lang="el-GR" sz="2000" dirty="0"/>
              <a:t>μ</a:t>
            </a:r>
            <a:r>
              <a:rPr lang="en-US" sz="2000" dirty="0"/>
              <a:t>TCA-Crate </a:t>
            </a:r>
            <a:r>
              <a:rPr lang="en-US" sz="2000" dirty="0" err="1"/>
              <a:t>besteht</a:t>
            </a:r>
            <a:r>
              <a:rPr lang="en-US" sz="2000" dirty="0"/>
              <a:t> </a:t>
            </a:r>
            <a:r>
              <a:rPr lang="en-US" sz="2000" dirty="0" err="1" smtClean="0"/>
              <a:t>aus</a:t>
            </a:r>
            <a:r>
              <a:rPr lang="en-US" sz="2000" dirty="0" smtClean="0"/>
              <a:t> </a:t>
            </a:r>
            <a:r>
              <a:rPr lang="en-US" sz="2000" b="1" dirty="0" err="1" smtClean="0"/>
              <a:t>einem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universellen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bzw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speziellen</a:t>
            </a:r>
            <a:r>
              <a:rPr lang="en-US" sz="2000" b="1" dirty="0" smtClean="0"/>
              <a:t> AMC-</a:t>
            </a:r>
            <a:r>
              <a:rPr lang="en-US" sz="2000" b="1" dirty="0" err="1" smtClean="0"/>
              <a:t>Modul</a:t>
            </a:r>
            <a:r>
              <a:rPr lang="en-US" sz="2000" dirty="0" smtClean="0"/>
              <a:t> (</a:t>
            </a:r>
            <a:r>
              <a:rPr lang="en-US" sz="2000" dirty="0" err="1" smtClean="0"/>
              <a:t>Vorderseite</a:t>
            </a:r>
            <a:r>
              <a:rPr lang="en-US" sz="2000" dirty="0" smtClean="0"/>
              <a:t>) und </a:t>
            </a:r>
            <a:r>
              <a:rPr lang="en-US" sz="2000" dirty="0" err="1" smtClean="0"/>
              <a:t>einem</a:t>
            </a:r>
            <a:r>
              <a:rPr lang="en-US" sz="2000" dirty="0" smtClean="0"/>
              <a:t> </a:t>
            </a:r>
            <a:r>
              <a:rPr lang="en-US" sz="2000" b="1" dirty="0" err="1" smtClean="0"/>
              <a:t>speziellen</a:t>
            </a:r>
            <a:r>
              <a:rPr lang="en-US" sz="2000" b="1" dirty="0" smtClean="0"/>
              <a:t> RTM-</a:t>
            </a:r>
            <a:r>
              <a:rPr lang="en-US" sz="2000" b="1" dirty="0" err="1" smtClean="0"/>
              <a:t>Modul</a:t>
            </a:r>
            <a:r>
              <a:rPr lang="en-US" sz="2000" b="1" dirty="0" smtClean="0"/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Rückseite</a:t>
            </a:r>
            <a:r>
              <a:rPr lang="en-US" sz="2000" dirty="0" smtClean="0"/>
              <a:t>), die in der Crate-</a:t>
            </a:r>
            <a:r>
              <a:rPr lang="en-US" sz="2000" dirty="0" err="1" smtClean="0"/>
              <a:t>Mitte</a:t>
            </a:r>
            <a:r>
              <a:rPr lang="en-US" sz="2000" dirty="0" smtClean="0"/>
              <a:t> </a:t>
            </a:r>
            <a:r>
              <a:rPr lang="en-US" sz="2000" dirty="0" err="1" smtClean="0"/>
              <a:t>zusammengesteckt</a:t>
            </a:r>
            <a:r>
              <a:rPr lang="en-US" sz="2000" dirty="0" smtClean="0"/>
              <a:t> </a:t>
            </a:r>
            <a:r>
              <a:rPr lang="en-US" sz="2000" dirty="0" err="1" smtClean="0"/>
              <a:t>werden</a:t>
            </a:r>
            <a:endParaRPr lang="en-US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76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el-GR" sz="4400" b="1" dirty="0" smtClean="0"/>
              <a:t>μ</a:t>
            </a:r>
            <a:r>
              <a:rPr lang="en-US" sz="4400" b="1" dirty="0" smtClean="0"/>
              <a:t>TCA @ XFEL (FLASH) (2/2)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>
            <a:normAutofit/>
          </a:bodyPr>
          <a:lstStyle/>
          <a:p>
            <a:r>
              <a:rPr lang="el-GR" sz="2400" dirty="0" smtClean="0"/>
              <a:t>μ</a:t>
            </a:r>
            <a:r>
              <a:rPr lang="en-US" sz="2400" dirty="0" smtClean="0"/>
              <a:t>TCA </a:t>
            </a:r>
            <a:r>
              <a:rPr lang="en-US" sz="2400" dirty="0" err="1" smtClean="0"/>
              <a:t>ist</a:t>
            </a:r>
            <a:r>
              <a:rPr lang="en-US" sz="2400" dirty="0" smtClean="0"/>
              <a:t> der </a:t>
            </a:r>
            <a:r>
              <a:rPr lang="en-US" sz="2400" b="1" dirty="0" err="1" smtClean="0"/>
              <a:t>neue</a:t>
            </a:r>
            <a:r>
              <a:rPr lang="en-US" sz="2400" b="1" dirty="0" smtClean="0"/>
              <a:t> High-End Standard </a:t>
            </a:r>
            <a:r>
              <a:rPr lang="en-US" sz="2400" dirty="0" err="1" smtClean="0"/>
              <a:t>für</a:t>
            </a:r>
            <a:r>
              <a:rPr lang="en-US" sz="2400" dirty="0" smtClean="0"/>
              <a:t> die </a:t>
            </a:r>
            <a:r>
              <a:rPr lang="en-US" sz="2400" dirty="0" err="1" smtClean="0"/>
              <a:t>Schnittstelle</a:t>
            </a:r>
            <a:r>
              <a:rPr lang="en-US" sz="2400" dirty="0" smtClean="0"/>
              <a:t> </a:t>
            </a:r>
            <a:r>
              <a:rPr lang="en-US" sz="2400" dirty="0" err="1" smtClean="0"/>
              <a:t>zur</a:t>
            </a:r>
            <a:r>
              <a:rPr lang="en-US" sz="2400" dirty="0" smtClean="0"/>
              <a:t> </a:t>
            </a:r>
            <a:r>
              <a:rPr lang="en-US" sz="2400" dirty="0" err="1" smtClean="0"/>
              <a:t>Beschleunigerhardware</a:t>
            </a:r>
            <a:endParaRPr lang="en-US" sz="2400" dirty="0" smtClean="0"/>
          </a:p>
          <a:p>
            <a:pPr lvl="1"/>
            <a:r>
              <a:rPr lang="en-US" sz="2000" dirty="0" smtClean="0"/>
              <a:t>AMC-Module (</a:t>
            </a:r>
            <a:r>
              <a:rPr lang="en-US" sz="2000" b="1" dirty="0" smtClean="0"/>
              <a:t>von MCS </a:t>
            </a:r>
            <a:r>
              <a:rPr lang="en-US" sz="2000" b="1" dirty="0" err="1" smtClean="0"/>
              <a:t>integrierte</a:t>
            </a:r>
            <a:r>
              <a:rPr lang="en-US" sz="2000" b="1" dirty="0" smtClean="0"/>
              <a:t> und </a:t>
            </a:r>
            <a:r>
              <a:rPr lang="en-US" sz="2000" b="1" dirty="0" err="1" smtClean="0"/>
              <a:t>unterstützte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Standardmodule</a:t>
            </a:r>
            <a:r>
              <a:rPr lang="en-US" sz="2000" dirty="0" smtClean="0"/>
              <a:t>):</a:t>
            </a:r>
          </a:p>
          <a:p>
            <a:pPr lvl="2"/>
            <a:r>
              <a:rPr lang="en-US" sz="1600" b="1" dirty="0" smtClean="0"/>
              <a:t>DAMC2</a:t>
            </a:r>
            <a:r>
              <a:rPr lang="en-US" sz="1600" dirty="0" smtClean="0"/>
              <a:t>: </a:t>
            </a:r>
          </a:p>
          <a:p>
            <a:pPr lvl="3"/>
            <a:r>
              <a:rPr lang="en-US" sz="1600" dirty="0"/>
              <a:t>D</a:t>
            </a:r>
            <a:r>
              <a:rPr lang="en-US" sz="1600" dirty="0" smtClean="0"/>
              <a:t>igital I/O Board </a:t>
            </a:r>
            <a:r>
              <a:rPr lang="en-US" sz="1600" dirty="0" err="1" smtClean="0"/>
              <a:t>mit</a:t>
            </a:r>
            <a:r>
              <a:rPr lang="en-US" sz="1600" dirty="0" smtClean="0"/>
              <a:t> on-board FPGA-Chip, 4 </a:t>
            </a:r>
            <a:r>
              <a:rPr lang="en-US" sz="1600" dirty="0" err="1" smtClean="0"/>
              <a:t>optische</a:t>
            </a:r>
            <a:r>
              <a:rPr lang="en-US" sz="1600" dirty="0" smtClean="0"/>
              <a:t> Links, </a:t>
            </a:r>
            <a:r>
              <a:rPr lang="en-US" sz="1600" dirty="0" err="1" smtClean="0"/>
              <a:t>Speicher</a:t>
            </a:r>
            <a:r>
              <a:rPr lang="en-US" sz="1600" dirty="0" smtClean="0"/>
              <a:t> und Clock-</a:t>
            </a:r>
            <a:r>
              <a:rPr lang="en-US" sz="1600" dirty="0" err="1" smtClean="0"/>
              <a:t>Verteilung</a:t>
            </a:r>
            <a:endParaRPr lang="en-US" sz="1600" dirty="0"/>
          </a:p>
          <a:p>
            <a:pPr lvl="3"/>
            <a:r>
              <a:rPr lang="en-US" sz="1600" dirty="0" err="1" smtClean="0"/>
              <a:t>Hinweis</a:t>
            </a:r>
            <a:r>
              <a:rPr lang="en-US" sz="1600" dirty="0" smtClean="0"/>
              <a:t>: </a:t>
            </a:r>
            <a:r>
              <a:rPr lang="en-US" sz="1600" dirty="0" err="1" smtClean="0"/>
              <a:t>Teile</a:t>
            </a:r>
            <a:r>
              <a:rPr lang="en-US" sz="1600" dirty="0" smtClean="0"/>
              <a:t> des  FPGA-Code </a:t>
            </a:r>
            <a:r>
              <a:rPr lang="en-US" sz="1600" dirty="0" err="1" smtClean="0"/>
              <a:t>müssen</a:t>
            </a:r>
            <a:r>
              <a:rPr lang="en-US" sz="1600" dirty="0" smtClean="0"/>
              <a:t> </a:t>
            </a:r>
            <a:r>
              <a:rPr lang="en-US" sz="1600" dirty="0" err="1" smtClean="0"/>
              <a:t>aufgabenspezifisch</a:t>
            </a:r>
            <a:r>
              <a:rPr lang="en-US" sz="1600" dirty="0" smtClean="0"/>
              <a:t> </a:t>
            </a:r>
            <a:r>
              <a:rPr lang="en-US" sz="1600" dirty="0" err="1" smtClean="0"/>
              <a:t>implementiert</a:t>
            </a:r>
            <a:r>
              <a:rPr lang="en-US" sz="1600" dirty="0" smtClean="0"/>
              <a:t> </a:t>
            </a:r>
            <a:r>
              <a:rPr lang="en-US" sz="1600" dirty="0" err="1" smtClean="0"/>
              <a:t>werden</a:t>
            </a:r>
            <a:r>
              <a:rPr lang="en-US" sz="1600" dirty="0" smtClean="0"/>
              <a:t> (muss </a:t>
            </a:r>
            <a:r>
              <a:rPr lang="en-US" sz="1600" dirty="0" err="1"/>
              <a:t>i.d.R</a:t>
            </a:r>
            <a:r>
              <a:rPr lang="en-US" sz="1600" dirty="0"/>
              <a:t>. </a:t>
            </a:r>
            <a:r>
              <a:rPr lang="en-US" sz="1600" b="1" dirty="0"/>
              <a:t>von den </a:t>
            </a:r>
            <a:r>
              <a:rPr lang="en-US" sz="1600" b="1" dirty="0" err="1"/>
              <a:t>Entwicklern</a:t>
            </a:r>
            <a:r>
              <a:rPr lang="en-US" sz="1600" b="1" dirty="0"/>
              <a:t> der Front-End </a:t>
            </a:r>
            <a:r>
              <a:rPr lang="en-US" sz="1600" b="1" dirty="0" err="1"/>
              <a:t>Elektronik</a:t>
            </a:r>
            <a:r>
              <a:rPr lang="en-US" sz="1600" b="1" dirty="0"/>
              <a:t> </a:t>
            </a:r>
            <a:r>
              <a:rPr lang="en-US" sz="1600" dirty="0" err="1"/>
              <a:t>bereitgestellt</a:t>
            </a:r>
            <a:r>
              <a:rPr lang="en-US" sz="1600" dirty="0"/>
              <a:t> </a:t>
            </a:r>
            <a:r>
              <a:rPr lang="en-US" sz="1600" dirty="0" err="1" smtClean="0"/>
              <a:t>werden</a:t>
            </a:r>
            <a:r>
              <a:rPr lang="en-US" sz="1600" dirty="0" smtClean="0"/>
              <a:t>)</a:t>
            </a:r>
          </a:p>
          <a:p>
            <a:pPr lvl="2"/>
            <a:r>
              <a:rPr lang="en-US" sz="1600" b="1" dirty="0" smtClean="0"/>
              <a:t>SIS8300</a:t>
            </a:r>
            <a:r>
              <a:rPr lang="en-US" sz="1600" dirty="0" smtClean="0"/>
              <a:t>: 10-Kanal ADC, 16 bit, 125 </a:t>
            </a:r>
            <a:r>
              <a:rPr lang="en-US" sz="1600" dirty="0" err="1" smtClean="0"/>
              <a:t>MSamples</a:t>
            </a:r>
            <a:r>
              <a:rPr lang="en-US" sz="1600" dirty="0" smtClean="0"/>
              <a:t>/s</a:t>
            </a:r>
          </a:p>
          <a:p>
            <a:pPr lvl="1"/>
            <a:r>
              <a:rPr lang="en-US" sz="2000" dirty="0" smtClean="0"/>
              <a:t>RTM-Module:</a:t>
            </a:r>
          </a:p>
          <a:p>
            <a:pPr lvl="2"/>
            <a:r>
              <a:rPr lang="en-US" sz="1600" dirty="0" err="1" smtClean="0"/>
              <a:t>Müssen</a:t>
            </a:r>
            <a:r>
              <a:rPr lang="en-US" sz="1600" dirty="0" smtClean="0"/>
              <a:t> </a:t>
            </a:r>
            <a:r>
              <a:rPr lang="en-US" sz="1600" dirty="0" err="1" smtClean="0"/>
              <a:t>i.d.R</a:t>
            </a:r>
            <a:r>
              <a:rPr lang="en-US" sz="1600" dirty="0" smtClean="0"/>
              <a:t>. </a:t>
            </a:r>
            <a:r>
              <a:rPr lang="en-US" sz="1600" b="1" dirty="0" smtClean="0"/>
              <a:t>von den </a:t>
            </a:r>
            <a:r>
              <a:rPr lang="en-US" sz="1600" b="1" dirty="0" err="1" smtClean="0"/>
              <a:t>Entwicklern</a:t>
            </a:r>
            <a:r>
              <a:rPr lang="en-US" sz="1600" b="1" dirty="0" smtClean="0"/>
              <a:t> der Front-End </a:t>
            </a:r>
            <a:r>
              <a:rPr lang="en-US" sz="1600" b="1" dirty="0" err="1" smtClean="0"/>
              <a:t>Elektronik</a:t>
            </a:r>
            <a:r>
              <a:rPr lang="en-US" sz="1600" b="1" dirty="0" smtClean="0"/>
              <a:t> </a:t>
            </a:r>
            <a:r>
              <a:rPr lang="en-US" sz="1600" dirty="0" err="1" smtClean="0"/>
              <a:t>bereitgestellt</a:t>
            </a:r>
            <a:r>
              <a:rPr lang="en-US" sz="1600" dirty="0" smtClean="0"/>
              <a:t> </a:t>
            </a:r>
            <a:r>
              <a:rPr lang="en-US" sz="1600" dirty="0" err="1" smtClean="0"/>
              <a:t>werden</a:t>
            </a:r>
            <a:endParaRPr lang="en-US" sz="1600" dirty="0" smtClean="0"/>
          </a:p>
          <a:p>
            <a:pPr lvl="2"/>
            <a:r>
              <a:rPr lang="en-US" sz="1600" dirty="0" err="1" smtClean="0"/>
              <a:t>Enthalten</a:t>
            </a:r>
            <a:r>
              <a:rPr lang="en-US" sz="1600" dirty="0" smtClean="0"/>
              <a:t> die </a:t>
            </a:r>
            <a:r>
              <a:rPr lang="en-US" sz="1600" dirty="0" err="1" smtClean="0"/>
              <a:t>aufgebenspezifische</a:t>
            </a:r>
            <a:r>
              <a:rPr lang="en-US" sz="1600" dirty="0" smtClean="0"/>
              <a:t> Front-End </a:t>
            </a:r>
            <a:r>
              <a:rPr lang="en-US" sz="1600" dirty="0" err="1" smtClean="0"/>
              <a:t>Elektronik</a:t>
            </a:r>
            <a:r>
              <a:rPr lang="en-US" sz="1600" dirty="0" smtClean="0"/>
              <a:t> </a:t>
            </a:r>
            <a:r>
              <a:rPr lang="en-US" sz="1600" dirty="0" err="1" smtClean="0"/>
              <a:t>bzw</a:t>
            </a:r>
            <a:r>
              <a:rPr lang="en-US" sz="1600" dirty="0" smtClean="0"/>
              <a:t>. </a:t>
            </a:r>
            <a:r>
              <a:rPr lang="en-US" sz="1600" dirty="0" err="1" smtClean="0"/>
              <a:t>Schnittstellen</a:t>
            </a:r>
            <a:r>
              <a:rPr lang="en-US" sz="1600" dirty="0" smtClean="0"/>
              <a:t> (analog, digital) </a:t>
            </a:r>
            <a:r>
              <a:rPr lang="en-US" sz="1600" dirty="0" err="1" smtClean="0"/>
              <a:t>zur</a:t>
            </a:r>
            <a:r>
              <a:rPr lang="en-US" sz="1600" dirty="0" smtClean="0"/>
              <a:t> </a:t>
            </a:r>
            <a:r>
              <a:rPr lang="en-US" sz="1600" dirty="0" err="1" smtClean="0"/>
              <a:t>eigentlichen</a:t>
            </a:r>
            <a:r>
              <a:rPr lang="en-US" sz="1600" dirty="0" smtClean="0"/>
              <a:t> Front-End </a:t>
            </a:r>
            <a:r>
              <a:rPr lang="en-US" sz="1600" dirty="0" err="1" smtClean="0"/>
              <a:t>Elektronik</a:t>
            </a:r>
            <a:r>
              <a:rPr lang="en-US" sz="1600" dirty="0" smtClean="0"/>
              <a:t>, die </a:t>
            </a:r>
            <a:r>
              <a:rPr lang="en-US" sz="1600" dirty="0" err="1" smtClean="0"/>
              <a:t>sich</a:t>
            </a:r>
            <a:r>
              <a:rPr lang="en-US" sz="1600" dirty="0" smtClean="0"/>
              <a:t> </a:t>
            </a:r>
            <a:r>
              <a:rPr lang="en-US" sz="1600" dirty="0" err="1" smtClean="0"/>
              <a:t>auch</a:t>
            </a:r>
            <a:r>
              <a:rPr lang="en-US" sz="1600" dirty="0" smtClean="0"/>
              <a:t> </a:t>
            </a:r>
            <a:r>
              <a:rPr lang="en-US" sz="1600" dirty="0" err="1" smtClean="0"/>
              <a:t>ausserhalb</a:t>
            </a:r>
            <a:r>
              <a:rPr lang="en-US" sz="1600" dirty="0" smtClean="0"/>
              <a:t> des </a:t>
            </a:r>
            <a:r>
              <a:rPr lang="el-GR" sz="1600" dirty="0" smtClean="0"/>
              <a:t>μ</a:t>
            </a:r>
            <a:r>
              <a:rPr lang="en-US" sz="1600" dirty="0" smtClean="0"/>
              <a:t>TCA-Crates </a:t>
            </a:r>
            <a:r>
              <a:rPr lang="en-US" sz="1600" dirty="0" err="1" smtClean="0"/>
              <a:t>befinden</a:t>
            </a:r>
            <a:r>
              <a:rPr lang="en-US" sz="1600" dirty="0" smtClean="0"/>
              <a:t> </a:t>
            </a:r>
            <a:r>
              <a:rPr lang="en-US" sz="1600" dirty="0" err="1" smtClean="0"/>
              <a:t>kann</a:t>
            </a:r>
            <a:endParaRPr lang="en-US" sz="16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029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DAQ @</a:t>
            </a:r>
            <a:r>
              <a:rPr lang="en-US" b="1" dirty="0"/>
              <a:t> XFEL (FLASH)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Hat </a:t>
            </a:r>
            <a:r>
              <a:rPr lang="en-US" sz="2000" dirty="0" err="1" smtClean="0"/>
              <a:t>eine</a:t>
            </a:r>
            <a:r>
              <a:rPr lang="en-US" sz="2000" dirty="0" smtClean="0"/>
              <a:t> </a:t>
            </a:r>
            <a:r>
              <a:rPr lang="en-US" sz="2000" b="1" dirty="0" err="1" smtClean="0"/>
              <a:t>zentrale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Bedeutung</a:t>
            </a:r>
            <a:r>
              <a:rPr lang="en-US" sz="2000" b="1" dirty="0" smtClean="0"/>
              <a:t> </a:t>
            </a:r>
            <a:r>
              <a:rPr lang="en-US" sz="2000" dirty="0" err="1" smtClean="0"/>
              <a:t>bei</a:t>
            </a:r>
            <a:r>
              <a:rPr lang="en-US" sz="2000" dirty="0" smtClean="0"/>
              <a:t> XFEL (FLASH):</a:t>
            </a:r>
          </a:p>
          <a:p>
            <a:pPr lvl="1"/>
            <a:r>
              <a:rPr lang="en-US" sz="2000" b="1" dirty="0" err="1" smtClean="0"/>
              <a:t>Zusammenführung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bunchsynchroner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Daten</a:t>
            </a:r>
            <a:r>
              <a:rPr lang="en-US" sz="2000" b="1" dirty="0" smtClean="0"/>
              <a:t> (“fast stream”) </a:t>
            </a:r>
            <a:r>
              <a:rPr lang="en-US" sz="2000" dirty="0" err="1" smtClean="0"/>
              <a:t>aus</a:t>
            </a:r>
            <a:r>
              <a:rPr lang="en-US" sz="2000" dirty="0" smtClean="0"/>
              <a:t> </a:t>
            </a:r>
            <a:r>
              <a:rPr lang="en-US" sz="2000" dirty="0" err="1" smtClean="0"/>
              <a:t>verschiedenen</a:t>
            </a:r>
            <a:r>
              <a:rPr lang="en-US" sz="2000" dirty="0" smtClean="0"/>
              <a:t> </a:t>
            </a:r>
            <a:r>
              <a:rPr lang="en-US" sz="2000" dirty="0" err="1" smtClean="0"/>
              <a:t>Datenquellen</a:t>
            </a:r>
            <a:r>
              <a:rPr lang="en-US" sz="2000" dirty="0"/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z.B</a:t>
            </a:r>
            <a:r>
              <a:rPr lang="en-US" sz="2000" dirty="0" smtClean="0"/>
              <a:t>. RF, BPM) </a:t>
            </a:r>
            <a:r>
              <a:rPr lang="en-US" sz="2000" dirty="0" err="1" smtClean="0"/>
              <a:t>zu</a:t>
            </a:r>
            <a:r>
              <a:rPr lang="en-US" sz="2000" dirty="0" smtClean="0"/>
              <a:t> </a:t>
            </a:r>
            <a:r>
              <a:rPr lang="en-US" sz="2000" dirty="0" err="1" smtClean="0"/>
              <a:t>einem</a:t>
            </a:r>
            <a:r>
              <a:rPr lang="en-US" sz="2000" dirty="0" smtClean="0"/>
              <a:t> </a:t>
            </a:r>
            <a:r>
              <a:rPr lang="en-US" sz="2000" dirty="0" err="1" smtClean="0"/>
              <a:t>gemeinsamen</a:t>
            </a:r>
            <a:r>
              <a:rPr lang="en-US" sz="2000" dirty="0" smtClean="0"/>
              <a:t>, </a:t>
            </a:r>
            <a:r>
              <a:rPr lang="en-US" sz="2000" dirty="0" err="1" smtClean="0"/>
              <a:t>synchronisierten</a:t>
            </a:r>
            <a:r>
              <a:rPr lang="en-US" sz="2000" dirty="0" smtClean="0"/>
              <a:t> </a:t>
            </a:r>
            <a:r>
              <a:rPr lang="en-US" sz="2000" dirty="0" err="1" smtClean="0"/>
              <a:t>Datensatz</a:t>
            </a:r>
            <a:endParaRPr lang="en-US" sz="2000" dirty="0" smtClean="0"/>
          </a:p>
          <a:p>
            <a:pPr lvl="1"/>
            <a:r>
              <a:rPr lang="en-US" sz="2000" b="1" dirty="0" err="1" smtClean="0"/>
              <a:t>Bereitstellung</a:t>
            </a:r>
            <a:r>
              <a:rPr lang="en-US" sz="2000" b="1" dirty="0" smtClean="0"/>
              <a:t> (</a:t>
            </a:r>
            <a:r>
              <a:rPr lang="en-US" sz="2000" b="1" dirty="0" err="1" smtClean="0"/>
              <a:t>im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Speicher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nicht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über</a:t>
            </a:r>
            <a:r>
              <a:rPr lang="en-US" sz="2000" b="1" dirty="0" smtClean="0"/>
              <a:t> das </a:t>
            </a:r>
            <a:r>
              <a:rPr lang="en-US" sz="2000" b="1" dirty="0" err="1" smtClean="0"/>
              <a:t>Netzwerk</a:t>
            </a:r>
            <a:r>
              <a:rPr lang="en-US" sz="2000" b="1" dirty="0" smtClean="0"/>
              <a:t>) </a:t>
            </a:r>
            <a:r>
              <a:rPr lang="en-US" sz="2000" b="1" dirty="0" err="1" smtClean="0"/>
              <a:t>bunchsynchroner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Datensätze</a:t>
            </a:r>
            <a:r>
              <a:rPr lang="en-US" sz="2000" b="1" dirty="0" smtClean="0"/>
              <a:t> (“fast stream”) </a:t>
            </a:r>
            <a:r>
              <a:rPr lang="en-US" sz="2000" dirty="0" err="1" smtClean="0"/>
              <a:t>für</a:t>
            </a:r>
            <a:r>
              <a:rPr lang="en-US" sz="2000" dirty="0" smtClean="0"/>
              <a:t> </a:t>
            </a:r>
            <a:r>
              <a:rPr lang="en-US" sz="2000" dirty="0" err="1" smtClean="0"/>
              <a:t>assoziierte</a:t>
            </a:r>
            <a:r>
              <a:rPr lang="en-US" sz="2000" dirty="0" smtClean="0"/>
              <a:t> DAQ-Server, </a:t>
            </a:r>
            <a:r>
              <a:rPr lang="en-US" sz="2000" dirty="0" err="1" smtClean="0"/>
              <a:t>welche</a:t>
            </a:r>
            <a:r>
              <a:rPr lang="en-US" sz="2000" dirty="0" smtClean="0"/>
              <a:t> </a:t>
            </a:r>
            <a:r>
              <a:rPr lang="en-US" sz="2000" dirty="0" err="1" smtClean="0"/>
              <a:t>diese</a:t>
            </a:r>
            <a:r>
              <a:rPr lang="en-US" sz="2000" dirty="0" smtClean="0"/>
              <a:t> </a:t>
            </a:r>
            <a:r>
              <a:rPr lang="en-US" sz="2000" dirty="0" err="1" smtClean="0"/>
              <a:t>Daten</a:t>
            </a:r>
            <a:r>
              <a:rPr lang="en-US" sz="2000" dirty="0" smtClean="0"/>
              <a:t> </a:t>
            </a:r>
            <a:r>
              <a:rPr lang="en-US" sz="2000" dirty="0" err="1" smtClean="0"/>
              <a:t>für</a:t>
            </a:r>
            <a:r>
              <a:rPr lang="en-US" sz="2000" dirty="0" smtClean="0"/>
              <a:t> </a:t>
            </a:r>
            <a:r>
              <a:rPr lang="en-US" sz="2000" dirty="0" err="1" smtClean="0"/>
              <a:t>ihre</a:t>
            </a:r>
            <a:r>
              <a:rPr lang="en-US" sz="2000" dirty="0" smtClean="0"/>
              <a:t> </a:t>
            </a:r>
            <a:r>
              <a:rPr lang="en-US" sz="2000" dirty="0" err="1" smtClean="0"/>
              <a:t>Aufgaben</a:t>
            </a:r>
            <a:r>
              <a:rPr lang="en-US" sz="2000" dirty="0" smtClean="0"/>
              <a:t> </a:t>
            </a:r>
            <a:r>
              <a:rPr lang="en-US" sz="2000" dirty="0" err="1" smtClean="0"/>
              <a:t>benötigen</a:t>
            </a:r>
            <a:r>
              <a:rPr lang="en-US" sz="2000" dirty="0" smtClean="0"/>
              <a:t> (</a:t>
            </a:r>
            <a:r>
              <a:rPr lang="en-US" sz="2000" dirty="0" err="1" smtClean="0"/>
              <a:t>z.B</a:t>
            </a:r>
            <a:r>
              <a:rPr lang="en-US" sz="2000" dirty="0" smtClean="0"/>
              <a:t>. Software-Feedbacks)</a:t>
            </a:r>
          </a:p>
          <a:p>
            <a:pPr lvl="1"/>
            <a:r>
              <a:rPr lang="en-US" sz="2000" b="1" dirty="0" err="1" smtClean="0"/>
              <a:t>Abspeichern</a:t>
            </a:r>
            <a:r>
              <a:rPr lang="en-US" sz="2000" b="1" dirty="0" smtClean="0"/>
              <a:t> der </a:t>
            </a:r>
            <a:r>
              <a:rPr lang="en-US" sz="2000" b="1" dirty="0" err="1" smtClean="0"/>
              <a:t>bunchsynchronen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Datensätze</a:t>
            </a:r>
            <a:r>
              <a:rPr lang="en-US" sz="2000" b="1" dirty="0" smtClean="0"/>
              <a:t> </a:t>
            </a:r>
            <a:r>
              <a:rPr lang="en-US" sz="2000" dirty="0" smtClean="0"/>
              <a:t>in Files </a:t>
            </a:r>
            <a:r>
              <a:rPr lang="en-US" sz="2000" dirty="0" err="1" smtClean="0"/>
              <a:t>für</a:t>
            </a:r>
            <a:r>
              <a:rPr lang="en-US" sz="2000" dirty="0" smtClean="0"/>
              <a:t> </a:t>
            </a:r>
            <a:r>
              <a:rPr lang="en-US" sz="2000" dirty="0" err="1" smtClean="0"/>
              <a:t>eine</a:t>
            </a:r>
            <a:r>
              <a:rPr lang="en-US" sz="2000" dirty="0" smtClean="0"/>
              <a:t> </a:t>
            </a:r>
            <a:r>
              <a:rPr lang="en-US" sz="2000" dirty="0" err="1" smtClean="0"/>
              <a:t>später</a:t>
            </a:r>
            <a:r>
              <a:rPr lang="en-US" sz="2000" dirty="0" smtClean="0"/>
              <a:t> Off-Line </a:t>
            </a:r>
            <a:r>
              <a:rPr lang="en-US" sz="2000" dirty="0" err="1" smtClean="0"/>
              <a:t>Analyse</a:t>
            </a:r>
            <a:endParaRPr lang="en-US" sz="2000" dirty="0" smtClean="0"/>
          </a:p>
          <a:p>
            <a:r>
              <a:rPr lang="en-US" sz="2000" dirty="0" err="1" smtClean="0"/>
              <a:t>Es</a:t>
            </a:r>
            <a:r>
              <a:rPr lang="en-US" sz="2000" dirty="0" smtClean="0"/>
              <a:t> </a:t>
            </a:r>
            <a:r>
              <a:rPr lang="en-US" sz="2000" dirty="0" err="1" smtClean="0"/>
              <a:t>wird</a:t>
            </a:r>
            <a:r>
              <a:rPr lang="en-US" sz="2000" dirty="0" smtClean="0"/>
              <a:t> </a:t>
            </a:r>
            <a:r>
              <a:rPr lang="en-US" sz="2000" dirty="0" err="1" smtClean="0"/>
              <a:t>voraussichtlich</a:t>
            </a:r>
            <a:r>
              <a:rPr lang="en-US" sz="2000" dirty="0" smtClean="0"/>
              <a:t> </a:t>
            </a:r>
            <a:r>
              <a:rPr lang="en-US" sz="2000" b="1" dirty="0" err="1" smtClean="0"/>
              <a:t>mehrere</a:t>
            </a:r>
            <a:r>
              <a:rPr lang="en-US" sz="2000" b="1" dirty="0" smtClean="0"/>
              <a:t> DAQ-</a:t>
            </a:r>
            <a:r>
              <a:rPr lang="en-US" sz="2000" b="1" dirty="0" err="1" smtClean="0"/>
              <a:t>Systeme</a:t>
            </a:r>
            <a:r>
              <a:rPr lang="en-US" sz="2000" b="1" dirty="0" smtClean="0"/>
              <a:t> </a:t>
            </a:r>
            <a:r>
              <a:rPr lang="en-US" sz="2000" dirty="0" err="1" smtClean="0"/>
              <a:t>mit</a:t>
            </a:r>
            <a:r>
              <a:rPr lang="en-US" sz="2000" dirty="0" smtClean="0"/>
              <a:t> </a:t>
            </a:r>
            <a:r>
              <a:rPr lang="en-US" sz="2000" dirty="0" err="1" smtClean="0"/>
              <a:t>unterschiedlichen</a:t>
            </a:r>
            <a:r>
              <a:rPr lang="en-US" sz="2000" dirty="0" smtClean="0"/>
              <a:t> </a:t>
            </a:r>
            <a:r>
              <a:rPr lang="en-US" sz="2000" dirty="0" err="1" smtClean="0"/>
              <a:t>bunchsynchronen</a:t>
            </a:r>
            <a:r>
              <a:rPr lang="en-US" sz="2000" dirty="0" smtClean="0"/>
              <a:t> </a:t>
            </a:r>
            <a:r>
              <a:rPr lang="en-US" sz="2000" dirty="0" err="1" smtClean="0"/>
              <a:t>Datensätzen</a:t>
            </a:r>
            <a:r>
              <a:rPr lang="en-US" sz="2000" dirty="0" smtClean="0"/>
              <a:t> </a:t>
            </a:r>
            <a:r>
              <a:rPr lang="en-US" sz="2000" dirty="0" err="1" smtClean="0"/>
              <a:t>geben</a:t>
            </a:r>
            <a:endParaRPr lang="en-US" sz="2000" dirty="0" smtClean="0"/>
          </a:p>
          <a:p>
            <a:r>
              <a:rPr lang="en-US" sz="2000" dirty="0" err="1" smtClean="0"/>
              <a:t>Nicht</a:t>
            </a:r>
            <a:r>
              <a:rPr lang="en-US" sz="2000" dirty="0" smtClean="0"/>
              <a:t> </a:t>
            </a:r>
            <a:r>
              <a:rPr lang="en-US" sz="2000" dirty="0" err="1" smtClean="0"/>
              <a:t>jedes</a:t>
            </a:r>
            <a:r>
              <a:rPr lang="en-US" sz="2000" dirty="0" smtClean="0"/>
              <a:t> DAQ-System muss </a:t>
            </a:r>
            <a:r>
              <a:rPr lang="en-US" sz="2000" dirty="0" err="1" smtClean="0"/>
              <a:t>assoziierte</a:t>
            </a:r>
            <a:r>
              <a:rPr lang="en-US" sz="2000" dirty="0" smtClean="0"/>
              <a:t> DAQ-Server </a:t>
            </a:r>
            <a:r>
              <a:rPr lang="en-US" sz="2000" dirty="0" err="1" smtClean="0"/>
              <a:t>haben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92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Historien</a:t>
            </a:r>
            <a:r>
              <a:rPr lang="en-US" b="1" dirty="0" smtClean="0"/>
              <a:t> und </a:t>
            </a:r>
            <a:r>
              <a:rPr lang="en-US" b="1" dirty="0" smtClean="0"/>
              <a:t>Archive (1/2)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Es</a:t>
            </a:r>
            <a:r>
              <a:rPr lang="en-US" sz="2400" dirty="0" smtClean="0"/>
              <a:t> </a:t>
            </a:r>
            <a:r>
              <a:rPr lang="en-US" sz="2400" dirty="0" err="1" smtClean="0"/>
              <a:t>gibt</a:t>
            </a:r>
            <a:r>
              <a:rPr lang="en-US" sz="2400" dirty="0" smtClean="0"/>
              <a:t> </a:t>
            </a:r>
            <a:r>
              <a:rPr lang="en-US" sz="2400" dirty="0" err="1" smtClean="0"/>
              <a:t>unterschiedliche</a:t>
            </a:r>
            <a:r>
              <a:rPr lang="en-US" sz="2400" dirty="0" smtClean="0"/>
              <a:t> </a:t>
            </a:r>
            <a:r>
              <a:rPr lang="en-US" sz="2400" dirty="0" err="1" smtClean="0"/>
              <a:t>Möglichkeiten</a:t>
            </a:r>
            <a:r>
              <a:rPr lang="en-US" sz="2400" dirty="0" smtClean="0"/>
              <a:t> / Archive, </a:t>
            </a:r>
            <a:r>
              <a:rPr lang="en-US" sz="2400" dirty="0" err="1" smtClean="0"/>
              <a:t>Historien</a:t>
            </a:r>
            <a:r>
              <a:rPr lang="en-US" sz="2400" dirty="0" smtClean="0"/>
              <a:t> von </a:t>
            </a:r>
            <a:r>
              <a:rPr lang="en-US" sz="2400" dirty="0" err="1" smtClean="0"/>
              <a:t>Daten</a:t>
            </a:r>
            <a:r>
              <a:rPr lang="en-US" sz="2400" dirty="0" smtClean="0"/>
              <a:t> (“slow stream) </a:t>
            </a:r>
            <a:r>
              <a:rPr lang="en-US" sz="2400" dirty="0" err="1" smtClean="0"/>
              <a:t>mitzuschreiben</a:t>
            </a:r>
            <a:endParaRPr lang="en-US" sz="2400" dirty="0" smtClean="0"/>
          </a:p>
          <a:p>
            <a:r>
              <a:rPr lang="en-US" sz="2400" dirty="0" err="1" smtClean="0"/>
              <a:t>Diese</a:t>
            </a:r>
            <a:r>
              <a:rPr lang="en-US" sz="2400" dirty="0" smtClean="0"/>
              <a:t> </a:t>
            </a:r>
            <a:r>
              <a:rPr lang="en-US" sz="2400" dirty="0" err="1" smtClean="0"/>
              <a:t>unterscheiden</a:t>
            </a:r>
            <a:r>
              <a:rPr lang="en-US" sz="2400" dirty="0" smtClean="0"/>
              <a:t> </a:t>
            </a:r>
            <a:r>
              <a:rPr lang="en-US" sz="2400" dirty="0" err="1" smtClean="0"/>
              <a:t>sich</a:t>
            </a:r>
            <a:r>
              <a:rPr lang="en-US" sz="2400" dirty="0" smtClean="0"/>
              <a:t> </a:t>
            </a:r>
            <a:r>
              <a:rPr lang="en-US" sz="2400" dirty="0" err="1" smtClean="0"/>
              <a:t>im</a:t>
            </a:r>
            <a:r>
              <a:rPr lang="en-US" sz="2400" dirty="0" smtClean="0"/>
              <a:t> Detail in </a:t>
            </a:r>
            <a:r>
              <a:rPr lang="en-US" sz="2400" dirty="0" err="1" smtClean="0"/>
              <a:t>ihren</a:t>
            </a:r>
            <a:r>
              <a:rPr lang="en-US" sz="2400" dirty="0" smtClean="0"/>
              <a:t> </a:t>
            </a:r>
            <a:r>
              <a:rPr lang="en-US" sz="2400" dirty="0" err="1" smtClean="0"/>
              <a:t>Eigenschaften</a:t>
            </a:r>
            <a:endParaRPr lang="en-US" sz="2400" dirty="0" smtClean="0"/>
          </a:p>
          <a:p>
            <a:r>
              <a:rPr lang="en-US" sz="2400" dirty="0" err="1" smtClean="0"/>
              <a:t>Es</a:t>
            </a:r>
            <a:r>
              <a:rPr lang="en-US" sz="2400" dirty="0" smtClean="0"/>
              <a:t> </a:t>
            </a:r>
            <a:r>
              <a:rPr lang="en-US" sz="2400" dirty="0" err="1" smtClean="0"/>
              <a:t>gibt</a:t>
            </a:r>
            <a:r>
              <a:rPr lang="en-US" sz="2400" dirty="0" smtClean="0"/>
              <a:t> </a:t>
            </a:r>
            <a:r>
              <a:rPr lang="en-US" sz="2400" b="1" dirty="0" err="1" smtClean="0"/>
              <a:t>nicht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unbedingt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für</a:t>
            </a:r>
            <a:r>
              <a:rPr lang="en-US" sz="2400" b="1" dirty="0" smtClean="0"/>
              <a:t> alle </a:t>
            </a:r>
            <a:r>
              <a:rPr lang="en-US" sz="2400" b="1" dirty="0" err="1" smtClean="0"/>
              <a:t>Daten</a:t>
            </a:r>
            <a:r>
              <a:rPr lang="en-US" sz="2400" b="1" dirty="0" smtClean="0"/>
              <a:t> </a:t>
            </a:r>
            <a:r>
              <a:rPr lang="en-US" sz="2400" dirty="0" err="1" smtClean="0"/>
              <a:t>Historien</a:t>
            </a:r>
            <a:r>
              <a:rPr lang="en-US" sz="2400" dirty="0" smtClean="0"/>
              <a:t> / </a:t>
            </a:r>
            <a:r>
              <a:rPr lang="en-US" sz="2400" dirty="0" err="1" smtClean="0"/>
              <a:t>Archiveinträge</a:t>
            </a:r>
            <a:endParaRPr lang="en-US" sz="2400" dirty="0" smtClean="0"/>
          </a:p>
          <a:p>
            <a:r>
              <a:rPr lang="en-US" sz="2400" dirty="0" err="1" smtClean="0"/>
              <a:t>Fehlende</a:t>
            </a:r>
            <a:r>
              <a:rPr lang="en-US" sz="2400" dirty="0" smtClean="0"/>
              <a:t> </a:t>
            </a:r>
            <a:r>
              <a:rPr lang="en-US" sz="2400" dirty="0" err="1" smtClean="0"/>
              <a:t>Historien</a:t>
            </a:r>
            <a:r>
              <a:rPr lang="en-US" sz="2400" dirty="0" smtClean="0"/>
              <a:t> / </a:t>
            </a:r>
            <a:r>
              <a:rPr lang="en-US" sz="2400" dirty="0" err="1" smtClean="0"/>
              <a:t>Archiveinträge</a:t>
            </a:r>
            <a:r>
              <a:rPr lang="en-US" sz="2400" dirty="0"/>
              <a:t> </a:t>
            </a:r>
            <a:r>
              <a:rPr lang="en-US" sz="2400" dirty="0" err="1" smtClean="0"/>
              <a:t>werden</a:t>
            </a:r>
            <a:r>
              <a:rPr lang="en-US" sz="2400" dirty="0" smtClean="0"/>
              <a:t> </a:t>
            </a:r>
            <a:r>
              <a:rPr lang="en-US" sz="2400" b="1" dirty="0" err="1" smtClean="0"/>
              <a:t>bei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Bedarf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zusätzlich</a:t>
            </a:r>
            <a:r>
              <a:rPr lang="en-US" sz="2400" b="1" dirty="0" smtClean="0"/>
              <a:t> </a:t>
            </a:r>
            <a:r>
              <a:rPr lang="en-US" sz="2400" dirty="0" err="1" smtClean="0"/>
              <a:t>eingerichtet</a:t>
            </a:r>
            <a:r>
              <a:rPr lang="en-US" sz="2400" dirty="0" smtClean="0"/>
              <a:t> (die </a:t>
            </a:r>
            <a:r>
              <a:rPr lang="en-US" sz="2400" dirty="0" err="1" smtClean="0"/>
              <a:t>Mitarbeit</a:t>
            </a:r>
            <a:r>
              <a:rPr lang="en-US" sz="2400" dirty="0" smtClean="0"/>
              <a:t> der </a:t>
            </a:r>
            <a:r>
              <a:rPr lang="en-US" sz="2400" dirty="0" err="1" smtClean="0"/>
              <a:t>Benutzer</a:t>
            </a:r>
            <a:r>
              <a:rPr lang="en-US" sz="2400" dirty="0" smtClean="0"/>
              <a:t> </a:t>
            </a:r>
            <a:r>
              <a:rPr lang="en-US" sz="2400" dirty="0" err="1" smtClean="0"/>
              <a:t>wird</a:t>
            </a:r>
            <a:r>
              <a:rPr lang="en-US" sz="2400" dirty="0" smtClean="0"/>
              <a:t> </a:t>
            </a:r>
            <a:r>
              <a:rPr lang="en-US" sz="2400" dirty="0" err="1" smtClean="0"/>
              <a:t>erwartet</a:t>
            </a:r>
            <a:r>
              <a:rPr lang="en-US" sz="2400" dirty="0" smtClean="0"/>
              <a:t>)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42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Historien</a:t>
            </a:r>
            <a:r>
              <a:rPr lang="en-US" b="1" dirty="0" smtClean="0"/>
              <a:t> und </a:t>
            </a:r>
            <a:r>
              <a:rPr lang="en-US" b="1" dirty="0" smtClean="0"/>
              <a:t>Archive (2/2)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err="1" smtClean="0"/>
              <a:t>Möglichkeiten</a:t>
            </a:r>
            <a:r>
              <a:rPr lang="en-US" sz="2400" dirty="0" smtClean="0"/>
              <a:t> </a:t>
            </a:r>
            <a:r>
              <a:rPr lang="en-US" sz="2400" dirty="0" smtClean="0"/>
              <a:t>der </a:t>
            </a:r>
            <a:r>
              <a:rPr lang="en-US" sz="2400" dirty="0" err="1" smtClean="0"/>
              <a:t>Visualisierung</a:t>
            </a:r>
            <a:r>
              <a:rPr lang="en-US" sz="2400" dirty="0" smtClean="0"/>
              <a:t> </a:t>
            </a:r>
            <a:r>
              <a:rPr lang="en-US" sz="2400" dirty="0" err="1" smtClean="0"/>
              <a:t>bzw</a:t>
            </a:r>
            <a:r>
              <a:rPr lang="en-US" sz="2400" dirty="0" smtClean="0"/>
              <a:t>. </a:t>
            </a:r>
            <a:r>
              <a:rPr lang="en-US" sz="2400" dirty="0" err="1" smtClean="0"/>
              <a:t>Analyse</a:t>
            </a:r>
            <a:r>
              <a:rPr lang="en-US" sz="2400" dirty="0" smtClean="0"/>
              <a:t> von </a:t>
            </a:r>
            <a:r>
              <a:rPr lang="en-US" sz="2400" dirty="0" err="1" smtClean="0"/>
              <a:t>Historien</a:t>
            </a:r>
            <a:r>
              <a:rPr lang="en-US" sz="2400" dirty="0" smtClean="0"/>
              <a:t>:</a:t>
            </a:r>
          </a:p>
          <a:p>
            <a:pPr lvl="1"/>
            <a:r>
              <a:rPr lang="en-US" sz="2000" dirty="0" err="1" smtClean="0"/>
              <a:t>jddd</a:t>
            </a:r>
            <a:r>
              <a:rPr lang="en-US" sz="2000" dirty="0" smtClean="0"/>
              <a:t>-Displays:</a:t>
            </a:r>
          </a:p>
          <a:p>
            <a:pPr lvl="2"/>
            <a:r>
              <a:rPr lang="en-US" sz="1800" dirty="0" err="1" smtClean="0"/>
              <a:t>Historien</a:t>
            </a:r>
            <a:r>
              <a:rPr lang="en-US" sz="1800" dirty="0" smtClean="0"/>
              <a:t> </a:t>
            </a:r>
            <a:r>
              <a:rPr lang="en-US" sz="1800" dirty="0" err="1" smtClean="0"/>
              <a:t>werden</a:t>
            </a:r>
            <a:r>
              <a:rPr lang="en-US" sz="1800" dirty="0" smtClean="0"/>
              <a:t> </a:t>
            </a:r>
            <a:r>
              <a:rPr lang="en-US" sz="1800" dirty="0" err="1" smtClean="0"/>
              <a:t>mit</a:t>
            </a:r>
            <a:r>
              <a:rPr lang="en-US" sz="1800" dirty="0" smtClean="0"/>
              <a:t> </a:t>
            </a:r>
            <a:r>
              <a:rPr lang="en-US" sz="1800" dirty="0" err="1" smtClean="0"/>
              <a:t>einer</a:t>
            </a:r>
            <a:r>
              <a:rPr lang="en-US" sz="1800" dirty="0" smtClean="0"/>
              <a:t> Plot-</a:t>
            </a:r>
            <a:r>
              <a:rPr lang="en-US" sz="1800" dirty="0" err="1" smtClean="0"/>
              <a:t>Komponente</a:t>
            </a:r>
            <a:r>
              <a:rPr lang="en-US" sz="1800" dirty="0" smtClean="0"/>
              <a:t> </a:t>
            </a:r>
            <a:r>
              <a:rPr lang="en-US" sz="1800" dirty="0" err="1" smtClean="0"/>
              <a:t>dargestellt</a:t>
            </a:r>
            <a:endParaRPr lang="en-US" sz="1800" dirty="0" smtClean="0"/>
          </a:p>
          <a:p>
            <a:pPr lvl="1"/>
            <a:r>
              <a:rPr lang="en-US" sz="2000" dirty="0" smtClean="0"/>
              <a:t>Archive-Viewer:</a:t>
            </a:r>
          </a:p>
          <a:p>
            <a:pPr lvl="2"/>
            <a:r>
              <a:rPr lang="en-US" sz="1800" dirty="0" smtClean="0"/>
              <a:t>Der </a:t>
            </a:r>
            <a:r>
              <a:rPr lang="en-US" sz="1800" dirty="0" err="1" smtClean="0"/>
              <a:t>dazugehörende</a:t>
            </a:r>
            <a:r>
              <a:rPr lang="en-US" sz="1800" dirty="0" smtClean="0"/>
              <a:t> Archive-Server </a:t>
            </a:r>
            <a:r>
              <a:rPr lang="en-US" sz="1800" dirty="0" err="1" smtClean="0"/>
              <a:t>behält</a:t>
            </a:r>
            <a:r>
              <a:rPr lang="en-US" sz="1800" dirty="0" smtClean="0"/>
              <a:t> seine </a:t>
            </a:r>
            <a:r>
              <a:rPr lang="en-US" sz="1800" dirty="0" err="1" smtClean="0"/>
              <a:t>Historien</a:t>
            </a:r>
            <a:r>
              <a:rPr lang="en-US" sz="1800" dirty="0" smtClean="0"/>
              <a:t> “</a:t>
            </a:r>
            <a:r>
              <a:rPr lang="en-US" sz="1800" dirty="0" err="1" smtClean="0"/>
              <a:t>für</a:t>
            </a:r>
            <a:r>
              <a:rPr lang="en-US" sz="1800" dirty="0" smtClean="0"/>
              <a:t> </a:t>
            </a:r>
            <a:r>
              <a:rPr lang="en-US" sz="1800" dirty="0" err="1" smtClean="0"/>
              <a:t>immer</a:t>
            </a:r>
            <a:r>
              <a:rPr lang="en-US" sz="1800" dirty="0" smtClean="0"/>
              <a:t>” </a:t>
            </a:r>
          </a:p>
          <a:p>
            <a:pPr lvl="2"/>
            <a:r>
              <a:rPr lang="en-US" sz="1800" dirty="0" err="1" smtClean="0"/>
              <a:t>Statt</a:t>
            </a:r>
            <a:r>
              <a:rPr lang="en-US" sz="1800" dirty="0" smtClean="0"/>
              <a:t> der </a:t>
            </a:r>
            <a:r>
              <a:rPr lang="en-US" sz="1800" dirty="0" err="1" smtClean="0"/>
              <a:t>ursprünglichen</a:t>
            </a:r>
            <a:r>
              <a:rPr lang="en-US" sz="1800" dirty="0" smtClean="0"/>
              <a:t> Property-</a:t>
            </a:r>
            <a:r>
              <a:rPr lang="en-US" sz="1800" dirty="0" err="1" smtClean="0"/>
              <a:t>Namen</a:t>
            </a:r>
            <a:r>
              <a:rPr lang="en-US" sz="1800" dirty="0" smtClean="0"/>
              <a:t> </a:t>
            </a:r>
            <a:r>
              <a:rPr lang="en-US" sz="1800" dirty="0" err="1" smtClean="0"/>
              <a:t>können</a:t>
            </a:r>
            <a:r>
              <a:rPr lang="en-US" sz="1800" dirty="0" smtClean="0"/>
              <a:t> Alias-</a:t>
            </a:r>
            <a:r>
              <a:rPr lang="en-US" sz="1800" dirty="0" err="1" smtClean="0"/>
              <a:t>Namen</a:t>
            </a:r>
            <a:r>
              <a:rPr lang="en-US" sz="1800" dirty="0" smtClean="0"/>
              <a:t>  </a:t>
            </a:r>
            <a:r>
              <a:rPr lang="en-US" sz="1800" dirty="0" err="1" smtClean="0"/>
              <a:t>für</a:t>
            </a:r>
            <a:r>
              <a:rPr lang="en-US" sz="1800" dirty="0" smtClean="0"/>
              <a:t> das Browsing </a:t>
            </a:r>
            <a:r>
              <a:rPr lang="en-US" sz="1800" dirty="0" err="1" smtClean="0"/>
              <a:t>benannt</a:t>
            </a:r>
            <a:r>
              <a:rPr lang="en-US" sz="1800" dirty="0" smtClean="0"/>
              <a:t> </a:t>
            </a:r>
            <a:r>
              <a:rPr lang="en-US" sz="1800" dirty="0" err="1" smtClean="0"/>
              <a:t>werden</a:t>
            </a:r>
            <a:endParaRPr lang="en-US" sz="1800" dirty="0" smtClean="0"/>
          </a:p>
          <a:p>
            <a:pPr lvl="2"/>
            <a:r>
              <a:rPr lang="en-US" sz="1800" b="1" dirty="0" smtClean="0"/>
              <a:t>@XFEL (FLASH): </a:t>
            </a:r>
            <a:r>
              <a:rPr lang="en-US" sz="1800" dirty="0" err="1" smtClean="0"/>
              <a:t>Kennt</a:t>
            </a:r>
            <a:r>
              <a:rPr lang="en-US" sz="1800" dirty="0" smtClean="0"/>
              <a:t> </a:t>
            </a:r>
            <a:r>
              <a:rPr lang="en-US" sz="1800" dirty="0" err="1" smtClean="0"/>
              <a:t>auch</a:t>
            </a:r>
            <a:r>
              <a:rPr lang="en-US" sz="1800" dirty="0" smtClean="0"/>
              <a:t> DAQ-</a:t>
            </a:r>
            <a:r>
              <a:rPr lang="en-US" sz="1800" dirty="0" err="1" smtClean="0"/>
              <a:t>Kanäle</a:t>
            </a:r>
            <a:r>
              <a:rPr lang="en-US" sz="1800" dirty="0" smtClean="0"/>
              <a:t> (</a:t>
            </a:r>
            <a:r>
              <a:rPr lang="en-US" sz="1800" dirty="0" err="1" smtClean="0"/>
              <a:t>wird</a:t>
            </a:r>
            <a:r>
              <a:rPr lang="en-US" sz="1800" dirty="0" smtClean="0"/>
              <a:t> </a:t>
            </a:r>
            <a:r>
              <a:rPr lang="en-US" sz="1800" dirty="0" err="1" smtClean="0"/>
              <a:t>zur</a:t>
            </a:r>
            <a:r>
              <a:rPr lang="en-US" sz="1800" dirty="0" smtClean="0"/>
              <a:t> </a:t>
            </a:r>
            <a:r>
              <a:rPr lang="en-US" sz="1800" dirty="0" err="1" smtClean="0"/>
              <a:t>Zeit</a:t>
            </a:r>
            <a:r>
              <a:rPr lang="en-US" sz="1800" dirty="0" smtClean="0"/>
              <a:t> </a:t>
            </a:r>
            <a:r>
              <a:rPr lang="en-US" sz="1800" dirty="0" err="1" smtClean="0"/>
              <a:t>implementiert</a:t>
            </a:r>
            <a:r>
              <a:rPr lang="en-US" sz="1800" dirty="0"/>
              <a:t>)</a:t>
            </a:r>
          </a:p>
          <a:p>
            <a:pPr lvl="2"/>
            <a:r>
              <a:rPr lang="en-US" sz="1800" b="1" dirty="0"/>
              <a:t>@XFEL (FLASH): </a:t>
            </a:r>
            <a:r>
              <a:rPr lang="en-US" sz="1800" dirty="0" err="1"/>
              <a:t>Funktionsumfang</a:t>
            </a:r>
            <a:r>
              <a:rPr lang="en-US" sz="1800" dirty="0"/>
              <a:t> des Trend-Plots und des Correlation-Plots </a:t>
            </a:r>
            <a:r>
              <a:rPr lang="en-US" sz="1800" dirty="0" err="1"/>
              <a:t>wird</a:t>
            </a:r>
            <a:r>
              <a:rPr lang="en-US" sz="1800" dirty="0"/>
              <a:t> </a:t>
            </a:r>
            <a:r>
              <a:rPr lang="en-US" sz="1800" dirty="0" err="1" smtClean="0"/>
              <a:t>erweitert</a:t>
            </a:r>
            <a:endParaRPr lang="en-US" sz="1800" dirty="0" smtClean="0"/>
          </a:p>
          <a:p>
            <a:pPr lvl="1"/>
            <a:r>
              <a:rPr lang="en-US" sz="2000" dirty="0" smtClean="0"/>
              <a:t>Multi-Channel Analyzer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0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Snapshots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525963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Es</a:t>
            </a:r>
            <a:r>
              <a:rPr lang="en-US" sz="2400" dirty="0" smtClean="0"/>
              <a:t> </a:t>
            </a:r>
            <a:r>
              <a:rPr lang="en-US" sz="2400" dirty="0" err="1" smtClean="0"/>
              <a:t>gibt</a:t>
            </a:r>
            <a:r>
              <a:rPr lang="en-US" sz="2400" dirty="0" smtClean="0"/>
              <a:t> die </a:t>
            </a:r>
            <a:r>
              <a:rPr lang="en-US" sz="2400" dirty="0" err="1" smtClean="0"/>
              <a:t>Möglichkeit</a:t>
            </a:r>
            <a:r>
              <a:rPr lang="en-US" sz="2400" dirty="0" smtClean="0"/>
              <a:t>, </a:t>
            </a:r>
            <a:r>
              <a:rPr lang="en-US" sz="2400" dirty="0" err="1" smtClean="0"/>
              <a:t>bei</a:t>
            </a:r>
            <a:r>
              <a:rPr lang="en-US" sz="2400" dirty="0" smtClean="0"/>
              <a:t> </a:t>
            </a:r>
            <a:r>
              <a:rPr lang="en-US" sz="2400" dirty="0" err="1" smtClean="0"/>
              <a:t>Vorliegen</a:t>
            </a:r>
            <a:r>
              <a:rPr lang="en-US" sz="2400" dirty="0" smtClean="0"/>
              <a:t> </a:t>
            </a:r>
            <a:r>
              <a:rPr lang="en-US" sz="2400" dirty="0" err="1" smtClean="0"/>
              <a:t>bestimmter</a:t>
            </a:r>
            <a:r>
              <a:rPr lang="en-US" sz="2400" dirty="0" smtClean="0"/>
              <a:t> Trigger-</a:t>
            </a:r>
            <a:r>
              <a:rPr lang="en-US" sz="2400" dirty="0" err="1" smtClean="0"/>
              <a:t>Bedingungen</a:t>
            </a:r>
            <a:r>
              <a:rPr lang="en-US" sz="2400" dirty="0" smtClean="0"/>
              <a:t> server-</a:t>
            </a:r>
            <a:r>
              <a:rPr lang="en-US" sz="2400" dirty="0" err="1" smtClean="0"/>
              <a:t>seitig</a:t>
            </a:r>
            <a:r>
              <a:rPr lang="en-US" sz="2400" dirty="0" smtClean="0"/>
              <a:t> </a:t>
            </a:r>
            <a:r>
              <a:rPr lang="en-US" sz="2400" b="1" dirty="0" smtClean="0"/>
              <a:t>Snapshots </a:t>
            </a:r>
            <a:r>
              <a:rPr lang="en-US" sz="2400" b="1" dirty="0" err="1" smtClean="0"/>
              <a:t>ausgewählter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Daten</a:t>
            </a:r>
            <a:r>
              <a:rPr lang="en-US" sz="2400" dirty="0" smtClean="0"/>
              <a:t> </a:t>
            </a:r>
            <a:r>
              <a:rPr lang="en-US" sz="2400" dirty="0" err="1" smtClean="0"/>
              <a:t>zu</a:t>
            </a:r>
            <a:r>
              <a:rPr lang="en-US" sz="2400" dirty="0" smtClean="0"/>
              <a:t> </a:t>
            </a:r>
            <a:r>
              <a:rPr lang="en-US" sz="2400" dirty="0" err="1" smtClean="0"/>
              <a:t>erzeugen</a:t>
            </a:r>
            <a:endParaRPr lang="en-US" sz="2400" dirty="0" smtClean="0"/>
          </a:p>
          <a:p>
            <a:pPr marL="0" indent="0">
              <a:buNone/>
            </a:pPr>
            <a:endParaRPr lang="en-US" sz="700" dirty="0" smtClean="0"/>
          </a:p>
          <a:p>
            <a:r>
              <a:rPr lang="en-US" sz="2400" dirty="0" smtClean="0"/>
              <a:t>Die Snapshot-</a:t>
            </a:r>
            <a:r>
              <a:rPr lang="en-US" sz="2400" dirty="0" err="1" smtClean="0"/>
              <a:t>Erzeugung</a:t>
            </a:r>
            <a:r>
              <a:rPr lang="en-US" sz="2400" dirty="0" smtClean="0"/>
              <a:t> </a:t>
            </a:r>
            <a:r>
              <a:rPr lang="en-US" sz="2400" dirty="0" err="1" smtClean="0"/>
              <a:t>kann</a:t>
            </a:r>
            <a:r>
              <a:rPr lang="en-US" sz="2400" dirty="0" smtClean="0"/>
              <a:t> </a:t>
            </a:r>
            <a:r>
              <a:rPr lang="en-US" sz="2400" dirty="0" err="1" smtClean="0"/>
              <a:t>erfolgen</a:t>
            </a:r>
            <a:r>
              <a:rPr lang="en-US" sz="2400" dirty="0" smtClean="0"/>
              <a:t> </a:t>
            </a:r>
            <a:r>
              <a:rPr lang="en-US" sz="2400" dirty="0" err="1" smtClean="0"/>
              <a:t>durch</a:t>
            </a:r>
            <a:r>
              <a:rPr lang="en-US" sz="2400" dirty="0" smtClean="0"/>
              <a:t>:</a:t>
            </a:r>
          </a:p>
          <a:p>
            <a:pPr lvl="1"/>
            <a:r>
              <a:rPr lang="en-US" sz="2000" b="1" dirty="0" smtClean="0"/>
              <a:t>@XFEL (FLASH): </a:t>
            </a:r>
            <a:r>
              <a:rPr lang="en-US" sz="2000" dirty="0" smtClean="0"/>
              <a:t>DAQ-System </a:t>
            </a:r>
          </a:p>
          <a:p>
            <a:pPr lvl="1"/>
            <a:r>
              <a:rPr lang="en-US" sz="2000" dirty="0" smtClean="0"/>
              <a:t>Event-Archive System</a:t>
            </a:r>
          </a:p>
          <a:p>
            <a:pPr lvl="1"/>
            <a:endParaRPr lang="en-US" sz="700" dirty="0" smtClean="0"/>
          </a:p>
          <a:p>
            <a:r>
              <a:rPr lang="en-US" sz="2400" dirty="0" smtClean="0"/>
              <a:t>Die Snapshot-</a:t>
            </a:r>
            <a:r>
              <a:rPr lang="en-US" sz="2400" dirty="0" err="1" smtClean="0"/>
              <a:t>Kanäle</a:t>
            </a:r>
            <a:r>
              <a:rPr lang="en-US" sz="2400" dirty="0" smtClean="0"/>
              <a:t> </a:t>
            </a:r>
            <a:r>
              <a:rPr lang="en-US" sz="2400" dirty="0" err="1" smtClean="0"/>
              <a:t>werden</a:t>
            </a:r>
            <a:r>
              <a:rPr lang="en-US" sz="2400" dirty="0" smtClean="0"/>
              <a:t> </a:t>
            </a:r>
            <a:r>
              <a:rPr lang="en-US" sz="2400" b="1" dirty="0" err="1" smtClean="0"/>
              <a:t>bei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Bedarf</a:t>
            </a:r>
            <a:r>
              <a:rPr lang="en-US" sz="2400" b="1" dirty="0" smtClean="0"/>
              <a:t> </a:t>
            </a:r>
            <a:r>
              <a:rPr lang="en-US" sz="2400" dirty="0" err="1" smtClean="0"/>
              <a:t>eingerichtet</a:t>
            </a:r>
            <a:r>
              <a:rPr lang="en-US" sz="2400" dirty="0" smtClean="0"/>
              <a:t> </a:t>
            </a:r>
            <a:r>
              <a:rPr lang="en-US" sz="2400" dirty="0"/>
              <a:t>(die </a:t>
            </a:r>
            <a:r>
              <a:rPr lang="en-US" sz="2400" dirty="0" err="1"/>
              <a:t>Mitarbeit</a:t>
            </a:r>
            <a:r>
              <a:rPr lang="en-US" sz="2400" dirty="0"/>
              <a:t> der </a:t>
            </a:r>
            <a:r>
              <a:rPr lang="en-US" sz="2400" dirty="0" err="1"/>
              <a:t>Benutzer</a:t>
            </a:r>
            <a:r>
              <a:rPr lang="en-US" sz="2400" dirty="0"/>
              <a:t> </a:t>
            </a:r>
            <a:r>
              <a:rPr lang="en-US" sz="2400" dirty="0" err="1"/>
              <a:t>wird</a:t>
            </a:r>
            <a:r>
              <a:rPr lang="en-US" sz="2400" dirty="0"/>
              <a:t> </a:t>
            </a:r>
            <a:r>
              <a:rPr lang="en-US" sz="2400" dirty="0" err="1"/>
              <a:t>erwartet</a:t>
            </a:r>
            <a:r>
              <a:rPr lang="en-US" sz="2400" dirty="0"/>
              <a:t>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64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 smtClean="0"/>
              <a:t>Schlussbemerkungen</a:t>
            </a:r>
            <a:r>
              <a:rPr lang="en-US" sz="4000" b="1" dirty="0" smtClean="0"/>
              <a:t> (1/2)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1999"/>
          </a:xfrm>
        </p:spPr>
        <p:txBody>
          <a:bodyPr>
            <a:noAutofit/>
          </a:bodyPr>
          <a:lstStyle/>
          <a:p>
            <a:r>
              <a:rPr lang="en-US" sz="2800" b="1" dirty="0" err="1" smtClean="0"/>
              <a:t>Offene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Punkte</a:t>
            </a:r>
            <a:r>
              <a:rPr lang="en-US" sz="2800" b="1" dirty="0" smtClean="0"/>
              <a:t>: </a:t>
            </a:r>
          </a:p>
          <a:p>
            <a:pPr lvl="1"/>
            <a:r>
              <a:rPr lang="en-US" sz="2400" b="1" dirty="0" smtClean="0"/>
              <a:t>@XFEL (FLASH): </a:t>
            </a:r>
            <a:r>
              <a:rPr lang="en-US" sz="2400" dirty="0" err="1" smtClean="0"/>
              <a:t>Behandlung</a:t>
            </a:r>
            <a:r>
              <a:rPr lang="en-US" sz="2400" dirty="0" smtClean="0"/>
              <a:t> und </a:t>
            </a:r>
            <a:r>
              <a:rPr lang="en-US" sz="2400" dirty="0" err="1" smtClean="0"/>
              <a:t>Visualisierung</a:t>
            </a:r>
            <a:r>
              <a:rPr lang="en-US" sz="2400" dirty="0" smtClean="0"/>
              <a:t> von </a:t>
            </a:r>
            <a:r>
              <a:rPr lang="en-US" sz="2400" dirty="0" err="1" smtClean="0"/>
              <a:t>Alarmen</a:t>
            </a:r>
            <a:endParaRPr lang="en-US" sz="2400" dirty="0" smtClean="0"/>
          </a:p>
          <a:p>
            <a:pPr lvl="1"/>
            <a:r>
              <a:rPr lang="en-US" sz="2400" dirty="0" smtClean="0"/>
              <a:t>Absolute </a:t>
            </a:r>
            <a:r>
              <a:rPr lang="en-US" sz="2400" dirty="0" err="1" smtClean="0"/>
              <a:t>zeitliche</a:t>
            </a:r>
            <a:r>
              <a:rPr lang="en-US" sz="2400" dirty="0" smtClean="0"/>
              <a:t> </a:t>
            </a:r>
            <a:r>
              <a:rPr lang="en-US" sz="2400" dirty="0" err="1" smtClean="0"/>
              <a:t>Vergleichbarkeit</a:t>
            </a:r>
            <a:r>
              <a:rPr lang="en-US" sz="2400" dirty="0" smtClean="0"/>
              <a:t> der Updates </a:t>
            </a:r>
            <a:r>
              <a:rPr lang="en-US" sz="2400" dirty="0" err="1" smtClean="0"/>
              <a:t>bei</a:t>
            </a:r>
            <a:r>
              <a:rPr lang="en-US" sz="2400" dirty="0" smtClean="0"/>
              <a:t> </a:t>
            </a:r>
            <a:r>
              <a:rPr lang="en-US" sz="2400" dirty="0" err="1" smtClean="0"/>
              <a:t>Servern</a:t>
            </a:r>
            <a:r>
              <a:rPr lang="en-US" sz="2400" dirty="0" smtClean="0"/>
              <a:t> (“slow stream”): </a:t>
            </a:r>
            <a:r>
              <a:rPr lang="en-US" sz="2400" dirty="0" smtClean="0"/>
              <a:t> 1s</a:t>
            </a:r>
            <a:r>
              <a:rPr lang="en-US" sz="2400" dirty="0" smtClean="0"/>
              <a:t>?, 100ms?, 10ms?</a:t>
            </a:r>
          </a:p>
          <a:p>
            <a:pPr lvl="1"/>
            <a:r>
              <a:rPr lang="en-US" sz="2400" dirty="0" err="1" smtClean="0"/>
              <a:t>Organisation</a:t>
            </a:r>
            <a:r>
              <a:rPr lang="en-US" sz="2400" dirty="0" smtClean="0"/>
              <a:t> des “1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-Level Supports” (</a:t>
            </a:r>
            <a:r>
              <a:rPr lang="en-US" sz="2400" dirty="0" err="1" smtClean="0"/>
              <a:t>Ansprechpartner</a:t>
            </a:r>
            <a:r>
              <a:rPr lang="en-US" sz="2400" dirty="0" smtClean="0"/>
              <a:t>) </a:t>
            </a:r>
            <a:r>
              <a:rPr lang="en-US" sz="2400" dirty="0" err="1" smtClean="0"/>
              <a:t>bei</a:t>
            </a:r>
            <a:r>
              <a:rPr lang="en-US" sz="2400" dirty="0" smtClean="0"/>
              <a:t> </a:t>
            </a:r>
            <a:r>
              <a:rPr lang="en-US" sz="2400" dirty="0" err="1" smtClean="0"/>
              <a:t>gemischten</a:t>
            </a:r>
            <a:r>
              <a:rPr lang="en-US" sz="2400" dirty="0" smtClean="0"/>
              <a:t> </a:t>
            </a:r>
            <a:r>
              <a:rPr lang="en-US" sz="2400" dirty="0" err="1" smtClean="0"/>
              <a:t>Systemen</a:t>
            </a:r>
            <a:endParaRPr lang="en-US" sz="2400" dirty="0" smtClean="0"/>
          </a:p>
          <a:p>
            <a:pPr lvl="1"/>
            <a:r>
              <a:rPr lang="en-US" sz="2400" dirty="0" smtClean="0"/>
              <a:t>...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err="1" smtClean="0"/>
              <a:t>R.Bacher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Betriebsseminar</a:t>
            </a:r>
            <a:r>
              <a:rPr lang="en-US" dirty="0" smtClean="0"/>
              <a:t>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289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err="1" smtClean="0"/>
              <a:t>Schlussbemerkungen</a:t>
            </a:r>
            <a:r>
              <a:rPr lang="en-US" sz="4000" b="1" dirty="0" smtClean="0"/>
              <a:t> (2/2)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1999"/>
          </a:xfrm>
        </p:spPr>
        <p:txBody>
          <a:bodyPr>
            <a:noAutofit/>
          </a:bodyPr>
          <a:lstStyle/>
          <a:p>
            <a:r>
              <a:rPr lang="en-US" sz="2400" b="1" dirty="0" err="1" smtClean="0"/>
              <a:t>Herausforderungen</a:t>
            </a:r>
            <a:r>
              <a:rPr lang="en-US" sz="2400" b="1" dirty="0" smtClean="0"/>
              <a:t> (</a:t>
            </a:r>
            <a:r>
              <a:rPr lang="en-US" sz="2400" b="1" dirty="0" err="1" smtClean="0"/>
              <a:t>für</a:t>
            </a:r>
            <a:r>
              <a:rPr lang="en-US" sz="2400" b="1" dirty="0" smtClean="0"/>
              <a:t> alle </a:t>
            </a:r>
            <a:r>
              <a:rPr lang="en-US" sz="2400" b="1" dirty="0" err="1" smtClean="0"/>
              <a:t>Beteiligten</a:t>
            </a:r>
            <a:r>
              <a:rPr lang="en-US" sz="2400" b="1" smtClean="0"/>
              <a:t>):</a:t>
            </a:r>
            <a:endParaRPr lang="en-US" sz="2400" b="1" dirty="0" smtClean="0"/>
          </a:p>
          <a:p>
            <a:pPr lvl="1"/>
            <a:r>
              <a:rPr lang="en-US" sz="2000" dirty="0" err="1" smtClean="0"/>
              <a:t>Hohe</a:t>
            </a:r>
            <a:r>
              <a:rPr lang="en-US" sz="2000" dirty="0" smtClean="0"/>
              <a:t> </a:t>
            </a:r>
            <a:r>
              <a:rPr lang="en-US" sz="2000" dirty="0" err="1" smtClean="0"/>
              <a:t>Erwartungshaltung</a:t>
            </a:r>
            <a:r>
              <a:rPr lang="en-US" sz="2000" dirty="0" smtClean="0"/>
              <a:t> an die </a:t>
            </a:r>
            <a:r>
              <a:rPr lang="en-US" sz="2000" dirty="0" err="1" smtClean="0"/>
              <a:t>Bedienbarkeit</a:t>
            </a:r>
            <a:r>
              <a:rPr lang="en-US" sz="2000" dirty="0" smtClean="0"/>
              <a:t>, </a:t>
            </a:r>
            <a:r>
              <a:rPr lang="en-US" sz="2000" dirty="0" err="1" smtClean="0"/>
              <a:t>Übersichtlichkeit</a:t>
            </a:r>
            <a:r>
              <a:rPr lang="en-US" sz="2000" dirty="0" smtClean="0"/>
              <a:t>, </a:t>
            </a:r>
            <a:r>
              <a:rPr lang="en-US" sz="2000" dirty="0" err="1" smtClean="0"/>
              <a:t>Automatisierung</a:t>
            </a:r>
            <a:r>
              <a:rPr lang="en-US" sz="2000" dirty="0" smtClean="0"/>
              <a:t>, </a:t>
            </a:r>
            <a:r>
              <a:rPr lang="en-US" sz="2000" dirty="0" err="1" smtClean="0"/>
              <a:t>Zuverlässigkeit</a:t>
            </a:r>
            <a:r>
              <a:rPr lang="en-US" sz="2000" dirty="0" smtClean="0"/>
              <a:t> etc.</a:t>
            </a:r>
          </a:p>
          <a:p>
            <a:pPr lvl="1"/>
            <a:r>
              <a:rPr lang="en-US" sz="2000" b="1" dirty="0" smtClean="0"/>
              <a:t>@XFEL (FLASH): </a:t>
            </a:r>
            <a:r>
              <a:rPr lang="en-US" sz="2000" dirty="0" err="1" smtClean="0"/>
              <a:t>Rechtzeitige</a:t>
            </a:r>
            <a:r>
              <a:rPr lang="en-US" sz="2000" dirty="0" smtClean="0"/>
              <a:t> </a:t>
            </a:r>
            <a:r>
              <a:rPr lang="en-US" sz="2000" dirty="0" err="1" smtClean="0"/>
              <a:t>Verfügbarkeit</a:t>
            </a:r>
            <a:r>
              <a:rPr lang="en-US" sz="2000" dirty="0" smtClean="0"/>
              <a:t> von BKR-</a:t>
            </a:r>
            <a:r>
              <a:rPr lang="en-US" sz="2000" dirty="0" err="1" smtClean="0"/>
              <a:t>Applikationen</a:t>
            </a:r>
            <a:r>
              <a:rPr lang="en-US" sz="2000" dirty="0" smtClean="0"/>
              <a:t> / Displays </a:t>
            </a:r>
            <a:r>
              <a:rPr lang="en-US" sz="2000" dirty="0" err="1" smtClean="0"/>
              <a:t>mit</a:t>
            </a:r>
            <a:r>
              <a:rPr lang="en-US" sz="2000" dirty="0" smtClean="0"/>
              <a:t> den </a:t>
            </a:r>
            <a:r>
              <a:rPr lang="en-US" sz="2000" dirty="0" err="1" smtClean="0"/>
              <a:t>erwarteten</a:t>
            </a:r>
            <a:r>
              <a:rPr lang="en-US" sz="2000" dirty="0" smtClean="0"/>
              <a:t> </a:t>
            </a:r>
            <a:r>
              <a:rPr lang="en-US" sz="2000" dirty="0" err="1" smtClean="0"/>
              <a:t>Eigenschaften</a:t>
            </a:r>
            <a:endParaRPr lang="en-US" sz="2000" dirty="0" smtClean="0"/>
          </a:p>
          <a:p>
            <a:pPr lvl="1"/>
            <a:r>
              <a:rPr lang="en-US" sz="2000" b="1" dirty="0" smtClean="0"/>
              <a:t>@</a:t>
            </a:r>
            <a:r>
              <a:rPr lang="en-US" sz="2000" b="1" dirty="0"/>
              <a:t>XFEL (FLASH): </a:t>
            </a:r>
            <a:r>
              <a:rPr lang="en-US" sz="2000" dirty="0" err="1"/>
              <a:t>Rechtzeitige</a:t>
            </a:r>
            <a:r>
              <a:rPr lang="en-US" sz="2000" dirty="0"/>
              <a:t> </a:t>
            </a:r>
            <a:r>
              <a:rPr lang="en-US" sz="2000" dirty="0" err="1"/>
              <a:t>Verfügbarkeit</a:t>
            </a:r>
            <a:r>
              <a:rPr lang="en-US" sz="2000" dirty="0"/>
              <a:t> von </a:t>
            </a:r>
            <a:r>
              <a:rPr lang="en-US" sz="2000" dirty="0" smtClean="0"/>
              <a:t>Server-</a:t>
            </a:r>
            <a:r>
              <a:rPr lang="en-US" sz="2000" dirty="0" err="1" smtClean="0"/>
              <a:t>Applikationen</a:t>
            </a:r>
            <a:r>
              <a:rPr lang="en-US" sz="2000" dirty="0" smtClean="0"/>
              <a:t> </a:t>
            </a:r>
            <a:r>
              <a:rPr lang="en-US" sz="2000" dirty="0" err="1" smtClean="0"/>
              <a:t>mit</a:t>
            </a:r>
            <a:r>
              <a:rPr lang="en-US" sz="2000" dirty="0" smtClean="0"/>
              <a:t> </a:t>
            </a:r>
            <a:r>
              <a:rPr lang="en-US" sz="2000" dirty="0"/>
              <a:t>den </a:t>
            </a:r>
            <a:r>
              <a:rPr lang="en-US" sz="2000" dirty="0" err="1"/>
              <a:t>erwarteten</a:t>
            </a:r>
            <a:r>
              <a:rPr lang="en-US" sz="2000" dirty="0"/>
              <a:t> </a:t>
            </a:r>
            <a:r>
              <a:rPr lang="en-US" sz="2000" dirty="0" err="1" smtClean="0"/>
              <a:t>Eigenschaften</a:t>
            </a:r>
            <a:endParaRPr lang="en-US" sz="2000" dirty="0" smtClean="0"/>
          </a:p>
          <a:p>
            <a:pPr lvl="1"/>
            <a:r>
              <a:rPr lang="en-US" sz="2000" b="1" dirty="0" smtClean="0"/>
              <a:t>@XFEL (FLASH): </a:t>
            </a:r>
            <a:r>
              <a:rPr lang="en-US" sz="2000" dirty="0" err="1" smtClean="0"/>
              <a:t>Rechtzeitige</a:t>
            </a:r>
            <a:r>
              <a:rPr lang="en-US" sz="2000" dirty="0" smtClean="0"/>
              <a:t> </a:t>
            </a:r>
            <a:r>
              <a:rPr lang="en-US" sz="2000" dirty="0" err="1" smtClean="0"/>
              <a:t>Verfügbarkeit</a:t>
            </a:r>
            <a:r>
              <a:rPr lang="en-US" sz="2000" dirty="0" smtClean="0"/>
              <a:t> der </a:t>
            </a:r>
            <a:r>
              <a:rPr lang="el-GR" sz="2000" dirty="0" smtClean="0"/>
              <a:t>μ</a:t>
            </a:r>
            <a:r>
              <a:rPr lang="en-US" sz="2000" dirty="0" smtClean="0"/>
              <a:t>TCA – </a:t>
            </a:r>
            <a:r>
              <a:rPr lang="en-US" sz="2000" dirty="0" err="1" smtClean="0"/>
              <a:t>Komponenten</a:t>
            </a:r>
            <a:r>
              <a:rPr lang="en-US" sz="2000" dirty="0" smtClean="0"/>
              <a:t> (</a:t>
            </a:r>
            <a:r>
              <a:rPr lang="en-US" sz="2000" dirty="0" err="1" smtClean="0"/>
              <a:t>inklusive</a:t>
            </a:r>
            <a:r>
              <a:rPr lang="en-US" sz="2000" dirty="0" smtClean="0"/>
              <a:t> Firmware) </a:t>
            </a:r>
            <a:r>
              <a:rPr lang="en-US" sz="2000" dirty="0" err="1" smtClean="0"/>
              <a:t>mit</a:t>
            </a:r>
            <a:r>
              <a:rPr lang="en-US" sz="2000" dirty="0" smtClean="0"/>
              <a:t> den </a:t>
            </a:r>
            <a:r>
              <a:rPr lang="en-US" sz="2000" dirty="0" err="1" smtClean="0"/>
              <a:t>erwarteten</a:t>
            </a:r>
            <a:r>
              <a:rPr lang="en-US" sz="2000" dirty="0" smtClean="0"/>
              <a:t> </a:t>
            </a:r>
            <a:r>
              <a:rPr lang="en-US" sz="2000" dirty="0" err="1" smtClean="0"/>
              <a:t>Eigenschaften</a:t>
            </a:r>
            <a:endParaRPr lang="en-US" sz="2000" dirty="0" smtClean="0"/>
          </a:p>
          <a:p>
            <a:pPr lvl="1"/>
            <a:r>
              <a:rPr lang="en-US" sz="2000" b="1" dirty="0" smtClean="0"/>
              <a:t>@XFEL (FLASH): </a:t>
            </a:r>
            <a:r>
              <a:rPr lang="en-US" sz="2000" dirty="0" err="1" smtClean="0"/>
              <a:t>Leistungsfähigkeit</a:t>
            </a:r>
            <a:r>
              <a:rPr lang="en-US" sz="2000" dirty="0" smtClean="0"/>
              <a:t> des </a:t>
            </a:r>
            <a:r>
              <a:rPr lang="en-US" sz="2000" dirty="0" err="1" smtClean="0"/>
              <a:t>Kontrollsystems</a:t>
            </a:r>
            <a:r>
              <a:rPr lang="en-US" sz="2000" dirty="0" smtClean="0"/>
              <a:t> </a:t>
            </a:r>
            <a:r>
              <a:rPr lang="en-US" sz="2000" dirty="0" err="1" smtClean="0"/>
              <a:t>bei</a:t>
            </a:r>
            <a:r>
              <a:rPr lang="en-US" sz="2000" dirty="0" smtClean="0"/>
              <a:t> </a:t>
            </a:r>
            <a:r>
              <a:rPr lang="en-US" sz="2000" dirty="0" err="1" smtClean="0"/>
              <a:t>hohem</a:t>
            </a:r>
            <a:r>
              <a:rPr lang="en-US" sz="2000" dirty="0" smtClean="0"/>
              <a:t> </a:t>
            </a:r>
            <a:r>
              <a:rPr lang="en-US" sz="2000" dirty="0" err="1" smtClean="0"/>
              <a:t>Datenaufkommen</a:t>
            </a:r>
            <a:endParaRPr lang="en-US" sz="2000" dirty="0" smtClean="0"/>
          </a:p>
          <a:p>
            <a:pPr lvl="1"/>
            <a:r>
              <a:rPr lang="en-US" sz="2000" dirty="0" smtClean="0"/>
              <a:t>...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err="1" smtClean="0"/>
              <a:t>R.Bacher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Betriebsseminar</a:t>
            </a:r>
            <a:r>
              <a:rPr lang="en-US" dirty="0" smtClean="0"/>
              <a:t>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49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Benutzerperspektive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err="1" smtClean="0"/>
              <a:t>Benutzer</a:t>
            </a:r>
            <a:r>
              <a:rPr lang="en-US" sz="2400" dirty="0" smtClean="0"/>
              <a:t>:</a:t>
            </a:r>
          </a:p>
          <a:p>
            <a:pPr lvl="1"/>
            <a:r>
              <a:rPr lang="en-US" sz="2000" dirty="0" smtClean="0"/>
              <a:t>BKR: Alle </a:t>
            </a:r>
            <a:r>
              <a:rPr lang="en-US" sz="2000" dirty="0" err="1" smtClean="0"/>
              <a:t>Personen</a:t>
            </a:r>
            <a:r>
              <a:rPr lang="en-US" sz="2000" dirty="0" smtClean="0"/>
              <a:t>, </a:t>
            </a:r>
            <a:r>
              <a:rPr lang="en-US" sz="2000" dirty="0" err="1" smtClean="0"/>
              <a:t>welche</a:t>
            </a:r>
            <a:r>
              <a:rPr lang="en-US" sz="2000" dirty="0" smtClean="0"/>
              <a:t> die BKR-</a:t>
            </a:r>
            <a:r>
              <a:rPr lang="en-US" sz="2000" dirty="0" err="1" smtClean="0"/>
              <a:t>Applikationen</a:t>
            </a:r>
            <a:r>
              <a:rPr lang="en-US" sz="2000" dirty="0" smtClean="0"/>
              <a:t> </a:t>
            </a:r>
            <a:r>
              <a:rPr lang="en-US" sz="2000" dirty="0" err="1" smtClean="0"/>
              <a:t>benutzen</a:t>
            </a:r>
            <a:endParaRPr lang="en-US" sz="2000" dirty="0" smtClean="0"/>
          </a:p>
          <a:p>
            <a:pPr lvl="1"/>
            <a:r>
              <a:rPr lang="en-US" sz="2000" dirty="0" smtClean="0"/>
              <a:t>Front-End: Alle </a:t>
            </a:r>
            <a:r>
              <a:rPr lang="en-US" sz="2000" dirty="0" err="1" smtClean="0"/>
              <a:t>Personen</a:t>
            </a:r>
            <a:r>
              <a:rPr lang="en-US" sz="2000" dirty="0" smtClean="0"/>
              <a:t>, </a:t>
            </a:r>
            <a:r>
              <a:rPr lang="en-US" sz="2000" dirty="0" err="1" smtClean="0"/>
              <a:t>welche</a:t>
            </a:r>
            <a:r>
              <a:rPr lang="en-US" sz="2000" dirty="0" smtClean="0"/>
              <a:t> </a:t>
            </a:r>
            <a:r>
              <a:rPr lang="en-US" sz="2000" dirty="0" err="1" smtClean="0"/>
              <a:t>für</a:t>
            </a:r>
            <a:r>
              <a:rPr lang="en-US" sz="2000" dirty="0" smtClean="0"/>
              <a:t> </a:t>
            </a:r>
            <a:r>
              <a:rPr lang="en-US" sz="2000" dirty="0" err="1" smtClean="0"/>
              <a:t>Subsysteme</a:t>
            </a:r>
            <a:r>
              <a:rPr lang="en-US" sz="2000" dirty="0" smtClean="0"/>
              <a:t> und </a:t>
            </a:r>
            <a:r>
              <a:rPr lang="en-US" sz="2000" dirty="0" err="1" smtClean="0"/>
              <a:t>Komponenten</a:t>
            </a:r>
            <a:r>
              <a:rPr lang="en-US" sz="2000" dirty="0" smtClean="0"/>
              <a:t> </a:t>
            </a:r>
            <a:r>
              <a:rPr lang="en-US" sz="2000" dirty="0" err="1" smtClean="0"/>
              <a:t>verantworlich</a:t>
            </a:r>
            <a:r>
              <a:rPr lang="en-US" sz="2000" dirty="0" smtClean="0"/>
              <a:t> </a:t>
            </a:r>
            <a:r>
              <a:rPr lang="en-US" sz="2000" dirty="0" err="1" smtClean="0"/>
              <a:t>sind</a:t>
            </a:r>
            <a:r>
              <a:rPr lang="en-US" sz="2000" dirty="0"/>
              <a:t> </a:t>
            </a:r>
            <a:r>
              <a:rPr lang="en-US" sz="2000" dirty="0" smtClean="0"/>
              <a:t>und Front-End Hardware </a:t>
            </a:r>
            <a:r>
              <a:rPr lang="en-US" sz="2000" dirty="0" err="1" smtClean="0"/>
              <a:t>mit</a:t>
            </a:r>
            <a:r>
              <a:rPr lang="en-US" sz="2000" dirty="0" smtClean="0"/>
              <a:t> </a:t>
            </a:r>
            <a:r>
              <a:rPr lang="en-US" sz="2000" dirty="0" err="1" smtClean="0"/>
              <a:t>dem</a:t>
            </a:r>
            <a:r>
              <a:rPr lang="en-US" sz="2000" dirty="0" smtClean="0"/>
              <a:t> </a:t>
            </a:r>
            <a:r>
              <a:rPr lang="en-US" sz="2000" dirty="0" err="1" smtClean="0"/>
              <a:t>Kontrollsystem</a:t>
            </a:r>
            <a:r>
              <a:rPr lang="en-US" sz="2000" dirty="0" smtClean="0"/>
              <a:t> </a:t>
            </a:r>
            <a:r>
              <a:rPr lang="en-US" sz="2000" dirty="0" err="1" smtClean="0"/>
              <a:t>verbinden</a:t>
            </a:r>
            <a:r>
              <a:rPr lang="en-US" sz="2000" dirty="0" smtClean="0"/>
              <a:t> </a:t>
            </a:r>
            <a:r>
              <a:rPr lang="en-US" sz="2000" dirty="0" err="1" smtClean="0"/>
              <a:t>bzw</a:t>
            </a:r>
            <a:r>
              <a:rPr lang="en-US" sz="2000" dirty="0" smtClean="0"/>
              <a:t>. </a:t>
            </a:r>
            <a:r>
              <a:rPr lang="en-US" sz="2000" dirty="0" err="1" smtClean="0"/>
              <a:t>selbst</a:t>
            </a:r>
            <a:r>
              <a:rPr lang="en-US" sz="2000" dirty="0" smtClean="0"/>
              <a:t> Device-</a:t>
            </a:r>
            <a:r>
              <a:rPr lang="en-US" sz="2000" dirty="0" err="1" smtClean="0"/>
              <a:t>Serverprogramme</a:t>
            </a:r>
            <a:r>
              <a:rPr lang="en-US" sz="2000" dirty="0" smtClean="0"/>
              <a:t> </a:t>
            </a:r>
            <a:r>
              <a:rPr lang="en-US" sz="2000" dirty="0" err="1" smtClean="0"/>
              <a:t>schreiben</a:t>
            </a:r>
            <a:endParaRPr lang="en-US" sz="2000" dirty="0" smtClean="0"/>
          </a:p>
          <a:p>
            <a:pPr marL="457200" lvl="1" indent="0">
              <a:buNone/>
            </a:pPr>
            <a:endParaRPr lang="en-US" sz="2000" dirty="0" smtClean="0"/>
          </a:p>
          <a:p>
            <a:r>
              <a:rPr lang="en-US" sz="2400" dirty="0" err="1" smtClean="0"/>
              <a:t>Welche</a:t>
            </a:r>
            <a:r>
              <a:rPr lang="en-US" sz="2400" dirty="0" smtClean="0"/>
              <a:t> </a:t>
            </a:r>
            <a:r>
              <a:rPr lang="en-US" sz="2400" dirty="0" err="1" smtClean="0"/>
              <a:t>Möglichkeiten</a:t>
            </a:r>
            <a:r>
              <a:rPr lang="en-US" sz="2400" dirty="0" smtClean="0"/>
              <a:t> </a:t>
            </a:r>
            <a:r>
              <a:rPr lang="en-US" sz="2400" dirty="0" err="1" smtClean="0"/>
              <a:t>bietet</a:t>
            </a:r>
            <a:r>
              <a:rPr lang="en-US" sz="2400" dirty="0" smtClean="0"/>
              <a:t> das </a:t>
            </a:r>
            <a:r>
              <a:rPr lang="en-US" sz="2400" dirty="0" err="1" smtClean="0"/>
              <a:t>Kontrollsystem</a:t>
            </a:r>
            <a:r>
              <a:rPr lang="en-US" sz="2400" dirty="0" smtClean="0"/>
              <a:t> </a:t>
            </a:r>
            <a:r>
              <a:rPr lang="en-US" sz="2400" dirty="0" err="1" smtClean="0"/>
              <a:t>für</a:t>
            </a:r>
            <a:r>
              <a:rPr lang="en-US" sz="2400" dirty="0" smtClean="0"/>
              <a:t> </a:t>
            </a:r>
            <a:r>
              <a:rPr lang="en-US" sz="2400" dirty="0" err="1" smtClean="0"/>
              <a:t>Benutzer</a:t>
            </a:r>
            <a:r>
              <a:rPr lang="en-US" sz="2400" dirty="0" smtClean="0"/>
              <a:t>?</a:t>
            </a:r>
          </a:p>
          <a:p>
            <a:r>
              <a:rPr lang="en-US" sz="2400" dirty="0" smtClean="0"/>
              <a:t>Was </a:t>
            </a:r>
            <a:r>
              <a:rPr lang="en-US" sz="2400" dirty="0" err="1" smtClean="0"/>
              <a:t>wird</a:t>
            </a:r>
            <a:r>
              <a:rPr lang="en-US" sz="2400" dirty="0" smtClean="0"/>
              <a:t> </a:t>
            </a:r>
            <a:r>
              <a:rPr lang="en-US" sz="2400" dirty="0" err="1" smtClean="0"/>
              <a:t>vom</a:t>
            </a:r>
            <a:r>
              <a:rPr lang="en-US" sz="2400" dirty="0" smtClean="0"/>
              <a:t> </a:t>
            </a:r>
            <a:r>
              <a:rPr lang="en-US" sz="2400" dirty="0" err="1" smtClean="0"/>
              <a:t>Benutzer</a:t>
            </a:r>
            <a:r>
              <a:rPr lang="en-US" sz="2400" dirty="0" smtClean="0"/>
              <a:t> </a:t>
            </a:r>
            <a:r>
              <a:rPr lang="en-US" sz="2400" dirty="0" err="1" smtClean="0"/>
              <a:t>erwartet</a:t>
            </a:r>
            <a:r>
              <a:rPr lang="en-US" sz="2400" dirty="0" smtClean="0"/>
              <a:t>? Auf was muss man </a:t>
            </a:r>
            <a:r>
              <a:rPr lang="en-US" sz="2400" dirty="0" err="1" smtClean="0"/>
              <a:t>sich</a:t>
            </a:r>
            <a:r>
              <a:rPr lang="en-US" sz="2400" dirty="0" smtClean="0"/>
              <a:t> </a:t>
            </a:r>
            <a:r>
              <a:rPr lang="en-US" sz="2400" dirty="0" err="1" smtClean="0"/>
              <a:t>als</a:t>
            </a:r>
            <a:r>
              <a:rPr lang="en-US" sz="2400" dirty="0" smtClean="0"/>
              <a:t> </a:t>
            </a:r>
            <a:r>
              <a:rPr lang="en-US" sz="2400" dirty="0" err="1" smtClean="0"/>
              <a:t>Benutzer</a:t>
            </a:r>
            <a:r>
              <a:rPr lang="en-US" sz="2400" dirty="0" smtClean="0"/>
              <a:t> </a:t>
            </a:r>
            <a:r>
              <a:rPr lang="en-US" sz="2400" dirty="0" err="1" smtClean="0"/>
              <a:t>einstellen</a:t>
            </a:r>
            <a:r>
              <a:rPr lang="en-US" sz="2400" dirty="0" smtClean="0"/>
              <a:t>?</a:t>
            </a:r>
          </a:p>
          <a:p>
            <a:endParaRPr lang="en-US" sz="2400" dirty="0"/>
          </a:p>
          <a:p>
            <a:pPr marL="0" lvl="1" indent="0">
              <a:buNone/>
            </a:pPr>
            <a:r>
              <a:rPr lang="en-US" sz="2000" i="1" dirty="0" smtClean="0">
                <a:solidFill>
                  <a:srgbClr val="0070C0"/>
                </a:solidFill>
              </a:rPr>
              <a:t>		      </a:t>
            </a:r>
            <a:r>
              <a:rPr lang="en-US" sz="2000" i="1" dirty="0" smtClean="0">
                <a:solidFill>
                  <a:srgbClr val="0070C0"/>
                </a:solidFill>
              </a:rPr>
              <a:t>                                 </a:t>
            </a:r>
            <a:r>
              <a:rPr lang="en-US" sz="2000" i="1" dirty="0" smtClean="0">
                <a:solidFill>
                  <a:srgbClr val="0070C0"/>
                </a:solidFill>
              </a:rPr>
              <a:t>(</a:t>
            </a:r>
            <a:r>
              <a:rPr lang="en-US" sz="2000" i="1" dirty="0" err="1" smtClean="0">
                <a:solidFill>
                  <a:srgbClr val="0070C0"/>
                </a:solidFill>
              </a:rPr>
              <a:t>siehe</a:t>
            </a:r>
            <a:r>
              <a:rPr lang="en-US" sz="2000" i="1" dirty="0" smtClean="0">
                <a:solidFill>
                  <a:srgbClr val="0070C0"/>
                </a:solidFill>
              </a:rPr>
              <a:t> </a:t>
            </a:r>
            <a:r>
              <a:rPr lang="en-US" sz="2000" i="1" dirty="0" err="1" smtClean="0">
                <a:solidFill>
                  <a:srgbClr val="0070C0"/>
                </a:solidFill>
              </a:rPr>
              <a:t>auch</a:t>
            </a:r>
            <a:r>
              <a:rPr lang="en-US" sz="2000" i="1" dirty="0" smtClean="0">
                <a:solidFill>
                  <a:srgbClr val="0070C0"/>
                </a:solidFill>
              </a:rPr>
              <a:t> “</a:t>
            </a:r>
            <a:r>
              <a:rPr lang="en-US" sz="2000" i="1" dirty="0" err="1" smtClean="0">
                <a:solidFill>
                  <a:srgbClr val="0070C0"/>
                </a:solidFill>
              </a:rPr>
              <a:t>Wünsche</a:t>
            </a:r>
            <a:r>
              <a:rPr lang="en-US" sz="2000" i="1" dirty="0" smtClean="0">
                <a:solidFill>
                  <a:srgbClr val="0070C0"/>
                </a:solidFill>
              </a:rPr>
              <a:t> an </a:t>
            </a:r>
            <a:r>
              <a:rPr lang="en-US" sz="2000" i="1" dirty="0" err="1" smtClean="0">
                <a:solidFill>
                  <a:srgbClr val="0070C0"/>
                </a:solidFill>
              </a:rPr>
              <a:t>Kontrollen</a:t>
            </a:r>
            <a:r>
              <a:rPr lang="en-US" sz="2000" i="1" dirty="0" smtClean="0">
                <a:solidFill>
                  <a:srgbClr val="0070C0"/>
                </a:solidFill>
              </a:rPr>
              <a:t>”)</a:t>
            </a:r>
            <a:endParaRPr lang="en-US" sz="2000" dirty="0" smtClean="0"/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65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 smtClean="0"/>
              <a:t>Kontrollsysteminfrastrukturen</a:t>
            </a:r>
            <a:r>
              <a:rPr lang="en-US" sz="3600" b="1" dirty="0" smtClean="0"/>
              <a:t> (1/2)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525963"/>
          </a:xfrm>
        </p:spPr>
        <p:txBody>
          <a:bodyPr>
            <a:noAutofit/>
          </a:bodyPr>
          <a:lstStyle/>
          <a:p>
            <a:r>
              <a:rPr lang="en-US" sz="2400" b="1" dirty="0" err="1" smtClean="0"/>
              <a:t>Zwei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unterschiedliche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weitgehend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getrennte</a:t>
            </a:r>
            <a:r>
              <a:rPr lang="en-US" sz="2400" b="1" dirty="0"/>
              <a:t> </a:t>
            </a:r>
            <a:r>
              <a:rPr lang="en-US" sz="2400" dirty="0" err="1" smtClean="0"/>
              <a:t>Kontrollsystem-infrastrukturen</a:t>
            </a:r>
            <a:r>
              <a:rPr lang="en-US" sz="2400" dirty="0" smtClean="0"/>
              <a:t> (</a:t>
            </a:r>
            <a:r>
              <a:rPr lang="en-US" sz="2400" b="1" dirty="0" err="1" smtClean="0"/>
              <a:t>wird</a:t>
            </a:r>
            <a:r>
              <a:rPr lang="en-US" sz="2400" b="1" dirty="0" smtClean="0"/>
              <a:t> die </a:t>
            </a:r>
            <a:r>
              <a:rPr lang="en-US" sz="2400" b="1" dirty="0" err="1" smtClean="0"/>
              <a:t>nächsten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Jahre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auch</a:t>
            </a:r>
            <a:r>
              <a:rPr lang="en-US" sz="2400" b="1" dirty="0" smtClean="0"/>
              <a:t> so </a:t>
            </a:r>
            <a:r>
              <a:rPr lang="en-US" sz="2400" b="1" dirty="0" err="1" smtClean="0"/>
              <a:t>bleiben</a:t>
            </a:r>
            <a:r>
              <a:rPr lang="en-US" sz="2400" dirty="0" smtClean="0"/>
              <a:t>):</a:t>
            </a:r>
            <a:endParaRPr lang="en-US" sz="500" dirty="0" smtClean="0"/>
          </a:p>
          <a:p>
            <a:pPr lvl="1"/>
            <a:r>
              <a:rPr lang="en-US" sz="2000" dirty="0" err="1" smtClean="0"/>
              <a:t>Betreiber</a:t>
            </a:r>
            <a:r>
              <a:rPr lang="en-US" sz="2000" dirty="0" smtClean="0"/>
              <a:t>: </a:t>
            </a:r>
          </a:p>
          <a:p>
            <a:pPr lvl="2"/>
            <a:r>
              <a:rPr lang="en-US" sz="1800" dirty="0" smtClean="0"/>
              <a:t>MCS1 (in </a:t>
            </a:r>
            <a:r>
              <a:rPr lang="en-US" sz="1800" dirty="0" err="1" smtClean="0"/>
              <a:t>Zusammenarbeit</a:t>
            </a:r>
            <a:r>
              <a:rPr lang="en-US" sz="1800" dirty="0" smtClean="0"/>
              <a:t> </a:t>
            </a:r>
            <a:r>
              <a:rPr lang="en-US" sz="1800" dirty="0" err="1" smtClean="0"/>
              <a:t>mit</a:t>
            </a:r>
            <a:r>
              <a:rPr lang="en-US" sz="1800" dirty="0" smtClean="0"/>
              <a:t> MSK): </a:t>
            </a:r>
            <a:r>
              <a:rPr lang="en-US" sz="1800" b="1" dirty="0" smtClean="0"/>
              <a:t>“TINE-Welt”</a:t>
            </a:r>
          </a:p>
          <a:p>
            <a:pPr lvl="2"/>
            <a:r>
              <a:rPr lang="en-US" sz="1800" dirty="0" smtClean="0"/>
              <a:t>MCS4: </a:t>
            </a:r>
            <a:r>
              <a:rPr lang="en-US" sz="1800" b="1" dirty="0" smtClean="0"/>
              <a:t>“DOOCS-Welt”</a:t>
            </a:r>
            <a:endParaRPr lang="en-US" sz="500" b="1" dirty="0" smtClean="0"/>
          </a:p>
          <a:p>
            <a:pPr lvl="1"/>
            <a:r>
              <a:rPr lang="en-US" sz="2000" b="1" dirty="0" err="1"/>
              <a:t>V</a:t>
            </a:r>
            <a:r>
              <a:rPr lang="en-US" sz="2000" b="1" dirty="0" err="1" smtClean="0"/>
              <a:t>ollwertige</a:t>
            </a:r>
            <a:r>
              <a:rPr lang="en-US" sz="2000" dirty="0" smtClean="0"/>
              <a:t> </a:t>
            </a:r>
            <a:r>
              <a:rPr lang="en-US" sz="2000" dirty="0" err="1" smtClean="0"/>
              <a:t>Kontrollsysteme</a:t>
            </a:r>
            <a:r>
              <a:rPr lang="en-US" sz="2000" dirty="0" smtClean="0"/>
              <a:t>:</a:t>
            </a:r>
          </a:p>
          <a:p>
            <a:pPr lvl="2"/>
            <a:r>
              <a:rPr lang="en-US" sz="1800" dirty="0" err="1" smtClean="0"/>
              <a:t>Datenkommunikationsmöglichkeiten</a:t>
            </a:r>
            <a:endParaRPr lang="en-US" sz="1800" dirty="0"/>
          </a:p>
          <a:p>
            <a:pPr lvl="2"/>
            <a:r>
              <a:rPr lang="en-US" sz="1800" dirty="0" err="1" smtClean="0"/>
              <a:t>Dienste</a:t>
            </a:r>
            <a:r>
              <a:rPr lang="en-US" sz="1800" dirty="0" smtClean="0"/>
              <a:t> (Archive, </a:t>
            </a:r>
            <a:r>
              <a:rPr lang="en-US" sz="1800" dirty="0" err="1" smtClean="0"/>
              <a:t>Alarme</a:t>
            </a:r>
            <a:r>
              <a:rPr lang="en-US" sz="1800" dirty="0" smtClean="0"/>
              <a:t>, Data Acquisition, </a:t>
            </a:r>
            <a:r>
              <a:rPr lang="en-US" sz="1800" dirty="0" err="1" smtClean="0"/>
              <a:t>Logbücher</a:t>
            </a:r>
            <a:r>
              <a:rPr lang="en-US" sz="1800" dirty="0" smtClean="0"/>
              <a:t>, ...)</a:t>
            </a:r>
          </a:p>
          <a:p>
            <a:pPr lvl="2"/>
            <a:r>
              <a:rPr lang="en-US" sz="1800" dirty="0" err="1" smtClean="0"/>
              <a:t>Werkzeuge</a:t>
            </a:r>
            <a:r>
              <a:rPr lang="en-US" sz="1800" dirty="0" smtClean="0"/>
              <a:t> (</a:t>
            </a:r>
            <a:r>
              <a:rPr lang="en-US" sz="1800" dirty="0" err="1" smtClean="0"/>
              <a:t>Programmierschnittstellen</a:t>
            </a:r>
            <a:r>
              <a:rPr lang="en-US" sz="1800" dirty="0" smtClean="0"/>
              <a:t>, </a:t>
            </a:r>
            <a:r>
              <a:rPr lang="en-US" sz="1800" dirty="0" err="1" smtClean="0"/>
              <a:t>Kontrollsystem</a:t>
            </a:r>
            <a:r>
              <a:rPr lang="en-US" sz="1800" dirty="0" smtClean="0"/>
              <a:t>-Browser, </a:t>
            </a:r>
            <a:r>
              <a:rPr lang="en-US" sz="1800" dirty="0" err="1" smtClean="0"/>
              <a:t>Editoren</a:t>
            </a:r>
            <a:r>
              <a:rPr lang="en-US" sz="1800" dirty="0" smtClean="0"/>
              <a:t> / Wizards, Templates, </a:t>
            </a:r>
            <a:r>
              <a:rPr lang="en-US" sz="1800" dirty="0" err="1" smtClean="0"/>
              <a:t>Scripte</a:t>
            </a:r>
            <a:r>
              <a:rPr lang="en-US" sz="1800" dirty="0" smtClean="0"/>
              <a:t>, </a:t>
            </a:r>
            <a:r>
              <a:rPr lang="en-US" sz="1800" dirty="0" err="1" smtClean="0"/>
              <a:t>Bibliotheken</a:t>
            </a:r>
            <a:r>
              <a:rPr lang="en-US" sz="1800" dirty="0" smtClean="0"/>
              <a:t>, ....)</a:t>
            </a:r>
          </a:p>
          <a:p>
            <a:pPr lvl="2"/>
            <a:r>
              <a:rPr lang="en-US" sz="1800" dirty="0" err="1" smtClean="0"/>
              <a:t>Universelle</a:t>
            </a:r>
            <a:r>
              <a:rPr lang="en-US" sz="1800" dirty="0" smtClean="0"/>
              <a:t> und </a:t>
            </a:r>
            <a:r>
              <a:rPr lang="en-US" sz="1800" dirty="0" err="1" smtClean="0"/>
              <a:t>spezielle</a:t>
            </a:r>
            <a:r>
              <a:rPr lang="en-US" sz="1800" dirty="0" smtClean="0"/>
              <a:t> </a:t>
            </a:r>
            <a:r>
              <a:rPr lang="en-US" sz="1800" dirty="0" err="1" smtClean="0"/>
              <a:t>Schnittstellen</a:t>
            </a:r>
            <a:r>
              <a:rPr lang="en-US" sz="1800" dirty="0" smtClean="0"/>
              <a:t> </a:t>
            </a:r>
            <a:r>
              <a:rPr lang="en-US" sz="1800" dirty="0" err="1" smtClean="0"/>
              <a:t>zur</a:t>
            </a:r>
            <a:r>
              <a:rPr lang="en-US" sz="1800" dirty="0" smtClean="0"/>
              <a:t> </a:t>
            </a:r>
            <a:r>
              <a:rPr lang="en-US" sz="1800" dirty="0" err="1" smtClean="0"/>
              <a:t>Beschleunigerhardware</a:t>
            </a:r>
            <a:endParaRPr lang="en-US" sz="1800" dirty="0" smtClean="0"/>
          </a:p>
          <a:p>
            <a:pPr lvl="2"/>
            <a:r>
              <a:rPr lang="en-US" sz="1800" dirty="0" smtClean="0"/>
              <a:t>Timing-System</a:t>
            </a:r>
          </a:p>
          <a:p>
            <a:pPr lvl="2"/>
            <a:r>
              <a:rPr lang="en-US" sz="1800" dirty="0" smtClean="0"/>
              <a:t>EDV-</a:t>
            </a:r>
            <a:r>
              <a:rPr lang="en-US" sz="1800" dirty="0" err="1" smtClean="0"/>
              <a:t>Infrastruktur</a:t>
            </a:r>
            <a:r>
              <a:rPr lang="en-US" sz="1800" dirty="0" smtClean="0"/>
              <a:t> (Remote-</a:t>
            </a:r>
            <a:r>
              <a:rPr lang="en-US" sz="1800" dirty="0" err="1" smtClean="0"/>
              <a:t>Überwachung</a:t>
            </a:r>
            <a:r>
              <a:rPr lang="en-US" sz="1800" dirty="0" smtClean="0"/>
              <a:t>, Repositories, File-</a:t>
            </a:r>
            <a:r>
              <a:rPr lang="en-US" sz="1800" dirty="0" err="1" smtClean="0"/>
              <a:t>Systeme</a:t>
            </a:r>
            <a:r>
              <a:rPr lang="en-US" sz="1800" dirty="0" smtClean="0"/>
              <a:t>, Web-Server, Hardware- / Software-Support, </a:t>
            </a:r>
            <a:r>
              <a:rPr lang="en-US" sz="1800" dirty="0" err="1" smtClean="0"/>
              <a:t>Netzwerk</a:t>
            </a:r>
            <a:r>
              <a:rPr lang="en-US" sz="1800" dirty="0" smtClean="0"/>
              <a:t>-Support...)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49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err="1" smtClean="0"/>
              <a:t>Kontrollsysteminfrastrukturen</a:t>
            </a:r>
            <a:r>
              <a:rPr lang="en-US" sz="3600" b="1" dirty="0" smtClean="0"/>
              <a:t> (2/2)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>
            <a:noAutofit/>
          </a:bodyPr>
          <a:lstStyle/>
          <a:p>
            <a:r>
              <a:rPr lang="en-US" sz="2400" b="1" dirty="0" err="1" smtClean="0"/>
              <a:t>Zwei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unterschiedliche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weitgehend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getrennte</a:t>
            </a:r>
            <a:r>
              <a:rPr lang="en-US" sz="2400" b="1" dirty="0"/>
              <a:t> </a:t>
            </a:r>
            <a:r>
              <a:rPr lang="en-US" sz="2400" dirty="0" err="1" smtClean="0"/>
              <a:t>Kontrollsystem-infrastrukturen</a:t>
            </a:r>
            <a:r>
              <a:rPr lang="en-US" sz="2400" dirty="0" smtClean="0"/>
              <a:t>:</a:t>
            </a:r>
          </a:p>
          <a:p>
            <a:pPr lvl="1"/>
            <a:r>
              <a:rPr lang="en-US" sz="2000" b="1" dirty="0" err="1" smtClean="0"/>
              <a:t>Brücken</a:t>
            </a:r>
            <a:r>
              <a:rPr lang="en-US" sz="2000" b="1" dirty="0" smtClean="0"/>
              <a:t> / </a:t>
            </a:r>
            <a:r>
              <a:rPr lang="en-US" sz="2000" b="1" dirty="0" err="1" smtClean="0"/>
              <a:t>Gemeinsamkeiten</a:t>
            </a:r>
            <a:r>
              <a:rPr lang="en-US" sz="2000" b="1" dirty="0" smtClean="0"/>
              <a:t> </a:t>
            </a:r>
            <a:r>
              <a:rPr lang="en-US" sz="2000" dirty="0" err="1" smtClean="0"/>
              <a:t>zwischen</a:t>
            </a:r>
            <a:r>
              <a:rPr lang="en-US" sz="2000" dirty="0" smtClean="0"/>
              <a:t> </a:t>
            </a:r>
            <a:r>
              <a:rPr lang="en-US" sz="2000" dirty="0" err="1" smtClean="0"/>
              <a:t>beiden</a:t>
            </a:r>
            <a:r>
              <a:rPr lang="en-US" sz="2000" dirty="0" smtClean="0"/>
              <a:t> </a:t>
            </a:r>
            <a:r>
              <a:rPr lang="en-US" sz="2000" dirty="0" err="1" smtClean="0"/>
              <a:t>Kontrollsystemtypen</a:t>
            </a:r>
            <a:r>
              <a:rPr lang="en-US" sz="2000" b="1" dirty="0" smtClean="0"/>
              <a:t>* </a:t>
            </a:r>
          </a:p>
          <a:p>
            <a:pPr lvl="2"/>
            <a:r>
              <a:rPr lang="en-US" sz="1600" b="1" dirty="0" err="1" smtClean="0"/>
              <a:t>Ziel</a:t>
            </a:r>
            <a:r>
              <a:rPr lang="en-US" sz="1600" b="1" dirty="0" smtClean="0"/>
              <a:t>:</a:t>
            </a:r>
            <a:r>
              <a:rPr lang="en-US" sz="1600" dirty="0" smtClean="0"/>
              <a:t> Bei </a:t>
            </a:r>
            <a:r>
              <a:rPr lang="en-US" sz="1600" dirty="0" err="1" smtClean="0"/>
              <a:t>gemischter</a:t>
            </a:r>
            <a:r>
              <a:rPr lang="en-US" sz="1600" dirty="0" smtClean="0"/>
              <a:t> </a:t>
            </a:r>
            <a:r>
              <a:rPr lang="en-US" sz="1600" dirty="0" err="1" smtClean="0"/>
              <a:t>Infrastruktur</a:t>
            </a:r>
            <a:r>
              <a:rPr lang="en-US" sz="1600" dirty="0" smtClean="0"/>
              <a:t> </a:t>
            </a:r>
            <a:r>
              <a:rPr lang="en-US" sz="1600" dirty="0" err="1" smtClean="0"/>
              <a:t>sollen</a:t>
            </a:r>
            <a:r>
              <a:rPr lang="en-US" sz="1600" dirty="0" smtClean="0"/>
              <a:t> die </a:t>
            </a:r>
            <a:r>
              <a:rPr lang="en-US" sz="1600" dirty="0" err="1" smtClean="0"/>
              <a:t>Benutzer</a:t>
            </a:r>
            <a:r>
              <a:rPr lang="en-US" sz="1600" dirty="0" smtClean="0"/>
              <a:t> </a:t>
            </a:r>
            <a:r>
              <a:rPr lang="en-US" sz="1600" dirty="0" smtClean="0"/>
              <a:t>(</a:t>
            </a:r>
            <a:r>
              <a:rPr lang="en-US" sz="1600" dirty="0" err="1" smtClean="0"/>
              <a:t>im</a:t>
            </a:r>
            <a:r>
              <a:rPr lang="en-US" sz="1600" dirty="0" smtClean="0"/>
              <a:t> BKR</a:t>
            </a:r>
            <a:r>
              <a:rPr lang="en-US" sz="1600" dirty="0" smtClean="0"/>
              <a:t>) </a:t>
            </a:r>
            <a:r>
              <a:rPr lang="en-US" sz="1600" dirty="0" err="1" smtClean="0"/>
              <a:t>nicht</a:t>
            </a:r>
            <a:r>
              <a:rPr lang="en-US" sz="1600" dirty="0" smtClean="0"/>
              <a:t> </a:t>
            </a:r>
            <a:r>
              <a:rPr lang="en-US" sz="1600" dirty="0" err="1" smtClean="0"/>
              <a:t>wissen</a:t>
            </a:r>
            <a:r>
              <a:rPr lang="en-US" sz="1600" dirty="0" smtClean="0"/>
              <a:t> </a:t>
            </a:r>
            <a:r>
              <a:rPr lang="en-US" sz="1600" dirty="0" err="1" smtClean="0"/>
              <a:t>müssen</a:t>
            </a:r>
            <a:r>
              <a:rPr lang="en-US" sz="1600" dirty="0" smtClean="0"/>
              <a:t>, von </a:t>
            </a:r>
            <a:r>
              <a:rPr lang="en-US" sz="1600" dirty="0" err="1" smtClean="0"/>
              <a:t>welchem</a:t>
            </a:r>
            <a:r>
              <a:rPr lang="en-US" sz="1600" dirty="0" smtClean="0"/>
              <a:t> </a:t>
            </a:r>
            <a:r>
              <a:rPr lang="en-US" sz="1600" dirty="0" err="1" smtClean="0"/>
              <a:t>Kontrollsystemtyp</a:t>
            </a:r>
            <a:r>
              <a:rPr lang="en-US" sz="1600" dirty="0" smtClean="0"/>
              <a:t> </a:t>
            </a:r>
            <a:r>
              <a:rPr lang="en-US" sz="1600" dirty="0" err="1" smtClean="0"/>
              <a:t>gerade</a:t>
            </a:r>
            <a:r>
              <a:rPr lang="en-US" sz="1600" dirty="0" smtClean="0"/>
              <a:t> die </a:t>
            </a:r>
            <a:r>
              <a:rPr lang="en-US" sz="1600" dirty="0" err="1" smtClean="0"/>
              <a:t>Daten</a:t>
            </a:r>
            <a:r>
              <a:rPr lang="en-US" sz="1600" dirty="0" smtClean="0"/>
              <a:t> </a:t>
            </a:r>
            <a:r>
              <a:rPr lang="en-US" sz="1600" dirty="0" err="1" smtClean="0"/>
              <a:t>stammen</a:t>
            </a:r>
            <a:endParaRPr lang="en-US" sz="1600" dirty="0" smtClean="0"/>
          </a:p>
          <a:p>
            <a:pPr lvl="2"/>
            <a:r>
              <a:rPr lang="en-US" sz="1600" dirty="0" err="1" smtClean="0"/>
              <a:t>Betrifft</a:t>
            </a:r>
            <a:r>
              <a:rPr lang="en-US" sz="1600" dirty="0" smtClean="0"/>
              <a:t>:</a:t>
            </a:r>
          </a:p>
          <a:p>
            <a:pPr lvl="3"/>
            <a:r>
              <a:rPr lang="en-US" sz="1600" dirty="0" err="1" smtClean="0"/>
              <a:t>Datenkommunikationsmöglichkeiten</a:t>
            </a:r>
            <a:endParaRPr lang="en-US" sz="1600" dirty="0" smtClean="0"/>
          </a:p>
          <a:p>
            <a:pPr lvl="3"/>
            <a:r>
              <a:rPr lang="en-US" sz="1600" dirty="0" err="1" smtClean="0"/>
              <a:t>Dienste</a:t>
            </a:r>
            <a:r>
              <a:rPr lang="en-US" sz="1600" dirty="0" smtClean="0"/>
              <a:t> (Archive, </a:t>
            </a:r>
            <a:r>
              <a:rPr lang="en-US" sz="1600" dirty="0" err="1" smtClean="0"/>
              <a:t>Alarme</a:t>
            </a:r>
            <a:r>
              <a:rPr lang="en-US" sz="1600" dirty="0" smtClean="0"/>
              <a:t>, </a:t>
            </a:r>
            <a:r>
              <a:rPr lang="en-US" sz="1600" dirty="0" err="1" smtClean="0"/>
              <a:t>Logbücher</a:t>
            </a:r>
            <a:r>
              <a:rPr lang="en-US" sz="1600" dirty="0" smtClean="0"/>
              <a:t>)</a:t>
            </a:r>
          </a:p>
          <a:p>
            <a:pPr lvl="1"/>
            <a:r>
              <a:rPr lang="en-US" sz="2000" dirty="0" err="1" smtClean="0"/>
              <a:t>Unterschiedliches</a:t>
            </a:r>
            <a:r>
              <a:rPr lang="en-US" sz="2000" dirty="0" smtClean="0"/>
              <a:t> </a:t>
            </a:r>
            <a:r>
              <a:rPr lang="en-US" sz="2000" dirty="0" err="1" smtClean="0"/>
              <a:t>Kundenmodell</a:t>
            </a:r>
            <a:r>
              <a:rPr lang="en-US" sz="2000" dirty="0" smtClean="0"/>
              <a:t>:</a:t>
            </a:r>
          </a:p>
          <a:p>
            <a:pPr lvl="2"/>
            <a:r>
              <a:rPr lang="en-US" sz="1600" dirty="0" smtClean="0"/>
              <a:t>Was </a:t>
            </a:r>
            <a:r>
              <a:rPr lang="en-US" sz="1600" dirty="0" err="1" smtClean="0"/>
              <a:t>ist</a:t>
            </a:r>
            <a:r>
              <a:rPr lang="en-US" sz="1600" dirty="0" smtClean="0"/>
              <a:t> </a:t>
            </a:r>
            <a:r>
              <a:rPr lang="en-US" sz="1600" dirty="0" err="1" smtClean="0"/>
              <a:t>Aufgabe</a:t>
            </a:r>
            <a:r>
              <a:rPr lang="en-US" sz="1600" dirty="0" smtClean="0"/>
              <a:t> des </a:t>
            </a:r>
            <a:r>
              <a:rPr lang="en-US" sz="1600" dirty="0" err="1" smtClean="0"/>
              <a:t>Betreibers</a:t>
            </a:r>
            <a:r>
              <a:rPr lang="en-US" sz="1600" dirty="0" smtClean="0"/>
              <a:t>?</a:t>
            </a:r>
          </a:p>
          <a:p>
            <a:pPr lvl="2"/>
            <a:r>
              <a:rPr lang="en-US" sz="1600" dirty="0" smtClean="0"/>
              <a:t>Was </a:t>
            </a:r>
            <a:r>
              <a:rPr lang="en-US" sz="1600" dirty="0" err="1" smtClean="0"/>
              <a:t>ist</a:t>
            </a:r>
            <a:r>
              <a:rPr lang="en-US" sz="1600" dirty="0" smtClean="0"/>
              <a:t> </a:t>
            </a:r>
            <a:r>
              <a:rPr lang="en-US" sz="1600" dirty="0" err="1" smtClean="0"/>
              <a:t>Aufgabe</a:t>
            </a:r>
            <a:r>
              <a:rPr lang="en-US" sz="1600" dirty="0" smtClean="0"/>
              <a:t> des </a:t>
            </a:r>
            <a:r>
              <a:rPr lang="en-US" sz="1600" dirty="0" err="1" smtClean="0"/>
              <a:t>Benutzers</a:t>
            </a:r>
            <a:r>
              <a:rPr lang="en-US" sz="1600" dirty="0" smtClean="0"/>
              <a:t>?</a:t>
            </a:r>
          </a:p>
          <a:p>
            <a:pPr lvl="2"/>
            <a:endParaRPr lang="en-US" sz="700" dirty="0" smtClean="0"/>
          </a:p>
          <a:p>
            <a:pPr lvl="2"/>
            <a:endParaRPr lang="en-US" sz="700" dirty="0"/>
          </a:p>
          <a:p>
            <a:pPr marL="0" indent="0">
              <a:buNone/>
            </a:pPr>
            <a:r>
              <a:rPr lang="en-US" sz="1600" b="1" dirty="0" smtClean="0"/>
              <a:t>* </a:t>
            </a:r>
            <a:r>
              <a:rPr lang="en-US" sz="1400" dirty="0" err="1" smtClean="0"/>
              <a:t>Es</a:t>
            </a:r>
            <a:r>
              <a:rPr lang="en-US" sz="1400" dirty="0" smtClean="0"/>
              <a:t> </a:t>
            </a:r>
            <a:r>
              <a:rPr lang="en-US" sz="1400" dirty="0" err="1" smtClean="0"/>
              <a:t>gibt</a:t>
            </a:r>
            <a:r>
              <a:rPr lang="en-US" sz="1400" dirty="0" smtClean="0"/>
              <a:t> </a:t>
            </a:r>
            <a:r>
              <a:rPr lang="en-US" sz="1400" dirty="0" err="1" smtClean="0"/>
              <a:t>noch</a:t>
            </a:r>
            <a:r>
              <a:rPr lang="en-US" sz="1400" dirty="0" smtClean="0"/>
              <a:t> </a:t>
            </a:r>
            <a:r>
              <a:rPr lang="en-US" sz="1400" dirty="0" err="1" smtClean="0"/>
              <a:t>weitere</a:t>
            </a:r>
            <a:r>
              <a:rPr lang="en-US" sz="1400" dirty="0" smtClean="0"/>
              <a:t> </a:t>
            </a:r>
            <a:r>
              <a:rPr lang="en-US" sz="1400" dirty="0" err="1" smtClean="0"/>
              <a:t>Kontrollsysteme</a:t>
            </a:r>
            <a:r>
              <a:rPr lang="en-US" sz="1400" dirty="0" smtClean="0"/>
              <a:t> </a:t>
            </a:r>
            <a:r>
              <a:rPr lang="en-US" sz="1400" dirty="0" err="1" smtClean="0"/>
              <a:t>bei</a:t>
            </a:r>
            <a:r>
              <a:rPr lang="en-US" sz="1400" dirty="0" smtClean="0"/>
              <a:t> DESY (</a:t>
            </a:r>
            <a:r>
              <a:rPr lang="en-US" sz="1400" dirty="0" err="1" smtClean="0"/>
              <a:t>elektrische</a:t>
            </a:r>
            <a:r>
              <a:rPr lang="en-US" sz="1400" dirty="0" smtClean="0"/>
              <a:t> </a:t>
            </a:r>
            <a:r>
              <a:rPr lang="en-US" sz="1400" dirty="0" err="1" smtClean="0"/>
              <a:t>Infrastruktur</a:t>
            </a:r>
            <a:r>
              <a:rPr lang="en-US" sz="1400" dirty="0" smtClean="0"/>
              <a:t>, </a:t>
            </a:r>
            <a:r>
              <a:rPr lang="en-US" sz="1400" dirty="0" err="1" smtClean="0"/>
              <a:t>Wasserkühlung</a:t>
            </a:r>
            <a:r>
              <a:rPr lang="en-US" sz="1400" dirty="0" smtClean="0"/>
              <a:t>, </a:t>
            </a:r>
            <a:r>
              <a:rPr lang="en-US" sz="1400" dirty="0" err="1" smtClean="0"/>
              <a:t>Klimatisierung</a:t>
            </a:r>
            <a:r>
              <a:rPr lang="en-US" sz="1400" dirty="0" smtClean="0"/>
              <a:t>, </a:t>
            </a:r>
            <a:r>
              <a:rPr lang="en-US" sz="1400" dirty="0" err="1" smtClean="0"/>
              <a:t>Kälteversorgung</a:t>
            </a:r>
            <a:r>
              <a:rPr lang="en-US" sz="1400" dirty="0" smtClean="0"/>
              <a:t>, </a:t>
            </a:r>
            <a:r>
              <a:rPr lang="en-US" sz="1400" dirty="0" err="1" smtClean="0"/>
              <a:t>Beamlines</a:t>
            </a:r>
            <a:r>
              <a:rPr lang="en-US" sz="1400" dirty="0" smtClean="0"/>
              <a:t> und </a:t>
            </a:r>
            <a:r>
              <a:rPr lang="en-US" sz="1400" dirty="0" err="1" smtClean="0"/>
              <a:t>Experimente</a:t>
            </a:r>
            <a:r>
              <a:rPr lang="en-US" sz="1400" dirty="0" smtClean="0"/>
              <a:t>), </a:t>
            </a:r>
            <a:r>
              <a:rPr lang="en-US" sz="1400" dirty="0" err="1" smtClean="0"/>
              <a:t>mit</a:t>
            </a:r>
            <a:r>
              <a:rPr lang="en-US" sz="1400" dirty="0" smtClean="0"/>
              <a:t> </a:t>
            </a:r>
            <a:r>
              <a:rPr lang="en-US" sz="1400" dirty="0" err="1" smtClean="0"/>
              <a:t>denen</a:t>
            </a:r>
            <a:r>
              <a:rPr lang="en-US" sz="1400" dirty="0" smtClean="0"/>
              <a:t> die </a:t>
            </a:r>
            <a:r>
              <a:rPr lang="en-US" sz="1400" dirty="0" err="1" smtClean="0"/>
              <a:t>Beschleunigerkontrollsysteme</a:t>
            </a:r>
            <a:r>
              <a:rPr lang="en-US" sz="1400" dirty="0" smtClean="0"/>
              <a:t> </a:t>
            </a:r>
            <a:r>
              <a:rPr lang="en-US" sz="1400" dirty="0" err="1" smtClean="0"/>
              <a:t>kommunizieren</a:t>
            </a:r>
            <a:r>
              <a:rPr lang="en-US" sz="1400" dirty="0" smtClean="0"/>
              <a:t> </a:t>
            </a:r>
            <a:r>
              <a:rPr lang="en-US" sz="1400" dirty="0" err="1" smtClean="0"/>
              <a:t>können</a:t>
            </a:r>
            <a:r>
              <a:rPr lang="en-US" sz="1400" dirty="0" smtClean="0"/>
              <a:t> </a:t>
            </a:r>
            <a:r>
              <a:rPr lang="en-US" sz="1400" dirty="0" err="1" smtClean="0"/>
              <a:t>müssen</a:t>
            </a:r>
            <a:r>
              <a:rPr lang="en-US" sz="1400" dirty="0" smtClean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97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Kontrollsystemlandkarte</a:t>
            </a:r>
            <a:endParaRPr lang="en-US" sz="36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980232"/>
              </p:ext>
            </p:extLst>
          </p:nvPr>
        </p:nvGraphicFramePr>
        <p:xfrm>
          <a:off x="228600" y="1143001"/>
          <a:ext cx="8763000" cy="4490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57400"/>
                <a:gridCol w="3448556"/>
                <a:gridCol w="3257044"/>
              </a:tblGrid>
              <a:tr h="5232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PETRA3-Komplex, REGAE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FLASH, XFEL</a:t>
                      </a:r>
                      <a:endParaRPr lang="en-US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err="1" smtClean="0"/>
                        <a:t>Betreiber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/>
                        <a:t>MCS1</a:t>
                      </a:r>
                      <a:r>
                        <a:rPr lang="en-US" sz="1600" dirty="0" smtClean="0"/>
                        <a:t>*,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MCS4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b="1" dirty="0" smtClean="0"/>
                        <a:t>MCS4</a:t>
                      </a:r>
                      <a:r>
                        <a:rPr lang="en-US" sz="1600" dirty="0" smtClean="0"/>
                        <a:t> *,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MCS1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BKR-</a:t>
                      </a:r>
                      <a:r>
                        <a:rPr lang="en-US" sz="1600" b="1" dirty="0" err="1" smtClean="0"/>
                        <a:t>Konsolen</a:t>
                      </a:r>
                      <a:endParaRPr lang="en-US" sz="1600" b="1" dirty="0" smtClean="0"/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err="1" smtClean="0"/>
                        <a:t>Betriebssystem</a:t>
                      </a:r>
                      <a:endParaRPr lang="en-US" sz="1600" dirty="0" smtClean="0"/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err="1" smtClean="0"/>
                        <a:t>Programmier-sprachen</a:t>
                      </a:r>
                      <a:endParaRPr lang="en-US" sz="1600" dirty="0" smtClean="0"/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endParaRPr lang="en-US" sz="1600" dirty="0" smtClean="0"/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GUI</a:t>
                      </a:r>
                      <a:r>
                        <a:rPr lang="en-US" sz="1600" baseline="0" dirty="0" smtClean="0"/>
                        <a:t> (Graphical User Interface)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 smtClean="0"/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/>
                        <a:t>Windows</a:t>
                      </a:r>
                      <a:endParaRPr lang="en-US" sz="1600" b="0" dirty="0" smtClean="0"/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/>
                        <a:t>Java</a:t>
                      </a:r>
                      <a:r>
                        <a:rPr lang="en-US" sz="1600" dirty="0" smtClean="0"/>
                        <a:t>*, </a:t>
                      </a:r>
                      <a:r>
                        <a:rPr lang="en-US" sz="1600" dirty="0" smtClean="0"/>
                        <a:t>VB6/VB.NET</a:t>
                      </a:r>
                      <a:r>
                        <a:rPr lang="en-US" sz="1600" dirty="0" smtClean="0"/>
                        <a:t>**, MATLAB,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LabView</a:t>
                      </a:r>
                      <a:r>
                        <a:rPr lang="en-US" sz="1600" baseline="0" dirty="0" smtClean="0"/>
                        <a:t>, HTML/JavaScript, Scripting, </a:t>
                      </a:r>
                      <a:r>
                        <a:rPr lang="en-US" sz="1600" baseline="0" dirty="0" err="1" smtClean="0"/>
                        <a:t>Konfigurieren</a:t>
                      </a:r>
                      <a:endParaRPr lang="en-US" sz="1600" baseline="0" dirty="0" smtClean="0"/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b="1" baseline="0" dirty="0" err="1" smtClean="0"/>
                        <a:t>programmierte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600" b="1" baseline="0" dirty="0" err="1" smtClean="0"/>
                        <a:t>Applikationen</a:t>
                      </a:r>
                      <a:r>
                        <a:rPr lang="en-US" sz="1600" baseline="0" dirty="0" smtClean="0"/>
                        <a:t>*, </a:t>
                      </a:r>
                      <a:r>
                        <a:rPr lang="en-US" sz="1600" baseline="0" dirty="0" err="1" smtClean="0"/>
                        <a:t>konfigurierte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Applikationen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/>
                        <a:t>Mac</a:t>
                      </a:r>
                      <a:r>
                        <a:rPr lang="en-US" sz="1600" b="1" baseline="0" dirty="0" smtClean="0"/>
                        <a:t> OS</a:t>
                      </a:r>
                      <a:r>
                        <a:rPr lang="en-US" sz="1600" baseline="0" dirty="0" smtClean="0"/>
                        <a:t>*, Solaris**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b="1" baseline="0" dirty="0" err="1" smtClean="0"/>
                        <a:t>Konfigurieren</a:t>
                      </a:r>
                      <a:r>
                        <a:rPr lang="en-US" sz="1600" baseline="0" dirty="0" smtClean="0"/>
                        <a:t>*, C++**, MATLAB, </a:t>
                      </a:r>
                      <a:r>
                        <a:rPr lang="en-US" sz="1600" b="0" baseline="0" dirty="0" smtClean="0"/>
                        <a:t>Java</a:t>
                      </a:r>
                      <a:r>
                        <a:rPr lang="en-US" sz="1600" baseline="0" dirty="0" smtClean="0"/>
                        <a:t>, HTML/JavaScript, Scripting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1600" baseline="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baseline="0" dirty="0" err="1" smtClean="0"/>
                        <a:t>konfigurierte</a:t>
                      </a:r>
                      <a:r>
                        <a:rPr lang="en-US" sz="1600" b="1" baseline="0" dirty="0" smtClean="0"/>
                        <a:t> </a:t>
                      </a:r>
                      <a:r>
                        <a:rPr lang="en-US" sz="1600" b="1" baseline="0" dirty="0" err="1" smtClean="0"/>
                        <a:t>Applikationen</a:t>
                      </a:r>
                      <a:r>
                        <a:rPr lang="en-US" sz="1600" baseline="0" dirty="0" smtClean="0"/>
                        <a:t>*, </a:t>
                      </a:r>
                      <a:r>
                        <a:rPr lang="en-US" sz="1600" baseline="0" dirty="0" err="1" smtClean="0"/>
                        <a:t>programmierte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Applikationen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1600" b="1" dirty="0" smtClean="0"/>
                        <a:t>Device-Server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err="1" smtClean="0"/>
                        <a:t>Betriebssysteme</a:t>
                      </a:r>
                      <a:endParaRPr lang="en-US" sz="1600" dirty="0" smtClean="0"/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smtClean="0"/>
                        <a:t>Server-Modell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err="1" smtClean="0"/>
                        <a:t>Programmier-sprachen</a:t>
                      </a:r>
                      <a:endParaRPr lang="en-US" sz="1600" dirty="0" smtClean="0"/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baseline="0" dirty="0" smtClean="0"/>
                        <a:t>Device-</a:t>
                      </a:r>
                      <a:r>
                        <a:rPr lang="en-US" sz="1600" baseline="0" dirty="0" err="1" smtClean="0"/>
                        <a:t>Schnittstellen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/>
                        <a:t>Windows</a:t>
                      </a:r>
                      <a:r>
                        <a:rPr lang="en-US" sz="1600" dirty="0" smtClean="0"/>
                        <a:t>*, Linux, </a:t>
                      </a:r>
                      <a:r>
                        <a:rPr lang="en-US" sz="1600" dirty="0" err="1" smtClean="0"/>
                        <a:t>VxWorks</a:t>
                      </a:r>
                      <a:endParaRPr lang="en-US" sz="160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/>
                        <a:t>TINE-</a:t>
                      </a:r>
                      <a:r>
                        <a:rPr lang="en-US" sz="1600" b="1" dirty="0" err="1" smtClean="0"/>
                        <a:t>artig</a:t>
                      </a:r>
                      <a:r>
                        <a:rPr lang="en-US" sz="1600" b="0" dirty="0" smtClean="0"/>
                        <a:t>*</a:t>
                      </a:r>
                      <a:r>
                        <a:rPr lang="en-US" sz="1600" dirty="0" smtClean="0"/>
                        <a:t>, DOOCS-</a:t>
                      </a:r>
                      <a:r>
                        <a:rPr lang="en-US" sz="1600" dirty="0" err="1" smtClean="0"/>
                        <a:t>artig</a:t>
                      </a:r>
                      <a:endParaRPr lang="en-US" sz="160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/>
                        <a:t>Java</a:t>
                      </a:r>
                      <a:r>
                        <a:rPr lang="en-US" sz="1600" dirty="0" smtClean="0"/>
                        <a:t>*, </a:t>
                      </a:r>
                      <a:r>
                        <a:rPr lang="en-US" sz="1600" dirty="0" smtClean="0"/>
                        <a:t>VB6/VB.NET</a:t>
                      </a:r>
                      <a:r>
                        <a:rPr lang="en-US" sz="1600" dirty="0" smtClean="0"/>
                        <a:t>**, 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smtClean="0"/>
                        <a:t>C/C</a:t>
                      </a:r>
                      <a:r>
                        <a:rPr lang="en-US" sz="1600" baseline="0" dirty="0" smtClean="0"/>
                        <a:t>++, </a:t>
                      </a:r>
                      <a:r>
                        <a:rPr lang="en-US" sz="1600" baseline="0" dirty="0" err="1" smtClean="0"/>
                        <a:t>LabView</a:t>
                      </a:r>
                      <a:endParaRPr lang="en-US" sz="1600" baseline="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baseline="0" dirty="0" err="1" smtClean="0"/>
                        <a:t>CANopen</a:t>
                      </a:r>
                      <a:r>
                        <a:rPr lang="en-US" sz="1600" baseline="0" dirty="0" smtClean="0"/>
                        <a:t>*, SEDAC, TCP/IP, </a:t>
                      </a:r>
                      <a:r>
                        <a:rPr lang="en-US" sz="1600" b="1" baseline="0" dirty="0" smtClean="0"/>
                        <a:t>PC104</a:t>
                      </a:r>
                      <a:r>
                        <a:rPr lang="en-US" sz="1600" b="0" baseline="0" dirty="0" smtClean="0"/>
                        <a:t>*</a:t>
                      </a:r>
                      <a:r>
                        <a:rPr lang="en-US" sz="1600" baseline="0" dirty="0" smtClean="0"/>
                        <a:t>, PCI**/PXI, VME, </a:t>
                      </a:r>
                      <a:r>
                        <a:rPr lang="el-GR" sz="1600" dirty="0" smtClean="0"/>
                        <a:t>μ</a:t>
                      </a:r>
                      <a:r>
                        <a:rPr lang="en-US" sz="1600" dirty="0" smtClean="0"/>
                        <a:t>TCA, (Soft)-SPS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/>
                        <a:t>Linux</a:t>
                      </a:r>
                      <a:r>
                        <a:rPr lang="en-US" sz="1600" dirty="0" smtClean="0"/>
                        <a:t>*, Solaris**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/>
                        <a:t>DOOCS-</a:t>
                      </a:r>
                      <a:r>
                        <a:rPr lang="en-US" sz="1600" b="1" dirty="0" err="1" smtClean="0"/>
                        <a:t>artig</a:t>
                      </a:r>
                      <a:r>
                        <a:rPr lang="en-US" sz="1600" dirty="0" smtClean="0"/>
                        <a:t>*, TINE-</a:t>
                      </a:r>
                      <a:r>
                        <a:rPr lang="en-US" sz="1600" dirty="0" err="1" smtClean="0"/>
                        <a:t>artig</a:t>
                      </a:r>
                      <a:endParaRPr lang="en-US" sz="160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/>
                        <a:t>C++</a:t>
                      </a:r>
                      <a:r>
                        <a:rPr lang="en-US" sz="1600" dirty="0" smtClean="0"/>
                        <a:t>*, Java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US" sz="160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l-GR" sz="1600" b="1" dirty="0" smtClean="0"/>
                        <a:t>μ</a:t>
                      </a:r>
                      <a:r>
                        <a:rPr lang="en-US" sz="1600" b="1" dirty="0" smtClean="0"/>
                        <a:t>TCA</a:t>
                      </a:r>
                      <a:r>
                        <a:rPr lang="en-US" sz="1600" dirty="0" smtClean="0"/>
                        <a:t>*,  VME**, </a:t>
                      </a:r>
                      <a:r>
                        <a:rPr lang="en-US" sz="1600" dirty="0" err="1" smtClean="0"/>
                        <a:t>CANopen</a:t>
                      </a:r>
                      <a:r>
                        <a:rPr lang="en-US" sz="1600" dirty="0" smtClean="0"/>
                        <a:t>, SEDAC, TCP/IP, (Soft)-SPS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1473" y="5715000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Legende</a:t>
            </a:r>
            <a:r>
              <a:rPr lang="en-US" b="1" dirty="0" smtClean="0"/>
              <a:t>:  </a:t>
            </a:r>
            <a:r>
              <a:rPr lang="en-US" dirty="0" smtClean="0"/>
              <a:t>* </a:t>
            </a:r>
            <a:r>
              <a:rPr lang="en-US" b="1" dirty="0" err="1" smtClean="0"/>
              <a:t>hauptsächlich</a:t>
            </a:r>
            <a:r>
              <a:rPr lang="en-US" b="1" dirty="0" smtClean="0"/>
              <a:t> / </a:t>
            </a:r>
            <a:r>
              <a:rPr lang="en-US" b="1" dirty="0" err="1" smtClean="0"/>
              <a:t>ausschließlich</a:t>
            </a:r>
            <a:r>
              <a:rPr lang="en-US" b="1" dirty="0" smtClean="0"/>
              <a:t> </a:t>
            </a:r>
            <a:r>
              <a:rPr lang="en-US" dirty="0" smtClean="0"/>
              <a:t>, ** </a:t>
            </a:r>
            <a:r>
              <a:rPr lang="en-US" baseline="0" dirty="0" err="1" smtClean="0"/>
              <a:t>wird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abgelöst</a:t>
            </a:r>
            <a:r>
              <a:rPr lang="en-US" dirty="0" smtClean="0"/>
              <a:t> / </a:t>
            </a:r>
            <a:r>
              <a:rPr lang="en-US" dirty="0" err="1" smtClean="0"/>
              <a:t>nicht</a:t>
            </a:r>
            <a:r>
              <a:rPr lang="en-US" dirty="0" smtClean="0"/>
              <a:t> (</a:t>
            </a:r>
            <a:r>
              <a:rPr lang="en-US" dirty="0" err="1" smtClean="0"/>
              <a:t>mehr</a:t>
            </a:r>
            <a:r>
              <a:rPr lang="en-US" dirty="0" smtClean="0"/>
              <a:t>) </a:t>
            </a:r>
            <a:r>
              <a:rPr lang="en-US" dirty="0" err="1" smtClean="0"/>
              <a:t>empfohlen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err="1" smtClean="0"/>
              <a:t>R.Bacher</a:t>
            </a:r>
            <a:r>
              <a:rPr lang="en-US" dirty="0" smtClean="0"/>
              <a:t>, MCS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Beschleunigerbetriebsseminar</a:t>
            </a:r>
            <a:r>
              <a:rPr lang="en-US" dirty="0" smtClean="0"/>
              <a:t> 2013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89132"/>
            <a:ext cx="2133600" cy="365125"/>
          </a:xfrm>
        </p:spPr>
        <p:txBody>
          <a:bodyPr/>
          <a:lstStyle/>
          <a:p>
            <a:fld id="{CCE5AE08-834F-43D7-AE69-9D36EE611A3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39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err="1" smtClean="0"/>
              <a:t>Kontrollsystemlandkarte</a:t>
            </a:r>
            <a:endParaRPr lang="en-US" sz="36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6979421"/>
              </p:ext>
            </p:extLst>
          </p:nvPr>
        </p:nvGraphicFramePr>
        <p:xfrm>
          <a:off x="381000" y="1143001"/>
          <a:ext cx="8610600" cy="4490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5000"/>
                <a:gridCol w="3505200"/>
                <a:gridCol w="3200400"/>
              </a:tblGrid>
              <a:tr h="523240"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PETRA3-Komplex, REGAE</a:t>
                      </a:r>
                      <a:endParaRPr lang="en-US" sz="1600" b="1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FLASH, XFEL</a:t>
                      </a:r>
                      <a:endParaRPr lang="en-US" sz="1600" b="1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Betreiber</a:t>
                      </a:r>
                      <a:endParaRPr lang="en-US" sz="1600" b="1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MCS1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MCS4</a:t>
                      </a:r>
                      <a:endParaRPr lang="en-US" sz="16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MCS4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*,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MCS1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BKR-</a:t>
                      </a:r>
                      <a:r>
                        <a:rPr lang="en-US" sz="1600" b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Konsolen</a:t>
                      </a: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: 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Betriebssystem</a:t>
                      </a:r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Programmier-sprachen</a:t>
                      </a:r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GUI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(Graphical User Interface)</a:t>
                      </a:r>
                      <a:endParaRPr lang="en-US" sz="16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Windows</a:t>
                      </a:r>
                      <a:r>
                        <a:rPr lang="en-US" sz="1600" b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Java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VB/VB.NET**, MATLAB,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LabView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, HTML/JavaScript, Scripting, </a:t>
                      </a:r>
                      <a:r>
                        <a:rPr lang="en-US" sz="1600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Konfigurieren</a:t>
                      </a:r>
                      <a:endParaRPr lang="en-US" sz="1600" baseline="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b="1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programmierte</a:t>
                      </a:r>
                      <a:r>
                        <a:rPr lang="en-US" sz="1600" b="1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Applikationen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</a:t>
                      </a:r>
                      <a:r>
                        <a:rPr lang="en-US" sz="1600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konfigurierte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Applikationen</a:t>
                      </a:r>
                      <a:endParaRPr lang="en-US" sz="16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Mac</a:t>
                      </a:r>
                      <a:r>
                        <a:rPr lang="en-US" sz="1600" b="1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OS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Solaris**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600" b="1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Konfigurieren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C++**, MATLAB, </a:t>
                      </a:r>
                      <a:r>
                        <a:rPr lang="en-US" sz="1600" b="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Java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, HTML/JavaScript, Scripting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en-US" sz="1600" baseline="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konfigurierte</a:t>
                      </a:r>
                      <a:r>
                        <a:rPr lang="en-US" sz="1600" b="1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Applikationen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</a:t>
                      </a:r>
                      <a:r>
                        <a:rPr lang="en-US" sz="1600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programmierte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Applikationen</a:t>
                      </a:r>
                      <a:endParaRPr lang="en-US" sz="16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Device-Server: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Betriebssysteme</a:t>
                      </a:r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Server-Modell</a:t>
                      </a: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Programmier-sprachen</a:t>
                      </a:r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lvl="0" indent="-285750">
                        <a:buFont typeface="Arial" pitchFamily="34" charset="0"/>
                        <a:buChar char="•"/>
                      </a:pPr>
                      <a:r>
                        <a:rPr lang="en-US" sz="160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Bussysteme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und </a:t>
                      </a:r>
                      <a:r>
                        <a:rPr lang="en-US" sz="160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Überrahmen</a:t>
                      </a:r>
                      <a:endParaRPr lang="en-US" sz="16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Windows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Linux, </a:t>
                      </a:r>
                      <a:r>
                        <a:rPr lang="en-US" sz="160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VxWorks</a:t>
                      </a:r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TINE-</a:t>
                      </a:r>
                      <a:r>
                        <a:rPr lang="en-US" sz="1600" b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artig</a:t>
                      </a:r>
                      <a:r>
                        <a:rPr lang="en-US" sz="1600" b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, DOOCS-</a:t>
                      </a:r>
                      <a:r>
                        <a:rPr lang="en-US" sz="160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artig</a:t>
                      </a:r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Java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VB**,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C / C++, </a:t>
                      </a:r>
                      <a:r>
                        <a:rPr lang="en-US" sz="1600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LabView</a:t>
                      </a:r>
                      <a:endParaRPr lang="en-US" sz="1600" baseline="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US" sz="1600" baseline="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baseline="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CANopen</a:t>
                      </a:r>
                      <a:r>
                        <a:rPr lang="en-US" sz="16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SEDAC, TCP/IP, PCI**/PXI, VME, </a:t>
                      </a:r>
                      <a:r>
                        <a:rPr lang="el-GR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μ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TCA</a:t>
                      </a:r>
                      <a:endParaRPr lang="en-US" sz="16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Linux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Solaris**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DOOCS-</a:t>
                      </a:r>
                      <a:r>
                        <a:rPr lang="en-US" sz="1600" b="1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artig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TINE-</a:t>
                      </a:r>
                      <a:r>
                        <a:rPr lang="en-US" sz="1600" dirty="0" err="1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artig</a:t>
                      </a:r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C++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Java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US" sz="1600" dirty="0" smtClean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l-GR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μ</a:t>
                      </a:r>
                      <a:r>
                        <a:rPr lang="en-US" sz="1600" b="1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TCA</a:t>
                      </a:r>
                      <a:r>
                        <a:rPr lang="en-US" sz="16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*,  VME**, CAN, SEDAC, TCP/IP</a:t>
                      </a:r>
                      <a:endParaRPr lang="en-US" sz="16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21473" y="5715000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bg1">
                    <a:lumMod val="75000"/>
                  </a:schemeClr>
                </a:solidFill>
              </a:rPr>
              <a:t>Legende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</a:rPr>
              <a:t>: 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* </a:t>
            </a:r>
            <a:r>
              <a:rPr lang="en-US" b="1" dirty="0" err="1" smtClean="0">
                <a:solidFill>
                  <a:schemeClr val="bg1">
                    <a:lumMod val="75000"/>
                  </a:schemeClr>
                </a:solidFill>
              </a:rPr>
              <a:t>hauptsächlich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</a:rPr>
              <a:t> / </a:t>
            </a:r>
            <a:r>
              <a:rPr lang="en-US" b="1" dirty="0" err="1" smtClean="0">
                <a:solidFill>
                  <a:schemeClr val="bg1">
                    <a:lumMod val="75000"/>
                  </a:schemeClr>
                </a:solidFill>
              </a:rPr>
              <a:t>ausschließlich</a:t>
            </a:r>
            <a:r>
              <a:rPr lang="en-US" b="1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, ** </a:t>
            </a:r>
            <a:r>
              <a:rPr lang="en-US" baseline="0" dirty="0" err="1" smtClean="0">
                <a:solidFill>
                  <a:schemeClr val="bg1">
                    <a:lumMod val="75000"/>
                  </a:schemeClr>
                </a:solidFill>
              </a:rPr>
              <a:t>wird</a:t>
            </a:r>
            <a:r>
              <a:rPr lang="en-US" baseline="0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r>
              <a:rPr lang="en-US" baseline="0" dirty="0" err="1" smtClean="0">
                <a:solidFill>
                  <a:schemeClr val="bg1">
                    <a:lumMod val="75000"/>
                  </a:schemeClr>
                </a:solidFill>
              </a:rPr>
              <a:t>abgelöst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/ 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nicht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(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mehr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) 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empfohlen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 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err="1" smtClean="0"/>
              <a:t>R.Bacher</a:t>
            </a:r>
            <a:r>
              <a:rPr lang="en-US" dirty="0" smtClean="0"/>
              <a:t>, MCS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Beschleunigerbetriebsseminar</a:t>
            </a:r>
            <a:r>
              <a:rPr lang="en-US" dirty="0" smtClean="0"/>
              <a:t> 2013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89132"/>
            <a:ext cx="2133600" cy="365125"/>
          </a:xfrm>
        </p:spPr>
        <p:txBody>
          <a:bodyPr/>
          <a:lstStyle/>
          <a:p>
            <a:fld id="{CCE5AE08-834F-43D7-AE69-9D36EE611A3B}" type="slidenum">
              <a:rPr lang="en-US" smtClean="0"/>
              <a:t>6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8893" y="1524000"/>
            <a:ext cx="3870960" cy="3870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78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BKR-</a:t>
            </a:r>
            <a:r>
              <a:rPr lang="en-US" b="1" dirty="0" err="1" smtClean="0"/>
              <a:t>Applikationen</a:t>
            </a:r>
            <a:r>
              <a:rPr lang="en-US" b="1" dirty="0" smtClean="0"/>
              <a:t> / Displays (1/2)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1"/>
            <a:ext cx="8763000" cy="4190999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Displays </a:t>
            </a:r>
            <a:r>
              <a:rPr lang="en-US" sz="2800" dirty="0" err="1" smtClean="0"/>
              <a:t>zur</a:t>
            </a:r>
            <a:r>
              <a:rPr lang="en-US" sz="2800" dirty="0" smtClean="0"/>
              <a:t> </a:t>
            </a:r>
            <a:r>
              <a:rPr lang="en-US" sz="2800" b="1" dirty="0" err="1" smtClean="0"/>
              <a:t>Bedienung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bzw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Überwachung</a:t>
            </a:r>
            <a:r>
              <a:rPr lang="en-US" sz="2800" b="1" dirty="0" smtClean="0"/>
              <a:t> von </a:t>
            </a:r>
            <a:r>
              <a:rPr lang="en-US" sz="2800" b="1" dirty="0" err="1" smtClean="0"/>
              <a:t>Subsyste</a:t>
            </a:r>
            <a:r>
              <a:rPr lang="en-US" sz="2800" b="1" dirty="0" smtClean="0"/>
              <a:t>-men </a:t>
            </a:r>
            <a:r>
              <a:rPr lang="en-US" sz="2800" b="1" dirty="0" err="1" smtClean="0"/>
              <a:t>oder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Komponenten</a:t>
            </a:r>
            <a:r>
              <a:rPr lang="en-US" sz="2800" b="1" dirty="0" smtClean="0"/>
              <a:t> </a:t>
            </a:r>
            <a:r>
              <a:rPr lang="en-US" sz="2800" dirty="0" smtClean="0"/>
              <a:t>(</a:t>
            </a:r>
            <a:r>
              <a:rPr lang="en-US" sz="2800" dirty="0" err="1" smtClean="0"/>
              <a:t>z.B</a:t>
            </a:r>
            <a:r>
              <a:rPr lang="en-US" sz="2800" dirty="0" smtClean="0"/>
              <a:t>. </a:t>
            </a:r>
            <a:r>
              <a:rPr lang="en-US" sz="2800" dirty="0" err="1" smtClean="0"/>
              <a:t>Magnete</a:t>
            </a:r>
            <a:r>
              <a:rPr lang="en-US" sz="2800" dirty="0" smtClean="0"/>
              <a:t>, </a:t>
            </a:r>
            <a:r>
              <a:rPr lang="en-US" sz="2800" dirty="0" err="1" smtClean="0"/>
              <a:t>Vakuum</a:t>
            </a:r>
            <a:r>
              <a:rPr lang="en-US" sz="2800" dirty="0" smtClean="0"/>
              <a:t>, Kicker)</a:t>
            </a:r>
          </a:p>
          <a:p>
            <a:pPr marL="457200" lvl="1" indent="0">
              <a:buNone/>
            </a:pPr>
            <a:r>
              <a:rPr lang="en-US" sz="2400" b="1" dirty="0" smtClean="0"/>
              <a:t>@XFEL (FLASH)*</a:t>
            </a:r>
            <a:r>
              <a:rPr lang="en-US" sz="2400" dirty="0" smtClean="0"/>
              <a:t>: </a:t>
            </a:r>
          </a:p>
          <a:p>
            <a:pPr lvl="2"/>
            <a:r>
              <a:rPr lang="en-US" sz="1900" dirty="0" err="1" smtClean="0"/>
              <a:t>Autoren</a:t>
            </a:r>
            <a:r>
              <a:rPr lang="en-US" sz="1900" dirty="0" smtClean="0"/>
              <a:t>: Subsystem- </a:t>
            </a:r>
            <a:r>
              <a:rPr lang="en-US" sz="1900" dirty="0" err="1" smtClean="0"/>
              <a:t>bzw</a:t>
            </a:r>
            <a:r>
              <a:rPr lang="en-US" sz="1900" dirty="0" smtClean="0"/>
              <a:t>. </a:t>
            </a:r>
            <a:r>
              <a:rPr lang="en-US" sz="1900" dirty="0" err="1" smtClean="0"/>
              <a:t>Komponentenexperten</a:t>
            </a:r>
            <a:endParaRPr lang="en-US" sz="1900" dirty="0" smtClean="0"/>
          </a:p>
          <a:p>
            <a:pPr lvl="2"/>
            <a:r>
              <a:rPr lang="en-US" sz="1900" dirty="0" err="1" smtClean="0"/>
              <a:t>Typ</a:t>
            </a:r>
            <a:r>
              <a:rPr lang="en-US" sz="1900" dirty="0" smtClean="0"/>
              <a:t>: </a:t>
            </a:r>
            <a:r>
              <a:rPr lang="en-US" sz="1900" dirty="0" err="1" smtClean="0"/>
              <a:t>jddd</a:t>
            </a:r>
            <a:r>
              <a:rPr lang="en-US" sz="1900" dirty="0" smtClean="0"/>
              <a:t>-Displays</a:t>
            </a:r>
          </a:p>
          <a:p>
            <a:pPr lvl="2"/>
            <a:endParaRPr lang="en-US" sz="900" dirty="0" smtClean="0"/>
          </a:p>
          <a:p>
            <a:pPr lvl="2"/>
            <a:endParaRPr lang="en-US" sz="200" dirty="0" smtClean="0"/>
          </a:p>
          <a:p>
            <a:r>
              <a:rPr lang="en-US" sz="2800" dirty="0" smtClean="0"/>
              <a:t>Displays </a:t>
            </a:r>
            <a:r>
              <a:rPr lang="en-US" sz="2800" dirty="0" err="1" smtClean="0"/>
              <a:t>zur</a:t>
            </a:r>
            <a:r>
              <a:rPr lang="en-US" sz="2800" dirty="0" smtClean="0"/>
              <a:t> </a:t>
            </a:r>
            <a:r>
              <a:rPr lang="en-US" sz="2800" b="1" dirty="0" err="1" smtClean="0"/>
              <a:t>Beschleunigerbedienung</a:t>
            </a:r>
            <a:r>
              <a:rPr lang="en-US" sz="2800" b="1" dirty="0" smtClean="0"/>
              <a:t> </a:t>
            </a:r>
            <a:r>
              <a:rPr lang="en-US" sz="2800" dirty="0" smtClean="0"/>
              <a:t>(</a:t>
            </a:r>
            <a:r>
              <a:rPr lang="en-US" sz="2800" dirty="0" err="1" smtClean="0"/>
              <a:t>z.B</a:t>
            </a:r>
            <a:r>
              <a:rPr lang="en-US" sz="2800" dirty="0" smtClean="0"/>
              <a:t>. </a:t>
            </a:r>
            <a:r>
              <a:rPr lang="en-US" sz="2800" dirty="0" err="1" smtClean="0"/>
              <a:t>Übersichtsdar-stellungen</a:t>
            </a:r>
            <a:r>
              <a:rPr lang="en-US" sz="2800" dirty="0" smtClean="0"/>
              <a:t>, Catalog / </a:t>
            </a:r>
            <a:r>
              <a:rPr lang="en-US" sz="2800" dirty="0" err="1" smtClean="0"/>
              <a:t>Sequenzer</a:t>
            </a:r>
            <a:r>
              <a:rPr lang="en-US" sz="2800" dirty="0" smtClean="0"/>
              <a:t> </a:t>
            </a:r>
            <a:r>
              <a:rPr lang="en-US" sz="2800" dirty="0" err="1" smtClean="0"/>
              <a:t>bzw</a:t>
            </a:r>
            <a:r>
              <a:rPr lang="en-US" sz="2800" dirty="0" smtClean="0"/>
              <a:t>. Save/Restore-Tool)</a:t>
            </a:r>
          </a:p>
          <a:p>
            <a:pPr marL="457200" lvl="1" indent="0">
              <a:buNone/>
            </a:pPr>
            <a:r>
              <a:rPr lang="en-US" sz="2400" b="1" dirty="0" smtClean="0"/>
              <a:t>@XFEL (FLASH)</a:t>
            </a:r>
            <a:r>
              <a:rPr lang="en-US" sz="2400" dirty="0" smtClean="0"/>
              <a:t>:                    </a:t>
            </a:r>
            <a:r>
              <a:rPr lang="en-US" sz="2400" i="1" dirty="0" smtClean="0">
                <a:solidFill>
                  <a:srgbClr val="0070C0"/>
                </a:solidFill>
              </a:rPr>
              <a:t>(</a:t>
            </a:r>
            <a:r>
              <a:rPr lang="en-US" sz="2400" i="1" dirty="0" err="1" smtClean="0">
                <a:solidFill>
                  <a:srgbClr val="0070C0"/>
                </a:solidFill>
              </a:rPr>
              <a:t>siehe</a:t>
            </a:r>
            <a:r>
              <a:rPr lang="en-US" sz="2400" i="1" dirty="0" smtClean="0">
                <a:solidFill>
                  <a:srgbClr val="0070C0"/>
                </a:solidFill>
              </a:rPr>
              <a:t> </a:t>
            </a:r>
            <a:r>
              <a:rPr lang="en-US" sz="2400" i="1" dirty="0" err="1" smtClean="0">
                <a:solidFill>
                  <a:srgbClr val="0070C0"/>
                </a:solidFill>
              </a:rPr>
              <a:t>auch</a:t>
            </a:r>
            <a:r>
              <a:rPr lang="en-US" sz="2400" i="1" dirty="0" smtClean="0">
                <a:solidFill>
                  <a:srgbClr val="0070C0"/>
                </a:solidFill>
              </a:rPr>
              <a:t> “</a:t>
            </a:r>
            <a:r>
              <a:rPr lang="en-US" sz="2400" i="1" dirty="0" err="1" smtClean="0">
                <a:solidFill>
                  <a:srgbClr val="0070C0"/>
                </a:solidFill>
              </a:rPr>
              <a:t>jddd</a:t>
            </a:r>
            <a:r>
              <a:rPr lang="en-US" sz="2400" i="1" dirty="0" smtClean="0">
                <a:solidFill>
                  <a:srgbClr val="0070C0"/>
                </a:solidFill>
              </a:rPr>
              <a:t> Features </a:t>
            </a:r>
            <a:r>
              <a:rPr lang="en-US" sz="2400" i="1" dirty="0" err="1" smtClean="0">
                <a:solidFill>
                  <a:srgbClr val="0070C0"/>
                </a:solidFill>
              </a:rPr>
              <a:t>für</a:t>
            </a:r>
            <a:r>
              <a:rPr lang="en-US" sz="2400" i="1" dirty="0" smtClean="0">
                <a:solidFill>
                  <a:srgbClr val="0070C0"/>
                </a:solidFill>
              </a:rPr>
              <a:t> den </a:t>
            </a:r>
            <a:r>
              <a:rPr lang="en-US" sz="2400" i="1" dirty="0" err="1" smtClean="0">
                <a:solidFill>
                  <a:srgbClr val="0070C0"/>
                </a:solidFill>
              </a:rPr>
              <a:t>Betrieb</a:t>
            </a:r>
            <a:r>
              <a:rPr lang="en-US" sz="2400" i="1" dirty="0" smtClean="0">
                <a:solidFill>
                  <a:srgbClr val="0070C0"/>
                </a:solidFill>
              </a:rPr>
              <a:t>”)</a:t>
            </a:r>
            <a:endParaRPr lang="en-US" sz="2400" dirty="0" smtClean="0"/>
          </a:p>
          <a:p>
            <a:pPr lvl="2"/>
            <a:r>
              <a:rPr lang="en-US" sz="1900" dirty="0" err="1" smtClean="0"/>
              <a:t>Autoren</a:t>
            </a:r>
            <a:r>
              <a:rPr lang="en-US" sz="1900" dirty="0" smtClean="0"/>
              <a:t>: </a:t>
            </a:r>
            <a:r>
              <a:rPr lang="en-US" sz="1900" dirty="0" err="1" smtClean="0"/>
              <a:t>Operateure</a:t>
            </a:r>
            <a:r>
              <a:rPr lang="en-US" sz="1900" dirty="0" smtClean="0"/>
              <a:t>, </a:t>
            </a:r>
            <a:r>
              <a:rPr lang="en-US" sz="1900" dirty="0" err="1" smtClean="0"/>
              <a:t>Koordinationsteam</a:t>
            </a:r>
            <a:r>
              <a:rPr lang="en-US" sz="1900" dirty="0" smtClean="0"/>
              <a:t>, MCS</a:t>
            </a:r>
          </a:p>
          <a:p>
            <a:pPr lvl="2"/>
            <a:r>
              <a:rPr lang="en-US" sz="1900" dirty="0" err="1" smtClean="0"/>
              <a:t>Typ</a:t>
            </a:r>
            <a:r>
              <a:rPr lang="en-US" sz="1900" dirty="0" smtClean="0"/>
              <a:t>: </a:t>
            </a:r>
            <a:r>
              <a:rPr lang="en-US" sz="1900" dirty="0" err="1" smtClean="0"/>
              <a:t>jddd</a:t>
            </a:r>
            <a:r>
              <a:rPr lang="en-US" sz="1900" dirty="0" smtClean="0"/>
              <a:t>-Displays, Java </a:t>
            </a:r>
            <a:r>
              <a:rPr lang="en-US" sz="1900" dirty="0" err="1" smtClean="0"/>
              <a:t>Applikationen</a:t>
            </a:r>
            <a:endParaRPr lang="en-US" sz="19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err="1" smtClean="0"/>
              <a:t>R.Bacher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04800" y="58674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Legende</a:t>
            </a:r>
            <a:r>
              <a:rPr lang="en-US" b="1" dirty="0" smtClean="0"/>
              <a:t>: </a:t>
            </a:r>
            <a:r>
              <a:rPr lang="en-US" dirty="0" smtClean="0"/>
              <a:t>* XFEL (FLASH) </a:t>
            </a:r>
            <a:r>
              <a:rPr lang="en-US" dirty="0" err="1" smtClean="0"/>
              <a:t>spezifisch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65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BKR-</a:t>
            </a:r>
            <a:r>
              <a:rPr lang="en-US" b="1" dirty="0" err="1" smtClean="0"/>
              <a:t>Applikationen</a:t>
            </a:r>
            <a:r>
              <a:rPr lang="en-US" b="1" dirty="0" smtClean="0"/>
              <a:t> / Displays (2/2)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7630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Displays </a:t>
            </a:r>
            <a:r>
              <a:rPr lang="en-US" sz="2400" dirty="0" err="1" smtClean="0"/>
              <a:t>für</a:t>
            </a:r>
            <a:r>
              <a:rPr lang="en-US" sz="2400" dirty="0" smtClean="0"/>
              <a:t> </a:t>
            </a:r>
            <a:r>
              <a:rPr lang="en-US" sz="2400" b="1" dirty="0" err="1" smtClean="0"/>
              <a:t>komplexe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Betriebsaufgaben</a:t>
            </a:r>
            <a:r>
              <a:rPr lang="en-US" sz="2400" dirty="0" smtClean="0"/>
              <a:t> (</a:t>
            </a:r>
            <a:r>
              <a:rPr lang="en-US" sz="2400" dirty="0" err="1" smtClean="0"/>
              <a:t>z.B</a:t>
            </a:r>
            <a:r>
              <a:rPr lang="en-US" sz="2400" dirty="0" smtClean="0"/>
              <a:t>. SASE Control, Top-Up </a:t>
            </a:r>
            <a:r>
              <a:rPr lang="en-US" sz="2400" dirty="0" err="1" smtClean="0"/>
              <a:t>Betrieb</a:t>
            </a:r>
            <a:r>
              <a:rPr lang="en-US" sz="2400" dirty="0" smtClean="0"/>
              <a:t>)</a:t>
            </a:r>
          </a:p>
          <a:p>
            <a:pPr marL="457200" lvl="1" indent="0">
              <a:buNone/>
            </a:pPr>
            <a:r>
              <a:rPr lang="en-US" sz="2000" b="1" dirty="0"/>
              <a:t>@</a:t>
            </a:r>
            <a:r>
              <a:rPr lang="en-US" sz="2000" b="1" dirty="0" smtClean="0"/>
              <a:t>XFEL (FLASH)</a:t>
            </a:r>
            <a:r>
              <a:rPr lang="en-US" sz="2000" dirty="0" smtClean="0"/>
              <a:t>:            </a:t>
            </a:r>
            <a:r>
              <a:rPr lang="en-US" sz="2000" i="1" dirty="0" smtClean="0">
                <a:solidFill>
                  <a:srgbClr val="0070C0"/>
                </a:solidFill>
              </a:rPr>
              <a:t>(</a:t>
            </a:r>
            <a:r>
              <a:rPr lang="en-US" sz="2000" i="1" dirty="0" err="1" smtClean="0">
                <a:solidFill>
                  <a:srgbClr val="0070C0"/>
                </a:solidFill>
              </a:rPr>
              <a:t>siehe</a:t>
            </a:r>
            <a:r>
              <a:rPr lang="en-US" sz="2000" i="1" dirty="0" smtClean="0">
                <a:solidFill>
                  <a:srgbClr val="0070C0"/>
                </a:solidFill>
              </a:rPr>
              <a:t> </a:t>
            </a:r>
            <a:r>
              <a:rPr lang="en-US" sz="2000" i="1" dirty="0" err="1" smtClean="0">
                <a:solidFill>
                  <a:srgbClr val="0070C0"/>
                </a:solidFill>
              </a:rPr>
              <a:t>auch</a:t>
            </a:r>
            <a:r>
              <a:rPr lang="en-US" sz="2000" i="1" dirty="0" smtClean="0">
                <a:solidFill>
                  <a:srgbClr val="0070C0"/>
                </a:solidFill>
              </a:rPr>
              <a:t> “High-Level </a:t>
            </a:r>
            <a:r>
              <a:rPr lang="en-US" sz="2000" i="1" dirty="0" err="1" smtClean="0">
                <a:solidFill>
                  <a:srgbClr val="0070C0"/>
                </a:solidFill>
              </a:rPr>
              <a:t>Anwendungen</a:t>
            </a:r>
            <a:r>
              <a:rPr lang="en-US" sz="2000" i="1" dirty="0" smtClean="0">
                <a:solidFill>
                  <a:srgbClr val="0070C0"/>
                </a:solidFill>
              </a:rPr>
              <a:t> </a:t>
            </a:r>
            <a:r>
              <a:rPr lang="en-US" sz="2000" i="1" dirty="0" err="1" smtClean="0">
                <a:solidFill>
                  <a:srgbClr val="0070C0"/>
                </a:solidFill>
              </a:rPr>
              <a:t>bei</a:t>
            </a:r>
            <a:r>
              <a:rPr lang="en-US" sz="2000" i="1" dirty="0" smtClean="0">
                <a:solidFill>
                  <a:srgbClr val="0070C0"/>
                </a:solidFill>
              </a:rPr>
              <a:t> XFEL/FLASH”)</a:t>
            </a:r>
            <a:endParaRPr lang="en-US" sz="2000" dirty="0" smtClean="0"/>
          </a:p>
          <a:p>
            <a:pPr lvl="2"/>
            <a:r>
              <a:rPr lang="en-US" sz="1800" dirty="0" err="1" smtClean="0"/>
              <a:t>Autoren</a:t>
            </a:r>
            <a:r>
              <a:rPr lang="en-US" sz="1800" dirty="0" smtClean="0"/>
              <a:t>: MCS, MPY, </a:t>
            </a:r>
            <a:r>
              <a:rPr lang="en-US" sz="1800" dirty="0" err="1" smtClean="0"/>
              <a:t>Koordinationsteam</a:t>
            </a:r>
            <a:endParaRPr lang="en-US" sz="1800" dirty="0" smtClean="0"/>
          </a:p>
          <a:p>
            <a:pPr lvl="2"/>
            <a:r>
              <a:rPr lang="en-US" sz="1800" dirty="0" err="1" smtClean="0"/>
              <a:t>Typ</a:t>
            </a:r>
            <a:r>
              <a:rPr lang="en-US" sz="1800" dirty="0" smtClean="0"/>
              <a:t>: </a:t>
            </a:r>
            <a:r>
              <a:rPr lang="en-US" sz="1800" dirty="0" err="1" smtClean="0"/>
              <a:t>jddd</a:t>
            </a:r>
            <a:r>
              <a:rPr lang="en-US" sz="1800" dirty="0" smtClean="0"/>
              <a:t>-Displays, Java </a:t>
            </a:r>
            <a:r>
              <a:rPr lang="en-US" sz="1800" dirty="0" err="1" smtClean="0"/>
              <a:t>Applikationen</a:t>
            </a:r>
            <a:r>
              <a:rPr lang="en-US" sz="1800" dirty="0" smtClean="0"/>
              <a:t>, MATLAB </a:t>
            </a:r>
            <a:r>
              <a:rPr lang="en-US" sz="1800" dirty="0" err="1" smtClean="0"/>
              <a:t>Applikationen</a:t>
            </a:r>
            <a:endParaRPr lang="en-US" sz="1800" dirty="0" smtClean="0"/>
          </a:p>
          <a:p>
            <a:endParaRPr lang="en-US" sz="800" dirty="0" smtClean="0"/>
          </a:p>
          <a:p>
            <a:r>
              <a:rPr lang="en-US" sz="2400" dirty="0" smtClean="0"/>
              <a:t>Displays </a:t>
            </a:r>
            <a:r>
              <a:rPr lang="en-US" sz="2400" dirty="0" err="1" smtClean="0"/>
              <a:t>zur</a:t>
            </a:r>
            <a:r>
              <a:rPr lang="en-US" sz="2400" dirty="0" smtClean="0"/>
              <a:t> </a:t>
            </a:r>
            <a:r>
              <a:rPr lang="en-US" sz="2400" b="1" dirty="0" smtClean="0"/>
              <a:t>Off-Line-</a:t>
            </a:r>
            <a:r>
              <a:rPr lang="en-US" sz="2400" b="1" dirty="0" err="1" smtClean="0"/>
              <a:t>Analyse</a:t>
            </a:r>
            <a:r>
              <a:rPr lang="en-US" sz="2400" dirty="0" smtClean="0"/>
              <a:t> (</a:t>
            </a:r>
            <a:r>
              <a:rPr lang="en-US" sz="2400" dirty="0" err="1" smtClean="0"/>
              <a:t>z.B</a:t>
            </a:r>
            <a:r>
              <a:rPr lang="en-US" sz="2400" dirty="0" smtClean="0"/>
              <a:t>. History-Plots, Archive-Viewer, DAQ-Viewer)</a:t>
            </a:r>
          </a:p>
          <a:p>
            <a:pPr marL="457200" lvl="1" indent="0">
              <a:buNone/>
            </a:pPr>
            <a:r>
              <a:rPr lang="en-US" sz="1800" b="1" dirty="0" smtClean="0"/>
              <a:t>@XFEL (FLASH)</a:t>
            </a:r>
            <a:r>
              <a:rPr lang="en-US" sz="1800" dirty="0" smtClean="0"/>
              <a:t>: </a:t>
            </a:r>
          </a:p>
          <a:p>
            <a:pPr lvl="2"/>
            <a:r>
              <a:rPr lang="en-US" sz="1600" dirty="0" err="1" smtClean="0"/>
              <a:t>Autoren</a:t>
            </a:r>
            <a:r>
              <a:rPr lang="en-US" sz="1600" dirty="0" smtClean="0"/>
              <a:t>: MCS</a:t>
            </a:r>
          </a:p>
          <a:p>
            <a:pPr lvl="2"/>
            <a:r>
              <a:rPr lang="en-US" sz="1600" dirty="0" err="1" smtClean="0"/>
              <a:t>Typ</a:t>
            </a:r>
            <a:r>
              <a:rPr lang="en-US" sz="1600" dirty="0" smtClean="0"/>
              <a:t>: </a:t>
            </a:r>
            <a:r>
              <a:rPr lang="en-US" sz="1600" dirty="0" err="1" smtClean="0"/>
              <a:t>jddd</a:t>
            </a:r>
            <a:r>
              <a:rPr lang="en-US" sz="1600" dirty="0" smtClean="0"/>
              <a:t>-Displays (</a:t>
            </a:r>
            <a:r>
              <a:rPr lang="en-US" sz="1600" dirty="0" err="1" smtClean="0"/>
              <a:t>i.d.R</a:t>
            </a:r>
            <a:r>
              <a:rPr lang="en-US" sz="1600" dirty="0" smtClean="0"/>
              <a:t>. in </a:t>
            </a:r>
            <a:r>
              <a:rPr lang="en-US" sz="1600" dirty="0" err="1" smtClean="0"/>
              <a:t>andere</a:t>
            </a:r>
            <a:r>
              <a:rPr lang="en-US" sz="1600" dirty="0" smtClean="0"/>
              <a:t> Displays </a:t>
            </a:r>
            <a:r>
              <a:rPr lang="en-US" sz="1600" dirty="0" err="1" smtClean="0"/>
              <a:t>integriert</a:t>
            </a:r>
            <a:r>
              <a:rPr lang="en-US" sz="1600" dirty="0" smtClean="0"/>
              <a:t>), Java </a:t>
            </a:r>
            <a:r>
              <a:rPr lang="en-US" sz="1600" dirty="0" err="1" smtClean="0"/>
              <a:t>Applikationen</a:t>
            </a:r>
            <a:endParaRPr lang="en-US" sz="1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err="1" smtClean="0"/>
              <a:t>R.Bacher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Betriebsseminar</a:t>
            </a:r>
            <a:r>
              <a:rPr lang="en-US" dirty="0" smtClean="0"/>
              <a:t>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57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Kontrollsystemserver</a:t>
            </a:r>
            <a:r>
              <a:rPr lang="en-US" b="1" dirty="0" smtClean="0"/>
              <a:t> (1/2)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Alle DOOCS-</a:t>
            </a:r>
            <a:r>
              <a:rPr lang="en-US" sz="2400" dirty="0" err="1" smtClean="0"/>
              <a:t>artigen</a:t>
            </a:r>
            <a:r>
              <a:rPr lang="en-US" sz="2400" dirty="0" smtClean="0"/>
              <a:t> </a:t>
            </a:r>
            <a:r>
              <a:rPr lang="en-US" sz="2400" dirty="0" err="1" smtClean="0"/>
              <a:t>Kontrollsystemserver</a:t>
            </a:r>
            <a:r>
              <a:rPr lang="en-US" sz="2400" dirty="0" smtClean="0"/>
              <a:t> </a:t>
            </a:r>
            <a:r>
              <a:rPr lang="en-US" sz="2400" dirty="0" err="1" smtClean="0"/>
              <a:t>sind</a:t>
            </a:r>
            <a:r>
              <a:rPr lang="en-US" sz="2400" dirty="0" smtClean="0"/>
              <a:t> </a:t>
            </a:r>
            <a:r>
              <a:rPr lang="en-US" sz="2400" dirty="0" err="1" smtClean="0"/>
              <a:t>zukünftig</a:t>
            </a:r>
            <a:r>
              <a:rPr lang="en-US" sz="2400" dirty="0" smtClean="0"/>
              <a:t> </a:t>
            </a:r>
            <a:r>
              <a:rPr lang="en-US" sz="2400" dirty="0" err="1" smtClean="0"/>
              <a:t>grundsätzlich</a:t>
            </a:r>
            <a:r>
              <a:rPr lang="en-US" sz="2400" dirty="0" smtClean="0"/>
              <a:t> </a:t>
            </a:r>
            <a:r>
              <a:rPr lang="en-US" sz="2400" dirty="0" err="1" smtClean="0"/>
              <a:t>über</a:t>
            </a:r>
            <a:r>
              <a:rPr lang="en-US" sz="2400" dirty="0" smtClean="0"/>
              <a:t> die </a:t>
            </a:r>
            <a:r>
              <a:rPr lang="en-US" sz="2400" b="1" dirty="0" smtClean="0"/>
              <a:t>TINE-</a:t>
            </a:r>
            <a:r>
              <a:rPr lang="en-US" sz="2400" b="1" dirty="0" err="1" smtClean="0"/>
              <a:t>Kommunikationsprotokolle</a:t>
            </a:r>
            <a:r>
              <a:rPr lang="en-US" sz="2400" dirty="0" smtClean="0"/>
              <a:t> </a:t>
            </a:r>
            <a:r>
              <a:rPr lang="en-US" sz="2400" dirty="0" err="1" smtClean="0"/>
              <a:t>erreichbar</a:t>
            </a:r>
            <a:endParaRPr lang="en-US" sz="2400" dirty="0" smtClean="0"/>
          </a:p>
          <a:p>
            <a:endParaRPr lang="en-US" sz="800" dirty="0" smtClean="0"/>
          </a:p>
          <a:p>
            <a:r>
              <a:rPr lang="en-US" sz="2400" b="1" dirty="0" smtClean="0"/>
              <a:t>@XFEL (FLASH): </a:t>
            </a:r>
            <a:r>
              <a:rPr lang="en-US" sz="2400" dirty="0" smtClean="0"/>
              <a:t>Server, </a:t>
            </a:r>
            <a:r>
              <a:rPr lang="en-US" sz="2400" dirty="0" smtClean="0"/>
              <a:t>die </a:t>
            </a:r>
            <a:r>
              <a:rPr lang="en-US" sz="2400" dirty="0" err="1" smtClean="0"/>
              <a:t>direkt</a:t>
            </a:r>
            <a:r>
              <a:rPr lang="en-US" sz="2400" dirty="0" smtClean="0"/>
              <a:t> </a:t>
            </a:r>
            <a:r>
              <a:rPr lang="en-US" sz="2400" b="1" dirty="0" err="1" smtClean="0"/>
              <a:t>bunchsynchrone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Daten</a:t>
            </a:r>
            <a:r>
              <a:rPr lang="en-US" sz="2400" b="1" dirty="0" smtClean="0"/>
              <a:t> (“fast stream”)</a:t>
            </a:r>
            <a:r>
              <a:rPr lang="en-US" sz="2400" dirty="0" smtClean="0"/>
              <a:t> </a:t>
            </a:r>
            <a:r>
              <a:rPr lang="en-US" sz="2400" b="1" dirty="0" err="1" smtClean="0"/>
              <a:t>aus</a:t>
            </a:r>
            <a:r>
              <a:rPr lang="en-US" sz="2400" b="1" dirty="0" smtClean="0"/>
              <a:t> der </a:t>
            </a:r>
            <a:r>
              <a:rPr lang="en-US" sz="2400" b="1" dirty="0" err="1" smtClean="0"/>
              <a:t>Beschleunigerhardware</a:t>
            </a:r>
            <a:r>
              <a:rPr lang="en-US" sz="2400" b="1" dirty="0" smtClean="0"/>
              <a:t> </a:t>
            </a:r>
            <a:r>
              <a:rPr lang="en-US" sz="2400" dirty="0" err="1" smtClean="0"/>
              <a:t>auslesen</a:t>
            </a:r>
            <a:r>
              <a:rPr lang="en-US" sz="2400" dirty="0" smtClean="0"/>
              <a:t> (</a:t>
            </a:r>
            <a:r>
              <a:rPr lang="en-US" sz="2400" dirty="0" err="1" smtClean="0"/>
              <a:t>z.B</a:t>
            </a:r>
            <a:r>
              <a:rPr lang="en-US" sz="2400" dirty="0" smtClean="0"/>
              <a:t>. BPM-Server): </a:t>
            </a:r>
          </a:p>
          <a:p>
            <a:pPr lvl="1"/>
            <a:r>
              <a:rPr lang="en-US" sz="2000" dirty="0" err="1" smtClean="0"/>
              <a:t>sind</a:t>
            </a:r>
            <a:r>
              <a:rPr lang="en-US" sz="2000" dirty="0" smtClean="0"/>
              <a:t> </a:t>
            </a:r>
            <a:r>
              <a:rPr lang="en-US" sz="2000" b="1" dirty="0" err="1" smtClean="0"/>
              <a:t>grundsätzlich</a:t>
            </a:r>
            <a:r>
              <a:rPr lang="en-US" sz="2000" b="1" dirty="0" smtClean="0"/>
              <a:t> DOOCS-</a:t>
            </a:r>
            <a:r>
              <a:rPr lang="en-US" sz="2000" b="1" dirty="0" err="1" smtClean="0"/>
              <a:t>artige</a:t>
            </a:r>
            <a:r>
              <a:rPr lang="en-US" sz="2000" b="1" dirty="0" smtClean="0"/>
              <a:t> </a:t>
            </a:r>
            <a:r>
              <a:rPr lang="en-US" sz="2000" dirty="0" smtClean="0"/>
              <a:t>Server</a:t>
            </a:r>
          </a:p>
          <a:p>
            <a:pPr lvl="1"/>
            <a:r>
              <a:rPr lang="en-US" sz="2000" dirty="0" err="1" smtClean="0"/>
              <a:t>müssen</a:t>
            </a:r>
            <a:r>
              <a:rPr lang="en-US" sz="2000" dirty="0" smtClean="0"/>
              <a:t> in </a:t>
            </a:r>
            <a:r>
              <a:rPr lang="en-US" sz="2000" b="1" dirty="0" smtClean="0"/>
              <a:t>C++ </a:t>
            </a:r>
            <a:r>
              <a:rPr lang="en-US" sz="2000" dirty="0" err="1" smtClean="0"/>
              <a:t>programmiert</a:t>
            </a:r>
            <a:r>
              <a:rPr lang="en-US" sz="2000" dirty="0" smtClean="0"/>
              <a:t> </a:t>
            </a:r>
            <a:r>
              <a:rPr lang="en-US" sz="2000" dirty="0" err="1" smtClean="0"/>
              <a:t>werden</a:t>
            </a:r>
            <a:endParaRPr lang="en-US" sz="2000" dirty="0" smtClean="0"/>
          </a:p>
          <a:p>
            <a:pPr lvl="1"/>
            <a:r>
              <a:rPr lang="en-US" sz="2000" dirty="0" err="1"/>
              <a:t>l</a:t>
            </a:r>
            <a:r>
              <a:rPr lang="en-US" sz="2000" dirty="0" err="1" smtClean="0"/>
              <a:t>iefern</a:t>
            </a:r>
            <a:r>
              <a:rPr lang="en-US" sz="2000" dirty="0" smtClean="0"/>
              <a:t> die </a:t>
            </a:r>
            <a:r>
              <a:rPr lang="en-US" sz="2000" dirty="0" err="1" smtClean="0"/>
              <a:t>bunchsynchrone</a:t>
            </a:r>
            <a:r>
              <a:rPr lang="en-US" sz="2000" dirty="0" smtClean="0"/>
              <a:t> </a:t>
            </a:r>
            <a:r>
              <a:rPr lang="en-US" sz="2000" dirty="0" err="1" smtClean="0"/>
              <a:t>Daten</a:t>
            </a:r>
            <a:r>
              <a:rPr lang="en-US" sz="2000" dirty="0" smtClean="0"/>
              <a:t> </a:t>
            </a:r>
            <a:r>
              <a:rPr lang="en-US" sz="2000" dirty="0" err="1" smtClean="0"/>
              <a:t>über</a:t>
            </a:r>
            <a:r>
              <a:rPr lang="en-US" sz="2000" dirty="0" smtClean="0"/>
              <a:t> </a:t>
            </a:r>
            <a:r>
              <a:rPr lang="en-US" sz="2000" dirty="0" err="1" smtClean="0"/>
              <a:t>ein</a:t>
            </a:r>
            <a:r>
              <a:rPr lang="en-US" sz="2000" dirty="0" smtClean="0"/>
              <a:t> </a:t>
            </a:r>
            <a:r>
              <a:rPr lang="en-US" sz="2000" dirty="0" err="1" smtClean="0"/>
              <a:t>spezielles</a:t>
            </a:r>
            <a:r>
              <a:rPr lang="en-US" sz="2000" dirty="0" smtClean="0"/>
              <a:t> DAQ-</a:t>
            </a:r>
            <a:r>
              <a:rPr lang="en-US" sz="2000" dirty="0" err="1" smtClean="0"/>
              <a:t>Protokoll</a:t>
            </a:r>
            <a:r>
              <a:rPr lang="en-US" sz="2000" dirty="0" smtClean="0"/>
              <a:t> an die DAQ-</a:t>
            </a:r>
            <a:r>
              <a:rPr lang="en-US" sz="2000" dirty="0" err="1" smtClean="0"/>
              <a:t>Systeme</a:t>
            </a:r>
            <a:endParaRPr lang="en-US" sz="2000" dirty="0" smtClean="0"/>
          </a:p>
          <a:p>
            <a:pPr lvl="1"/>
            <a:r>
              <a:rPr lang="en-US" sz="2000" dirty="0" err="1" smtClean="0"/>
              <a:t>laufen</a:t>
            </a:r>
            <a:r>
              <a:rPr lang="en-US" sz="2000" dirty="0" smtClean="0"/>
              <a:t> auf </a:t>
            </a:r>
            <a:r>
              <a:rPr lang="en-US" sz="2000" dirty="0" err="1" smtClean="0"/>
              <a:t>einem</a:t>
            </a:r>
            <a:r>
              <a:rPr lang="en-US" sz="2000" dirty="0" smtClean="0"/>
              <a:t> </a:t>
            </a:r>
            <a:r>
              <a:rPr lang="en-US" sz="2000" dirty="0" err="1" smtClean="0"/>
              <a:t>Rechner</a:t>
            </a:r>
            <a:r>
              <a:rPr lang="en-US" sz="2000" dirty="0" smtClean="0"/>
              <a:t> in </a:t>
            </a:r>
            <a:r>
              <a:rPr lang="en-US" sz="2000" dirty="0" err="1" smtClean="0"/>
              <a:t>einem</a:t>
            </a:r>
            <a:r>
              <a:rPr lang="en-US" sz="2000" dirty="0" smtClean="0"/>
              <a:t> </a:t>
            </a:r>
            <a:r>
              <a:rPr lang="el-GR" sz="2000" dirty="0" smtClean="0"/>
              <a:t>μ</a:t>
            </a:r>
            <a:r>
              <a:rPr lang="en-US" sz="2000" dirty="0" smtClean="0"/>
              <a:t>TCA-Crate</a:t>
            </a:r>
          </a:p>
          <a:p>
            <a:pPr lvl="1"/>
            <a:r>
              <a:rPr lang="en-US" sz="2000" dirty="0" err="1" smtClean="0"/>
              <a:t>Autoren</a:t>
            </a:r>
            <a:r>
              <a:rPr lang="en-US" sz="2000" dirty="0" smtClean="0"/>
              <a:t>: MCS</a:t>
            </a:r>
            <a:r>
              <a:rPr lang="en-US" sz="2000" dirty="0"/>
              <a:t>, Subsystem- </a:t>
            </a:r>
            <a:r>
              <a:rPr lang="en-US" sz="2000" dirty="0" err="1"/>
              <a:t>bzw</a:t>
            </a:r>
            <a:r>
              <a:rPr lang="en-US" sz="2000" dirty="0"/>
              <a:t>. </a:t>
            </a:r>
            <a:r>
              <a:rPr lang="en-US" sz="2000" dirty="0" err="1"/>
              <a:t>Komponentenexperten</a:t>
            </a:r>
            <a:r>
              <a:rPr lang="en-US" sz="2000" dirty="0"/>
              <a:t> </a:t>
            </a:r>
            <a:r>
              <a:rPr lang="en-US" sz="2000" dirty="0" err="1" smtClean="0"/>
              <a:t>anderer</a:t>
            </a:r>
            <a:r>
              <a:rPr lang="en-US" sz="2000" dirty="0" smtClean="0"/>
              <a:t> </a:t>
            </a:r>
            <a:r>
              <a:rPr lang="en-US" sz="2000" dirty="0" err="1" smtClean="0"/>
              <a:t>Fachgruppen</a:t>
            </a:r>
            <a:r>
              <a:rPr lang="en-US" sz="2000" dirty="0" smtClean="0"/>
              <a:t> (</a:t>
            </a:r>
            <a:r>
              <a:rPr lang="en-US" sz="2000" dirty="0" err="1" smtClean="0"/>
              <a:t>z.B</a:t>
            </a:r>
            <a:r>
              <a:rPr lang="en-US" sz="2000" dirty="0" smtClean="0"/>
              <a:t>. MSK)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R.Bacher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Betriebsseminar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AE08-834F-43D7-AE69-9D36EE611A3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68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1580</Words>
  <Application>Microsoft Office PowerPoint</Application>
  <PresentationFormat>On-screen Show (4:3)</PresentationFormat>
  <Paragraphs>268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Beschleunigerkontrollen (Benutzerperspektive)</vt:lpstr>
      <vt:lpstr>Benutzerperspektive</vt:lpstr>
      <vt:lpstr>Kontrollsysteminfrastrukturen (1/2)</vt:lpstr>
      <vt:lpstr>Kontrollsysteminfrastrukturen (2/2)</vt:lpstr>
      <vt:lpstr>Kontrollsystemlandkarte</vt:lpstr>
      <vt:lpstr>Kontrollsystemlandkarte</vt:lpstr>
      <vt:lpstr>BKR-Applikationen / Displays (1/2)</vt:lpstr>
      <vt:lpstr>BKR-Applikationen / Displays (2/2)</vt:lpstr>
      <vt:lpstr>Kontrollsystemserver (1/2)</vt:lpstr>
      <vt:lpstr>Kontrollsystemserver (2/2)</vt:lpstr>
      <vt:lpstr>μTCA @ XFEL (FLASH) (1/2)</vt:lpstr>
      <vt:lpstr>μTCA @ XFEL (FLASH) (2/2)</vt:lpstr>
      <vt:lpstr>DAQ @ XFEL (FLASH) </vt:lpstr>
      <vt:lpstr>Historien und Archive (1/2)</vt:lpstr>
      <vt:lpstr>Historien und Archive (2/2)</vt:lpstr>
      <vt:lpstr>Snapshots</vt:lpstr>
      <vt:lpstr>Schlussbemerkungen (1/2)</vt:lpstr>
      <vt:lpstr>Schlussbemerkungen (2/2)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Beschleunigerkontrollen</dc:title>
  <dc:creator>Bacher, Reinhard</dc:creator>
  <cp:lastModifiedBy>Bacher, Reinhard</cp:lastModifiedBy>
  <cp:revision>314</cp:revision>
  <cp:lastPrinted>2013-03-13T09:08:10Z</cp:lastPrinted>
  <dcterms:created xsi:type="dcterms:W3CDTF">2013-03-11T08:00:18Z</dcterms:created>
  <dcterms:modified xsi:type="dcterms:W3CDTF">2013-03-18T08:30:24Z</dcterms:modified>
</cp:coreProperties>
</file>