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93" r:id="rId3"/>
    <p:sldId id="323" r:id="rId4"/>
    <p:sldId id="306" r:id="rId5"/>
    <p:sldId id="324" r:id="rId6"/>
    <p:sldId id="316" r:id="rId7"/>
    <p:sldId id="307" r:id="rId8"/>
    <p:sldId id="315" r:id="rId9"/>
    <p:sldId id="314" r:id="rId10"/>
    <p:sldId id="321" r:id="rId11"/>
    <p:sldId id="322" r:id="rId12"/>
    <p:sldId id="318" r:id="rId13"/>
    <p:sldId id="320" r:id="rId14"/>
    <p:sldId id="308" r:id="rId15"/>
    <p:sldId id="309" r:id="rId16"/>
    <p:sldId id="310" r:id="rId17"/>
    <p:sldId id="311" r:id="rId18"/>
    <p:sldId id="312" r:id="rId19"/>
    <p:sldId id="313" r:id="rId20"/>
    <p:sldId id="291" r:id="rId21"/>
    <p:sldId id="287" r:id="rId22"/>
    <p:sldId id="288" r:id="rId23"/>
    <p:sldId id="263" r:id="rId24"/>
    <p:sldId id="290" r:id="rId25"/>
    <p:sldId id="292" r:id="rId26"/>
    <p:sldId id="301" r:id="rId27"/>
    <p:sldId id="298" r:id="rId28"/>
    <p:sldId id="299" r:id="rId29"/>
    <p:sldId id="273" r:id="rId30"/>
    <p:sldId id="282" r:id="rId31"/>
    <p:sldId id="295" r:id="rId32"/>
    <p:sldId id="302" r:id="rId33"/>
    <p:sldId id="305" r:id="rId34"/>
    <p:sldId id="297" r:id="rId35"/>
    <p:sldId id="265" r:id="rId36"/>
    <p:sldId id="268" r:id="rId37"/>
    <p:sldId id="269" r:id="rId38"/>
    <p:sldId id="270" r:id="rId39"/>
    <p:sldId id="272" r:id="rId40"/>
    <p:sldId id="283" r:id="rId41"/>
    <p:sldId id="284" r:id="rId42"/>
    <p:sldId id="303" r:id="rId43"/>
    <p:sldId id="296" r:id="rId44"/>
    <p:sldId id="294" r:id="rId45"/>
  </p:sldIdLst>
  <p:sldSz cx="9144000" cy="6858000" type="screen4x3"/>
  <p:notesSz cx="6972300" cy="10109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8" d="100"/>
          <a:sy n="98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1330" cy="505460"/>
          </a:xfrm>
          <a:prstGeom prst="rect">
            <a:avLst/>
          </a:prstGeom>
        </p:spPr>
        <p:txBody>
          <a:bodyPr vert="horz" lIns="97603" tIns="48802" rIns="97603" bIns="48802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9357" y="0"/>
            <a:ext cx="3021330" cy="505460"/>
          </a:xfrm>
          <a:prstGeom prst="rect">
            <a:avLst/>
          </a:prstGeom>
        </p:spPr>
        <p:txBody>
          <a:bodyPr vert="horz" lIns="97603" tIns="48802" rIns="97603" bIns="48802" rtlCol="0"/>
          <a:lstStyle>
            <a:lvl1pPr algn="r">
              <a:defRPr sz="1300"/>
            </a:lvl1pPr>
          </a:lstStyle>
          <a:p>
            <a:fld id="{1A945569-2634-4E8A-9E15-9D61C06B3303}" type="datetimeFigureOut">
              <a:rPr lang="de-DE" smtClean="0"/>
              <a:t>19.03.2013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758825"/>
            <a:ext cx="5054600" cy="379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603" tIns="48802" rIns="97603" bIns="48802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230" y="4801870"/>
            <a:ext cx="5577840" cy="4549140"/>
          </a:xfrm>
          <a:prstGeom prst="rect">
            <a:avLst/>
          </a:prstGeom>
        </p:spPr>
        <p:txBody>
          <a:bodyPr vert="horz" lIns="97603" tIns="48802" rIns="97603" bIns="488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601985"/>
            <a:ext cx="3021330" cy="505460"/>
          </a:xfrm>
          <a:prstGeom prst="rect">
            <a:avLst/>
          </a:prstGeom>
        </p:spPr>
        <p:txBody>
          <a:bodyPr vert="horz" lIns="97603" tIns="48802" rIns="97603" bIns="48802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9357" y="9601985"/>
            <a:ext cx="3021330" cy="505460"/>
          </a:xfrm>
          <a:prstGeom prst="rect">
            <a:avLst/>
          </a:prstGeom>
        </p:spPr>
        <p:txBody>
          <a:bodyPr vert="horz" lIns="97603" tIns="48802" rIns="97603" bIns="48802" rtlCol="0" anchor="b"/>
          <a:lstStyle>
            <a:lvl1pPr algn="r">
              <a:defRPr sz="1300"/>
            </a:lvl1pPr>
          </a:lstStyle>
          <a:p>
            <a:fld id="{B1D866C4-09E8-42E7-A3A5-DF9BD164085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92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866C4-09E8-42E7-A3A5-DF9BD1640859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7799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8850" y="758825"/>
            <a:ext cx="5054600" cy="3790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6920" y="4801361"/>
            <a:ext cx="5578463" cy="4548905"/>
          </a:xfrm>
          <a:prstGeom prst="rect">
            <a:avLst/>
          </a:prstGeom>
        </p:spPr>
        <p:txBody>
          <a:bodyPr lIns="90097" tIns="45049" rIns="90097" bIns="45049"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8194B-4E03-44F6-A5A4-EE7F3387DAD1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18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Rectangle 82"/>
          <p:cNvSpPr>
            <a:spLocks noChangeArrowheads="1"/>
          </p:cNvSpPr>
          <p:nvPr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" name="Line 85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7" name="Picture 87" descr="Undulator_final_nurh#50DE97_links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04775"/>
            <a:ext cx="6823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04775"/>
            <a:ext cx="922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7638" y="133350"/>
            <a:ext cx="928687" cy="117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FEL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Beam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Dynamics</a:t>
            </a:r>
            <a:endParaRPr lang="de-DE" sz="1600" i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6363" y="127000"/>
            <a:ext cx="1111250" cy="900113"/>
          </a:xfrm>
          <a:prstGeom prst="rect">
            <a:avLst/>
          </a:prstGeom>
          <a:solidFill>
            <a:srgbClr val="261748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rgbClr val="FFFFFF"/>
                </a:solidFill>
              </a:rPr>
              <a:t>FEL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rgbClr val="FFFFFF"/>
                </a:solidFill>
              </a:rPr>
              <a:t>Beam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rgbClr val="FFFFFF"/>
                </a:solidFill>
              </a:rPr>
              <a:t>Dynamics</a:t>
            </a:r>
            <a:endParaRPr lang="de-DE" sz="1600" i="1" dirty="0">
              <a:solidFill>
                <a:srgbClr val="FFFFFF"/>
              </a:solidFill>
            </a:endParaRPr>
          </a:p>
        </p:txBody>
      </p:sp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ln w="28575"/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47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299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446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47260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800">
                <a:latin typeface="Helvetica" pitchFamily="34" charset="0"/>
              </a:defRPr>
            </a:lvl3pPr>
            <a:lvl4pPr>
              <a:defRPr sz="1600">
                <a:latin typeface="Helvetica" pitchFamily="34" charset="0"/>
              </a:defRPr>
            </a:lvl4pPr>
            <a:lvl5pPr>
              <a:defRPr sz="1600">
                <a:latin typeface="Helvetica" pitchFamily="34" charset="0"/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25400">
            <a:solidFill>
              <a:srgbClr val="008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7486655" y="215900"/>
            <a:ext cx="1503363" cy="36933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  <a:latin typeface="Helvetica" pitchFamily="34" charset="0"/>
              </a:rPr>
              <a:t>+</a:t>
            </a:r>
            <a:r>
              <a:rPr lang="en-US" altLang="ja-JP" b="1" dirty="0">
                <a:solidFill>
                  <a:schemeClr val="bg1"/>
                </a:solidFill>
              </a:rPr>
              <a:t> </a:t>
            </a:r>
            <a:r>
              <a:rPr lang="en-US" altLang="ja-JP" b="1" dirty="0" err="1">
                <a:solidFill>
                  <a:schemeClr val="bg1"/>
                </a:solidFill>
                <a:latin typeface="Helvetica" pitchFamily="34" charset="0"/>
              </a:rPr>
              <a:t>SwissFEL</a:t>
            </a:r>
            <a:endParaRPr lang="en-US" b="1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676400" y="68627"/>
            <a:ext cx="5703888" cy="6171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Helvetica" pitchFamily="34" charset="0"/>
              </a:defRPr>
            </a:lvl1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1"/>
          </p:nvPr>
        </p:nvSpPr>
        <p:spPr>
          <a:xfrm>
            <a:off x="179512" y="6501341"/>
            <a:ext cx="2133600" cy="30473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" pitchFamily="34" charset="0"/>
              </a:defRPr>
            </a:lvl1pPr>
          </a:lstStyle>
          <a:p>
            <a:r>
              <a:rPr lang="en-US" noProof="0" smtClean="0"/>
              <a:t>11.03.2013</a:t>
            </a:r>
            <a:endParaRPr lang="en-GB" noProof="0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1760" y="6501341"/>
            <a:ext cx="4392488" cy="304736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Helvetica" pitchFamily="34" charset="0"/>
              </a:defRPr>
            </a:lvl1pPr>
          </a:lstStyle>
          <a:p>
            <a:r>
              <a:rPr lang="en-US" dirty="0" err="1" smtClean="0"/>
              <a:t>Beutner</a:t>
            </a:r>
            <a:r>
              <a:rPr lang="en-US" dirty="0" smtClean="0"/>
              <a:t>            PSI / DESY / KIT Mini-Workshop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6413" y="6501341"/>
            <a:ext cx="2133600" cy="304736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Helvetica" pitchFamily="34" charset="0"/>
              </a:defRPr>
            </a:lvl1pPr>
          </a:lstStyle>
          <a:p>
            <a:fld id="{F9D5AB7D-58D0-4A43-BC55-08DFD7DC5F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6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4" y="1347788"/>
            <a:ext cx="8302039" cy="4799794"/>
          </a:xfrm>
        </p:spPr>
        <p:txBody>
          <a:bodyPr/>
          <a:lstStyle>
            <a:lvl1pPr>
              <a:defRPr sz="2000" baseline="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b="1" dirty="0" smtClean="0"/>
              <a:t>DESY </a:t>
            </a:r>
            <a:r>
              <a:rPr lang="en-US" b="1" dirty="0" err="1" smtClean="0"/>
              <a:t>Betriebsseminar</a:t>
            </a:r>
            <a:r>
              <a:rPr lang="en-US" b="1" dirty="0" smtClean="0"/>
              <a:t> </a:t>
            </a:r>
            <a:r>
              <a:rPr lang="en-US" b="1" dirty="0" err="1" smtClean="0"/>
              <a:t>Grömitz</a:t>
            </a:r>
            <a:r>
              <a:rPr lang="en-US" b="1" dirty="0" smtClean="0"/>
              <a:t>, 2013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9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45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62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91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00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34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24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46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6100" y="114300"/>
            <a:ext cx="85248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74749E33-77DE-4BBB-991C-576DD8D22D0A}" type="slidenum">
              <a:rPr lang="de-DE" smtClean="0"/>
              <a:t>‹#›</a:t>
            </a:fld>
            <a:endParaRPr lang="de-DE"/>
          </a:p>
        </p:txBody>
      </p:sp>
      <p:pic>
        <p:nvPicPr>
          <p:cNvPr id="1027" name="Picture 37" descr="Helmholtz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1000">
                <a:solidFill>
                  <a:srgbClr val="000000"/>
                </a:solidFill>
              </a:defRPr>
            </a:lvl1pPr>
          </a:lstStyle>
          <a:p>
            <a:r>
              <a:rPr lang="en-US" b="1" dirty="0" smtClean="0"/>
              <a:t>X-ray FEL Collaboration Meeting, 4-6 February, 2013</a:t>
            </a:r>
            <a:endParaRPr lang="en-US" dirty="0"/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030" name="Picture 121" descr="DESY-Logo-cyan-RGB_Hintergrund weis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322388" y="114300"/>
            <a:ext cx="6765925" cy="9159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  <a:defRPr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328738" y="133351"/>
            <a:ext cx="6394450" cy="35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dirty="0" smtClean="0"/>
              <a:t>FEL driver linac operation with very short electron bunches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33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328738" y="541338"/>
            <a:ext cx="67532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Slide title: Don’t edit here!</a:t>
            </a:r>
          </a:p>
        </p:txBody>
      </p:sp>
      <p:sp>
        <p:nvSpPr>
          <p:cNvPr id="1034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41288" y="127000"/>
            <a:ext cx="1111250" cy="900113"/>
          </a:xfrm>
          <a:prstGeom prst="rect">
            <a:avLst/>
          </a:prstGeom>
          <a:solidFill>
            <a:srgbClr val="261748"/>
          </a:solidFill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147638" y="133350"/>
            <a:ext cx="1119187" cy="930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FEL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Beam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bg1"/>
                </a:solidFill>
              </a:rPr>
              <a:t>Dynamics</a:t>
            </a:r>
            <a:endParaRPr lang="de-DE" sz="1600" i="1" dirty="0">
              <a:solidFill>
                <a:schemeClr val="bg1"/>
              </a:solidFill>
            </a:endParaRPr>
          </a:p>
        </p:txBody>
      </p:sp>
      <p:pic>
        <p:nvPicPr>
          <p:cNvPr id="1037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112713"/>
            <a:ext cx="868363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wmf"/><Relationship Id="rId9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4.wmf"/><Relationship Id="rId4" Type="http://schemas.openxmlformats.org/officeDocument/2006/relationships/image" Target="../media/image27.emf"/><Relationship Id="rId9" Type="http://schemas.openxmlformats.org/officeDocument/2006/relationships/oleObject" Target="../embeddings/oleObject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1800" dirty="0" smtClean="0"/>
              <a:t>T. Limberg</a:t>
            </a:r>
            <a:endParaRPr lang="de-D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sz="3200" dirty="0"/>
              <a:t>High-Level </a:t>
            </a:r>
            <a:r>
              <a:rPr lang="de-DE" sz="3200" dirty="0" smtClean="0"/>
              <a:t>Anwendungen (Controls) </a:t>
            </a:r>
            <a:r>
              <a:rPr lang="de-DE" sz="3200" dirty="0"/>
              <a:t>bei XFEL/FLASH</a:t>
            </a:r>
          </a:p>
        </p:txBody>
      </p:sp>
    </p:spTree>
    <p:extLst>
      <p:ext uri="{BB962C8B-B14F-4D97-AF65-F5344CB8AC3E}">
        <p14:creationId xmlns:p14="http://schemas.microsoft.com/office/powerpoint/2010/main" val="14116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Matlab</a:t>
            </a:r>
            <a:r>
              <a:rPr lang="de-DE" dirty="0" smtClean="0"/>
              <a:t> GUI Bibliothek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2576" y="1318634"/>
            <a:ext cx="3424262" cy="4846670"/>
          </a:xfrm>
        </p:spPr>
        <p:txBody>
          <a:bodyPr/>
          <a:lstStyle/>
          <a:p>
            <a:r>
              <a:rPr lang="en-US" sz="1600" dirty="0"/>
              <a:t>a</a:t>
            </a:r>
            <a:r>
              <a:rPr lang="en-US" sz="1600" dirty="0" smtClean="0"/>
              <a:t>xes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heckbox</a:t>
            </a:r>
          </a:p>
          <a:p>
            <a:r>
              <a:rPr lang="en-US" sz="1600" dirty="0" err="1" smtClean="0"/>
              <a:t>edittext</a:t>
            </a:r>
            <a:endParaRPr lang="en-US" sz="1600" dirty="0" smtClean="0"/>
          </a:p>
          <a:p>
            <a:r>
              <a:rPr lang="en-US" sz="1600" dirty="0"/>
              <a:t>f</a:t>
            </a:r>
            <a:r>
              <a:rPr lang="en-US" sz="1600" dirty="0" smtClean="0"/>
              <a:t>igure</a:t>
            </a:r>
          </a:p>
          <a:p>
            <a:r>
              <a:rPr lang="en-US" sz="1600" dirty="0" err="1"/>
              <a:t>l</a:t>
            </a:r>
            <a:r>
              <a:rPr lang="en-US" sz="1600" dirty="0" err="1" smtClean="0"/>
              <a:t>istbox</a:t>
            </a:r>
            <a:endParaRPr lang="en-US" sz="1600" dirty="0" smtClean="0"/>
          </a:p>
          <a:p>
            <a:r>
              <a:rPr lang="en-US" sz="1600" dirty="0" err="1" smtClean="0"/>
              <a:t>menuitem</a:t>
            </a:r>
            <a:endParaRPr lang="en-US" sz="1600" dirty="0" smtClean="0"/>
          </a:p>
          <a:p>
            <a:r>
              <a:rPr lang="en-US" sz="1600" dirty="0"/>
              <a:t>p</a:t>
            </a:r>
            <a:r>
              <a:rPr lang="en-US" sz="1600" dirty="0" smtClean="0"/>
              <a:t>anel</a:t>
            </a:r>
          </a:p>
          <a:p>
            <a:r>
              <a:rPr lang="en-US" sz="1600" dirty="0" err="1"/>
              <a:t>p</a:t>
            </a:r>
            <a:r>
              <a:rPr lang="en-US" sz="1600" dirty="0" err="1" smtClean="0"/>
              <a:t>opupbox</a:t>
            </a:r>
            <a:endParaRPr lang="en-US" sz="1600" dirty="0" smtClean="0"/>
          </a:p>
          <a:p>
            <a:r>
              <a:rPr lang="en-US" sz="1600" dirty="0"/>
              <a:t>p</a:t>
            </a:r>
            <a:r>
              <a:rPr lang="en-US" sz="1600" dirty="0" smtClean="0"/>
              <a:t>ushbutton</a:t>
            </a:r>
          </a:p>
          <a:p>
            <a:r>
              <a:rPr lang="en-US" sz="1600" dirty="0" err="1" smtClean="0"/>
              <a:t>radiogroup</a:t>
            </a:r>
            <a:endParaRPr lang="en-US" sz="1600" dirty="0"/>
          </a:p>
          <a:p>
            <a:r>
              <a:rPr lang="en-US" sz="1600" dirty="0"/>
              <a:t>slider</a:t>
            </a:r>
          </a:p>
          <a:p>
            <a:r>
              <a:rPr lang="en-US" sz="1600" dirty="0" err="1"/>
              <a:t>statictext</a:t>
            </a:r>
            <a:endParaRPr lang="en-US" sz="1600" dirty="0"/>
          </a:p>
          <a:p>
            <a:r>
              <a:rPr lang="en-US" sz="1600" dirty="0"/>
              <a:t>table</a:t>
            </a:r>
          </a:p>
          <a:p>
            <a:r>
              <a:rPr lang="en-US" sz="1600" dirty="0" err="1"/>
              <a:t>togglebutton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26" y="1402771"/>
            <a:ext cx="56483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8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Matlab</a:t>
            </a:r>
            <a:r>
              <a:rPr lang="de-DE"/>
              <a:t> GUI Bibliothek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24182" y="1369975"/>
            <a:ext cx="3424262" cy="2335042"/>
          </a:xfrm>
        </p:spPr>
        <p:txBody>
          <a:bodyPr/>
          <a:lstStyle/>
          <a:p>
            <a:r>
              <a:rPr lang="en-US" smtClean="0"/>
              <a:t>deref</a:t>
            </a:r>
          </a:p>
          <a:p>
            <a:r>
              <a:rPr lang="en-US" smtClean="0"/>
              <a:t>timer</a:t>
            </a:r>
          </a:p>
          <a:p>
            <a:r>
              <a:rPr lang="en-US" smtClean="0"/>
              <a:t>tabgroup</a:t>
            </a:r>
          </a:p>
          <a:p>
            <a:r>
              <a:rPr lang="en-US" smtClean="0"/>
              <a:t>tree</a:t>
            </a:r>
          </a:p>
          <a:p>
            <a:r>
              <a:rPr lang="en-US" smtClean="0"/>
              <a:t>treedyn</a:t>
            </a:r>
          </a:p>
          <a:p>
            <a:endParaRPr lang="en-US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152" y="1169738"/>
            <a:ext cx="3376248" cy="54996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9995" y="3919549"/>
            <a:ext cx="3383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Special GUI support: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Continuouse slider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Mouse wheel / 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Mouse button up/down</a:t>
            </a:r>
          </a:p>
          <a:p>
            <a:pPr marL="285750" indent="-285750">
              <a:buFontTx/>
              <a:buChar char="-"/>
            </a:pPr>
            <a:r>
              <a:rPr lang="en-US" smtClean="0"/>
              <a:t>Enter/Leave focus events</a:t>
            </a:r>
          </a:p>
          <a:p>
            <a:r>
              <a:rPr lang="en-US" smtClean="0"/>
              <a:t>etc.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Matlab</a:t>
            </a:r>
            <a:r>
              <a:rPr lang="en-GB" dirty="0" smtClean="0"/>
              <a:t> Toolbox ADAQA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used for </a:t>
            </a:r>
            <a:r>
              <a:rPr lang="en-GB" dirty="0" err="1" smtClean="0"/>
              <a:t>Emittance</a:t>
            </a:r>
            <a:r>
              <a:rPr lang="en-GB" dirty="0" smtClean="0"/>
              <a:t> Measurements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600" i="1" dirty="0" err="1" smtClean="0"/>
              <a:t>Bolko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Beutner</a:t>
            </a:r>
            <a:r>
              <a:rPr lang="en-GB" sz="1600" dirty="0" smtClean="0"/>
              <a:t>, </a:t>
            </a:r>
            <a:r>
              <a:rPr lang="en-GB" sz="1600" dirty="0" err="1" smtClean="0"/>
              <a:t>Rasmus</a:t>
            </a:r>
            <a:r>
              <a:rPr lang="en-GB" sz="1600" dirty="0" smtClean="0"/>
              <a:t> </a:t>
            </a:r>
            <a:r>
              <a:rPr lang="en-GB" sz="1600" dirty="0" err="1" smtClean="0"/>
              <a:t>Ischebeck</a:t>
            </a:r>
            <a:endParaRPr lang="en-GB" sz="1600" dirty="0" smtClean="0"/>
          </a:p>
          <a:p>
            <a:r>
              <a:rPr lang="en-US" sz="1600" dirty="0"/>
              <a:t>PSI / DESY / KIT Mini-Workshop on Longitudinal Diagnostics for FELs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65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7859216" cy="5160573"/>
          </a:xfrm>
        </p:spPr>
        <p:txBody>
          <a:bodyPr/>
          <a:lstStyle/>
          <a:p>
            <a:r>
              <a:rPr lang="en-GB" sz="1600" dirty="0" smtClean="0"/>
              <a:t>These measurements need to be </a:t>
            </a:r>
            <a:r>
              <a:rPr lang="en-GB" sz="1600" dirty="0" err="1" smtClean="0"/>
              <a:t>automatised</a:t>
            </a:r>
            <a:r>
              <a:rPr lang="en-GB" sz="1600" dirty="0" smtClean="0"/>
              <a:t> for standard operation and commissioning, task are e.g.:</a:t>
            </a:r>
          </a:p>
          <a:p>
            <a:pPr lvl="1"/>
            <a:r>
              <a:rPr lang="en-GB" sz="1400" dirty="0"/>
              <a:t>m</a:t>
            </a:r>
            <a:r>
              <a:rPr lang="en-GB" sz="1400" dirty="0" smtClean="0"/>
              <a:t>oving screens in and out</a:t>
            </a:r>
          </a:p>
          <a:p>
            <a:pPr lvl="1"/>
            <a:r>
              <a:rPr lang="en-GB" sz="1400" dirty="0" smtClean="0"/>
              <a:t>varying </a:t>
            </a:r>
            <a:r>
              <a:rPr lang="en-GB" sz="1400" dirty="0" err="1" smtClean="0"/>
              <a:t>quadrupole</a:t>
            </a:r>
            <a:r>
              <a:rPr lang="en-GB" sz="1400" dirty="0" smtClean="0"/>
              <a:t> settings</a:t>
            </a:r>
          </a:p>
          <a:p>
            <a:pPr lvl="1"/>
            <a:r>
              <a:rPr lang="en-GB" sz="1400" dirty="0" smtClean="0"/>
              <a:t>restore initial lattice configuration</a:t>
            </a:r>
          </a:p>
          <a:p>
            <a:pPr lvl="1"/>
            <a:endParaRPr lang="en-GB" sz="1100" dirty="0"/>
          </a:p>
          <a:p>
            <a:r>
              <a:rPr lang="en-GB" sz="1600" dirty="0" smtClean="0"/>
              <a:t>A successful measurement procedure (high level application) needs to be reliable, robust, and usable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	</a:t>
            </a:r>
            <a:r>
              <a:rPr lang="en-GB" sz="1600" b="1" dirty="0" smtClean="0"/>
              <a:t>“Always have the operator at the end of the night shift in mind!”</a:t>
            </a:r>
          </a:p>
          <a:p>
            <a:endParaRPr lang="en-GB" sz="1600" dirty="0" smtClean="0"/>
          </a:p>
          <a:p>
            <a:r>
              <a:rPr lang="en-GB" sz="1600" dirty="0" smtClean="0"/>
              <a:t>Accelerator operation in general relies on data acquisition and parameter scans</a:t>
            </a:r>
          </a:p>
          <a:p>
            <a:r>
              <a:rPr lang="en-GB" sz="1600" dirty="0" smtClean="0"/>
              <a:t>In the various applications the requirements are actually quite similar</a:t>
            </a:r>
          </a:p>
          <a:p>
            <a:pPr lvl="1">
              <a:buFont typeface="Symbol"/>
              <a:buChar char="Þ"/>
            </a:pPr>
            <a:r>
              <a:rPr lang="en-GB" sz="1600" dirty="0" smtClean="0"/>
              <a:t>Tasks should be unified and standardised to prevent that every application developer “reinvents the wheel” </a:t>
            </a:r>
          </a:p>
          <a:p>
            <a:pPr lvl="1">
              <a:buFont typeface="Symbol"/>
              <a:buChar char="Þ"/>
            </a:pPr>
            <a:r>
              <a:rPr lang="en-GB" sz="1600" dirty="0" smtClean="0"/>
              <a:t>ADAQA - </a:t>
            </a:r>
            <a:r>
              <a:rPr lang="en-US" sz="1600" dirty="0" smtClean="0"/>
              <a:t>An Accelerator Data Acquisition &amp; Analysis Framework</a:t>
            </a:r>
            <a:endParaRPr lang="en-GB" sz="1600" dirty="0" smtClean="0"/>
          </a:p>
          <a:p>
            <a:pPr lvl="1">
              <a:buFont typeface="Symbol"/>
              <a:buChar char="Þ"/>
            </a:pPr>
            <a:endParaRPr lang="en-GB" sz="1600" dirty="0" smtClean="0"/>
          </a:p>
          <a:p>
            <a:endParaRPr lang="en-GB" sz="1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Scan Framework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smtClean="0"/>
              <a:t>11.03.2013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Beutner            PSI / DESY / KIT Mini-Workshop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5AB7D-58D0-4A43-BC55-08DFD7DC5F3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2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Energie- und Kompressionsmanagement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9" y="1196752"/>
            <a:ext cx="7099589" cy="512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91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Emittanzmessung</a:t>
            </a:r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412056" y="1573306"/>
            <a:ext cx="8106656" cy="4693948"/>
            <a:chOff x="412056" y="1573306"/>
            <a:chExt cx="8106656" cy="4693948"/>
          </a:xfrm>
        </p:grpSpPr>
        <p:sp>
          <p:nvSpPr>
            <p:cNvPr id="5" name="Rectangle 4"/>
            <p:cNvSpPr/>
            <p:nvPr/>
          </p:nvSpPr>
          <p:spPr>
            <a:xfrm>
              <a:off x="3180230" y="4453714"/>
              <a:ext cx="2534770" cy="1676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23130" y="4624061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Beam Profile Server</a:t>
              </a:r>
              <a:endParaRPr lang="de-DE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332630" y="5243898"/>
              <a:ext cx="2247900" cy="6235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Messungen</a:t>
              </a:r>
              <a:endParaRPr lang="de-DE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33030" y="4453714"/>
              <a:ext cx="1985682" cy="1676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11471" y="4453714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File System</a:t>
              </a:r>
              <a:endParaRPr lang="de-DE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533030" y="3149350"/>
              <a:ext cx="1985682" cy="838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HTTP Server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3883" y="4790466"/>
              <a:ext cx="18669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Data and Results of all Measurements: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100" dirty="0" smtClean="0"/>
                <a:t>Images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100" dirty="0" smtClean="0"/>
                <a:t>Data Series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100" dirty="0" smtClean="0"/>
                <a:t>Measurement Protocols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100" dirty="0" smtClean="0"/>
                <a:t>Beam Profiles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100" dirty="0" smtClean="0"/>
                <a:t>Quality Estimation</a:t>
              </a:r>
              <a:endParaRPr lang="de-DE" sz="11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2056" y="3886199"/>
              <a:ext cx="2057400" cy="23014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2056" y="3958930"/>
              <a:ext cx="20385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Device Servers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/>
                <a:t>Wire Scanners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/>
                <a:t>Screens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/>
                <a:t>Cameras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/>
                <a:t>Attenuators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/>
                <a:t>Screen Optics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/>
                <a:t>BPMs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/>
                <a:t>BLMs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/>
                <a:t>Optics Server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1200" dirty="0" smtClean="0"/>
                <a:t>Screen Optics Database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de-DE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4360" y="1573306"/>
              <a:ext cx="2306170" cy="1066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tx1"/>
                  </a:solidFill>
                </a:rPr>
                <a:t>Emittanz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</a:rPr>
                <a:t>Tool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5" idx="3"/>
              <a:endCxn id="8" idx="1"/>
            </p:cNvCxnSpPr>
            <p:nvPr/>
          </p:nvCxnSpPr>
          <p:spPr>
            <a:xfrm>
              <a:off x="5715000" y="5291914"/>
              <a:ext cx="8180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1"/>
              <a:endCxn id="8" idx="1"/>
            </p:cNvCxnSpPr>
            <p:nvPr/>
          </p:nvCxnSpPr>
          <p:spPr>
            <a:xfrm>
              <a:off x="6533030" y="5291914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1"/>
            </p:cNvCxnSpPr>
            <p:nvPr/>
          </p:nvCxnSpPr>
          <p:spPr>
            <a:xfrm flipH="1">
              <a:off x="2450574" y="5291914"/>
              <a:ext cx="72965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91199" y="4966900"/>
              <a:ext cx="5641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stores</a:t>
              </a:r>
              <a:endParaRPr lang="de-DE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31692" y="4782234"/>
              <a:ext cx="7485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</a:t>
              </a:r>
              <a:r>
                <a:rPr lang="en-US" sz="1200" dirty="0" smtClean="0"/>
                <a:t>ontrols/</a:t>
              </a:r>
            </a:p>
            <a:p>
              <a:r>
                <a:rPr lang="en-US" sz="1200" dirty="0" smtClean="0"/>
                <a:t>uses</a:t>
              </a:r>
              <a:endParaRPr lang="de-DE" sz="1200" dirty="0"/>
            </a:p>
          </p:txBody>
        </p:sp>
        <p:cxnSp>
          <p:nvCxnSpPr>
            <p:cNvPr id="20" name="Straight Connector 19"/>
            <p:cNvCxnSpPr>
              <a:stCxn id="10" idx="2"/>
              <a:endCxn id="9" idx="0"/>
            </p:cNvCxnSpPr>
            <p:nvPr/>
          </p:nvCxnSpPr>
          <p:spPr>
            <a:xfrm>
              <a:off x="7525871" y="3987550"/>
              <a:ext cx="0" cy="4661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6533030" y="1591236"/>
              <a:ext cx="1967753" cy="1066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Browser</a:t>
              </a:r>
            </a:p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View detailed information</a:t>
              </a:r>
              <a:endParaRPr lang="de-DE" sz="105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4" idx="2"/>
              <a:endCxn id="5" idx="0"/>
            </p:cNvCxnSpPr>
            <p:nvPr/>
          </p:nvCxnSpPr>
          <p:spPr>
            <a:xfrm>
              <a:off x="4427445" y="2640106"/>
              <a:ext cx="20170" cy="181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1" idx="2"/>
              <a:endCxn id="10" idx="0"/>
            </p:cNvCxnSpPr>
            <p:nvPr/>
          </p:nvCxnSpPr>
          <p:spPr>
            <a:xfrm>
              <a:off x="7516907" y="2658036"/>
              <a:ext cx="8964" cy="4913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359998" y="2755357"/>
              <a:ext cx="10965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controls</a:t>
              </a:r>
            </a:p>
            <a:p>
              <a:r>
                <a:rPr lang="en-US" sz="1200" dirty="0"/>
                <a:t>r</a:t>
              </a:r>
              <a:r>
                <a:rPr lang="en-US" sz="1200" dirty="0" smtClean="0"/>
                <a:t>eads progress</a:t>
              </a:r>
            </a:p>
            <a:p>
              <a:r>
                <a:rPr lang="en-US" sz="1200" dirty="0"/>
                <a:t>r</a:t>
              </a:r>
              <a:r>
                <a:rPr lang="en-US" sz="1200" dirty="0" smtClean="0"/>
                <a:t>eads results</a:t>
              </a:r>
              <a:endParaRPr lang="de-DE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87604" y="5393762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accent5">
                      <a:lumMod val="75000"/>
                    </a:schemeClr>
                  </a:solidFill>
                </a:rPr>
                <a:t>DOOCS</a:t>
              </a:r>
              <a:endParaRPr lang="de-DE" sz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47356" y="4037693"/>
              <a:ext cx="6367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DOOCS</a:t>
              </a:r>
              <a:endParaRPr lang="de-DE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37930" y="4082132"/>
              <a:ext cx="422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NFS</a:t>
              </a:r>
              <a:endParaRPr lang="de-DE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4724400" y="2640106"/>
              <a:ext cx="1808630" cy="18136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7669306" y="2765193"/>
              <a:ext cx="5137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HTTP</a:t>
              </a:r>
              <a:endParaRPr lang="de-DE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66264" y="4067393"/>
              <a:ext cx="4229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NFS</a:t>
              </a:r>
              <a:endParaRPr lang="de-DE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80206" y="2755357"/>
              <a:ext cx="1069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</a:t>
              </a:r>
              <a:r>
                <a:rPr lang="en-US" sz="1200" dirty="0" smtClean="0"/>
                <a:t>eads detailed</a:t>
              </a:r>
            </a:p>
            <a:p>
              <a:r>
                <a:rPr lang="en-US" sz="1200" dirty="0" smtClean="0"/>
                <a:t>information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940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Undulator</a:t>
            </a:r>
            <a:r>
              <a:rPr lang="en-US" dirty="0" smtClean="0"/>
              <a:t>-Wire-Scanner </a:t>
            </a:r>
            <a:r>
              <a:rPr lang="en-US" dirty="0" err="1" smtClean="0"/>
              <a:t>Massnahmen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Das </a:t>
            </a:r>
            <a:r>
              <a:rPr lang="en-US" sz="1800" dirty="0" err="1"/>
              <a:t>Serverprogram</a:t>
            </a:r>
            <a:r>
              <a:rPr lang="en-US" sz="1800" dirty="0"/>
              <a:t> der VME-Creates </a:t>
            </a:r>
            <a:r>
              <a:rPr lang="en-US" sz="1800" dirty="0" err="1"/>
              <a:t>wurde</a:t>
            </a:r>
            <a:r>
              <a:rPr lang="en-US" sz="1800" dirty="0"/>
              <a:t> </a:t>
            </a:r>
            <a:r>
              <a:rPr lang="en-US" sz="1800" dirty="0" err="1"/>
              <a:t>überarbeitet</a:t>
            </a:r>
            <a:r>
              <a:rPr lang="en-US" sz="1800" dirty="0"/>
              <a:t>.</a:t>
            </a:r>
          </a:p>
          <a:p>
            <a:pPr lvl="1"/>
            <a:r>
              <a:rPr lang="en-US" sz="1400" dirty="0" err="1"/>
              <a:t>Genaue</a:t>
            </a:r>
            <a:r>
              <a:rPr lang="en-US" sz="1400" dirty="0"/>
              <a:t>  </a:t>
            </a:r>
            <a:r>
              <a:rPr lang="en-US" sz="1400" dirty="0" err="1"/>
              <a:t>Einmessung</a:t>
            </a:r>
            <a:r>
              <a:rPr lang="en-US" sz="1400" dirty="0"/>
              <a:t> von Position und </a:t>
            </a:r>
            <a:r>
              <a:rPr lang="en-US" sz="1400" dirty="0" err="1"/>
              <a:t>Fahrkurve</a:t>
            </a:r>
            <a:r>
              <a:rPr lang="en-US" sz="1400" dirty="0"/>
              <a:t> </a:t>
            </a:r>
            <a:r>
              <a:rPr lang="en-US" sz="1400" dirty="0" err="1"/>
              <a:t>bei</a:t>
            </a:r>
            <a:r>
              <a:rPr lang="en-US" sz="1400" dirty="0"/>
              <a:t> </a:t>
            </a:r>
            <a:r>
              <a:rPr lang="en-US" sz="1400" dirty="0" err="1"/>
              <a:t>Initialisierung</a:t>
            </a:r>
            <a:r>
              <a:rPr lang="en-US" sz="1400" dirty="0"/>
              <a:t>.</a:t>
            </a:r>
          </a:p>
          <a:p>
            <a:pPr lvl="1"/>
            <a:r>
              <a:rPr lang="en-US" sz="1400" dirty="0" err="1"/>
              <a:t>Dadurch</a:t>
            </a:r>
            <a:r>
              <a:rPr lang="en-US" sz="1400" dirty="0"/>
              <a:t> </a:t>
            </a:r>
            <a:r>
              <a:rPr lang="en-US" sz="1400" dirty="0" err="1"/>
              <a:t>exaktes</a:t>
            </a:r>
            <a:r>
              <a:rPr lang="en-US" sz="1400" dirty="0"/>
              <a:t> </a:t>
            </a:r>
            <a:r>
              <a:rPr lang="en-US" sz="1400" dirty="0" err="1"/>
              <a:t>Anfahren</a:t>
            </a:r>
            <a:r>
              <a:rPr lang="en-US" sz="1400" dirty="0"/>
              <a:t>  </a:t>
            </a:r>
            <a:r>
              <a:rPr lang="en-US" sz="1400" dirty="0" err="1"/>
              <a:t>beliebiger</a:t>
            </a:r>
            <a:r>
              <a:rPr lang="en-US" sz="1400" dirty="0"/>
              <a:t> </a:t>
            </a:r>
            <a:r>
              <a:rPr lang="en-US" sz="1400" dirty="0" err="1"/>
              <a:t>Positionen</a:t>
            </a:r>
            <a:r>
              <a:rPr lang="en-US" sz="1400" dirty="0"/>
              <a:t> (+- 15um) </a:t>
            </a:r>
            <a:r>
              <a:rPr lang="en-US" sz="1400" dirty="0" err="1"/>
              <a:t>möglich</a:t>
            </a:r>
            <a:r>
              <a:rPr lang="en-US" sz="1400" dirty="0"/>
              <a:t>.</a:t>
            </a:r>
          </a:p>
          <a:p>
            <a:pPr lvl="1"/>
            <a:r>
              <a:rPr lang="en-US" sz="1400" dirty="0" err="1"/>
              <a:t>Verhalten</a:t>
            </a:r>
            <a:r>
              <a:rPr lang="en-US" sz="1400" dirty="0"/>
              <a:t> </a:t>
            </a:r>
            <a:r>
              <a:rPr lang="en-US" sz="1400" dirty="0" err="1"/>
              <a:t>zuverlässig</a:t>
            </a:r>
            <a:r>
              <a:rPr lang="en-US" sz="1400" dirty="0"/>
              <a:t> und </a:t>
            </a:r>
            <a:r>
              <a:rPr lang="en-US" sz="1400" dirty="0" err="1"/>
              <a:t>reproduzierbar</a:t>
            </a:r>
            <a:r>
              <a:rPr lang="en-US" sz="1400" dirty="0"/>
              <a:t>.</a:t>
            </a:r>
          </a:p>
          <a:p>
            <a:pPr lvl="1"/>
            <a:r>
              <a:rPr lang="en-US" sz="1400" dirty="0" err="1"/>
              <a:t>Erhöhung</a:t>
            </a:r>
            <a:r>
              <a:rPr lang="en-US" sz="1400" dirty="0"/>
              <a:t> der </a:t>
            </a:r>
            <a:r>
              <a:rPr lang="en-US" sz="1400" dirty="0" err="1"/>
              <a:t>Fahrgeschwindigkeit</a:t>
            </a:r>
            <a:r>
              <a:rPr lang="en-US" sz="1400" dirty="0"/>
              <a:t>, </a:t>
            </a:r>
            <a:r>
              <a:rPr lang="en-US" sz="1400" dirty="0" err="1"/>
              <a:t>damit</a:t>
            </a:r>
            <a:r>
              <a:rPr lang="en-US" sz="1400" dirty="0"/>
              <a:t> </a:t>
            </a:r>
            <a:r>
              <a:rPr lang="en-US" sz="1400" dirty="0" err="1"/>
              <a:t>schnelleres</a:t>
            </a:r>
            <a:r>
              <a:rPr lang="en-US" sz="1400" dirty="0"/>
              <a:t> Rein- und </a:t>
            </a:r>
            <a:r>
              <a:rPr lang="en-US" sz="1400" dirty="0" err="1"/>
              <a:t>Rausfahren</a:t>
            </a:r>
            <a:r>
              <a:rPr lang="en-US" sz="1400" dirty="0"/>
              <a:t> </a:t>
            </a:r>
            <a:r>
              <a:rPr lang="en-US" sz="1400" dirty="0" err="1"/>
              <a:t>ermöglicht</a:t>
            </a:r>
            <a:r>
              <a:rPr lang="en-US" sz="1400" dirty="0"/>
              <a:t> </a:t>
            </a:r>
            <a:r>
              <a:rPr lang="en-US" sz="1400" dirty="0" err="1"/>
              <a:t>wird</a:t>
            </a:r>
            <a:r>
              <a:rPr lang="en-US" sz="1400" dirty="0"/>
              <a:t> (</a:t>
            </a:r>
            <a:r>
              <a:rPr lang="en-US" sz="1400" dirty="0" err="1"/>
              <a:t>noch</a:t>
            </a:r>
            <a:r>
              <a:rPr lang="en-US" sz="1400" dirty="0"/>
              <a:t> in </a:t>
            </a:r>
            <a:r>
              <a:rPr lang="en-US" sz="1400" dirty="0" err="1"/>
              <a:t>Arbeit</a:t>
            </a:r>
            <a:r>
              <a:rPr lang="en-US" sz="1400" dirty="0"/>
              <a:t>).</a:t>
            </a:r>
          </a:p>
          <a:p>
            <a:pPr lvl="1"/>
            <a:r>
              <a:rPr lang="en-US" sz="1400" dirty="0" err="1"/>
              <a:t>Erkennbar</a:t>
            </a:r>
            <a:r>
              <a:rPr lang="en-US" sz="1400" dirty="0"/>
              <a:t>, </a:t>
            </a:r>
            <a:r>
              <a:rPr lang="en-US" sz="1400" dirty="0" err="1"/>
              <a:t>wann</a:t>
            </a:r>
            <a:r>
              <a:rPr lang="en-US" sz="1400" dirty="0"/>
              <a:t> </a:t>
            </a:r>
            <a:r>
              <a:rPr lang="en-US" sz="1400" dirty="0" err="1"/>
              <a:t>eine</a:t>
            </a:r>
            <a:r>
              <a:rPr lang="en-US" sz="1400" dirty="0"/>
              <a:t> </a:t>
            </a:r>
            <a:r>
              <a:rPr lang="en-US" sz="1400" dirty="0" err="1"/>
              <a:t>Initialisierung</a:t>
            </a:r>
            <a:r>
              <a:rPr lang="en-US" sz="1400" dirty="0"/>
              <a:t> </a:t>
            </a:r>
            <a:r>
              <a:rPr lang="en-US" sz="1400" dirty="0" err="1"/>
              <a:t>benötigt</a:t>
            </a:r>
            <a:r>
              <a:rPr lang="en-US" sz="1400" dirty="0"/>
              <a:t> </a:t>
            </a:r>
            <a:r>
              <a:rPr lang="en-US" sz="1400" dirty="0" err="1"/>
              <a:t>wird</a:t>
            </a:r>
            <a:r>
              <a:rPr lang="en-US" sz="1400" dirty="0"/>
              <a:t> (Flag).</a:t>
            </a:r>
          </a:p>
          <a:p>
            <a:pPr lvl="1"/>
            <a:r>
              <a:rPr lang="en-US" sz="1400" dirty="0" err="1"/>
              <a:t>Hoffnung</a:t>
            </a:r>
            <a:r>
              <a:rPr lang="en-US" sz="1400" dirty="0"/>
              <a:t>: Pro Server-</a:t>
            </a:r>
            <a:r>
              <a:rPr lang="en-US" sz="1400" dirty="0" err="1"/>
              <a:t>Neustart</a:t>
            </a:r>
            <a:r>
              <a:rPr lang="en-US" sz="1400" dirty="0"/>
              <a:t> </a:t>
            </a:r>
            <a:r>
              <a:rPr lang="en-US" sz="1400" dirty="0" err="1"/>
              <a:t>nur</a:t>
            </a:r>
            <a:r>
              <a:rPr lang="en-US" sz="1400" dirty="0"/>
              <a:t> </a:t>
            </a:r>
            <a:r>
              <a:rPr lang="en-US" sz="1400" dirty="0" err="1"/>
              <a:t>noch</a:t>
            </a:r>
            <a:r>
              <a:rPr lang="en-US" sz="1400" dirty="0"/>
              <a:t> </a:t>
            </a:r>
            <a:r>
              <a:rPr lang="en-US" sz="1400" dirty="0" err="1"/>
              <a:t>einmal</a:t>
            </a:r>
            <a:r>
              <a:rPr lang="en-US" sz="1400" dirty="0"/>
              <a:t> </a:t>
            </a:r>
            <a:r>
              <a:rPr lang="en-US" sz="1400" dirty="0" err="1"/>
              <a:t>initialisieren</a:t>
            </a:r>
            <a:r>
              <a:rPr lang="en-US" sz="1400" dirty="0"/>
              <a:t>.</a:t>
            </a:r>
          </a:p>
          <a:p>
            <a:r>
              <a:rPr lang="en-US" sz="1800" dirty="0" err="1"/>
              <a:t>Bisher</a:t>
            </a:r>
            <a:r>
              <a:rPr lang="en-US" sz="1800" dirty="0"/>
              <a:t> </a:t>
            </a:r>
            <a:r>
              <a:rPr lang="en-US" sz="1800" dirty="0" err="1"/>
              <a:t>gute</a:t>
            </a:r>
            <a:r>
              <a:rPr lang="en-US" sz="1800" dirty="0"/>
              <a:t> </a:t>
            </a:r>
            <a:r>
              <a:rPr lang="en-US" sz="1800" dirty="0" err="1"/>
              <a:t>Erfahrungen</a:t>
            </a:r>
            <a:r>
              <a:rPr lang="en-US" sz="1800" dirty="0"/>
              <a:t>/Tests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neuem</a:t>
            </a:r>
            <a:r>
              <a:rPr lang="en-US" sz="1800" dirty="0"/>
              <a:t> Server</a:t>
            </a:r>
          </a:p>
          <a:p>
            <a:pPr lvl="1"/>
            <a:r>
              <a:rPr lang="en-US" sz="1400" dirty="0" err="1"/>
              <a:t>Zuverlässigkeit</a:t>
            </a:r>
            <a:r>
              <a:rPr lang="en-US" sz="1400" dirty="0"/>
              <a:t> </a:t>
            </a:r>
            <a:r>
              <a:rPr lang="en-US" sz="1400" dirty="0" err="1"/>
              <a:t>wurde</a:t>
            </a:r>
            <a:r>
              <a:rPr lang="en-US" sz="1400" dirty="0"/>
              <a:t> </a:t>
            </a:r>
            <a:r>
              <a:rPr lang="en-US" sz="1400" dirty="0" err="1"/>
              <a:t>deutlich</a:t>
            </a:r>
            <a:r>
              <a:rPr lang="en-US" sz="1400" dirty="0"/>
              <a:t> </a:t>
            </a:r>
            <a:r>
              <a:rPr lang="en-US" sz="1400" dirty="0" err="1"/>
              <a:t>verbessert</a:t>
            </a:r>
            <a:endParaRPr lang="en-US" sz="1400" dirty="0"/>
          </a:p>
          <a:p>
            <a:pPr lvl="1"/>
            <a:r>
              <a:rPr lang="en-US" sz="1400" dirty="0" err="1"/>
              <a:t>Kein</a:t>
            </a:r>
            <a:r>
              <a:rPr lang="en-US" sz="1400" dirty="0"/>
              <a:t> “</a:t>
            </a:r>
            <a:r>
              <a:rPr lang="en-US" sz="1400" dirty="0" err="1"/>
              <a:t>Aufhängen</a:t>
            </a:r>
            <a:r>
              <a:rPr lang="en-US" sz="1400" dirty="0"/>
              <a:t>” </a:t>
            </a:r>
            <a:r>
              <a:rPr lang="en-US" sz="1400" dirty="0" err="1"/>
              <a:t>mehr</a:t>
            </a:r>
            <a:r>
              <a:rPr lang="en-US" sz="1400" dirty="0"/>
              <a:t> </a:t>
            </a:r>
            <a:r>
              <a:rPr lang="en-US" sz="1400" dirty="0" err="1"/>
              <a:t>beim</a:t>
            </a:r>
            <a:r>
              <a:rPr lang="en-US" sz="1400" dirty="0"/>
              <a:t> </a:t>
            </a:r>
            <a:r>
              <a:rPr lang="en-US" sz="1400" dirty="0" err="1"/>
              <a:t>Fahren</a:t>
            </a:r>
            <a:r>
              <a:rPr lang="en-US" sz="1400" dirty="0"/>
              <a:t>.</a:t>
            </a:r>
          </a:p>
          <a:p>
            <a:pPr lvl="1"/>
            <a:r>
              <a:rPr lang="en-US" sz="1400" dirty="0" err="1"/>
              <a:t>Kein</a:t>
            </a:r>
            <a:r>
              <a:rPr lang="en-US" sz="1400" dirty="0"/>
              <a:t> </a:t>
            </a:r>
            <a:r>
              <a:rPr lang="en-US" sz="1400" dirty="0" err="1"/>
              <a:t>häufiges</a:t>
            </a:r>
            <a:r>
              <a:rPr lang="en-US" sz="1400" dirty="0"/>
              <a:t> </a:t>
            </a:r>
            <a:r>
              <a:rPr lang="en-US" sz="1400" dirty="0" err="1"/>
              <a:t>Initialisieren</a:t>
            </a:r>
            <a:r>
              <a:rPr lang="en-US" sz="1400" dirty="0"/>
              <a:t> </a:t>
            </a:r>
            <a:r>
              <a:rPr lang="en-US" sz="1400" dirty="0" err="1"/>
              <a:t>mehr</a:t>
            </a:r>
            <a:r>
              <a:rPr lang="en-US" sz="1400" dirty="0"/>
              <a:t> </a:t>
            </a:r>
            <a:r>
              <a:rPr lang="en-US" sz="1400" dirty="0" err="1"/>
              <a:t>nötig</a:t>
            </a:r>
            <a:endParaRPr lang="en-US" sz="1400" dirty="0"/>
          </a:p>
          <a:p>
            <a:r>
              <a:rPr lang="en-US" sz="1800" dirty="0" err="1"/>
              <a:t>Einige</a:t>
            </a:r>
            <a:r>
              <a:rPr lang="en-US" sz="1800" dirty="0"/>
              <a:t> </a:t>
            </a:r>
            <a:r>
              <a:rPr lang="en-US" sz="1800" dirty="0" err="1"/>
              <a:t>Probleme</a:t>
            </a:r>
            <a:r>
              <a:rPr lang="en-US" sz="1800" dirty="0"/>
              <a:t> </a:t>
            </a:r>
            <a:r>
              <a:rPr lang="en-US" sz="1800" dirty="0" err="1"/>
              <a:t>werden</a:t>
            </a:r>
            <a:r>
              <a:rPr lang="en-US" sz="1800" dirty="0"/>
              <a:t> </a:t>
            </a:r>
            <a:r>
              <a:rPr lang="en-US" sz="1800" dirty="0" err="1"/>
              <a:t>noch</a:t>
            </a:r>
            <a:r>
              <a:rPr lang="en-US" sz="1800" dirty="0"/>
              <a:t> </a:t>
            </a:r>
            <a:r>
              <a:rPr lang="en-US" sz="1800" dirty="0" err="1"/>
              <a:t>untersucht</a:t>
            </a:r>
            <a:endParaRPr lang="en-US" sz="1800" dirty="0"/>
          </a:p>
          <a:p>
            <a:pPr lvl="1"/>
            <a:r>
              <a:rPr lang="en-US" sz="1400" dirty="0" err="1"/>
              <a:t>Einige</a:t>
            </a:r>
            <a:r>
              <a:rPr lang="en-US" sz="1400" dirty="0"/>
              <a:t> WS (UND 5 + 6) </a:t>
            </a:r>
            <a:r>
              <a:rPr lang="en-US" sz="1400" dirty="0" err="1"/>
              <a:t>halten</a:t>
            </a:r>
            <a:r>
              <a:rPr lang="en-US" sz="1400" dirty="0"/>
              <a:t> </a:t>
            </a:r>
            <a:r>
              <a:rPr lang="en-US" sz="1400" dirty="0" err="1"/>
              <a:t>Zielpositionen</a:t>
            </a:r>
            <a:r>
              <a:rPr lang="en-US" sz="1400" dirty="0"/>
              <a:t> </a:t>
            </a:r>
            <a:r>
              <a:rPr lang="en-US" sz="1400" dirty="0" err="1"/>
              <a:t>nicht</a:t>
            </a:r>
            <a:r>
              <a:rPr lang="en-US" sz="1400" dirty="0"/>
              <a:t>. </a:t>
            </a:r>
          </a:p>
          <a:p>
            <a:pPr lvl="1"/>
            <a:r>
              <a:rPr lang="en-US" sz="1400" dirty="0" err="1"/>
              <a:t>Versprochene</a:t>
            </a:r>
            <a:r>
              <a:rPr lang="en-US" sz="1400" dirty="0"/>
              <a:t> Max. </a:t>
            </a:r>
            <a:r>
              <a:rPr lang="en-US" sz="1400" dirty="0" err="1"/>
              <a:t>Fahrgeschwindigkeit</a:t>
            </a:r>
            <a:r>
              <a:rPr lang="en-US" sz="1400" dirty="0"/>
              <a:t> </a:t>
            </a:r>
            <a:r>
              <a:rPr lang="en-US" sz="1400" dirty="0" err="1"/>
              <a:t>nicht</a:t>
            </a:r>
            <a:r>
              <a:rPr lang="en-US" sz="1400" dirty="0"/>
              <a:t> </a:t>
            </a:r>
            <a:r>
              <a:rPr lang="en-US" sz="1400" dirty="0" err="1"/>
              <a:t>erreichbar</a:t>
            </a:r>
            <a:r>
              <a:rPr lang="en-US" sz="1400" dirty="0"/>
              <a:t>.</a:t>
            </a:r>
          </a:p>
          <a:p>
            <a:pPr lvl="1"/>
            <a:r>
              <a:rPr lang="en-US" sz="1400" dirty="0"/>
              <a:t>Motor </a:t>
            </a:r>
            <a:r>
              <a:rPr lang="en-US" sz="1400" dirty="0" err="1"/>
              <a:t>bleibt</a:t>
            </a:r>
            <a:r>
              <a:rPr lang="en-US" sz="1400" dirty="0"/>
              <a:t> </a:t>
            </a:r>
            <a:r>
              <a:rPr lang="en-US" sz="1400" dirty="0" err="1"/>
              <a:t>bei</a:t>
            </a:r>
            <a:r>
              <a:rPr lang="en-US" sz="1400" dirty="0"/>
              <a:t> vert. </a:t>
            </a:r>
            <a:r>
              <a:rPr lang="en-US" sz="1400" dirty="0" err="1"/>
              <a:t>Scannern</a:t>
            </a:r>
            <a:r>
              <a:rPr lang="en-US" sz="1400" dirty="0"/>
              <a:t> </a:t>
            </a:r>
            <a:r>
              <a:rPr lang="en-US" sz="1400" dirty="0" err="1"/>
              <a:t>bei</a:t>
            </a:r>
            <a:r>
              <a:rPr lang="en-US" sz="1400" dirty="0"/>
              <a:t> </a:t>
            </a:r>
            <a:r>
              <a:rPr lang="en-US" sz="1400" dirty="0" err="1"/>
              <a:t>Initialisierung</a:t>
            </a:r>
            <a:r>
              <a:rPr lang="en-US" sz="1400" dirty="0"/>
              <a:t> </a:t>
            </a:r>
            <a:r>
              <a:rPr lang="en-US" sz="1400" dirty="0" err="1"/>
              <a:t>manchmal</a:t>
            </a:r>
            <a:r>
              <a:rPr lang="en-US" sz="1400" dirty="0"/>
              <a:t> </a:t>
            </a:r>
            <a:r>
              <a:rPr lang="en-US" sz="1400" dirty="0" err="1"/>
              <a:t>stehen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49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Emittanzmessung</a:t>
            </a:r>
            <a:r>
              <a:rPr lang="de-DE" dirty="0" smtClean="0"/>
              <a:t>: </a:t>
            </a:r>
            <a:r>
              <a:rPr lang="de-DE" dirty="0" err="1" smtClean="0"/>
              <a:t>NeueMessung</a:t>
            </a:r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76256" cy="5399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80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Emittanzmessung</a:t>
            </a:r>
            <a:r>
              <a:rPr lang="de-DE" dirty="0"/>
              <a:t>: </a:t>
            </a:r>
            <a:r>
              <a:rPr lang="de-DE" dirty="0" smtClean="0"/>
              <a:t>Auswertung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47459"/>
            <a:ext cx="6248846" cy="564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9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Emittanzmessung</a:t>
            </a:r>
            <a:r>
              <a:rPr lang="de-DE" dirty="0"/>
              <a:t>: </a:t>
            </a:r>
            <a:r>
              <a:rPr lang="de-DE" dirty="0" smtClean="0"/>
              <a:t>Optik einstellen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837955" cy="536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9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Gliederung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Organisatorisches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Werkzeuge</a:t>
            </a:r>
            <a:r>
              <a:rPr lang="en-US" dirty="0" smtClean="0"/>
              <a:t> und </a:t>
            </a:r>
            <a:r>
              <a:rPr lang="en-US" dirty="0" err="1" smtClean="0"/>
              <a:t>Konzepte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Beispiele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Bunch Compression Scheme</a:t>
            </a:r>
            <a:endParaRPr lang="de-DE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216155"/>
              </p:ext>
            </p:extLst>
          </p:nvPr>
        </p:nvGraphicFramePr>
        <p:xfrm>
          <a:off x="251520" y="2132856"/>
          <a:ext cx="3641020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name="Equation" r:id="rId3" imgW="2946240" imgH="990360" progId="Equation.3">
                  <p:embed/>
                </p:oleObj>
              </mc:Choice>
              <mc:Fallback>
                <p:oleObj name="Equation" r:id="rId3" imgW="2946240" imgH="990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2132856"/>
                        <a:ext cx="3641020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80725"/>
            <a:ext cx="1404493" cy="132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8144" y="1128583"/>
            <a:ext cx="2982133" cy="256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35496" y="3140968"/>
            <a:ext cx="8953738" cy="3667869"/>
            <a:chOff x="35496" y="3140968"/>
            <a:chExt cx="8953738" cy="3667869"/>
          </a:xfrm>
        </p:grpSpPr>
        <p:grpSp>
          <p:nvGrpSpPr>
            <p:cNvPr id="20" name="Group 19"/>
            <p:cNvGrpSpPr/>
            <p:nvPr/>
          </p:nvGrpSpPr>
          <p:grpSpPr>
            <a:xfrm>
              <a:off x="35496" y="3573016"/>
              <a:ext cx="8953738" cy="3235821"/>
              <a:chOff x="82758" y="2857475"/>
              <a:chExt cx="8953738" cy="3235821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6984268" y="3412067"/>
                <a:ext cx="1476164" cy="74894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" y="2857475"/>
                <a:ext cx="8953738" cy="32358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5162885"/>
                  </p:ext>
                </p:extLst>
              </p:nvPr>
            </p:nvGraphicFramePr>
            <p:xfrm>
              <a:off x="4514850" y="3321050"/>
              <a:ext cx="1143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21" name="Equation" r:id="rId8" imgW="114120" imgH="215640" progId="Equation.3">
                      <p:embed/>
                    </p:oleObj>
                  </mc:Choice>
                  <mc:Fallback>
                    <p:oleObj name="Equation" r:id="rId8" imgW="114120" imgH="21564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514850" y="3321050"/>
                            <a:ext cx="114300" cy="215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Rectangle 11"/>
              <p:cNvSpPr/>
              <p:nvPr/>
            </p:nvSpPr>
            <p:spPr bwMode="auto">
              <a:xfrm>
                <a:off x="2555776" y="3412067"/>
                <a:ext cx="1008112" cy="80902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 bwMode="auto">
              <a:xfrm flipV="1">
                <a:off x="2555776" y="3665142"/>
                <a:ext cx="1080120" cy="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 flipV="1">
                <a:off x="6984268" y="3665142"/>
                <a:ext cx="1080120" cy="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ctangle 17"/>
              <p:cNvSpPr/>
              <p:nvPr/>
            </p:nvSpPr>
            <p:spPr bwMode="auto">
              <a:xfrm>
                <a:off x="6970366" y="3412067"/>
                <a:ext cx="1418057" cy="809021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8B323"/>
                  </a:buClr>
                  <a:buSzTx/>
                  <a:buFont typeface="Wingdings" pitchFamily="2" charset="2"/>
                  <a:buChar char="n"/>
                  <a:tabLst/>
                </a:pPr>
                <a:endParaRPr kumimoji="0" lang="de-DE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12" charset="-128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>
                <a:off x="6970366" y="3665142"/>
                <a:ext cx="1249088" cy="1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0" name="Straight Arrow Connector 9"/>
            <p:cNvCxnSpPr/>
            <p:nvPr/>
          </p:nvCxnSpPr>
          <p:spPr bwMode="auto">
            <a:xfrm>
              <a:off x="1763688" y="3140968"/>
              <a:ext cx="0" cy="100811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145642" y="346035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ACC2/3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 , </a:t>
              </a:r>
              <a:r>
                <a:rPr lang="el-GR" i="1" dirty="0" smtClean="0"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</a:rPr>
                <a:t>ACC2/3</a:t>
              </a:r>
              <a:endParaRPr lang="de-DE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flipH="1">
              <a:off x="5220072" y="3789040"/>
              <a:ext cx="1152128" cy="1728192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1" name="Rectangle 30"/>
          <p:cNvSpPr/>
          <p:nvPr/>
        </p:nvSpPr>
        <p:spPr bwMode="auto">
          <a:xfrm>
            <a:off x="4788024" y="3689328"/>
            <a:ext cx="1224136" cy="38774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985" y="3718735"/>
            <a:ext cx="922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fs</a:t>
            </a:r>
            <a:endParaRPr lang="de-DE" dirty="0"/>
          </a:p>
        </p:txBody>
      </p:sp>
      <p:sp>
        <p:nvSpPr>
          <p:cNvPr id="2048" name="TextBox 2047"/>
          <p:cNvSpPr txBox="1"/>
          <p:nvPr/>
        </p:nvSpPr>
        <p:spPr>
          <a:xfrm>
            <a:off x="2508514" y="4437112"/>
            <a:ext cx="88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150 MeV</a:t>
            </a:r>
            <a:endParaRPr lang="de-DE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778302" y="4437112"/>
            <a:ext cx="881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50 MeV</a:t>
            </a:r>
            <a:endParaRPr lang="de-DE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60932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199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S2E with </a:t>
            </a:r>
            <a:r>
              <a:rPr lang="en-US" dirty="0" smtClean="0"/>
              <a:t>100 </a:t>
            </a:r>
            <a:r>
              <a:rPr lang="en-US" dirty="0"/>
              <a:t>pC Bunch Charge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57" y="1124745"/>
            <a:ext cx="775079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60840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Pulse Length (FWHM) : 7 fs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9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S2E with 2</a:t>
            </a:r>
            <a:r>
              <a:rPr lang="en-US" dirty="0" smtClean="0"/>
              <a:t>0 </a:t>
            </a:r>
            <a:r>
              <a:rPr lang="en-US" dirty="0"/>
              <a:t>pC Bunch Charge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41729" cy="462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74985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Pulse Length (FWHM) : 2 fs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5400810" y="4509120"/>
            <a:ext cx="2339542" cy="2154039"/>
            <a:chOff x="210" y="4443313"/>
            <a:chExt cx="3989388" cy="3155950"/>
          </a:xfrm>
        </p:grpSpPr>
        <p:pic>
          <p:nvPicPr>
            <p:cNvPr id="6" name="Picture 70" descr="fig1004e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" y="4443313"/>
              <a:ext cx="3752850" cy="3155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7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3118767"/>
                </p:ext>
              </p:extLst>
            </p:nvPr>
          </p:nvGraphicFramePr>
          <p:xfrm>
            <a:off x="1428960" y="5522813"/>
            <a:ext cx="511175" cy="255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8" name="Equation" r:id="rId5" imgW="355320" imgH="177480" progId="Equation.DSMT4">
                    <p:embed/>
                  </p:oleObj>
                </mc:Choice>
                <mc:Fallback>
                  <p:oleObj name="Equation" r:id="rId5" imgW="3553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8960" y="5522813"/>
                          <a:ext cx="511175" cy="255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8227802"/>
                </p:ext>
              </p:extLst>
            </p:nvPr>
          </p:nvGraphicFramePr>
          <p:xfrm>
            <a:off x="2810085" y="4667151"/>
            <a:ext cx="403225" cy="509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9" name="Equation" r:id="rId7" imgW="279360" imgH="355320" progId="Equation.DSMT4">
                    <p:embed/>
                  </p:oleObj>
                </mc:Choice>
                <mc:Fallback>
                  <p:oleObj name="Equation" r:id="rId7" imgW="279360" imgH="3553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0085" y="4667151"/>
                          <a:ext cx="403225" cy="509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49020644"/>
                </p:ext>
              </p:extLst>
            </p:nvPr>
          </p:nvGraphicFramePr>
          <p:xfrm>
            <a:off x="2816435" y="5681563"/>
            <a:ext cx="401638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0" name="Equation" r:id="rId9" imgW="279360" imgH="368280" progId="Equation.DSMT4">
                    <p:embed/>
                  </p:oleObj>
                </mc:Choice>
                <mc:Fallback>
                  <p:oleObj name="Equation" r:id="rId9" imgW="27936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6435" y="5681563"/>
                          <a:ext cx="401638" cy="527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Line 42"/>
            <p:cNvSpPr>
              <a:spLocks noChangeShapeType="1"/>
            </p:cNvSpPr>
            <p:nvPr/>
          </p:nvSpPr>
          <p:spPr bwMode="auto">
            <a:xfrm flipH="1">
              <a:off x="2640223" y="6153051"/>
              <a:ext cx="176212" cy="166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44"/>
            <p:cNvSpPr>
              <a:spLocks noChangeShapeType="1"/>
            </p:cNvSpPr>
            <p:nvPr/>
          </p:nvSpPr>
          <p:spPr bwMode="auto">
            <a:xfrm flipH="1">
              <a:off x="2554498" y="4925913"/>
              <a:ext cx="250825" cy="125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aphicFrame>
          <p:nvGraphicFramePr>
            <p:cNvPr id="12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6711095"/>
                </p:ext>
              </p:extLst>
            </p:nvPr>
          </p:nvGraphicFramePr>
          <p:xfrm>
            <a:off x="3529223" y="7103963"/>
            <a:ext cx="46037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61" name="Equation" r:id="rId11" imgW="266400" imgH="190440" progId="Equation.DSMT4">
                    <p:embed/>
                  </p:oleObj>
                </mc:Choice>
                <mc:Fallback>
                  <p:oleObj name="Equation" r:id="rId11" imgW="266400" imgH="1904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9223" y="7103963"/>
                          <a:ext cx="460375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811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Model for longitudinal Phase Space</a:t>
            </a:r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264696" cy="536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5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98" y="2120679"/>
            <a:ext cx="3074739" cy="307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Bunch Shape after Compression vs. First Linac Section Chirp (500 pC)</a:t>
            </a:r>
            <a:endParaRPr lang="de-DE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0679"/>
            <a:ext cx="2917486" cy="304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32856"/>
            <a:ext cx="2905770" cy="304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475656" y="3501008"/>
            <a:ext cx="1296144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4716017" y="3515238"/>
            <a:ext cx="180020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524328" y="3501008"/>
            <a:ext cx="504056" cy="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38255" y="30596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fs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3923928" y="30596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fs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7092280" y="313167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 fs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3732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ACC1-Phase: 2.51 </a:t>
            </a:r>
            <a:r>
              <a:rPr lang="en-US" dirty="0" err="1" smtClean="0"/>
              <a:t>deg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5" y="537321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ACC1-Phase: 2.6 </a:t>
            </a:r>
            <a:r>
              <a:rPr lang="en-US" dirty="0" err="1" smtClean="0"/>
              <a:t>deg</a:t>
            </a:r>
            <a:endParaRPr lang="de-DE" dirty="0"/>
          </a:p>
        </p:txBody>
      </p:sp>
      <p:sp>
        <p:nvSpPr>
          <p:cNvPr id="21" name="TextBox 20"/>
          <p:cNvSpPr txBox="1"/>
          <p:nvPr/>
        </p:nvSpPr>
        <p:spPr>
          <a:xfrm>
            <a:off x="6325642" y="5350467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ACC1-Phase: 2.8 </a:t>
            </a:r>
            <a:r>
              <a:rPr lang="en-US" dirty="0" err="1" smtClean="0"/>
              <a:t>deg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949280"/>
            <a:ext cx="448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Stability and Tuning Issue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3707904" y="1484784"/>
            <a:ext cx="2617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Minimum bunch length limited by non-linearities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270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Shape after Compression </a:t>
            </a:r>
            <a:r>
              <a:rPr lang="en-US" dirty="0" smtClean="0"/>
              <a:t>(100 </a:t>
            </a:r>
            <a:r>
              <a:rPr lang="en-US" dirty="0"/>
              <a:t>pC)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6698"/>
            <a:ext cx="4392141" cy="454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4539930" y="3507967"/>
            <a:ext cx="144016" cy="0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923928" y="305966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fs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47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FLASH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829"/>
            <a:ext cx="9108504" cy="494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2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FLASH‘s</a:t>
            </a:r>
            <a:r>
              <a:rPr lang="de-DE" dirty="0" smtClean="0"/>
              <a:t> </a:t>
            </a:r>
            <a:r>
              <a:rPr lang="de-DE" dirty="0" err="1" smtClean="0"/>
              <a:t>slow</a:t>
            </a:r>
            <a:r>
              <a:rPr lang="de-DE" dirty="0" smtClean="0"/>
              <a:t> longitudinal </a:t>
            </a:r>
            <a:r>
              <a:rPr lang="de-DE" dirty="0" err="1" smtClean="0"/>
              <a:t>feedback</a:t>
            </a:r>
            <a:r>
              <a:rPr lang="de-DE" dirty="0" smtClean="0"/>
              <a:t> (R. </a:t>
            </a:r>
            <a:r>
              <a:rPr lang="de-DE" dirty="0" err="1" smtClean="0"/>
              <a:t>Kammering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1293"/>
            <a:ext cx="8460432" cy="525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0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FLASH‘s</a:t>
            </a:r>
            <a:r>
              <a:rPr lang="de-DE" dirty="0"/>
              <a:t> </a:t>
            </a:r>
            <a:r>
              <a:rPr lang="de-DE" dirty="0" err="1"/>
              <a:t>slow</a:t>
            </a:r>
            <a:r>
              <a:rPr lang="de-DE" dirty="0"/>
              <a:t> longitudinal </a:t>
            </a:r>
            <a:r>
              <a:rPr lang="de-DE" dirty="0" err="1"/>
              <a:t>feedback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9"/>
          <a:stretch/>
        </p:blipFill>
        <p:spPr bwMode="auto">
          <a:xfrm>
            <a:off x="0" y="1410511"/>
            <a:ext cx="8990391" cy="501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8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Kompressions-Studien: 1kA Spike</a:t>
            </a:r>
            <a:endParaRPr lang="de-DE" dirty="0"/>
          </a:p>
        </p:txBody>
      </p:sp>
      <p:pic>
        <p:nvPicPr>
          <p:cNvPr id="4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60" y="1168896"/>
            <a:ext cx="26543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47" y="1162546"/>
            <a:ext cx="26670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31" y="4005064"/>
            <a:ext cx="2711029" cy="238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35" y="4005064"/>
            <a:ext cx="1413941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 bwMode="auto">
          <a:xfrm>
            <a:off x="2123728" y="2420888"/>
            <a:ext cx="1296144" cy="0"/>
          </a:xfrm>
          <a:prstGeom prst="lin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889277" y="1578612"/>
            <a:ext cx="1818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Slope</a:t>
            </a:r>
            <a:r>
              <a:rPr lang="de-DE" dirty="0" smtClean="0"/>
              <a:t> </a:t>
            </a:r>
            <a:r>
              <a:rPr lang="de-DE" dirty="0" err="1" smtClean="0"/>
              <a:t>doesn‘t</a:t>
            </a:r>
            <a:r>
              <a:rPr lang="de-DE" dirty="0" smtClean="0"/>
              <a:t> fit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73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Orga</a:t>
            </a:r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4" name="Oval 3"/>
          <p:cNvSpPr/>
          <p:nvPr/>
        </p:nvSpPr>
        <p:spPr bwMode="auto">
          <a:xfrm>
            <a:off x="3347864" y="2924944"/>
            <a:ext cx="2736304" cy="1656184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04173" y="3388112"/>
            <a:ext cx="222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MLC verantwortlich </a:t>
            </a:r>
          </a:p>
          <a:p>
            <a:r>
              <a:rPr lang="de-DE" dirty="0" smtClean="0"/>
              <a:t>für HLC: WD, TL</a:t>
            </a:r>
            <a:endParaRPr lang="de-DE" dirty="0"/>
          </a:p>
        </p:txBody>
      </p:sp>
      <p:sp>
        <p:nvSpPr>
          <p:cNvPr id="6" name="Oval 5"/>
          <p:cNvSpPr/>
          <p:nvPr/>
        </p:nvSpPr>
        <p:spPr bwMode="auto">
          <a:xfrm>
            <a:off x="1475656" y="1916832"/>
            <a:ext cx="1872208" cy="1152128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204864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MCS-1</a:t>
            </a:r>
          </a:p>
          <a:p>
            <a:r>
              <a:rPr lang="de-DE" dirty="0" smtClean="0"/>
              <a:t>J. </a:t>
            </a:r>
            <a:r>
              <a:rPr lang="de-DE" dirty="0" err="1" smtClean="0"/>
              <a:t>Wilgen</a:t>
            </a:r>
            <a:endParaRPr lang="de-DE" dirty="0"/>
          </a:p>
        </p:txBody>
      </p:sp>
      <p:sp>
        <p:nvSpPr>
          <p:cNvPr id="8" name="Oval 7"/>
          <p:cNvSpPr/>
          <p:nvPr/>
        </p:nvSpPr>
        <p:spPr bwMode="auto">
          <a:xfrm>
            <a:off x="6372200" y="1951965"/>
            <a:ext cx="1872208" cy="1152128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8589" y="2169730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MCS-4</a:t>
            </a:r>
          </a:p>
          <a:p>
            <a:r>
              <a:rPr lang="de-DE" dirty="0" smtClean="0"/>
              <a:t>R. </a:t>
            </a:r>
            <a:r>
              <a:rPr lang="de-DE" dirty="0" err="1" smtClean="0"/>
              <a:t>Kammering</a:t>
            </a:r>
            <a:endParaRPr lang="de-DE" dirty="0"/>
          </a:p>
        </p:txBody>
      </p:sp>
      <p:sp>
        <p:nvSpPr>
          <p:cNvPr id="10" name="Oval 9"/>
          <p:cNvSpPr/>
          <p:nvPr/>
        </p:nvSpPr>
        <p:spPr bwMode="auto">
          <a:xfrm>
            <a:off x="3851920" y="5157192"/>
            <a:ext cx="1872208" cy="1152128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8309" y="5410090"/>
            <a:ext cx="1398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MPY</a:t>
            </a:r>
          </a:p>
          <a:p>
            <a:r>
              <a:rPr lang="de-DE" dirty="0" smtClean="0"/>
              <a:t>S. Meykopff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7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Bunch-Length-Tuning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268760"/>
            <a:ext cx="89503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3610074"/>
            <a:ext cx="8870950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7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753225" cy="481012"/>
          </a:xfrm>
        </p:spPr>
        <p:txBody>
          <a:bodyPr/>
          <a:lstStyle/>
          <a:p>
            <a:r>
              <a:rPr lang="en-US" dirty="0" smtClean="0"/>
              <a:t>Results from another shift block</a:t>
            </a:r>
            <a:br>
              <a:rPr lang="en-US" dirty="0" smtClean="0"/>
            </a:br>
            <a:r>
              <a:rPr lang="en-US" sz="1600" dirty="0"/>
              <a:t>(</a:t>
            </a:r>
            <a:r>
              <a:rPr lang="en-US" sz="1600" dirty="0" smtClean="0"/>
              <a:t>compiled by S. Schreiber (still preliminary))</a:t>
            </a:r>
            <a:endParaRPr lang="de-DE" sz="1600" dirty="0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327" y="1412776"/>
            <a:ext cx="7841523" cy="38760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5506685"/>
            <a:ext cx="8147088" cy="8617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  <a:sym typeface="Wingdings" pitchFamily="2" charset="2"/>
              </a:defRPr>
            </a:lvl9pPr>
          </a:lstStyle>
          <a:p>
            <a:pPr marL="265113" indent="-265113" eaLnBrk="0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dirty="0" smtClean="0">
                <a:latin typeface="+mn-lt"/>
              </a:rPr>
              <a:t>In general good agreement for the short </a:t>
            </a:r>
            <a:r>
              <a:rPr lang="en-US" dirty="0">
                <a:latin typeface="+mn-lt"/>
              </a:rPr>
              <a:t>pulses </a:t>
            </a:r>
            <a:r>
              <a:rPr lang="en-US" dirty="0" smtClean="0">
                <a:latin typeface="+mn-lt"/>
              </a:rPr>
              <a:t>- within </a:t>
            </a:r>
            <a:r>
              <a:rPr lang="en-US" dirty="0">
                <a:latin typeface="+mn-lt"/>
              </a:rPr>
              <a:t>a factor of 2 </a:t>
            </a:r>
            <a:endParaRPr lang="en-US" dirty="0" smtClean="0">
              <a:latin typeface="+mn-lt"/>
            </a:endParaRPr>
          </a:p>
          <a:p>
            <a:pPr marL="265113" indent="-265113" eaLnBrk="0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dirty="0" smtClean="0">
                <a:latin typeface="+mn-lt"/>
              </a:rPr>
              <a:t>Larger uncertainties for longer pulses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40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 smtClean="0"/>
              <a:t>New Laser System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short</a:t>
            </a:r>
            <a:r>
              <a:rPr lang="de-DE" sz="1800" dirty="0" smtClean="0"/>
              <a:t> </a:t>
            </a:r>
            <a:r>
              <a:rPr lang="de-DE" sz="1800" dirty="0" err="1" smtClean="0"/>
              <a:t>pulses</a:t>
            </a:r>
            <a:r>
              <a:rPr lang="de-DE" sz="1800" dirty="0" smtClean="0"/>
              <a:t> (J. </a:t>
            </a:r>
            <a:r>
              <a:rPr lang="de-DE" sz="1800" dirty="0" err="1" smtClean="0"/>
              <a:t>Roensch</a:t>
            </a:r>
            <a:r>
              <a:rPr lang="de-DE" sz="1800" dirty="0" smtClean="0"/>
              <a:t> et. al, Uni HH)</a:t>
            </a:r>
            <a:endParaRPr lang="de-DE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4303"/>
            <a:ext cx="7992888" cy="525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3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3C481-61C9-432A-96B8-5992DFE6A251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Status of Civil Construction, </a:t>
            </a:r>
          </a:p>
          <a:p>
            <a:r>
              <a:rPr lang="en-US" smtClean="0"/>
              <a:t>Andreas S. Schwarz, European XFEL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528" y="-331860"/>
            <a:ext cx="10828922" cy="7217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550" y="790575"/>
            <a:ext cx="4017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3200" dirty="0" err="1" smtClean="0">
                <a:solidFill>
                  <a:schemeClr val="bg1"/>
                </a:solidFill>
              </a:rPr>
              <a:t>Danke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für’s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Zuhören</a:t>
            </a:r>
            <a:r>
              <a:rPr lang="en-GB" sz="3200" dirty="0" smtClean="0">
                <a:solidFill>
                  <a:schemeClr val="bg1"/>
                </a:solidFill>
              </a:rPr>
              <a:t>!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466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Remarks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tools and methods to tune bunch length exist and have passed first tests </a:t>
            </a:r>
          </a:p>
          <a:p>
            <a:endParaRPr lang="en-US" dirty="0"/>
          </a:p>
          <a:p>
            <a:r>
              <a:rPr lang="en-US" dirty="0" smtClean="0"/>
              <a:t>Extensive feedback from users about photon beam quality is important </a:t>
            </a:r>
          </a:p>
          <a:p>
            <a:endParaRPr lang="en-US" dirty="0"/>
          </a:p>
          <a:p>
            <a:r>
              <a:rPr lang="en-US" sz="2400" dirty="0" smtClean="0"/>
              <a:t>An on-line photon pulse length and pulse shape measurement would be of great help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786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56" y="476672"/>
            <a:ext cx="6753225" cy="481012"/>
          </a:xfrm>
        </p:spPr>
        <p:txBody>
          <a:bodyPr/>
          <a:lstStyle/>
          <a:p>
            <a:r>
              <a:rPr lang="de-DE" sz="1600" dirty="0" smtClean="0"/>
              <a:t>Longitudinal </a:t>
            </a:r>
            <a:r>
              <a:rPr lang="de-DE" sz="1600" dirty="0"/>
              <a:t>P</a:t>
            </a:r>
            <a:r>
              <a:rPr lang="de-DE" sz="1600" dirty="0" smtClean="0"/>
              <a:t>hase </a:t>
            </a:r>
            <a:r>
              <a:rPr lang="de-DE" sz="1600" dirty="0"/>
              <a:t>S</a:t>
            </a:r>
            <a:r>
              <a:rPr lang="de-DE" sz="1600" dirty="0" smtClean="0"/>
              <a:t>pace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/>
              <a:t>P</a:t>
            </a:r>
            <a:r>
              <a:rPr lang="de-DE" sz="1600" dirty="0" smtClean="0"/>
              <a:t>rofile vs. </a:t>
            </a:r>
            <a:r>
              <a:rPr lang="de-DE" sz="1600" dirty="0" err="1"/>
              <a:t>E</a:t>
            </a:r>
            <a:r>
              <a:rPr lang="de-DE" sz="1600" dirty="0" err="1" smtClean="0"/>
              <a:t>nergy</a:t>
            </a:r>
            <a:r>
              <a:rPr lang="de-DE" sz="1600" dirty="0" smtClean="0"/>
              <a:t> </a:t>
            </a:r>
            <a:r>
              <a:rPr lang="de-DE" sz="1600" dirty="0" err="1"/>
              <a:t>C</a:t>
            </a:r>
            <a:r>
              <a:rPr lang="de-DE" sz="1600" dirty="0" err="1" smtClean="0"/>
              <a:t>hirp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smtClean="0"/>
              <a:t>(ACC1 </a:t>
            </a:r>
            <a:r>
              <a:rPr lang="de-DE" sz="1600" dirty="0" err="1" smtClean="0"/>
              <a:t>phase</a:t>
            </a:r>
            <a:r>
              <a:rPr lang="de-DE" sz="1600" dirty="0" smtClean="0"/>
              <a:t> </a:t>
            </a:r>
            <a:r>
              <a:rPr lang="de-DE" sz="1600" dirty="0" err="1" smtClean="0"/>
              <a:t>monitored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395536" y="2996952"/>
            <a:ext cx="2090632" cy="1873325"/>
            <a:chOff x="2486169" y="3030377"/>
            <a:chExt cx="2090632" cy="1873325"/>
          </a:xfrm>
        </p:grpSpPr>
        <p:pic>
          <p:nvPicPr>
            <p:cNvPr id="24" name="Picture 12" descr="Screen Clippi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169" y="3030377"/>
              <a:ext cx="2090632" cy="18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Screen Clipping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987" y="3967040"/>
              <a:ext cx="680392" cy="694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3490272" y="3175775"/>
              <a:ext cx="631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4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83768" y="2996952"/>
            <a:ext cx="2089134" cy="1873325"/>
            <a:chOff x="4576801" y="2985993"/>
            <a:chExt cx="2089134" cy="1873325"/>
          </a:xfrm>
        </p:grpSpPr>
        <p:pic>
          <p:nvPicPr>
            <p:cNvPr id="27" name="Picture 14" descr="Screen Clipping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801" y="2985993"/>
              <a:ext cx="2089134" cy="18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1"/>
            <p:cNvSpPr txBox="1">
              <a:spLocks noChangeArrowheads="1"/>
            </p:cNvSpPr>
            <p:nvPr/>
          </p:nvSpPr>
          <p:spPr bwMode="auto">
            <a:xfrm>
              <a:off x="5646845" y="3180366"/>
              <a:ext cx="631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5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  <p:pic>
          <p:nvPicPr>
            <p:cNvPr id="29" name="Picture 15" descr="Screen Clipping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616" y="3967040"/>
              <a:ext cx="680392" cy="69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4572000" y="2985993"/>
            <a:ext cx="2090633" cy="1873325"/>
            <a:chOff x="6665934" y="2985993"/>
            <a:chExt cx="2090633" cy="1873325"/>
          </a:xfrm>
        </p:grpSpPr>
        <p:pic>
          <p:nvPicPr>
            <p:cNvPr id="30" name="Picture 17" descr="Screen Clipping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934" y="2985993"/>
              <a:ext cx="2090633" cy="187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1"/>
            <p:cNvSpPr txBox="1">
              <a:spLocks noChangeArrowheads="1"/>
            </p:cNvSpPr>
            <p:nvPr/>
          </p:nvSpPr>
          <p:spPr bwMode="auto">
            <a:xfrm>
              <a:off x="7809413" y="3180366"/>
              <a:ext cx="631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6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  <p:pic>
          <p:nvPicPr>
            <p:cNvPr id="32" name="Picture 18" descr="Screen Clipping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243" y="3967040"/>
              <a:ext cx="680392" cy="694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2" descr="Screen Clippi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1137"/>
            <a:ext cx="2090633" cy="187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01138" y="1282552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0 </a:t>
            </a:r>
            <a:r>
              <a:rPr lang="en-US" sz="1400" dirty="0" err="1" smtClean="0"/>
              <a:t>deg</a:t>
            </a:r>
            <a:endParaRPr lang="de-DE" sz="1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2533687" y="4838646"/>
            <a:ext cx="2090633" cy="1874855"/>
            <a:chOff x="6665934" y="4859319"/>
            <a:chExt cx="2090633" cy="1874855"/>
          </a:xfrm>
        </p:grpSpPr>
        <p:pic>
          <p:nvPicPr>
            <p:cNvPr id="5" name="Picture 34" descr="Screen Clipping"/>
            <p:cNvPicPr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5934" y="4859319"/>
              <a:ext cx="2090633" cy="187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3" descr="Screen Clipping"/>
            <p:cNvPicPr>
              <a:picLocks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198" y="5840365"/>
              <a:ext cx="680392" cy="69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"/>
            <p:cNvSpPr txBox="1">
              <a:spLocks noChangeArrowheads="1"/>
            </p:cNvSpPr>
            <p:nvPr/>
          </p:nvSpPr>
          <p:spPr bwMode="auto">
            <a:xfrm>
              <a:off x="7560096" y="5028845"/>
              <a:ext cx="7809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7.5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</p:grpSp>
      <p:pic>
        <p:nvPicPr>
          <p:cNvPr id="11" name="Picture 3" descr="Screen Clippin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40" y="1114198"/>
            <a:ext cx="680392" cy="69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Screen Clipping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69" y="1111137"/>
            <a:ext cx="2090632" cy="187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530735" y="1282552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1 </a:t>
            </a:r>
            <a:r>
              <a:rPr lang="en-US" sz="1400" dirty="0" err="1" smtClean="0"/>
              <a:t>deg</a:t>
            </a:r>
            <a:endParaRPr lang="de-DE" sz="1400" dirty="0"/>
          </a:p>
        </p:txBody>
      </p:sp>
      <p:pic>
        <p:nvPicPr>
          <p:cNvPr id="14" name="Picture 5" descr="Screen Clipping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169" y="1111137"/>
            <a:ext cx="680392" cy="69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Screen Clipping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01" y="1111137"/>
            <a:ext cx="2089134" cy="187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5582403" y="1310101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2 </a:t>
            </a:r>
            <a:r>
              <a:rPr lang="en-US" sz="1400" dirty="0" err="1" smtClean="0"/>
              <a:t>deg</a:t>
            </a:r>
            <a:endParaRPr lang="de-DE" sz="1400" dirty="0"/>
          </a:p>
        </p:txBody>
      </p:sp>
      <p:pic>
        <p:nvPicPr>
          <p:cNvPr id="17" name="Picture 7" descr="Screen Clipping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801" y="1111137"/>
            <a:ext cx="678894" cy="69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Screen Clipping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34" y="1111137"/>
            <a:ext cx="2090633" cy="187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7671536" y="1311632"/>
            <a:ext cx="6912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3 </a:t>
            </a:r>
            <a:r>
              <a:rPr lang="en-US" sz="1400" dirty="0" err="1" smtClean="0"/>
              <a:t>deg</a:t>
            </a:r>
            <a:r>
              <a:rPr lang="en-US" sz="1400" dirty="0"/>
              <a:t>)</a:t>
            </a:r>
            <a:endParaRPr lang="de-DE" sz="1400" dirty="0"/>
          </a:p>
        </p:txBody>
      </p:sp>
      <p:pic>
        <p:nvPicPr>
          <p:cNvPr id="20" name="Picture 9" descr="Screen Clipping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34" y="1111137"/>
            <a:ext cx="680392" cy="69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6633763" y="2984464"/>
            <a:ext cx="2090633" cy="1874855"/>
            <a:chOff x="395536" y="5010529"/>
            <a:chExt cx="2090633" cy="1874855"/>
          </a:xfrm>
        </p:grpSpPr>
        <p:pic>
          <p:nvPicPr>
            <p:cNvPr id="33" name="Picture 20" descr="Screen Clipping"/>
            <p:cNvPicPr>
              <a:picLocks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5010529"/>
              <a:ext cx="2090633" cy="187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1"/>
            <p:cNvSpPr txBox="1">
              <a:spLocks noChangeArrowheads="1"/>
            </p:cNvSpPr>
            <p:nvPr/>
          </p:nvSpPr>
          <p:spPr bwMode="auto">
            <a:xfrm>
              <a:off x="1516535" y="5211023"/>
              <a:ext cx="631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7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  <p:pic>
          <p:nvPicPr>
            <p:cNvPr id="35" name="Picture 21" descr="Screen Clipping"/>
            <p:cNvPicPr>
              <a:picLocks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858" y="5991575"/>
              <a:ext cx="678893" cy="69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397035" y="4856654"/>
            <a:ext cx="2089134" cy="1874855"/>
            <a:chOff x="4576801" y="4859319"/>
            <a:chExt cx="2089134" cy="1874855"/>
          </a:xfrm>
        </p:grpSpPr>
        <p:pic>
          <p:nvPicPr>
            <p:cNvPr id="9" name="Picture 1" descr="Screen Clipping"/>
            <p:cNvPicPr>
              <a:picLocks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6801" y="4859319"/>
              <a:ext cx="2089134" cy="187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5634855" y="5010837"/>
              <a:ext cx="78098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7.5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  <p:pic>
          <p:nvPicPr>
            <p:cNvPr id="39" name="Picture 24" descr="Screen Clipping"/>
            <p:cNvPicPr>
              <a:picLocks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616" y="5838835"/>
              <a:ext cx="680392" cy="693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4635466" y="4918513"/>
            <a:ext cx="2087393" cy="1812995"/>
            <a:chOff x="4572000" y="4860024"/>
            <a:chExt cx="1964090" cy="1756782"/>
          </a:xfrm>
        </p:grpSpPr>
        <p:pic>
          <p:nvPicPr>
            <p:cNvPr id="56" name="Picture 8" descr="Screen Clipping"/>
            <p:cNvPicPr>
              <a:picLocks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4860024"/>
              <a:ext cx="1964090" cy="1756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1"/>
            <p:cNvSpPr txBox="1">
              <a:spLocks noChangeArrowheads="1"/>
            </p:cNvSpPr>
            <p:nvPr/>
          </p:nvSpPr>
          <p:spPr bwMode="auto">
            <a:xfrm>
              <a:off x="5596354" y="4951752"/>
              <a:ext cx="734850" cy="298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dirty="0" smtClean="0"/>
                <a:t>7.9 </a:t>
              </a:r>
              <a:r>
                <a:rPr lang="en-US" sz="1400" dirty="0" err="1" smtClean="0"/>
                <a:t>deg</a:t>
              </a:r>
              <a:endParaRPr lang="de-DE" sz="1400" dirty="0"/>
            </a:p>
          </p:txBody>
        </p:sp>
      </p:grpSp>
      <p:pic>
        <p:nvPicPr>
          <p:cNvPr id="59" name="Picture 14" descr="Screen Clipping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35" y="4671314"/>
            <a:ext cx="2309865" cy="206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1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600" dirty="0" err="1"/>
              <a:t>Measured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calculated</a:t>
            </a:r>
            <a:r>
              <a:rPr lang="de-DE" sz="1600" dirty="0"/>
              <a:t> </a:t>
            </a:r>
            <a:r>
              <a:rPr lang="de-DE" sz="1600" dirty="0" err="1"/>
              <a:t>compression</a:t>
            </a:r>
            <a:r>
              <a:rPr lang="de-DE" sz="1600" dirty="0"/>
              <a:t> </a:t>
            </a:r>
            <a:r>
              <a:rPr lang="de-DE" sz="1600" dirty="0" err="1"/>
              <a:t>factor</a:t>
            </a: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/>
              <a:t>(</a:t>
            </a:r>
            <a:r>
              <a:rPr lang="de-DE" sz="1600" dirty="0" err="1"/>
              <a:t>without</a:t>
            </a:r>
            <a:r>
              <a:rPr lang="de-DE" sz="1600" dirty="0"/>
              <a:t> </a:t>
            </a:r>
            <a:r>
              <a:rPr lang="de-DE" sz="1600" dirty="0" err="1"/>
              <a:t>self-effects</a:t>
            </a:r>
            <a:r>
              <a:rPr lang="de-DE" sz="1600" dirty="0"/>
              <a:t>)</a:t>
            </a:r>
            <a:endParaRPr lang="de-DE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64334" y="1484784"/>
            <a:ext cx="648914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600" dirty="0" smtClean="0"/>
              <a:t>Small additional chirp and 10% correction of LOLA energy calibration:</a:t>
            </a:r>
            <a:endParaRPr lang="de-DE" sz="1600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3568" y="2348880"/>
            <a:ext cx="7920880" cy="3590143"/>
            <a:chOff x="1109663" y="4124002"/>
            <a:chExt cx="6554787" cy="2493997"/>
          </a:xfrm>
        </p:grpSpPr>
        <p:pic>
          <p:nvPicPr>
            <p:cNvPr id="6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663" y="4193852"/>
              <a:ext cx="6553200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3154363" y="4416102"/>
              <a:ext cx="1951037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i="1" dirty="0" smtClean="0">
                  <a:latin typeface="+mn-lt"/>
                </a:rPr>
                <a:t>r</a:t>
              </a:r>
              <a:r>
                <a:rPr lang="en-US" dirty="0" smtClean="0">
                  <a:latin typeface="+mn-lt"/>
                </a:rPr>
                <a:t>56</a:t>
              </a:r>
              <a:r>
                <a:rPr lang="en-US" i="1" baseline="-25000" dirty="0" smtClean="0">
                  <a:latin typeface="+mn-lt"/>
                </a:rPr>
                <a:t>nom</a:t>
              </a:r>
              <a:r>
                <a:rPr lang="en-US" dirty="0" smtClean="0">
                  <a:latin typeface="+mn-lt"/>
                </a:rPr>
                <a:t> = 178.4 mm</a:t>
              </a:r>
            </a:p>
            <a:p>
              <a:pPr algn="l" eaLnBrk="1" hangingPunct="1">
                <a:defRPr/>
              </a:pPr>
              <a:r>
                <a:rPr lang="en-US" i="1" dirty="0" smtClean="0">
                  <a:latin typeface="+mn-lt"/>
                </a:rPr>
                <a:t>off</a:t>
              </a:r>
              <a:r>
                <a:rPr lang="en-US" dirty="0" smtClean="0">
                  <a:latin typeface="+mn-lt"/>
                </a:rPr>
                <a:t> = 0.18 </a:t>
              </a:r>
              <a:endParaRPr lang="de-DE" dirty="0" smtClean="0">
                <a:latin typeface="+mn-lt"/>
              </a:endParaRPr>
            </a:p>
          </p:txBody>
        </p:sp>
        <p:sp>
          <p:nvSpPr>
            <p:cNvPr id="9" name="TextBox 7"/>
            <p:cNvSpPr txBox="1">
              <a:spLocks noChangeArrowheads="1"/>
            </p:cNvSpPr>
            <p:nvPr/>
          </p:nvSpPr>
          <p:spPr bwMode="auto">
            <a:xfrm>
              <a:off x="2063750" y="4124002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i="1" dirty="0" smtClean="0">
                  <a:latin typeface="+mn-lt"/>
                </a:rPr>
                <a:t>C</a:t>
              </a:r>
              <a:endParaRPr lang="de-DE" i="1" dirty="0" smtClean="0">
                <a:latin typeface="+mn-lt"/>
              </a:endParaRPr>
            </a:p>
          </p:txBody>
        </p:sp>
        <p:cxnSp>
          <p:nvCxnSpPr>
            <p:cNvPr id="10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2376488" y="4216077"/>
              <a:ext cx="0" cy="555625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9"/>
            <p:cNvCxnSpPr>
              <a:cxnSpLocks noChangeShapeType="1"/>
            </p:cNvCxnSpPr>
            <p:nvPr/>
          </p:nvCxnSpPr>
          <p:spPr bwMode="auto">
            <a:xfrm>
              <a:off x="6662738" y="6341740"/>
              <a:ext cx="100171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TextBox 7"/>
            <p:cNvSpPr txBox="1">
              <a:spLocks noChangeArrowheads="1"/>
            </p:cNvSpPr>
            <p:nvPr/>
          </p:nvSpPr>
          <p:spPr bwMode="auto">
            <a:xfrm>
              <a:off x="5735638" y="6297290"/>
              <a:ext cx="1536396" cy="320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sz="1200" dirty="0">
                  <a:cs typeface="Arial" charset="0"/>
                </a:rPr>
                <a:t>number of </a:t>
              </a:r>
              <a:r>
                <a:rPr lang="en-US" sz="1200" dirty="0" smtClean="0">
                  <a:cs typeface="Arial" charset="0"/>
                </a:rPr>
                <a:t>measurement</a:t>
              </a:r>
            </a:p>
            <a:p>
              <a:pPr algn="l" eaLnBrk="1" hangingPunct="1"/>
              <a:r>
                <a:rPr lang="en-US" sz="1200" dirty="0" smtClean="0">
                  <a:cs typeface="Arial" charset="0"/>
                </a:rPr>
                <a:t>(increasing chirp)</a:t>
              </a:r>
              <a:endParaRPr lang="de-DE" sz="1200" dirty="0">
                <a:cs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452320" y="21328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Dohlus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06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On </a:t>
            </a:r>
            <a:r>
              <a:rPr lang="de-DE" dirty="0" err="1" smtClean="0"/>
              <a:t>crest</a:t>
            </a:r>
            <a:endParaRPr lang="de-DE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26066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65" y="1124744"/>
            <a:ext cx="2560637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61" y="3892844"/>
            <a:ext cx="3809207" cy="26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4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Compressed </a:t>
            </a:r>
            <a:r>
              <a:rPr lang="de-DE" dirty="0" err="1"/>
              <a:t>to</a:t>
            </a:r>
            <a:r>
              <a:rPr lang="de-DE" dirty="0"/>
              <a:t> ca</a:t>
            </a:r>
            <a:r>
              <a:rPr lang="de-DE" dirty="0" smtClean="0"/>
              <a:t>. 50 A</a:t>
            </a:r>
            <a:endParaRPr lang="de-DE" dirty="0"/>
          </a:p>
        </p:txBody>
      </p:sp>
      <p:pic>
        <p:nvPicPr>
          <p:cNvPr id="4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68" y="1124744"/>
            <a:ext cx="268763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593" y="1124744"/>
            <a:ext cx="2579687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55677"/>
            <a:ext cx="3804012" cy="26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446298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self-effects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354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Compressed </a:t>
            </a:r>
            <a:r>
              <a:rPr lang="de-DE" dirty="0" err="1" smtClean="0"/>
              <a:t>to</a:t>
            </a:r>
            <a:r>
              <a:rPr lang="de-DE" dirty="0" smtClean="0"/>
              <a:t> ca. 150 A</a:t>
            </a:r>
            <a:endParaRPr lang="de-DE" dirty="0"/>
          </a:p>
        </p:txBody>
      </p:sp>
      <p:pic>
        <p:nvPicPr>
          <p:cNvPr id="4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08" y="1121023"/>
            <a:ext cx="2587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20" y="1114673"/>
            <a:ext cx="26543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2623393" cy="236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20" y="4077072"/>
            <a:ext cx="2562200" cy="24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4248" y="472688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self-effects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44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FEL Beam Dynamics Homepage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2" t="11194" r="16155" b="2053"/>
          <a:stretch/>
        </p:blipFill>
        <p:spPr bwMode="auto">
          <a:xfrm>
            <a:off x="1507787" y="1102977"/>
            <a:ext cx="6736621" cy="5025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403648" y="5805264"/>
            <a:ext cx="1296144" cy="432048"/>
          </a:xfrm>
          <a:prstGeom prst="ellipse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de-DE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85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Bunch-Length-Tuning (differential): </a:t>
            </a:r>
            <a:r>
              <a:rPr lang="de-DE" dirty="0" smtClean="0"/>
              <a:t>150 </a:t>
            </a:r>
            <a:r>
              <a:rPr lang="de-DE" dirty="0" err="1" smtClean="0"/>
              <a:t>pC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1566863"/>
            <a:ext cx="43815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Bunch-Length-Tuning: </a:t>
            </a:r>
            <a:r>
              <a:rPr lang="de-DE" dirty="0" err="1" smtClean="0"/>
              <a:t>Spectra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1290638"/>
            <a:ext cx="9053513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First </a:t>
            </a:r>
            <a:r>
              <a:rPr lang="de-DE" dirty="0" err="1" smtClean="0"/>
              <a:t>Lasing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4491"/>
            <a:ext cx="8064896" cy="559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1074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Issues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Longitudinal bunch </a:t>
            </a:r>
            <a:r>
              <a:rPr lang="en-US" dirty="0"/>
              <a:t>s</a:t>
            </a:r>
            <a:r>
              <a:rPr lang="en-US" dirty="0" smtClean="0"/>
              <a:t>hape changes with pulse train length, but LOLA can take only one bunch</a:t>
            </a:r>
          </a:p>
          <a:p>
            <a:endParaRPr lang="en-US" dirty="0"/>
          </a:p>
          <a:p>
            <a:pPr lvl="1"/>
            <a:r>
              <a:rPr lang="en-US" dirty="0" smtClean="0"/>
              <a:t>Under study/development: UV Pockels cell</a:t>
            </a:r>
          </a:p>
          <a:p>
            <a:pPr lvl="1"/>
            <a:endParaRPr lang="en-US" dirty="0"/>
          </a:p>
          <a:p>
            <a:r>
              <a:rPr lang="en-US" dirty="0" smtClean="0"/>
              <a:t>Uncertainty in absolute rf phases </a:t>
            </a:r>
          </a:p>
          <a:p>
            <a:pPr lvl="1"/>
            <a:r>
              <a:rPr lang="en-US" dirty="0" smtClean="0"/>
              <a:t>Beam Arrival-time Monitors help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 drifts 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LLRF hardware and software upgrades improved situation significantly </a:t>
            </a:r>
          </a:p>
          <a:p>
            <a:endParaRPr lang="en-US" dirty="0"/>
          </a:p>
          <a:p>
            <a:r>
              <a:rPr lang="en-US" dirty="0" smtClean="0"/>
              <a:t>Instrumentation specified and designed for the original design charge of 1 nC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485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753225" cy="481012"/>
          </a:xfrm>
        </p:spPr>
        <p:txBody>
          <a:bodyPr/>
          <a:lstStyle/>
          <a:p>
            <a:r>
              <a:rPr lang="en-US" sz="1800" dirty="0" smtClean="0"/>
              <a:t>Peak Current for Short Pulses (Gaussian like)</a:t>
            </a:r>
            <a:endParaRPr lang="de-DE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996855"/>
              </p:ext>
            </p:extLst>
          </p:nvPr>
        </p:nvGraphicFramePr>
        <p:xfrm>
          <a:off x="467544" y="1484784"/>
          <a:ext cx="830262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542"/>
                <a:gridCol w="2767542"/>
                <a:gridCol w="27675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Charge [pC]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Peak Current [kA] </a:t>
                      </a:r>
                    </a:p>
                    <a:p>
                      <a:r>
                        <a:rPr lang="en-US" b="0" dirty="0" smtClean="0"/>
                        <a:t>E-Bunch &lt;100 fs FWHM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Peak Current [kA] </a:t>
                      </a:r>
                    </a:p>
                    <a:p>
                      <a:r>
                        <a:rPr lang="en-US" b="0" dirty="0" smtClean="0"/>
                        <a:t>E-Bunch &lt;50 fs FWHM</a:t>
                      </a:r>
                      <a:endParaRPr lang="de-DE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16.8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00506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S2E: 	At short bunches, peak currents of 2 kA already increase 		slice emittance. 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941168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SASE Simulations: 	Peak currents of 1.5 - 2 kA needed for saturation			(at least for the shorter wave lengths)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74949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charge regime below 250 pC, SASE intensity and very short bunch length should go together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6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Aufgaben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Oberflächen und Server zur Steuerung von Multikomponenten-Prozessen (z.B. Automatisierte </a:t>
            </a:r>
            <a:r>
              <a:rPr lang="de-DE" dirty="0" err="1" smtClean="0"/>
              <a:t>Emittanzmessung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Unterstützung automatisierter </a:t>
            </a:r>
            <a:r>
              <a:rPr lang="de-DE" dirty="0" err="1" smtClean="0"/>
              <a:t>Maschienenexperimente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Hi-Level Post-</a:t>
            </a:r>
            <a:r>
              <a:rPr lang="de-DE" dirty="0" err="1" smtClean="0"/>
              <a:t>Mortem</a:t>
            </a:r>
            <a:r>
              <a:rPr lang="de-DE" dirty="0" smtClean="0"/>
              <a:t> Analyse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5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haben wir an Werkzeugen?</a:t>
            </a:r>
            <a:endParaRPr lang="de-DE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202655" y="1196752"/>
            <a:ext cx="6897737" cy="5167164"/>
            <a:chOff x="400" y="210"/>
            <a:chExt cx="5337" cy="3998"/>
          </a:xfrm>
        </p:grpSpPr>
        <p:sp>
          <p:nvSpPr>
            <p:cNvPr id="6" name="Freeform 61"/>
            <p:cNvSpPr>
              <a:spLocks/>
            </p:cNvSpPr>
            <p:nvPr/>
          </p:nvSpPr>
          <p:spPr bwMode="auto">
            <a:xfrm>
              <a:off x="5191" y="224"/>
              <a:ext cx="546" cy="290"/>
            </a:xfrm>
            <a:custGeom>
              <a:avLst/>
              <a:gdLst>
                <a:gd name="T0" fmla="*/ 0 w 5100"/>
                <a:gd name="T1" fmla="*/ 243 h 1454"/>
                <a:gd name="T2" fmla="*/ 243 w 5100"/>
                <a:gd name="T3" fmla="*/ 0 h 1454"/>
                <a:gd name="T4" fmla="*/ 4858 w 5100"/>
                <a:gd name="T5" fmla="*/ 0 h 1454"/>
                <a:gd name="T6" fmla="*/ 5100 w 5100"/>
                <a:gd name="T7" fmla="*/ 243 h 1454"/>
                <a:gd name="T8" fmla="*/ 5100 w 5100"/>
                <a:gd name="T9" fmla="*/ 1212 h 1454"/>
                <a:gd name="T10" fmla="*/ 4858 w 5100"/>
                <a:gd name="T11" fmla="*/ 1454 h 1454"/>
                <a:gd name="T12" fmla="*/ 243 w 5100"/>
                <a:gd name="T13" fmla="*/ 1454 h 1454"/>
                <a:gd name="T14" fmla="*/ 0 w 5100"/>
                <a:gd name="T15" fmla="*/ 1212 h 1454"/>
                <a:gd name="T16" fmla="*/ 0 w 5100"/>
                <a:gd name="T17" fmla="*/ 243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0" h="1454">
                  <a:moveTo>
                    <a:pt x="0" y="243"/>
                  </a:moveTo>
                  <a:cubicBezTo>
                    <a:pt x="0" y="109"/>
                    <a:pt x="109" y="0"/>
                    <a:pt x="243" y="0"/>
                  </a:cubicBezTo>
                  <a:lnTo>
                    <a:pt x="4858" y="0"/>
                  </a:lnTo>
                  <a:cubicBezTo>
                    <a:pt x="4992" y="0"/>
                    <a:pt x="5100" y="109"/>
                    <a:pt x="5100" y="243"/>
                  </a:cubicBezTo>
                  <a:lnTo>
                    <a:pt x="5100" y="1212"/>
                  </a:lnTo>
                  <a:cubicBezTo>
                    <a:pt x="5100" y="1345"/>
                    <a:pt x="4992" y="1454"/>
                    <a:pt x="4858" y="1454"/>
                  </a:cubicBezTo>
                  <a:lnTo>
                    <a:pt x="243" y="1454"/>
                  </a:lnTo>
                  <a:cubicBezTo>
                    <a:pt x="109" y="1454"/>
                    <a:pt x="0" y="1345"/>
                    <a:pt x="0" y="1212"/>
                  </a:cubicBezTo>
                  <a:lnTo>
                    <a:pt x="0" y="243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7" y="608"/>
              <a:ext cx="5013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65" y="1038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765" y="1129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65" y="1221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85" y="1221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65" y="131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65" y="1405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65" y="1496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765" y="1588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765" y="1680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765" y="1771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765" y="1863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65" y="1955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2305" y="1548"/>
              <a:ext cx="780" cy="290"/>
            </a:xfrm>
            <a:custGeom>
              <a:avLst/>
              <a:gdLst>
                <a:gd name="T0" fmla="*/ 0 w 7823"/>
                <a:gd name="T1" fmla="*/ 485 h 2907"/>
                <a:gd name="T2" fmla="*/ 485 w 7823"/>
                <a:gd name="T3" fmla="*/ 0 h 2907"/>
                <a:gd name="T4" fmla="*/ 7339 w 7823"/>
                <a:gd name="T5" fmla="*/ 0 h 2907"/>
                <a:gd name="T6" fmla="*/ 7823 w 7823"/>
                <a:gd name="T7" fmla="*/ 485 h 2907"/>
                <a:gd name="T8" fmla="*/ 7823 w 7823"/>
                <a:gd name="T9" fmla="*/ 2423 h 2907"/>
                <a:gd name="T10" fmla="*/ 7339 w 7823"/>
                <a:gd name="T11" fmla="*/ 2907 h 2907"/>
                <a:gd name="T12" fmla="*/ 485 w 7823"/>
                <a:gd name="T13" fmla="*/ 2907 h 2907"/>
                <a:gd name="T14" fmla="*/ 0 w 7823"/>
                <a:gd name="T15" fmla="*/ 2423 h 2907"/>
                <a:gd name="T16" fmla="*/ 0 w 7823"/>
                <a:gd name="T17" fmla="*/ 485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3" h="2907">
                  <a:moveTo>
                    <a:pt x="0" y="485"/>
                  </a:moveTo>
                  <a:cubicBezTo>
                    <a:pt x="0" y="217"/>
                    <a:pt x="217" y="0"/>
                    <a:pt x="485" y="0"/>
                  </a:cubicBezTo>
                  <a:lnTo>
                    <a:pt x="7339" y="0"/>
                  </a:lnTo>
                  <a:cubicBezTo>
                    <a:pt x="7607" y="0"/>
                    <a:pt x="7823" y="217"/>
                    <a:pt x="7823" y="485"/>
                  </a:cubicBezTo>
                  <a:lnTo>
                    <a:pt x="7823" y="2423"/>
                  </a:lnTo>
                  <a:cubicBezTo>
                    <a:pt x="7823" y="2690"/>
                    <a:pt x="7607" y="2907"/>
                    <a:pt x="7339" y="2907"/>
                  </a:cubicBezTo>
                  <a:lnTo>
                    <a:pt x="485" y="2907"/>
                  </a:lnTo>
                  <a:cubicBezTo>
                    <a:pt x="217" y="2907"/>
                    <a:pt x="0" y="2690"/>
                    <a:pt x="0" y="2423"/>
                  </a:cubicBezTo>
                  <a:lnTo>
                    <a:pt x="0" y="485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2299" y="1541"/>
              <a:ext cx="793" cy="303"/>
            </a:xfrm>
            <a:custGeom>
              <a:avLst/>
              <a:gdLst>
                <a:gd name="T0" fmla="*/ 1 w 793"/>
                <a:gd name="T1" fmla="*/ 45 h 303"/>
                <a:gd name="T2" fmla="*/ 6 w 793"/>
                <a:gd name="T3" fmla="*/ 29 h 303"/>
                <a:gd name="T4" fmla="*/ 16 w 793"/>
                <a:gd name="T5" fmla="*/ 17 h 303"/>
                <a:gd name="T6" fmla="*/ 28 w 793"/>
                <a:gd name="T7" fmla="*/ 7 h 303"/>
                <a:gd name="T8" fmla="*/ 43 w 793"/>
                <a:gd name="T9" fmla="*/ 2 h 303"/>
                <a:gd name="T10" fmla="*/ 738 w 793"/>
                <a:gd name="T11" fmla="*/ 0 h 303"/>
                <a:gd name="T12" fmla="*/ 754 w 793"/>
                <a:gd name="T13" fmla="*/ 3 h 303"/>
                <a:gd name="T14" fmla="*/ 768 w 793"/>
                <a:gd name="T15" fmla="*/ 10 h 303"/>
                <a:gd name="T16" fmla="*/ 780 w 793"/>
                <a:gd name="T17" fmla="*/ 20 h 303"/>
                <a:gd name="T18" fmla="*/ 788 w 793"/>
                <a:gd name="T19" fmla="*/ 34 h 303"/>
                <a:gd name="T20" fmla="*/ 792 w 793"/>
                <a:gd name="T21" fmla="*/ 49 h 303"/>
                <a:gd name="T22" fmla="*/ 793 w 793"/>
                <a:gd name="T23" fmla="*/ 254 h 303"/>
                <a:gd name="T24" fmla="*/ 789 w 793"/>
                <a:gd name="T25" fmla="*/ 270 h 303"/>
                <a:gd name="T26" fmla="*/ 780 w 793"/>
                <a:gd name="T27" fmla="*/ 283 h 303"/>
                <a:gd name="T28" fmla="*/ 769 w 793"/>
                <a:gd name="T29" fmla="*/ 294 h 303"/>
                <a:gd name="T30" fmla="*/ 754 w 793"/>
                <a:gd name="T31" fmla="*/ 301 h 303"/>
                <a:gd name="T32" fmla="*/ 738 w 793"/>
                <a:gd name="T33" fmla="*/ 303 h 303"/>
                <a:gd name="T34" fmla="*/ 44 w 793"/>
                <a:gd name="T35" fmla="*/ 302 h 303"/>
                <a:gd name="T36" fmla="*/ 29 w 793"/>
                <a:gd name="T37" fmla="*/ 297 h 303"/>
                <a:gd name="T38" fmla="*/ 16 w 793"/>
                <a:gd name="T39" fmla="*/ 288 h 303"/>
                <a:gd name="T40" fmla="*/ 7 w 793"/>
                <a:gd name="T41" fmla="*/ 275 h 303"/>
                <a:gd name="T42" fmla="*/ 1 w 793"/>
                <a:gd name="T43" fmla="*/ 260 h 303"/>
                <a:gd name="T44" fmla="*/ 0 w 793"/>
                <a:gd name="T45" fmla="*/ 55 h 303"/>
                <a:gd name="T46" fmla="*/ 14 w 793"/>
                <a:gd name="T47" fmla="*/ 257 h 303"/>
                <a:gd name="T48" fmla="*/ 18 w 793"/>
                <a:gd name="T49" fmla="*/ 268 h 303"/>
                <a:gd name="T50" fmla="*/ 25 w 793"/>
                <a:gd name="T51" fmla="*/ 278 h 303"/>
                <a:gd name="T52" fmla="*/ 35 w 793"/>
                <a:gd name="T53" fmla="*/ 285 h 303"/>
                <a:gd name="T54" fmla="*/ 46 w 793"/>
                <a:gd name="T55" fmla="*/ 289 h 303"/>
                <a:gd name="T56" fmla="*/ 738 w 793"/>
                <a:gd name="T57" fmla="*/ 290 h 303"/>
                <a:gd name="T58" fmla="*/ 750 w 793"/>
                <a:gd name="T59" fmla="*/ 288 h 303"/>
                <a:gd name="T60" fmla="*/ 761 w 793"/>
                <a:gd name="T61" fmla="*/ 283 h 303"/>
                <a:gd name="T62" fmla="*/ 770 w 793"/>
                <a:gd name="T63" fmla="*/ 275 h 303"/>
                <a:gd name="T64" fmla="*/ 776 w 793"/>
                <a:gd name="T65" fmla="*/ 265 h 303"/>
                <a:gd name="T66" fmla="*/ 779 w 793"/>
                <a:gd name="T67" fmla="*/ 253 h 303"/>
                <a:gd name="T68" fmla="*/ 779 w 793"/>
                <a:gd name="T69" fmla="*/ 51 h 303"/>
                <a:gd name="T70" fmla="*/ 776 w 793"/>
                <a:gd name="T71" fmla="*/ 39 h 303"/>
                <a:gd name="T72" fmla="*/ 770 w 793"/>
                <a:gd name="T73" fmla="*/ 29 h 303"/>
                <a:gd name="T74" fmla="*/ 761 w 793"/>
                <a:gd name="T75" fmla="*/ 21 h 303"/>
                <a:gd name="T76" fmla="*/ 751 w 793"/>
                <a:gd name="T77" fmla="*/ 16 h 303"/>
                <a:gd name="T78" fmla="*/ 738 w 793"/>
                <a:gd name="T79" fmla="*/ 14 h 303"/>
                <a:gd name="T80" fmla="*/ 47 w 793"/>
                <a:gd name="T81" fmla="*/ 14 h 303"/>
                <a:gd name="T82" fmla="*/ 35 w 793"/>
                <a:gd name="T83" fmla="*/ 19 h 303"/>
                <a:gd name="T84" fmla="*/ 25 w 793"/>
                <a:gd name="T85" fmla="*/ 26 h 303"/>
                <a:gd name="T86" fmla="*/ 18 w 793"/>
                <a:gd name="T87" fmla="*/ 35 h 303"/>
                <a:gd name="T88" fmla="*/ 14 w 793"/>
                <a:gd name="T89" fmla="*/ 47 h 303"/>
                <a:gd name="T90" fmla="*/ 13 w 793"/>
                <a:gd name="T91" fmla="*/ 2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3" h="303">
                  <a:moveTo>
                    <a:pt x="0" y="55"/>
                  </a:moveTo>
                  <a:lnTo>
                    <a:pt x="0" y="50"/>
                  </a:lnTo>
                  <a:lnTo>
                    <a:pt x="1" y="45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4" y="10"/>
                  </a:lnTo>
                  <a:lnTo>
                    <a:pt x="28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3" y="2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738" y="0"/>
                  </a:lnTo>
                  <a:lnTo>
                    <a:pt x="743" y="1"/>
                  </a:lnTo>
                  <a:lnTo>
                    <a:pt x="749" y="2"/>
                  </a:lnTo>
                  <a:lnTo>
                    <a:pt x="754" y="3"/>
                  </a:lnTo>
                  <a:lnTo>
                    <a:pt x="759" y="5"/>
                  </a:lnTo>
                  <a:lnTo>
                    <a:pt x="764" y="7"/>
                  </a:lnTo>
                  <a:lnTo>
                    <a:pt x="768" y="10"/>
                  </a:lnTo>
                  <a:lnTo>
                    <a:pt x="773" y="13"/>
                  </a:lnTo>
                  <a:lnTo>
                    <a:pt x="777" y="16"/>
                  </a:lnTo>
                  <a:lnTo>
                    <a:pt x="780" y="20"/>
                  </a:lnTo>
                  <a:lnTo>
                    <a:pt x="783" y="24"/>
                  </a:lnTo>
                  <a:lnTo>
                    <a:pt x="786" y="29"/>
                  </a:lnTo>
                  <a:lnTo>
                    <a:pt x="788" y="34"/>
                  </a:lnTo>
                  <a:lnTo>
                    <a:pt x="790" y="39"/>
                  </a:lnTo>
                  <a:lnTo>
                    <a:pt x="792" y="44"/>
                  </a:lnTo>
                  <a:lnTo>
                    <a:pt x="792" y="49"/>
                  </a:lnTo>
                  <a:lnTo>
                    <a:pt x="793" y="55"/>
                  </a:lnTo>
                  <a:lnTo>
                    <a:pt x="793" y="249"/>
                  </a:lnTo>
                  <a:lnTo>
                    <a:pt x="793" y="254"/>
                  </a:lnTo>
                  <a:lnTo>
                    <a:pt x="792" y="259"/>
                  </a:lnTo>
                  <a:lnTo>
                    <a:pt x="790" y="264"/>
                  </a:lnTo>
                  <a:lnTo>
                    <a:pt x="789" y="270"/>
                  </a:lnTo>
                  <a:lnTo>
                    <a:pt x="786" y="274"/>
                  </a:lnTo>
                  <a:lnTo>
                    <a:pt x="784" y="279"/>
                  </a:lnTo>
                  <a:lnTo>
                    <a:pt x="780" y="283"/>
                  </a:lnTo>
                  <a:lnTo>
                    <a:pt x="777" y="287"/>
                  </a:lnTo>
                  <a:lnTo>
                    <a:pt x="773" y="291"/>
                  </a:lnTo>
                  <a:lnTo>
                    <a:pt x="769" y="294"/>
                  </a:lnTo>
                  <a:lnTo>
                    <a:pt x="764" y="297"/>
                  </a:lnTo>
                  <a:lnTo>
                    <a:pt x="760" y="299"/>
                  </a:lnTo>
                  <a:lnTo>
                    <a:pt x="754" y="301"/>
                  </a:lnTo>
                  <a:lnTo>
                    <a:pt x="749" y="302"/>
                  </a:lnTo>
                  <a:lnTo>
                    <a:pt x="744" y="303"/>
                  </a:lnTo>
                  <a:lnTo>
                    <a:pt x="738" y="303"/>
                  </a:lnTo>
                  <a:lnTo>
                    <a:pt x="55" y="303"/>
                  </a:lnTo>
                  <a:lnTo>
                    <a:pt x="49" y="303"/>
                  </a:lnTo>
                  <a:lnTo>
                    <a:pt x="44" y="302"/>
                  </a:lnTo>
                  <a:lnTo>
                    <a:pt x="39" y="301"/>
                  </a:lnTo>
                  <a:lnTo>
                    <a:pt x="34" y="299"/>
                  </a:lnTo>
                  <a:lnTo>
                    <a:pt x="29" y="297"/>
                  </a:lnTo>
                  <a:lnTo>
                    <a:pt x="24" y="294"/>
                  </a:lnTo>
                  <a:lnTo>
                    <a:pt x="20" y="291"/>
                  </a:lnTo>
                  <a:lnTo>
                    <a:pt x="16" y="288"/>
                  </a:lnTo>
                  <a:lnTo>
                    <a:pt x="13" y="284"/>
                  </a:lnTo>
                  <a:lnTo>
                    <a:pt x="9" y="280"/>
                  </a:lnTo>
                  <a:lnTo>
                    <a:pt x="7" y="275"/>
                  </a:lnTo>
                  <a:lnTo>
                    <a:pt x="4" y="270"/>
                  </a:lnTo>
                  <a:lnTo>
                    <a:pt x="2" y="265"/>
                  </a:lnTo>
                  <a:lnTo>
                    <a:pt x="1" y="260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0" y="55"/>
                  </a:lnTo>
                  <a:close/>
                  <a:moveTo>
                    <a:pt x="13" y="248"/>
                  </a:moveTo>
                  <a:lnTo>
                    <a:pt x="13" y="252"/>
                  </a:lnTo>
                  <a:lnTo>
                    <a:pt x="14" y="257"/>
                  </a:lnTo>
                  <a:lnTo>
                    <a:pt x="15" y="261"/>
                  </a:lnTo>
                  <a:lnTo>
                    <a:pt x="16" y="264"/>
                  </a:lnTo>
                  <a:lnTo>
                    <a:pt x="18" y="268"/>
                  </a:lnTo>
                  <a:lnTo>
                    <a:pt x="20" y="272"/>
                  </a:lnTo>
                  <a:lnTo>
                    <a:pt x="22" y="275"/>
                  </a:lnTo>
                  <a:lnTo>
                    <a:pt x="25" y="278"/>
                  </a:lnTo>
                  <a:lnTo>
                    <a:pt x="28" y="280"/>
                  </a:lnTo>
                  <a:lnTo>
                    <a:pt x="31" y="283"/>
                  </a:lnTo>
                  <a:lnTo>
                    <a:pt x="35" y="285"/>
                  </a:lnTo>
                  <a:lnTo>
                    <a:pt x="38" y="287"/>
                  </a:lnTo>
                  <a:lnTo>
                    <a:pt x="42" y="288"/>
                  </a:lnTo>
                  <a:lnTo>
                    <a:pt x="46" y="289"/>
                  </a:lnTo>
                  <a:lnTo>
                    <a:pt x="50" y="290"/>
                  </a:lnTo>
                  <a:lnTo>
                    <a:pt x="55" y="290"/>
                  </a:lnTo>
                  <a:lnTo>
                    <a:pt x="738" y="290"/>
                  </a:lnTo>
                  <a:lnTo>
                    <a:pt x="742" y="290"/>
                  </a:lnTo>
                  <a:lnTo>
                    <a:pt x="746" y="289"/>
                  </a:lnTo>
                  <a:lnTo>
                    <a:pt x="750" y="288"/>
                  </a:lnTo>
                  <a:lnTo>
                    <a:pt x="754" y="287"/>
                  </a:lnTo>
                  <a:lnTo>
                    <a:pt x="757" y="285"/>
                  </a:lnTo>
                  <a:lnTo>
                    <a:pt x="761" y="283"/>
                  </a:lnTo>
                  <a:lnTo>
                    <a:pt x="764" y="281"/>
                  </a:lnTo>
                  <a:lnTo>
                    <a:pt x="767" y="278"/>
                  </a:lnTo>
                  <a:lnTo>
                    <a:pt x="770" y="275"/>
                  </a:lnTo>
                  <a:lnTo>
                    <a:pt x="772" y="272"/>
                  </a:lnTo>
                  <a:lnTo>
                    <a:pt x="774" y="269"/>
                  </a:lnTo>
                  <a:lnTo>
                    <a:pt x="776" y="265"/>
                  </a:lnTo>
                  <a:lnTo>
                    <a:pt x="778" y="261"/>
                  </a:lnTo>
                  <a:lnTo>
                    <a:pt x="779" y="257"/>
                  </a:lnTo>
                  <a:lnTo>
                    <a:pt x="779" y="253"/>
                  </a:lnTo>
                  <a:lnTo>
                    <a:pt x="780" y="249"/>
                  </a:lnTo>
                  <a:lnTo>
                    <a:pt x="780" y="56"/>
                  </a:lnTo>
                  <a:lnTo>
                    <a:pt x="779" y="51"/>
                  </a:lnTo>
                  <a:lnTo>
                    <a:pt x="779" y="47"/>
                  </a:lnTo>
                  <a:lnTo>
                    <a:pt x="778" y="43"/>
                  </a:lnTo>
                  <a:lnTo>
                    <a:pt x="776" y="39"/>
                  </a:lnTo>
                  <a:lnTo>
                    <a:pt x="775" y="36"/>
                  </a:lnTo>
                  <a:lnTo>
                    <a:pt x="773" y="32"/>
                  </a:lnTo>
                  <a:lnTo>
                    <a:pt x="770" y="29"/>
                  </a:lnTo>
                  <a:lnTo>
                    <a:pt x="768" y="26"/>
                  </a:lnTo>
                  <a:lnTo>
                    <a:pt x="765" y="23"/>
                  </a:lnTo>
                  <a:lnTo>
                    <a:pt x="761" y="21"/>
                  </a:lnTo>
                  <a:lnTo>
                    <a:pt x="758" y="19"/>
                  </a:lnTo>
                  <a:lnTo>
                    <a:pt x="754" y="17"/>
                  </a:lnTo>
                  <a:lnTo>
                    <a:pt x="751" y="16"/>
                  </a:lnTo>
                  <a:lnTo>
                    <a:pt x="747" y="15"/>
                  </a:lnTo>
                  <a:lnTo>
                    <a:pt x="743" y="14"/>
                  </a:lnTo>
                  <a:lnTo>
                    <a:pt x="738" y="14"/>
                  </a:lnTo>
                  <a:lnTo>
                    <a:pt x="55" y="14"/>
                  </a:lnTo>
                  <a:lnTo>
                    <a:pt x="51" y="14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2" y="21"/>
                  </a:lnTo>
                  <a:lnTo>
                    <a:pt x="28" y="23"/>
                  </a:lnTo>
                  <a:lnTo>
                    <a:pt x="25" y="26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18" y="35"/>
                  </a:lnTo>
                  <a:lnTo>
                    <a:pt x="16" y="39"/>
                  </a:lnTo>
                  <a:lnTo>
                    <a:pt x="15" y="43"/>
                  </a:lnTo>
                  <a:lnTo>
                    <a:pt x="14" y="47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3" y="248"/>
                  </a:lnTo>
                  <a:close/>
                </a:path>
              </a:pathLst>
            </a:custGeom>
            <a:solidFill>
              <a:srgbClr val="77933C"/>
            </a:solidFill>
            <a:ln w="0" cap="flat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499" y="1650"/>
              <a:ext cx="42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Optic server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2891" y="1650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304" y="992"/>
              <a:ext cx="780" cy="259"/>
            </a:xfrm>
            <a:custGeom>
              <a:avLst/>
              <a:gdLst>
                <a:gd name="T0" fmla="*/ 0 w 7823"/>
                <a:gd name="T1" fmla="*/ 434 h 2600"/>
                <a:gd name="T2" fmla="*/ 433 w 7823"/>
                <a:gd name="T3" fmla="*/ 0 h 2600"/>
                <a:gd name="T4" fmla="*/ 7390 w 7823"/>
                <a:gd name="T5" fmla="*/ 0 h 2600"/>
                <a:gd name="T6" fmla="*/ 7823 w 7823"/>
                <a:gd name="T7" fmla="*/ 434 h 2600"/>
                <a:gd name="T8" fmla="*/ 7823 w 7823"/>
                <a:gd name="T9" fmla="*/ 2167 h 2600"/>
                <a:gd name="T10" fmla="*/ 7390 w 7823"/>
                <a:gd name="T11" fmla="*/ 2600 h 2600"/>
                <a:gd name="T12" fmla="*/ 433 w 7823"/>
                <a:gd name="T13" fmla="*/ 2600 h 2600"/>
                <a:gd name="T14" fmla="*/ 0 w 7823"/>
                <a:gd name="T15" fmla="*/ 2167 h 2600"/>
                <a:gd name="T16" fmla="*/ 0 w 7823"/>
                <a:gd name="T17" fmla="*/ 434 h 2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3" h="2600">
                  <a:moveTo>
                    <a:pt x="0" y="434"/>
                  </a:moveTo>
                  <a:cubicBezTo>
                    <a:pt x="0" y="194"/>
                    <a:pt x="194" y="0"/>
                    <a:pt x="433" y="0"/>
                  </a:cubicBezTo>
                  <a:lnTo>
                    <a:pt x="7390" y="0"/>
                  </a:lnTo>
                  <a:cubicBezTo>
                    <a:pt x="7629" y="0"/>
                    <a:pt x="7823" y="194"/>
                    <a:pt x="7823" y="434"/>
                  </a:cubicBezTo>
                  <a:lnTo>
                    <a:pt x="7823" y="2167"/>
                  </a:lnTo>
                  <a:cubicBezTo>
                    <a:pt x="7823" y="2406"/>
                    <a:pt x="7629" y="2600"/>
                    <a:pt x="7390" y="2600"/>
                  </a:cubicBezTo>
                  <a:lnTo>
                    <a:pt x="433" y="2600"/>
                  </a:lnTo>
                  <a:cubicBezTo>
                    <a:pt x="194" y="2600"/>
                    <a:pt x="0" y="2406"/>
                    <a:pt x="0" y="2167"/>
                  </a:cubicBezTo>
                  <a:lnTo>
                    <a:pt x="0" y="434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2"/>
            <p:cNvSpPr>
              <a:spLocks noEditPoints="1"/>
            </p:cNvSpPr>
            <p:nvPr/>
          </p:nvSpPr>
          <p:spPr bwMode="auto">
            <a:xfrm>
              <a:off x="2298" y="985"/>
              <a:ext cx="793" cy="272"/>
            </a:xfrm>
            <a:custGeom>
              <a:avLst/>
              <a:gdLst>
                <a:gd name="T0" fmla="*/ 1 w 793"/>
                <a:gd name="T1" fmla="*/ 40 h 272"/>
                <a:gd name="T2" fmla="*/ 6 w 793"/>
                <a:gd name="T3" fmla="*/ 26 h 272"/>
                <a:gd name="T4" fmla="*/ 14 w 793"/>
                <a:gd name="T5" fmla="*/ 15 h 272"/>
                <a:gd name="T6" fmla="*/ 25 w 793"/>
                <a:gd name="T7" fmla="*/ 6 h 272"/>
                <a:gd name="T8" fmla="*/ 39 w 793"/>
                <a:gd name="T9" fmla="*/ 1 h 272"/>
                <a:gd name="T10" fmla="*/ 743 w 793"/>
                <a:gd name="T11" fmla="*/ 0 h 272"/>
                <a:gd name="T12" fmla="*/ 757 w 793"/>
                <a:gd name="T13" fmla="*/ 2 h 272"/>
                <a:gd name="T14" fmla="*/ 771 w 793"/>
                <a:gd name="T15" fmla="*/ 8 h 272"/>
                <a:gd name="T16" fmla="*/ 781 w 793"/>
                <a:gd name="T17" fmla="*/ 18 h 272"/>
                <a:gd name="T18" fmla="*/ 789 w 793"/>
                <a:gd name="T19" fmla="*/ 30 h 272"/>
                <a:gd name="T20" fmla="*/ 792 w 793"/>
                <a:gd name="T21" fmla="*/ 44 h 272"/>
                <a:gd name="T22" fmla="*/ 793 w 793"/>
                <a:gd name="T23" fmla="*/ 227 h 272"/>
                <a:gd name="T24" fmla="*/ 789 w 793"/>
                <a:gd name="T25" fmla="*/ 242 h 272"/>
                <a:gd name="T26" fmla="*/ 782 w 793"/>
                <a:gd name="T27" fmla="*/ 254 h 272"/>
                <a:gd name="T28" fmla="*/ 771 w 793"/>
                <a:gd name="T29" fmla="*/ 264 h 272"/>
                <a:gd name="T30" fmla="*/ 758 w 793"/>
                <a:gd name="T31" fmla="*/ 270 h 272"/>
                <a:gd name="T32" fmla="*/ 743 w 793"/>
                <a:gd name="T33" fmla="*/ 272 h 272"/>
                <a:gd name="T34" fmla="*/ 40 w 793"/>
                <a:gd name="T35" fmla="*/ 271 h 272"/>
                <a:gd name="T36" fmla="*/ 26 w 793"/>
                <a:gd name="T37" fmla="*/ 266 h 272"/>
                <a:gd name="T38" fmla="*/ 15 w 793"/>
                <a:gd name="T39" fmla="*/ 258 h 272"/>
                <a:gd name="T40" fmla="*/ 6 w 793"/>
                <a:gd name="T41" fmla="*/ 247 h 272"/>
                <a:gd name="T42" fmla="*/ 1 w 793"/>
                <a:gd name="T43" fmla="*/ 233 h 272"/>
                <a:gd name="T44" fmla="*/ 0 w 793"/>
                <a:gd name="T45" fmla="*/ 50 h 272"/>
                <a:gd name="T46" fmla="*/ 14 w 793"/>
                <a:gd name="T47" fmla="*/ 230 h 272"/>
                <a:gd name="T48" fmla="*/ 17 w 793"/>
                <a:gd name="T49" fmla="*/ 240 h 272"/>
                <a:gd name="T50" fmla="*/ 24 w 793"/>
                <a:gd name="T51" fmla="*/ 248 h 272"/>
                <a:gd name="T52" fmla="*/ 32 w 793"/>
                <a:gd name="T53" fmla="*/ 255 h 272"/>
                <a:gd name="T54" fmla="*/ 42 w 793"/>
                <a:gd name="T55" fmla="*/ 258 h 272"/>
                <a:gd name="T56" fmla="*/ 743 w 793"/>
                <a:gd name="T57" fmla="*/ 259 h 272"/>
                <a:gd name="T58" fmla="*/ 754 w 793"/>
                <a:gd name="T59" fmla="*/ 258 h 272"/>
                <a:gd name="T60" fmla="*/ 763 w 793"/>
                <a:gd name="T61" fmla="*/ 253 h 272"/>
                <a:gd name="T62" fmla="*/ 771 w 793"/>
                <a:gd name="T63" fmla="*/ 246 h 272"/>
                <a:gd name="T64" fmla="*/ 777 w 793"/>
                <a:gd name="T65" fmla="*/ 237 h 272"/>
                <a:gd name="T66" fmla="*/ 779 w 793"/>
                <a:gd name="T67" fmla="*/ 227 h 272"/>
                <a:gd name="T68" fmla="*/ 779 w 793"/>
                <a:gd name="T69" fmla="*/ 46 h 272"/>
                <a:gd name="T70" fmla="*/ 777 w 793"/>
                <a:gd name="T71" fmla="*/ 36 h 272"/>
                <a:gd name="T72" fmla="*/ 771 w 793"/>
                <a:gd name="T73" fmla="*/ 27 h 272"/>
                <a:gd name="T74" fmla="*/ 764 w 793"/>
                <a:gd name="T75" fmla="*/ 20 h 272"/>
                <a:gd name="T76" fmla="*/ 754 w 793"/>
                <a:gd name="T77" fmla="*/ 15 h 272"/>
                <a:gd name="T78" fmla="*/ 743 w 793"/>
                <a:gd name="T79" fmla="*/ 13 h 272"/>
                <a:gd name="T80" fmla="*/ 43 w 793"/>
                <a:gd name="T81" fmla="*/ 14 h 272"/>
                <a:gd name="T82" fmla="*/ 32 w 793"/>
                <a:gd name="T83" fmla="*/ 18 h 272"/>
                <a:gd name="T84" fmla="*/ 24 w 793"/>
                <a:gd name="T85" fmla="*/ 24 h 272"/>
                <a:gd name="T86" fmla="*/ 18 w 793"/>
                <a:gd name="T87" fmla="*/ 32 h 272"/>
                <a:gd name="T88" fmla="*/ 14 w 793"/>
                <a:gd name="T89" fmla="*/ 42 h 272"/>
                <a:gd name="T90" fmla="*/ 13 w 793"/>
                <a:gd name="T91" fmla="*/ 22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3" h="272">
                  <a:moveTo>
                    <a:pt x="0" y="50"/>
                  </a:moveTo>
                  <a:lnTo>
                    <a:pt x="0" y="45"/>
                  </a:lnTo>
                  <a:lnTo>
                    <a:pt x="1" y="40"/>
                  </a:lnTo>
                  <a:lnTo>
                    <a:pt x="2" y="35"/>
                  </a:lnTo>
                  <a:lnTo>
                    <a:pt x="4" y="31"/>
                  </a:lnTo>
                  <a:lnTo>
                    <a:pt x="6" y="26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4" y="15"/>
                  </a:lnTo>
                  <a:lnTo>
                    <a:pt x="18" y="12"/>
                  </a:lnTo>
                  <a:lnTo>
                    <a:pt x="21" y="9"/>
                  </a:lnTo>
                  <a:lnTo>
                    <a:pt x="25" y="6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743" y="0"/>
                  </a:lnTo>
                  <a:lnTo>
                    <a:pt x="748" y="0"/>
                  </a:lnTo>
                  <a:lnTo>
                    <a:pt x="753" y="1"/>
                  </a:lnTo>
                  <a:lnTo>
                    <a:pt x="757" y="2"/>
                  </a:lnTo>
                  <a:lnTo>
                    <a:pt x="762" y="4"/>
                  </a:lnTo>
                  <a:lnTo>
                    <a:pt x="766" y="6"/>
                  </a:lnTo>
                  <a:lnTo>
                    <a:pt x="771" y="8"/>
                  </a:lnTo>
                  <a:lnTo>
                    <a:pt x="774" y="11"/>
                  </a:lnTo>
                  <a:lnTo>
                    <a:pt x="778" y="14"/>
                  </a:lnTo>
                  <a:lnTo>
                    <a:pt x="781" y="18"/>
                  </a:lnTo>
                  <a:lnTo>
                    <a:pt x="784" y="22"/>
                  </a:lnTo>
                  <a:lnTo>
                    <a:pt x="787" y="26"/>
                  </a:lnTo>
                  <a:lnTo>
                    <a:pt x="789" y="30"/>
                  </a:lnTo>
                  <a:lnTo>
                    <a:pt x="790" y="35"/>
                  </a:lnTo>
                  <a:lnTo>
                    <a:pt x="792" y="40"/>
                  </a:lnTo>
                  <a:lnTo>
                    <a:pt x="792" y="44"/>
                  </a:lnTo>
                  <a:lnTo>
                    <a:pt x="793" y="49"/>
                  </a:lnTo>
                  <a:lnTo>
                    <a:pt x="793" y="223"/>
                  </a:lnTo>
                  <a:lnTo>
                    <a:pt x="793" y="227"/>
                  </a:lnTo>
                  <a:lnTo>
                    <a:pt x="792" y="232"/>
                  </a:lnTo>
                  <a:lnTo>
                    <a:pt x="791" y="237"/>
                  </a:lnTo>
                  <a:lnTo>
                    <a:pt x="789" y="242"/>
                  </a:lnTo>
                  <a:lnTo>
                    <a:pt x="787" y="246"/>
                  </a:lnTo>
                  <a:lnTo>
                    <a:pt x="784" y="250"/>
                  </a:lnTo>
                  <a:lnTo>
                    <a:pt x="782" y="254"/>
                  </a:lnTo>
                  <a:lnTo>
                    <a:pt x="778" y="258"/>
                  </a:lnTo>
                  <a:lnTo>
                    <a:pt x="775" y="261"/>
                  </a:lnTo>
                  <a:lnTo>
                    <a:pt x="771" y="264"/>
                  </a:lnTo>
                  <a:lnTo>
                    <a:pt x="767" y="266"/>
                  </a:lnTo>
                  <a:lnTo>
                    <a:pt x="763" y="268"/>
                  </a:lnTo>
                  <a:lnTo>
                    <a:pt x="758" y="270"/>
                  </a:lnTo>
                  <a:lnTo>
                    <a:pt x="753" y="271"/>
                  </a:lnTo>
                  <a:lnTo>
                    <a:pt x="748" y="272"/>
                  </a:lnTo>
                  <a:lnTo>
                    <a:pt x="743" y="272"/>
                  </a:lnTo>
                  <a:lnTo>
                    <a:pt x="49" y="272"/>
                  </a:lnTo>
                  <a:lnTo>
                    <a:pt x="45" y="272"/>
                  </a:lnTo>
                  <a:lnTo>
                    <a:pt x="40" y="271"/>
                  </a:lnTo>
                  <a:lnTo>
                    <a:pt x="35" y="270"/>
                  </a:lnTo>
                  <a:lnTo>
                    <a:pt x="30" y="269"/>
                  </a:lnTo>
                  <a:lnTo>
                    <a:pt x="26" y="266"/>
                  </a:lnTo>
                  <a:lnTo>
                    <a:pt x="22" y="264"/>
                  </a:lnTo>
                  <a:lnTo>
                    <a:pt x="18" y="261"/>
                  </a:lnTo>
                  <a:lnTo>
                    <a:pt x="15" y="258"/>
                  </a:lnTo>
                  <a:lnTo>
                    <a:pt x="11" y="255"/>
                  </a:lnTo>
                  <a:lnTo>
                    <a:pt x="8" y="251"/>
                  </a:lnTo>
                  <a:lnTo>
                    <a:pt x="6" y="247"/>
                  </a:lnTo>
                  <a:lnTo>
                    <a:pt x="4" y="242"/>
                  </a:lnTo>
                  <a:lnTo>
                    <a:pt x="2" y="238"/>
                  </a:lnTo>
                  <a:lnTo>
                    <a:pt x="1" y="233"/>
                  </a:lnTo>
                  <a:lnTo>
                    <a:pt x="0" y="228"/>
                  </a:lnTo>
                  <a:lnTo>
                    <a:pt x="0" y="223"/>
                  </a:lnTo>
                  <a:lnTo>
                    <a:pt x="0" y="50"/>
                  </a:lnTo>
                  <a:close/>
                  <a:moveTo>
                    <a:pt x="13" y="222"/>
                  </a:moveTo>
                  <a:lnTo>
                    <a:pt x="13" y="226"/>
                  </a:lnTo>
                  <a:lnTo>
                    <a:pt x="14" y="230"/>
                  </a:lnTo>
                  <a:lnTo>
                    <a:pt x="15" y="233"/>
                  </a:lnTo>
                  <a:lnTo>
                    <a:pt x="16" y="236"/>
                  </a:lnTo>
                  <a:lnTo>
                    <a:pt x="17" y="240"/>
                  </a:lnTo>
                  <a:lnTo>
                    <a:pt x="19" y="243"/>
                  </a:lnTo>
                  <a:lnTo>
                    <a:pt x="21" y="246"/>
                  </a:lnTo>
                  <a:lnTo>
                    <a:pt x="24" y="248"/>
                  </a:lnTo>
                  <a:lnTo>
                    <a:pt x="26" y="251"/>
                  </a:lnTo>
                  <a:lnTo>
                    <a:pt x="29" y="253"/>
                  </a:lnTo>
                  <a:lnTo>
                    <a:pt x="32" y="255"/>
                  </a:lnTo>
                  <a:lnTo>
                    <a:pt x="35" y="256"/>
                  </a:lnTo>
                  <a:lnTo>
                    <a:pt x="38" y="257"/>
                  </a:lnTo>
                  <a:lnTo>
                    <a:pt x="42" y="258"/>
                  </a:lnTo>
                  <a:lnTo>
                    <a:pt x="45" y="259"/>
                  </a:lnTo>
                  <a:lnTo>
                    <a:pt x="49" y="259"/>
                  </a:lnTo>
                  <a:lnTo>
                    <a:pt x="743" y="259"/>
                  </a:lnTo>
                  <a:lnTo>
                    <a:pt x="746" y="259"/>
                  </a:lnTo>
                  <a:lnTo>
                    <a:pt x="750" y="258"/>
                  </a:lnTo>
                  <a:lnTo>
                    <a:pt x="754" y="258"/>
                  </a:lnTo>
                  <a:lnTo>
                    <a:pt x="757" y="256"/>
                  </a:lnTo>
                  <a:lnTo>
                    <a:pt x="760" y="255"/>
                  </a:lnTo>
                  <a:lnTo>
                    <a:pt x="763" y="253"/>
                  </a:lnTo>
                  <a:lnTo>
                    <a:pt x="766" y="251"/>
                  </a:lnTo>
                  <a:lnTo>
                    <a:pt x="769" y="249"/>
                  </a:lnTo>
                  <a:lnTo>
                    <a:pt x="771" y="246"/>
                  </a:lnTo>
                  <a:lnTo>
                    <a:pt x="773" y="243"/>
                  </a:lnTo>
                  <a:lnTo>
                    <a:pt x="775" y="240"/>
                  </a:lnTo>
                  <a:lnTo>
                    <a:pt x="777" y="237"/>
                  </a:lnTo>
                  <a:lnTo>
                    <a:pt x="778" y="234"/>
                  </a:lnTo>
                  <a:lnTo>
                    <a:pt x="779" y="230"/>
                  </a:lnTo>
                  <a:lnTo>
                    <a:pt x="779" y="227"/>
                  </a:lnTo>
                  <a:lnTo>
                    <a:pt x="780" y="223"/>
                  </a:lnTo>
                  <a:lnTo>
                    <a:pt x="780" y="50"/>
                  </a:lnTo>
                  <a:lnTo>
                    <a:pt x="779" y="46"/>
                  </a:lnTo>
                  <a:lnTo>
                    <a:pt x="779" y="43"/>
                  </a:lnTo>
                  <a:lnTo>
                    <a:pt x="778" y="39"/>
                  </a:lnTo>
                  <a:lnTo>
                    <a:pt x="777" y="36"/>
                  </a:lnTo>
                  <a:lnTo>
                    <a:pt x="775" y="33"/>
                  </a:lnTo>
                  <a:lnTo>
                    <a:pt x="773" y="30"/>
                  </a:lnTo>
                  <a:lnTo>
                    <a:pt x="771" y="27"/>
                  </a:lnTo>
                  <a:lnTo>
                    <a:pt x="769" y="24"/>
                  </a:lnTo>
                  <a:lnTo>
                    <a:pt x="766" y="22"/>
                  </a:lnTo>
                  <a:lnTo>
                    <a:pt x="764" y="20"/>
                  </a:lnTo>
                  <a:lnTo>
                    <a:pt x="761" y="18"/>
                  </a:lnTo>
                  <a:lnTo>
                    <a:pt x="757" y="16"/>
                  </a:lnTo>
                  <a:lnTo>
                    <a:pt x="754" y="15"/>
                  </a:lnTo>
                  <a:lnTo>
                    <a:pt x="751" y="14"/>
                  </a:lnTo>
                  <a:lnTo>
                    <a:pt x="747" y="13"/>
                  </a:lnTo>
                  <a:lnTo>
                    <a:pt x="743" y="13"/>
                  </a:lnTo>
                  <a:lnTo>
                    <a:pt x="50" y="13"/>
                  </a:lnTo>
                  <a:lnTo>
                    <a:pt x="46" y="13"/>
                  </a:lnTo>
                  <a:lnTo>
                    <a:pt x="43" y="14"/>
                  </a:lnTo>
                  <a:lnTo>
                    <a:pt x="39" y="15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4" y="24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8" y="32"/>
                  </a:lnTo>
                  <a:lnTo>
                    <a:pt x="16" y="35"/>
                  </a:lnTo>
                  <a:lnTo>
                    <a:pt x="15" y="39"/>
                  </a:lnTo>
                  <a:lnTo>
                    <a:pt x="14" y="42"/>
                  </a:lnTo>
                  <a:lnTo>
                    <a:pt x="13" y="46"/>
                  </a:lnTo>
                  <a:lnTo>
                    <a:pt x="13" y="50"/>
                  </a:lnTo>
                  <a:lnTo>
                    <a:pt x="13" y="222"/>
                  </a:lnTo>
                  <a:close/>
                </a:path>
              </a:pathLst>
            </a:custGeom>
            <a:solidFill>
              <a:srgbClr val="FAC090"/>
            </a:solidFill>
            <a:ln w="0" cap="flat">
              <a:solidFill>
                <a:srgbClr val="FAC09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2479" y="1078"/>
              <a:ext cx="46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‘Shell’ server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2910" y="1078"/>
              <a:ext cx="5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3504" y="988"/>
              <a:ext cx="643" cy="255"/>
            </a:xfrm>
            <a:custGeom>
              <a:avLst/>
              <a:gdLst>
                <a:gd name="T0" fmla="*/ 0 w 3225"/>
                <a:gd name="T1" fmla="*/ 212 h 1275"/>
                <a:gd name="T2" fmla="*/ 213 w 3225"/>
                <a:gd name="T3" fmla="*/ 0 h 1275"/>
                <a:gd name="T4" fmla="*/ 3013 w 3225"/>
                <a:gd name="T5" fmla="*/ 0 h 1275"/>
                <a:gd name="T6" fmla="*/ 3225 w 3225"/>
                <a:gd name="T7" fmla="*/ 212 h 1275"/>
                <a:gd name="T8" fmla="*/ 3225 w 3225"/>
                <a:gd name="T9" fmla="*/ 1062 h 1275"/>
                <a:gd name="T10" fmla="*/ 3013 w 3225"/>
                <a:gd name="T11" fmla="*/ 1275 h 1275"/>
                <a:gd name="T12" fmla="*/ 213 w 3225"/>
                <a:gd name="T13" fmla="*/ 1275 h 1275"/>
                <a:gd name="T14" fmla="*/ 0 w 3225"/>
                <a:gd name="T15" fmla="*/ 1062 h 1275"/>
                <a:gd name="T16" fmla="*/ 0 w 3225"/>
                <a:gd name="T17" fmla="*/ 212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5" h="1275">
                  <a:moveTo>
                    <a:pt x="0" y="212"/>
                  </a:moveTo>
                  <a:cubicBezTo>
                    <a:pt x="0" y="95"/>
                    <a:pt x="96" y="0"/>
                    <a:pt x="213" y="0"/>
                  </a:cubicBezTo>
                  <a:lnTo>
                    <a:pt x="3013" y="0"/>
                  </a:lnTo>
                  <a:cubicBezTo>
                    <a:pt x="3130" y="0"/>
                    <a:pt x="3225" y="95"/>
                    <a:pt x="3225" y="212"/>
                  </a:cubicBezTo>
                  <a:lnTo>
                    <a:pt x="3225" y="1062"/>
                  </a:lnTo>
                  <a:cubicBezTo>
                    <a:pt x="3225" y="1180"/>
                    <a:pt x="3130" y="1275"/>
                    <a:pt x="3013" y="1275"/>
                  </a:cubicBezTo>
                  <a:lnTo>
                    <a:pt x="213" y="1275"/>
                  </a:lnTo>
                  <a:cubicBezTo>
                    <a:pt x="96" y="1275"/>
                    <a:pt x="0" y="1180"/>
                    <a:pt x="0" y="1062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6"/>
            <p:cNvSpPr>
              <a:spLocks noEditPoints="1"/>
            </p:cNvSpPr>
            <p:nvPr/>
          </p:nvSpPr>
          <p:spPr bwMode="auto">
            <a:xfrm>
              <a:off x="3497" y="982"/>
              <a:ext cx="656" cy="267"/>
            </a:xfrm>
            <a:custGeom>
              <a:avLst/>
              <a:gdLst>
                <a:gd name="T0" fmla="*/ 1 w 656"/>
                <a:gd name="T1" fmla="*/ 39 h 267"/>
                <a:gd name="T2" fmla="*/ 6 w 656"/>
                <a:gd name="T3" fmla="*/ 26 h 267"/>
                <a:gd name="T4" fmla="*/ 14 w 656"/>
                <a:gd name="T5" fmla="*/ 14 h 267"/>
                <a:gd name="T6" fmla="*/ 25 w 656"/>
                <a:gd name="T7" fmla="*/ 6 h 267"/>
                <a:gd name="T8" fmla="*/ 39 w 656"/>
                <a:gd name="T9" fmla="*/ 1 h 267"/>
                <a:gd name="T10" fmla="*/ 607 w 656"/>
                <a:gd name="T11" fmla="*/ 0 h 267"/>
                <a:gd name="T12" fmla="*/ 622 w 656"/>
                <a:gd name="T13" fmla="*/ 2 h 267"/>
                <a:gd name="T14" fmla="*/ 634 w 656"/>
                <a:gd name="T15" fmla="*/ 8 h 267"/>
                <a:gd name="T16" fmla="*/ 645 w 656"/>
                <a:gd name="T17" fmla="*/ 17 h 267"/>
                <a:gd name="T18" fmla="*/ 652 w 656"/>
                <a:gd name="T19" fmla="*/ 29 h 267"/>
                <a:gd name="T20" fmla="*/ 656 w 656"/>
                <a:gd name="T21" fmla="*/ 43 h 267"/>
                <a:gd name="T22" fmla="*/ 656 w 656"/>
                <a:gd name="T23" fmla="*/ 223 h 267"/>
                <a:gd name="T24" fmla="*/ 653 w 656"/>
                <a:gd name="T25" fmla="*/ 237 h 267"/>
                <a:gd name="T26" fmla="*/ 645 w 656"/>
                <a:gd name="T27" fmla="*/ 249 h 267"/>
                <a:gd name="T28" fmla="*/ 635 w 656"/>
                <a:gd name="T29" fmla="*/ 259 h 267"/>
                <a:gd name="T30" fmla="*/ 622 w 656"/>
                <a:gd name="T31" fmla="*/ 265 h 267"/>
                <a:gd name="T32" fmla="*/ 608 w 656"/>
                <a:gd name="T33" fmla="*/ 267 h 267"/>
                <a:gd name="T34" fmla="*/ 40 w 656"/>
                <a:gd name="T35" fmla="*/ 266 h 267"/>
                <a:gd name="T36" fmla="*/ 26 w 656"/>
                <a:gd name="T37" fmla="*/ 261 h 267"/>
                <a:gd name="T38" fmla="*/ 15 w 656"/>
                <a:gd name="T39" fmla="*/ 253 h 267"/>
                <a:gd name="T40" fmla="*/ 6 w 656"/>
                <a:gd name="T41" fmla="*/ 242 h 267"/>
                <a:gd name="T42" fmla="*/ 1 w 656"/>
                <a:gd name="T43" fmla="*/ 228 h 267"/>
                <a:gd name="T44" fmla="*/ 0 w 656"/>
                <a:gd name="T45" fmla="*/ 49 h 267"/>
                <a:gd name="T46" fmla="*/ 14 w 656"/>
                <a:gd name="T47" fmla="*/ 225 h 267"/>
                <a:gd name="T48" fmla="*/ 18 w 656"/>
                <a:gd name="T49" fmla="*/ 235 h 267"/>
                <a:gd name="T50" fmla="*/ 24 w 656"/>
                <a:gd name="T51" fmla="*/ 243 h 267"/>
                <a:gd name="T52" fmla="*/ 32 w 656"/>
                <a:gd name="T53" fmla="*/ 249 h 267"/>
                <a:gd name="T54" fmla="*/ 42 w 656"/>
                <a:gd name="T55" fmla="*/ 253 h 267"/>
                <a:gd name="T56" fmla="*/ 607 w 656"/>
                <a:gd name="T57" fmla="*/ 254 h 267"/>
                <a:gd name="T58" fmla="*/ 618 w 656"/>
                <a:gd name="T59" fmla="*/ 252 h 267"/>
                <a:gd name="T60" fmla="*/ 627 w 656"/>
                <a:gd name="T61" fmla="*/ 248 h 267"/>
                <a:gd name="T62" fmla="*/ 635 w 656"/>
                <a:gd name="T63" fmla="*/ 241 h 267"/>
                <a:gd name="T64" fmla="*/ 640 w 656"/>
                <a:gd name="T65" fmla="*/ 232 h 267"/>
                <a:gd name="T66" fmla="*/ 643 w 656"/>
                <a:gd name="T67" fmla="*/ 222 h 267"/>
                <a:gd name="T68" fmla="*/ 643 w 656"/>
                <a:gd name="T69" fmla="*/ 45 h 267"/>
                <a:gd name="T70" fmla="*/ 640 w 656"/>
                <a:gd name="T71" fmla="*/ 35 h 267"/>
                <a:gd name="T72" fmla="*/ 635 w 656"/>
                <a:gd name="T73" fmla="*/ 26 h 267"/>
                <a:gd name="T74" fmla="*/ 628 w 656"/>
                <a:gd name="T75" fmla="*/ 19 h 267"/>
                <a:gd name="T76" fmla="*/ 618 w 656"/>
                <a:gd name="T77" fmla="*/ 15 h 267"/>
                <a:gd name="T78" fmla="*/ 607 w 656"/>
                <a:gd name="T79" fmla="*/ 13 h 267"/>
                <a:gd name="T80" fmla="*/ 42 w 656"/>
                <a:gd name="T81" fmla="*/ 14 h 267"/>
                <a:gd name="T82" fmla="*/ 32 w 656"/>
                <a:gd name="T83" fmla="*/ 17 h 267"/>
                <a:gd name="T84" fmla="*/ 24 w 656"/>
                <a:gd name="T85" fmla="*/ 23 h 267"/>
                <a:gd name="T86" fmla="*/ 18 w 656"/>
                <a:gd name="T87" fmla="*/ 31 h 267"/>
                <a:gd name="T88" fmla="*/ 14 w 656"/>
                <a:gd name="T89" fmla="*/ 41 h 267"/>
                <a:gd name="T90" fmla="*/ 14 w 656"/>
                <a:gd name="T91" fmla="*/ 21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6" h="267">
                  <a:moveTo>
                    <a:pt x="0" y="49"/>
                  </a:moveTo>
                  <a:lnTo>
                    <a:pt x="0" y="44"/>
                  </a:lnTo>
                  <a:lnTo>
                    <a:pt x="1" y="39"/>
                  </a:lnTo>
                  <a:lnTo>
                    <a:pt x="2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2"/>
                  </a:lnTo>
                  <a:lnTo>
                    <a:pt x="11" y="18"/>
                  </a:lnTo>
                  <a:lnTo>
                    <a:pt x="14" y="14"/>
                  </a:lnTo>
                  <a:lnTo>
                    <a:pt x="18" y="11"/>
                  </a:lnTo>
                  <a:lnTo>
                    <a:pt x="21" y="8"/>
                  </a:lnTo>
                  <a:lnTo>
                    <a:pt x="25" y="6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607" y="0"/>
                  </a:lnTo>
                  <a:lnTo>
                    <a:pt x="612" y="0"/>
                  </a:lnTo>
                  <a:lnTo>
                    <a:pt x="617" y="1"/>
                  </a:lnTo>
                  <a:lnTo>
                    <a:pt x="622" y="2"/>
                  </a:lnTo>
                  <a:lnTo>
                    <a:pt x="626" y="3"/>
                  </a:lnTo>
                  <a:lnTo>
                    <a:pt x="630" y="5"/>
                  </a:lnTo>
                  <a:lnTo>
                    <a:pt x="634" y="8"/>
                  </a:lnTo>
                  <a:lnTo>
                    <a:pt x="638" y="11"/>
                  </a:lnTo>
                  <a:lnTo>
                    <a:pt x="642" y="14"/>
                  </a:lnTo>
                  <a:lnTo>
                    <a:pt x="645" y="17"/>
                  </a:lnTo>
                  <a:lnTo>
                    <a:pt x="648" y="21"/>
                  </a:lnTo>
                  <a:lnTo>
                    <a:pt x="650" y="25"/>
                  </a:lnTo>
                  <a:lnTo>
                    <a:pt x="652" y="29"/>
                  </a:lnTo>
                  <a:lnTo>
                    <a:pt x="654" y="34"/>
                  </a:lnTo>
                  <a:lnTo>
                    <a:pt x="655" y="38"/>
                  </a:lnTo>
                  <a:lnTo>
                    <a:pt x="656" y="43"/>
                  </a:lnTo>
                  <a:lnTo>
                    <a:pt x="656" y="48"/>
                  </a:lnTo>
                  <a:lnTo>
                    <a:pt x="656" y="218"/>
                  </a:lnTo>
                  <a:lnTo>
                    <a:pt x="656" y="223"/>
                  </a:lnTo>
                  <a:lnTo>
                    <a:pt x="655" y="228"/>
                  </a:lnTo>
                  <a:lnTo>
                    <a:pt x="654" y="232"/>
                  </a:lnTo>
                  <a:lnTo>
                    <a:pt x="653" y="237"/>
                  </a:lnTo>
                  <a:lnTo>
                    <a:pt x="651" y="241"/>
                  </a:lnTo>
                  <a:lnTo>
                    <a:pt x="648" y="245"/>
                  </a:lnTo>
                  <a:lnTo>
                    <a:pt x="645" y="249"/>
                  </a:lnTo>
                  <a:lnTo>
                    <a:pt x="642" y="253"/>
                  </a:lnTo>
                  <a:lnTo>
                    <a:pt x="639" y="256"/>
                  </a:lnTo>
                  <a:lnTo>
                    <a:pt x="635" y="259"/>
                  </a:lnTo>
                  <a:lnTo>
                    <a:pt x="631" y="261"/>
                  </a:lnTo>
                  <a:lnTo>
                    <a:pt x="627" y="263"/>
                  </a:lnTo>
                  <a:lnTo>
                    <a:pt x="622" y="265"/>
                  </a:lnTo>
                  <a:lnTo>
                    <a:pt x="618" y="266"/>
                  </a:lnTo>
                  <a:lnTo>
                    <a:pt x="613" y="267"/>
                  </a:lnTo>
                  <a:lnTo>
                    <a:pt x="608" y="267"/>
                  </a:lnTo>
                  <a:lnTo>
                    <a:pt x="49" y="267"/>
                  </a:lnTo>
                  <a:lnTo>
                    <a:pt x="45" y="267"/>
                  </a:lnTo>
                  <a:lnTo>
                    <a:pt x="40" y="266"/>
                  </a:lnTo>
                  <a:lnTo>
                    <a:pt x="35" y="265"/>
                  </a:lnTo>
                  <a:lnTo>
                    <a:pt x="30" y="263"/>
                  </a:lnTo>
                  <a:lnTo>
                    <a:pt x="26" y="261"/>
                  </a:lnTo>
                  <a:lnTo>
                    <a:pt x="22" y="259"/>
                  </a:lnTo>
                  <a:lnTo>
                    <a:pt x="18" y="256"/>
                  </a:lnTo>
                  <a:lnTo>
                    <a:pt x="15" y="253"/>
                  </a:lnTo>
                  <a:lnTo>
                    <a:pt x="12" y="250"/>
                  </a:lnTo>
                  <a:lnTo>
                    <a:pt x="9" y="246"/>
                  </a:lnTo>
                  <a:lnTo>
                    <a:pt x="6" y="242"/>
                  </a:lnTo>
                  <a:lnTo>
                    <a:pt x="4" y="238"/>
                  </a:lnTo>
                  <a:lnTo>
                    <a:pt x="3" y="233"/>
                  </a:lnTo>
                  <a:lnTo>
                    <a:pt x="1" y="228"/>
                  </a:lnTo>
                  <a:lnTo>
                    <a:pt x="1" y="223"/>
                  </a:lnTo>
                  <a:lnTo>
                    <a:pt x="0" y="218"/>
                  </a:lnTo>
                  <a:lnTo>
                    <a:pt x="0" y="49"/>
                  </a:lnTo>
                  <a:close/>
                  <a:moveTo>
                    <a:pt x="14" y="218"/>
                  </a:moveTo>
                  <a:lnTo>
                    <a:pt x="14" y="221"/>
                  </a:lnTo>
                  <a:lnTo>
                    <a:pt x="14" y="225"/>
                  </a:lnTo>
                  <a:lnTo>
                    <a:pt x="15" y="228"/>
                  </a:lnTo>
                  <a:lnTo>
                    <a:pt x="16" y="232"/>
                  </a:lnTo>
                  <a:lnTo>
                    <a:pt x="18" y="235"/>
                  </a:lnTo>
                  <a:lnTo>
                    <a:pt x="19" y="238"/>
                  </a:lnTo>
                  <a:lnTo>
                    <a:pt x="21" y="241"/>
                  </a:lnTo>
                  <a:lnTo>
                    <a:pt x="24" y="243"/>
                  </a:lnTo>
                  <a:lnTo>
                    <a:pt x="26" y="246"/>
                  </a:lnTo>
                  <a:lnTo>
                    <a:pt x="29" y="248"/>
                  </a:lnTo>
                  <a:lnTo>
                    <a:pt x="32" y="249"/>
                  </a:lnTo>
                  <a:lnTo>
                    <a:pt x="35" y="251"/>
                  </a:lnTo>
                  <a:lnTo>
                    <a:pt x="38" y="252"/>
                  </a:lnTo>
                  <a:lnTo>
                    <a:pt x="42" y="253"/>
                  </a:lnTo>
                  <a:lnTo>
                    <a:pt x="45" y="254"/>
                  </a:lnTo>
                  <a:lnTo>
                    <a:pt x="49" y="254"/>
                  </a:lnTo>
                  <a:lnTo>
                    <a:pt x="607" y="254"/>
                  </a:lnTo>
                  <a:lnTo>
                    <a:pt x="611" y="254"/>
                  </a:lnTo>
                  <a:lnTo>
                    <a:pt x="614" y="253"/>
                  </a:lnTo>
                  <a:lnTo>
                    <a:pt x="618" y="252"/>
                  </a:lnTo>
                  <a:lnTo>
                    <a:pt x="621" y="251"/>
                  </a:lnTo>
                  <a:lnTo>
                    <a:pt x="624" y="250"/>
                  </a:lnTo>
                  <a:lnTo>
                    <a:pt x="627" y="248"/>
                  </a:lnTo>
                  <a:lnTo>
                    <a:pt x="630" y="246"/>
                  </a:lnTo>
                  <a:lnTo>
                    <a:pt x="632" y="244"/>
                  </a:lnTo>
                  <a:lnTo>
                    <a:pt x="635" y="241"/>
                  </a:lnTo>
                  <a:lnTo>
                    <a:pt x="637" y="238"/>
                  </a:lnTo>
                  <a:lnTo>
                    <a:pt x="639" y="235"/>
                  </a:lnTo>
                  <a:lnTo>
                    <a:pt x="640" y="232"/>
                  </a:lnTo>
                  <a:lnTo>
                    <a:pt x="641" y="229"/>
                  </a:lnTo>
                  <a:lnTo>
                    <a:pt x="642" y="226"/>
                  </a:lnTo>
                  <a:lnTo>
                    <a:pt x="643" y="222"/>
                  </a:lnTo>
                  <a:lnTo>
                    <a:pt x="643" y="218"/>
                  </a:lnTo>
                  <a:lnTo>
                    <a:pt x="643" y="49"/>
                  </a:lnTo>
                  <a:lnTo>
                    <a:pt x="643" y="45"/>
                  </a:lnTo>
                  <a:lnTo>
                    <a:pt x="642" y="42"/>
                  </a:lnTo>
                  <a:lnTo>
                    <a:pt x="642" y="38"/>
                  </a:lnTo>
                  <a:lnTo>
                    <a:pt x="640" y="35"/>
                  </a:lnTo>
                  <a:lnTo>
                    <a:pt x="639" y="32"/>
                  </a:lnTo>
                  <a:lnTo>
                    <a:pt x="637" y="29"/>
                  </a:lnTo>
                  <a:lnTo>
                    <a:pt x="635" y="26"/>
                  </a:lnTo>
                  <a:lnTo>
                    <a:pt x="633" y="24"/>
                  </a:lnTo>
                  <a:lnTo>
                    <a:pt x="630" y="21"/>
                  </a:lnTo>
                  <a:lnTo>
                    <a:pt x="628" y="19"/>
                  </a:lnTo>
                  <a:lnTo>
                    <a:pt x="625" y="18"/>
                  </a:lnTo>
                  <a:lnTo>
                    <a:pt x="622" y="16"/>
                  </a:lnTo>
                  <a:lnTo>
                    <a:pt x="618" y="15"/>
                  </a:lnTo>
                  <a:lnTo>
                    <a:pt x="615" y="14"/>
                  </a:lnTo>
                  <a:lnTo>
                    <a:pt x="611" y="13"/>
                  </a:lnTo>
                  <a:lnTo>
                    <a:pt x="607" y="13"/>
                  </a:lnTo>
                  <a:lnTo>
                    <a:pt x="49" y="13"/>
                  </a:lnTo>
                  <a:lnTo>
                    <a:pt x="46" y="13"/>
                  </a:lnTo>
                  <a:lnTo>
                    <a:pt x="42" y="14"/>
                  </a:lnTo>
                  <a:lnTo>
                    <a:pt x="39" y="15"/>
                  </a:lnTo>
                  <a:lnTo>
                    <a:pt x="35" y="16"/>
                  </a:lnTo>
                  <a:lnTo>
                    <a:pt x="32" y="17"/>
                  </a:lnTo>
                  <a:lnTo>
                    <a:pt x="29" y="19"/>
                  </a:lnTo>
                  <a:lnTo>
                    <a:pt x="27" y="21"/>
                  </a:lnTo>
                  <a:lnTo>
                    <a:pt x="24" y="23"/>
                  </a:lnTo>
                  <a:lnTo>
                    <a:pt x="22" y="26"/>
                  </a:lnTo>
                  <a:lnTo>
                    <a:pt x="20" y="28"/>
                  </a:lnTo>
                  <a:lnTo>
                    <a:pt x="18" y="31"/>
                  </a:lnTo>
                  <a:lnTo>
                    <a:pt x="16" y="34"/>
                  </a:lnTo>
                  <a:lnTo>
                    <a:pt x="15" y="38"/>
                  </a:lnTo>
                  <a:lnTo>
                    <a:pt x="14" y="41"/>
                  </a:lnTo>
                  <a:lnTo>
                    <a:pt x="14" y="45"/>
                  </a:lnTo>
                  <a:lnTo>
                    <a:pt x="14" y="49"/>
                  </a:lnTo>
                  <a:lnTo>
                    <a:pt x="14" y="218"/>
                  </a:lnTo>
                  <a:close/>
                </a:path>
              </a:pathLst>
            </a:custGeom>
            <a:solidFill>
              <a:srgbClr val="FAC090"/>
            </a:solidFill>
            <a:ln w="0" cap="flat">
              <a:solidFill>
                <a:srgbClr val="FAC09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3645" y="1032"/>
              <a:ext cx="413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J. Wilgen’s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3610" y="1124"/>
              <a:ext cx="46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server wizard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4042" y="1124"/>
              <a:ext cx="5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420" y="1500"/>
              <a:ext cx="694" cy="289"/>
            </a:xfrm>
            <a:custGeom>
              <a:avLst/>
              <a:gdLst>
                <a:gd name="T0" fmla="*/ 0 w 13920"/>
                <a:gd name="T1" fmla="*/ 969 h 5813"/>
                <a:gd name="T2" fmla="*/ 969 w 13920"/>
                <a:gd name="T3" fmla="*/ 0 h 5813"/>
                <a:gd name="T4" fmla="*/ 12951 w 13920"/>
                <a:gd name="T5" fmla="*/ 0 h 5813"/>
                <a:gd name="T6" fmla="*/ 13920 w 13920"/>
                <a:gd name="T7" fmla="*/ 969 h 5813"/>
                <a:gd name="T8" fmla="*/ 13920 w 13920"/>
                <a:gd name="T9" fmla="*/ 4844 h 5813"/>
                <a:gd name="T10" fmla="*/ 12951 w 13920"/>
                <a:gd name="T11" fmla="*/ 5813 h 5813"/>
                <a:gd name="T12" fmla="*/ 969 w 13920"/>
                <a:gd name="T13" fmla="*/ 5813 h 5813"/>
                <a:gd name="T14" fmla="*/ 0 w 13920"/>
                <a:gd name="T15" fmla="*/ 4844 h 5813"/>
                <a:gd name="T16" fmla="*/ 0 w 13920"/>
                <a:gd name="T17" fmla="*/ 969 h 5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20" h="5813">
                  <a:moveTo>
                    <a:pt x="0" y="969"/>
                  </a:moveTo>
                  <a:cubicBezTo>
                    <a:pt x="0" y="434"/>
                    <a:pt x="434" y="0"/>
                    <a:pt x="969" y="0"/>
                  </a:cubicBezTo>
                  <a:lnTo>
                    <a:pt x="12951" y="0"/>
                  </a:lnTo>
                  <a:cubicBezTo>
                    <a:pt x="13486" y="0"/>
                    <a:pt x="13920" y="434"/>
                    <a:pt x="13920" y="969"/>
                  </a:cubicBezTo>
                  <a:lnTo>
                    <a:pt x="13920" y="4844"/>
                  </a:lnTo>
                  <a:cubicBezTo>
                    <a:pt x="13920" y="5380"/>
                    <a:pt x="13486" y="5813"/>
                    <a:pt x="12951" y="5813"/>
                  </a:cubicBezTo>
                  <a:lnTo>
                    <a:pt x="969" y="5813"/>
                  </a:lnTo>
                  <a:cubicBezTo>
                    <a:pt x="434" y="5813"/>
                    <a:pt x="0" y="5380"/>
                    <a:pt x="0" y="4844"/>
                  </a:cubicBezTo>
                  <a:lnTo>
                    <a:pt x="0" y="969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413" y="1493"/>
              <a:ext cx="708" cy="303"/>
            </a:xfrm>
            <a:custGeom>
              <a:avLst/>
              <a:gdLst>
                <a:gd name="T0" fmla="*/ 2 w 708"/>
                <a:gd name="T1" fmla="*/ 44 h 303"/>
                <a:gd name="T2" fmla="*/ 7 w 708"/>
                <a:gd name="T3" fmla="*/ 29 h 303"/>
                <a:gd name="T4" fmla="*/ 16 w 708"/>
                <a:gd name="T5" fmla="*/ 16 h 303"/>
                <a:gd name="T6" fmla="*/ 29 w 708"/>
                <a:gd name="T7" fmla="*/ 7 h 303"/>
                <a:gd name="T8" fmla="*/ 44 w 708"/>
                <a:gd name="T9" fmla="*/ 1 h 303"/>
                <a:gd name="T10" fmla="*/ 653 w 708"/>
                <a:gd name="T11" fmla="*/ 0 h 303"/>
                <a:gd name="T12" fmla="*/ 669 w 708"/>
                <a:gd name="T13" fmla="*/ 2 h 303"/>
                <a:gd name="T14" fmla="*/ 683 w 708"/>
                <a:gd name="T15" fmla="*/ 9 h 303"/>
                <a:gd name="T16" fmla="*/ 695 w 708"/>
                <a:gd name="T17" fmla="*/ 20 h 303"/>
                <a:gd name="T18" fmla="*/ 703 w 708"/>
                <a:gd name="T19" fmla="*/ 33 h 303"/>
                <a:gd name="T20" fmla="*/ 707 w 708"/>
                <a:gd name="T21" fmla="*/ 49 h 303"/>
                <a:gd name="T22" fmla="*/ 707 w 708"/>
                <a:gd name="T23" fmla="*/ 253 h 303"/>
                <a:gd name="T24" fmla="*/ 703 w 708"/>
                <a:gd name="T25" fmla="*/ 269 h 303"/>
                <a:gd name="T26" fmla="*/ 695 w 708"/>
                <a:gd name="T27" fmla="*/ 283 h 303"/>
                <a:gd name="T28" fmla="*/ 684 w 708"/>
                <a:gd name="T29" fmla="*/ 293 h 303"/>
                <a:gd name="T30" fmla="*/ 669 w 708"/>
                <a:gd name="T31" fmla="*/ 300 h 303"/>
                <a:gd name="T32" fmla="*/ 653 w 708"/>
                <a:gd name="T33" fmla="*/ 303 h 303"/>
                <a:gd name="T34" fmla="*/ 45 w 708"/>
                <a:gd name="T35" fmla="*/ 302 h 303"/>
                <a:gd name="T36" fmla="*/ 30 w 708"/>
                <a:gd name="T37" fmla="*/ 296 h 303"/>
                <a:gd name="T38" fmla="*/ 17 w 708"/>
                <a:gd name="T39" fmla="*/ 287 h 303"/>
                <a:gd name="T40" fmla="*/ 7 w 708"/>
                <a:gd name="T41" fmla="*/ 274 h 303"/>
                <a:gd name="T42" fmla="*/ 2 w 708"/>
                <a:gd name="T43" fmla="*/ 259 h 303"/>
                <a:gd name="T44" fmla="*/ 0 w 708"/>
                <a:gd name="T45" fmla="*/ 55 h 303"/>
                <a:gd name="T46" fmla="*/ 15 w 708"/>
                <a:gd name="T47" fmla="*/ 256 h 303"/>
                <a:gd name="T48" fmla="*/ 19 w 708"/>
                <a:gd name="T49" fmla="*/ 268 h 303"/>
                <a:gd name="T50" fmla="*/ 26 w 708"/>
                <a:gd name="T51" fmla="*/ 277 h 303"/>
                <a:gd name="T52" fmla="*/ 35 w 708"/>
                <a:gd name="T53" fmla="*/ 284 h 303"/>
                <a:gd name="T54" fmla="*/ 47 w 708"/>
                <a:gd name="T55" fmla="*/ 289 h 303"/>
                <a:gd name="T56" fmla="*/ 652 w 708"/>
                <a:gd name="T57" fmla="*/ 290 h 303"/>
                <a:gd name="T58" fmla="*/ 665 w 708"/>
                <a:gd name="T59" fmla="*/ 288 h 303"/>
                <a:gd name="T60" fmla="*/ 676 w 708"/>
                <a:gd name="T61" fmla="*/ 283 h 303"/>
                <a:gd name="T62" fmla="*/ 685 w 708"/>
                <a:gd name="T63" fmla="*/ 275 h 303"/>
                <a:gd name="T64" fmla="*/ 691 w 708"/>
                <a:gd name="T65" fmla="*/ 265 h 303"/>
                <a:gd name="T66" fmla="*/ 694 w 708"/>
                <a:gd name="T67" fmla="*/ 253 h 303"/>
                <a:gd name="T68" fmla="*/ 694 w 708"/>
                <a:gd name="T69" fmla="*/ 51 h 303"/>
                <a:gd name="T70" fmla="*/ 691 w 708"/>
                <a:gd name="T71" fmla="*/ 39 h 303"/>
                <a:gd name="T72" fmla="*/ 685 w 708"/>
                <a:gd name="T73" fmla="*/ 29 h 303"/>
                <a:gd name="T74" fmla="*/ 676 w 708"/>
                <a:gd name="T75" fmla="*/ 20 h 303"/>
                <a:gd name="T76" fmla="*/ 665 w 708"/>
                <a:gd name="T77" fmla="*/ 15 h 303"/>
                <a:gd name="T78" fmla="*/ 653 w 708"/>
                <a:gd name="T79" fmla="*/ 13 h 303"/>
                <a:gd name="T80" fmla="*/ 47 w 708"/>
                <a:gd name="T81" fmla="*/ 14 h 303"/>
                <a:gd name="T82" fmla="*/ 36 w 708"/>
                <a:gd name="T83" fmla="*/ 18 h 303"/>
                <a:gd name="T84" fmla="*/ 26 w 708"/>
                <a:gd name="T85" fmla="*/ 25 h 303"/>
                <a:gd name="T86" fmla="*/ 19 w 708"/>
                <a:gd name="T87" fmla="*/ 35 h 303"/>
                <a:gd name="T88" fmla="*/ 15 w 708"/>
                <a:gd name="T89" fmla="*/ 46 h 303"/>
                <a:gd name="T90" fmla="*/ 14 w 708"/>
                <a:gd name="T91" fmla="*/ 2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8" h="303">
                  <a:moveTo>
                    <a:pt x="0" y="55"/>
                  </a:moveTo>
                  <a:lnTo>
                    <a:pt x="1" y="50"/>
                  </a:lnTo>
                  <a:lnTo>
                    <a:pt x="2" y="44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53" y="0"/>
                  </a:lnTo>
                  <a:lnTo>
                    <a:pt x="658" y="0"/>
                  </a:lnTo>
                  <a:lnTo>
                    <a:pt x="663" y="1"/>
                  </a:lnTo>
                  <a:lnTo>
                    <a:pt x="669" y="2"/>
                  </a:lnTo>
                  <a:lnTo>
                    <a:pt x="674" y="4"/>
                  </a:lnTo>
                  <a:lnTo>
                    <a:pt x="678" y="6"/>
                  </a:lnTo>
                  <a:lnTo>
                    <a:pt x="683" y="9"/>
                  </a:lnTo>
                  <a:lnTo>
                    <a:pt x="687" y="12"/>
                  </a:lnTo>
                  <a:lnTo>
                    <a:pt x="691" y="16"/>
                  </a:lnTo>
                  <a:lnTo>
                    <a:pt x="695" y="20"/>
                  </a:lnTo>
                  <a:lnTo>
                    <a:pt x="698" y="24"/>
                  </a:lnTo>
                  <a:lnTo>
                    <a:pt x="701" y="28"/>
                  </a:lnTo>
                  <a:lnTo>
                    <a:pt x="703" y="33"/>
                  </a:lnTo>
                  <a:lnTo>
                    <a:pt x="705" y="38"/>
                  </a:lnTo>
                  <a:lnTo>
                    <a:pt x="706" y="43"/>
                  </a:lnTo>
                  <a:lnTo>
                    <a:pt x="707" y="49"/>
                  </a:lnTo>
                  <a:lnTo>
                    <a:pt x="708" y="55"/>
                  </a:lnTo>
                  <a:lnTo>
                    <a:pt x="708" y="248"/>
                  </a:lnTo>
                  <a:lnTo>
                    <a:pt x="707" y="253"/>
                  </a:lnTo>
                  <a:lnTo>
                    <a:pt x="706" y="259"/>
                  </a:lnTo>
                  <a:lnTo>
                    <a:pt x="705" y="264"/>
                  </a:lnTo>
                  <a:lnTo>
                    <a:pt x="703" y="269"/>
                  </a:lnTo>
                  <a:lnTo>
                    <a:pt x="701" y="274"/>
                  </a:lnTo>
                  <a:lnTo>
                    <a:pt x="698" y="278"/>
                  </a:lnTo>
                  <a:lnTo>
                    <a:pt x="695" y="283"/>
                  </a:lnTo>
                  <a:lnTo>
                    <a:pt x="692" y="287"/>
                  </a:lnTo>
                  <a:lnTo>
                    <a:pt x="688" y="290"/>
                  </a:lnTo>
                  <a:lnTo>
                    <a:pt x="684" y="293"/>
                  </a:lnTo>
                  <a:lnTo>
                    <a:pt x="679" y="296"/>
                  </a:lnTo>
                  <a:lnTo>
                    <a:pt x="674" y="298"/>
                  </a:lnTo>
                  <a:lnTo>
                    <a:pt x="669" y="300"/>
                  </a:lnTo>
                  <a:lnTo>
                    <a:pt x="664" y="302"/>
                  </a:lnTo>
                  <a:lnTo>
                    <a:pt x="659" y="303"/>
                  </a:lnTo>
                  <a:lnTo>
                    <a:pt x="653" y="303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5" y="302"/>
                  </a:lnTo>
                  <a:lnTo>
                    <a:pt x="39" y="301"/>
                  </a:lnTo>
                  <a:lnTo>
                    <a:pt x="34" y="299"/>
                  </a:lnTo>
                  <a:lnTo>
                    <a:pt x="30" y="296"/>
                  </a:lnTo>
                  <a:lnTo>
                    <a:pt x="25" y="294"/>
                  </a:lnTo>
                  <a:lnTo>
                    <a:pt x="21" y="291"/>
                  </a:lnTo>
                  <a:lnTo>
                    <a:pt x="17" y="287"/>
                  </a:lnTo>
                  <a:lnTo>
                    <a:pt x="13" y="283"/>
                  </a:lnTo>
                  <a:lnTo>
                    <a:pt x="10" y="279"/>
                  </a:lnTo>
                  <a:lnTo>
                    <a:pt x="7" y="274"/>
                  </a:lnTo>
                  <a:lnTo>
                    <a:pt x="5" y="270"/>
                  </a:lnTo>
                  <a:lnTo>
                    <a:pt x="3" y="265"/>
                  </a:lnTo>
                  <a:lnTo>
                    <a:pt x="2" y="259"/>
                  </a:lnTo>
                  <a:lnTo>
                    <a:pt x="1" y="254"/>
                  </a:lnTo>
                  <a:lnTo>
                    <a:pt x="0" y="248"/>
                  </a:lnTo>
                  <a:lnTo>
                    <a:pt x="0" y="55"/>
                  </a:lnTo>
                  <a:close/>
                  <a:moveTo>
                    <a:pt x="14" y="248"/>
                  </a:moveTo>
                  <a:lnTo>
                    <a:pt x="14" y="252"/>
                  </a:lnTo>
                  <a:lnTo>
                    <a:pt x="15" y="256"/>
                  </a:lnTo>
                  <a:lnTo>
                    <a:pt x="16" y="260"/>
                  </a:lnTo>
                  <a:lnTo>
                    <a:pt x="17" y="264"/>
                  </a:lnTo>
                  <a:lnTo>
                    <a:pt x="19" y="268"/>
                  </a:lnTo>
                  <a:lnTo>
                    <a:pt x="21" y="271"/>
                  </a:lnTo>
                  <a:lnTo>
                    <a:pt x="23" y="274"/>
                  </a:lnTo>
                  <a:lnTo>
                    <a:pt x="26" y="277"/>
                  </a:lnTo>
                  <a:lnTo>
                    <a:pt x="29" y="280"/>
                  </a:lnTo>
                  <a:lnTo>
                    <a:pt x="32" y="282"/>
                  </a:lnTo>
                  <a:lnTo>
                    <a:pt x="35" y="284"/>
                  </a:lnTo>
                  <a:lnTo>
                    <a:pt x="39" y="286"/>
                  </a:lnTo>
                  <a:lnTo>
                    <a:pt x="43" y="288"/>
                  </a:lnTo>
                  <a:lnTo>
                    <a:pt x="47" y="289"/>
                  </a:lnTo>
                  <a:lnTo>
                    <a:pt x="51" y="289"/>
                  </a:lnTo>
                  <a:lnTo>
                    <a:pt x="55" y="290"/>
                  </a:lnTo>
                  <a:lnTo>
                    <a:pt x="652" y="290"/>
                  </a:lnTo>
                  <a:lnTo>
                    <a:pt x="656" y="289"/>
                  </a:lnTo>
                  <a:lnTo>
                    <a:pt x="661" y="289"/>
                  </a:lnTo>
                  <a:lnTo>
                    <a:pt x="665" y="288"/>
                  </a:lnTo>
                  <a:lnTo>
                    <a:pt x="669" y="286"/>
                  </a:lnTo>
                  <a:lnTo>
                    <a:pt x="672" y="285"/>
                  </a:lnTo>
                  <a:lnTo>
                    <a:pt x="676" y="283"/>
                  </a:lnTo>
                  <a:lnTo>
                    <a:pt x="679" y="280"/>
                  </a:lnTo>
                  <a:lnTo>
                    <a:pt x="682" y="278"/>
                  </a:lnTo>
                  <a:lnTo>
                    <a:pt x="685" y="275"/>
                  </a:lnTo>
                  <a:lnTo>
                    <a:pt x="687" y="271"/>
                  </a:lnTo>
                  <a:lnTo>
                    <a:pt x="689" y="268"/>
                  </a:lnTo>
                  <a:lnTo>
                    <a:pt x="691" y="265"/>
                  </a:lnTo>
                  <a:lnTo>
                    <a:pt x="692" y="261"/>
                  </a:lnTo>
                  <a:lnTo>
                    <a:pt x="693" y="257"/>
                  </a:lnTo>
                  <a:lnTo>
                    <a:pt x="694" y="253"/>
                  </a:lnTo>
                  <a:lnTo>
                    <a:pt x="694" y="248"/>
                  </a:lnTo>
                  <a:lnTo>
                    <a:pt x="694" y="55"/>
                  </a:lnTo>
                  <a:lnTo>
                    <a:pt x="694" y="51"/>
                  </a:lnTo>
                  <a:lnTo>
                    <a:pt x="693" y="47"/>
                  </a:lnTo>
                  <a:lnTo>
                    <a:pt x="692" y="43"/>
                  </a:lnTo>
                  <a:lnTo>
                    <a:pt x="691" y="39"/>
                  </a:lnTo>
                  <a:lnTo>
                    <a:pt x="689" y="35"/>
                  </a:lnTo>
                  <a:lnTo>
                    <a:pt x="687" y="32"/>
                  </a:lnTo>
                  <a:lnTo>
                    <a:pt x="685" y="29"/>
                  </a:lnTo>
                  <a:lnTo>
                    <a:pt x="682" y="26"/>
                  </a:lnTo>
                  <a:lnTo>
                    <a:pt x="679" y="23"/>
                  </a:lnTo>
                  <a:lnTo>
                    <a:pt x="676" y="20"/>
                  </a:lnTo>
                  <a:lnTo>
                    <a:pt x="673" y="18"/>
                  </a:lnTo>
                  <a:lnTo>
                    <a:pt x="669" y="17"/>
                  </a:lnTo>
                  <a:lnTo>
                    <a:pt x="665" y="15"/>
                  </a:lnTo>
                  <a:lnTo>
                    <a:pt x="661" y="14"/>
                  </a:lnTo>
                  <a:lnTo>
                    <a:pt x="657" y="13"/>
                  </a:lnTo>
                  <a:lnTo>
                    <a:pt x="653" y="13"/>
                  </a:lnTo>
                  <a:lnTo>
                    <a:pt x="56" y="13"/>
                  </a:lnTo>
                  <a:lnTo>
                    <a:pt x="52" y="13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40" y="16"/>
                  </a:lnTo>
                  <a:lnTo>
                    <a:pt x="36" y="18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6" y="25"/>
                  </a:lnTo>
                  <a:lnTo>
                    <a:pt x="23" y="28"/>
                  </a:lnTo>
                  <a:lnTo>
                    <a:pt x="21" y="31"/>
                  </a:lnTo>
                  <a:lnTo>
                    <a:pt x="19" y="35"/>
                  </a:lnTo>
                  <a:lnTo>
                    <a:pt x="17" y="38"/>
                  </a:lnTo>
                  <a:lnTo>
                    <a:pt x="16" y="42"/>
                  </a:lnTo>
                  <a:lnTo>
                    <a:pt x="15" y="46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248"/>
                  </a:lnTo>
                  <a:close/>
                </a:path>
              </a:pathLst>
            </a:custGeom>
            <a:solidFill>
              <a:srgbClr val="77933C"/>
            </a:solidFill>
            <a:ln w="0" cap="flat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654" y="1552"/>
              <a:ext cx="7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699" y="1552"/>
              <a:ext cx="23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erver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Rectangle 34"/>
            <p:cNvSpPr>
              <a:spLocks noChangeArrowheads="1"/>
            </p:cNvSpPr>
            <p:nvPr/>
          </p:nvSpPr>
          <p:spPr bwMode="auto">
            <a:xfrm>
              <a:off x="610" y="1648"/>
              <a:ext cx="3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examples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35"/>
            <p:cNvSpPr>
              <a:spLocks noChangeArrowheads="1"/>
            </p:cNvSpPr>
            <p:nvPr/>
          </p:nvSpPr>
          <p:spPr bwMode="auto">
            <a:xfrm>
              <a:off x="924" y="1648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114" y="608"/>
              <a:ext cx="930" cy="289"/>
            </a:xfrm>
            <a:custGeom>
              <a:avLst/>
              <a:gdLst>
                <a:gd name="T0" fmla="*/ 0 w 9340"/>
                <a:gd name="T1" fmla="*/ 485 h 2907"/>
                <a:gd name="T2" fmla="*/ 485 w 9340"/>
                <a:gd name="T3" fmla="*/ 0 h 2907"/>
                <a:gd name="T4" fmla="*/ 8856 w 9340"/>
                <a:gd name="T5" fmla="*/ 0 h 2907"/>
                <a:gd name="T6" fmla="*/ 9340 w 9340"/>
                <a:gd name="T7" fmla="*/ 485 h 2907"/>
                <a:gd name="T8" fmla="*/ 9340 w 9340"/>
                <a:gd name="T9" fmla="*/ 2422 h 2907"/>
                <a:gd name="T10" fmla="*/ 8856 w 9340"/>
                <a:gd name="T11" fmla="*/ 2907 h 2907"/>
                <a:gd name="T12" fmla="*/ 485 w 9340"/>
                <a:gd name="T13" fmla="*/ 2907 h 2907"/>
                <a:gd name="T14" fmla="*/ 0 w 9340"/>
                <a:gd name="T15" fmla="*/ 2422 h 2907"/>
                <a:gd name="T16" fmla="*/ 0 w 9340"/>
                <a:gd name="T17" fmla="*/ 485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40" h="2907">
                  <a:moveTo>
                    <a:pt x="0" y="485"/>
                  </a:moveTo>
                  <a:cubicBezTo>
                    <a:pt x="0" y="217"/>
                    <a:pt x="217" y="0"/>
                    <a:pt x="485" y="0"/>
                  </a:cubicBezTo>
                  <a:lnTo>
                    <a:pt x="8856" y="0"/>
                  </a:lnTo>
                  <a:cubicBezTo>
                    <a:pt x="9124" y="0"/>
                    <a:pt x="9340" y="217"/>
                    <a:pt x="9340" y="485"/>
                  </a:cubicBezTo>
                  <a:lnTo>
                    <a:pt x="9340" y="2422"/>
                  </a:lnTo>
                  <a:cubicBezTo>
                    <a:pt x="9340" y="2690"/>
                    <a:pt x="9124" y="2907"/>
                    <a:pt x="8856" y="2907"/>
                  </a:cubicBezTo>
                  <a:lnTo>
                    <a:pt x="485" y="2907"/>
                  </a:lnTo>
                  <a:cubicBezTo>
                    <a:pt x="217" y="2907"/>
                    <a:pt x="0" y="2690"/>
                    <a:pt x="0" y="2422"/>
                  </a:cubicBezTo>
                  <a:lnTo>
                    <a:pt x="0" y="485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1107" y="601"/>
              <a:ext cx="944" cy="303"/>
            </a:xfrm>
            <a:custGeom>
              <a:avLst/>
              <a:gdLst>
                <a:gd name="T0" fmla="*/ 1 w 944"/>
                <a:gd name="T1" fmla="*/ 44 h 303"/>
                <a:gd name="T2" fmla="*/ 6 w 944"/>
                <a:gd name="T3" fmla="*/ 29 h 303"/>
                <a:gd name="T4" fmla="*/ 16 w 944"/>
                <a:gd name="T5" fmla="*/ 16 h 303"/>
                <a:gd name="T6" fmla="*/ 28 w 944"/>
                <a:gd name="T7" fmla="*/ 7 h 303"/>
                <a:gd name="T8" fmla="*/ 43 w 944"/>
                <a:gd name="T9" fmla="*/ 1 h 303"/>
                <a:gd name="T10" fmla="*/ 889 w 944"/>
                <a:gd name="T11" fmla="*/ 0 h 303"/>
                <a:gd name="T12" fmla="*/ 905 w 944"/>
                <a:gd name="T13" fmla="*/ 2 h 303"/>
                <a:gd name="T14" fmla="*/ 920 w 944"/>
                <a:gd name="T15" fmla="*/ 9 h 303"/>
                <a:gd name="T16" fmla="*/ 931 w 944"/>
                <a:gd name="T17" fmla="*/ 20 h 303"/>
                <a:gd name="T18" fmla="*/ 940 w 944"/>
                <a:gd name="T19" fmla="*/ 33 h 303"/>
                <a:gd name="T20" fmla="*/ 944 w 944"/>
                <a:gd name="T21" fmla="*/ 49 h 303"/>
                <a:gd name="T22" fmla="*/ 944 w 944"/>
                <a:gd name="T23" fmla="*/ 253 h 303"/>
                <a:gd name="T24" fmla="*/ 940 w 944"/>
                <a:gd name="T25" fmla="*/ 269 h 303"/>
                <a:gd name="T26" fmla="*/ 932 w 944"/>
                <a:gd name="T27" fmla="*/ 283 h 303"/>
                <a:gd name="T28" fmla="*/ 920 w 944"/>
                <a:gd name="T29" fmla="*/ 293 h 303"/>
                <a:gd name="T30" fmla="*/ 906 w 944"/>
                <a:gd name="T31" fmla="*/ 300 h 303"/>
                <a:gd name="T32" fmla="*/ 890 w 944"/>
                <a:gd name="T33" fmla="*/ 303 h 303"/>
                <a:gd name="T34" fmla="*/ 44 w 944"/>
                <a:gd name="T35" fmla="*/ 302 h 303"/>
                <a:gd name="T36" fmla="*/ 29 w 944"/>
                <a:gd name="T37" fmla="*/ 296 h 303"/>
                <a:gd name="T38" fmla="*/ 16 w 944"/>
                <a:gd name="T39" fmla="*/ 287 h 303"/>
                <a:gd name="T40" fmla="*/ 7 w 944"/>
                <a:gd name="T41" fmla="*/ 274 h 303"/>
                <a:gd name="T42" fmla="*/ 1 w 944"/>
                <a:gd name="T43" fmla="*/ 259 h 303"/>
                <a:gd name="T44" fmla="*/ 0 w 944"/>
                <a:gd name="T45" fmla="*/ 55 h 303"/>
                <a:gd name="T46" fmla="*/ 14 w 944"/>
                <a:gd name="T47" fmla="*/ 256 h 303"/>
                <a:gd name="T48" fmla="*/ 18 w 944"/>
                <a:gd name="T49" fmla="*/ 268 h 303"/>
                <a:gd name="T50" fmla="*/ 25 w 944"/>
                <a:gd name="T51" fmla="*/ 277 h 303"/>
                <a:gd name="T52" fmla="*/ 35 w 944"/>
                <a:gd name="T53" fmla="*/ 284 h 303"/>
                <a:gd name="T54" fmla="*/ 46 w 944"/>
                <a:gd name="T55" fmla="*/ 289 h 303"/>
                <a:gd name="T56" fmla="*/ 889 w 944"/>
                <a:gd name="T57" fmla="*/ 290 h 303"/>
                <a:gd name="T58" fmla="*/ 901 w 944"/>
                <a:gd name="T59" fmla="*/ 288 h 303"/>
                <a:gd name="T60" fmla="*/ 912 w 944"/>
                <a:gd name="T61" fmla="*/ 283 h 303"/>
                <a:gd name="T62" fmla="*/ 921 w 944"/>
                <a:gd name="T63" fmla="*/ 275 h 303"/>
                <a:gd name="T64" fmla="*/ 928 w 944"/>
                <a:gd name="T65" fmla="*/ 264 h 303"/>
                <a:gd name="T66" fmla="*/ 931 w 944"/>
                <a:gd name="T67" fmla="*/ 253 h 303"/>
                <a:gd name="T68" fmla="*/ 931 w 944"/>
                <a:gd name="T69" fmla="*/ 51 h 303"/>
                <a:gd name="T70" fmla="*/ 928 w 944"/>
                <a:gd name="T71" fmla="*/ 39 h 303"/>
                <a:gd name="T72" fmla="*/ 922 w 944"/>
                <a:gd name="T73" fmla="*/ 29 h 303"/>
                <a:gd name="T74" fmla="*/ 913 w 944"/>
                <a:gd name="T75" fmla="*/ 20 h 303"/>
                <a:gd name="T76" fmla="*/ 902 w 944"/>
                <a:gd name="T77" fmla="*/ 15 h 303"/>
                <a:gd name="T78" fmla="*/ 889 w 944"/>
                <a:gd name="T79" fmla="*/ 13 h 303"/>
                <a:gd name="T80" fmla="*/ 47 w 944"/>
                <a:gd name="T81" fmla="*/ 14 h 303"/>
                <a:gd name="T82" fmla="*/ 35 w 944"/>
                <a:gd name="T83" fmla="*/ 18 h 303"/>
                <a:gd name="T84" fmla="*/ 26 w 944"/>
                <a:gd name="T85" fmla="*/ 25 h 303"/>
                <a:gd name="T86" fmla="*/ 18 w 944"/>
                <a:gd name="T87" fmla="*/ 35 h 303"/>
                <a:gd name="T88" fmla="*/ 14 w 944"/>
                <a:gd name="T89" fmla="*/ 46 h 303"/>
                <a:gd name="T90" fmla="*/ 13 w 944"/>
                <a:gd name="T91" fmla="*/ 2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4" h="303">
                  <a:moveTo>
                    <a:pt x="0" y="55"/>
                  </a:moveTo>
                  <a:lnTo>
                    <a:pt x="0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9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889" y="0"/>
                  </a:lnTo>
                  <a:lnTo>
                    <a:pt x="895" y="0"/>
                  </a:lnTo>
                  <a:lnTo>
                    <a:pt x="900" y="1"/>
                  </a:lnTo>
                  <a:lnTo>
                    <a:pt x="905" y="2"/>
                  </a:lnTo>
                  <a:lnTo>
                    <a:pt x="910" y="4"/>
                  </a:lnTo>
                  <a:lnTo>
                    <a:pt x="915" y="6"/>
                  </a:lnTo>
                  <a:lnTo>
                    <a:pt x="920" y="9"/>
                  </a:lnTo>
                  <a:lnTo>
                    <a:pt x="924" y="12"/>
                  </a:lnTo>
                  <a:lnTo>
                    <a:pt x="928" y="16"/>
                  </a:lnTo>
                  <a:lnTo>
                    <a:pt x="931" y="20"/>
                  </a:lnTo>
                  <a:lnTo>
                    <a:pt x="935" y="24"/>
                  </a:lnTo>
                  <a:lnTo>
                    <a:pt x="937" y="28"/>
                  </a:lnTo>
                  <a:lnTo>
                    <a:pt x="940" y="33"/>
                  </a:lnTo>
                  <a:lnTo>
                    <a:pt x="942" y="38"/>
                  </a:lnTo>
                  <a:lnTo>
                    <a:pt x="943" y="43"/>
                  </a:lnTo>
                  <a:lnTo>
                    <a:pt x="944" y="49"/>
                  </a:lnTo>
                  <a:lnTo>
                    <a:pt x="944" y="55"/>
                  </a:lnTo>
                  <a:lnTo>
                    <a:pt x="944" y="248"/>
                  </a:lnTo>
                  <a:lnTo>
                    <a:pt x="944" y="253"/>
                  </a:lnTo>
                  <a:lnTo>
                    <a:pt x="943" y="259"/>
                  </a:lnTo>
                  <a:lnTo>
                    <a:pt x="942" y="264"/>
                  </a:lnTo>
                  <a:lnTo>
                    <a:pt x="940" y="269"/>
                  </a:lnTo>
                  <a:lnTo>
                    <a:pt x="938" y="274"/>
                  </a:lnTo>
                  <a:lnTo>
                    <a:pt x="935" y="278"/>
                  </a:lnTo>
                  <a:lnTo>
                    <a:pt x="932" y="283"/>
                  </a:lnTo>
                  <a:lnTo>
                    <a:pt x="928" y="287"/>
                  </a:lnTo>
                  <a:lnTo>
                    <a:pt x="924" y="290"/>
                  </a:lnTo>
                  <a:lnTo>
                    <a:pt x="920" y="293"/>
                  </a:lnTo>
                  <a:lnTo>
                    <a:pt x="916" y="296"/>
                  </a:lnTo>
                  <a:lnTo>
                    <a:pt x="911" y="298"/>
                  </a:lnTo>
                  <a:lnTo>
                    <a:pt x="906" y="300"/>
                  </a:lnTo>
                  <a:lnTo>
                    <a:pt x="901" y="302"/>
                  </a:lnTo>
                  <a:lnTo>
                    <a:pt x="895" y="303"/>
                  </a:lnTo>
                  <a:lnTo>
                    <a:pt x="890" y="303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4" y="302"/>
                  </a:lnTo>
                  <a:lnTo>
                    <a:pt x="39" y="301"/>
                  </a:lnTo>
                  <a:lnTo>
                    <a:pt x="34" y="299"/>
                  </a:lnTo>
                  <a:lnTo>
                    <a:pt x="29" y="296"/>
                  </a:lnTo>
                  <a:lnTo>
                    <a:pt x="24" y="294"/>
                  </a:lnTo>
                  <a:lnTo>
                    <a:pt x="20" y="291"/>
                  </a:lnTo>
                  <a:lnTo>
                    <a:pt x="16" y="287"/>
                  </a:lnTo>
                  <a:lnTo>
                    <a:pt x="13" y="283"/>
                  </a:lnTo>
                  <a:lnTo>
                    <a:pt x="9" y="279"/>
                  </a:lnTo>
                  <a:lnTo>
                    <a:pt x="7" y="274"/>
                  </a:lnTo>
                  <a:lnTo>
                    <a:pt x="4" y="270"/>
                  </a:lnTo>
                  <a:lnTo>
                    <a:pt x="3" y="265"/>
                  </a:lnTo>
                  <a:lnTo>
                    <a:pt x="1" y="259"/>
                  </a:lnTo>
                  <a:lnTo>
                    <a:pt x="0" y="254"/>
                  </a:lnTo>
                  <a:lnTo>
                    <a:pt x="0" y="248"/>
                  </a:lnTo>
                  <a:lnTo>
                    <a:pt x="0" y="55"/>
                  </a:lnTo>
                  <a:close/>
                  <a:moveTo>
                    <a:pt x="13" y="248"/>
                  </a:moveTo>
                  <a:lnTo>
                    <a:pt x="13" y="252"/>
                  </a:lnTo>
                  <a:lnTo>
                    <a:pt x="14" y="256"/>
                  </a:lnTo>
                  <a:lnTo>
                    <a:pt x="15" y="260"/>
                  </a:lnTo>
                  <a:lnTo>
                    <a:pt x="16" y="264"/>
                  </a:lnTo>
                  <a:lnTo>
                    <a:pt x="18" y="268"/>
                  </a:lnTo>
                  <a:lnTo>
                    <a:pt x="20" y="271"/>
                  </a:lnTo>
                  <a:lnTo>
                    <a:pt x="22" y="274"/>
                  </a:lnTo>
                  <a:lnTo>
                    <a:pt x="25" y="277"/>
                  </a:lnTo>
                  <a:lnTo>
                    <a:pt x="28" y="280"/>
                  </a:lnTo>
                  <a:lnTo>
                    <a:pt x="31" y="282"/>
                  </a:lnTo>
                  <a:lnTo>
                    <a:pt x="35" y="284"/>
                  </a:lnTo>
                  <a:lnTo>
                    <a:pt x="38" y="286"/>
                  </a:lnTo>
                  <a:lnTo>
                    <a:pt x="42" y="288"/>
                  </a:lnTo>
                  <a:lnTo>
                    <a:pt x="46" y="289"/>
                  </a:lnTo>
                  <a:lnTo>
                    <a:pt x="50" y="289"/>
                  </a:lnTo>
                  <a:lnTo>
                    <a:pt x="55" y="290"/>
                  </a:lnTo>
                  <a:lnTo>
                    <a:pt x="889" y="290"/>
                  </a:lnTo>
                  <a:lnTo>
                    <a:pt x="893" y="289"/>
                  </a:lnTo>
                  <a:lnTo>
                    <a:pt x="897" y="289"/>
                  </a:lnTo>
                  <a:lnTo>
                    <a:pt x="901" y="288"/>
                  </a:lnTo>
                  <a:lnTo>
                    <a:pt x="905" y="286"/>
                  </a:lnTo>
                  <a:lnTo>
                    <a:pt x="909" y="285"/>
                  </a:lnTo>
                  <a:lnTo>
                    <a:pt x="912" y="283"/>
                  </a:lnTo>
                  <a:lnTo>
                    <a:pt x="916" y="280"/>
                  </a:lnTo>
                  <a:lnTo>
                    <a:pt x="918" y="278"/>
                  </a:lnTo>
                  <a:lnTo>
                    <a:pt x="921" y="275"/>
                  </a:lnTo>
                  <a:lnTo>
                    <a:pt x="924" y="272"/>
                  </a:lnTo>
                  <a:lnTo>
                    <a:pt x="926" y="268"/>
                  </a:lnTo>
                  <a:lnTo>
                    <a:pt x="928" y="264"/>
                  </a:lnTo>
                  <a:lnTo>
                    <a:pt x="929" y="261"/>
                  </a:lnTo>
                  <a:lnTo>
                    <a:pt x="930" y="257"/>
                  </a:lnTo>
                  <a:lnTo>
                    <a:pt x="931" y="253"/>
                  </a:lnTo>
                  <a:lnTo>
                    <a:pt x="931" y="248"/>
                  </a:lnTo>
                  <a:lnTo>
                    <a:pt x="931" y="55"/>
                  </a:lnTo>
                  <a:lnTo>
                    <a:pt x="931" y="51"/>
                  </a:lnTo>
                  <a:lnTo>
                    <a:pt x="930" y="47"/>
                  </a:lnTo>
                  <a:lnTo>
                    <a:pt x="929" y="43"/>
                  </a:lnTo>
                  <a:lnTo>
                    <a:pt x="928" y="39"/>
                  </a:lnTo>
                  <a:lnTo>
                    <a:pt x="926" y="35"/>
                  </a:lnTo>
                  <a:lnTo>
                    <a:pt x="924" y="32"/>
                  </a:lnTo>
                  <a:lnTo>
                    <a:pt x="922" y="29"/>
                  </a:lnTo>
                  <a:lnTo>
                    <a:pt x="919" y="26"/>
                  </a:lnTo>
                  <a:lnTo>
                    <a:pt x="916" y="23"/>
                  </a:lnTo>
                  <a:lnTo>
                    <a:pt x="913" y="20"/>
                  </a:lnTo>
                  <a:lnTo>
                    <a:pt x="909" y="18"/>
                  </a:lnTo>
                  <a:lnTo>
                    <a:pt x="906" y="17"/>
                  </a:lnTo>
                  <a:lnTo>
                    <a:pt x="902" y="15"/>
                  </a:lnTo>
                  <a:lnTo>
                    <a:pt x="898" y="14"/>
                  </a:lnTo>
                  <a:lnTo>
                    <a:pt x="894" y="13"/>
                  </a:lnTo>
                  <a:lnTo>
                    <a:pt x="889" y="13"/>
                  </a:lnTo>
                  <a:lnTo>
                    <a:pt x="55" y="13"/>
                  </a:lnTo>
                  <a:lnTo>
                    <a:pt x="51" y="13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9" y="16"/>
                  </a:lnTo>
                  <a:lnTo>
                    <a:pt x="35" y="18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6" y="25"/>
                  </a:lnTo>
                  <a:lnTo>
                    <a:pt x="23" y="28"/>
                  </a:lnTo>
                  <a:lnTo>
                    <a:pt x="20" y="31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5" y="42"/>
                  </a:lnTo>
                  <a:lnTo>
                    <a:pt x="14" y="46"/>
                  </a:lnTo>
                  <a:lnTo>
                    <a:pt x="13" y="50"/>
                  </a:lnTo>
                  <a:lnTo>
                    <a:pt x="13" y="55"/>
                  </a:lnTo>
                  <a:lnTo>
                    <a:pt x="13" y="24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Rectangle 38"/>
            <p:cNvSpPr>
              <a:spLocks noChangeArrowheads="1"/>
            </p:cNvSpPr>
            <p:nvPr/>
          </p:nvSpPr>
          <p:spPr bwMode="auto">
            <a:xfrm>
              <a:off x="1491" y="709"/>
              <a:ext cx="21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DAQ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1668" y="709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407" y="1077"/>
              <a:ext cx="694" cy="318"/>
            </a:xfrm>
            <a:custGeom>
              <a:avLst/>
              <a:gdLst>
                <a:gd name="T0" fmla="*/ 0 w 13920"/>
                <a:gd name="T1" fmla="*/ 1062 h 6367"/>
                <a:gd name="T2" fmla="*/ 1062 w 13920"/>
                <a:gd name="T3" fmla="*/ 0 h 6367"/>
                <a:gd name="T4" fmla="*/ 12859 w 13920"/>
                <a:gd name="T5" fmla="*/ 0 h 6367"/>
                <a:gd name="T6" fmla="*/ 13920 w 13920"/>
                <a:gd name="T7" fmla="*/ 1062 h 6367"/>
                <a:gd name="T8" fmla="*/ 13920 w 13920"/>
                <a:gd name="T9" fmla="*/ 5306 h 6367"/>
                <a:gd name="T10" fmla="*/ 12859 w 13920"/>
                <a:gd name="T11" fmla="*/ 6367 h 6367"/>
                <a:gd name="T12" fmla="*/ 1062 w 13920"/>
                <a:gd name="T13" fmla="*/ 6367 h 6367"/>
                <a:gd name="T14" fmla="*/ 0 w 13920"/>
                <a:gd name="T15" fmla="*/ 5306 h 6367"/>
                <a:gd name="T16" fmla="*/ 0 w 13920"/>
                <a:gd name="T17" fmla="*/ 1062 h 6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20" h="6367">
                  <a:moveTo>
                    <a:pt x="0" y="1062"/>
                  </a:moveTo>
                  <a:cubicBezTo>
                    <a:pt x="0" y="476"/>
                    <a:pt x="476" y="0"/>
                    <a:pt x="1062" y="0"/>
                  </a:cubicBezTo>
                  <a:lnTo>
                    <a:pt x="12859" y="0"/>
                  </a:lnTo>
                  <a:cubicBezTo>
                    <a:pt x="13445" y="0"/>
                    <a:pt x="13920" y="476"/>
                    <a:pt x="13920" y="1062"/>
                  </a:cubicBezTo>
                  <a:lnTo>
                    <a:pt x="13920" y="5306"/>
                  </a:lnTo>
                  <a:cubicBezTo>
                    <a:pt x="13920" y="5892"/>
                    <a:pt x="13445" y="6367"/>
                    <a:pt x="12859" y="6367"/>
                  </a:cubicBezTo>
                  <a:lnTo>
                    <a:pt x="1062" y="6367"/>
                  </a:lnTo>
                  <a:cubicBezTo>
                    <a:pt x="476" y="6367"/>
                    <a:pt x="0" y="5892"/>
                    <a:pt x="0" y="5306"/>
                  </a:cubicBezTo>
                  <a:lnTo>
                    <a:pt x="0" y="1062"/>
                  </a:lnTo>
                  <a:close/>
                </a:path>
              </a:pathLst>
            </a:custGeom>
            <a:solidFill>
              <a:srgbClr val="FFC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400" y="1071"/>
              <a:ext cx="707" cy="330"/>
            </a:xfrm>
            <a:custGeom>
              <a:avLst/>
              <a:gdLst>
                <a:gd name="T0" fmla="*/ 1 w 707"/>
                <a:gd name="T1" fmla="*/ 47 h 330"/>
                <a:gd name="T2" fmla="*/ 7 w 707"/>
                <a:gd name="T3" fmla="*/ 31 h 330"/>
                <a:gd name="T4" fmla="*/ 17 w 707"/>
                <a:gd name="T5" fmla="*/ 17 h 330"/>
                <a:gd name="T6" fmla="*/ 31 w 707"/>
                <a:gd name="T7" fmla="*/ 7 h 330"/>
                <a:gd name="T8" fmla="*/ 47 w 707"/>
                <a:gd name="T9" fmla="*/ 1 h 330"/>
                <a:gd name="T10" fmla="*/ 648 w 707"/>
                <a:gd name="T11" fmla="*/ 0 h 330"/>
                <a:gd name="T12" fmla="*/ 665 w 707"/>
                <a:gd name="T13" fmla="*/ 2 h 330"/>
                <a:gd name="T14" fmla="*/ 681 w 707"/>
                <a:gd name="T15" fmla="*/ 10 h 330"/>
                <a:gd name="T16" fmla="*/ 693 w 707"/>
                <a:gd name="T17" fmla="*/ 21 h 330"/>
                <a:gd name="T18" fmla="*/ 702 w 707"/>
                <a:gd name="T19" fmla="*/ 36 h 330"/>
                <a:gd name="T20" fmla="*/ 707 w 707"/>
                <a:gd name="T21" fmla="*/ 53 h 330"/>
                <a:gd name="T22" fmla="*/ 707 w 707"/>
                <a:gd name="T23" fmla="*/ 276 h 330"/>
                <a:gd name="T24" fmla="*/ 703 w 707"/>
                <a:gd name="T25" fmla="*/ 294 h 330"/>
                <a:gd name="T26" fmla="*/ 694 w 707"/>
                <a:gd name="T27" fmla="*/ 308 h 330"/>
                <a:gd name="T28" fmla="*/ 681 w 707"/>
                <a:gd name="T29" fmla="*/ 320 h 330"/>
                <a:gd name="T30" fmla="*/ 666 w 707"/>
                <a:gd name="T31" fmla="*/ 327 h 330"/>
                <a:gd name="T32" fmla="*/ 648 w 707"/>
                <a:gd name="T33" fmla="*/ 330 h 330"/>
                <a:gd name="T34" fmla="*/ 48 w 707"/>
                <a:gd name="T35" fmla="*/ 329 h 330"/>
                <a:gd name="T36" fmla="*/ 32 w 707"/>
                <a:gd name="T37" fmla="*/ 323 h 330"/>
                <a:gd name="T38" fmla="*/ 18 w 707"/>
                <a:gd name="T39" fmla="*/ 313 h 330"/>
                <a:gd name="T40" fmla="*/ 8 w 707"/>
                <a:gd name="T41" fmla="*/ 299 h 330"/>
                <a:gd name="T42" fmla="*/ 1 w 707"/>
                <a:gd name="T43" fmla="*/ 283 h 330"/>
                <a:gd name="T44" fmla="*/ 0 w 707"/>
                <a:gd name="T45" fmla="*/ 59 h 330"/>
                <a:gd name="T46" fmla="*/ 14 w 707"/>
                <a:gd name="T47" fmla="*/ 280 h 330"/>
                <a:gd name="T48" fmla="*/ 19 w 707"/>
                <a:gd name="T49" fmla="*/ 292 h 330"/>
                <a:gd name="T50" fmla="*/ 27 w 707"/>
                <a:gd name="T51" fmla="*/ 303 h 330"/>
                <a:gd name="T52" fmla="*/ 37 w 707"/>
                <a:gd name="T53" fmla="*/ 311 h 330"/>
                <a:gd name="T54" fmla="*/ 50 w 707"/>
                <a:gd name="T55" fmla="*/ 316 h 330"/>
                <a:gd name="T56" fmla="*/ 647 w 707"/>
                <a:gd name="T57" fmla="*/ 317 h 330"/>
                <a:gd name="T58" fmla="*/ 661 w 707"/>
                <a:gd name="T59" fmla="*/ 315 h 330"/>
                <a:gd name="T60" fmla="*/ 673 w 707"/>
                <a:gd name="T61" fmla="*/ 309 h 330"/>
                <a:gd name="T62" fmla="*/ 683 w 707"/>
                <a:gd name="T63" fmla="*/ 300 h 330"/>
                <a:gd name="T64" fmla="*/ 690 w 707"/>
                <a:gd name="T65" fmla="*/ 289 h 330"/>
                <a:gd name="T66" fmla="*/ 694 w 707"/>
                <a:gd name="T67" fmla="*/ 276 h 330"/>
                <a:gd name="T68" fmla="*/ 694 w 707"/>
                <a:gd name="T69" fmla="*/ 55 h 330"/>
                <a:gd name="T70" fmla="*/ 690 w 707"/>
                <a:gd name="T71" fmla="*/ 42 h 330"/>
                <a:gd name="T72" fmla="*/ 684 w 707"/>
                <a:gd name="T73" fmla="*/ 30 h 330"/>
                <a:gd name="T74" fmla="*/ 674 w 707"/>
                <a:gd name="T75" fmla="*/ 21 h 330"/>
                <a:gd name="T76" fmla="*/ 662 w 707"/>
                <a:gd name="T77" fmla="*/ 15 h 330"/>
                <a:gd name="T78" fmla="*/ 648 w 707"/>
                <a:gd name="T79" fmla="*/ 13 h 330"/>
                <a:gd name="T80" fmla="*/ 51 w 707"/>
                <a:gd name="T81" fmla="*/ 14 h 330"/>
                <a:gd name="T82" fmla="*/ 38 w 707"/>
                <a:gd name="T83" fmla="*/ 18 h 330"/>
                <a:gd name="T84" fmla="*/ 27 w 707"/>
                <a:gd name="T85" fmla="*/ 26 h 330"/>
                <a:gd name="T86" fmla="*/ 19 w 707"/>
                <a:gd name="T87" fmla="*/ 37 h 330"/>
                <a:gd name="T88" fmla="*/ 14 w 707"/>
                <a:gd name="T89" fmla="*/ 50 h 330"/>
                <a:gd name="T90" fmla="*/ 13 w 707"/>
                <a:gd name="T91" fmla="*/ 27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7" h="330">
                  <a:moveTo>
                    <a:pt x="0" y="59"/>
                  </a:moveTo>
                  <a:lnTo>
                    <a:pt x="0" y="53"/>
                  </a:lnTo>
                  <a:lnTo>
                    <a:pt x="1" y="47"/>
                  </a:lnTo>
                  <a:lnTo>
                    <a:pt x="3" y="42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2" y="13"/>
                  </a:lnTo>
                  <a:lnTo>
                    <a:pt x="26" y="10"/>
                  </a:lnTo>
                  <a:lnTo>
                    <a:pt x="31" y="7"/>
                  </a:lnTo>
                  <a:lnTo>
                    <a:pt x="36" y="4"/>
                  </a:lnTo>
                  <a:lnTo>
                    <a:pt x="42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648" y="0"/>
                  </a:lnTo>
                  <a:lnTo>
                    <a:pt x="653" y="0"/>
                  </a:lnTo>
                  <a:lnTo>
                    <a:pt x="659" y="1"/>
                  </a:lnTo>
                  <a:lnTo>
                    <a:pt x="665" y="2"/>
                  </a:lnTo>
                  <a:lnTo>
                    <a:pt x="671" y="4"/>
                  </a:lnTo>
                  <a:lnTo>
                    <a:pt x="676" y="7"/>
                  </a:lnTo>
                  <a:lnTo>
                    <a:pt x="681" y="10"/>
                  </a:lnTo>
                  <a:lnTo>
                    <a:pt x="685" y="13"/>
                  </a:lnTo>
                  <a:lnTo>
                    <a:pt x="690" y="17"/>
                  </a:lnTo>
                  <a:lnTo>
                    <a:pt x="693" y="21"/>
                  </a:lnTo>
                  <a:lnTo>
                    <a:pt x="697" y="26"/>
                  </a:lnTo>
                  <a:lnTo>
                    <a:pt x="700" y="31"/>
                  </a:lnTo>
                  <a:lnTo>
                    <a:pt x="702" y="36"/>
                  </a:lnTo>
                  <a:lnTo>
                    <a:pt x="704" y="41"/>
                  </a:lnTo>
                  <a:lnTo>
                    <a:pt x="706" y="47"/>
                  </a:lnTo>
                  <a:lnTo>
                    <a:pt x="707" y="53"/>
                  </a:lnTo>
                  <a:lnTo>
                    <a:pt x="707" y="59"/>
                  </a:lnTo>
                  <a:lnTo>
                    <a:pt x="707" y="271"/>
                  </a:lnTo>
                  <a:lnTo>
                    <a:pt x="707" y="276"/>
                  </a:lnTo>
                  <a:lnTo>
                    <a:pt x="706" y="282"/>
                  </a:lnTo>
                  <a:lnTo>
                    <a:pt x="705" y="288"/>
                  </a:lnTo>
                  <a:lnTo>
                    <a:pt x="703" y="294"/>
                  </a:lnTo>
                  <a:lnTo>
                    <a:pt x="700" y="299"/>
                  </a:lnTo>
                  <a:lnTo>
                    <a:pt x="697" y="304"/>
                  </a:lnTo>
                  <a:lnTo>
                    <a:pt x="694" y="308"/>
                  </a:lnTo>
                  <a:lnTo>
                    <a:pt x="690" y="313"/>
                  </a:lnTo>
                  <a:lnTo>
                    <a:pt x="686" y="316"/>
                  </a:lnTo>
                  <a:lnTo>
                    <a:pt x="681" y="320"/>
                  </a:lnTo>
                  <a:lnTo>
                    <a:pt x="676" y="323"/>
                  </a:lnTo>
                  <a:lnTo>
                    <a:pt x="671" y="325"/>
                  </a:lnTo>
                  <a:lnTo>
                    <a:pt x="666" y="327"/>
                  </a:lnTo>
                  <a:lnTo>
                    <a:pt x="660" y="329"/>
                  </a:lnTo>
                  <a:lnTo>
                    <a:pt x="654" y="330"/>
                  </a:lnTo>
                  <a:lnTo>
                    <a:pt x="648" y="330"/>
                  </a:lnTo>
                  <a:lnTo>
                    <a:pt x="60" y="330"/>
                  </a:lnTo>
                  <a:lnTo>
                    <a:pt x="54" y="330"/>
                  </a:lnTo>
                  <a:lnTo>
                    <a:pt x="48" y="329"/>
                  </a:lnTo>
                  <a:lnTo>
                    <a:pt x="42" y="328"/>
                  </a:lnTo>
                  <a:lnTo>
                    <a:pt x="37" y="326"/>
                  </a:lnTo>
                  <a:lnTo>
                    <a:pt x="32" y="323"/>
                  </a:lnTo>
                  <a:lnTo>
                    <a:pt x="27" y="320"/>
                  </a:lnTo>
                  <a:lnTo>
                    <a:pt x="22" y="317"/>
                  </a:lnTo>
                  <a:lnTo>
                    <a:pt x="18" y="313"/>
                  </a:lnTo>
                  <a:lnTo>
                    <a:pt x="14" y="309"/>
                  </a:lnTo>
                  <a:lnTo>
                    <a:pt x="11" y="304"/>
                  </a:lnTo>
                  <a:lnTo>
                    <a:pt x="8" y="299"/>
                  </a:lnTo>
                  <a:lnTo>
                    <a:pt x="5" y="294"/>
                  </a:lnTo>
                  <a:lnTo>
                    <a:pt x="3" y="289"/>
                  </a:lnTo>
                  <a:lnTo>
                    <a:pt x="1" y="283"/>
                  </a:lnTo>
                  <a:lnTo>
                    <a:pt x="1" y="277"/>
                  </a:lnTo>
                  <a:lnTo>
                    <a:pt x="0" y="271"/>
                  </a:lnTo>
                  <a:lnTo>
                    <a:pt x="0" y="59"/>
                  </a:lnTo>
                  <a:close/>
                  <a:moveTo>
                    <a:pt x="13" y="270"/>
                  </a:moveTo>
                  <a:lnTo>
                    <a:pt x="14" y="275"/>
                  </a:lnTo>
                  <a:lnTo>
                    <a:pt x="14" y="280"/>
                  </a:lnTo>
                  <a:lnTo>
                    <a:pt x="15" y="284"/>
                  </a:lnTo>
                  <a:lnTo>
                    <a:pt x="17" y="288"/>
                  </a:lnTo>
                  <a:lnTo>
                    <a:pt x="19" y="292"/>
                  </a:lnTo>
                  <a:lnTo>
                    <a:pt x="21" y="296"/>
                  </a:lnTo>
                  <a:lnTo>
                    <a:pt x="24" y="300"/>
                  </a:lnTo>
                  <a:lnTo>
                    <a:pt x="27" y="303"/>
                  </a:lnTo>
                  <a:lnTo>
                    <a:pt x="30" y="306"/>
                  </a:lnTo>
                  <a:lnTo>
                    <a:pt x="34" y="309"/>
                  </a:lnTo>
                  <a:lnTo>
                    <a:pt x="37" y="311"/>
                  </a:lnTo>
                  <a:lnTo>
                    <a:pt x="41" y="313"/>
                  </a:lnTo>
                  <a:lnTo>
                    <a:pt x="46" y="315"/>
                  </a:lnTo>
                  <a:lnTo>
                    <a:pt x="50" y="316"/>
                  </a:lnTo>
                  <a:lnTo>
                    <a:pt x="55" y="317"/>
                  </a:lnTo>
                  <a:lnTo>
                    <a:pt x="60" y="317"/>
                  </a:lnTo>
                  <a:lnTo>
                    <a:pt x="647" y="317"/>
                  </a:lnTo>
                  <a:lnTo>
                    <a:pt x="652" y="317"/>
                  </a:lnTo>
                  <a:lnTo>
                    <a:pt x="657" y="316"/>
                  </a:lnTo>
                  <a:lnTo>
                    <a:pt x="661" y="315"/>
                  </a:lnTo>
                  <a:lnTo>
                    <a:pt x="665" y="313"/>
                  </a:lnTo>
                  <a:lnTo>
                    <a:pt x="669" y="312"/>
                  </a:lnTo>
                  <a:lnTo>
                    <a:pt x="673" y="309"/>
                  </a:lnTo>
                  <a:lnTo>
                    <a:pt x="677" y="307"/>
                  </a:lnTo>
                  <a:lnTo>
                    <a:pt x="680" y="304"/>
                  </a:lnTo>
                  <a:lnTo>
                    <a:pt x="683" y="300"/>
                  </a:lnTo>
                  <a:lnTo>
                    <a:pt x="686" y="297"/>
                  </a:lnTo>
                  <a:lnTo>
                    <a:pt x="688" y="293"/>
                  </a:lnTo>
                  <a:lnTo>
                    <a:pt x="690" y="289"/>
                  </a:lnTo>
                  <a:lnTo>
                    <a:pt x="692" y="285"/>
                  </a:lnTo>
                  <a:lnTo>
                    <a:pt x="693" y="280"/>
                  </a:lnTo>
                  <a:lnTo>
                    <a:pt x="694" y="276"/>
                  </a:lnTo>
                  <a:lnTo>
                    <a:pt x="694" y="271"/>
                  </a:lnTo>
                  <a:lnTo>
                    <a:pt x="694" y="60"/>
                  </a:lnTo>
                  <a:lnTo>
                    <a:pt x="694" y="55"/>
                  </a:lnTo>
                  <a:lnTo>
                    <a:pt x="693" y="50"/>
                  </a:lnTo>
                  <a:lnTo>
                    <a:pt x="692" y="46"/>
                  </a:lnTo>
                  <a:lnTo>
                    <a:pt x="690" y="42"/>
                  </a:lnTo>
                  <a:lnTo>
                    <a:pt x="688" y="37"/>
                  </a:lnTo>
                  <a:lnTo>
                    <a:pt x="686" y="34"/>
                  </a:lnTo>
                  <a:lnTo>
                    <a:pt x="684" y="30"/>
                  </a:lnTo>
                  <a:lnTo>
                    <a:pt x="681" y="27"/>
                  </a:lnTo>
                  <a:lnTo>
                    <a:pt x="677" y="24"/>
                  </a:lnTo>
                  <a:lnTo>
                    <a:pt x="674" y="21"/>
                  </a:lnTo>
                  <a:lnTo>
                    <a:pt x="670" y="19"/>
                  </a:lnTo>
                  <a:lnTo>
                    <a:pt x="666" y="17"/>
                  </a:lnTo>
                  <a:lnTo>
                    <a:pt x="662" y="15"/>
                  </a:lnTo>
                  <a:lnTo>
                    <a:pt x="657" y="14"/>
                  </a:lnTo>
                  <a:lnTo>
                    <a:pt x="653" y="13"/>
                  </a:lnTo>
                  <a:lnTo>
                    <a:pt x="648" y="13"/>
                  </a:lnTo>
                  <a:lnTo>
                    <a:pt x="60" y="13"/>
                  </a:lnTo>
                  <a:lnTo>
                    <a:pt x="55" y="13"/>
                  </a:lnTo>
                  <a:lnTo>
                    <a:pt x="51" y="14"/>
                  </a:lnTo>
                  <a:lnTo>
                    <a:pt x="46" y="15"/>
                  </a:lnTo>
                  <a:lnTo>
                    <a:pt x="42" y="16"/>
                  </a:lnTo>
                  <a:lnTo>
                    <a:pt x="38" y="18"/>
                  </a:lnTo>
                  <a:lnTo>
                    <a:pt x="34" y="21"/>
                  </a:lnTo>
                  <a:lnTo>
                    <a:pt x="31" y="23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2" y="33"/>
                  </a:lnTo>
                  <a:lnTo>
                    <a:pt x="19" y="37"/>
                  </a:lnTo>
                  <a:lnTo>
                    <a:pt x="17" y="41"/>
                  </a:lnTo>
                  <a:lnTo>
                    <a:pt x="16" y="45"/>
                  </a:lnTo>
                  <a:lnTo>
                    <a:pt x="14" y="50"/>
                  </a:lnTo>
                  <a:lnTo>
                    <a:pt x="14" y="54"/>
                  </a:lnTo>
                  <a:lnTo>
                    <a:pt x="13" y="59"/>
                  </a:lnTo>
                  <a:lnTo>
                    <a:pt x="13" y="270"/>
                  </a:lnTo>
                  <a:close/>
                </a:path>
              </a:pathLst>
            </a:custGeom>
            <a:solidFill>
              <a:srgbClr val="FAC090"/>
            </a:solidFill>
            <a:ln w="0" cap="flat">
              <a:solidFill>
                <a:srgbClr val="FAC09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Rectangle 42"/>
            <p:cNvSpPr>
              <a:spLocks noChangeArrowheads="1"/>
            </p:cNvSpPr>
            <p:nvPr/>
          </p:nvSpPr>
          <p:spPr bwMode="auto">
            <a:xfrm>
              <a:off x="507" y="1145"/>
              <a:ext cx="55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Server builder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630" y="1240"/>
              <a:ext cx="28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helpers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878" y="1240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4559" y="1549"/>
              <a:ext cx="780" cy="290"/>
            </a:xfrm>
            <a:custGeom>
              <a:avLst/>
              <a:gdLst>
                <a:gd name="T0" fmla="*/ 0 w 3912"/>
                <a:gd name="T1" fmla="*/ 242 h 1453"/>
                <a:gd name="T2" fmla="*/ 242 w 3912"/>
                <a:gd name="T3" fmla="*/ 0 h 1453"/>
                <a:gd name="T4" fmla="*/ 3670 w 3912"/>
                <a:gd name="T5" fmla="*/ 0 h 1453"/>
                <a:gd name="T6" fmla="*/ 3912 w 3912"/>
                <a:gd name="T7" fmla="*/ 242 h 1453"/>
                <a:gd name="T8" fmla="*/ 3912 w 3912"/>
                <a:gd name="T9" fmla="*/ 1211 h 1453"/>
                <a:gd name="T10" fmla="*/ 3670 w 3912"/>
                <a:gd name="T11" fmla="*/ 1453 h 1453"/>
                <a:gd name="T12" fmla="*/ 242 w 3912"/>
                <a:gd name="T13" fmla="*/ 1453 h 1453"/>
                <a:gd name="T14" fmla="*/ 0 w 3912"/>
                <a:gd name="T15" fmla="*/ 1211 h 1453"/>
                <a:gd name="T16" fmla="*/ 0 w 3912"/>
                <a:gd name="T17" fmla="*/ 242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2" h="1453">
                  <a:moveTo>
                    <a:pt x="0" y="242"/>
                  </a:moveTo>
                  <a:cubicBezTo>
                    <a:pt x="0" y="108"/>
                    <a:pt x="109" y="0"/>
                    <a:pt x="242" y="0"/>
                  </a:cubicBezTo>
                  <a:lnTo>
                    <a:pt x="3670" y="0"/>
                  </a:lnTo>
                  <a:cubicBezTo>
                    <a:pt x="3803" y="0"/>
                    <a:pt x="3912" y="108"/>
                    <a:pt x="3912" y="242"/>
                  </a:cubicBezTo>
                  <a:lnTo>
                    <a:pt x="3912" y="1211"/>
                  </a:lnTo>
                  <a:cubicBezTo>
                    <a:pt x="3912" y="1344"/>
                    <a:pt x="3803" y="1453"/>
                    <a:pt x="3670" y="1453"/>
                  </a:cubicBezTo>
                  <a:lnTo>
                    <a:pt x="242" y="1453"/>
                  </a:lnTo>
                  <a:cubicBezTo>
                    <a:pt x="109" y="1453"/>
                    <a:pt x="0" y="1344"/>
                    <a:pt x="0" y="1211"/>
                  </a:cubicBezTo>
                  <a:lnTo>
                    <a:pt x="0" y="242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46"/>
            <p:cNvSpPr>
              <a:spLocks noEditPoints="1"/>
            </p:cNvSpPr>
            <p:nvPr/>
          </p:nvSpPr>
          <p:spPr bwMode="auto">
            <a:xfrm>
              <a:off x="4552" y="1543"/>
              <a:ext cx="793" cy="303"/>
            </a:xfrm>
            <a:custGeom>
              <a:avLst/>
              <a:gdLst>
                <a:gd name="T0" fmla="*/ 1 w 793"/>
                <a:gd name="T1" fmla="*/ 44 h 303"/>
                <a:gd name="T2" fmla="*/ 6 w 793"/>
                <a:gd name="T3" fmla="*/ 29 h 303"/>
                <a:gd name="T4" fmla="*/ 16 w 793"/>
                <a:gd name="T5" fmla="*/ 16 h 303"/>
                <a:gd name="T6" fmla="*/ 29 w 793"/>
                <a:gd name="T7" fmla="*/ 7 h 303"/>
                <a:gd name="T8" fmla="*/ 44 w 793"/>
                <a:gd name="T9" fmla="*/ 1 h 303"/>
                <a:gd name="T10" fmla="*/ 738 w 793"/>
                <a:gd name="T11" fmla="*/ 0 h 303"/>
                <a:gd name="T12" fmla="*/ 754 w 793"/>
                <a:gd name="T13" fmla="*/ 2 h 303"/>
                <a:gd name="T14" fmla="*/ 769 w 793"/>
                <a:gd name="T15" fmla="*/ 9 h 303"/>
                <a:gd name="T16" fmla="*/ 780 w 793"/>
                <a:gd name="T17" fmla="*/ 19 h 303"/>
                <a:gd name="T18" fmla="*/ 789 w 793"/>
                <a:gd name="T19" fmla="*/ 33 h 303"/>
                <a:gd name="T20" fmla="*/ 793 w 793"/>
                <a:gd name="T21" fmla="*/ 49 h 303"/>
                <a:gd name="T22" fmla="*/ 793 w 793"/>
                <a:gd name="T23" fmla="*/ 253 h 303"/>
                <a:gd name="T24" fmla="*/ 789 w 793"/>
                <a:gd name="T25" fmla="*/ 269 h 303"/>
                <a:gd name="T26" fmla="*/ 781 w 793"/>
                <a:gd name="T27" fmla="*/ 283 h 303"/>
                <a:gd name="T28" fmla="*/ 769 w 793"/>
                <a:gd name="T29" fmla="*/ 293 h 303"/>
                <a:gd name="T30" fmla="*/ 755 w 793"/>
                <a:gd name="T31" fmla="*/ 300 h 303"/>
                <a:gd name="T32" fmla="*/ 739 w 793"/>
                <a:gd name="T33" fmla="*/ 303 h 303"/>
                <a:gd name="T34" fmla="*/ 44 w 793"/>
                <a:gd name="T35" fmla="*/ 302 h 303"/>
                <a:gd name="T36" fmla="*/ 29 w 793"/>
                <a:gd name="T37" fmla="*/ 296 h 303"/>
                <a:gd name="T38" fmla="*/ 16 w 793"/>
                <a:gd name="T39" fmla="*/ 287 h 303"/>
                <a:gd name="T40" fmla="*/ 7 w 793"/>
                <a:gd name="T41" fmla="*/ 274 h 303"/>
                <a:gd name="T42" fmla="*/ 1 w 793"/>
                <a:gd name="T43" fmla="*/ 259 h 303"/>
                <a:gd name="T44" fmla="*/ 0 w 793"/>
                <a:gd name="T45" fmla="*/ 55 h 303"/>
                <a:gd name="T46" fmla="*/ 14 w 793"/>
                <a:gd name="T47" fmla="*/ 256 h 303"/>
                <a:gd name="T48" fmla="*/ 18 w 793"/>
                <a:gd name="T49" fmla="*/ 267 h 303"/>
                <a:gd name="T50" fmla="*/ 25 w 793"/>
                <a:gd name="T51" fmla="*/ 277 h 303"/>
                <a:gd name="T52" fmla="*/ 35 w 793"/>
                <a:gd name="T53" fmla="*/ 284 h 303"/>
                <a:gd name="T54" fmla="*/ 46 w 793"/>
                <a:gd name="T55" fmla="*/ 289 h 303"/>
                <a:gd name="T56" fmla="*/ 738 w 793"/>
                <a:gd name="T57" fmla="*/ 290 h 303"/>
                <a:gd name="T58" fmla="*/ 750 w 793"/>
                <a:gd name="T59" fmla="*/ 288 h 303"/>
                <a:gd name="T60" fmla="*/ 761 w 793"/>
                <a:gd name="T61" fmla="*/ 283 h 303"/>
                <a:gd name="T62" fmla="*/ 770 w 793"/>
                <a:gd name="T63" fmla="*/ 275 h 303"/>
                <a:gd name="T64" fmla="*/ 777 w 793"/>
                <a:gd name="T65" fmla="*/ 264 h 303"/>
                <a:gd name="T66" fmla="*/ 780 w 793"/>
                <a:gd name="T67" fmla="*/ 252 h 303"/>
                <a:gd name="T68" fmla="*/ 780 w 793"/>
                <a:gd name="T69" fmla="*/ 51 h 303"/>
                <a:gd name="T70" fmla="*/ 777 w 793"/>
                <a:gd name="T71" fmla="*/ 39 h 303"/>
                <a:gd name="T72" fmla="*/ 771 w 793"/>
                <a:gd name="T73" fmla="*/ 28 h 303"/>
                <a:gd name="T74" fmla="*/ 762 w 793"/>
                <a:gd name="T75" fmla="*/ 20 h 303"/>
                <a:gd name="T76" fmla="*/ 751 w 793"/>
                <a:gd name="T77" fmla="*/ 15 h 303"/>
                <a:gd name="T78" fmla="*/ 738 w 793"/>
                <a:gd name="T79" fmla="*/ 13 h 303"/>
                <a:gd name="T80" fmla="*/ 47 w 793"/>
                <a:gd name="T81" fmla="*/ 14 h 303"/>
                <a:gd name="T82" fmla="*/ 35 w 793"/>
                <a:gd name="T83" fmla="*/ 18 h 303"/>
                <a:gd name="T84" fmla="*/ 26 w 793"/>
                <a:gd name="T85" fmla="*/ 25 h 303"/>
                <a:gd name="T86" fmla="*/ 18 w 793"/>
                <a:gd name="T87" fmla="*/ 35 h 303"/>
                <a:gd name="T88" fmla="*/ 14 w 793"/>
                <a:gd name="T89" fmla="*/ 46 h 303"/>
                <a:gd name="T90" fmla="*/ 13 w 793"/>
                <a:gd name="T91" fmla="*/ 2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3" h="303">
                  <a:moveTo>
                    <a:pt x="0" y="55"/>
                  </a:moveTo>
                  <a:lnTo>
                    <a:pt x="0" y="50"/>
                  </a:lnTo>
                  <a:lnTo>
                    <a:pt x="1" y="44"/>
                  </a:lnTo>
                  <a:lnTo>
                    <a:pt x="3" y="39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3" y="4"/>
                  </a:lnTo>
                  <a:lnTo>
                    <a:pt x="38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49" y="1"/>
                  </a:lnTo>
                  <a:lnTo>
                    <a:pt x="754" y="2"/>
                  </a:lnTo>
                  <a:lnTo>
                    <a:pt x="759" y="4"/>
                  </a:lnTo>
                  <a:lnTo>
                    <a:pt x="764" y="6"/>
                  </a:lnTo>
                  <a:lnTo>
                    <a:pt x="769" y="9"/>
                  </a:lnTo>
                  <a:lnTo>
                    <a:pt x="773" y="12"/>
                  </a:lnTo>
                  <a:lnTo>
                    <a:pt x="777" y="16"/>
                  </a:lnTo>
                  <a:lnTo>
                    <a:pt x="780" y="19"/>
                  </a:lnTo>
                  <a:lnTo>
                    <a:pt x="784" y="24"/>
                  </a:lnTo>
                  <a:lnTo>
                    <a:pt x="786" y="28"/>
                  </a:lnTo>
                  <a:lnTo>
                    <a:pt x="789" y="33"/>
                  </a:lnTo>
                  <a:lnTo>
                    <a:pt x="791" y="38"/>
                  </a:lnTo>
                  <a:lnTo>
                    <a:pt x="792" y="43"/>
                  </a:lnTo>
                  <a:lnTo>
                    <a:pt x="793" y="49"/>
                  </a:lnTo>
                  <a:lnTo>
                    <a:pt x="793" y="54"/>
                  </a:lnTo>
                  <a:lnTo>
                    <a:pt x="793" y="248"/>
                  </a:lnTo>
                  <a:lnTo>
                    <a:pt x="793" y="253"/>
                  </a:lnTo>
                  <a:lnTo>
                    <a:pt x="792" y="259"/>
                  </a:lnTo>
                  <a:lnTo>
                    <a:pt x="791" y="264"/>
                  </a:lnTo>
                  <a:lnTo>
                    <a:pt x="789" y="269"/>
                  </a:lnTo>
                  <a:lnTo>
                    <a:pt x="787" y="274"/>
                  </a:lnTo>
                  <a:lnTo>
                    <a:pt x="784" y="278"/>
                  </a:lnTo>
                  <a:lnTo>
                    <a:pt x="781" y="283"/>
                  </a:lnTo>
                  <a:lnTo>
                    <a:pt x="777" y="287"/>
                  </a:lnTo>
                  <a:lnTo>
                    <a:pt x="773" y="290"/>
                  </a:lnTo>
                  <a:lnTo>
                    <a:pt x="769" y="293"/>
                  </a:lnTo>
                  <a:lnTo>
                    <a:pt x="765" y="296"/>
                  </a:lnTo>
                  <a:lnTo>
                    <a:pt x="760" y="298"/>
                  </a:lnTo>
                  <a:lnTo>
                    <a:pt x="755" y="300"/>
                  </a:lnTo>
                  <a:lnTo>
                    <a:pt x="749" y="302"/>
                  </a:lnTo>
                  <a:lnTo>
                    <a:pt x="744" y="303"/>
                  </a:lnTo>
                  <a:lnTo>
                    <a:pt x="739" y="303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4" y="302"/>
                  </a:lnTo>
                  <a:lnTo>
                    <a:pt x="39" y="301"/>
                  </a:lnTo>
                  <a:lnTo>
                    <a:pt x="34" y="299"/>
                  </a:lnTo>
                  <a:lnTo>
                    <a:pt x="29" y="296"/>
                  </a:lnTo>
                  <a:lnTo>
                    <a:pt x="25" y="294"/>
                  </a:lnTo>
                  <a:lnTo>
                    <a:pt x="20" y="290"/>
                  </a:lnTo>
                  <a:lnTo>
                    <a:pt x="16" y="287"/>
                  </a:lnTo>
                  <a:lnTo>
                    <a:pt x="13" y="283"/>
                  </a:lnTo>
                  <a:lnTo>
                    <a:pt x="10" y="279"/>
                  </a:lnTo>
                  <a:lnTo>
                    <a:pt x="7" y="274"/>
                  </a:lnTo>
                  <a:lnTo>
                    <a:pt x="5" y="270"/>
                  </a:lnTo>
                  <a:lnTo>
                    <a:pt x="3" y="264"/>
                  </a:lnTo>
                  <a:lnTo>
                    <a:pt x="1" y="259"/>
                  </a:lnTo>
                  <a:lnTo>
                    <a:pt x="1" y="254"/>
                  </a:lnTo>
                  <a:lnTo>
                    <a:pt x="0" y="248"/>
                  </a:lnTo>
                  <a:lnTo>
                    <a:pt x="0" y="55"/>
                  </a:lnTo>
                  <a:close/>
                  <a:moveTo>
                    <a:pt x="13" y="248"/>
                  </a:moveTo>
                  <a:lnTo>
                    <a:pt x="13" y="252"/>
                  </a:lnTo>
                  <a:lnTo>
                    <a:pt x="14" y="256"/>
                  </a:lnTo>
                  <a:lnTo>
                    <a:pt x="15" y="260"/>
                  </a:lnTo>
                  <a:lnTo>
                    <a:pt x="16" y="264"/>
                  </a:lnTo>
                  <a:lnTo>
                    <a:pt x="18" y="267"/>
                  </a:lnTo>
                  <a:lnTo>
                    <a:pt x="20" y="271"/>
                  </a:lnTo>
                  <a:lnTo>
                    <a:pt x="23" y="274"/>
                  </a:lnTo>
                  <a:lnTo>
                    <a:pt x="25" y="277"/>
                  </a:lnTo>
                  <a:lnTo>
                    <a:pt x="28" y="280"/>
                  </a:lnTo>
                  <a:lnTo>
                    <a:pt x="31" y="282"/>
                  </a:lnTo>
                  <a:lnTo>
                    <a:pt x="35" y="284"/>
                  </a:lnTo>
                  <a:lnTo>
                    <a:pt x="39" y="286"/>
                  </a:lnTo>
                  <a:lnTo>
                    <a:pt x="42" y="288"/>
                  </a:lnTo>
                  <a:lnTo>
                    <a:pt x="46" y="289"/>
                  </a:lnTo>
                  <a:lnTo>
                    <a:pt x="50" y="289"/>
                  </a:lnTo>
                  <a:lnTo>
                    <a:pt x="55" y="290"/>
                  </a:lnTo>
                  <a:lnTo>
                    <a:pt x="738" y="290"/>
                  </a:lnTo>
                  <a:lnTo>
                    <a:pt x="742" y="289"/>
                  </a:lnTo>
                  <a:lnTo>
                    <a:pt x="746" y="289"/>
                  </a:lnTo>
                  <a:lnTo>
                    <a:pt x="750" y="288"/>
                  </a:lnTo>
                  <a:lnTo>
                    <a:pt x="754" y="286"/>
                  </a:lnTo>
                  <a:lnTo>
                    <a:pt x="758" y="285"/>
                  </a:lnTo>
                  <a:lnTo>
                    <a:pt x="761" y="283"/>
                  </a:lnTo>
                  <a:lnTo>
                    <a:pt x="764" y="280"/>
                  </a:lnTo>
                  <a:lnTo>
                    <a:pt x="768" y="277"/>
                  </a:lnTo>
                  <a:lnTo>
                    <a:pt x="770" y="275"/>
                  </a:lnTo>
                  <a:lnTo>
                    <a:pt x="773" y="271"/>
                  </a:lnTo>
                  <a:lnTo>
                    <a:pt x="775" y="268"/>
                  </a:lnTo>
                  <a:lnTo>
                    <a:pt x="777" y="264"/>
                  </a:lnTo>
                  <a:lnTo>
                    <a:pt x="778" y="260"/>
                  </a:lnTo>
                  <a:lnTo>
                    <a:pt x="779" y="257"/>
                  </a:lnTo>
                  <a:lnTo>
                    <a:pt x="780" y="252"/>
                  </a:lnTo>
                  <a:lnTo>
                    <a:pt x="780" y="248"/>
                  </a:lnTo>
                  <a:lnTo>
                    <a:pt x="780" y="55"/>
                  </a:lnTo>
                  <a:lnTo>
                    <a:pt x="780" y="51"/>
                  </a:lnTo>
                  <a:lnTo>
                    <a:pt x="779" y="47"/>
                  </a:lnTo>
                  <a:lnTo>
                    <a:pt x="778" y="43"/>
                  </a:lnTo>
                  <a:lnTo>
                    <a:pt x="777" y="39"/>
                  </a:lnTo>
                  <a:lnTo>
                    <a:pt x="775" y="35"/>
                  </a:lnTo>
                  <a:lnTo>
                    <a:pt x="773" y="32"/>
                  </a:lnTo>
                  <a:lnTo>
                    <a:pt x="771" y="28"/>
                  </a:lnTo>
                  <a:lnTo>
                    <a:pt x="768" y="25"/>
                  </a:lnTo>
                  <a:lnTo>
                    <a:pt x="765" y="23"/>
                  </a:lnTo>
                  <a:lnTo>
                    <a:pt x="762" y="20"/>
                  </a:lnTo>
                  <a:lnTo>
                    <a:pt x="758" y="18"/>
                  </a:lnTo>
                  <a:lnTo>
                    <a:pt x="755" y="16"/>
                  </a:lnTo>
                  <a:lnTo>
                    <a:pt x="751" y="15"/>
                  </a:lnTo>
                  <a:lnTo>
                    <a:pt x="747" y="14"/>
                  </a:lnTo>
                  <a:lnTo>
                    <a:pt x="743" y="13"/>
                  </a:lnTo>
                  <a:lnTo>
                    <a:pt x="738" y="13"/>
                  </a:lnTo>
                  <a:lnTo>
                    <a:pt x="55" y="13"/>
                  </a:lnTo>
                  <a:lnTo>
                    <a:pt x="51" y="13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9" y="16"/>
                  </a:lnTo>
                  <a:lnTo>
                    <a:pt x="35" y="18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6" y="25"/>
                  </a:lnTo>
                  <a:lnTo>
                    <a:pt x="23" y="28"/>
                  </a:lnTo>
                  <a:lnTo>
                    <a:pt x="21" y="31"/>
                  </a:lnTo>
                  <a:lnTo>
                    <a:pt x="18" y="35"/>
                  </a:lnTo>
                  <a:lnTo>
                    <a:pt x="17" y="38"/>
                  </a:lnTo>
                  <a:lnTo>
                    <a:pt x="15" y="42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3" y="55"/>
                  </a:lnTo>
                  <a:lnTo>
                    <a:pt x="13" y="248"/>
                  </a:lnTo>
                  <a:close/>
                </a:path>
              </a:pathLst>
            </a:custGeom>
            <a:solidFill>
              <a:srgbClr val="77933C"/>
            </a:solidFill>
            <a:ln w="0" cap="flat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Rectangle 47"/>
            <p:cNvSpPr>
              <a:spLocks noChangeArrowheads="1"/>
            </p:cNvSpPr>
            <p:nvPr/>
          </p:nvSpPr>
          <p:spPr bwMode="auto">
            <a:xfrm>
              <a:off x="4719" y="1654"/>
              <a:ext cx="49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Magnet server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1" name="Rectangle 48"/>
            <p:cNvSpPr>
              <a:spLocks noChangeArrowheads="1"/>
            </p:cNvSpPr>
            <p:nvPr/>
          </p:nvSpPr>
          <p:spPr bwMode="auto">
            <a:xfrm>
              <a:off x="5178" y="1654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305" y="2050"/>
              <a:ext cx="780" cy="290"/>
            </a:xfrm>
            <a:custGeom>
              <a:avLst/>
              <a:gdLst>
                <a:gd name="T0" fmla="*/ 0 w 7823"/>
                <a:gd name="T1" fmla="*/ 484 h 2907"/>
                <a:gd name="T2" fmla="*/ 484 w 7823"/>
                <a:gd name="T3" fmla="*/ 0 h 2907"/>
                <a:gd name="T4" fmla="*/ 7339 w 7823"/>
                <a:gd name="T5" fmla="*/ 0 h 2907"/>
                <a:gd name="T6" fmla="*/ 7823 w 7823"/>
                <a:gd name="T7" fmla="*/ 484 h 2907"/>
                <a:gd name="T8" fmla="*/ 7823 w 7823"/>
                <a:gd name="T9" fmla="*/ 2422 h 2907"/>
                <a:gd name="T10" fmla="*/ 7339 w 7823"/>
                <a:gd name="T11" fmla="*/ 2907 h 2907"/>
                <a:gd name="T12" fmla="*/ 484 w 7823"/>
                <a:gd name="T13" fmla="*/ 2907 h 2907"/>
                <a:gd name="T14" fmla="*/ 0 w 7823"/>
                <a:gd name="T15" fmla="*/ 2422 h 2907"/>
                <a:gd name="T16" fmla="*/ 0 w 7823"/>
                <a:gd name="T17" fmla="*/ 484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3" h="2907">
                  <a:moveTo>
                    <a:pt x="0" y="484"/>
                  </a:moveTo>
                  <a:cubicBezTo>
                    <a:pt x="0" y="217"/>
                    <a:pt x="217" y="0"/>
                    <a:pt x="484" y="0"/>
                  </a:cubicBezTo>
                  <a:lnTo>
                    <a:pt x="7339" y="0"/>
                  </a:lnTo>
                  <a:cubicBezTo>
                    <a:pt x="7606" y="0"/>
                    <a:pt x="7823" y="217"/>
                    <a:pt x="7823" y="484"/>
                  </a:cubicBezTo>
                  <a:lnTo>
                    <a:pt x="7823" y="2422"/>
                  </a:lnTo>
                  <a:cubicBezTo>
                    <a:pt x="7823" y="2690"/>
                    <a:pt x="7606" y="2907"/>
                    <a:pt x="7339" y="2907"/>
                  </a:cubicBezTo>
                  <a:lnTo>
                    <a:pt x="484" y="2907"/>
                  </a:lnTo>
                  <a:cubicBezTo>
                    <a:pt x="217" y="2907"/>
                    <a:pt x="0" y="2690"/>
                    <a:pt x="0" y="2422"/>
                  </a:cubicBezTo>
                  <a:lnTo>
                    <a:pt x="0" y="484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50"/>
            <p:cNvSpPr>
              <a:spLocks noEditPoints="1"/>
            </p:cNvSpPr>
            <p:nvPr/>
          </p:nvSpPr>
          <p:spPr bwMode="auto">
            <a:xfrm>
              <a:off x="2298" y="2044"/>
              <a:ext cx="793" cy="303"/>
            </a:xfrm>
            <a:custGeom>
              <a:avLst/>
              <a:gdLst>
                <a:gd name="T0" fmla="*/ 1 w 793"/>
                <a:gd name="T1" fmla="*/ 44 h 303"/>
                <a:gd name="T2" fmla="*/ 7 w 793"/>
                <a:gd name="T3" fmla="*/ 29 h 303"/>
                <a:gd name="T4" fmla="*/ 16 w 793"/>
                <a:gd name="T5" fmla="*/ 16 h 303"/>
                <a:gd name="T6" fmla="*/ 29 w 793"/>
                <a:gd name="T7" fmla="*/ 7 h 303"/>
                <a:gd name="T8" fmla="*/ 44 w 793"/>
                <a:gd name="T9" fmla="*/ 1 h 303"/>
                <a:gd name="T10" fmla="*/ 739 w 793"/>
                <a:gd name="T11" fmla="*/ 0 h 303"/>
                <a:gd name="T12" fmla="*/ 754 w 793"/>
                <a:gd name="T13" fmla="*/ 2 h 303"/>
                <a:gd name="T14" fmla="*/ 769 w 793"/>
                <a:gd name="T15" fmla="*/ 9 h 303"/>
                <a:gd name="T16" fmla="*/ 781 w 793"/>
                <a:gd name="T17" fmla="*/ 20 h 303"/>
                <a:gd name="T18" fmla="*/ 789 w 793"/>
                <a:gd name="T19" fmla="*/ 33 h 303"/>
                <a:gd name="T20" fmla="*/ 793 w 793"/>
                <a:gd name="T21" fmla="*/ 49 h 303"/>
                <a:gd name="T22" fmla="*/ 793 w 793"/>
                <a:gd name="T23" fmla="*/ 253 h 303"/>
                <a:gd name="T24" fmla="*/ 789 w 793"/>
                <a:gd name="T25" fmla="*/ 269 h 303"/>
                <a:gd name="T26" fmla="*/ 781 w 793"/>
                <a:gd name="T27" fmla="*/ 282 h 303"/>
                <a:gd name="T28" fmla="*/ 770 w 793"/>
                <a:gd name="T29" fmla="*/ 293 h 303"/>
                <a:gd name="T30" fmla="*/ 755 w 793"/>
                <a:gd name="T31" fmla="*/ 300 h 303"/>
                <a:gd name="T32" fmla="*/ 739 w 793"/>
                <a:gd name="T33" fmla="*/ 303 h 303"/>
                <a:gd name="T34" fmla="*/ 45 w 793"/>
                <a:gd name="T35" fmla="*/ 302 h 303"/>
                <a:gd name="T36" fmla="*/ 29 w 793"/>
                <a:gd name="T37" fmla="*/ 296 h 303"/>
                <a:gd name="T38" fmla="*/ 17 w 793"/>
                <a:gd name="T39" fmla="*/ 287 h 303"/>
                <a:gd name="T40" fmla="*/ 7 w 793"/>
                <a:gd name="T41" fmla="*/ 274 h 303"/>
                <a:gd name="T42" fmla="*/ 2 w 793"/>
                <a:gd name="T43" fmla="*/ 259 h 303"/>
                <a:gd name="T44" fmla="*/ 0 w 793"/>
                <a:gd name="T45" fmla="*/ 55 h 303"/>
                <a:gd name="T46" fmla="*/ 15 w 793"/>
                <a:gd name="T47" fmla="*/ 256 h 303"/>
                <a:gd name="T48" fmla="*/ 18 w 793"/>
                <a:gd name="T49" fmla="*/ 267 h 303"/>
                <a:gd name="T50" fmla="*/ 26 w 793"/>
                <a:gd name="T51" fmla="*/ 277 h 303"/>
                <a:gd name="T52" fmla="*/ 35 w 793"/>
                <a:gd name="T53" fmla="*/ 284 h 303"/>
                <a:gd name="T54" fmla="*/ 47 w 793"/>
                <a:gd name="T55" fmla="*/ 289 h 303"/>
                <a:gd name="T56" fmla="*/ 738 w 793"/>
                <a:gd name="T57" fmla="*/ 289 h 303"/>
                <a:gd name="T58" fmla="*/ 751 w 793"/>
                <a:gd name="T59" fmla="*/ 288 h 303"/>
                <a:gd name="T60" fmla="*/ 762 w 793"/>
                <a:gd name="T61" fmla="*/ 282 h 303"/>
                <a:gd name="T62" fmla="*/ 770 w 793"/>
                <a:gd name="T63" fmla="*/ 275 h 303"/>
                <a:gd name="T64" fmla="*/ 777 w 793"/>
                <a:gd name="T65" fmla="*/ 264 h 303"/>
                <a:gd name="T66" fmla="*/ 780 w 793"/>
                <a:gd name="T67" fmla="*/ 252 h 303"/>
                <a:gd name="T68" fmla="*/ 780 w 793"/>
                <a:gd name="T69" fmla="*/ 51 h 303"/>
                <a:gd name="T70" fmla="*/ 777 w 793"/>
                <a:gd name="T71" fmla="*/ 39 h 303"/>
                <a:gd name="T72" fmla="*/ 771 w 793"/>
                <a:gd name="T73" fmla="*/ 28 h 303"/>
                <a:gd name="T74" fmla="*/ 762 w 793"/>
                <a:gd name="T75" fmla="*/ 20 h 303"/>
                <a:gd name="T76" fmla="*/ 751 w 793"/>
                <a:gd name="T77" fmla="*/ 15 h 303"/>
                <a:gd name="T78" fmla="*/ 739 w 793"/>
                <a:gd name="T79" fmla="*/ 13 h 303"/>
                <a:gd name="T80" fmla="*/ 47 w 793"/>
                <a:gd name="T81" fmla="*/ 14 h 303"/>
                <a:gd name="T82" fmla="*/ 36 w 793"/>
                <a:gd name="T83" fmla="*/ 18 h 303"/>
                <a:gd name="T84" fmla="*/ 26 w 793"/>
                <a:gd name="T85" fmla="*/ 25 h 303"/>
                <a:gd name="T86" fmla="*/ 19 w 793"/>
                <a:gd name="T87" fmla="*/ 35 h 303"/>
                <a:gd name="T88" fmla="*/ 15 w 793"/>
                <a:gd name="T89" fmla="*/ 46 h 303"/>
                <a:gd name="T90" fmla="*/ 14 w 793"/>
                <a:gd name="T91" fmla="*/ 24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3" h="303">
                  <a:moveTo>
                    <a:pt x="0" y="55"/>
                  </a:moveTo>
                  <a:lnTo>
                    <a:pt x="1" y="49"/>
                  </a:lnTo>
                  <a:lnTo>
                    <a:pt x="1" y="44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739" y="0"/>
                  </a:lnTo>
                  <a:lnTo>
                    <a:pt x="744" y="0"/>
                  </a:lnTo>
                  <a:lnTo>
                    <a:pt x="749" y="1"/>
                  </a:lnTo>
                  <a:lnTo>
                    <a:pt x="754" y="2"/>
                  </a:lnTo>
                  <a:lnTo>
                    <a:pt x="760" y="4"/>
                  </a:lnTo>
                  <a:lnTo>
                    <a:pt x="764" y="6"/>
                  </a:lnTo>
                  <a:lnTo>
                    <a:pt x="769" y="9"/>
                  </a:lnTo>
                  <a:lnTo>
                    <a:pt x="773" y="12"/>
                  </a:lnTo>
                  <a:lnTo>
                    <a:pt x="777" y="16"/>
                  </a:lnTo>
                  <a:lnTo>
                    <a:pt x="781" y="20"/>
                  </a:lnTo>
                  <a:lnTo>
                    <a:pt x="784" y="24"/>
                  </a:lnTo>
                  <a:lnTo>
                    <a:pt x="787" y="28"/>
                  </a:lnTo>
                  <a:lnTo>
                    <a:pt x="789" y="33"/>
                  </a:lnTo>
                  <a:lnTo>
                    <a:pt x="791" y="38"/>
                  </a:lnTo>
                  <a:lnTo>
                    <a:pt x="792" y="43"/>
                  </a:lnTo>
                  <a:lnTo>
                    <a:pt x="793" y="49"/>
                  </a:lnTo>
                  <a:lnTo>
                    <a:pt x="793" y="54"/>
                  </a:lnTo>
                  <a:lnTo>
                    <a:pt x="793" y="248"/>
                  </a:lnTo>
                  <a:lnTo>
                    <a:pt x="793" y="253"/>
                  </a:lnTo>
                  <a:lnTo>
                    <a:pt x="792" y="259"/>
                  </a:lnTo>
                  <a:lnTo>
                    <a:pt x="791" y="264"/>
                  </a:lnTo>
                  <a:lnTo>
                    <a:pt x="789" y="269"/>
                  </a:lnTo>
                  <a:lnTo>
                    <a:pt x="787" y="274"/>
                  </a:lnTo>
                  <a:lnTo>
                    <a:pt x="784" y="278"/>
                  </a:lnTo>
                  <a:lnTo>
                    <a:pt x="781" y="282"/>
                  </a:lnTo>
                  <a:lnTo>
                    <a:pt x="778" y="286"/>
                  </a:lnTo>
                  <a:lnTo>
                    <a:pt x="774" y="290"/>
                  </a:lnTo>
                  <a:lnTo>
                    <a:pt x="770" y="293"/>
                  </a:lnTo>
                  <a:lnTo>
                    <a:pt x="765" y="296"/>
                  </a:lnTo>
                  <a:lnTo>
                    <a:pt x="760" y="298"/>
                  </a:lnTo>
                  <a:lnTo>
                    <a:pt x="755" y="300"/>
                  </a:lnTo>
                  <a:lnTo>
                    <a:pt x="750" y="302"/>
                  </a:lnTo>
                  <a:lnTo>
                    <a:pt x="745" y="302"/>
                  </a:lnTo>
                  <a:lnTo>
                    <a:pt x="739" y="303"/>
                  </a:lnTo>
                  <a:lnTo>
                    <a:pt x="55" y="303"/>
                  </a:lnTo>
                  <a:lnTo>
                    <a:pt x="50" y="302"/>
                  </a:lnTo>
                  <a:lnTo>
                    <a:pt x="45" y="302"/>
                  </a:lnTo>
                  <a:lnTo>
                    <a:pt x="39" y="300"/>
                  </a:lnTo>
                  <a:lnTo>
                    <a:pt x="34" y="299"/>
                  </a:lnTo>
                  <a:lnTo>
                    <a:pt x="29" y="296"/>
                  </a:lnTo>
                  <a:lnTo>
                    <a:pt x="25" y="294"/>
                  </a:lnTo>
                  <a:lnTo>
                    <a:pt x="21" y="290"/>
                  </a:lnTo>
                  <a:lnTo>
                    <a:pt x="17" y="287"/>
                  </a:lnTo>
                  <a:lnTo>
                    <a:pt x="13" y="283"/>
                  </a:lnTo>
                  <a:lnTo>
                    <a:pt x="10" y="279"/>
                  </a:lnTo>
                  <a:lnTo>
                    <a:pt x="7" y="274"/>
                  </a:lnTo>
                  <a:lnTo>
                    <a:pt x="5" y="269"/>
                  </a:lnTo>
                  <a:lnTo>
                    <a:pt x="3" y="264"/>
                  </a:lnTo>
                  <a:lnTo>
                    <a:pt x="2" y="259"/>
                  </a:lnTo>
                  <a:lnTo>
                    <a:pt x="1" y="254"/>
                  </a:lnTo>
                  <a:lnTo>
                    <a:pt x="0" y="248"/>
                  </a:lnTo>
                  <a:lnTo>
                    <a:pt x="0" y="55"/>
                  </a:lnTo>
                  <a:close/>
                  <a:moveTo>
                    <a:pt x="14" y="247"/>
                  </a:moveTo>
                  <a:lnTo>
                    <a:pt x="14" y="252"/>
                  </a:lnTo>
                  <a:lnTo>
                    <a:pt x="15" y="256"/>
                  </a:lnTo>
                  <a:lnTo>
                    <a:pt x="16" y="260"/>
                  </a:lnTo>
                  <a:lnTo>
                    <a:pt x="17" y="264"/>
                  </a:lnTo>
                  <a:lnTo>
                    <a:pt x="18" y="267"/>
                  </a:lnTo>
                  <a:lnTo>
                    <a:pt x="21" y="271"/>
                  </a:lnTo>
                  <a:lnTo>
                    <a:pt x="23" y="274"/>
                  </a:lnTo>
                  <a:lnTo>
                    <a:pt x="26" y="277"/>
                  </a:lnTo>
                  <a:lnTo>
                    <a:pt x="29" y="280"/>
                  </a:lnTo>
                  <a:lnTo>
                    <a:pt x="32" y="282"/>
                  </a:lnTo>
                  <a:lnTo>
                    <a:pt x="35" y="284"/>
                  </a:lnTo>
                  <a:lnTo>
                    <a:pt x="39" y="286"/>
                  </a:lnTo>
                  <a:lnTo>
                    <a:pt x="43" y="287"/>
                  </a:lnTo>
                  <a:lnTo>
                    <a:pt x="47" y="289"/>
                  </a:lnTo>
                  <a:lnTo>
                    <a:pt x="51" y="289"/>
                  </a:lnTo>
                  <a:lnTo>
                    <a:pt x="55" y="289"/>
                  </a:lnTo>
                  <a:lnTo>
                    <a:pt x="738" y="289"/>
                  </a:lnTo>
                  <a:lnTo>
                    <a:pt x="742" y="289"/>
                  </a:lnTo>
                  <a:lnTo>
                    <a:pt x="747" y="289"/>
                  </a:lnTo>
                  <a:lnTo>
                    <a:pt x="751" y="288"/>
                  </a:lnTo>
                  <a:lnTo>
                    <a:pt x="754" y="286"/>
                  </a:lnTo>
                  <a:lnTo>
                    <a:pt x="758" y="285"/>
                  </a:lnTo>
                  <a:lnTo>
                    <a:pt x="762" y="282"/>
                  </a:lnTo>
                  <a:lnTo>
                    <a:pt x="765" y="280"/>
                  </a:lnTo>
                  <a:lnTo>
                    <a:pt x="768" y="277"/>
                  </a:lnTo>
                  <a:lnTo>
                    <a:pt x="770" y="275"/>
                  </a:lnTo>
                  <a:lnTo>
                    <a:pt x="773" y="271"/>
                  </a:lnTo>
                  <a:lnTo>
                    <a:pt x="775" y="268"/>
                  </a:lnTo>
                  <a:lnTo>
                    <a:pt x="777" y="264"/>
                  </a:lnTo>
                  <a:lnTo>
                    <a:pt x="778" y="261"/>
                  </a:lnTo>
                  <a:lnTo>
                    <a:pt x="779" y="257"/>
                  </a:lnTo>
                  <a:lnTo>
                    <a:pt x="780" y="252"/>
                  </a:lnTo>
                  <a:lnTo>
                    <a:pt x="780" y="248"/>
                  </a:lnTo>
                  <a:lnTo>
                    <a:pt x="780" y="55"/>
                  </a:lnTo>
                  <a:lnTo>
                    <a:pt x="780" y="51"/>
                  </a:lnTo>
                  <a:lnTo>
                    <a:pt x="779" y="47"/>
                  </a:lnTo>
                  <a:lnTo>
                    <a:pt x="778" y="43"/>
                  </a:lnTo>
                  <a:lnTo>
                    <a:pt x="777" y="39"/>
                  </a:lnTo>
                  <a:lnTo>
                    <a:pt x="775" y="35"/>
                  </a:lnTo>
                  <a:lnTo>
                    <a:pt x="773" y="32"/>
                  </a:lnTo>
                  <a:lnTo>
                    <a:pt x="771" y="28"/>
                  </a:lnTo>
                  <a:lnTo>
                    <a:pt x="768" y="25"/>
                  </a:lnTo>
                  <a:lnTo>
                    <a:pt x="765" y="23"/>
                  </a:lnTo>
                  <a:lnTo>
                    <a:pt x="762" y="20"/>
                  </a:lnTo>
                  <a:lnTo>
                    <a:pt x="759" y="18"/>
                  </a:lnTo>
                  <a:lnTo>
                    <a:pt x="755" y="16"/>
                  </a:lnTo>
                  <a:lnTo>
                    <a:pt x="751" y="15"/>
                  </a:lnTo>
                  <a:lnTo>
                    <a:pt x="747" y="14"/>
                  </a:lnTo>
                  <a:lnTo>
                    <a:pt x="743" y="13"/>
                  </a:lnTo>
                  <a:lnTo>
                    <a:pt x="739" y="13"/>
                  </a:lnTo>
                  <a:lnTo>
                    <a:pt x="56" y="13"/>
                  </a:lnTo>
                  <a:lnTo>
                    <a:pt x="51" y="13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9" y="16"/>
                  </a:lnTo>
                  <a:lnTo>
                    <a:pt x="36" y="18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6" y="25"/>
                  </a:lnTo>
                  <a:lnTo>
                    <a:pt x="23" y="28"/>
                  </a:lnTo>
                  <a:lnTo>
                    <a:pt x="21" y="31"/>
                  </a:lnTo>
                  <a:lnTo>
                    <a:pt x="19" y="35"/>
                  </a:lnTo>
                  <a:lnTo>
                    <a:pt x="17" y="38"/>
                  </a:lnTo>
                  <a:lnTo>
                    <a:pt x="16" y="42"/>
                  </a:lnTo>
                  <a:lnTo>
                    <a:pt x="15" y="46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247"/>
                  </a:lnTo>
                  <a:close/>
                </a:path>
              </a:pathLst>
            </a:custGeom>
            <a:solidFill>
              <a:srgbClr val="77933C"/>
            </a:solidFill>
            <a:ln w="0" cap="flat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2483" y="2105"/>
              <a:ext cx="47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Beam Profile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2591" y="2201"/>
              <a:ext cx="24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Server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2799" y="2201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2299" y="3740"/>
              <a:ext cx="780" cy="449"/>
            </a:xfrm>
            <a:custGeom>
              <a:avLst/>
              <a:gdLst>
                <a:gd name="T0" fmla="*/ 0 w 3912"/>
                <a:gd name="T1" fmla="*/ 375 h 2248"/>
                <a:gd name="T2" fmla="*/ 375 w 3912"/>
                <a:gd name="T3" fmla="*/ 0 h 2248"/>
                <a:gd name="T4" fmla="*/ 3537 w 3912"/>
                <a:gd name="T5" fmla="*/ 0 h 2248"/>
                <a:gd name="T6" fmla="*/ 3912 w 3912"/>
                <a:gd name="T7" fmla="*/ 375 h 2248"/>
                <a:gd name="T8" fmla="*/ 3912 w 3912"/>
                <a:gd name="T9" fmla="*/ 1874 h 2248"/>
                <a:gd name="T10" fmla="*/ 3537 w 3912"/>
                <a:gd name="T11" fmla="*/ 2248 h 2248"/>
                <a:gd name="T12" fmla="*/ 375 w 3912"/>
                <a:gd name="T13" fmla="*/ 2248 h 2248"/>
                <a:gd name="T14" fmla="*/ 0 w 3912"/>
                <a:gd name="T15" fmla="*/ 1874 h 2248"/>
                <a:gd name="T16" fmla="*/ 0 w 3912"/>
                <a:gd name="T17" fmla="*/ 375 h 2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2" h="2248">
                  <a:moveTo>
                    <a:pt x="0" y="375"/>
                  </a:moveTo>
                  <a:cubicBezTo>
                    <a:pt x="0" y="168"/>
                    <a:pt x="168" y="0"/>
                    <a:pt x="375" y="0"/>
                  </a:cubicBezTo>
                  <a:lnTo>
                    <a:pt x="3537" y="0"/>
                  </a:lnTo>
                  <a:cubicBezTo>
                    <a:pt x="3744" y="0"/>
                    <a:pt x="3912" y="168"/>
                    <a:pt x="3912" y="375"/>
                  </a:cubicBezTo>
                  <a:lnTo>
                    <a:pt x="3912" y="1874"/>
                  </a:lnTo>
                  <a:cubicBezTo>
                    <a:pt x="3912" y="2081"/>
                    <a:pt x="3744" y="2248"/>
                    <a:pt x="3537" y="2248"/>
                  </a:cubicBezTo>
                  <a:lnTo>
                    <a:pt x="375" y="2248"/>
                  </a:lnTo>
                  <a:cubicBezTo>
                    <a:pt x="168" y="2248"/>
                    <a:pt x="0" y="2081"/>
                    <a:pt x="0" y="1874"/>
                  </a:cubicBezTo>
                  <a:lnTo>
                    <a:pt x="0" y="375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2292" y="3734"/>
              <a:ext cx="793" cy="461"/>
            </a:xfrm>
            <a:custGeom>
              <a:avLst/>
              <a:gdLst>
                <a:gd name="T0" fmla="*/ 2 w 793"/>
                <a:gd name="T1" fmla="*/ 65 h 461"/>
                <a:gd name="T2" fmla="*/ 10 w 793"/>
                <a:gd name="T3" fmla="*/ 43 h 461"/>
                <a:gd name="T4" fmla="*/ 24 w 793"/>
                <a:gd name="T5" fmla="*/ 24 h 461"/>
                <a:gd name="T6" fmla="*/ 43 w 793"/>
                <a:gd name="T7" fmla="*/ 10 h 461"/>
                <a:gd name="T8" fmla="*/ 65 w 793"/>
                <a:gd name="T9" fmla="*/ 2 h 461"/>
                <a:gd name="T10" fmla="*/ 712 w 793"/>
                <a:gd name="T11" fmla="*/ 0 h 461"/>
                <a:gd name="T12" fmla="*/ 736 w 793"/>
                <a:gd name="T13" fmla="*/ 3 h 461"/>
                <a:gd name="T14" fmla="*/ 757 w 793"/>
                <a:gd name="T15" fmla="*/ 14 h 461"/>
                <a:gd name="T16" fmla="*/ 775 w 793"/>
                <a:gd name="T17" fmla="*/ 29 h 461"/>
                <a:gd name="T18" fmla="*/ 787 w 793"/>
                <a:gd name="T19" fmla="*/ 49 h 461"/>
                <a:gd name="T20" fmla="*/ 793 w 793"/>
                <a:gd name="T21" fmla="*/ 73 h 461"/>
                <a:gd name="T22" fmla="*/ 793 w 793"/>
                <a:gd name="T23" fmla="*/ 388 h 461"/>
                <a:gd name="T24" fmla="*/ 787 w 793"/>
                <a:gd name="T25" fmla="*/ 411 h 461"/>
                <a:gd name="T26" fmla="*/ 775 w 793"/>
                <a:gd name="T27" fmla="*/ 431 h 461"/>
                <a:gd name="T28" fmla="*/ 758 w 793"/>
                <a:gd name="T29" fmla="*/ 447 h 461"/>
                <a:gd name="T30" fmla="*/ 737 w 793"/>
                <a:gd name="T31" fmla="*/ 458 h 461"/>
                <a:gd name="T32" fmla="*/ 713 w 793"/>
                <a:gd name="T33" fmla="*/ 461 h 461"/>
                <a:gd name="T34" fmla="*/ 66 w 793"/>
                <a:gd name="T35" fmla="*/ 460 h 461"/>
                <a:gd name="T36" fmla="*/ 43 w 793"/>
                <a:gd name="T37" fmla="*/ 452 h 461"/>
                <a:gd name="T38" fmla="*/ 24 w 793"/>
                <a:gd name="T39" fmla="*/ 438 h 461"/>
                <a:gd name="T40" fmla="*/ 10 w 793"/>
                <a:gd name="T41" fmla="*/ 419 h 461"/>
                <a:gd name="T42" fmla="*/ 2 w 793"/>
                <a:gd name="T43" fmla="*/ 397 h 461"/>
                <a:gd name="T44" fmla="*/ 0 w 793"/>
                <a:gd name="T45" fmla="*/ 81 h 461"/>
                <a:gd name="T46" fmla="*/ 15 w 793"/>
                <a:gd name="T47" fmla="*/ 393 h 461"/>
                <a:gd name="T48" fmla="*/ 22 w 793"/>
                <a:gd name="T49" fmla="*/ 412 h 461"/>
                <a:gd name="T50" fmla="*/ 33 w 793"/>
                <a:gd name="T51" fmla="*/ 428 h 461"/>
                <a:gd name="T52" fmla="*/ 49 w 793"/>
                <a:gd name="T53" fmla="*/ 440 h 461"/>
                <a:gd name="T54" fmla="*/ 68 w 793"/>
                <a:gd name="T55" fmla="*/ 447 h 461"/>
                <a:gd name="T56" fmla="*/ 712 w 793"/>
                <a:gd name="T57" fmla="*/ 448 h 461"/>
                <a:gd name="T58" fmla="*/ 732 w 793"/>
                <a:gd name="T59" fmla="*/ 445 h 461"/>
                <a:gd name="T60" fmla="*/ 750 w 793"/>
                <a:gd name="T61" fmla="*/ 437 h 461"/>
                <a:gd name="T62" fmla="*/ 765 w 793"/>
                <a:gd name="T63" fmla="*/ 424 h 461"/>
                <a:gd name="T64" fmla="*/ 775 w 793"/>
                <a:gd name="T65" fmla="*/ 407 h 461"/>
                <a:gd name="T66" fmla="*/ 780 w 793"/>
                <a:gd name="T67" fmla="*/ 387 h 461"/>
                <a:gd name="T68" fmla="*/ 780 w 793"/>
                <a:gd name="T69" fmla="*/ 75 h 461"/>
                <a:gd name="T70" fmla="*/ 775 w 793"/>
                <a:gd name="T71" fmla="*/ 55 h 461"/>
                <a:gd name="T72" fmla="*/ 765 w 793"/>
                <a:gd name="T73" fmla="*/ 38 h 461"/>
                <a:gd name="T74" fmla="*/ 750 w 793"/>
                <a:gd name="T75" fmla="*/ 25 h 461"/>
                <a:gd name="T76" fmla="*/ 733 w 793"/>
                <a:gd name="T77" fmla="*/ 16 h 461"/>
                <a:gd name="T78" fmla="*/ 712 w 793"/>
                <a:gd name="T79" fmla="*/ 13 h 461"/>
                <a:gd name="T80" fmla="*/ 68 w 793"/>
                <a:gd name="T81" fmla="*/ 14 h 461"/>
                <a:gd name="T82" fmla="*/ 50 w 793"/>
                <a:gd name="T83" fmla="*/ 21 h 461"/>
                <a:gd name="T84" fmla="*/ 34 w 793"/>
                <a:gd name="T85" fmla="*/ 33 h 461"/>
                <a:gd name="T86" fmla="*/ 22 w 793"/>
                <a:gd name="T87" fmla="*/ 49 h 461"/>
                <a:gd name="T88" fmla="*/ 15 w 793"/>
                <a:gd name="T89" fmla="*/ 67 h 461"/>
                <a:gd name="T90" fmla="*/ 14 w 793"/>
                <a:gd name="T91" fmla="*/ 38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3" h="461">
                  <a:moveTo>
                    <a:pt x="0" y="81"/>
                  </a:moveTo>
                  <a:lnTo>
                    <a:pt x="1" y="73"/>
                  </a:lnTo>
                  <a:lnTo>
                    <a:pt x="2" y="65"/>
                  </a:lnTo>
                  <a:lnTo>
                    <a:pt x="4" y="57"/>
                  </a:lnTo>
                  <a:lnTo>
                    <a:pt x="7" y="50"/>
                  </a:lnTo>
                  <a:lnTo>
                    <a:pt x="10" y="43"/>
                  </a:lnTo>
                  <a:lnTo>
                    <a:pt x="14" y="36"/>
                  </a:lnTo>
                  <a:lnTo>
                    <a:pt x="19" y="30"/>
                  </a:lnTo>
                  <a:lnTo>
                    <a:pt x="24" y="24"/>
                  </a:lnTo>
                  <a:lnTo>
                    <a:pt x="30" y="19"/>
                  </a:lnTo>
                  <a:lnTo>
                    <a:pt x="36" y="14"/>
                  </a:lnTo>
                  <a:lnTo>
                    <a:pt x="43" y="10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65" y="2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712" y="0"/>
                  </a:lnTo>
                  <a:lnTo>
                    <a:pt x="720" y="0"/>
                  </a:lnTo>
                  <a:lnTo>
                    <a:pt x="728" y="2"/>
                  </a:lnTo>
                  <a:lnTo>
                    <a:pt x="736" y="3"/>
                  </a:lnTo>
                  <a:lnTo>
                    <a:pt x="744" y="6"/>
                  </a:lnTo>
                  <a:lnTo>
                    <a:pt x="751" y="9"/>
                  </a:lnTo>
                  <a:lnTo>
                    <a:pt x="757" y="14"/>
                  </a:lnTo>
                  <a:lnTo>
                    <a:pt x="764" y="18"/>
                  </a:lnTo>
                  <a:lnTo>
                    <a:pt x="770" y="23"/>
                  </a:lnTo>
                  <a:lnTo>
                    <a:pt x="775" y="29"/>
                  </a:lnTo>
                  <a:lnTo>
                    <a:pt x="780" y="36"/>
                  </a:lnTo>
                  <a:lnTo>
                    <a:pt x="784" y="42"/>
                  </a:lnTo>
                  <a:lnTo>
                    <a:pt x="787" y="49"/>
                  </a:lnTo>
                  <a:lnTo>
                    <a:pt x="790" y="57"/>
                  </a:lnTo>
                  <a:lnTo>
                    <a:pt x="792" y="64"/>
                  </a:lnTo>
                  <a:lnTo>
                    <a:pt x="793" y="73"/>
                  </a:lnTo>
                  <a:lnTo>
                    <a:pt x="793" y="81"/>
                  </a:lnTo>
                  <a:lnTo>
                    <a:pt x="793" y="380"/>
                  </a:lnTo>
                  <a:lnTo>
                    <a:pt x="793" y="388"/>
                  </a:lnTo>
                  <a:lnTo>
                    <a:pt x="792" y="396"/>
                  </a:lnTo>
                  <a:lnTo>
                    <a:pt x="790" y="404"/>
                  </a:lnTo>
                  <a:lnTo>
                    <a:pt x="787" y="411"/>
                  </a:lnTo>
                  <a:lnTo>
                    <a:pt x="784" y="419"/>
                  </a:lnTo>
                  <a:lnTo>
                    <a:pt x="780" y="425"/>
                  </a:lnTo>
                  <a:lnTo>
                    <a:pt x="775" y="431"/>
                  </a:lnTo>
                  <a:lnTo>
                    <a:pt x="770" y="437"/>
                  </a:lnTo>
                  <a:lnTo>
                    <a:pt x="764" y="443"/>
                  </a:lnTo>
                  <a:lnTo>
                    <a:pt x="758" y="447"/>
                  </a:lnTo>
                  <a:lnTo>
                    <a:pt x="751" y="451"/>
                  </a:lnTo>
                  <a:lnTo>
                    <a:pt x="744" y="455"/>
                  </a:lnTo>
                  <a:lnTo>
                    <a:pt x="737" y="458"/>
                  </a:lnTo>
                  <a:lnTo>
                    <a:pt x="729" y="460"/>
                  </a:lnTo>
                  <a:lnTo>
                    <a:pt x="721" y="461"/>
                  </a:lnTo>
                  <a:lnTo>
                    <a:pt x="713" y="461"/>
                  </a:lnTo>
                  <a:lnTo>
                    <a:pt x="82" y="461"/>
                  </a:lnTo>
                  <a:lnTo>
                    <a:pt x="74" y="461"/>
                  </a:lnTo>
                  <a:lnTo>
                    <a:pt x="66" y="460"/>
                  </a:lnTo>
                  <a:lnTo>
                    <a:pt x="58" y="458"/>
                  </a:lnTo>
                  <a:lnTo>
                    <a:pt x="50" y="455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30" y="443"/>
                  </a:lnTo>
                  <a:lnTo>
                    <a:pt x="24" y="438"/>
                  </a:lnTo>
                  <a:lnTo>
                    <a:pt x="19" y="432"/>
                  </a:lnTo>
                  <a:lnTo>
                    <a:pt x="14" y="426"/>
                  </a:lnTo>
                  <a:lnTo>
                    <a:pt x="10" y="419"/>
                  </a:lnTo>
                  <a:lnTo>
                    <a:pt x="7" y="412"/>
                  </a:lnTo>
                  <a:lnTo>
                    <a:pt x="4" y="405"/>
                  </a:lnTo>
                  <a:lnTo>
                    <a:pt x="2" y="397"/>
                  </a:lnTo>
                  <a:lnTo>
                    <a:pt x="1" y="389"/>
                  </a:lnTo>
                  <a:lnTo>
                    <a:pt x="0" y="380"/>
                  </a:lnTo>
                  <a:lnTo>
                    <a:pt x="0" y="81"/>
                  </a:lnTo>
                  <a:close/>
                  <a:moveTo>
                    <a:pt x="14" y="380"/>
                  </a:moveTo>
                  <a:lnTo>
                    <a:pt x="14" y="387"/>
                  </a:lnTo>
                  <a:lnTo>
                    <a:pt x="15" y="393"/>
                  </a:lnTo>
                  <a:lnTo>
                    <a:pt x="17" y="400"/>
                  </a:lnTo>
                  <a:lnTo>
                    <a:pt x="19" y="406"/>
                  </a:lnTo>
                  <a:lnTo>
                    <a:pt x="22" y="412"/>
                  </a:lnTo>
                  <a:lnTo>
                    <a:pt x="25" y="418"/>
                  </a:lnTo>
                  <a:lnTo>
                    <a:pt x="29" y="423"/>
                  </a:lnTo>
                  <a:lnTo>
                    <a:pt x="33" y="428"/>
                  </a:lnTo>
                  <a:lnTo>
                    <a:pt x="38" y="432"/>
                  </a:lnTo>
                  <a:lnTo>
                    <a:pt x="44" y="436"/>
                  </a:lnTo>
                  <a:lnTo>
                    <a:pt x="49" y="440"/>
                  </a:lnTo>
                  <a:lnTo>
                    <a:pt x="55" y="443"/>
                  </a:lnTo>
                  <a:lnTo>
                    <a:pt x="61" y="445"/>
                  </a:lnTo>
                  <a:lnTo>
                    <a:pt x="68" y="447"/>
                  </a:lnTo>
                  <a:lnTo>
                    <a:pt x="74" y="448"/>
                  </a:lnTo>
                  <a:lnTo>
                    <a:pt x="82" y="448"/>
                  </a:lnTo>
                  <a:lnTo>
                    <a:pt x="712" y="448"/>
                  </a:lnTo>
                  <a:lnTo>
                    <a:pt x="719" y="448"/>
                  </a:lnTo>
                  <a:lnTo>
                    <a:pt x="726" y="447"/>
                  </a:lnTo>
                  <a:lnTo>
                    <a:pt x="732" y="445"/>
                  </a:lnTo>
                  <a:lnTo>
                    <a:pt x="738" y="443"/>
                  </a:lnTo>
                  <a:lnTo>
                    <a:pt x="744" y="440"/>
                  </a:lnTo>
                  <a:lnTo>
                    <a:pt x="750" y="437"/>
                  </a:lnTo>
                  <a:lnTo>
                    <a:pt x="755" y="433"/>
                  </a:lnTo>
                  <a:lnTo>
                    <a:pt x="760" y="428"/>
                  </a:lnTo>
                  <a:lnTo>
                    <a:pt x="765" y="424"/>
                  </a:lnTo>
                  <a:lnTo>
                    <a:pt x="769" y="418"/>
                  </a:lnTo>
                  <a:lnTo>
                    <a:pt x="772" y="413"/>
                  </a:lnTo>
                  <a:lnTo>
                    <a:pt x="775" y="407"/>
                  </a:lnTo>
                  <a:lnTo>
                    <a:pt x="777" y="401"/>
                  </a:lnTo>
                  <a:lnTo>
                    <a:pt x="779" y="394"/>
                  </a:lnTo>
                  <a:lnTo>
                    <a:pt x="780" y="387"/>
                  </a:lnTo>
                  <a:lnTo>
                    <a:pt x="780" y="380"/>
                  </a:lnTo>
                  <a:lnTo>
                    <a:pt x="780" y="82"/>
                  </a:lnTo>
                  <a:lnTo>
                    <a:pt x="780" y="75"/>
                  </a:lnTo>
                  <a:lnTo>
                    <a:pt x="779" y="68"/>
                  </a:lnTo>
                  <a:lnTo>
                    <a:pt x="777" y="61"/>
                  </a:lnTo>
                  <a:lnTo>
                    <a:pt x="775" y="55"/>
                  </a:lnTo>
                  <a:lnTo>
                    <a:pt x="772" y="49"/>
                  </a:lnTo>
                  <a:lnTo>
                    <a:pt x="769" y="43"/>
                  </a:lnTo>
                  <a:lnTo>
                    <a:pt x="765" y="38"/>
                  </a:lnTo>
                  <a:lnTo>
                    <a:pt x="761" y="33"/>
                  </a:lnTo>
                  <a:lnTo>
                    <a:pt x="756" y="29"/>
                  </a:lnTo>
                  <a:lnTo>
                    <a:pt x="750" y="25"/>
                  </a:lnTo>
                  <a:lnTo>
                    <a:pt x="745" y="22"/>
                  </a:lnTo>
                  <a:lnTo>
                    <a:pt x="739" y="19"/>
                  </a:lnTo>
                  <a:lnTo>
                    <a:pt x="733" y="16"/>
                  </a:lnTo>
                  <a:lnTo>
                    <a:pt x="726" y="15"/>
                  </a:lnTo>
                  <a:lnTo>
                    <a:pt x="720" y="14"/>
                  </a:lnTo>
                  <a:lnTo>
                    <a:pt x="712" y="13"/>
                  </a:lnTo>
                  <a:lnTo>
                    <a:pt x="82" y="13"/>
                  </a:lnTo>
                  <a:lnTo>
                    <a:pt x="75" y="13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55" y="18"/>
                  </a:lnTo>
                  <a:lnTo>
                    <a:pt x="50" y="21"/>
                  </a:lnTo>
                  <a:lnTo>
                    <a:pt x="44" y="25"/>
                  </a:lnTo>
                  <a:lnTo>
                    <a:pt x="39" y="28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6" y="43"/>
                  </a:lnTo>
                  <a:lnTo>
                    <a:pt x="22" y="49"/>
                  </a:lnTo>
                  <a:lnTo>
                    <a:pt x="19" y="55"/>
                  </a:lnTo>
                  <a:lnTo>
                    <a:pt x="17" y="61"/>
                  </a:lnTo>
                  <a:lnTo>
                    <a:pt x="15" y="67"/>
                  </a:lnTo>
                  <a:lnTo>
                    <a:pt x="14" y="74"/>
                  </a:lnTo>
                  <a:lnTo>
                    <a:pt x="14" y="81"/>
                  </a:lnTo>
                  <a:lnTo>
                    <a:pt x="14" y="380"/>
                  </a:lnTo>
                  <a:close/>
                </a:path>
              </a:pathLst>
            </a:custGeom>
            <a:solidFill>
              <a:srgbClr val="77933C"/>
            </a:solidFill>
            <a:ln w="0" cap="flat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2439" y="3828"/>
              <a:ext cx="55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Lots of FLASH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576" y="3919"/>
              <a:ext cx="25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servers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2802" y="3919"/>
              <a:ext cx="5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2458" y="4014"/>
              <a:ext cx="517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Camera server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940" y="4014"/>
              <a:ext cx="5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4" name="Freeform 61"/>
            <p:cNvSpPr>
              <a:spLocks/>
            </p:cNvSpPr>
            <p:nvPr/>
          </p:nvSpPr>
          <p:spPr bwMode="auto">
            <a:xfrm>
              <a:off x="4402" y="614"/>
              <a:ext cx="1017" cy="290"/>
            </a:xfrm>
            <a:custGeom>
              <a:avLst/>
              <a:gdLst>
                <a:gd name="T0" fmla="*/ 0 w 5100"/>
                <a:gd name="T1" fmla="*/ 243 h 1454"/>
                <a:gd name="T2" fmla="*/ 243 w 5100"/>
                <a:gd name="T3" fmla="*/ 0 h 1454"/>
                <a:gd name="T4" fmla="*/ 4858 w 5100"/>
                <a:gd name="T5" fmla="*/ 0 h 1454"/>
                <a:gd name="T6" fmla="*/ 5100 w 5100"/>
                <a:gd name="T7" fmla="*/ 243 h 1454"/>
                <a:gd name="T8" fmla="*/ 5100 w 5100"/>
                <a:gd name="T9" fmla="*/ 1212 h 1454"/>
                <a:gd name="T10" fmla="*/ 4858 w 5100"/>
                <a:gd name="T11" fmla="*/ 1454 h 1454"/>
                <a:gd name="T12" fmla="*/ 243 w 5100"/>
                <a:gd name="T13" fmla="*/ 1454 h 1454"/>
                <a:gd name="T14" fmla="*/ 0 w 5100"/>
                <a:gd name="T15" fmla="*/ 1212 h 1454"/>
                <a:gd name="T16" fmla="*/ 0 w 5100"/>
                <a:gd name="T17" fmla="*/ 243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0" h="1454">
                  <a:moveTo>
                    <a:pt x="0" y="243"/>
                  </a:moveTo>
                  <a:cubicBezTo>
                    <a:pt x="0" y="109"/>
                    <a:pt x="109" y="0"/>
                    <a:pt x="243" y="0"/>
                  </a:cubicBezTo>
                  <a:lnTo>
                    <a:pt x="4858" y="0"/>
                  </a:lnTo>
                  <a:cubicBezTo>
                    <a:pt x="4992" y="0"/>
                    <a:pt x="5100" y="109"/>
                    <a:pt x="5100" y="243"/>
                  </a:cubicBezTo>
                  <a:lnTo>
                    <a:pt x="5100" y="1212"/>
                  </a:lnTo>
                  <a:cubicBezTo>
                    <a:pt x="5100" y="1345"/>
                    <a:pt x="4992" y="1454"/>
                    <a:pt x="4858" y="1454"/>
                  </a:cubicBezTo>
                  <a:lnTo>
                    <a:pt x="243" y="1454"/>
                  </a:lnTo>
                  <a:cubicBezTo>
                    <a:pt x="109" y="1454"/>
                    <a:pt x="0" y="1345"/>
                    <a:pt x="0" y="1212"/>
                  </a:cubicBezTo>
                  <a:lnTo>
                    <a:pt x="0" y="243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62"/>
            <p:cNvSpPr>
              <a:spLocks noEditPoints="1"/>
            </p:cNvSpPr>
            <p:nvPr/>
          </p:nvSpPr>
          <p:spPr bwMode="auto">
            <a:xfrm>
              <a:off x="4395" y="607"/>
              <a:ext cx="1030" cy="303"/>
            </a:xfrm>
            <a:custGeom>
              <a:avLst/>
              <a:gdLst>
                <a:gd name="T0" fmla="*/ 1 w 1030"/>
                <a:gd name="T1" fmla="*/ 44 h 303"/>
                <a:gd name="T2" fmla="*/ 7 w 1030"/>
                <a:gd name="T3" fmla="*/ 29 h 303"/>
                <a:gd name="T4" fmla="*/ 16 w 1030"/>
                <a:gd name="T5" fmla="*/ 17 h 303"/>
                <a:gd name="T6" fmla="*/ 29 w 1030"/>
                <a:gd name="T7" fmla="*/ 7 h 303"/>
                <a:gd name="T8" fmla="*/ 44 w 1030"/>
                <a:gd name="T9" fmla="*/ 1 h 303"/>
                <a:gd name="T10" fmla="*/ 975 w 1030"/>
                <a:gd name="T11" fmla="*/ 0 h 303"/>
                <a:gd name="T12" fmla="*/ 991 w 1030"/>
                <a:gd name="T13" fmla="*/ 3 h 303"/>
                <a:gd name="T14" fmla="*/ 1006 w 1030"/>
                <a:gd name="T15" fmla="*/ 10 h 303"/>
                <a:gd name="T16" fmla="*/ 1018 w 1030"/>
                <a:gd name="T17" fmla="*/ 20 h 303"/>
                <a:gd name="T18" fmla="*/ 1026 w 1030"/>
                <a:gd name="T19" fmla="*/ 33 h 303"/>
                <a:gd name="T20" fmla="*/ 1030 w 1030"/>
                <a:gd name="T21" fmla="*/ 49 h 303"/>
                <a:gd name="T22" fmla="*/ 1030 w 1030"/>
                <a:gd name="T23" fmla="*/ 254 h 303"/>
                <a:gd name="T24" fmla="*/ 1026 w 1030"/>
                <a:gd name="T25" fmla="*/ 270 h 303"/>
                <a:gd name="T26" fmla="*/ 1018 w 1030"/>
                <a:gd name="T27" fmla="*/ 283 h 303"/>
                <a:gd name="T28" fmla="*/ 1006 w 1030"/>
                <a:gd name="T29" fmla="*/ 294 h 303"/>
                <a:gd name="T30" fmla="*/ 992 w 1030"/>
                <a:gd name="T31" fmla="*/ 301 h 303"/>
                <a:gd name="T32" fmla="*/ 976 w 1030"/>
                <a:gd name="T33" fmla="*/ 303 h 303"/>
                <a:gd name="T34" fmla="*/ 44 w 1030"/>
                <a:gd name="T35" fmla="*/ 302 h 303"/>
                <a:gd name="T36" fmla="*/ 29 w 1030"/>
                <a:gd name="T37" fmla="*/ 297 h 303"/>
                <a:gd name="T38" fmla="*/ 17 w 1030"/>
                <a:gd name="T39" fmla="*/ 287 h 303"/>
                <a:gd name="T40" fmla="*/ 7 w 1030"/>
                <a:gd name="T41" fmla="*/ 275 h 303"/>
                <a:gd name="T42" fmla="*/ 1 w 1030"/>
                <a:gd name="T43" fmla="*/ 260 h 303"/>
                <a:gd name="T44" fmla="*/ 0 w 1030"/>
                <a:gd name="T45" fmla="*/ 55 h 303"/>
                <a:gd name="T46" fmla="*/ 14 w 1030"/>
                <a:gd name="T47" fmla="*/ 256 h 303"/>
                <a:gd name="T48" fmla="*/ 18 w 1030"/>
                <a:gd name="T49" fmla="*/ 268 h 303"/>
                <a:gd name="T50" fmla="*/ 26 w 1030"/>
                <a:gd name="T51" fmla="*/ 277 h 303"/>
                <a:gd name="T52" fmla="*/ 35 w 1030"/>
                <a:gd name="T53" fmla="*/ 285 h 303"/>
                <a:gd name="T54" fmla="*/ 46 w 1030"/>
                <a:gd name="T55" fmla="*/ 289 h 303"/>
                <a:gd name="T56" fmla="*/ 975 w 1030"/>
                <a:gd name="T57" fmla="*/ 290 h 303"/>
                <a:gd name="T58" fmla="*/ 987 w 1030"/>
                <a:gd name="T59" fmla="*/ 288 h 303"/>
                <a:gd name="T60" fmla="*/ 998 w 1030"/>
                <a:gd name="T61" fmla="*/ 283 h 303"/>
                <a:gd name="T62" fmla="*/ 1007 w 1030"/>
                <a:gd name="T63" fmla="*/ 275 h 303"/>
                <a:gd name="T64" fmla="*/ 1014 w 1030"/>
                <a:gd name="T65" fmla="*/ 265 h 303"/>
                <a:gd name="T66" fmla="*/ 1017 w 1030"/>
                <a:gd name="T67" fmla="*/ 253 h 303"/>
                <a:gd name="T68" fmla="*/ 1017 w 1030"/>
                <a:gd name="T69" fmla="*/ 51 h 303"/>
                <a:gd name="T70" fmla="*/ 1014 w 1030"/>
                <a:gd name="T71" fmla="*/ 39 h 303"/>
                <a:gd name="T72" fmla="*/ 1008 w 1030"/>
                <a:gd name="T73" fmla="*/ 29 h 303"/>
                <a:gd name="T74" fmla="*/ 999 w 1030"/>
                <a:gd name="T75" fmla="*/ 21 h 303"/>
                <a:gd name="T76" fmla="*/ 988 w 1030"/>
                <a:gd name="T77" fmla="*/ 16 h 303"/>
                <a:gd name="T78" fmla="*/ 975 w 1030"/>
                <a:gd name="T79" fmla="*/ 14 h 303"/>
                <a:gd name="T80" fmla="*/ 47 w 1030"/>
                <a:gd name="T81" fmla="*/ 14 h 303"/>
                <a:gd name="T82" fmla="*/ 36 w 1030"/>
                <a:gd name="T83" fmla="*/ 18 h 303"/>
                <a:gd name="T84" fmla="*/ 26 w 1030"/>
                <a:gd name="T85" fmla="*/ 26 h 303"/>
                <a:gd name="T86" fmla="*/ 19 w 1030"/>
                <a:gd name="T87" fmla="*/ 35 h 303"/>
                <a:gd name="T88" fmla="*/ 14 w 1030"/>
                <a:gd name="T89" fmla="*/ 46 h 303"/>
                <a:gd name="T90" fmla="*/ 14 w 1030"/>
                <a:gd name="T91" fmla="*/ 2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0" h="303">
                  <a:moveTo>
                    <a:pt x="0" y="55"/>
                  </a:moveTo>
                  <a:lnTo>
                    <a:pt x="0" y="50"/>
                  </a:lnTo>
                  <a:lnTo>
                    <a:pt x="1" y="44"/>
                  </a:lnTo>
                  <a:lnTo>
                    <a:pt x="3" y="39"/>
                  </a:lnTo>
                  <a:lnTo>
                    <a:pt x="4" y="34"/>
                  </a:lnTo>
                  <a:lnTo>
                    <a:pt x="7" y="29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9" y="7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4" y="1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975" y="0"/>
                  </a:lnTo>
                  <a:lnTo>
                    <a:pt x="981" y="0"/>
                  </a:lnTo>
                  <a:lnTo>
                    <a:pt x="986" y="1"/>
                  </a:lnTo>
                  <a:lnTo>
                    <a:pt x="991" y="3"/>
                  </a:lnTo>
                  <a:lnTo>
                    <a:pt x="996" y="4"/>
                  </a:lnTo>
                  <a:lnTo>
                    <a:pt x="1001" y="7"/>
                  </a:lnTo>
                  <a:lnTo>
                    <a:pt x="1006" y="10"/>
                  </a:lnTo>
                  <a:lnTo>
                    <a:pt x="1010" y="13"/>
                  </a:lnTo>
                  <a:lnTo>
                    <a:pt x="1014" y="16"/>
                  </a:lnTo>
                  <a:lnTo>
                    <a:pt x="1018" y="20"/>
                  </a:lnTo>
                  <a:lnTo>
                    <a:pt x="1021" y="24"/>
                  </a:lnTo>
                  <a:lnTo>
                    <a:pt x="1024" y="29"/>
                  </a:lnTo>
                  <a:lnTo>
                    <a:pt x="1026" y="33"/>
                  </a:lnTo>
                  <a:lnTo>
                    <a:pt x="1028" y="38"/>
                  </a:lnTo>
                  <a:lnTo>
                    <a:pt x="1029" y="44"/>
                  </a:lnTo>
                  <a:lnTo>
                    <a:pt x="1030" y="49"/>
                  </a:lnTo>
                  <a:lnTo>
                    <a:pt x="1030" y="55"/>
                  </a:lnTo>
                  <a:lnTo>
                    <a:pt x="1030" y="248"/>
                  </a:lnTo>
                  <a:lnTo>
                    <a:pt x="1030" y="254"/>
                  </a:lnTo>
                  <a:lnTo>
                    <a:pt x="1029" y="259"/>
                  </a:lnTo>
                  <a:lnTo>
                    <a:pt x="1028" y="264"/>
                  </a:lnTo>
                  <a:lnTo>
                    <a:pt x="1026" y="270"/>
                  </a:lnTo>
                  <a:lnTo>
                    <a:pt x="1024" y="274"/>
                  </a:lnTo>
                  <a:lnTo>
                    <a:pt x="1021" y="279"/>
                  </a:lnTo>
                  <a:lnTo>
                    <a:pt x="1018" y="283"/>
                  </a:lnTo>
                  <a:lnTo>
                    <a:pt x="1015" y="287"/>
                  </a:lnTo>
                  <a:lnTo>
                    <a:pt x="1011" y="290"/>
                  </a:lnTo>
                  <a:lnTo>
                    <a:pt x="1006" y="294"/>
                  </a:lnTo>
                  <a:lnTo>
                    <a:pt x="1002" y="296"/>
                  </a:lnTo>
                  <a:lnTo>
                    <a:pt x="997" y="299"/>
                  </a:lnTo>
                  <a:lnTo>
                    <a:pt x="992" y="301"/>
                  </a:lnTo>
                  <a:lnTo>
                    <a:pt x="987" y="302"/>
                  </a:lnTo>
                  <a:lnTo>
                    <a:pt x="981" y="303"/>
                  </a:lnTo>
                  <a:lnTo>
                    <a:pt x="976" y="303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4" y="302"/>
                  </a:lnTo>
                  <a:lnTo>
                    <a:pt x="39" y="301"/>
                  </a:lnTo>
                  <a:lnTo>
                    <a:pt x="34" y="299"/>
                  </a:lnTo>
                  <a:lnTo>
                    <a:pt x="29" y="297"/>
                  </a:lnTo>
                  <a:lnTo>
                    <a:pt x="25" y="294"/>
                  </a:lnTo>
                  <a:lnTo>
                    <a:pt x="21" y="291"/>
                  </a:lnTo>
                  <a:lnTo>
                    <a:pt x="17" y="287"/>
                  </a:lnTo>
                  <a:lnTo>
                    <a:pt x="13" y="283"/>
                  </a:lnTo>
                  <a:lnTo>
                    <a:pt x="10" y="279"/>
                  </a:lnTo>
                  <a:lnTo>
                    <a:pt x="7" y="275"/>
                  </a:lnTo>
                  <a:lnTo>
                    <a:pt x="5" y="270"/>
                  </a:lnTo>
                  <a:lnTo>
                    <a:pt x="3" y="265"/>
                  </a:lnTo>
                  <a:lnTo>
                    <a:pt x="1" y="260"/>
                  </a:lnTo>
                  <a:lnTo>
                    <a:pt x="1" y="254"/>
                  </a:lnTo>
                  <a:lnTo>
                    <a:pt x="0" y="249"/>
                  </a:lnTo>
                  <a:lnTo>
                    <a:pt x="0" y="55"/>
                  </a:lnTo>
                  <a:close/>
                  <a:moveTo>
                    <a:pt x="14" y="248"/>
                  </a:moveTo>
                  <a:lnTo>
                    <a:pt x="14" y="252"/>
                  </a:lnTo>
                  <a:lnTo>
                    <a:pt x="14" y="256"/>
                  </a:lnTo>
                  <a:lnTo>
                    <a:pt x="15" y="260"/>
                  </a:lnTo>
                  <a:lnTo>
                    <a:pt x="17" y="264"/>
                  </a:lnTo>
                  <a:lnTo>
                    <a:pt x="18" y="268"/>
                  </a:lnTo>
                  <a:lnTo>
                    <a:pt x="21" y="271"/>
                  </a:lnTo>
                  <a:lnTo>
                    <a:pt x="23" y="274"/>
                  </a:lnTo>
                  <a:lnTo>
                    <a:pt x="26" y="277"/>
                  </a:lnTo>
                  <a:lnTo>
                    <a:pt x="29" y="280"/>
                  </a:lnTo>
                  <a:lnTo>
                    <a:pt x="32" y="283"/>
                  </a:lnTo>
                  <a:lnTo>
                    <a:pt x="35" y="285"/>
                  </a:lnTo>
                  <a:lnTo>
                    <a:pt x="39" y="287"/>
                  </a:lnTo>
                  <a:lnTo>
                    <a:pt x="42" y="288"/>
                  </a:lnTo>
                  <a:lnTo>
                    <a:pt x="46" y="289"/>
                  </a:lnTo>
                  <a:lnTo>
                    <a:pt x="51" y="290"/>
                  </a:lnTo>
                  <a:lnTo>
                    <a:pt x="55" y="290"/>
                  </a:lnTo>
                  <a:lnTo>
                    <a:pt x="975" y="290"/>
                  </a:lnTo>
                  <a:lnTo>
                    <a:pt x="979" y="290"/>
                  </a:lnTo>
                  <a:lnTo>
                    <a:pt x="983" y="289"/>
                  </a:lnTo>
                  <a:lnTo>
                    <a:pt x="987" y="288"/>
                  </a:lnTo>
                  <a:lnTo>
                    <a:pt x="991" y="287"/>
                  </a:lnTo>
                  <a:lnTo>
                    <a:pt x="995" y="285"/>
                  </a:lnTo>
                  <a:lnTo>
                    <a:pt x="998" y="283"/>
                  </a:lnTo>
                  <a:lnTo>
                    <a:pt x="1002" y="281"/>
                  </a:lnTo>
                  <a:lnTo>
                    <a:pt x="1005" y="278"/>
                  </a:lnTo>
                  <a:lnTo>
                    <a:pt x="1007" y="275"/>
                  </a:lnTo>
                  <a:lnTo>
                    <a:pt x="1010" y="272"/>
                  </a:lnTo>
                  <a:lnTo>
                    <a:pt x="1012" y="269"/>
                  </a:lnTo>
                  <a:lnTo>
                    <a:pt x="1014" y="265"/>
                  </a:lnTo>
                  <a:lnTo>
                    <a:pt x="1015" y="261"/>
                  </a:lnTo>
                  <a:lnTo>
                    <a:pt x="1016" y="257"/>
                  </a:lnTo>
                  <a:lnTo>
                    <a:pt x="1017" y="253"/>
                  </a:lnTo>
                  <a:lnTo>
                    <a:pt x="1017" y="248"/>
                  </a:lnTo>
                  <a:lnTo>
                    <a:pt x="1017" y="55"/>
                  </a:lnTo>
                  <a:lnTo>
                    <a:pt x="1017" y="51"/>
                  </a:lnTo>
                  <a:lnTo>
                    <a:pt x="1016" y="47"/>
                  </a:lnTo>
                  <a:lnTo>
                    <a:pt x="1015" y="43"/>
                  </a:lnTo>
                  <a:lnTo>
                    <a:pt x="1014" y="39"/>
                  </a:lnTo>
                  <a:lnTo>
                    <a:pt x="1012" y="35"/>
                  </a:lnTo>
                  <a:lnTo>
                    <a:pt x="1010" y="32"/>
                  </a:lnTo>
                  <a:lnTo>
                    <a:pt x="1008" y="29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9" y="21"/>
                  </a:lnTo>
                  <a:lnTo>
                    <a:pt x="995" y="19"/>
                  </a:lnTo>
                  <a:lnTo>
                    <a:pt x="992" y="17"/>
                  </a:lnTo>
                  <a:lnTo>
                    <a:pt x="988" y="16"/>
                  </a:lnTo>
                  <a:lnTo>
                    <a:pt x="984" y="14"/>
                  </a:lnTo>
                  <a:lnTo>
                    <a:pt x="980" y="14"/>
                  </a:lnTo>
                  <a:lnTo>
                    <a:pt x="975" y="14"/>
                  </a:lnTo>
                  <a:lnTo>
                    <a:pt x="55" y="14"/>
                  </a:lnTo>
                  <a:lnTo>
                    <a:pt x="51" y="14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9" y="17"/>
                  </a:lnTo>
                  <a:lnTo>
                    <a:pt x="36" y="18"/>
                  </a:lnTo>
                  <a:lnTo>
                    <a:pt x="32" y="21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2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6" y="42"/>
                  </a:lnTo>
                  <a:lnTo>
                    <a:pt x="14" y="46"/>
                  </a:lnTo>
                  <a:lnTo>
                    <a:pt x="14" y="51"/>
                  </a:lnTo>
                  <a:lnTo>
                    <a:pt x="14" y="55"/>
                  </a:lnTo>
                  <a:lnTo>
                    <a:pt x="14" y="24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4573" y="717"/>
              <a:ext cx="715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C </a:t>
              </a:r>
              <a:r>
                <a:rPr kumimoji="0" lang="de-DE" sz="1000" b="1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server</a:t>
              </a:r>
              <a:r>
                <a: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r>
                <a:rPr kumimoji="0" lang="de-DE" sz="1000" b="1" i="0" u="none" strike="noStrike" cap="none" normalizeH="0" baseline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lib</a:t>
              </a:r>
              <a:r>
                <a: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(Duval)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7" name="Rectangle 64"/>
            <p:cNvSpPr>
              <a:spLocks noChangeArrowheads="1"/>
            </p:cNvSpPr>
            <p:nvPr/>
          </p:nvSpPr>
          <p:spPr bwMode="auto">
            <a:xfrm>
              <a:off x="5248" y="717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8" name="Freeform 65"/>
            <p:cNvSpPr>
              <a:spLocks/>
            </p:cNvSpPr>
            <p:nvPr/>
          </p:nvSpPr>
          <p:spPr bwMode="auto">
            <a:xfrm>
              <a:off x="3305" y="614"/>
              <a:ext cx="1017" cy="290"/>
            </a:xfrm>
            <a:custGeom>
              <a:avLst/>
              <a:gdLst>
                <a:gd name="T0" fmla="*/ 0 w 5100"/>
                <a:gd name="T1" fmla="*/ 243 h 1454"/>
                <a:gd name="T2" fmla="*/ 243 w 5100"/>
                <a:gd name="T3" fmla="*/ 0 h 1454"/>
                <a:gd name="T4" fmla="*/ 4858 w 5100"/>
                <a:gd name="T5" fmla="*/ 0 h 1454"/>
                <a:gd name="T6" fmla="*/ 5100 w 5100"/>
                <a:gd name="T7" fmla="*/ 243 h 1454"/>
                <a:gd name="T8" fmla="*/ 5100 w 5100"/>
                <a:gd name="T9" fmla="*/ 1212 h 1454"/>
                <a:gd name="T10" fmla="*/ 4858 w 5100"/>
                <a:gd name="T11" fmla="*/ 1454 h 1454"/>
                <a:gd name="T12" fmla="*/ 243 w 5100"/>
                <a:gd name="T13" fmla="*/ 1454 h 1454"/>
                <a:gd name="T14" fmla="*/ 0 w 5100"/>
                <a:gd name="T15" fmla="*/ 1212 h 1454"/>
                <a:gd name="T16" fmla="*/ 0 w 5100"/>
                <a:gd name="T17" fmla="*/ 243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0" h="1454">
                  <a:moveTo>
                    <a:pt x="0" y="243"/>
                  </a:moveTo>
                  <a:cubicBezTo>
                    <a:pt x="0" y="109"/>
                    <a:pt x="109" y="0"/>
                    <a:pt x="243" y="0"/>
                  </a:cubicBezTo>
                  <a:lnTo>
                    <a:pt x="4858" y="0"/>
                  </a:lnTo>
                  <a:cubicBezTo>
                    <a:pt x="4992" y="0"/>
                    <a:pt x="5100" y="109"/>
                    <a:pt x="5100" y="243"/>
                  </a:cubicBezTo>
                  <a:lnTo>
                    <a:pt x="5100" y="1212"/>
                  </a:lnTo>
                  <a:cubicBezTo>
                    <a:pt x="5100" y="1345"/>
                    <a:pt x="4992" y="1454"/>
                    <a:pt x="4858" y="1454"/>
                  </a:cubicBezTo>
                  <a:lnTo>
                    <a:pt x="243" y="1454"/>
                  </a:lnTo>
                  <a:cubicBezTo>
                    <a:pt x="109" y="1454"/>
                    <a:pt x="0" y="1345"/>
                    <a:pt x="0" y="1212"/>
                  </a:cubicBezTo>
                  <a:lnTo>
                    <a:pt x="0" y="243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3299" y="607"/>
              <a:ext cx="1030" cy="303"/>
            </a:xfrm>
            <a:custGeom>
              <a:avLst/>
              <a:gdLst>
                <a:gd name="T0" fmla="*/ 1 w 1030"/>
                <a:gd name="T1" fmla="*/ 44 h 303"/>
                <a:gd name="T2" fmla="*/ 6 w 1030"/>
                <a:gd name="T3" fmla="*/ 29 h 303"/>
                <a:gd name="T4" fmla="*/ 16 w 1030"/>
                <a:gd name="T5" fmla="*/ 17 h 303"/>
                <a:gd name="T6" fmla="*/ 28 w 1030"/>
                <a:gd name="T7" fmla="*/ 7 h 303"/>
                <a:gd name="T8" fmla="*/ 43 w 1030"/>
                <a:gd name="T9" fmla="*/ 1 h 303"/>
                <a:gd name="T10" fmla="*/ 975 w 1030"/>
                <a:gd name="T11" fmla="*/ 0 h 303"/>
                <a:gd name="T12" fmla="*/ 991 w 1030"/>
                <a:gd name="T13" fmla="*/ 3 h 303"/>
                <a:gd name="T14" fmla="*/ 1005 w 1030"/>
                <a:gd name="T15" fmla="*/ 10 h 303"/>
                <a:gd name="T16" fmla="*/ 1017 w 1030"/>
                <a:gd name="T17" fmla="*/ 20 h 303"/>
                <a:gd name="T18" fmla="*/ 1025 w 1030"/>
                <a:gd name="T19" fmla="*/ 33 h 303"/>
                <a:gd name="T20" fmla="*/ 1029 w 1030"/>
                <a:gd name="T21" fmla="*/ 49 h 303"/>
                <a:gd name="T22" fmla="*/ 1030 w 1030"/>
                <a:gd name="T23" fmla="*/ 254 h 303"/>
                <a:gd name="T24" fmla="*/ 1026 w 1030"/>
                <a:gd name="T25" fmla="*/ 270 h 303"/>
                <a:gd name="T26" fmla="*/ 1017 w 1030"/>
                <a:gd name="T27" fmla="*/ 283 h 303"/>
                <a:gd name="T28" fmla="*/ 1006 w 1030"/>
                <a:gd name="T29" fmla="*/ 294 h 303"/>
                <a:gd name="T30" fmla="*/ 992 w 1030"/>
                <a:gd name="T31" fmla="*/ 301 h 303"/>
                <a:gd name="T32" fmla="*/ 975 w 1030"/>
                <a:gd name="T33" fmla="*/ 303 h 303"/>
                <a:gd name="T34" fmla="*/ 44 w 1030"/>
                <a:gd name="T35" fmla="*/ 302 h 303"/>
                <a:gd name="T36" fmla="*/ 29 w 1030"/>
                <a:gd name="T37" fmla="*/ 297 h 303"/>
                <a:gd name="T38" fmla="*/ 16 w 1030"/>
                <a:gd name="T39" fmla="*/ 287 h 303"/>
                <a:gd name="T40" fmla="*/ 7 w 1030"/>
                <a:gd name="T41" fmla="*/ 275 h 303"/>
                <a:gd name="T42" fmla="*/ 1 w 1030"/>
                <a:gd name="T43" fmla="*/ 260 h 303"/>
                <a:gd name="T44" fmla="*/ 0 w 1030"/>
                <a:gd name="T45" fmla="*/ 55 h 303"/>
                <a:gd name="T46" fmla="*/ 14 w 1030"/>
                <a:gd name="T47" fmla="*/ 256 h 303"/>
                <a:gd name="T48" fmla="*/ 18 w 1030"/>
                <a:gd name="T49" fmla="*/ 268 h 303"/>
                <a:gd name="T50" fmla="*/ 25 w 1030"/>
                <a:gd name="T51" fmla="*/ 277 h 303"/>
                <a:gd name="T52" fmla="*/ 35 w 1030"/>
                <a:gd name="T53" fmla="*/ 285 h 303"/>
                <a:gd name="T54" fmla="*/ 46 w 1030"/>
                <a:gd name="T55" fmla="*/ 289 h 303"/>
                <a:gd name="T56" fmla="*/ 975 w 1030"/>
                <a:gd name="T57" fmla="*/ 290 h 303"/>
                <a:gd name="T58" fmla="*/ 987 w 1030"/>
                <a:gd name="T59" fmla="*/ 288 h 303"/>
                <a:gd name="T60" fmla="*/ 998 w 1030"/>
                <a:gd name="T61" fmla="*/ 283 h 303"/>
                <a:gd name="T62" fmla="*/ 1007 w 1030"/>
                <a:gd name="T63" fmla="*/ 275 h 303"/>
                <a:gd name="T64" fmla="*/ 1013 w 1030"/>
                <a:gd name="T65" fmla="*/ 265 h 303"/>
                <a:gd name="T66" fmla="*/ 1016 w 1030"/>
                <a:gd name="T67" fmla="*/ 253 h 303"/>
                <a:gd name="T68" fmla="*/ 1016 w 1030"/>
                <a:gd name="T69" fmla="*/ 51 h 303"/>
                <a:gd name="T70" fmla="*/ 1013 w 1030"/>
                <a:gd name="T71" fmla="*/ 39 h 303"/>
                <a:gd name="T72" fmla="*/ 1007 w 1030"/>
                <a:gd name="T73" fmla="*/ 29 h 303"/>
                <a:gd name="T74" fmla="*/ 998 w 1030"/>
                <a:gd name="T75" fmla="*/ 21 h 303"/>
                <a:gd name="T76" fmla="*/ 988 w 1030"/>
                <a:gd name="T77" fmla="*/ 16 h 303"/>
                <a:gd name="T78" fmla="*/ 975 w 1030"/>
                <a:gd name="T79" fmla="*/ 14 h 303"/>
                <a:gd name="T80" fmla="*/ 47 w 1030"/>
                <a:gd name="T81" fmla="*/ 14 h 303"/>
                <a:gd name="T82" fmla="*/ 35 w 1030"/>
                <a:gd name="T83" fmla="*/ 18 h 303"/>
                <a:gd name="T84" fmla="*/ 26 w 1030"/>
                <a:gd name="T85" fmla="*/ 26 h 303"/>
                <a:gd name="T86" fmla="*/ 18 w 1030"/>
                <a:gd name="T87" fmla="*/ 35 h 303"/>
                <a:gd name="T88" fmla="*/ 14 w 1030"/>
                <a:gd name="T89" fmla="*/ 46 h 303"/>
                <a:gd name="T90" fmla="*/ 13 w 1030"/>
                <a:gd name="T91" fmla="*/ 2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0" h="303">
                  <a:moveTo>
                    <a:pt x="0" y="55"/>
                  </a:moveTo>
                  <a:lnTo>
                    <a:pt x="0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8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975" y="0"/>
                  </a:lnTo>
                  <a:lnTo>
                    <a:pt x="980" y="0"/>
                  </a:lnTo>
                  <a:lnTo>
                    <a:pt x="986" y="1"/>
                  </a:lnTo>
                  <a:lnTo>
                    <a:pt x="991" y="3"/>
                  </a:lnTo>
                  <a:lnTo>
                    <a:pt x="996" y="4"/>
                  </a:lnTo>
                  <a:lnTo>
                    <a:pt x="1001" y="7"/>
                  </a:lnTo>
                  <a:lnTo>
                    <a:pt x="1005" y="10"/>
                  </a:lnTo>
                  <a:lnTo>
                    <a:pt x="1010" y="13"/>
                  </a:lnTo>
                  <a:lnTo>
                    <a:pt x="1013" y="16"/>
                  </a:lnTo>
                  <a:lnTo>
                    <a:pt x="1017" y="20"/>
                  </a:lnTo>
                  <a:lnTo>
                    <a:pt x="1020" y="24"/>
                  </a:lnTo>
                  <a:lnTo>
                    <a:pt x="1023" y="29"/>
                  </a:lnTo>
                  <a:lnTo>
                    <a:pt x="1025" y="33"/>
                  </a:lnTo>
                  <a:lnTo>
                    <a:pt x="1027" y="38"/>
                  </a:lnTo>
                  <a:lnTo>
                    <a:pt x="1029" y="44"/>
                  </a:lnTo>
                  <a:lnTo>
                    <a:pt x="1029" y="49"/>
                  </a:lnTo>
                  <a:lnTo>
                    <a:pt x="1030" y="55"/>
                  </a:lnTo>
                  <a:lnTo>
                    <a:pt x="1030" y="248"/>
                  </a:lnTo>
                  <a:lnTo>
                    <a:pt x="1030" y="254"/>
                  </a:lnTo>
                  <a:lnTo>
                    <a:pt x="1029" y="259"/>
                  </a:lnTo>
                  <a:lnTo>
                    <a:pt x="1027" y="264"/>
                  </a:lnTo>
                  <a:lnTo>
                    <a:pt x="1026" y="270"/>
                  </a:lnTo>
                  <a:lnTo>
                    <a:pt x="1023" y="274"/>
                  </a:lnTo>
                  <a:lnTo>
                    <a:pt x="1021" y="279"/>
                  </a:lnTo>
                  <a:lnTo>
                    <a:pt x="1017" y="283"/>
                  </a:lnTo>
                  <a:lnTo>
                    <a:pt x="1014" y="287"/>
                  </a:lnTo>
                  <a:lnTo>
                    <a:pt x="1010" y="290"/>
                  </a:lnTo>
                  <a:lnTo>
                    <a:pt x="1006" y="294"/>
                  </a:lnTo>
                  <a:lnTo>
                    <a:pt x="1002" y="296"/>
                  </a:lnTo>
                  <a:lnTo>
                    <a:pt x="997" y="299"/>
                  </a:lnTo>
                  <a:lnTo>
                    <a:pt x="992" y="301"/>
                  </a:lnTo>
                  <a:lnTo>
                    <a:pt x="986" y="302"/>
                  </a:lnTo>
                  <a:lnTo>
                    <a:pt x="981" y="303"/>
                  </a:lnTo>
                  <a:lnTo>
                    <a:pt x="975" y="303"/>
                  </a:lnTo>
                  <a:lnTo>
                    <a:pt x="55" y="303"/>
                  </a:lnTo>
                  <a:lnTo>
                    <a:pt x="49" y="303"/>
                  </a:lnTo>
                  <a:lnTo>
                    <a:pt x="44" y="302"/>
                  </a:lnTo>
                  <a:lnTo>
                    <a:pt x="39" y="301"/>
                  </a:lnTo>
                  <a:lnTo>
                    <a:pt x="34" y="299"/>
                  </a:lnTo>
                  <a:lnTo>
                    <a:pt x="29" y="297"/>
                  </a:lnTo>
                  <a:lnTo>
                    <a:pt x="24" y="294"/>
                  </a:lnTo>
                  <a:lnTo>
                    <a:pt x="20" y="291"/>
                  </a:lnTo>
                  <a:lnTo>
                    <a:pt x="16" y="287"/>
                  </a:lnTo>
                  <a:lnTo>
                    <a:pt x="13" y="283"/>
                  </a:lnTo>
                  <a:lnTo>
                    <a:pt x="9" y="279"/>
                  </a:lnTo>
                  <a:lnTo>
                    <a:pt x="7" y="275"/>
                  </a:lnTo>
                  <a:lnTo>
                    <a:pt x="4" y="270"/>
                  </a:lnTo>
                  <a:lnTo>
                    <a:pt x="2" y="265"/>
                  </a:lnTo>
                  <a:lnTo>
                    <a:pt x="1" y="260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0" y="55"/>
                  </a:lnTo>
                  <a:close/>
                  <a:moveTo>
                    <a:pt x="13" y="248"/>
                  </a:moveTo>
                  <a:lnTo>
                    <a:pt x="13" y="252"/>
                  </a:lnTo>
                  <a:lnTo>
                    <a:pt x="14" y="256"/>
                  </a:lnTo>
                  <a:lnTo>
                    <a:pt x="15" y="260"/>
                  </a:lnTo>
                  <a:lnTo>
                    <a:pt x="16" y="264"/>
                  </a:lnTo>
                  <a:lnTo>
                    <a:pt x="18" y="268"/>
                  </a:lnTo>
                  <a:lnTo>
                    <a:pt x="20" y="271"/>
                  </a:lnTo>
                  <a:lnTo>
                    <a:pt x="22" y="274"/>
                  </a:lnTo>
                  <a:lnTo>
                    <a:pt x="25" y="277"/>
                  </a:lnTo>
                  <a:lnTo>
                    <a:pt x="28" y="280"/>
                  </a:lnTo>
                  <a:lnTo>
                    <a:pt x="31" y="283"/>
                  </a:lnTo>
                  <a:lnTo>
                    <a:pt x="35" y="285"/>
                  </a:lnTo>
                  <a:lnTo>
                    <a:pt x="38" y="287"/>
                  </a:lnTo>
                  <a:lnTo>
                    <a:pt x="42" y="288"/>
                  </a:lnTo>
                  <a:lnTo>
                    <a:pt x="46" y="289"/>
                  </a:lnTo>
                  <a:lnTo>
                    <a:pt x="50" y="290"/>
                  </a:lnTo>
                  <a:lnTo>
                    <a:pt x="55" y="290"/>
                  </a:lnTo>
                  <a:lnTo>
                    <a:pt x="975" y="290"/>
                  </a:lnTo>
                  <a:lnTo>
                    <a:pt x="979" y="290"/>
                  </a:lnTo>
                  <a:lnTo>
                    <a:pt x="983" y="289"/>
                  </a:lnTo>
                  <a:lnTo>
                    <a:pt x="987" y="288"/>
                  </a:lnTo>
                  <a:lnTo>
                    <a:pt x="991" y="287"/>
                  </a:lnTo>
                  <a:lnTo>
                    <a:pt x="994" y="285"/>
                  </a:lnTo>
                  <a:lnTo>
                    <a:pt x="998" y="283"/>
                  </a:lnTo>
                  <a:lnTo>
                    <a:pt x="1001" y="281"/>
                  </a:lnTo>
                  <a:lnTo>
                    <a:pt x="1004" y="278"/>
                  </a:lnTo>
                  <a:lnTo>
                    <a:pt x="1007" y="275"/>
                  </a:lnTo>
                  <a:lnTo>
                    <a:pt x="1009" y="272"/>
                  </a:lnTo>
                  <a:lnTo>
                    <a:pt x="1011" y="269"/>
                  </a:lnTo>
                  <a:lnTo>
                    <a:pt x="1013" y="265"/>
                  </a:lnTo>
                  <a:lnTo>
                    <a:pt x="1014" y="261"/>
                  </a:lnTo>
                  <a:lnTo>
                    <a:pt x="1016" y="257"/>
                  </a:lnTo>
                  <a:lnTo>
                    <a:pt x="1016" y="253"/>
                  </a:lnTo>
                  <a:lnTo>
                    <a:pt x="1016" y="248"/>
                  </a:lnTo>
                  <a:lnTo>
                    <a:pt x="1016" y="55"/>
                  </a:lnTo>
                  <a:lnTo>
                    <a:pt x="1016" y="51"/>
                  </a:lnTo>
                  <a:lnTo>
                    <a:pt x="1016" y="47"/>
                  </a:lnTo>
                  <a:lnTo>
                    <a:pt x="1015" y="43"/>
                  </a:lnTo>
                  <a:lnTo>
                    <a:pt x="1013" y="39"/>
                  </a:lnTo>
                  <a:lnTo>
                    <a:pt x="1012" y="35"/>
                  </a:lnTo>
                  <a:lnTo>
                    <a:pt x="1010" y="32"/>
                  </a:lnTo>
                  <a:lnTo>
                    <a:pt x="1007" y="29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21"/>
                  </a:lnTo>
                  <a:lnTo>
                    <a:pt x="995" y="19"/>
                  </a:lnTo>
                  <a:lnTo>
                    <a:pt x="991" y="17"/>
                  </a:lnTo>
                  <a:lnTo>
                    <a:pt x="988" y="16"/>
                  </a:lnTo>
                  <a:lnTo>
                    <a:pt x="984" y="14"/>
                  </a:lnTo>
                  <a:lnTo>
                    <a:pt x="980" y="14"/>
                  </a:lnTo>
                  <a:lnTo>
                    <a:pt x="975" y="14"/>
                  </a:lnTo>
                  <a:lnTo>
                    <a:pt x="55" y="14"/>
                  </a:lnTo>
                  <a:lnTo>
                    <a:pt x="51" y="14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9" y="17"/>
                  </a:lnTo>
                  <a:lnTo>
                    <a:pt x="35" y="18"/>
                  </a:lnTo>
                  <a:lnTo>
                    <a:pt x="32" y="21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0" y="32"/>
                  </a:lnTo>
                  <a:lnTo>
                    <a:pt x="18" y="35"/>
                  </a:lnTo>
                  <a:lnTo>
                    <a:pt x="17" y="39"/>
                  </a:lnTo>
                  <a:lnTo>
                    <a:pt x="15" y="42"/>
                  </a:lnTo>
                  <a:lnTo>
                    <a:pt x="14" y="46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3" y="24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425" y="717"/>
              <a:ext cx="81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Java server lib (Duval)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1" name="Rectangle 68"/>
            <p:cNvSpPr>
              <a:spLocks noChangeArrowheads="1"/>
            </p:cNvSpPr>
            <p:nvPr/>
          </p:nvSpPr>
          <p:spPr bwMode="auto">
            <a:xfrm>
              <a:off x="4203" y="717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2149" y="614"/>
              <a:ext cx="1017" cy="290"/>
            </a:xfrm>
            <a:custGeom>
              <a:avLst/>
              <a:gdLst>
                <a:gd name="T0" fmla="*/ 0 w 10200"/>
                <a:gd name="T1" fmla="*/ 485 h 2907"/>
                <a:gd name="T2" fmla="*/ 485 w 10200"/>
                <a:gd name="T3" fmla="*/ 0 h 2907"/>
                <a:gd name="T4" fmla="*/ 9716 w 10200"/>
                <a:gd name="T5" fmla="*/ 0 h 2907"/>
                <a:gd name="T6" fmla="*/ 10200 w 10200"/>
                <a:gd name="T7" fmla="*/ 485 h 2907"/>
                <a:gd name="T8" fmla="*/ 10200 w 10200"/>
                <a:gd name="T9" fmla="*/ 2423 h 2907"/>
                <a:gd name="T10" fmla="*/ 9716 w 10200"/>
                <a:gd name="T11" fmla="*/ 2907 h 2907"/>
                <a:gd name="T12" fmla="*/ 485 w 10200"/>
                <a:gd name="T13" fmla="*/ 2907 h 2907"/>
                <a:gd name="T14" fmla="*/ 0 w 10200"/>
                <a:gd name="T15" fmla="*/ 2423 h 2907"/>
                <a:gd name="T16" fmla="*/ 0 w 10200"/>
                <a:gd name="T17" fmla="*/ 485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00" h="2907">
                  <a:moveTo>
                    <a:pt x="0" y="485"/>
                  </a:moveTo>
                  <a:cubicBezTo>
                    <a:pt x="0" y="217"/>
                    <a:pt x="217" y="0"/>
                    <a:pt x="485" y="0"/>
                  </a:cubicBezTo>
                  <a:lnTo>
                    <a:pt x="9716" y="0"/>
                  </a:lnTo>
                  <a:cubicBezTo>
                    <a:pt x="9984" y="0"/>
                    <a:pt x="10200" y="217"/>
                    <a:pt x="10200" y="485"/>
                  </a:cubicBezTo>
                  <a:lnTo>
                    <a:pt x="10200" y="2423"/>
                  </a:lnTo>
                  <a:cubicBezTo>
                    <a:pt x="10200" y="2690"/>
                    <a:pt x="9984" y="2907"/>
                    <a:pt x="9716" y="2907"/>
                  </a:cubicBezTo>
                  <a:lnTo>
                    <a:pt x="485" y="2907"/>
                  </a:lnTo>
                  <a:cubicBezTo>
                    <a:pt x="217" y="2907"/>
                    <a:pt x="0" y="2690"/>
                    <a:pt x="0" y="2423"/>
                  </a:cubicBezTo>
                  <a:lnTo>
                    <a:pt x="0" y="485"/>
                  </a:lnTo>
                  <a:close/>
                </a:path>
              </a:pathLst>
            </a:custGeom>
            <a:solidFill>
              <a:srgbClr val="4F81B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Freeform 70"/>
            <p:cNvSpPr>
              <a:spLocks noEditPoints="1"/>
            </p:cNvSpPr>
            <p:nvPr/>
          </p:nvSpPr>
          <p:spPr bwMode="auto">
            <a:xfrm>
              <a:off x="2143" y="607"/>
              <a:ext cx="1030" cy="303"/>
            </a:xfrm>
            <a:custGeom>
              <a:avLst/>
              <a:gdLst>
                <a:gd name="T0" fmla="*/ 1 w 1030"/>
                <a:gd name="T1" fmla="*/ 44 h 303"/>
                <a:gd name="T2" fmla="*/ 6 w 1030"/>
                <a:gd name="T3" fmla="*/ 29 h 303"/>
                <a:gd name="T4" fmla="*/ 15 w 1030"/>
                <a:gd name="T5" fmla="*/ 17 h 303"/>
                <a:gd name="T6" fmla="*/ 28 w 1030"/>
                <a:gd name="T7" fmla="*/ 7 h 303"/>
                <a:gd name="T8" fmla="*/ 43 w 1030"/>
                <a:gd name="T9" fmla="*/ 1 h 303"/>
                <a:gd name="T10" fmla="*/ 975 w 1030"/>
                <a:gd name="T11" fmla="*/ 0 h 303"/>
                <a:gd name="T12" fmla="*/ 991 w 1030"/>
                <a:gd name="T13" fmla="*/ 3 h 303"/>
                <a:gd name="T14" fmla="*/ 1005 w 1030"/>
                <a:gd name="T15" fmla="*/ 9 h 303"/>
                <a:gd name="T16" fmla="*/ 1017 w 1030"/>
                <a:gd name="T17" fmla="*/ 20 h 303"/>
                <a:gd name="T18" fmla="*/ 1025 w 1030"/>
                <a:gd name="T19" fmla="*/ 33 h 303"/>
                <a:gd name="T20" fmla="*/ 1029 w 1030"/>
                <a:gd name="T21" fmla="*/ 49 h 303"/>
                <a:gd name="T22" fmla="*/ 1029 w 1030"/>
                <a:gd name="T23" fmla="*/ 254 h 303"/>
                <a:gd name="T24" fmla="*/ 1025 w 1030"/>
                <a:gd name="T25" fmla="*/ 269 h 303"/>
                <a:gd name="T26" fmla="*/ 1017 w 1030"/>
                <a:gd name="T27" fmla="*/ 283 h 303"/>
                <a:gd name="T28" fmla="*/ 1005 w 1030"/>
                <a:gd name="T29" fmla="*/ 294 h 303"/>
                <a:gd name="T30" fmla="*/ 991 w 1030"/>
                <a:gd name="T31" fmla="*/ 301 h 303"/>
                <a:gd name="T32" fmla="*/ 975 w 1030"/>
                <a:gd name="T33" fmla="*/ 303 h 303"/>
                <a:gd name="T34" fmla="*/ 44 w 1030"/>
                <a:gd name="T35" fmla="*/ 302 h 303"/>
                <a:gd name="T36" fmla="*/ 29 w 1030"/>
                <a:gd name="T37" fmla="*/ 297 h 303"/>
                <a:gd name="T38" fmla="*/ 16 w 1030"/>
                <a:gd name="T39" fmla="*/ 287 h 303"/>
                <a:gd name="T40" fmla="*/ 6 w 1030"/>
                <a:gd name="T41" fmla="*/ 275 h 303"/>
                <a:gd name="T42" fmla="*/ 1 w 1030"/>
                <a:gd name="T43" fmla="*/ 260 h 303"/>
                <a:gd name="T44" fmla="*/ 0 w 1030"/>
                <a:gd name="T45" fmla="*/ 55 h 303"/>
                <a:gd name="T46" fmla="*/ 14 w 1030"/>
                <a:gd name="T47" fmla="*/ 256 h 303"/>
                <a:gd name="T48" fmla="*/ 18 w 1030"/>
                <a:gd name="T49" fmla="*/ 268 h 303"/>
                <a:gd name="T50" fmla="*/ 25 w 1030"/>
                <a:gd name="T51" fmla="*/ 277 h 303"/>
                <a:gd name="T52" fmla="*/ 34 w 1030"/>
                <a:gd name="T53" fmla="*/ 285 h 303"/>
                <a:gd name="T54" fmla="*/ 46 w 1030"/>
                <a:gd name="T55" fmla="*/ 289 h 303"/>
                <a:gd name="T56" fmla="*/ 974 w 1030"/>
                <a:gd name="T57" fmla="*/ 290 h 303"/>
                <a:gd name="T58" fmla="*/ 987 w 1030"/>
                <a:gd name="T59" fmla="*/ 288 h 303"/>
                <a:gd name="T60" fmla="*/ 998 w 1030"/>
                <a:gd name="T61" fmla="*/ 283 h 303"/>
                <a:gd name="T62" fmla="*/ 1007 w 1030"/>
                <a:gd name="T63" fmla="*/ 275 h 303"/>
                <a:gd name="T64" fmla="*/ 1013 w 1030"/>
                <a:gd name="T65" fmla="*/ 265 h 303"/>
                <a:gd name="T66" fmla="*/ 1016 w 1030"/>
                <a:gd name="T67" fmla="*/ 253 h 303"/>
                <a:gd name="T68" fmla="*/ 1016 w 1030"/>
                <a:gd name="T69" fmla="*/ 51 h 303"/>
                <a:gd name="T70" fmla="*/ 1013 w 1030"/>
                <a:gd name="T71" fmla="*/ 39 h 303"/>
                <a:gd name="T72" fmla="*/ 1007 w 1030"/>
                <a:gd name="T73" fmla="*/ 29 h 303"/>
                <a:gd name="T74" fmla="*/ 998 w 1030"/>
                <a:gd name="T75" fmla="*/ 21 h 303"/>
                <a:gd name="T76" fmla="*/ 987 w 1030"/>
                <a:gd name="T77" fmla="*/ 15 h 303"/>
                <a:gd name="T78" fmla="*/ 975 w 1030"/>
                <a:gd name="T79" fmla="*/ 13 h 303"/>
                <a:gd name="T80" fmla="*/ 46 w 1030"/>
                <a:gd name="T81" fmla="*/ 14 h 303"/>
                <a:gd name="T82" fmla="*/ 35 w 1030"/>
                <a:gd name="T83" fmla="*/ 18 h 303"/>
                <a:gd name="T84" fmla="*/ 25 w 1030"/>
                <a:gd name="T85" fmla="*/ 25 h 303"/>
                <a:gd name="T86" fmla="*/ 18 w 1030"/>
                <a:gd name="T87" fmla="*/ 35 h 303"/>
                <a:gd name="T88" fmla="*/ 14 w 1030"/>
                <a:gd name="T89" fmla="*/ 46 h 303"/>
                <a:gd name="T90" fmla="*/ 13 w 1030"/>
                <a:gd name="T91" fmla="*/ 2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0" h="303">
                  <a:moveTo>
                    <a:pt x="0" y="55"/>
                  </a:moveTo>
                  <a:lnTo>
                    <a:pt x="0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9" y="25"/>
                  </a:lnTo>
                  <a:lnTo>
                    <a:pt x="12" y="20"/>
                  </a:lnTo>
                  <a:lnTo>
                    <a:pt x="15" y="17"/>
                  </a:lnTo>
                  <a:lnTo>
                    <a:pt x="19" y="13"/>
                  </a:lnTo>
                  <a:lnTo>
                    <a:pt x="23" y="10"/>
                  </a:lnTo>
                  <a:lnTo>
                    <a:pt x="28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3" y="1"/>
                  </a:lnTo>
                  <a:lnTo>
                    <a:pt x="48" y="1"/>
                  </a:lnTo>
                  <a:lnTo>
                    <a:pt x="54" y="0"/>
                  </a:lnTo>
                  <a:lnTo>
                    <a:pt x="975" y="0"/>
                  </a:lnTo>
                  <a:lnTo>
                    <a:pt x="980" y="0"/>
                  </a:lnTo>
                  <a:lnTo>
                    <a:pt x="985" y="1"/>
                  </a:lnTo>
                  <a:lnTo>
                    <a:pt x="991" y="3"/>
                  </a:lnTo>
                  <a:lnTo>
                    <a:pt x="996" y="4"/>
                  </a:lnTo>
                  <a:lnTo>
                    <a:pt x="1001" y="7"/>
                  </a:lnTo>
                  <a:lnTo>
                    <a:pt x="1005" y="9"/>
                  </a:lnTo>
                  <a:lnTo>
                    <a:pt x="1009" y="12"/>
                  </a:lnTo>
                  <a:lnTo>
                    <a:pt x="1013" y="16"/>
                  </a:lnTo>
                  <a:lnTo>
                    <a:pt x="1017" y="20"/>
                  </a:lnTo>
                  <a:lnTo>
                    <a:pt x="1020" y="24"/>
                  </a:lnTo>
                  <a:lnTo>
                    <a:pt x="1023" y="29"/>
                  </a:lnTo>
                  <a:lnTo>
                    <a:pt x="1025" y="33"/>
                  </a:lnTo>
                  <a:lnTo>
                    <a:pt x="1027" y="38"/>
                  </a:lnTo>
                  <a:lnTo>
                    <a:pt x="1028" y="44"/>
                  </a:lnTo>
                  <a:lnTo>
                    <a:pt x="1029" y="49"/>
                  </a:lnTo>
                  <a:lnTo>
                    <a:pt x="1030" y="55"/>
                  </a:lnTo>
                  <a:lnTo>
                    <a:pt x="1030" y="248"/>
                  </a:lnTo>
                  <a:lnTo>
                    <a:pt x="1029" y="254"/>
                  </a:lnTo>
                  <a:lnTo>
                    <a:pt x="1028" y="259"/>
                  </a:lnTo>
                  <a:lnTo>
                    <a:pt x="1027" y="264"/>
                  </a:lnTo>
                  <a:lnTo>
                    <a:pt x="1025" y="269"/>
                  </a:lnTo>
                  <a:lnTo>
                    <a:pt x="1023" y="274"/>
                  </a:lnTo>
                  <a:lnTo>
                    <a:pt x="1020" y="279"/>
                  </a:lnTo>
                  <a:lnTo>
                    <a:pt x="1017" y="283"/>
                  </a:lnTo>
                  <a:lnTo>
                    <a:pt x="1014" y="287"/>
                  </a:lnTo>
                  <a:lnTo>
                    <a:pt x="1010" y="290"/>
                  </a:lnTo>
                  <a:lnTo>
                    <a:pt x="1005" y="294"/>
                  </a:lnTo>
                  <a:lnTo>
                    <a:pt x="1001" y="296"/>
                  </a:lnTo>
                  <a:lnTo>
                    <a:pt x="996" y="299"/>
                  </a:lnTo>
                  <a:lnTo>
                    <a:pt x="991" y="301"/>
                  </a:lnTo>
                  <a:lnTo>
                    <a:pt x="986" y="302"/>
                  </a:lnTo>
                  <a:lnTo>
                    <a:pt x="981" y="303"/>
                  </a:lnTo>
                  <a:lnTo>
                    <a:pt x="975" y="303"/>
                  </a:lnTo>
                  <a:lnTo>
                    <a:pt x="54" y="303"/>
                  </a:lnTo>
                  <a:lnTo>
                    <a:pt x="49" y="303"/>
                  </a:lnTo>
                  <a:lnTo>
                    <a:pt x="44" y="302"/>
                  </a:lnTo>
                  <a:lnTo>
                    <a:pt x="38" y="301"/>
                  </a:lnTo>
                  <a:lnTo>
                    <a:pt x="33" y="299"/>
                  </a:lnTo>
                  <a:lnTo>
                    <a:pt x="29" y="297"/>
                  </a:lnTo>
                  <a:lnTo>
                    <a:pt x="24" y="294"/>
                  </a:lnTo>
                  <a:lnTo>
                    <a:pt x="20" y="291"/>
                  </a:lnTo>
                  <a:lnTo>
                    <a:pt x="16" y="287"/>
                  </a:lnTo>
                  <a:lnTo>
                    <a:pt x="12" y="283"/>
                  </a:lnTo>
                  <a:lnTo>
                    <a:pt x="9" y="279"/>
                  </a:lnTo>
                  <a:lnTo>
                    <a:pt x="6" y="275"/>
                  </a:lnTo>
                  <a:lnTo>
                    <a:pt x="4" y="270"/>
                  </a:lnTo>
                  <a:lnTo>
                    <a:pt x="2" y="265"/>
                  </a:lnTo>
                  <a:lnTo>
                    <a:pt x="1" y="260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0" y="55"/>
                  </a:lnTo>
                  <a:close/>
                  <a:moveTo>
                    <a:pt x="13" y="248"/>
                  </a:moveTo>
                  <a:lnTo>
                    <a:pt x="13" y="252"/>
                  </a:lnTo>
                  <a:lnTo>
                    <a:pt x="14" y="256"/>
                  </a:lnTo>
                  <a:lnTo>
                    <a:pt x="15" y="260"/>
                  </a:lnTo>
                  <a:lnTo>
                    <a:pt x="16" y="264"/>
                  </a:lnTo>
                  <a:lnTo>
                    <a:pt x="18" y="268"/>
                  </a:lnTo>
                  <a:lnTo>
                    <a:pt x="20" y="271"/>
                  </a:lnTo>
                  <a:lnTo>
                    <a:pt x="22" y="274"/>
                  </a:lnTo>
                  <a:lnTo>
                    <a:pt x="25" y="277"/>
                  </a:lnTo>
                  <a:lnTo>
                    <a:pt x="28" y="280"/>
                  </a:lnTo>
                  <a:lnTo>
                    <a:pt x="31" y="283"/>
                  </a:lnTo>
                  <a:lnTo>
                    <a:pt x="34" y="285"/>
                  </a:lnTo>
                  <a:lnTo>
                    <a:pt x="38" y="287"/>
                  </a:lnTo>
                  <a:lnTo>
                    <a:pt x="42" y="288"/>
                  </a:lnTo>
                  <a:lnTo>
                    <a:pt x="46" y="289"/>
                  </a:lnTo>
                  <a:lnTo>
                    <a:pt x="50" y="290"/>
                  </a:lnTo>
                  <a:lnTo>
                    <a:pt x="54" y="290"/>
                  </a:lnTo>
                  <a:lnTo>
                    <a:pt x="974" y="290"/>
                  </a:lnTo>
                  <a:lnTo>
                    <a:pt x="979" y="290"/>
                  </a:lnTo>
                  <a:lnTo>
                    <a:pt x="983" y="289"/>
                  </a:lnTo>
                  <a:lnTo>
                    <a:pt x="987" y="288"/>
                  </a:lnTo>
                  <a:lnTo>
                    <a:pt x="991" y="287"/>
                  </a:lnTo>
                  <a:lnTo>
                    <a:pt x="994" y="285"/>
                  </a:lnTo>
                  <a:lnTo>
                    <a:pt x="998" y="283"/>
                  </a:lnTo>
                  <a:lnTo>
                    <a:pt x="1001" y="281"/>
                  </a:lnTo>
                  <a:lnTo>
                    <a:pt x="1004" y="278"/>
                  </a:lnTo>
                  <a:lnTo>
                    <a:pt x="1007" y="275"/>
                  </a:lnTo>
                  <a:lnTo>
                    <a:pt x="1009" y="272"/>
                  </a:lnTo>
                  <a:lnTo>
                    <a:pt x="1011" y="268"/>
                  </a:lnTo>
                  <a:lnTo>
                    <a:pt x="1013" y="265"/>
                  </a:lnTo>
                  <a:lnTo>
                    <a:pt x="1014" y="261"/>
                  </a:lnTo>
                  <a:lnTo>
                    <a:pt x="1015" y="257"/>
                  </a:lnTo>
                  <a:lnTo>
                    <a:pt x="1016" y="253"/>
                  </a:lnTo>
                  <a:lnTo>
                    <a:pt x="1016" y="248"/>
                  </a:lnTo>
                  <a:lnTo>
                    <a:pt x="1016" y="55"/>
                  </a:lnTo>
                  <a:lnTo>
                    <a:pt x="1016" y="51"/>
                  </a:lnTo>
                  <a:lnTo>
                    <a:pt x="1015" y="47"/>
                  </a:lnTo>
                  <a:lnTo>
                    <a:pt x="1014" y="43"/>
                  </a:lnTo>
                  <a:lnTo>
                    <a:pt x="1013" y="39"/>
                  </a:lnTo>
                  <a:lnTo>
                    <a:pt x="1011" y="35"/>
                  </a:lnTo>
                  <a:lnTo>
                    <a:pt x="1009" y="32"/>
                  </a:lnTo>
                  <a:lnTo>
                    <a:pt x="1007" y="29"/>
                  </a:lnTo>
                  <a:lnTo>
                    <a:pt x="1004" y="26"/>
                  </a:lnTo>
                  <a:lnTo>
                    <a:pt x="1001" y="23"/>
                  </a:lnTo>
                  <a:lnTo>
                    <a:pt x="998" y="21"/>
                  </a:lnTo>
                  <a:lnTo>
                    <a:pt x="995" y="19"/>
                  </a:lnTo>
                  <a:lnTo>
                    <a:pt x="991" y="17"/>
                  </a:lnTo>
                  <a:lnTo>
                    <a:pt x="987" y="15"/>
                  </a:lnTo>
                  <a:lnTo>
                    <a:pt x="983" y="14"/>
                  </a:lnTo>
                  <a:lnTo>
                    <a:pt x="979" y="14"/>
                  </a:lnTo>
                  <a:lnTo>
                    <a:pt x="975" y="13"/>
                  </a:lnTo>
                  <a:lnTo>
                    <a:pt x="55" y="13"/>
                  </a:lnTo>
                  <a:lnTo>
                    <a:pt x="51" y="14"/>
                  </a:lnTo>
                  <a:lnTo>
                    <a:pt x="46" y="14"/>
                  </a:lnTo>
                  <a:lnTo>
                    <a:pt x="42" y="15"/>
                  </a:lnTo>
                  <a:lnTo>
                    <a:pt x="39" y="17"/>
                  </a:lnTo>
                  <a:lnTo>
                    <a:pt x="35" y="18"/>
                  </a:lnTo>
                  <a:lnTo>
                    <a:pt x="31" y="20"/>
                  </a:lnTo>
                  <a:lnTo>
                    <a:pt x="28" y="23"/>
                  </a:lnTo>
                  <a:lnTo>
                    <a:pt x="25" y="25"/>
                  </a:lnTo>
                  <a:lnTo>
                    <a:pt x="22" y="28"/>
                  </a:lnTo>
                  <a:lnTo>
                    <a:pt x="20" y="32"/>
                  </a:lnTo>
                  <a:lnTo>
                    <a:pt x="18" y="35"/>
                  </a:lnTo>
                  <a:lnTo>
                    <a:pt x="16" y="39"/>
                  </a:lnTo>
                  <a:lnTo>
                    <a:pt x="15" y="42"/>
                  </a:lnTo>
                  <a:lnTo>
                    <a:pt x="14" y="46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3" y="24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Rectangle 71"/>
            <p:cNvSpPr>
              <a:spLocks noChangeArrowheads="1"/>
            </p:cNvSpPr>
            <p:nvPr/>
          </p:nvSpPr>
          <p:spPr bwMode="auto">
            <a:xfrm>
              <a:off x="2346" y="717"/>
              <a:ext cx="68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DOOCS server lib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5" name="Rectangle 72"/>
            <p:cNvSpPr>
              <a:spLocks noChangeArrowheads="1"/>
            </p:cNvSpPr>
            <p:nvPr/>
          </p:nvSpPr>
          <p:spPr bwMode="auto">
            <a:xfrm>
              <a:off x="2990" y="717"/>
              <a:ext cx="5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6" name="Freeform 73"/>
            <p:cNvSpPr>
              <a:spLocks/>
            </p:cNvSpPr>
            <p:nvPr/>
          </p:nvSpPr>
          <p:spPr bwMode="auto">
            <a:xfrm>
              <a:off x="407" y="2245"/>
              <a:ext cx="780" cy="1138"/>
            </a:xfrm>
            <a:custGeom>
              <a:avLst/>
              <a:gdLst>
                <a:gd name="T0" fmla="*/ 0 w 7823"/>
                <a:gd name="T1" fmla="*/ 1304 h 11414"/>
                <a:gd name="T2" fmla="*/ 1304 w 7823"/>
                <a:gd name="T3" fmla="*/ 0 h 11414"/>
                <a:gd name="T4" fmla="*/ 6519 w 7823"/>
                <a:gd name="T5" fmla="*/ 0 h 11414"/>
                <a:gd name="T6" fmla="*/ 7823 w 7823"/>
                <a:gd name="T7" fmla="*/ 1304 h 11414"/>
                <a:gd name="T8" fmla="*/ 7823 w 7823"/>
                <a:gd name="T9" fmla="*/ 10110 h 11414"/>
                <a:gd name="T10" fmla="*/ 6519 w 7823"/>
                <a:gd name="T11" fmla="*/ 11414 h 11414"/>
                <a:gd name="T12" fmla="*/ 1304 w 7823"/>
                <a:gd name="T13" fmla="*/ 11414 h 11414"/>
                <a:gd name="T14" fmla="*/ 0 w 7823"/>
                <a:gd name="T15" fmla="*/ 10110 h 11414"/>
                <a:gd name="T16" fmla="*/ 0 w 7823"/>
                <a:gd name="T17" fmla="*/ 1304 h 1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3" h="11414">
                  <a:moveTo>
                    <a:pt x="0" y="1304"/>
                  </a:moveTo>
                  <a:cubicBezTo>
                    <a:pt x="0" y="584"/>
                    <a:pt x="584" y="0"/>
                    <a:pt x="1304" y="0"/>
                  </a:cubicBezTo>
                  <a:lnTo>
                    <a:pt x="6519" y="0"/>
                  </a:lnTo>
                  <a:cubicBezTo>
                    <a:pt x="7239" y="0"/>
                    <a:pt x="7823" y="584"/>
                    <a:pt x="7823" y="1304"/>
                  </a:cubicBezTo>
                  <a:lnTo>
                    <a:pt x="7823" y="10110"/>
                  </a:lnTo>
                  <a:cubicBezTo>
                    <a:pt x="7823" y="10830"/>
                    <a:pt x="7239" y="11414"/>
                    <a:pt x="6519" y="11414"/>
                  </a:cubicBezTo>
                  <a:lnTo>
                    <a:pt x="1304" y="11414"/>
                  </a:lnTo>
                  <a:cubicBezTo>
                    <a:pt x="584" y="11414"/>
                    <a:pt x="0" y="10830"/>
                    <a:pt x="0" y="10110"/>
                  </a:cubicBezTo>
                  <a:lnTo>
                    <a:pt x="0" y="130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74"/>
            <p:cNvSpPr>
              <a:spLocks noEditPoints="1"/>
            </p:cNvSpPr>
            <p:nvPr/>
          </p:nvSpPr>
          <p:spPr bwMode="auto">
            <a:xfrm>
              <a:off x="401" y="2238"/>
              <a:ext cx="793" cy="1151"/>
            </a:xfrm>
            <a:custGeom>
              <a:avLst/>
              <a:gdLst>
                <a:gd name="T0" fmla="*/ 0 w 793"/>
                <a:gd name="T1" fmla="*/ 123 h 1151"/>
                <a:gd name="T2" fmla="*/ 4 w 793"/>
                <a:gd name="T3" fmla="*/ 103 h 1151"/>
                <a:gd name="T4" fmla="*/ 16 w 793"/>
                <a:gd name="T5" fmla="*/ 72 h 1151"/>
                <a:gd name="T6" fmla="*/ 39 w 793"/>
                <a:gd name="T7" fmla="*/ 41 h 1151"/>
                <a:gd name="T8" fmla="*/ 71 w 793"/>
                <a:gd name="T9" fmla="*/ 17 h 1151"/>
                <a:gd name="T10" fmla="*/ 102 w 793"/>
                <a:gd name="T11" fmla="*/ 5 h 1151"/>
                <a:gd name="T12" fmla="*/ 122 w 793"/>
                <a:gd name="T13" fmla="*/ 1 h 1151"/>
                <a:gd name="T14" fmla="*/ 656 w 793"/>
                <a:gd name="T15" fmla="*/ 0 h 1151"/>
                <a:gd name="T16" fmla="*/ 677 w 793"/>
                <a:gd name="T17" fmla="*/ 2 h 1151"/>
                <a:gd name="T18" fmla="*/ 696 w 793"/>
                <a:gd name="T19" fmla="*/ 7 h 1151"/>
                <a:gd name="T20" fmla="*/ 732 w 793"/>
                <a:gd name="T21" fmla="*/ 24 h 1151"/>
                <a:gd name="T22" fmla="*/ 761 w 793"/>
                <a:gd name="T23" fmla="*/ 50 h 1151"/>
                <a:gd name="T24" fmla="*/ 782 w 793"/>
                <a:gd name="T25" fmla="*/ 84 h 1151"/>
                <a:gd name="T26" fmla="*/ 790 w 793"/>
                <a:gd name="T27" fmla="*/ 109 h 1151"/>
                <a:gd name="T28" fmla="*/ 792 w 793"/>
                <a:gd name="T29" fmla="*/ 130 h 1151"/>
                <a:gd name="T30" fmla="*/ 793 w 793"/>
                <a:gd name="T31" fmla="*/ 1021 h 1151"/>
                <a:gd name="T32" fmla="*/ 790 w 793"/>
                <a:gd name="T33" fmla="*/ 1042 h 1151"/>
                <a:gd name="T34" fmla="*/ 782 w 793"/>
                <a:gd name="T35" fmla="*/ 1068 h 1151"/>
                <a:gd name="T36" fmla="*/ 762 w 793"/>
                <a:gd name="T37" fmla="*/ 1101 h 1151"/>
                <a:gd name="T38" fmla="*/ 733 w 793"/>
                <a:gd name="T39" fmla="*/ 1128 h 1151"/>
                <a:gd name="T40" fmla="*/ 697 w 793"/>
                <a:gd name="T41" fmla="*/ 1145 h 1151"/>
                <a:gd name="T42" fmla="*/ 677 w 793"/>
                <a:gd name="T43" fmla="*/ 1150 h 1151"/>
                <a:gd name="T44" fmla="*/ 656 w 793"/>
                <a:gd name="T45" fmla="*/ 1151 h 1151"/>
                <a:gd name="T46" fmla="*/ 122 w 793"/>
                <a:gd name="T47" fmla="*/ 1151 h 1151"/>
                <a:gd name="T48" fmla="*/ 102 w 793"/>
                <a:gd name="T49" fmla="*/ 1147 h 1151"/>
                <a:gd name="T50" fmla="*/ 71 w 793"/>
                <a:gd name="T51" fmla="*/ 1135 h 1151"/>
                <a:gd name="T52" fmla="*/ 40 w 793"/>
                <a:gd name="T53" fmla="*/ 1111 h 1151"/>
                <a:gd name="T54" fmla="*/ 16 w 793"/>
                <a:gd name="T55" fmla="*/ 1080 h 1151"/>
                <a:gd name="T56" fmla="*/ 4 w 793"/>
                <a:gd name="T57" fmla="*/ 1049 h 1151"/>
                <a:gd name="T58" fmla="*/ 0 w 793"/>
                <a:gd name="T59" fmla="*/ 1029 h 1151"/>
                <a:gd name="T60" fmla="*/ 0 w 793"/>
                <a:gd name="T61" fmla="*/ 137 h 1151"/>
                <a:gd name="T62" fmla="*/ 13 w 793"/>
                <a:gd name="T63" fmla="*/ 1027 h 1151"/>
                <a:gd name="T64" fmla="*/ 17 w 793"/>
                <a:gd name="T65" fmla="*/ 1045 h 1151"/>
                <a:gd name="T66" fmla="*/ 28 w 793"/>
                <a:gd name="T67" fmla="*/ 1073 h 1151"/>
                <a:gd name="T68" fmla="*/ 49 w 793"/>
                <a:gd name="T69" fmla="*/ 1102 h 1151"/>
                <a:gd name="T70" fmla="*/ 77 w 793"/>
                <a:gd name="T71" fmla="*/ 1123 h 1151"/>
                <a:gd name="T72" fmla="*/ 105 w 793"/>
                <a:gd name="T73" fmla="*/ 1134 h 1151"/>
                <a:gd name="T74" fmla="*/ 123 w 793"/>
                <a:gd name="T75" fmla="*/ 1137 h 1151"/>
                <a:gd name="T76" fmla="*/ 656 w 793"/>
                <a:gd name="T77" fmla="*/ 1138 h 1151"/>
                <a:gd name="T78" fmla="*/ 675 w 793"/>
                <a:gd name="T79" fmla="*/ 1137 h 1151"/>
                <a:gd name="T80" fmla="*/ 692 w 793"/>
                <a:gd name="T81" fmla="*/ 1133 h 1151"/>
                <a:gd name="T82" fmla="*/ 725 w 793"/>
                <a:gd name="T83" fmla="*/ 1117 h 1151"/>
                <a:gd name="T84" fmla="*/ 751 w 793"/>
                <a:gd name="T85" fmla="*/ 1093 h 1151"/>
                <a:gd name="T86" fmla="*/ 770 w 793"/>
                <a:gd name="T87" fmla="*/ 1063 h 1151"/>
                <a:gd name="T88" fmla="*/ 777 w 793"/>
                <a:gd name="T89" fmla="*/ 1040 h 1151"/>
                <a:gd name="T90" fmla="*/ 779 w 793"/>
                <a:gd name="T91" fmla="*/ 1021 h 1151"/>
                <a:gd name="T92" fmla="*/ 779 w 793"/>
                <a:gd name="T93" fmla="*/ 131 h 1151"/>
                <a:gd name="T94" fmla="*/ 777 w 793"/>
                <a:gd name="T95" fmla="*/ 112 h 1151"/>
                <a:gd name="T96" fmla="*/ 770 w 793"/>
                <a:gd name="T97" fmla="*/ 89 h 1151"/>
                <a:gd name="T98" fmla="*/ 751 w 793"/>
                <a:gd name="T99" fmla="*/ 59 h 1151"/>
                <a:gd name="T100" fmla="*/ 725 w 793"/>
                <a:gd name="T101" fmla="*/ 35 h 1151"/>
                <a:gd name="T102" fmla="*/ 693 w 793"/>
                <a:gd name="T103" fmla="*/ 19 h 1151"/>
                <a:gd name="T104" fmla="*/ 675 w 793"/>
                <a:gd name="T105" fmla="*/ 15 h 1151"/>
                <a:gd name="T106" fmla="*/ 656 w 793"/>
                <a:gd name="T107" fmla="*/ 14 h 1151"/>
                <a:gd name="T108" fmla="*/ 124 w 793"/>
                <a:gd name="T109" fmla="*/ 14 h 1151"/>
                <a:gd name="T110" fmla="*/ 105 w 793"/>
                <a:gd name="T111" fmla="*/ 18 h 1151"/>
                <a:gd name="T112" fmla="*/ 78 w 793"/>
                <a:gd name="T113" fmla="*/ 28 h 1151"/>
                <a:gd name="T114" fmla="*/ 49 w 793"/>
                <a:gd name="T115" fmla="*/ 50 h 1151"/>
                <a:gd name="T116" fmla="*/ 28 w 793"/>
                <a:gd name="T117" fmla="*/ 78 h 1151"/>
                <a:gd name="T118" fmla="*/ 17 w 793"/>
                <a:gd name="T119" fmla="*/ 106 h 1151"/>
                <a:gd name="T120" fmla="*/ 13 w 793"/>
                <a:gd name="T121" fmla="*/ 124 h 1151"/>
                <a:gd name="T122" fmla="*/ 13 w 793"/>
                <a:gd name="T123" fmla="*/ 1014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3" h="1151">
                  <a:moveTo>
                    <a:pt x="0" y="137"/>
                  </a:moveTo>
                  <a:lnTo>
                    <a:pt x="0" y="130"/>
                  </a:lnTo>
                  <a:lnTo>
                    <a:pt x="0" y="123"/>
                  </a:lnTo>
                  <a:lnTo>
                    <a:pt x="1" y="116"/>
                  </a:lnTo>
                  <a:lnTo>
                    <a:pt x="2" y="110"/>
                  </a:lnTo>
                  <a:lnTo>
                    <a:pt x="4" y="103"/>
                  </a:lnTo>
                  <a:lnTo>
                    <a:pt x="6" y="97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3" y="61"/>
                  </a:lnTo>
                  <a:lnTo>
                    <a:pt x="31" y="50"/>
                  </a:lnTo>
                  <a:lnTo>
                    <a:pt x="39" y="41"/>
                  </a:lnTo>
                  <a:lnTo>
                    <a:pt x="49" y="32"/>
                  </a:lnTo>
                  <a:lnTo>
                    <a:pt x="60" y="24"/>
                  </a:lnTo>
                  <a:lnTo>
                    <a:pt x="71" y="17"/>
                  </a:lnTo>
                  <a:lnTo>
                    <a:pt x="83" y="11"/>
                  </a:lnTo>
                  <a:lnTo>
                    <a:pt x="95" y="7"/>
                  </a:lnTo>
                  <a:lnTo>
                    <a:pt x="102" y="5"/>
                  </a:lnTo>
                  <a:lnTo>
                    <a:pt x="109" y="3"/>
                  </a:lnTo>
                  <a:lnTo>
                    <a:pt x="115" y="2"/>
                  </a:lnTo>
                  <a:lnTo>
                    <a:pt x="122" y="1"/>
                  </a:lnTo>
                  <a:lnTo>
                    <a:pt x="129" y="1"/>
                  </a:lnTo>
                  <a:lnTo>
                    <a:pt x="136" y="0"/>
                  </a:lnTo>
                  <a:lnTo>
                    <a:pt x="656" y="0"/>
                  </a:lnTo>
                  <a:lnTo>
                    <a:pt x="663" y="1"/>
                  </a:lnTo>
                  <a:lnTo>
                    <a:pt x="670" y="1"/>
                  </a:lnTo>
                  <a:lnTo>
                    <a:pt x="677" y="2"/>
                  </a:lnTo>
                  <a:lnTo>
                    <a:pt x="683" y="3"/>
                  </a:lnTo>
                  <a:lnTo>
                    <a:pt x="690" y="5"/>
                  </a:lnTo>
                  <a:lnTo>
                    <a:pt x="696" y="7"/>
                  </a:lnTo>
                  <a:lnTo>
                    <a:pt x="709" y="11"/>
                  </a:lnTo>
                  <a:lnTo>
                    <a:pt x="721" y="17"/>
                  </a:lnTo>
                  <a:lnTo>
                    <a:pt x="732" y="24"/>
                  </a:lnTo>
                  <a:lnTo>
                    <a:pt x="743" y="31"/>
                  </a:lnTo>
                  <a:lnTo>
                    <a:pt x="752" y="40"/>
                  </a:lnTo>
                  <a:lnTo>
                    <a:pt x="761" y="50"/>
                  </a:lnTo>
                  <a:lnTo>
                    <a:pt x="769" y="60"/>
                  </a:lnTo>
                  <a:lnTo>
                    <a:pt x="776" y="72"/>
                  </a:lnTo>
                  <a:lnTo>
                    <a:pt x="782" y="84"/>
                  </a:lnTo>
                  <a:lnTo>
                    <a:pt x="786" y="96"/>
                  </a:lnTo>
                  <a:lnTo>
                    <a:pt x="788" y="103"/>
                  </a:lnTo>
                  <a:lnTo>
                    <a:pt x="790" y="109"/>
                  </a:lnTo>
                  <a:lnTo>
                    <a:pt x="791" y="116"/>
                  </a:lnTo>
                  <a:lnTo>
                    <a:pt x="792" y="123"/>
                  </a:lnTo>
                  <a:lnTo>
                    <a:pt x="792" y="130"/>
                  </a:lnTo>
                  <a:lnTo>
                    <a:pt x="793" y="137"/>
                  </a:lnTo>
                  <a:lnTo>
                    <a:pt x="793" y="1015"/>
                  </a:lnTo>
                  <a:lnTo>
                    <a:pt x="793" y="1021"/>
                  </a:lnTo>
                  <a:lnTo>
                    <a:pt x="792" y="1028"/>
                  </a:lnTo>
                  <a:lnTo>
                    <a:pt x="791" y="1035"/>
                  </a:lnTo>
                  <a:lnTo>
                    <a:pt x="790" y="1042"/>
                  </a:lnTo>
                  <a:lnTo>
                    <a:pt x="788" y="1049"/>
                  </a:lnTo>
                  <a:lnTo>
                    <a:pt x="787" y="1055"/>
                  </a:lnTo>
                  <a:lnTo>
                    <a:pt x="782" y="1068"/>
                  </a:lnTo>
                  <a:lnTo>
                    <a:pt x="776" y="1079"/>
                  </a:lnTo>
                  <a:lnTo>
                    <a:pt x="770" y="1091"/>
                  </a:lnTo>
                  <a:lnTo>
                    <a:pt x="762" y="1101"/>
                  </a:lnTo>
                  <a:lnTo>
                    <a:pt x="753" y="1111"/>
                  </a:lnTo>
                  <a:lnTo>
                    <a:pt x="743" y="1120"/>
                  </a:lnTo>
                  <a:lnTo>
                    <a:pt x="733" y="1128"/>
                  </a:lnTo>
                  <a:lnTo>
                    <a:pt x="721" y="1135"/>
                  </a:lnTo>
                  <a:lnTo>
                    <a:pt x="710" y="1140"/>
                  </a:lnTo>
                  <a:lnTo>
                    <a:pt x="697" y="1145"/>
                  </a:lnTo>
                  <a:lnTo>
                    <a:pt x="690" y="1147"/>
                  </a:lnTo>
                  <a:lnTo>
                    <a:pt x="684" y="1148"/>
                  </a:lnTo>
                  <a:lnTo>
                    <a:pt x="677" y="1150"/>
                  </a:lnTo>
                  <a:lnTo>
                    <a:pt x="670" y="1151"/>
                  </a:lnTo>
                  <a:lnTo>
                    <a:pt x="663" y="1151"/>
                  </a:lnTo>
                  <a:lnTo>
                    <a:pt x="656" y="1151"/>
                  </a:lnTo>
                  <a:lnTo>
                    <a:pt x="136" y="1151"/>
                  </a:lnTo>
                  <a:lnTo>
                    <a:pt x="129" y="1151"/>
                  </a:lnTo>
                  <a:lnTo>
                    <a:pt x="122" y="1151"/>
                  </a:lnTo>
                  <a:lnTo>
                    <a:pt x="116" y="1150"/>
                  </a:lnTo>
                  <a:lnTo>
                    <a:pt x="109" y="1149"/>
                  </a:lnTo>
                  <a:lnTo>
                    <a:pt x="102" y="1147"/>
                  </a:lnTo>
                  <a:lnTo>
                    <a:pt x="96" y="1145"/>
                  </a:lnTo>
                  <a:lnTo>
                    <a:pt x="83" y="1141"/>
                  </a:lnTo>
                  <a:lnTo>
                    <a:pt x="71" y="1135"/>
                  </a:lnTo>
                  <a:lnTo>
                    <a:pt x="60" y="1128"/>
                  </a:lnTo>
                  <a:lnTo>
                    <a:pt x="49" y="1120"/>
                  </a:lnTo>
                  <a:lnTo>
                    <a:pt x="40" y="1111"/>
                  </a:lnTo>
                  <a:lnTo>
                    <a:pt x="31" y="1102"/>
                  </a:lnTo>
                  <a:lnTo>
                    <a:pt x="23" y="1091"/>
                  </a:lnTo>
                  <a:lnTo>
                    <a:pt x="16" y="1080"/>
                  </a:lnTo>
                  <a:lnTo>
                    <a:pt x="10" y="1068"/>
                  </a:lnTo>
                  <a:lnTo>
                    <a:pt x="6" y="1056"/>
                  </a:lnTo>
                  <a:lnTo>
                    <a:pt x="4" y="1049"/>
                  </a:lnTo>
                  <a:lnTo>
                    <a:pt x="2" y="1042"/>
                  </a:lnTo>
                  <a:lnTo>
                    <a:pt x="1" y="1036"/>
                  </a:lnTo>
                  <a:lnTo>
                    <a:pt x="0" y="1029"/>
                  </a:lnTo>
                  <a:lnTo>
                    <a:pt x="0" y="1022"/>
                  </a:lnTo>
                  <a:lnTo>
                    <a:pt x="0" y="1015"/>
                  </a:lnTo>
                  <a:lnTo>
                    <a:pt x="0" y="137"/>
                  </a:lnTo>
                  <a:close/>
                  <a:moveTo>
                    <a:pt x="13" y="1014"/>
                  </a:moveTo>
                  <a:lnTo>
                    <a:pt x="13" y="1021"/>
                  </a:lnTo>
                  <a:lnTo>
                    <a:pt x="13" y="1027"/>
                  </a:lnTo>
                  <a:lnTo>
                    <a:pt x="14" y="1033"/>
                  </a:lnTo>
                  <a:lnTo>
                    <a:pt x="15" y="1039"/>
                  </a:lnTo>
                  <a:lnTo>
                    <a:pt x="17" y="1045"/>
                  </a:lnTo>
                  <a:lnTo>
                    <a:pt x="18" y="1051"/>
                  </a:lnTo>
                  <a:lnTo>
                    <a:pt x="22" y="1062"/>
                  </a:lnTo>
                  <a:lnTo>
                    <a:pt x="28" y="1073"/>
                  </a:lnTo>
                  <a:lnTo>
                    <a:pt x="34" y="1083"/>
                  </a:lnTo>
                  <a:lnTo>
                    <a:pt x="41" y="1093"/>
                  </a:lnTo>
                  <a:lnTo>
                    <a:pt x="49" y="1102"/>
                  </a:lnTo>
                  <a:lnTo>
                    <a:pt x="58" y="1110"/>
                  </a:lnTo>
                  <a:lnTo>
                    <a:pt x="67" y="1117"/>
                  </a:lnTo>
                  <a:lnTo>
                    <a:pt x="77" y="1123"/>
                  </a:lnTo>
                  <a:lnTo>
                    <a:pt x="88" y="1128"/>
                  </a:lnTo>
                  <a:lnTo>
                    <a:pt x="99" y="1132"/>
                  </a:lnTo>
                  <a:lnTo>
                    <a:pt x="105" y="1134"/>
                  </a:lnTo>
                  <a:lnTo>
                    <a:pt x="111" y="1135"/>
                  </a:lnTo>
                  <a:lnTo>
                    <a:pt x="117" y="1137"/>
                  </a:lnTo>
                  <a:lnTo>
                    <a:pt x="123" y="1137"/>
                  </a:lnTo>
                  <a:lnTo>
                    <a:pt x="130" y="1138"/>
                  </a:lnTo>
                  <a:lnTo>
                    <a:pt x="136" y="1138"/>
                  </a:lnTo>
                  <a:lnTo>
                    <a:pt x="656" y="1138"/>
                  </a:lnTo>
                  <a:lnTo>
                    <a:pt x="662" y="1138"/>
                  </a:lnTo>
                  <a:lnTo>
                    <a:pt x="668" y="1137"/>
                  </a:lnTo>
                  <a:lnTo>
                    <a:pt x="675" y="1137"/>
                  </a:lnTo>
                  <a:lnTo>
                    <a:pt x="681" y="1135"/>
                  </a:lnTo>
                  <a:lnTo>
                    <a:pt x="687" y="1134"/>
                  </a:lnTo>
                  <a:lnTo>
                    <a:pt x="692" y="1133"/>
                  </a:lnTo>
                  <a:lnTo>
                    <a:pt x="704" y="1128"/>
                  </a:lnTo>
                  <a:lnTo>
                    <a:pt x="714" y="1123"/>
                  </a:lnTo>
                  <a:lnTo>
                    <a:pt x="725" y="1117"/>
                  </a:lnTo>
                  <a:lnTo>
                    <a:pt x="734" y="1110"/>
                  </a:lnTo>
                  <a:lnTo>
                    <a:pt x="743" y="1102"/>
                  </a:lnTo>
                  <a:lnTo>
                    <a:pt x="751" y="1093"/>
                  </a:lnTo>
                  <a:lnTo>
                    <a:pt x="758" y="1084"/>
                  </a:lnTo>
                  <a:lnTo>
                    <a:pt x="764" y="1074"/>
                  </a:lnTo>
                  <a:lnTo>
                    <a:pt x="770" y="1063"/>
                  </a:lnTo>
                  <a:lnTo>
                    <a:pt x="774" y="1051"/>
                  </a:lnTo>
                  <a:lnTo>
                    <a:pt x="775" y="1046"/>
                  </a:lnTo>
                  <a:lnTo>
                    <a:pt x="777" y="1040"/>
                  </a:lnTo>
                  <a:lnTo>
                    <a:pt x="778" y="1034"/>
                  </a:lnTo>
                  <a:lnTo>
                    <a:pt x="779" y="1027"/>
                  </a:lnTo>
                  <a:lnTo>
                    <a:pt x="779" y="1021"/>
                  </a:lnTo>
                  <a:lnTo>
                    <a:pt x="779" y="1015"/>
                  </a:lnTo>
                  <a:lnTo>
                    <a:pt x="779" y="137"/>
                  </a:lnTo>
                  <a:lnTo>
                    <a:pt x="779" y="131"/>
                  </a:lnTo>
                  <a:lnTo>
                    <a:pt x="779" y="125"/>
                  </a:lnTo>
                  <a:lnTo>
                    <a:pt x="778" y="118"/>
                  </a:lnTo>
                  <a:lnTo>
                    <a:pt x="777" y="112"/>
                  </a:lnTo>
                  <a:lnTo>
                    <a:pt x="775" y="106"/>
                  </a:lnTo>
                  <a:lnTo>
                    <a:pt x="774" y="101"/>
                  </a:lnTo>
                  <a:lnTo>
                    <a:pt x="770" y="89"/>
                  </a:lnTo>
                  <a:lnTo>
                    <a:pt x="765" y="78"/>
                  </a:lnTo>
                  <a:lnTo>
                    <a:pt x="759" y="68"/>
                  </a:lnTo>
                  <a:lnTo>
                    <a:pt x="751" y="59"/>
                  </a:lnTo>
                  <a:lnTo>
                    <a:pt x="744" y="50"/>
                  </a:lnTo>
                  <a:lnTo>
                    <a:pt x="735" y="42"/>
                  </a:lnTo>
                  <a:lnTo>
                    <a:pt x="725" y="35"/>
                  </a:lnTo>
                  <a:lnTo>
                    <a:pt x="715" y="29"/>
                  </a:lnTo>
                  <a:lnTo>
                    <a:pt x="704" y="24"/>
                  </a:lnTo>
                  <a:lnTo>
                    <a:pt x="693" y="19"/>
                  </a:lnTo>
                  <a:lnTo>
                    <a:pt x="687" y="18"/>
                  </a:lnTo>
                  <a:lnTo>
                    <a:pt x="681" y="16"/>
                  </a:lnTo>
                  <a:lnTo>
                    <a:pt x="675" y="15"/>
                  </a:lnTo>
                  <a:lnTo>
                    <a:pt x="669" y="14"/>
                  </a:lnTo>
                  <a:lnTo>
                    <a:pt x="663" y="14"/>
                  </a:lnTo>
                  <a:lnTo>
                    <a:pt x="656" y="14"/>
                  </a:lnTo>
                  <a:lnTo>
                    <a:pt x="136" y="14"/>
                  </a:lnTo>
                  <a:lnTo>
                    <a:pt x="130" y="14"/>
                  </a:lnTo>
                  <a:lnTo>
                    <a:pt x="124" y="14"/>
                  </a:lnTo>
                  <a:lnTo>
                    <a:pt x="118" y="15"/>
                  </a:lnTo>
                  <a:lnTo>
                    <a:pt x="111" y="16"/>
                  </a:lnTo>
                  <a:lnTo>
                    <a:pt x="105" y="18"/>
                  </a:lnTo>
                  <a:lnTo>
                    <a:pt x="100" y="19"/>
                  </a:lnTo>
                  <a:lnTo>
                    <a:pt x="88" y="23"/>
                  </a:lnTo>
                  <a:lnTo>
                    <a:pt x="78" y="28"/>
                  </a:lnTo>
                  <a:lnTo>
                    <a:pt x="68" y="35"/>
                  </a:lnTo>
                  <a:lnTo>
                    <a:pt x="58" y="42"/>
                  </a:lnTo>
                  <a:lnTo>
                    <a:pt x="49" y="50"/>
                  </a:lnTo>
                  <a:lnTo>
                    <a:pt x="41" y="58"/>
                  </a:lnTo>
                  <a:lnTo>
                    <a:pt x="34" y="68"/>
                  </a:lnTo>
                  <a:lnTo>
                    <a:pt x="28" y="78"/>
                  </a:lnTo>
                  <a:lnTo>
                    <a:pt x="23" y="89"/>
                  </a:lnTo>
                  <a:lnTo>
                    <a:pt x="18" y="100"/>
                  </a:lnTo>
                  <a:lnTo>
                    <a:pt x="17" y="106"/>
                  </a:lnTo>
                  <a:lnTo>
                    <a:pt x="15" y="112"/>
                  </a:lnTo>
                  <a:lnTo>
                    <a:pt x="14" y="118"/>
                  </a:lnTo>
                  <a:lnTo>
                    <a:pt x="13" y="124"/>
                  </a:lnTo>
                  <a:lnTo>
                    <a:pt x="13" y="131"/>
                  </a:lnTo>
                  <a:lnTo>
                    <a:pt x="13" y="137"/>
                  </a:lnTo>
                  <a:lnTo>
                    <a:pt x="13" y="101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Rectangle 75"/>
            <p:cNvSpPr>
              <a:spLocks noChangeArrowheads="1"/>
            </p:cNvSpPr>
            <p:nvPr/>
          </p:nvSpPr>
          <p:spPr bwMode="auto">
            <a:xfrm>
              <a:off x="748" y="2315"/>
              <a:ext cx="13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ttfr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" name="Rectangle 76"/>
            <p:cNvSpPr>
              <a:spLocks noChangeArrowheads="1"/>
            </p:cNvSpPr>
            <p:nvPr/>
          </p:nvSpPr>
          <p:spPr bwMode="auto">
            <a:xfrm>
              <a:off x="846" y="2315"/>
              <a:ext cx="5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797" y="2407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1" name="Rectangle 78"/>
            <p:cNvSpPr>
              <a:spLocks noChangeArrowheads="1"/>
            </p:cNvSpPr>
            <p:nvPr/>
          </p:nvSpPr>
          <p:spPr bwMode="auto">
            <a:xfrm>
              <a:off x="733" y="2499"/>
              <a:ext cx="16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ttfw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Rectangle 79"/>
            <p:cNvSpPr>
              <a:spLocks noChangeArrowheads="1"/>
            </p:cNvSpPr>
            <p:nvPr/>
          </p:nvSpPr>
          <p:spPr bwMode="auto">
            <a:xfrm>
              <a:off x="862" y="2499"/>
              <a:ext cx="5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797" y="2590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817" y="2590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616" y="2682"/>
              <a:ext cx="39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jdoocs_call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979" y="268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7" name="Rectangle 84"/>
            <p:cNvSpPr>
              <a:spLocks noChangeArrowheads="1"/>
            </p:cNvSpPr>
            <p:nvPr/>
          </p:nvSpPr>
          <p:spPr bwMode="auto">
            <a:xfrm>
              <a:off x="797" y="2774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642" y="2865"/>
              <a:ext cx="346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DAQread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9" name="Rectangle 86"/>
            <p:cNvSpPr>
              <a:spLocks noChangeArrowheads="1"/>
            </p:cNvSpPr>
            <p:nvPr/>
          </p:nvSpPr>
          <p:spPr bwMode="auto">
            <a:xfrm>
              <a:off x="952" y="2865"/>
              <a:ext cx="5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0" name="Rectangle 87"/>
            <p:cNvSpPr>
              <a:spLocks noChangeArrowheads="1"/>
            </p:cNvSpPr>
            <p:nvPr/>
          </p:nvSpPr>
          <p:spPr bwMode="auto">
            <a:xfrm>
              <a:off x="797" y="2957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1" name="Rectangle 88"/>
            <p:cNvSpPr>
              <a:spLocks noChangeArrowheads="1"/>
            </p:cNvSpPr>
            <p:nvPr/>
          </p:nvSpPr>
          <p:spPr bwMode="auto">
            <a:xfrm>
              <a:off x="586" y="3049"/>
              <a:ext cx="476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Wrappers for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" name="Rectangle 89"/>
            <p:cNvSpPr>
              <a:spLocks noChangeArrowheads="1"/>
            </p:cNvSpPr>
            <p:nvPr/>
          </p:nvSpPr>
          <p:spPr bwMode="auto">
            <a:xfrm>
              <a:off x="597" y="3140"/>
              <a:ext cx="43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middle layer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3" name="Rectangle 90"/>
            <p:cNvSpPr>
              <a:spLocks noChangeArrowheads="1"/>
            </p:cNvSpPr>
            <p:nvPr/>
          </p:nvSpPr>
          <p:spPr bwMode="auto">
            <a:xfrm>
              <a:off x="998" y="3140"/>
              <a:ext cx="5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4" name="Rectangle 91"/>
            <p:cNvSpPr>
              <a:spLocks noChangeArrowheads="1"/>
            </p:cNvSpPr>
            <p:nvPr/>
          </p:nvSpPr>
          <p:spPr bwMode="auto">
            <a:xfrm>
              <a:off x="797" y="3232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3415" y="1554"/>
              <a:ext cx="780" cy="290"/>
            </a:xfrm>
            <a:custGeom>
              <a:avLst/>
              <a:gdLst>
                <a:gd name="T0" fmla="*/ 0 w 3912"/>
                <a:gd name="T1" fmla="*/ 242 h 1453"/>
                <a:gd name="T2" fmla="*/ 243 w 3912"/>
                <a:gd name="T3" fmla="*/ 0 h 1453"/>
                <a:gd name="T4" fmla="*/ 3670 w 3912"/>
                <a:gd name="T5" fmla="*/ 0 h 1453"/>
                <a:gd name="T6" fmla="*/ 3912 w 3912"/>
                <a:gd name="T7" fmla="*/ 242 h 1453"/>
                <a:gd name="T8" fmla="*/ 3912 w 3912"/>
                <a:gd name="T9" fmla="*/ 1211 h 1453"/>
                <a:gd name="T10" fmla="*/ 3670 w 3912"/>
                <a:gd name="T11" fmla="*/ 1453 h 1453"/>
                <a:gd name="T12" fmla="*/ 243 w 3912"/>
                <a:gd name="T13" fmla="*/ 1453 h 1453"/>
                <a:gd name="T14" fmla="*/ 0 w 3912"/>
                <a:gd name="T15" fmla="*/ 1211 h 1453"/>
                <a:gd name="T16" fmla="*/ 0 w 3912"/>
                <a:gd name="T17" fmla="*/ 242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2" h="1453">
                  <a:moveTo>
                    <a:pt x="0" y="242"/>
                  </a:moveTo>
                  <a:cubicBezTo>
                    <a:pt x="0" y="108"/>
                    <a:pt x="109" y="0"/>
                    <a:pt x="243" y="0"/>
                  </a:cubicBezTo>
                  <a:lnTo>
                    <a:pt x="3670" y="0"/>
                  </a:lnTo>
                  <a:cubicBezTo>
                    <a:pt x="3804" y="0"/>
                    <a:pt x="3912" y="108"/>
                    <a:pt x="3912" y="242"/>
                  </a:cubicBezTo>
                  <a:lnTo>
                    <a:pt x="3912" y="1211"/>
                  </a:lnTo>
                  <a:cubicBezTo>
                    <a:pt x="3912" y="1344"/>
                    <a:pt x="3804" y="1453"/>
                    <a:pt x="3670" y="1453"/>
                  </a:cubicBezTo>
                  <a:lnTo>
                    <a:pt x="243" y="1453"/>
                  </a:lnTo>
                  <a:cubicBezTo>
                    <a:pt x="109" y="1453"/>
                    <a:pt x="0" y="1344"/>
                    <a:pt x="0" y="1211"/>
                  </a:cubicBezTo>
                  <a:lnTo>
                    <a:pt x="0" y="242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Freeform 93"/>
            <p:cNvSpPr>
              <a:spLocks noEditPoints="1"/>
            </p:cNvSpPr>
            <p:nvPr/>
          </p:nvSpPr>
          <p:spPr bwMode="auto">
            <a:xfrm>
              <a:off x="3408" y="1548"/>
              <a:ext cx="794" cy="303"/>
            </a:xfrm>
            <a:custGeom>
              <a:avLst/>
              <a:gdLst>
                <a:gd name="T0" fmla="*/ 2 w 794"/>
                <a:gd name="T1" fmla="*/ 44 h 303"/>
                <a:gd name="T2" fmla="*/ 7 w 794"/>
                <a:gd name="T3" fmla="*/ 29 h 303"/>
                <a:gd name="T4" fmla="*/ 16 w 794"/>
                <a:gd name="T5" fmla="*/ 16 h 303"/>
                <a:gd name="T6" fmla="*/ 29 w 794"/>
                <a:gd name="T7" fmla="*/ 7 h 303"/>
                <a:gd name="T8" fmla="*/ 44 w 794"/>
                <a:gd name="T9" fmla="*/ 1 h 303"/>
                <a:gd name="T10" fmla="*/ 739 w 794"/>
                <a:gd name="T11" fmla="*/ 0 h 303"/>
                <a:gd name="T12" fmla="*/ 755 w 794"/>
                <a:gd name="T13" fmla="*/ 2 h 303"/>
                <a:gd name="T14" fmla="*/ 769 w 794"/>
                <a:gd name="T15" fmla="*/ 9 h 303"/>
                <a:gd name="T16" fmla="*/ 781 w 794"/>
                <a:gd name="T17" fmla="*/ 19 h 303"/>
                <a:gd name="T18" fmla="*/ 789 w 794"/>
                <a:gd name="T19" fmla="*/ 33 h 303"/>
                <a:gd name="T20" fmla="*/ 793 w 794"/>
                <a:gd name="T21" fmla="*/ 49 h 303"/>
                <a:gd name="T22" fmla="*/ 793 w 794"/>
                <a:gd name="T23" fmla="*/ 253 h 303"/>
                <a:gd name="T24" fmla="*/ 789 w 794"/>
                <a:gd name="T25" fmla="*/ 269 h 303"/>
                <a:gd name="T26" fmla="*/ 781 w 794"/>
                <a:gd name="T27" fmla="*/ 283 h 303"/>
                <a:gd name="T28" fmla="*/ 770 w 794"/>
                <a:gd name="T29" fmla="*/ 293 h 303"/>
                <a:gd name="T30" fmla="*/ 755 w 794"/>
                <a:gd name="T31" fmla="*/ 300 h 303"/>
                <a:gd name="T32" fmla="*/ 739 w 794"/>
                <a:gd name="T33" fmla="*/ 303 h 303"/>
                <a:gd name="T34" fmla="*/ 45 w 794"/>
                <a:gd name="T35" fmla="*/ 302 h 303"/>
                <a:gd name="T36" fmla="*/ 30 w 794"/>
                <a:gd name="T37" fmla="*/ 296 h 303"/>
                <a:gd name="T38" fmla="*/ 17 w 794"/>
                <a:gd name="T39" fmla="*/ 287 h 303"/>
                <a:gd name="T40" fmla="*/ 7 w 794"/>
                <a:gd name="T41" fmla="*/ 274 h 303"/>
                <a:gd name="T42" fmla="*/ 2 w 794"/>
                <a:gd name="T43" fmla="*/ 259 h 303"/>
                <a:gd name="T44" fmla="*/ 0 w 794"/>
                <a:gd name="T45" fmla="*/ 55 h 303"/>
                <a:gd name="T46" fmla="*/ 15 w 794"/>
                <a:gd name="T47" fmla="*/ 256 h 303"/>
                <a:gd name="T48" fmla="*/ 19 w 794"/>
                <a:gd name="T49" fmla="*/ 267 h 303"/>
                <a:gd name="T50" fmla="*/ 26 w 794"/>
                <a:gd name="T51" fmla="*/ 277 h 303"/>
                <a:gd name="T52" fmla="*/ 35 w 794"/>
                <a:gd name="T53" fmla="*/ 284 h 303"/>
                <a:gd name="T54" fmla="*/ 47 w 794"/>
                <a:gd name="T55" fmla="*/ 289 h 303"/>
                <a:gd name="T56" fmla="*/ 738 w 794"/>
                <a:gd name="T57" fmla="*/ 290 h 303"/>
                <a:gd name="T58" fmla="*/ 751 w 794"/>
                <a:gd name="T59" fmla="*/ 288 h 303"/>
                <a:gd name="T60" fmla="*/ 762 w 794"/>
                <a:gd name="T61" fmla="*/ 283 h 303"/>
                <a:gd name="T62" fmla="*/ 771 w 794"/>
                <a:gd name="T63" fmla="*/ 275 h 303"/>
                <a:gd name="T64" fmla="*/ 777 w 794"/>
                <a:gd name="T65" fmla="*/ 264 h 303"/>
                <a:gd name="T66" fmla="*/ 780 w 794"/>
                <a:gd name="T67" fmla="*/ 252 h 303"/>
                <a:gd name="T68" fmla="*/ 780 w 794"/>
                <a:gd name="T69" fmla="*/ 51 h 303"/>
                <a:gd name="T70" fmla="*/ 777 w 794"/>
                <a:gd name="T71" fmla="*/ 39 h 303"/>
                <a:gd name="T72" fmla="*/ 771 w 794"/>
                <a:gd name="T73" fmla="*/ 28 h 303"/>
                <a:gd name="T74" fmla="*/ 762 w 794"/>
                <a:gd name="T75" fmla="*/ 20 h 303"/>
                <a:gd name="T76" fmla="*/ 751 w 794"/>
                <a:gd name="T77" fmla="*/ 15 h 303"/>
                <a:gd name="T78" fmla="*/ 739 w 794"/>
                <a:gd name="T79" fmla="*/ 13 h 303"/>
                <a:gd name="T80" fmla="*/ 47 w 794"/>
                <a:gd name="T81" fmla="*/ 14 h 303"/>
                <a:gd name="T82" fmla="*/ 36 w 794"/>
                <a:gd name="T83" fmla="*/ 18 h 303"/>
                <a:gd name="T84" fmla="*/ 26 w 794"/>
                <a:gd name="T85" fmla="*/ 25 h 303"/>
                <a:gd name="T86" fmla="*/ 19 w 794"/>
                <a:gd name="T87" fmla="*/ 35 h 303"/>
                <a:gd name="T88" fmla="*/ 15 w 794"/>
                <a:gd name="T89" fmla="*/ 46 h 303"/>
                <a:gd name="T90" fmla="*/ 14 w 794"/>
                <a:gd name="T91" fmla="*/ 24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4" h="303">
                  <a:moveTo>
                    <a:pt x="0" y="55"/>
                  </a:moveTo>
                  <a:lnTo>
                    <a:pt x="1" y="50"/>
                  </a:lnTo>
                  <a:lnTo>
                    <a:pt x="2" y="44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6" y="16"/>
                  </a:lnTo>
                  <a:lnTo>
                    <a:pt x="20" y="12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739" y="0"/>
                  </a:lnTo>
                  <a:lnTo>
                    <a:pt x="744" y="0"/>
                  </a:lnTo>
                  <a:lnTo>
                    <a:pt x="749" y="1"/>
                  </a:lnTo>
                  <a:lnTo>
                    <a:pt x="755" y="2"/>
                  </a:lnTo>
                  <a:lnTo>
                    <a:pt x="760" y="4"/>
                  </a:lnTo>
                  <a:lnTo>
                    <a:pt x="765" y="6"/>
                  </a:lnTo>
                  <a:lnTo>
                    <a:pt x="769" y="9"/>
                  </a:lnTo>
                  <a:lnTo>
                    <a:pt x="773" y="12"/>
                  </a:lnTo>
                  <a:lnTo>
                    <a:pt x="777" y="16"/>
                  </a:lnTo>
                  <a:lnTo>
                    <a:pt x="781" y="19"/>
                  </a:lnTo>
                  <a:lnTo>
                    <a:pt x="784" y="24"/>
                  </a:lnTo>
                  <a:lnTo>
                    <a:pt x="787" y="28"/>
                  </a:lnTo>
                  <a:lnTo>
                    <a:pt x="789" y="33"/>
                  </a:lnTo>
                  <a:lnTo>
                    <a:pt x="791" y="38"/>
                  </a:lnTo>
                  <a:lnTo>
                    <a:pt x="792" y="43"/>
                  </a:lnTo>
                  <a:lnTo>
                    <a:pt x="793" y="49"/>
                  </a:lnTo>
                  <a:lnTo>
                    <a:pt x="794" y="54"/>
                  </a:lnTo>
                  <a:lnTo>
                    <a:pt x="794" y="248"/>
                  </a:lnTo>
                  <a:lnTo>
                    <a:pt x="793" y="253"/>
                  </a:lnTo>
                  <a:lnTo>
                    <a:pt x="792" y="259"/>
                  </a:lnTo>
                  <a:lnTo>
                    <a:pt x="791" y="264"/>
                  </a:lnTo>
                  <a:lnTo>
                    <a:pt x="789" y="269"/>
                  </a:lnTo>
                  <a:lnTo>
                    <a:pt x="787" y="274"/>
                  </a:lnTo>
                  <a:lnTo>
                    <a:pt x="784" y="278"/>
                  </a:lnTo>
                  <a:lnTo>
                    <a:pt x="781" y="283"/>
                  </a:lnTo>
                  <a:lnTo>
                    <a:pt x="778" y="287"/>
                  </a:lnTo>
                  <a:lnTo>
                    <a:pt x="774" y="290"/>
                  </a:lnTo>
                  <a:lnTo>
                    <a:pt x="770" y="293"/>
                  </a:lnTo>
                  <a:lnTo>
                    <a:pt x="765" y="296"/>
                  </a:lnTo>
                  <a:lnTo>
                    <a:pt x="760" y="298"/>
                  </a:lnTo>
                  <a:lnTo>
                    <a:pt x="755" y="300"/>
                  </a:lnTo>
                  <a:lnTo>
                    <a:pt x="750" y="302"/>
                  </a:lnTo>
                  <a:lnTo>
                    <a:pt x="745" y="303"/>
                  </a:lnTo>
                  <a:lnTo>
                    <a:pt x="739" y="303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5" y="302"/>
                  </a:lnTo>
                  <a:lnTo>
                    <a:pt x="40" y="301"/>
                  </a:lnTo>
                  <a:lnTo>
                    <a:pt x="34" y="299"/>
                  </a:lnTo>
                  <a:lnTo>
                    <a:pt x="30" y="296"/>
                  </a:lnTo>
                  <a:lnTo>
                    <a:pt x="25" y="294"/>
                  </a:lnTo>
                  <a:lnTo>
                    <a:pt x="21" y="290"/>
                  </a:lnTo>
                  <a:lnTo>
                    <a:pt x="17" y="287"/>
                  </a:lnTo>
                  <a:lnTo>
                    <a:pt x="13" y="283"/>
                  </a:lnTo>
                  <a:lnTo>
                    <a:pt x="10" y="279"/>
                  </a:lnTo>
                  <a:lnTo>
                    <a:pt x="7" y="274"/>
                  </a:lnTo>
                  <a:lnTo>
                    <a:pt x="5" y="270"/>
                  </a:lnTo>
                  <a:lnTo>
                    <a:pt x="3" y="264"/>
                  </a:lnTo>
                  <a:lnTo>
                    <a:pt x="2" y="259"/>
                  </a:lnTo>
                  <a:lnTo>
                    <a:pt x="1" y="254"/>
                  </a:lnTo>
                  <a:lnTo>
                    <a:pt x="0" y="248"/>
                  </a:lnTo>
                  <a:lnTo>
                    <a:pt x="0" y="55"/>
                  </a:lnTo>
                  <a:close/>
                  <a:moveTo>
                    <a:pt x="14" y="247"/>
                  </a:moveTo>
                  <a:lnTo>
                    <a:pt x="14" y="252"/>
                  </a:lnTo>
                  <a:lnTo>
                    <a:pt x="15" y="256"/>
                  </a:lnTo>
                  <a:lnTo>
                    <a:pt x="16" y="260"/>
                  </a:lnTo>
                  <a:lnTo>
                    <a:pt x="17" y="264"/>
                  </a:lnTo>
                  <a:lnTo>
                    <a:pt x="19" y="267"/>
                  </a:lnTo>
                  <a:lnTo>
                    <a:pt x="21" y="271"/>
                  </a:lnTo>
                  <a:lnTo>
                    <a:pt x="23" y="274"/>
                  </a:lnTo>
                  <a:lnTo>
                    <a:pt x="26" y="277"/>
                  </a:lnTo>
                  <a:lnTo>
                    <a:pt x="29" y="280"/>
                  </a:lnTo>
                  <a:lnTo>
                    <a:pt x="32" y="282"/>
                  </a:lnTo>
                  <a:lnTo>
                    <a:pt x="35" y="284"/>
                  </a:lnTo>
                  <a:lnTo>
                    <a:pt x="39" y="286"/>
                  </a:lnTo>
                  <a:lnTo>
                    <a:pt x="43" y="288"/>
                  </a:lnTo>
                  <a:lnTo>
                    <a:pt x="47" y="289"/>
                  </a:lnTo>
                  <a:lnTo>
                    <a:pt x="51" y="289"/>
                  </a:lnTo>
                  <a:lnTo>
                    <a:pt x="55" y="290"/>
                  </a:lnTo>
                  <a:lnTo>
                    <a:pt x="738" y="290"/>
                  </a:lnTo>
                  <a:lnTo>
                    <a:pt x="743" y="289"/>
                  </a:lnTo>
                  <a:lnTo>
                    <a:pt x="747" y="289"/>
                  </a:lnTo>
                  <a:lnTo>
                    <a:pt x="751" y="288"/>
                  </a:lnTo>
                  <a:lnTo>
                    <a:pt x="755" y="286"/>
                  </a:lnTo>
                  <a:lnTo>
                    <a:pt x="758" y="285"/>
                  </a:lnTo>
                  <a:lnTo>
                    <a:pt x="762" y="283"/>
                  </a:lnTo>
                  <a:lnTo>
                    <a:pt x="765" y="280"/>
                  </a:lnTo>
                  <a:lnTo>
                    <a:pt x="768" y="277"/>
                  </a:lnTo>
                  <a:lnTo>
                    <a:pt x="771" y="275"/>
                  </a:lnTo>
                  <a:lnTo>
                    <a:pt x="773" y="271"/>
                  </a:lnTo>
                  <a:lnTo>
                    <a:pt x="775" y="268"/>
                  </a:lnTo>
                  <a:lnTo>
                    <a:pt x="777" y="264"/>
                  </a:lnTo>
                  <a:lnTo>
                    <a:pt x="778" y="260"/>
                  </a:lnTo>
                  <a:lnTo>
                    <a:pt x="779" y="257"/>
                  </a:lnTo>
                  <a:lnTo>
                    <a:pt x="780" y="252"/>
                  </a:lnTo>
                  <a:lnTo>
                    <a:pt x="780" y="248"/>
                  </a:lnTo>
                  <a:lnTo>
                    <a:pt x="780" y="55"/>
                  </a:lnTo>
                  <a:lnTo>
                    <a:pt x="780" y="51"/>
                  </a:lnTo>
                  <a:lnTo>
                    <a:pt x="780" y="47"/>
                  </a:lnTo>
                  <a:lnTo>
                    <a:pt x="779" y="43"/>
                  </a:lnTo>
                  <a:lnTo>
                    <a:pt x="777" y="39"/>
                  </a:lnTo>
                  <a:lnTo>
                    <a:pt x="776" y="35"/>
                  </a:lnTo>
                  <a:lnTo>
                    <a:pt x="773" y="32"/>
                  </a:lnTo>
                  <a:lnTo>
                    <a:pt x="771" y="28"/>
                  </a:lnTo>
                  <a:lnTo>
                    <a:pt x="768" y="25"/>
                  </a:lnTo>
                  <a:lnTo>
                    <a:pt x="765" y="23"/>
                  </a:lnTo>
                  <a:lnTo>
                    <a:pt x="762" y="20"/>
                  </a:lnTo>
                  <a:lnTo>
                    <a:pt x="759" y="18"/>
                  </a:lnTo>
                  <a:lnTo>
                    <a:pt x="755" y="16"/>
                  </a:lnTo>
                  <a:lnTo>
                    <a:pt x="751" y="15"/>
                  </a:lnTo>
                  <a:lnTo>
                    <a:pt x="747" y="14"/>
                  </a:lnTo>
                  <a:lnTo>
                    <a:pt x="743" y="13"/>
                  </a:lnTo>
                  <a:lnTo>
                    <a:pt x="739" y="13"/>
                  </a:lnTo>
                  <a:lnTo>
                    <a:pt x="56" y="13"/>
                  </a:lnTo>
                  <a:lnTo>
                    <a:pt x="51" y="13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40" y="16"/>
                  </a:lnTo>
                  <a:lnTo>
                    <a:pt x="36" y="18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6" y="25"/>
                  </a:lnTo>
                  <a:lnTo>
                    <a:pt x="23" y="28"/>
                  </a:lnTo>
                  <a:lnTo>
                    <a:pt x="21" y="31"/>
                  </a:lnTo>
                  <a:lnTo>
                    <a:pt x="19" y="35"/>
                  </a:lnTo>
                  <a:lnTo>
                    <a:pt x="17" y="38"/>
                  </a:lnTo>
                  <a:lnTo>
                    <a:pt x="16" y="42"/>
                  </a:lnTo>
                  <a:lnTo>
                    <a:pt x="15" y="46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247"/>
                  </a:lnTo>
                  <a:close/>
                </a:path>
              </a:pathLst>
            </a:custGeom>
            <a:solidFill>
              <a:srgbClr val="77933C"/>
            </a:solidFill>
            <a:ln w="0" cap="flat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Rectangle 94"/>
            <p:cNvSpPr>
              <a:spLocks noChangeArrowheads="1"/>
            </p:cNvSpPr>
            <p:nvPr/>
          </p:nvSpPr>
          <p:spPr bwMode="auto">
            <a:xfrm>
              <a:off x="3754" y="1658"/>
              <a:ext cx="134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tbd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3856" y="1658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3445" y="2710"/>
              <a:ext cx="780" cy="453"/>
            </a:xfrm>
            <a:custGeom>
              <a:avLst/>
              <a:gdLst>
                <a:gd name="T0" fmla="*/ 0 w 3912"/>
                <a:gd name="T1" fmla="*/ 378 h 2270"/>
                <a:gd name="T2" fmla="*/ 378 w 3912"/>
                <a:gd name="T3" fmla="*/ 0 h 2270"/>
                <a:gd name="T4" fmla="*/ 3533 w 3912"/>
                <a:gd name="T5" fmla="*/ 0 h 2270"/>
                <a:gd name="T6" fmla="*/ 3912 w 3912"/>
                <a:gd name="T7" fmla="*/ 378 h 2270"/>
                <a:gd name="T8" fmla="*/ 3912 w 3912"/>
                <a:gd name="T9" fmla="*/ 1891 h 2270"/>
                <a:gd name="T10" fmla="*/ 3533 w 3912"/>
                <a:gd name="T11" fmla="*/ 2270 h 2270"/>
                <a:gd name="T12" fmla="*/ 378 w 3912"/>
                <a:gd name="T13" fmla="*/ 2270 h 2270"/>
                <a:gd name="T14" fmla="*/ 0 w 3912"/>
                <a:gd name="T15" fmla="*/ 1891 h 2270"/>
                <a:gd name="T16" fmla="*/ 0 w 3912"/>
                <a:gd name="T17" fmla="*/ 378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2" h="2270">
                  <a:moveTo>
                    <a:pt x="0" y="378"/>
                  </a:moveTo>
                  <a:cubicBezTo>
                    <a:pt x="0" y="169"/>
                    <a:pt x="170" y="0"/>
                    <a:pt x="378" y="0"/>
                  </a:cubicBezTo>
                  <a:lnTo>
                    <a:pt x="3533" y="0"/>
                  </a:lnTo>
                  <a:cubicBezTo>
                    <a:pt x="3742" y="0"/>
                    <a:pt x="3912" y="169"/>
                    <a:pt x="3912" y="378"/>
                  </a:cubicBezTo>
                  <a:lnTo>
                    <a:pt x="3912" y="1891"/>
                  </a:lnTo>
                  <a:cubicBezTo>
                    <a:pt x="3912" y="2100"/>
                    <a:pt x="3742" y="2270"/>
                    <a:pt x="3533" y="2270"/>
                  </a:cubicBezTo>
                  <a:lnTo>
                    <a:pt x="378" y="2270"/>
                  </a:lnTo>
                  <a:cubicBezTo>
                    <a:pt x="170" y="2270"/>
                    <a:pt x="0" y="2100"/>
                    <a:pt x="0" y="1891"/>
                  </a:cubicBezTo>
                  <a:lnTo>
                    <a:pt x="0" y="378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Freeform 97"/>
            <p:cNvSpPr>
              <a:spLocks noEditPoints="1"/>
            </p:cNvSpPr>
            <p:nvPr/>
          </p:nvSpPr>
          <p:spPr bwMode="auto">
            <a:xfrm>
              <a:off x="3439" y="2704"/>
              <a:ext cx="793" cy="465"/>
            </a:xfrm>
            <a:custGeom>
              <a:avLst/>
              <a:gdLst>
                <a:gd name="T0" fmla="*/ 1 w 793"/>
                <a:gd name="T1" fmla="*/ 65 h 465"/>
                <a:gd name="T2" fmla="*/ 10 w 793"/>
                <a:gd name="T3" fmla="*/ 43 h 465"/>
                <a:gd name="T4" fmla="*/ 23 w 793"/>
                <a:gd name="T5" fmla="*/ 24 h 465"/>
                <a:gd name="T6" fmla="*/ 42 w 793"/>
                <a:gd name="T7" fmla="*/ 10 h 465"/>
                <a:gd name="T8" fmla="*/ 65 w 793"/>
                <a:gd name="T9" fmla="*/ 1 h 465"/>
                <a:gd name="T10" fmla="*/ 711 w 793"/>
                <a:gd name="T11" fmla="*/ 0 h 465"/>
                <a:gd name="T12" fmla="*/ 735 w 793"/>
                <a:gd name="T13" fmla="*/ 3 h 465"/>
                <a:gd name="T14" fmla="*/ 756 w 793"/>
                <a:gd name="T15" fmla="*/ 13 h 465"/>
                <a:gd name="T16" fmla="*/ 774 w 793"/>
                <a:gd name="T17" fmla="*/ 29 h 465"/>
                <a:gd name="T18" fmla="*/ 786 w 793"/>
                <a:gd name="T19" fmla="*/ 49 h 465"/>
                <a:gd name="T20" fmla="*/ 792 w 793"/>
                <a:gd name="T21" fmla="*/ 73 h 465"/>
                <a:gd name="T22" fmla="*/ 792 w 793"/>
                <a:gd name="T23" fmla="*/ 391 h 465"/>
                <a:gd name="T24" fmla="*/ 787 w 793"/>
                <a:gd name="T25" fmla="*/ 415 h 465"/>
                <a:gd name="T26" fmla="*/ 774 w 793"/>
                <a:gd name="T27" fmla="*/ 435 h 465"/>
                <a:gd name="T28" fmla="*/ 757 w 793"/>
                <a:gd name="T29" fmla="*/ 451 h 465"/>
                <a:gd name="T30" fmla="*/ 735 w 793"/>
                <a:gd name="T31" fmla="*/ 462 h 465"/>
                <a:gd name="T32" fmla="*/ 711 w 793"/>
                <a:gd name="T33" fmla="*/ 465 h 465"/>
                <a:gd name="T34" fmla="*/ 66 w 793"/>
                <a:gd name="T35" fmla="*/ 464 h 465"/>
                <a:gd name="T36" fmla="*/ 43 w 793"/>
                <a:gd name="T37" fmla="*/ 456 h 465"/>
                <a:gd name="T38" fmla="*/ 24 w 793"/>
                <a:gd name="T39" fmla="*/ 442 h 465"/>
                <a:gd name="T40" fmla="*/ 10 w 793"/>
                <a:gd name="T41" fmla="*/ 423 h 465"/>
                <a:gd name="T42" fmla="*/ 2 w 793"/>
                <a:gd name="T43" fmla="*/ 400 h 465"/>
                <a:gd name="T44" fmla="*/ 0 w 793"/>
                <a:gd name="T45" fmla="*/ 82 h 465"/>
                <a:gd name="T46" fmla="*/ 14 w 793"/>
                <a:gd name="T47" fmla="*/ 397 h 465"/>
                <a:gd name="T48" fmla="*/ 21 w 793"/>
                <a:gd name="T49" fmla="*/ 416 h 465"/>
                <a:gd name="T50" fmla="*/ 33 w 793"/>
                <a:gd name="T51" fmla="*/ 432 h 465"/>
                <a:gd name="T52" fmla="*/ 49 w 793"/>
                <a:gd name="T53" fmla="*/ 444 h 465"/>
                <a:gd name="T54" fmla="*/ 68 w 793"/>
                <a:gd name="T55" fmla="*/ 451 h 465"/>
                <a:gd name="T56" fmla="*/ 710 w 793"/>
                <a:gd name="T57" fmla="*/ 452 h 465"/>
                <a:gd name="T58" fmla="*/ 731 w 793"/>
                <a:gd name="T59" fmla="*/ 449 h 465"/>
                <a:gd name="T60" fmla="*/ 749 w 793"/>
                <a:gd name="T61" fmla="*/ 440 h 465"/>
                <a:gd name="T62" fmla="*/ 764 w 793"/>
                <a:gd name="T63" fmla="*/ 427 h 465"/>
                <a:gd name="T64" fmla="*/ 774 w 793"/>
                <a:gd name="T65" fmla="*/ 410 h 465"/>
                <a:gd name="T66" fmla="*/ 779 w 793"/>
                <a:gd name="T67" fmla="*/ 391 h 465"/>
                <a:gd name="T68" fmla="*/ 779 w 793"/>
                <a:gd name="T69" fmla="*/ 75 h 465"/>
                <a:gd name="T70" fmla="*/ 774 w 793"/>
                <a:gd name="T71" fmla="*/ 55 h 465"/>
                <a:gd name="T72" fmla="*/ 764 w 793"/>
                <a:gd name="T73" fmla="*/ 38 h 465"/>
                <a:gd name="T74" fmla="*/ 750 w 793"/>
                <a:gd name="T75" fmla="*/ 25 h 465"/>
                <a:gd name="T76" fmla="*/ 732 w 793"/>
                <a:gd name="T77" fmla="*/ 16 h 465"/>
                <a:gd name="T78" fmla="*/ 711 w 793"/>
                <a:gd name="T79" fmla="*/ 13 h 465"/>
                <a:gd name="T80" fmla="*/ 68 w 793"/>
                <a:gd name="T81" fmla="*/ 14 h 465"/>
                <a:gd name="T82" fmla="*/ 49 w 793"/>
                <a:gd name="T83" fmla="*/ 21 h 465"/>
                <a:gd name="T84" fmla="*/ 33 w 793"/>
                <a:gd name="T85" fmla="*/ 33 h 465"/>
                <a:gd name="T86" fmla="*/ 21 w 793"/>
                <a:gd name="T87" fmla="*/ 49 h 465"/>
                <a:gd name="T88" fmla="*/ 14 w 793"/>
                <a:gd name="T89" fmla="*/ 67 h 465"/>
                <a:gd name="T90" fmla="*/ 13 w 793"/>
                <a:gd name="T91" fmla="*/ 38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3" h="465">
                  <a:moveTo>
                    <a:pt x="0" y="82"/>
                  </a:moveTo>
                  <a:lnTo>
                    <a:pt x="0" y="74"/>
                  </a:lnTo>
                  <a:lnTo>
                    <a:pt x="1" y="65"/>
                  </a:lnTo>
                  <a:lnTo>
                    <a:pt x="3" y="58"/>
                  </a:lnTo>
                  <a:lnTo>
                    <a:pt x="6" y="50"/>
                  </a:lnTo>
                  <a:lnTo>
                    <a:pt x="10" y="43"/>
                  </a:lnTo>
                  <a:lnTo>
                    <a:pt x="13" y="36"/>
                  </a:lnTo>
                  <a:lnTo>
                    <a:pt x="18" y="30"/>
                  </a:lnTo>
                  <a:lnTo>
                    <a:pt x="23" y="24"/>
                  </a:lnTo>
                  <a:lnTo>
                    <a:pt x="29" y="19"/>
                  </a:lnTo>
                  <a:lnTo>
                    <a:pt x="36" y="14"/>
                  </a:lnTo>
                  <a:lnTo>
                    <a:pt x="42" y="10"/>
                  </a:lnTo>
                  <a:lnTo>
                    <a:pt x="50" y="6"/>
                  </a:lnTo>
                  <a:lnTo>
                    <a:pt x="57" y="3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711" y="0"/>
                  </a:lnTo>
                  <a:lnTo>
                    <a:pt x="719" y="0"/>
                  </a:lnTo>
                  <a:lnTo>
                    <a:pt x="727" y="1"/>
                  </a:lnTo>
                  <a:lnTo>
                    <a:pt x="735" y="3"/>
                  </a:lnTo>
                  <a:lnTo>
                    <a:pt x="742" y="6"/>
                  </a:lnTo>
                  <a:lnTo>
                    <a:pt x="750" y="9"/>
                  </a:lnTo>
                  <a:lnTo>
                    <a:pt x="756" y="13"/>
                  </a:lnTo>
                  <a:lnTo>
                    <a:pt x="763" y="18"/>
                  </a:lnTo>
                  <a:lnTo>
                    <a:pt x="769" y="23"/>
                  </a:lnTo>
                  <a:lnTo>
                    <a:pt x="774" y="29"/>
                  </a:lnTo>
                  <a:lnTo>
                    <a:pt x="779" y="36"/>
                  </a:lnTo>
                  <a:lnTo>
                    <a:pt x="783" y="42"/>
                  </a:lnTo>
                  <a:lnTo>
                    <a:pt x="786" y="49"/>
                  </a:lnTo>
                  <a:lnTo>
                    <a:pt x="789" y="57"/>
                  </a:lnTo>
                  <a:lnTo>
                    <a:pt x="791" y="65"/>
                  </a:lnTo>
                  <a:lnTo>
                    <a:pt x="792" y="73"/>
                  </a:lnTo>
                  <a:lnTo>
                    <a:pt x="793" y="81"/>
                  </a:lnTo>
                  <a:lnTo>
                    <a:pt x="793" y="383"/>
                  </a:lnTo>
                  <a:lnTo>
                    <a:pt x="792" y="391"/>
                  </a:lnTo>
                  <a:lnTo>
                    <a:pt x="791" y="400"/>
                  </a:lnTo>
                  <a:lnTo>
                    <a:pt x="789" y="407"/>
                  </a:lnTo>
                  <a:lnTo>
                    <a:pt x="787" y="415"/>
                  </a:lnTo>
                  <a:lnTo>
                    <a:pt x="783" y="422"/>
                  </a:lnTo>
                  <a:lnTo>
                    <a:pt x="779" y="429"/>
                  </a:lnTo>
                  <a:lnTo>
                    <a:pt x="774" y="435"/>
                  </a:lnTo>
                  <a:lnTo>
                    <a:pt x="769" y="441"/>
                  </a:lnTo>
                  <a:lnTo>
                    <a:pt x="763" y="446"/>
                  </a:lnTo>
                  <a:lnTo>
                    <a:pt x="757" y="451"/>
                  </a:lnTo>
                  <a:lnTo>
                    <a:pt x="750" y="455"/>
                  </a:lnTo>
                  <a:lnTo>
                    <a:pt x="743" y="459"/>
                  </a:lnTo>
                  <a:lnTo>
                    <a:pt x="735" y="462"/>
                  </a:lnTo>
                  <a:lnTo>
                    <a:pt x="728" y="464"/>
                  </a:lnTo>
                  <a:lnTo>
                    <a:pt x="719" y="465"/>
                  </a:lnTo>
                  <a:lnTo>
                    <a:pt x="711" y="465"/>
                  </a:lnTo>
                  <a:lnTo>
                    <a:pt x="82" y="465"/>
                  </a:lnTo>
                  <a:lnTo>
                    <a:pt x="74" y="465"/>
                  </a:lnTo>
                  <a:lnTo>
                    <a:pt x="66" y="464"/>
                  </a:lnTo>
                  <a:lnTo>
                    <a:pt x="58" y="462"/>
                  </a:lnTo>
                  <a:lnTo>
                    <a:pt x="50" y="459"/>
                  </a:lnTo>
                  <a:lnTo>
                    <a:pt x="43" y="456"/>
                  </a:lnTo>
                  <a:lnTo>
                    <a:pt x="36" y="452"/>
                  </a:lnTo>
                  <a:lnTo>
                    <a:pt x="30" y="447"/>
                  </a:lnTo>
                  <a:lnTo>
                    <a:pt x="24" y="442"/>
                  </a:lnTo>
                  <a:lnTo>
                    <a:pt x="19" y="436"/>
                  </a:lnTo>
                  <a:lnTo>
                    <a:pt x="14" y="429"/>
                  </a:lnTo>
                  <a:lnTo>
                    <a:pt x="10" y="423"/>
                  </a:lnTo>
                  <a:lnTo>
                    <a:pt x="6" y="416"/>
                  </a:lnTo>
                  <a:lnTo>
                    <a:pt x="4" y="408"/>
                  </a:lnTo>
                  <a:lnTo>
                    <a:pt x="2" y="400"/>
                  </a:lnTo>
                  <a:lnTo>
                    <a:pt x="0" y="392"/>
                  </a:lnTo>
                  <a:lnTo>
                    <a:pt x="0" y="384"/>
                  </a:lnTo>
                  <a:lnTo>
                    <a:pt x="0" y="82"/>
                  </a:lnTo>
                  <a:close/>
                  <a:moveTo>
                    <a:pt x="13" y="383"/>
                  </a:moveTo>
                  <a:lnTo>
                    <a:pt x="13" y="390"/>
                  </a:lnTo>
                  <a:lnTo>
                    <a:pt x="14" y="397"/>
                  </a:lnTo>
                  <a:lnTo>
                    <a:pt x="16" y="403"/>
                  </a:lnTo>
                  <a:lnTo>
                    <a:pt x="18" y="410"/>
                  </a:lnTo>
                  <a:lnTo>
                    <a:pt x="21" y="416"/>
                  </a:lnTo>
                  <a:lnTo>
                    <a:pt x="25" y="422"/>
                  </a:lnTo>
                  <a:lnTo>
                    <a:pt x="29" y="427"/>
                  </a:lnTo>
                  <a:lnTo>
                    <a:pt x="33" y="432"/>
                  </a:lnTo>
                  <a:lnTo>
                    <a:pt x="38" y="436"/>
                  </a:lnTo>
                  <a:lnTo>
                    <a:pt x="43" y="440"/>
                  </a:lnTo>
                  <a:lnTo>
                    <a:pt x="49" y="444"/>
                  </a:lnTo>
                  <a:lnTo>
                    <a:pt x="55" y="447"/>
                  </a:lnTo>
                  <a:lnTo>
                    <a:pt x="61" y="449"/>
                  </a:lnTo>
                  <a:lnTo>
                    <a:pt x="68" y="451"/>
                  </a:lnTo>
                  <a:lnTo>
                    <a:pt x="74" y="452"/>
                  </a:lnTo>
                  <a:lnTo>
                    <a:pt x="82" y="452"/>
                  </a:lnTo>
                  <a:lnTo>
                    <a:pt x="710" y="452"/>
                  </a:lnTo>
                  <a:lnTo>
                    <a:pt x="717" y="452"/>
                  </a:lnTo>
                  <a:lnTo>
                    <a:pt x="724" y="451"/>
                  </a:lnTo>
                  <a:lnTo>
                    <a:pt x="731" y="449"/>
                  </a:lnTo>
                  <a:lnTo>
                    <a:pt x="737" y="447"/>
                  </a:lnTo>
                  <a:lnTo>
                    <a:pt x="743" y="444"/>
                  </a:lnTo>
                  <a:lnTo>
                    <a:pt x="749" y="440"/>
                  </a:lnTo>
                  <a:lnTo>
                    <a:pt x="754" y="437"/>
                  </a:lnTo>
                  <a:lnTo>
                    <a:pt x="759" y="432"/>
                  </a:lnTo>
                  <a:lnTo>
                    <a:pt x="764" y="427"/>
                  </a:lnTo>
                  <a:lnTo>
                    <a:pt x="768" y="422"/>
                  </a:lnTo>
                  <a:lnTo>
                    <a:pt x="771" y="417"/>
                  </a:lnTo>
                  <a:lnTo>
                    <a:pt x="774" y="410"/>
                  </a:lnTo>
                  <a:lnTo>
                    <a:pt x="776" y="404"/>
                  </a:lnTo>
                  <a:lnTo>
                    <a:pt x="778" y="398"/>
                  </a:lnTo>
                  <a:lnTo>
                    <a:pt x="779" y="391"/>
                  </a:lnTo>
                  <a:lnTo>
                    <a:pt x="780" y="383"/>
                  </a:lnTo>
                  <a:lnTo>
                    <a:pt x="780" y="82"/>
                  </a:lnTo>
                  <a:lnTo>
                    <a:pt x="779" y="75"/>
                  </a:lnTo>
                  <a:lnTo>
                    <a:pt x="778" y="68"/>
                  </a:lnTo>
                  <a:lnTo>
                    <a:pt x="777" y="61"/>
                  </a:lnTo>
                  <a:lnTo>
                    <a:pt x="774" y="55"/>
                  </a:lnTo>
                  <a:lnTo>
                    <a:pt x="771" y="49"/>
                  </a:lnTo>
                  <a:lnTo>
                    <a:pt x="768" y="44"/>
                  </a:lnTo>
                  <a:lnTo>
                    <a:pt x="764" y="38"/>
                  </a:lnTo>
                  <a:lnTo>
                    <a:pt x="760" y="33"/>
                  </a:lnTo>
                  <a:lnTo>
                    <a:pt x="755" y="29"/>
                  </a:lnTo>
                  <a:lnTo>
                    <a:pt x="750" y="25"/>
                  </a:lnTo>
                  <a:lnTo>
                    <a:pt x="744" y="21"/>
                  </a:lnTo>
                  <a:lnTo>
                    <a:pt x="738" y="18"/>
                  </a:lnTo>
                  <a:lnTo>
                    <a:pt x="732" y="16"/>
                  </a:lnTo>
                  <a:lnTo>
                    <a:pt x="725" y="14"/>
                  </a:lnTo>
                  <a:lnTo>
                    <a:pt x="718" y="13"/>
                  </a:lnTo>
                  <a:lnTo>
                    <a:pt x="711" y="13"/>
                  </a:lnTo>
                  <a:lnTo>
                    <a:pt x="82" y="13"/>
                  </a:lnTo>
                  <a:lnTo>
                    <a:pt x="75" y="13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55" y="18"/>
                  </a:lnTo>
                  <a:lnTo>
                    <a:pt x="49" y="21"/>
                  </a:lnTo>
                  <a:lnTo>
                    <a:pt x="44" y="24"/>
                  </a:lnTo>
                  <a:lnTo>
                    <a:pt x="38" y="28"/>
                  </a:lnTo>
                  <a:lnTo>
                    <a:pt x="33" y="33"/>
                  </a:lnTo>
                  <a:lnTo>
                    <a:pt x="29" y="38"/>
                  </a:lnTo>
                  <a:lnTo>
                    <a:pt x="25" y="43"/>
                  </a:lnTo>
                  <a:lnTo>
                    <a:pt x="21" y="49"/>
                  </a:lnTo>
                  <a:lnTo>
                    <a:pt x="18" y="55"/>
                  </a:lnTo>
                  <a:lnTo>
                    <a:pt x="16" y="61"/>
                  </a:lnTo>
                  <a:lnTo>
                    <a:pt x="14" y="67"/>
                  </a:lnTo>
                  <a:lnTo>
                    <a:pt x="13" y="74"/>
                  </a:lnTo>
                  <a:lnTo>
                    <a:pt x="13" y="82"/>
                  </a:lnTo>
                  <a:lnTo>
                    <a:pt x="13" y="383"/>
                  </a:lnTo>
                  <a:close/>
                </a:path>
              </a:pathLst>
            </a:custGeom>
            <a:solidFill>
              <a:srgbClr val="77933C"/>
            </a:solidFill>
            <a:ln w="0" cap="flat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1" name="Rectangle 98"/>
            <p:cNvSpPr>
              <a:spLocks noChangeArrowheads="1"/>
            </p:cNvSpPr>
            <p:nvPr/>
          </p:nvSpPr>
          <p:spPr bwMode="auto">
            <a:xfrm>
              <a:off x="3651" y="2764"/>
              <a:ext cx="41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Most of the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2" name="Rectangle 99"/>
            <p:cNvSpPr>
              <a:spLocks noChangeArrowheads="1"/>
            </p:cNvSpPr>
            <p:nvPr/>
          </p:nvSpPr>
          <p:spPr bwMode="auto">
            <a:xfrm>
              <a:off x="3554" y="2856"/>
              <a:ext cx="61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PETRA and linac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" name="Rectangle 100"/>
            <p:cNvSpPr>
              <a:spLocks noChangeArrowheads="1"/>
            </p:cNvSpPr>
            <p:nvPr/>
          </p:nvSpPr>
          <p:spPr bwMode="auto">
            <a:xfrm>
              <a:off x="3722" y="2947"/>
              <a:ext cx="259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servers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" name="Rectangle 101"/>
            <p:cNvSpPr>
              <a:spLocks noChangeArrowheads="1"/>
            </p:cNvSpPr>
            <p:nvPr/>
          </p:nvSpPr>
          <p:spPr bwMode="auto">
            <a:xfrm>
              <a:off x="3948" y="2947"/>
              <a:ext cx="5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" name="Rectangle 102"/>
            <p:cNvSpPr>
              <a:spLocks noChangeArrowheads="1"/>
            </p:cNvSpPr>
            <p:nvPr/>
          </p:nvSpPr>
          <p:spPr bwMode="auto">
            <a:xfrm>
              <a:off x="3619" y="3039"/>
              <a:ext cx="46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Kicker server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" name="Rectangle 103"/>
            <p:cNvSpPr>
              <a:spLocks noChangeArrowheads="1"/>
            </p:cNvSpPr>
            <p:nvPr/>
          </p:nvSpPr>
          <p:spPr bwMode="auto">
            <a:xfrm>
              <a:off x="4050" y="3039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" name="Freeform 104"/>
            <p:cNvSpPr>
              <a:spLocks noEditPoints="1"/>
            </p:cNvSpPr>
            <p:nvPr/>
          </p:nvSpPr>
          <p:spPr bwMode="auto">
            <a:xfrm>
              <a:off x="1570" y="926"/>
              <a:ext cx="693" cy="1183"/>
            </a:xfrm>
            <a:custGeom>
              <a:avLst/>
              <a:gdLst>
                <a:gd name="T0" fmla="*/ 6888 w 6945"/>
                <a:gd name="T1" fmla="*/ 11864 h 11864"/>
                <a:gd name="T2" fmla="*/ 4 w 6945"/>
                <a:gd name="T3" fmla="*/ 74 h 11864"/>
                <a:gd name="T4" fmla="*/ 62 w 6945"/>
                <a:gd name="T5" fmla="*/ 40 h 11864"/>
                <a:gd name="T6" fmla="*/ 6945 w 6945"/>
                <a:gd name="T7" fmla="*/ 11830 h 11864"/>
                <a:gd name="T8" fmla="*/ 6888 w 6945"/>
                <a:gd name="T9" fmla="*/ 11864 h 11864"/>
                <a:gd name="T10" fmla="*/ 0 w 6945"/>
                <a:gd name="T11" fmla="*/ 520 h 11864"/>
                <a:gd name="T12" fmla="*/ 0 w 6945"/>
                <a:gd name="T13" fmla="*/ 0 h 11864"/>
                <a:gd name="T14" fmla="*/ 453 w 6945"/>
                <a:gd name="T15" fmla="*/ 256 h 11864"/>
                <a:gd name="T16" fmla="*/ 465 w 6945"/>
                <a:gd name="T17" fmla="*/ 301 h 11864"/>
                <a:gd name="T18" fmla="*/ 420 w 6945"/>
                <a:gd name="T19" fmla="*/ 314 h 11864"/>
                <a:gd name="T20" fmla="*/ 17 w 6945"/>
                <a:gd name="T21" fmla="*/ 86 h 11864"/>
                <a:gd name="T22" fmla="*/ 66 w 6945"/>
                <a:gd name="T23" fmla="*/ 57 h 11864"/>
                <a:gd name="T24" fmla="*/ 67 w 6945"/>
                <a:gd name="T25" fmla="*/ 520 h 11864"/>
                <a:gd name="T26" fmla="*/ 33 w 6945"/>
                <a:gd name="T27" fmla="*/ 554 h 11864"/>
                <a:gd name="T28" fmla="*/ 0 w 6945"/>
                <a:gd name="T29" fmla="*/ 520 h 1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45" h="11864">
                  <a:moveTo>
                    <a:pt x="6888" y="11864"/>
                  </a:moveTo>
                  <a:lnTo>
                    <a:pt x="4" y="74"/>
                  </a:lnTo>
                  <a:lnTo>
                    <a:pt x="62" y="40"/>
                  </a:lnTo>
                  <a:lnTo>
                    <a:pt x="6945" y="11830"/>
                  </a:lnTo>
                  <a:lnTo>
                    <a:pt x="6888" y="11864"/>
                  </a:lnTo>
                  <a:close/>
                  <a:moveTo>
                    <a:pt x="0" y="520"/>
                  </a:moveTo>
                  <a:lnTo>
                    <a:pt x="0" y="0"/>
                  </a:lnTo>
                  <a:lnTo>
                    <a:pt x="453" y="256"/>
                  </a:lnTo>
                  <a:cubicBezTo>
                    <a:pt x="469" y="265"/>
                    <a:pt x="474" y="285"/>
                    <a:pt x="465" y="301"/>
                  </a:cubicBezTo>
                  <a:cubicBezTo>
                    <a:pt x="456" y="317"/>
                    <a:pt x="436" y="323"/>
                    <a:pt x="420" y="314"/>
                  </a:cubicBezTo>
                  <a:lnTo>
                    <a:pt x="17" y="86"/>
                  </a:lnTo>
                  <a:lnTo>
                    <a:pt x="66" y="57"/>
                  </a:lnTo>
                  <a:lnTo>
                    <a:pt x="67" y="520"/>
                  </a:lnTo>
                  <a:cubicBezTo>
                    <a:pt x="67" y="539"/>
                    <a:pt x="52" y="554"/>
                    <a:pt x="33" y="554"/>
                  </a:cubicBezTo>
                  <a:cubicBezTo>
                    <a:pt x="15" y="554"/>
                    <a:pt x="0" y="539"/>
                    <a:pt x="0" y="520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>
              <a:off x="3083" y="1556"/>
              <a:ext cx="263" cy="146"/>
            </a:xfrm>
            <a:custGeom>
              <a:avLst/>
              <a:gdLst>
                <a:gd name="T0" fmla="*/ 0 w 2636"/>
                <a:gd name="T1" fmla="*/ 245 h 1470"/>
                <a:gd name="T2" fmla="*/ 245 w 2636"/>
                <a:gd name="T3" fmla="*/ 0 h 1470"/>
                <a:gd name="T4" fmla="*/ 2391 w 2636"/>
                <a:gd name="T5" fmla="*/ 0 h 1470"/>
                <a:gd name="T6" fmla="*/ 2636 w 2636"/>
                <a:gd name="T7" fmla="*/ 245 h 1470"/>
                <a:gd name="T8" fmla="*/ 2636 w 2636"/>
                <a:gd name="T9" fmla="*/ 1225 h 1470"/>
                <a:gd name="T10" fmla="*/ 2391 w 2636"/>
                <a:gd name="T11" fmla="*/ 1470 h 1470"/>
                <a:gd name="T12" fmla="*/ 245 w 2636"/>
                <a:gd name="T13" fmla="*/ 1470 h 1470"/>
                <a:gd name="T14" fmla="*/ 0 w 2636"/>
                <a:gd name="T15" fmla="*/ 1225 h 1470"/>
                <a:gd name="T16" fmla="*/ 0 w 2636"/>
                <a:gd name="T17" fmla="*/ 245 h 1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6" h="1470">
                  <a:moveTo>
                    <a:pt x="0" y="245"/>
                  </a:moveTo>
                  <a:cubicBezTo>
                    <a:pt x="0" y="110"/>
                    <a:pt x="109" y="0"/>
                    <a:pt x="245" y="0"/>
                  </a:cubicBezTo>
                  <a:lnTo>
                    <a:pt x="2391" y="0"/>
                  </a:lnTo>
                  <a:cubicBezTo>
                    <a:pt x="2527" y="0"/>
                    <a:pt x="2636" y="110"/>
                    <a:pt x="2636" y="245"/>
                  </a:cubicBezTo>
                  <a:lnTo>
                    <a:pt x="2636" y="1225"/>
                  </a:lnTo>
                  <a:cubicBezTo>
                    <a:pt x="2636" y="1360"/>
                    <a:pt x="2527" y="1470"/>
                    <a:pt x="2391" y="1470"/>
                  </a:cubicBezTo>
                  <a:lnTo>
                    <a:pt x="245" y="1470"/>
                  </a:lnTo>
                  <a:cubicBezTo>
                    <a:pt x="109" y="1470"/>
                    <a:pt x="0" y="1360"/>
                    <a:pt x="0" y="1225"/>
                  </a:cubicBezTo>
                  <a:lnTo>
                    <a:pt x="0" y="245"/>
                  </a:lnTo>
                  <a:close/>
                </a:path>
              </a:pathLst>
            </a:custGeom>
            <a:solidFill>
              <a:srgbClr val="C0504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9" name="Freeform 106"/>
            <p:cNvSpPr>
              <a:spLocks noEditPoints="1"/>
            </p:cNvSpPr>
            <p:nvPr/>
          </p:nvSpPr>
          <p:spPr bwMode="auto">
            <a:xfrm>
              <a:off x="3077" y="1549"/>
              <a:ext cx="276" cy="160"/>
            </a:xfrm>
            <a:custGeom>
              <a:avLst/>
              <a:gdLst>
                <a:gd name="T0" fmla="*/ 8 w 2770"/>
                <a:gd name="T1" fmla="*/ 242 h 1603"/>
                <a:gd name="T2" fmla="*/ 50 w 2770"/>
                <a:gd name="T3" fmla="*/ 143 h 1603"/>
                <a:gd name="T4" fmla="*/ 97 w 2770"/>
                <a:gd name="T5" fmla="*/ 86 h 1603"/>
                <a:gd name="T6" fmla="*/ 185 w 2770"/>
                <a:gd name="T7" fmla="*/ 27 h 1603"/>
                <a:gd name="T8" fmla="*/ 256 w 2770"/>
                <a:gd name="T9" fmla="*/ 5 h 1603"/>
                <a:gd name="T10" fmla="*/ 2515 w 2770"/>
                <a:gd name="T11" fmla="*/ 5 h 1603"/>
                <a:gd name="T12" fmla="*/ 2586 w 2770"/>
                <a:gd name="T13" fmla="*/ 27 h 1603"/>
                <a:gd name="T14" fmla="*/ 2674 w 2770"/>
                <a:gd name="T15" fmla="*/ 86 h 1603"/>
                <a:gd name="T16" fmla="*/ 2720 w 2770"/>
                <a:gd name="T17" fmla="*/ 142 h 1603"/>
                <a:gd name="T18" fmla="*/ 2762 w 2770"/>
                <a:gd name="T19" fmla="*/ 243 h 1603"/>
                <a:gd name="T20" fmla="*/ 2770 w 2770"/>
                <a:gd name="T21" fmla="*/ 1291 h 1603"/>
                <a:gd name="T22" fmla="*/ 2748 w 2770"/>
                <a:gd name="T23" fmla="*/ 1406 h 1603"/>
                <a:gd name="T24" fmla="*/ 2713 w 2770"/>
                <a:gd name="T25" fmla="*/ 1471 h 1603"/>
                <a:gd name="T26" fmla="*/ 2638 w 2770"/>
                <a:gd name="T27" fmla="*/ 1546 h 1603"/>
                <a:gd name="T28" fmla="*/ 2574 w 2770"/>
                <a:gd name="T29" fmla="*/ 1581 h 1603"/>
                <a:gd name="T30" fmla="*/ 2465 w 2770"/>
                <a:gd name="T31" fmla="*/ 1603 h 1603"/>
                <a:gd name="T32" fmla="*/ 242 w 2770"/>
                <a:gd name="T33" fmla="*/ 1595 h 1603"/>
                <a:gd name="T34" fmla="*/ 143 w 2770"/>
                <a:gd name="T35" fmla="*/ 1553 h 1603"/>
                <a:gd name="T36" fmla="*/ 88 w 2770"/>
                <a:gd name="T37" fmla="*/ 1507 h 1603"/>
                <a:gd name="T38" fmla="*/ 28 w 2770"/>
                <a:gd name="T39" fmla="*/ 1418 h 1603"/>
                <a:gd name="T40" fmla="*/ 6 w 2770"/>
                <a:gd name="T41" fmla="*/ 1348 h 1603"/>
                <a:gd name="T42" fmla="*/ 133 w 2770"/>
                <a:gd name="T43" fmla="*/ 1285 h 1603"/>
                <a:gd name="T44" fmla="*/ 150 w 2770"/>
                <a:gd name="T45" fmla="*/ 1366 h 1603"/>
                <a:gd name="T46" fmla="*/ 160 w 2770"/>
                <a:gd name="T47" fmla="*/ 1386 h 1603"/>
                <a:gd name="T48" fmla="*/ 218 w 2770"/>
                <a:gd name="T49" fmla="*/ 1443 h 1603"/>
                <a:gd name="T50" fmla="*/ 237 w 2770"/>
                <a:gd name="T51" fmla="*/ 1453 h 1603"/>
                <a:gd name="T52" fmla="*/ 312 w 2770"/>
                <a:gd name="T53" fmla="*/ 1470 h 1603"/>
                <a:gd name="T54" fmla="*/ 2488 w 2770"/>
                <a:gd name="T55" fmla="*/ 1468 h 1603"/>
                <a:gd name="T56" fmla="*/ 2564 w 2770"/>
                <a:gd name="T57" fmla="*/ 1436 h 1603"/>
                <a:gd name="T58" fmla="*/ 2580 w 2770"/>
                <a:gd name="T59" fmla="*/ 1422 h 1603"/>
                <a:gd name="T60" fmla="*/ 2626 w 2770"/>
                <a:gd name="T61" fmla="*/ 1354 h 1603"/>
                <a:gd name="T62" fmla="*/ 2632 w 2770"/>
                <a:gd name="T63" fmla="*/ 1334 h 1603"/>
                <a:gd name="T64" fmla="*/ 2632 w 2770"/>
                <a:gd name="T65" fmla="*/ 269 h 1603"/>
                <a:gd name="T66" fmla="*/ 2626 w 2770"/>
                <a:gd name="T67" fmla="*/ 248 h 1603"/>
                <a:gd name="T68" fmla="*/ 2580 w 2770"/>
                <a:gd name="T69" fmla="*/ 180 h 1603"/>
                <a:gd name="T70" fmla="*/ 2563 w 2770"/>
                <a:gd name="T71" fmla="*/ 167 h 1603"/>
                <a:gd name="T72" fmla="*/ 2489 w 2770"/>
                <a:gd name="T73" fmla="*/ 135 h 1603"/>
                <a:gd name="T74" fmla="*/ 319 w 2770"/>
                <a:gd name="T75" fmla="*/ 133 h 1603"/>
                <a:gd name="T76" fmla="*/ 237 w 2770"/>
                <a:gd name="T77" fmla="*/ 149 h 1603"/>
                <a:gd name="T78" fmla="*/ 217 w 2770"/>
                <a:gd name="T79" fmla="*/ 160 h 1603"/>
                <a:gd name="T80" fmla="*/ 160 w 2770"/>
                <a:gd name="T81" fmla="*/ 217 h 1603"/>
                <a:gd name="T82" fmla="*/ 150 w 2770"/>
                <a:gd name="T83" fmla="*/ 236 h 1603"/>
                <a:gd name="T84" fmla="*/ 134 w 2770"/>
                <a:gd name="T85" fmla="*/ 311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70" h="1603">
                  <a:moveTo>
                    <a:pt x="0" y="311"/>
                  </a:moveTo>
                  <a:lnTo>
                    <a:pt x="6" y="255"/>
                  </a:lnTo>
                  <a:cubicBezTo>
                    <a:pt x="6" y="251"/>
                    <a:pt x="7" y="246"/>
                    <a:pt x="8" y="242"/>
                  </a:cubicBezTo>
                  <a:lnTo>
                    <a:pt x="23" y="196"/>
                  </a:lnTo>
                  <a:cubicBezTo>
                    <a:pt x="24" y="192"/>
                    <a:pt x="26" y="188"/>
                    <a:pt x="28" y="184"/>
                  </a:cubicBezTo>
                  <a:lnTo>
                    <a:pt x="50" y="143"/>
                  </a:lnTo>
                  <a:cubicBezTo>
                    <a:pt x="52" y="139"/>
                    <a:pt x="55" y="135"/>
                    <a:pt x="57" y="132"/>
                  </a:cubicBezTo>
                  <a:lnTo>
                    <a:pt x="87" y="96"/>
                  </a:lnTo>
                  <a:cubicBezTo>
                    <a:pt x="90" y="92"/>
                    <a:pt x="93" y="89"/>
                    <a:pt x="97" y="86"/>
                  </a:cubicBezTo>
                  <a:lnTo>
                    <a:pt x="133" y="57"/>
                  </a:lnTo>
                  <a:cubicBezTo>
                    <a:pt x="136" y="54"/>
                    <a:pt x="139" y="52"/>
                    <a:pt x="143" y="50"/>
                  </a:cubicBezTo>
                  <a:lnTo>
                    <a:pt x="185" y="27"/>
                  </a:lnTo>
                  <a:cubicBezTo>
                    <a:pt x="189" y="25"/>
                    <a:pt x="193" y="23"/>
                    <a:pt x="197" y="22"/>
                  </a:cubicBezTo>
                  <a:lnTo>
                    <a:pt x="243" y="8"/>
                  </a:lnTo>
                  <a:cubicBezTo>
                    <a:pt x="247" y="6"/>
                    <a:pt x="251" y="6"/>
                    <a:pt x="256" y="5"/>
                  </a:cubicBezTo>
                  <a:lnTo>
                    <a:pt x="305" y="0"/>
                  </a:lnTo>
                  <a:lnTo>
                    <a:pt x="2458" y="0"/>
                  </a:lnTo>
                  <a:lnTo>
                    <a:pt x="2515" y="5"/>
                  </a:lnTo>
                  <a:cubicBezTo>
                    <a:pt x="2519" y="6"/>
                    <a:pt x="2523" y="6"/>
                    <a:pt x="2527" y="8"/>
                  </a:cubicBezTo>
                  <a:lnTo>
                    <a:pt x="2573" y="22"/>
                  </a:lnTo>
                  <a:cubicBezTo>
                    <a:pt x="2578" y="23"/>
                    <a:pt x="2582" y="25"/>
                    <a:pt x="2586" y="27"/>
                  </a:cubicBezTo>
                  <a:lnTo>
                    <a:pt x="2628" y="50"/>
                  </a:lnTo>
                  <a:cubicBezTo>
                    <a:pt x="2631" y="52"/>
                    <a:pt x="2634" y="54"/>
                    <a:pt x="2637" y="57"/>
                  </a:cubicBezTo>
                  <a:lnTo>
                    <a:pt x="2674" y="86"/>
                  </a:lnTo>
                  <a:cubicBezTo>
                    <a:pt x="2678" y="89"/>
                    <a:pt x="2681" y="92"/>
                    <a:pt x="2684" y="96"/>
                  </a:cubicBezTo>
                  <a:lnTo>
                    <a:pt x="2713" y="133"/>
                  </a:lnTo>
                  <a:cubicBezTo>
                    <a:pt x="2716" y="136"/>
                    <a:pt x="2718" y="139"/>
                    <a:pt x="2720" y="142"/>
                  </a:cubicBezTo>
                  <a:lnTo>
                    <a:pt x="2743" y="184"/>
                  </a:lnTo>
                  <a:cubicBezTo>
                    <a:pt x="2745" y="188"/>
                    <a:pt x="2747" y="192"/>
                    <a:pt x="2748" y="197"/>
                  </a:cubicBezTo>
                  <a:lnTo>
                    <a:pt x="2762" y="243"/>
                  </a:lnTo>
                  <a:cubicBezTo>
                    <a:pt x="2764" y="247"/>
                    <a:pt x="2764" y="251"/>
                    <a:pt x="2765" y="255"/>
                  </a:cubicBezTo>
                  <a:lnTo>
                    <a:pt x="2770" y="305"/>
                  </a:lnTo>
                  <a:lnTo>
                    <a:pt x="2770" y="1291"/>
                  </a:lnTo>
                  <a:lnTo>
                    <a:pt x="2765" y="1348"/>
                  </a:lnTo>
                  <a:cubicBezTo>
                    <a:pt x="2764" y="1352"/>
                    <a:pt x="2763" y="1356"/>
                    <a:pt x="2762" y="1361"/>
                  </a:cubicBezTo>
                  <a:lnTo>
                    <a:pt x="2748" y="1406"/>
                  </a:lnTo>
                  <a:cubicBezTo>
                    <a:pt x="2747" y="1410"/>
                    <a:pt x="2745" y="1415"/>
                    <a:pt x="2743" y="1418"/>
                  </a:cubicBezTo>
                  <a:lnTo>
                    <a:pt x="2720" y="1460"/>
                  </a:lnTo>
                  <a:cubicBezTo>
                    <a:pt x="2718" y="1464"/>
                    <a:pt x="2716" y="1468"/>
                    <a:pt x="2713" y="1471"/>
                  </a:cubicBezTo>
                  <a:lnTo>
                    <a:pt x="2684" y="1507"/>
                  </a:lnTo>
                  <a:cubicBezTo>
                    <a:pt x="2681" y="1510"/>
                    <a:pt x="2678" y="1513"/>
                    <a:pt x="2674" y="1516"/>
                  </a:cubicBezTo>
                  <a:lnTo>
                    <a:pt x="2638" y="1546"/>
                  </a:lnTo>
                  <a:cubicBezTo>
                    <a:pt x="2635" y="1549"/>
                    <a:pt x="2631" y="1551"/>
                    <a:pt x="2627" y="1553"/>
                  </a:cubicBezTo>
                  <a:lnTo>
                    <a:pt x="2586" y="1576"/>
                  </a:lnTo>
                  <a:cubicBezTo>
                    <a:pt x="2582" y="1578"/>
                    <a:pt x="2578" y="1579"/>
                    <a:pt x="2574" y="1581"/>
                  </a:cubicBezTo>
                  <a:lnTo>
                    <a:pt x="2528" y="1595"/>
                  </a:lnTo>
                  <a:cubicBezTo>
                    <a:pt x="2524" y="1596"/>
                    <a:pt x="2519" y="1597"/>
                    <a:pt x="2515" y="1598"/>
                  </a:cubicBezTo>
                  <a:lnTo>
                    <a:pt x="2465" y="1603"/>
                  </a:lnTo>
                  <a:lnTo>
                    <a:pt x="312" y="1603"/>
                  </a:lnTo>
                  <a:lnTo>
                    <a:pt x="256" y="1598"/>
                  </a:lnTo>
                  <a:cubicBezTo>
                    <a:pt x="251" y="1597"/>
                    <a:pt x="247" y="1596"/>
                    <a:pt x="242" y="1595"/>
                  </a:cubicBezTo>
                  <a:lnTo>
                    <a:pt x="197" y="1580"/>
                  </a:lnTo>
                  <a:cubicBezTo>
                    <a:pt x="193" y="1579"/>
                    <a:pt x="189" y="1578"/>
                    <a:pt x="185" y="1576"/>
                  </a:cubicBezTo>
                  <a:lnTo>
                    <a:pt x="143" y="1553"/>
                  </a:lnTo>
                  <a:cubicBezTo>
                    <a:pt x="140" y="1551"/>
                    <a:pt x="136" y="1549"/>
                    <a:pt x="132" y="1546"/>
                  </a:cubicBezTo>
                  <a:lnTo>
                    <a:pt x="96" y="1516"/>
                  </a:lnTo>
                  <a:cubicBezTo>
                    <a:pt x="93" y="1513"/>
                    <a:pt x="90" y="1510"/>
                    <a:pt x="88" y="1507"/>
                  </a:cubicBezTo>
                  <a:lnTo>
                    <a:pt x="58" y="1471"/>
                  </a:lnTo>
                  <a:cubicBezTo>
                    <a:pt x="55" y="1468"/>
                    <a:pt x="52" y="1464"/>
                    <a:pt x="50" y="1460"/>
                  </a:cubicBezTo>
                  <a:lnTo>
                    <a:pt x="28" y="1418"/>
                  </a:lnTo>
                  <a:cubicBezTo>
                    <a:pt x="26" y="1414"/>
                    <a:pt x="24" y="1411"/>
                    <a:pt x="23" y="1407"/>
                  </a:cubicBezTo>
                  <a:lnTo>
                    <a:pt x="8" y="1361"/>
                  </a:lnTo>
                  <a:cubicBezTo>
                    <a:pt x="7" y="1357"/>
                    <a:pt x="6" y="1352"/>
                    <a:pt x="6" y="1348"/>
                  </a:cubicBezTo>
                  <a:lnTo>
                    <a:pt x="1" y="1298"/>
                  </a:lnTo>
                  <a:lnTo>
                    <a:pt x="0" y="311"/>
                  </a:lnTo>
                  <a:close/>
                  <a:moveTo>
                    <a:pt x="133" y="1285"/>
                  </a:moveTo>
                  <a:lnTo>
                    <a:pt x="138" y="1334"/>
                  </a:lnTo>
                  <a:lnTo>
                    <a:pt x="135" y="1321"/>
                  </a:lnTo>
                  <a:lnTo>
                    <a:pt x="150" y="1366"/>
                  </a:lnTo>
                  <a:lnTo>
                    <a:pt x="145" y="1355"/>
                  </a:lnTo>
                  <a:lnTo>
                    <a:pt x="168" y="1397"/>
                  </a:lnTo>
                  <a:lnTo>
                    <a:pt x="160" y="1386"/>
                  </a:lnTo>
                  <a:lnTo>
                    <a:pt x="190" y="1422"/>
                  </a:lnTo>
                  <a:lnTo>
                    <a:pt x="182" y="1413"/>
                  </a:lnTo>
                  <a:lnTo>
                    <a:pt x="218" y="1443"/>
                  </a:lnTo>
                  <a:lnTo>
                    <a:pt x="206" y="1436"/>
                  </a:lnTo>
                  <a:lnTo>
                    <a:pt x="248" y="1458"/>
                  </a:lnTo>
                  <a:lnTo>
                    <a:pt x="237" y="1453"/>
                  </a:lnTo>
                  <a:lnTo>
                    <a:pt x="283" y="1468"/>
                  </a:lnTo>
                  <a:lnTo>
                    <a:pt x="269" y="1465"/>
                  </a:lnTo>
                  <a:lnTo>
                    <a:pt x="312" y="1470"/>
                  </a:lnTo>
                  <a:lnTo>
                    <a:pt x="2452" y="1470"/>
                  </a:lnTo>
                  <a:lnTo>
                    <a:pt x="2501" y="1465"/>
                  </a:lnTo>
                  <a:lnTo>
                    <a:pt x="2488" y="1468"/>
                  </a:lnTo>
                  <a:lnTo>
                    <a:pt x="2534" y="1453"/>
                  </a:lnTo>
                  <a:lnTo>
                    <a:pt x="2522" y="1458"/>
                  </a:lnTo>
                  <a:lnTo>
                    <a:pt x="2564" y="1436"/>
                  </a:lnTo>
                  <a:lnTo>
                    <a:pt x="2553" y="1443"/>
                  </a:lnTo>
                  <a:lnTo>
                    <a:pt x="2590" y="1413"/>
                  </a:lnTo>
                  <a:lnTo>
                    <a:pt x="2580" y="1422"/>
                  </a:lnTo>
                  <a:lnTo>
                    <a:pt x="2610" y="1386"/>
                  </a:lnTo>
                  <a:lnTo>
                    <a:pt x="2603" y="1396"/>
                  </a:lnTo>
                  <a:lnTo>
                    <a:pt x="2626" y="1354"/>
                  </a:lnTo>
                  <a:lnTo>
                    <a:pt x="2621" y="1367"/>
                  </a:lnTo>
                  <a:lnTo>
                    <a:pt x="2635" y="1321"/>
                  </a:lnTo>
                  <a:lnTo>
                    <a:pt x="2632" y="1334"/>
                  </a:lnTo>
                  <a:lnTo>
                    <a:pt x="2637" y="1291"/>
                  </a:lnTo>
                  <a:lnTo>
                    <a:pt x="2637" y="318"/>
                  </a:lnTo>
                  <a:lnTo>
                    <a:pt x="2632" y="269"/>
                  </a:lnTo>
                  <a:lnTo>
                    <a:pt x="2635" y="281"/>
                  </a:lnTo>
                  <a:lnTo>
                    <a:pt x="2621" y="235"/>
                  </a:lnTo>
                  <a:lnTo>
                    <a:pt x="2626" y="248"/>
                  </a:lnTo>
                  <a:lnTo>
                    <a:pt x="2603" y="207"/>
                  </a:lnTo>
                  <a:lnTo>
                    <a:pt x="2610" y="216"/>
                  </a:lnTo>
                  <a:lnTo>
                    <a:pt x="2580" y="180"/>
                  </a:lnTo>
                  <a:lnTo>
                    <a:pt x="2590" y="190"/>
                  </a:lnTo>
                  <a:lnTo>
                    <a:pt x="2554" y="160"/>
                  </a:lnTo>
                  <a:lnTo>
                    <a:pt x="2563" y="167"/>
                  </a:lnTo>
                  <a:lnTo>
                    <a:pt x="2522" y="144"/>
                  </a:lnTo>
                  <a:lnTo>
                    <a:pt x="2535" y="149"/>
                  </a:lnTo>
                  <a:lnTo>
                    <a:pt x="2489" y="135"/>
                  </a:lnTo>
                  <a:lnTo>
                    <a:pt x="2501" y="138"/>
                  </a:lnTo>
                  <a:lnTo>
                    <a:pt x="2458" y="133"/>
                  </a:lnTo>
                  <a:lnTo>
                    <a:pt x="319" y="133"/>
                  </a:lnTo>
                  <a:lnTo>
                    <a:pt x="269" y="138"/>
                  </a:lnTo>
                  <a:lnTo>
                    <a:pt x="282" y="135"/>
                  </a:lnTo>
                  <a:lnTo>
                    <a:pt x="237" y="149"/>
                  </a:lnTo>
                  <a:lnTo>
                    <a:pt x="249" y="144"/>
                  </a:lnTo>
                  <a:lnTo>
                    <a:pt x="207" y="167"/>
                  </a:lnTo>
                  <a:lnTo>
                    <a:pt x="217" y="160"/>
                  </a:lnTo>
                  <a:lnTo>
                    <a:pt x="181" y="190"/>
                  </a:lnTo>
                  <a:lnTo>
                    <a:pt x="190" y="180"/>
                  </a:lnTo>
                  <a:lnTo>
                    <a:pt x="160" y="217"/>
                  </a:lnTo>
                  <a:lnTo>
                    <a:pt x="168" y="206"/>
                  </a:lnTo>
                  <a:lnTo>
                    <a:pt x="145" y="248"/>
                  </a:lnTo>
                  <a:lnTo>
                    <a:pt x="150" y="236"/>
                  </a:lnTo>
                  <a:lnTo>
                    <a:pt x="136" y="282"/>
                  </a:lnTo>
                  <a:lnTo>
                    <a:pt x="138" y="269"/>
                  </a:lnTo>
                  <a:lnTo>
                    <a:pt x="134" y="311"/>
                  </a:lnTo>
                  <a:lnTo>
                    <a:pt x="133" y="1285"/>
                  </a:lnTo>
                  <a:close/>
                </a:path>
              </a:pathLst>
            </a:custGeom>
            <a:solidFill>
              <a:srgbClr val="8C3836"/>
            </a:solidFill>
            <a:ln w="0" cap="flat">
              <a:solidFill>
                <a:srgbClr val="8C383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3154" y="1594"/>
              <a:ext cx="161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Tine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" name="Rectangle 108"/>
            <p:cNvSpPr>
              <a:spLocks noChangeArrowheads="1"/>
            </p:cNvSpPr>
            <p:nvPr/>
          </p:nvSpPr>
          <p:spPr bwMode="auto">
            <a:xfrm>
              <a:off x="3276" y="1594"/>
              <a:ext cx="47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" name="Freeform 109"/>
            <p:cNvSpPr>
              <a:spLocks/>
            </p:cNvSpPr>
            <p:nvPr/>
          </p:nvSpPr>
          <p:spPr bwMode="auto">
            <a:xfrm>
              <a:off x="4568" y="2052"/>
              <a:ext cx="780" cy="289"/>
            </a:xfrm>
            <a:custGeom>
              <a:avLst/>
              <a:gdLst>
                <a:gd name="T0" fmla="*/ 0 w 3911"/>
                <a:gd name="T1" fmla="*/ 243 h 1454"/>
                <a:gd name="T2" fmla="*/ 242 w 3911"/>
                <a:gd name="T3" fmla="*/ 0 h 1454"/>
                <a:gd name="T4" fmla="*/ 3669 w 3911"/>
                <a:gd name="T5" fmla="*/ 0 h 1454"/>
                <a:gd name="T6" fmla="*/ 3911 w 3911"/>
                <a:gd name="T7" fmla="*/ 243 h 1454"/>
                <a:gd name="T8" fmla="*/ 3911 w 3911"/>
                <a:gd name="T9" fmla="*/ 1212 h 1454"/>
                <a:gd name="T10" fmla="*/ 3669 w 3911"/>
                <a:gd name="T11" fmla="*/ 1454 h 1454"/>
                <a:gd name="T12" fmla="*/ 242 w 3911"/>
                <a:gd name="T13" fmla="*/ 1454 h 1454"/>
                <a:gd name="T14" fmla="*/ 0 w 3911"/>
                <a:gd name="T15" fmla="*/ 1212 h 1454"/>
                <a:gd name="T16" fmla="*/ 0 w 3911"/>
                <a:gd name="T17" fmla="*/ 243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1" h="1454">
                  <a:moveTo>
                    <a:pt x="0" y="243"/>
                  </a:moveTo>
                  <a:cubicBezTo>
                    <a:pt x="0" y="109"/>
                    <a:pt x="108" y="0"/>
                    <a:pt x="242" y="0"/>
                  </a:cubicBezTo>
                  <a:lnTo>
                    <a:pt x="3669" y="0"/>
                  </a:lnTo>
                  <a:cubicBezTo>
                    <a:pt x="3803" y="0"/>
                    <a:pt x="3911" y="109"/>
                    <a:pt x="3911" y="243"/>
                  </a:cubicBezTo>
                  <a:lnTo>
                    <a:pt x="3911" y="1212"/>
                  </a:lnTo>
                  <a:cubicBezTo>
                    <a:pt x="3911" y="1345"/>
                    <a:pt x="3803" y="1454"/>
                    <a:pt x="3669" y="1454"/>
                  </a:cubicBezTo>
                  <a:lnTo>
                    <a:pt x="242" y="1454"/>
                  </a:lnTo>
                  <a:cubicBezTo>
                    <a:pt x="108" y="1454"/>
                    <a:pt x="0" y="1345"/>
                    <a:pt x="0" y="1212"/>
                  </a:cubicBezTo>
                  <a:lnTo>
                    <a:pt x="0" y="243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Freeform 110"/>
            <p:cNvSpPr>
              <a:spLocks noEditPoints="1"/>
            </p:cNvSpPr>
            <p:nvPr/>
          </p:nvSpPr>
          <p:spPr bwMode="auto">
            <a:xfrm>
              <a:off x="4561" y="2045"/>
              <a:ext cx="794" cy="303"/>
            </a:xfrm>
            <a:custGeom>
              <a:avLst/>
              <a:gdLst>
                <a:gd name="T0" fmla="*/ 1 w 794"/>
                <a:gd name="T1" fmla="*/ 44 h 303"/>
                <a:gd name="T2" fmla="*/ 7 w 794"/>
                <a:gd name="T3" fmla="*/ 29 h 303"/>
                <a:gd name="T4" fmla="*/ 16 w 794"/>
                <a:gd name="T5" fmla="*/ 16 h 303"/>
                <a:gd name="T6" fmla="*/ 29 w 794"/>
                <a:gd name="T7" fmla="*/ 7 h 303"/>
                <a:gd name="T8" fmla="*/ 44 w 794"/>
                <a:gd name="T9" fmla="*/ 1 h 303"/>
                <a:gd name="T10" fmla="*/ 738 w 794"/>
                <a:gd name="T11" fmla="*/ 0 h 303"/>
                <a:gd name="T12" fmla="*/ 755 w 794"/>
                <a:gd name="T13" fmla="*/ 2 h 303"/>
                <a:gd name="T14" fmla="*/ 769 w 794"/>
                <a:gd name="T15" fmla="*/ 9 h 303"/>
                <a:gd name="T16" fmla="*/ 781 w 794"/>
                <a:gd name="T17" fmla="*/ 20 h 303"/>
                <a:gd name="T18" fmla="*/ 789 w 794"/>
                <a:gd name="T19" fmla="*/ 33 h 303"/>
                <a:gd name="T20" fmla="*/ 793 w 794"/>
                <a:gd name="T21" fmla="*/ 49 h 303"/>
                <a:gd name="T22" fmla="*/ 793 w 794"/>
                <a:gd name="T23" fmla="*/ 253 h 303"/>
                <a:gd name="T24" fmla="*/ 789 w 794"/>
                <a:gd name="T25" fmla="*/ 269 h 303"/>
                <a:gd name="T26" fmla="*/ 781 w 794"/>
                <a:gd name="T27" fmla="*/ 283 h 303"/>
                <a:gd name="T28" fmla="*/ 769 w 794"/>
                <a:gd name="T29" fmla="*/ 294 h 303"/>
                <a:gd name="T30" fmla="*/ 755 w 794"/>
                <a:gd name="T31" fmla="*/ 300 h 303"/>
                <a:gd name="T32" fmla="*/ 739 w 794"/>
                <a:gd name="T33" fmla="*/ 303 h 303"/>
                <a:gd name="T34" fmla="*/ 45 w 794"/>
                <a:gd name="T35" fmla="*/ 302 h 303"/>
                <a:gd name="T36" fmla="*/ 29 w 794"/>
                <a:gd name="T37" fmla="*/ 297 h 303"/>
                <a:gd name="T38" fmla="*/ 17 w 794"/>
                <a:gd name="T39" fmla="*/ 287 h 303"/>
                <a:gd name="T40" fmla="*/ 7 w 794"/>
                <a:gd name="T41" fmla="*/ 275 h 303"/>
                <a:gd name="T42" fmla="*/ 2 w 794"/>
                <a:gd name="T43" fmla="*/ 260 h 303"/>
                <a:gd name="T44" fmla="*/ 0 w 794"/>
                <a:gd name="T45" fmla="*/ 55 h 303"/>
                <a:gd name="T46" fmla="*/ 14 w 794"/>
                <a:gd name="T47" fmla="*/ 256 h 303"/>
                <a:gd name="T48" fmla="*/ 19 w 794"/>
                <a:gd name="T49" fmla="*/ 268 h 303"/>
                <a:gd name="T50" fmla="*/ 26 w 794"/>
                <a:gd name="T51" fmla="*/ 277 h 303"/>
                <a:gd name="T52" fmla="*/ 35 w 794"/>
                <a:gd name="T53" fmla="*/ 285 h 303"/>
                <a:gd name="T54" fmla="*/ 47 w 794"/>
                <a:gd name="T55" fmla="*/ 289 h 303"/>
                <a:gd name="T56" fmla="*/ 738 w 794"/>
                <a:gd name="T57" fmla="*/ 290 h 303"/>
                <a:gd name="T58" fmla="*/ 751 w 794"/>
                <a:gd name="T59" fmla="*/ 288 h 303"/>
                <a:gd name="T60" fmla="*/ 762 w 794"/>
                <a:gd name="T61" fmla="*/ 283 h 303"/>
                <a:gd name="T62" fmla="*/ 771 w 794"/>
                <a:gd name="T63" fmla="*/ 275 h 303"/>
                <a:gd name="T64" fmla="*/ 777 w 794"/>
                <a:gd name="T65" fmla="*/ 265 h 303"/>
                <a:gd name="T66" fmla="*/ 780 w 794"/>
                <a:gd name="T67" fmla="*/ 253 h 303"/>
                <a:gd name="T68" fmla="*/ 780 w 794"/>
                <a:gd name="T69" fmla="*/ 51 h 303"/>
                <a:gd name="T70" fmla="*/ 777 w 794"/>
                <a:gd name="T71" fmla="*/ 39 h 303"/>
                <a:gd name="T72" fmla="*/ 771 w 794"/>
                <a:gd name="T73" fmla="*/ 29 h 303"/>
                <a:gd name="T74" fmla="*/ 762 w 794"/>
                <a:gd name="T75" fmla="*/ 21 h 303"/>
                <a:gd name="T76" fmla="*/ 751 w 794"/>
                <a:gd name="T77" fmla="*/ 15 h 303"/>
                <a:gd name="T78" fmla="*/ 738 w 794"/>
                <a:gd name="T79" fmla="*/ 13 h 303"/>
                <a:gd name="T80" fmla="*/ 47 w 794"/>
                <a:gd name="T81" fmla="*/ 14 h 303"/>
                <a:gd name="T82" fmla="*/ 36 w 794"/>
                <a:gd name="T83" fmla="*/ 18 h 303"/>
                <a:gd name="T84" fmla="*/ 26 w 794"/>
                <a:gd name="T85" fmla="*/ 25 h 303"/>
                <a:gd name="T86" fmla="*/ 19 w 794"/>
                <a:gd name="T87" fmla="*/ 35 h 303"/>
                <a:gd name="T88" fmla="*/ 15 w 794"/>
                <a:gd name="T89" fmla="*/ 46 h 303"/>
                <a:gd name="T90" fmla="*/ 14 w 794"/>
                <a:gd name="T91" fmla="*/ 2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4" h="303">
                  <a:moveTo>
                    <a:pt x="0" y="55"/>
                  </a:moveTo>
                  <a:lnTo>
                    <a:pt x="1" y="50"/>
                  </a:lnTo>
                  <a:lnTo>
                    <a:pt x="1" y="44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0" y="25"/>
                  </a:lnTo>
                  <a:lnTo>
                    <a:pt x="13" y="20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3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738" y="0"/>
                  </a:lnTo>
                  <a:lnTo>
                    <a:pt x="744" y="0"/>
                  </a:lnTo>
                  <a:lnTo>
                    <a:pt x="749" y="1"/>
                  </a:lnTo>
                  <a:lnTo>
                    <a:pt x="755" y="2"/>
                  </a:lnTo>
                  <a:lnTo>
                    <a:pt x="760" y="4"/>
                  </a:lnTo>
                  <a:lnTo>
                    <a:pt x="764" y="7"/>
                  </a:lnTo>
                  <a:lnTo>
                    <a:pt x="769" y="9"/>
                  </a:lnTo>
                  <a:lnTo>
                    <a:pt x="773" y="12"/>
                  </a:lnTo>
                  <a:lnTo>
                    <a:pt x="777" y="16"/>
                  </a:lnTo>
                  <a:lnTo>
                    <a:pt x="781" y="20"/>
                  </a:lnTo>
                  <a:lnTo>
                    <a:pt x="784" y="24"/>
                  </a:lnTo>
                  <a:lnTo>
                    <a:pt x="787" y="29"/>
                  </a:lnTo>
                  <a:lnTo>
                    <a:pt x="789" y="33"/>
                  </a:lnTo>
                  <a:lnTo>
                    <a:pt x="791" y="38"/>
                  </a:lnTo>
                  <a:lnTo>
                    <a:pt x="792" y="44"/>
                  </a:lnTo>
                  <a:lnTo>
                    <a:pt x="793" y="49"/>
                  </a:lnTo>
                  <a:lnTo>
                    <a:pt x="794" y="55"/>
                  </a:lnTo>
                  <a:lnTo>
                    <a:pt x="794" y="248"/>
                  </a:lnTo>
                  <a:lnTo>
                    <a:pt x="793" y="253"/>
                  </a:lnTo>
                  <a:lnTo>
                    <a:pt x="792" y="259"/>
                  </a:lnTo>
                  <a:lnTo>
                    <a:pt x="791" y="264"/>
                  </a:lnTo>
                  <a:lnTo>
                    <a:pt x="789" y="269"/>
                  </a:lnTo>
                  <a:lnTo>
                    <a:pt x="787" y="274"/>
                  </a:lnTo>
                  <a:lnTo>
                    <a:pt x="784" y="279"/>
                  </a:lnTo>
                  <a:lnTo>
                    <a:pt x="781" y="283"/>
                  </a:lnTo>
                  <a:lnTo>
                    <a:pt x="778" y="287"/>
                  </a:lnTo>
                  <a:lnTo>
                    <a:pt x="774" y="290"/>
                  </a:lnTo>
                  <a:lnTo>
                    <a:pt x="769" y="294"/>
                  </a:lnTo>
                  <a:lnTo>
                    <a:pt x="765" y="296"/>
                  </a:lnTo>
                  <a:lnTo>
                    <a:pt x="760" y="299"/>
                  </a:lnTo>
                  <a:lnTo>
                    <a:pt x="755" y="300"/>
                  </a:lnTo>
                  <a:lnTo>
                    <a:pt x="750" y="302"/>
                  </a:lnTo>
                  <a:lnTo>
                    <a:pt x="744" y="303"/>
                  </a:lnTo>
                  <a:lnTo>
                    <a:pt x="739" y="303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5" y="302"/>
                  </a:lnTo>
                  <a:lnTo>
                    <a:pt x="39" y="301"/>
                  </a:lnTo>
                  <a:lnTo>
                    <a:pt x="34" y="299"/>
                  </a:lnTo>
                  <a:lnTo>
                    <a:pt x="29" y="297"/>
                  </a:lnTo>
                  <a:lnTo>
                    <a:pt x="25" y="294"/>
                  </a:lnTo>
                  <a:lnTo>
                    <a:pt x="21" y="291"/>
                  </a:lnTo>
                  <a:lnTo>
                    <a:pt x="17" y="287"/>
                  </a:lnTo>
                  <a:lnTo>
                    <a:pt x="13" y="283"/>
                  </a:lnTo>
                  <a:lnTo>
                    <a:pt x="10" y="279"/>
                  </a:lnTo>
                  <a:lnTo>
                    <a:pt x="7" y="275"/>
                  </a:lnTo>
                  <a:lnTo>
                    <a:pt x="5" y="270"/>
                  </a:lnTo>
                  <a:lnTo>
                    <a:pt x="3" y="265"/>
                  </a:lnTo>
                  <a:lnTo>
                    <a:pt x="2" y="260"/>
                  </a:lnTo>
                  <a:lnTo>
                    <a:pt x="1" y="254"/>
                  </a:lnTo>
                  <a:lnTo>
                    <a:pt x="0" y="248"/>
                  </a:lnTo>
                  <a:lnTo>
                    <a:pt x="0" y="55"/>
                  </a:lnTo>
                  <a:close/>
                  <a:moveTo>
                    <a:pt x="14" y="248"/>
                  </a:moveTo>
                  <a:lnTo>
                    <a:pt x="14" y="252"/>
                  </a:lnTo>
                  <a:lnTo>
                    <a:pt x="14" y="256"/>
                  </a:lnTo>
                  <a:lnTo>
                    <a:pt x="15" y="260"/>
                  </a:lnTo>
                  <a:lnTo>
                    <a:pt x="17" y="264"/>
                  </a:lnTo>
                  <a:lnTo>
                    <a:pt x="19" y="268"/>
                  </a:lnTo>
                  <a:lnTo>
                    <a:pt x="21" y="271"/>
                  </a:lnTo>
                  <a:lnTo>
                    <a:pt x="23" y="274"/>
                  </a:lnTo>
                  <a:lnTo>
                    <a:pt x="26" y="277"/>
                  </a:lnTo>
                  <a:lnTo>
                    <a:pt x="29" y="280"/>
                  </a:lnTo>
                  <a:lnTo>
                    <a:pt x="32" y="283"/>
                  </a:lnTo>
                  <a:lnTo>
                    <a:pt x="35" y="285"/>
                  </a:lnTo>
                  <a:lnTo>
                    <a:pt x="39" y="287"/>
                  </a:lnTo>
                  <a:lnTo>
                    <a:pt x="43" y="288"/>
                  </a:lnTo>
                  <a:lnTo>
                    <a:pt x="47" y="289"/>
                  </a:lnTo>
                  <a:lnTo>
                    <a:pt x="51" y="290"/>
                  </a:lnTo>
                  <a:lnTo>
                    <a:pt x="55" y="290"/>
                  </a:lnTo>
                  <a:lnTo>
                    <a:pt x="738" y="290"/>
                  </a:lnTo>
                  <a:lnTo>
                    <a:pt x="742" y="290"/>
                  </a:lnTo>
                  <a:lnTo>
                    <a:pt x="747" y="289"/>
                  </a:lnTo>
                  <a:lnTo>
                    <a:pt x="751" y="288"/>
                  </a:lnTo>
                  <a:lnTo>
                    <a:pt x="754" y="287"/>
                  </a:lnTo>
                  <a:lnTo>
                    <a:pt x="758" y="285"/>
                  </a:lnTo>
                  <a:lnTo>
                    <a:pt x="762" y="283"/>
                  </a:lnTo>
                  <a:lnTo>
                    <a:pt x="765" y="281"/>
                  </a:lnTo>
                  <a:lnTo>
                    <a:pt x="768" y="278"/>
                  </a:lnTo>
                  <a:lnTo>
                    <a:pt x="771" y="275"/>
                  </a:lnTo>
                  <a:lnTo>
                    <a:pt x="773" y="272"/>
                  </a:lnTo>
                  <a:lnTo>
                    <a:pt x="775" y="268"/>
                  </a:lnTo>
                  <a:lnTo>
                    <a:pt x="777" y="265"/>
                  </a:lnTo>
                  <a:lnTo>
                    <a:pt x="778" y="261"/>
                  </a:lnTo>
                  <a:lnTo>
                    <a:pt x="779" y="257"/>
                  </a:lnTo>
                  <a:lnTo>
                    <a:pt x="780" y="253"/>
                  </a:lnTo>
                  <a:lnTo>
                    <a:pt x="780" y="248"/>
                  </a:lnTo>
                  <a:lnTo>
                    <a:pt x="780" y="55"/>
                  </a:lnTo>
                  <a:lnTo>
                    <a:pt x="780" y="51"/>
                  </a:lnTo>
                  <a:lnTo>
                    <a:pt x="779" y="47"/>
                  </a:lnTo>
                  <a:lnTo>
                    <a:pt x="778" y="43"/>
                  </a:lnTo>
                  <a:lnTo>
                    <a:pt x="777" y="39"/>
                  </a:lnTo>
                  <a:lnTo>
                    <a:pt x="775" y="35"/>
                  </a:lnTo>
                  <a:lnTo>
                    <a:pt x="773" y="32"/>
                  </a:lnTo>
                  <a:lnTo>
                    <a:pt x="771" y="29"/>
                  </a:lnTo>
                  <a:lnTo>
                    <a:pt x="768" y="26"/>
                  </a:lnTo>
                  <a:lnTo>
                    <a:pt x="765" y="23"/>
                  </a:lnTo>
                  <a:lnTo>
                    <a:pt x="762" y="21"/>
                  </a:lnTo>
                  <a:lnTo>
                    <a:pt x="759" y="19"/>
                  </a:lnTo>
                  <a:lnTo>
                    <a:pt x="755" y="17"/>
                  </a:lnTo>
                  <a:lnTo>
                    <a:pt x="751" y="15"/>
                  </a:lnTo>
                  <a:lnTo>
                    <a:pt x="747" y="14"/>
                  </a:lnTo>
                  <a:lnTo>
                    <a:pt x="743" y="14"/>
                  </a:lnTo>
                  <a:lnTo>
                    <a:pt x="738" y="13"/>
                  </a:lnTo>
                  <a:lnTo>
                    <a:pt x="56" y="13"/>
                  </a:lnTo>
                  <a:lnTo>
                    <a:pt x="52" y="14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9" y="16"/>
                  </a:lnTo>
                  <a:lnTo>
                    <a:pt x="36" y="18"/>
                  </a:lnTo>
                  <a:lnTo>
                    <a:pt x="32" y="20"/>
                  </a:lnTo>
                  <a:lnTo>
                    <a:pt x="29" y="23"/>
                  </a:lnTo>
                  <a:lnTo>
                    <a:pt x="26" y="25"/>
                  </a:lnTo>
                  <a:lnTo>
                    <a:pt x="23" y="28"/>
                  </a:lnTo>
                  <a:lnTo>
                    <a:pt x="21" y="32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6" y="42"/>
                  </a:lnTo>
                  <a:lnTo>
                    <a:pt x="15" y="46"/>
                  </a:lnTo>
                  <a:lnTo>
                    <a:pt x="14" y="51"/>
                  </a:lnTo>
                  <a:lnTo>
                    <a:pt x="14" y="55"/>
                  </a:lnTo>
                  <a:lnTo>
                    <a:pt x="14" y="248"/>
                  </a:lnTo>
                  <a:close/>
                </a:path>
              </a:pathLst>
            </a:custGeom>
            <a:solidFill>
              <a:srgbClr val="77933C"/>
            </a:solidFill>
            <a:ln w="0" cap="flat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Rectangle 111"/>
            <p:cNvSpPr>
              <a:spLocks noChangeArrowheads="1"/>
            </p:cNvSpPr>
            <p:nvPr/>
          </p:nvSpPr>
          <p:spPr bwMode="auto">
            <a:xfrm>
              <a:off x="4740" y="2155"/>
              <a:ext cx="468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Middle Layer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5176" y="2155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" name="Freeform 113"/>
            <p:cNvSpPr>
              <a:spLocks/>
            </p:cNvSpPr>
            <p:nvPr/>
          </p:nvSpPr>
          <p:spPr bwMode="auto">
            <a:xfrm>
              <a:off x="4566" y="2476"/>
              <a:ext cx="780" cy="290"/>
            </a:xfrm>
            <a:custGeom>
              <a:avLst/>
              <a:gdLst>
                <a:gd name="T0" fmla="*/ 0 w 3912"/>
                <a:gd name="T1" fmla="*/ 242 h 1453"/>
                <a:gd name="T2" fmla="*/ 242 w 3912"/>
                <a:gd name="T3" fmla="*/ 0 h 1453"/>
                <a:gd name="T4" fmla="*/ 3670 w 3912"/>
                <a:gd name="T5" fmla="*/ 0 h 1453"/>
                <a:gd name="T6" fmla="*/ 3912 w 3912"/>
                <a:gd name="T7" fmla="*/ 242 h 1453"/>
                <a:gd name="T8" fmla="*/ 3912 w 3912"/>
                <a:gd name="T9" fmla="*/ 1211 h 1453"/>
                <a:gd name="T10" fmla="*/ 3670 w 3912"/>
                <a:gd name="T11" fmla="*/ 1453 h 1453"/>
                <a:gd name="T12" fmla="*/ 242 w 3912"/>
                <a:gd name="T13" fmla="*/ 1453 h 1453"/>
                <a:gd name="T14" fmla="*/ 0 w 3912"/>
                <a:gd name="T15" fmla="*/ 1211 h 1453"/>
                <a:gd name="T16" fmla="*/ 0 w 3912"/>
                <a:gd name="T17" fmla="*/ 242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2" h="1453">
                  <a:moveTo>
                    <a:pt x="0" y="242"/>
                  </a:moveTo>
                  <a:cubicBezTo>
                    <a:pt x="0" y="108"/>
                    <a:pt x="109" y="0"/>
                    <a:pt x="242" y="0"/>
                  </a:cubicBezTo>
                  <a:lnTo>
                    <a:pt x="3670" y="0"/>
                  </a:lnTo>
                  <a:cubicBezTo>
                    <a:pt x="3803" y="0"/>
                    <a:pt x="3912" y="108"/>
                    <a:pt x="3912" y="242"/>
                  </a:cubicBezTo>
                  <a:lnTo>
                    <a:pt x="3912" y="1211"/>
                  </a:lnTo>
                  <a:cubicBezTo>
                    <a:pt x="3912" y="1345"/>
                    <a:pt x="3803" y="1453"/>
                    <a:pt x="3670" y="1453"/>
                  </a:cubicBezTo>
                  <a:lnTo>
                    <a:pt x="242" y="1453"/>
                  </a:lnTo>
                  <a:cubicBezTo>
                    <a:pt x="109" y="1453"/>
                    <a:pt x="0" y="1345"/>
                    <a:pt x="0" y="1211"/>
                  </a:cubicBezTo>
                  <a:lnTo>
                    <a:pt x="0" y="242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4559" y="2469"/>
              <a:ext cx="793" cy="303"/>
            </a:xfrm>
            <a:custGeom>
              <a:avLst/>
              <a:gdLst>
                <a:gd name="T0" fmla="*/ 1 w 793"/>
                <a:gd name="T1" fmla="*/ 45 h 303"/>
                <a:gd name="T2" fmla="*/ 6 w 793"/>
                <a:gd name="T3" fmla="*/ 29 h 303"/>
                <a:gd name="T4" fmla="*/ 16 w 793"/>
                <a:gd name="T5" fmla="*/ 17 h 303"/>
                <a:gd name="T6" fmla="*/ 29 w 793"/>
                <a:gd name="T7" fmla="*/ 7 h 303"/>
                <a:gd name="T8" fmla="*/ 44 w 793"/>
                <a:gd name="T9" fmla="*/ 2 h 303"/>
                <a:gd name="T10" fmla="*/ 738 w 793"/>
                <a:gd name="T11" fmla="*/ 0 h 303"/>
                <a:gd name="T12" fmla="*/ 754 w 793"/>
                <a:gd name="T13" fmla="*/ 3 h 303"/>
                <a:gd name="T14" fmla="*/ 769 w 793"/>
                <a:gd name="T15" fmla="*/ 10 h 303"/>
                <a:gd name="T16" fmla="*/ 780 w 793"/>
                <a:gd name="T17" fmla="*/ 20 h 303"/>
                <a:gd name="T18" fmla="*/ 789 w 793"/>
                <a:gd name="T19" fmla="*/ 34 h 303"/>
                <a:gd name="T20" fmla="*/ 793 w 793"/>
                <a:gd name="T21" fmla="*/ 49 h 303"/>
                <a:gd name="T22" fmla="*/ 793 w 793"/>
                <a:gd name="T23" fmla="*/ 254 h 303"/>
                <a:gd name="T24" fmla="*/ 789 w 793"/>
                <a:gd name="T25" fmla="*/ 269 h 303"/>
                <a:gd name="T26" fmla="*/ 781 w 793"/>
                <a:gd name="T27" fmla="*/ 283 h 303"/>
                <a:gd name="T28" fmla="*/ 769 w 793"/>
                <a:gd name="T29" fmla="*/ 294 h 303"/>
                <a:gd name="T30" fmla="*/ 755 w 793"/>
                <a:gd name="T31" fmla="*/ 301 h 303"/>
                <a:gd name="T32" fmla="*/ 738 w 793"/>
                <a:gd name="T33" fmla="*/ 303 h 303"/>
                <a:gd name="T34" fmla="*/ 44 w 793"/>
                <a:gd name="T35" fmla="*/ 302 h 303"/>
                <a:gd name="T36" fmla="*/ 29 w 793"/>
                <a:gd name="T37" fmla="*/ 297 h 303"/>
                <a:gd name="T38" fmla="*/ 16 w 793"/>
                <a:gd name="T39" fmla="*/ 288 h 303"/>
                <a:gd name="T40" fmla="*/ 7 w 793"/>
                <a:gd name="T41" fmla="*/ 275 h 303"/>
                <a:gd name="T42" fmla="*/ 1 w 793"/>
                <a:gd name="T43" fmla="*/ 260 h 303"/>
                <a:gd name="T44" fmla="*/ 0 w 793"/>
                <a:gd name="T45" fmla="*/ 55 h 303"/>
                <a:gd name="T46" fmla="*/ 14 w 793"/>
                <a:gd name="T47" fmla="*/ 256 h 303"/>
                <a:gd name="T48" fmla="*/ 18 w 793"/>
                <a:gd name="T49" fmla="*/ 268 h 303"/>
                <a:gd name="T50" fmla="*/ 25 w 793"/>
                <a:gd name="T51" fmla="*/ 278 h 303"/>
                <a:gd name="T52" fmla="*/ 35 w 793"/>
                <a:gd name="T53" fmla="*/ 285 h 303"/>
                <a:gd name="T54" fmla="*/ 46 w 793"/>
                <a:gd name="T55" fmla="*/ 289 h 303"/>
                <a:gd name="T56" fmla="*/ 738 w 793"/>
                <a:gd name="T57" fmla="*/ 290 h 303"/>
                <a:gd name="T58" fmla="*/ 750 w 793"/>
                <a:gd name="T59" fmla="*/ 288 h 303"/>
                <a:gd name="T60" fmla="*/ 761 w 793"/>
                <a:gd name="T61" fmla="*/ 283 h 303"/>
                <a:gd name="T62" fmla="*/ 770 w 793"/>
                <a:gd name="T63" fmla="*/ 275 h 303"/>
                <a:gd name="T64" fmla="*/ 777 w 793"/>
                <a:gd name="T65" fmla="*/ 265 h 303"/>
                <a:gd name="T66" fmla="*/ 780 w 793"/>
                <a:gd name="T67" fmla="*/ 253 h 303"/>
                <a:gd name="T68" fmla="*/ 780 w 793"/>
                <a:gd name="T69" fmla="*/ 51 h 303"/>
                <a:gd name="T70" fmla="*/ 777 w 793"/>
                <a:gd name="T71" fmla="*/ 39 h 303"/>
                <a:gd name="T72" fmla="*/ 771 w 793"/>
                <a:gd name="T73" fmla="*/ 29 h 303"/>
                <a:gd name="T74" fmla="*/ 762 w 793"/>
                <a:gd name="T75" fmla="*/ 21 h 303"/>
                <a:gd name="T76" fmla="*/ 751 w 793"/>
                <a:gd name="T77" fmla="*/ 16 h 303"/>
                <a:gd name="T78" fmla="*/ 738 w 793"/>
                <a:gd name="T79" fmla="*/ 14 h 303"/>
                <a:gd name="T80" fmla="*/ 47 w 793"/>
                <a:gd name="T81" fmla="*/ 14 h 303"/>
                <a:gd name="T82" fmla="*/ 35 w 793"/>
                <a:gd name="T83" fmla="*/ 19 h 303"/>
                <a:gd name="T84" fmla="*/ 26 w 793"/>
                <a:gd name="T85" fmla="*/ 26 h 303"/>
                <a:gd name="T86" fmla="*/ 18 w 793"/>
                <a:gd name="T87" fmla="*/ 35 h 303"/>
                <a:gd name="T88" fmla="*/ 14 w 793"/>
                <a:gd name="T89" fmla="*/ 47 h 303"/>
                <a:gd name="T90" fmla="*/ 13 w 793"/>
                <a:gd name="T91" fmla="*/ 2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3" h="303">
                  <a:moveTo>
                    <a:pt x="0" y="55"/>
                  </a:moveTo>
                  <a:lnTo>
                    <a:pt x="0" y="50"/>
                  </a:lnTo>
                  <a:lnTo>
                    <a:pt x="1" y="45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6" y="29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9" y="7"/>
                  </a:lnTo>
                  <a:lnTo>
                    <a:pt x="33" y="5"/>
                  </a:lnTo>
                  <a:lnTo>
                    <a:pt x="38" y="3"/>
                  </a:lnTo>
                  <a:lnTo>
                    <a:pt x="44" y="2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738" y="0"/>
                  </a:lnTo>
                  <a:lnTo>
                    <a:pt x="743" y="1"/>
                  </a:lnTo>
                  <a:lnTo>
                    <a:pt x="749" y="1"/>
                  </a:lnTo>
                  <a:lnTo>
                    <a:pt x="754" y="3"/>
                  </a:lnTo>
                  <a:lnTo>
                    <a:pt x="759" y="5"/>
                  </a:lnTo>
                  <a:lnTo>
                    <a:pt x="764" y="7"/>
                  </a:lnTo>
                  <a:lnTo>
                    <a:pt x="769" y="10"/>
                  </a:lnTo>
                  <a:lnTo>
                    <a:pt x="773" y="13"/>
                  </a:lnTo>
                  <a:lnTo>
                    <a:pt x="777" y="16"/>
                  </a:lnTo>
                  <a:lnTo>
                    <a:pt x="780" y="20"/>
                  </a:lnTo>
                  <a:lnTo>
                    <a:pt x="784" y="24"/>
                  </a:lnTo>
                  <a:lnTo>
                    <a:pt x="786" y="29"/>
                  </a:lnTo>
                  <a:lnTo>
                    <a:pt x="789" y="34"/>
                  </a:lnTo>
                  <a:lnTo>
                    <a:pt x="791" y="39"/>
                  </a:lnTo>
                  <a:lnTo>
                    <a:pt x="792" y="44"/>
                  </a:lnTo>
                  <a:lnTo>
                    <a:pt x="793" y="49"/>
                  </a:lnTo>
                  <a:lnTo>
                    <a:pt x="793" y="55"/>
                  </a:lnTo>
                  <a:lnTo>
                    <a:pt x="793" y="248"/>
                  </a:lnTo>
                  <a:lnTo>
                    <a:pt x="793" y="254"/>
                  </a:lnTo>
                  <a:lnTo>
                    <a:pt x="792" y="259"/>
                  </a:lnTo>
                  <a:lnTo>
                    <a:pt x="791" y="264"/>
                  </a:lnTo>
                  <a:lnTo>
                    <a:pt x="789" y="269"/>
                  </a:lnTo>
                  <a:lnTo>
                    <a:pt x="787" y="274"/>
                  </a:lnTo>
                  <a:lnTo>
                    <a:pt x="784" y="279"/>
                  </a:lnTo>
                  <a:lnTo>
                    <a:pt x="781" y="283"/>
                  </a:lnTo>
                  <a:lnTo>
                    <a:pt x="777" y="287"/>
                  </a:lnTo>
                  <a:lnTo>
                    <a:pt x="773" y="291"/>
                  </a:lnTo>
                  <a:lnTo>
                    <a:pt x="769" y="294"/>
                  </a:lnTo>
                  <a:lnTo>
                    <a:pt x="765" y="296"/>
                  </a:lnTo>
                  <a:lnTo>
                    <a:pt x="760" y="299"/>
                  </a:lnTo>
                  <a:lnTo>
                    <a:pt x="755" y="301"/>
                  </a:lnTo>
                  <a:lnTo>
                    <a:pt x="750" y="302"/>
                  </a:lnTo>
                  <a:lnTo>
                    <a:pt x="744" y="303"/>
                  </a:lnTo>
                  <a:lnTo>
                    <a:pt x="738" y="303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4" y="302"/>
                  </a:lnTo>
                  <a:lnTo>
                    <a:pt x="39" y="301"/>
                  </a:lnTo>
                  <a:lnTo>
                    <a:pt x="34" y="299"/>
                  </a:lnTo>
                  <a:lnTo>
                    <a:pt x="29" y="297"/>
                  </a:lnTo>
                  <a:lnTo>
                    <a:pt x="25" y="294"/>
                  </a:lnTo>
                  <a:lnTo>
                    <a:pt x="20" y="291"/>
                  </a:lnTo>
                  <a:lnTo>
                    <a:pt x="16" y="288"/>
                  </a:lnTo>
                  <a:lnTo>
                    <a:pt x="13" y="284"/>
                  </a:lnTo>
                  <a:lnTo>
                    <a:pt x="10" y="279"/>
                  </a:lnTo>
                  <a:lnTo>
                    <a:pt x="7" y="275"/>
                  </a:lnTo>
                  <a:lnTo>
                    <a:pt x="4" y="270"/>
                  </a:lnTo>
                  <a:lnTo>
                    <a:pt x="3" y="265"/>
                  </a:lnTo>
                  <a:lnTo>
                    <a:pt x="1" y="260"/>
                  </a:lnTo>
                  <a:lnTo>
                    <a:pt x="0" y="254"/>
                  </a:lnTo>
                  <a:lnTo>
                    <a:pt x="0" y="249"/>
                  </a:lnTo>
                  <a:lnTo>
                    <a:pt x="0" y="55"/>
                  </a:lnTo>
                  <a:close/>
                  <a:moveTo>
                    <a:pt x="13" y="248"/>
                  </a:moveTo>
                  <a:lnTo>
                    <a:pt x="13" y="252"/>
                  </a:lnTo>
                  <a:lnTo>
                    <a:pt x="14" y="256"/>
                  </a:lnTo>
                  <a:lnTo>
                    <a:pt x="15" y="261"/>
                  </a:lnTo>
                  <a:lnTo>
                    <a:pt x="16" y="264"/>
                  </a:lnTo>
                  <a:lnTo>
                    <a:pt x="18" y="268"/>
                  </a:lnTo>
                  <a:lnTo>
                    <a:pt x="20" y="272"/>
                  </a:lnTo>
                  <a:lnTo>
                    <a:pt x="23" y="275"/>
                  </a:lnTo>
                  <a:lnTo>
                    <a:pt x="25" y="278"/>
                  </a:lnTo>
                  <a:lnTo>
                    <a:pt x="28" y="280"/>
                  </a:lnTo>
                  <a:lnTo>
                    <a:pt x="31" y="283"/>
                  </a:lnTo>
                  <a:lnTo>
                    <a:pt x="35" y="285"/>
                  </a:lnTo>
                  <a:lnTo>
                    <a:pt x="38" y="287"/>
                  </a:lnTo>
                  <a:lnTo>
                    <a:pt x="42" y="288"/>
                  </a:lnTo>
                  <a:lnTo>
                    <a:pt x="46" y="289"/>
                  </a:lnTo>
                  <a:lnTo>
                    <a:pt x="50" y="290"/>
                  </a:lnTo>
                  <a:lnTo>
                    <a:pt x="55" y="290"/>
                  </a:lnTo>
                  <a:lnTo>
                    <a:pt x="738" y="290"/>
                  </a:lnTo>
                  <a:lnTo>
                    <a:pt x="742" y="290"/>
                  </a:lnTo>
                  <a:lnTo>
                    <a:pt x="746" y="289"/>
                  </a:lnTo>
                  <a:lnTo>
                    <a:pt x="750" y="288"/>
                  </a:lnTo>
                  <a:lnTo>
                    <a:pt x="754" y="287"/>
                  </a:lnTo>
                  <a:lnTo>
                    <a:pt x="758" y="285"/>
                  </a:lnTo>
                  <a:lnTo>
                    <a:pt x="761" y="283"/>
                  </a:lnTo>
                  <a:lnTo>
                    <a:pt x="764" y="281"/>
                  </a:lnTo>
                  <a:lnTo>
                    <a:pt x="767" y="278"/>
                  </a:lnTo>
                  <a:lnTo>
                    <a:pt x="770" y="275"/>
                  </a:lnTo>
                  <a:lnTo>
                    <a:pt x="773" y="272"/>
                  </a:lnTo>
                  <a:lnTo>
                    <a:pt x="775" y="269"/>
                  </a:lnTo>
                  <a:lnTo>
                    <a:pt x="777" y="265"/>
                  </a:lnTo>
                  <a:lnTo>
                    <a:pt x="778" y="261"/>
                  </a:lnTo>
                  <a:lnTo>
                    <a:pt x="779" y="257"/>
                  </a:lnTo>
                  <a:lnTo>
                    <a:pt x="780" y="253"/>
                  </a:lnTo>
                  <a:lnTo>
                    <a:pt x="780" y="248"/>
                  </a:lnTo>
                  <a:lnTo>
                    <a:pt x="780" y="56"/>
                  </a:lnTo>
                  <a:lnTo>
                    <a:pt x="780" y="51"/>
                  </a:lnTo>
                  <a:lnTo>
                    <a:pt x="779" y="47"/>
                  </a:lnTo>
                  <a:lnTo>
                    <a:pt x="778" y="43"/>
                  </a:lnTo>
                  <a:lnTo>
                    <a:pt x="777" y="39"/>
                  </a:lnTo>
                  <a:lnTo>
                    <a:pt x="775" y="36"/>
                  </a:lnTo>
                  <a:lnTo>
                    <a:pt x="773" y="32"/>
                  </a:lnTo>
                  <a:lnTo>
                    <a:pt x="771" y="29"/>
                  </a:lnTo>
                  <a:lnTo>
                    <a:pt x="768" y="26"/>
                  </a:lnTo>
                  <a:lnTo>
                    <a:pt x="765" y="23"/>
                  </a:lnTo>
                  <a:lnTo>
                    <a:pt x="762" y="21"/>
                  </a:lnTo>
                  <a:lnTo>
                    <a:pt x="758" y="19"/>
                  </a:lnTo>
                  <a:lnTo>
                    <a:pt x="755" y="17"/>
                  </a:lnTo>
                  <a:lnTo>
                    <a:pt x="751" y="16"/>
                  </a:lnTo>
                  <a:lnTo>
                    <a:pt x="747" y="15"/>
                  </a:lnTo>
                  <a:lnTo>
                    <a:pt x="743" y="14"/>
                  </a:lnTo>
                  <a:lnTo>
                    <a:pt x="738" y="14"/>
                  </a:lnTo>
                  <a:lnTo>
                    <a:pt x="55" y="14"/>
                  </a:lnTo>
                  <a:lnTo>
                    <a:pt x="51" y="14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2" y="21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2"/>
                  </a:lnTo>
                  <a:lnTo>
                    <a:pt x="18" y="35"/>
                  </a:lnTo>
                  <a:lnTo>
                    <a:pt x="17" y="39"/>
                  </a:lnTo>
                  <a:lnTo>
                    <a:pt x="15" y="43"/>
                  </a:lnTo>
                  <a:lnTo>
                    <a:pt x="14" y="47"/>
                  </a:lnTo>
                  <a:lnTo>
                    <a:pt x="14" y="51"/>
                  </a:lnTo>
                  <a:lnTo>
                    <a:pt x="13" y="55"/>
                  </a:lnTo>
                  <a:lnTo>
                    <a:pt x="13" y="248"/>
                  </a:lnTo>
                  <a:close/>
                </a:path>
              </a:pathLst>
            </a:custGeom>
            <a:solidFill>
              <a:srgbClr val="77933C"/>
            </a:solidFill>
            <a:ln w="0" cap="flat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8" name="Rectangle 115"/>
            <p:cNvSpPr>
              <a:spLocks noChangeArrowheads="1"/>
            </p:cNvSpPr>
            <p:nvPr/>
          </p:nvSpPr>
          <p:spPr bwMode="auto">
            <a:xfrm>
              <a:off x="4668" y="2578"/>
              <a:ext cx="61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New Optic Server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9" name="Rectangle 116"/>
            <p:cNvSpPr>
              <a:spLocks noChangeArrowheads="1"/>
            </p:cNvSpPr>
            <p:nvPr/>
          </p:nvSpPr>
          <p:spPr bwMode="auto">
            <a:xfrm>
              <a:off x="5243" y="2578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0" name="Freeform 117"/>
            <p:cNvSpPr>
              <a:spLocks/>
            </p:cNvSpPr>
            <p:nvPr/>
          </p:nvSpPr>
          <p:spPr bwMode="auto">
            <a:xfrm>
              <a:off x="2301" y="2426"/>
              <a:ext cx="780" cy="290"/>
            </a:xfrm>
            <a:custGeom>
              <a:avLst/>
              <a:gdLst>
                <a:gd name="T0" fmla="*/ 0 w 7823"/>
                <a:gd name="T1" fmla="*/ 485 h 2907"/>
                <a:gd name="T2" fmla="*/ 484 w 7823"/>
                <a:gd name="T3" fmla="*/ 0 h 2907"/>
                <a:gd name="T4" fmla="*/ 7339 w 7823"/>
                <a:gd name="T5" fmla="*/ 0 h 2907"/>
                <a:gd name="T6" fmla="*/ 7823 w 7823"/>
                <a:gd name="T7" fmla="*/ 485 h 2907"/>
                <a:gd name="T8" fmla="*/ 7823 w 7823"/>
                <a:gd name="T9" fmla="*/ 2423 h 2907"/>
                <a:gd name="T10" fmla="*/ 7339 w 7823"/>
                <a:gd name="T11" fmla="*/ 2907 h 2907"/>
                <a:gd name="T12" fmla="*/ 484 w 7823"/>
                <a:gd name="T13" fmla="*/ 2907 h 2907"/>
                <a:gd name="T14" fmla="*/ 0 w 7823"/>
                <a:gd name="T15" fmla="*/ 2423 h 2907"/>
                <a:gd name="T16" fmla="*/ 0 w 7823"/>
                <a:gd name="T17" fmla="*/ 485 h 2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3" h="2907">
                  <a:moveTo>
                    <a:pt x="0" y="485"/>
                  </a:moveTo>
                  <a:cubicBezTo>
                    <a:pt x="0" y="217"/>
                    <a:pt x="217" y="0"/>
                    <a:pt x="484" y="0"/>
                  </a:cubicBezTo>
                  <a:lnTo>
                    <a:pt x="7339" y="0"/>
                  </a:lnTo>
                  <a:cubicBezTo>
                    <a:pt x="7606" y="0"/>
                    <a:pt x="7823" y="217"/>
                    <a:pt x="7823" y="485"/>
                  </a:cubicBezTo>
                  <a:lnTo>
                    <a:pt x="7823" y="2423"/>
                  </a:lnTo>
                  <a:cubicBezTo>
                    <a:pt x="7823" y="2690"/>
                    <a:pt x="7606" y="2907"/>
                    <a:pt x="7339" y="2907"/>
                  </a:cubicBezTo>
                  <a:lnTo>
                    <a:pt x="484" y="2907"/>
                  </a:lnTo>
                  <a:cubicBezTo>
                    <a:pt x="217" y="2907"/>
                    <a:pt x="0" y="2690"/>
                    <a:pt x="0" y="2423"/>
                  </a:cubicBezTo>
                  <a:lnTo>
                    <a:pt x="0" y="485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Freeform 118"/>
            <p:cNvSpPr>
              <a:spLocks noEditPoints="1"/>
            </p:cNvSpPr>
            <p:nvPr/>
          </p:nvSpPr>
          <p:spPr bwMode="auto">
            <a:xfrm>
              <a:off x="2294" y="2420"/>
              <a:ext cx="793" cy="303"/>
            </a:xfrm>
            <a:custGeom>
              <a:avLst/>
              <a:gdLst>
                <a:gd name="T0" fmla="*/ 1 w 793"/>
                <a:gd name="T1" fmla="*/ 44 h 303"/>
                <a:gd name="T2" fmla="*/ 7 w 793"/>
                <a:gd name="T3" fmla="*/ 29 h 303"/>
                <a:gd name="T4" fmla="*/ 16 w 793"/>
                <a:gd name="T5" fmla="*/ 16 h 303"/>
                <a:gd name="T6" fmla="*/ 29 w 793"/>
                <a:gd name="T7" fmla="*/ 7 h 303"/>
                <a:gd name="T8" fmla="*/ 44 w 793"/>
                <a:gd name="T9" fmla="*/ 1 h 303"/>
                <a:gd name="T10" fmla="*/ 739 w 793"/>
                <a:gd name="T11" fmla="*/ 0 h 303"/>
                <a:gd name="T12" fmla="*/ 755 w 793"/>
                <a:gd name="T13" fmla="*/ 2 h 303"/>
                <a:gd name="T14" fmla="*/ 769 w 793"/>
                <a:gd name="T15" fmla="*/ 9 h 303"/>
                <a:gd name="T16" fmla="*/ 781 w 793"/>
                <a:gd name="T17" fmla="*/ 20 h 303"/>
                <a:gd name="T18" fmla="*/ 789 w 793"/>
                <a:gd name="T19" fmla="*/ 33 h 303"/>
                <a:gd name="T20" fmla="*/ 793 w 793"/>
                <a:gd name="T21" fmla="*/ 49 h 303"/>
                <a:gd name="T22" fmla="*/ 793 w 793"/>
                <a:gd name="T23" fmla="*/ 253 h 303"/>
                <a:gd name="T24" fmla="*/ 789 w 793"/>
                <a:gd name="T25" fmla="*/ 269 h 303"/>
                <a:gd name="T26" fmla="*/ 781 w 793"/>
                <a:gd name="T27" fmla="*/ 283 h 303"/>
                <a:gd name="T28" fmla="*/ 770 w 793"/>
                <a:gd name="T29" fmla="*/ 293 h 303"/>
                <a:gd name="T30" fmla="*/ 755 w 793"/>
                <a:gd name="T31" fmla="*/ 300 h 303"/>
                <a:gd name="T32" fmla="*/ 739 w 793"/>
                <a:gd name="T33" fmla="*/ 303 h 303"/>
                <a:gd name="T34" fmla="*/ 45 w 793"/>
                <a:gd name="T35" fmla="*/ 302 h 303"/>
                <a:gd name="T36" fmla="*/ 29 w 793"/>
                <a:gd name="T37" fmla="*/ 296 h 303"/>
                <a:gd name="T38" fmla="*/ 17 w 793"/>
                <a:gd name="T39" fmla="*/ 287 h 303"/>
                <a:gd name="T40" fmla="*/ 7 w 793"/>
                <a:gd name="T41" fmla="*/ 274 h 303"/>
                <a:gd name="T42" fmla="*/ 2 w 793"/>
                <a:gd name="T43" fmla="*/ 259 h 303"/>
                <a:gd name="T44" fmla="*/ 0 w 793"/>
                <a:gd name="T45" fmla="*/ 55 h 303"/>
                <a:gd name="T46" fmla="*/ 15 w 793"/>
                <a:gd name="T47" fmla="*/ 256 h 303"/>
                <a:gd name="T48" fmla="*/ 19 w 793"/>
                <a:gd name="T49" fmla="*/ 267 h 303"/>
                <a:gd name="T50" fmla="*/ 26 w 793"/>
                <a:gd name="T51" fmla="*/ 277 h 303"/>
                <a:gd name="T52" fmla="*/ 35 w 793"/>
                <a:gd name="T53" fmla="*/ 284 h 303"/>
                <a:gd name="T54" fmla="*/ 47 w 793"/>
                <a:gd name="T55" fmla="*/ 289 h 303"/>
                <a:gd name="T56" fmla="*/ 738 w 793"/>
                <a:gd name="T57" fmla="*/ 290 h 303"/>
                <a:gd name="T58" fmla="*/ 751 w 793"/>
                <a:gd name="T59" fmla="*/ 288 h 303"/>
                <a:gd name="T60" fmla="*/ 762 w 793"/>
                <a:gd name="T61" fmla="*/ 283 h 303"/>
                <a:gd name="T62" fmla="*/ 770 w 793"/>
                <a:gd name="T63" fmla="*/ 275 h 303"/>
                <a:gd name="T64" fmla="*/ 777 w 793"/>
                <a:gd name="T65" fmla="*/ 264 h 303"/>
                <a:gd name="T66" fmla="*/ 780 w 793"/>
                <a:gd name="T67" fmla="*/ 253 h 303"/>
                <a:gd name="T68" fmla="*/ 780 w 793"/>
                <a:gd name="T69" fmla="*/ 51 h 303"/>
                <a:gd name="T70" fmla="*/ 777 w 793"/>
                <a:gd name="T71" fmla="*/ 39 h 303"/>
                <a:gd name="T72" fmla="*/ 771 w 793"/>
                <a:gd name="T73" fmla="*/ 29 h 303"/>
                <a:gd name="T74" fmla="*/ 762 w 793"/>
                <a:gd name="T75" fmla="*/ 20 h 303"/>
                <a:gd name="T76" fmla="*/ 751 w 793"/>
                <a:gd name="T77" fmla="*/ 15 h 303"/>
                <a:gd name="T78" fmla="*/ 739 w 793"/>
                <a:gd name="T79" fmla="*/ 13 h 303"/>
                <a:gd name="T80" fmla="*/ 47 w 793"/>
                <a:gd name="T81" fmla="*/ 14 h 303"/>
                <a:gd name="T82" fmla="*/ 36 w 793"/>
                <a:gd name="T83" fmla="*/ 18 h 303"/>
                <a:gd name="T84" fmla="*/ 26 w 793"/>
                <a:gd name="T85" fmla="*/ 25 h 303"/>
                <a:gd name="T86" fmla="*/ 19 w 793"/>
                <a:gd name="T87" fmla="*/ 35 h 303"/>
                <a:gd name="T88" fmla="*/ 15 w 793"/>
                <a:gd name="T89" fmla="*/ 46 h 303"/>
                <a:gd name="T90" fmla="*/ 14 w 793"/>
                <a:gd name="T91" fmla="*/ 2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3" h="303">
                  <a:moveTo>
                    <a:pt x="0" y="55"/>
                  </a:moveTo>
                  <a:lnTo>
                    <a:pt x="1" y="49"/>
                  </a:lnTo>
                  <a:lnTo>
                    <a:pt x="1" y="44"/>
                  </a:lnTo>
                  <a:lnTo>
                    <a:pt x="3" y="39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0" y="24"/>
                  </a:lnTo>
                  <a:lnTo>
                    <a:pt x="13" y="20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9"/>
                  </a:lnTo>
                  <a:lnTo>
                    <a:pt x="29" y="7"/>
                  </a:lnTo>
                  <a:lnTo>
                    <a:pt x="34" y="4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739" y="0"/>
                  </a:lnTo>
                  <a:lnTo>
                    <a:pt x="744" y="0"/>
                  </a:lnTo>
                  <a:lnTo>
                    <a:pt x="749" y="1"/>
                  </a:lnTo>
                  <a:lnTo>
                    <a:pt x="755" y="2"/>
                  </a:lnTo>
                  <a:lnTo>
                    <a:pt x="760" y="4"/>
                  </a:lnTo>
                  <a:lnTo>
                    <a:pt x="764" y="6"/>
                  </a:lnTo>
                  <a:lnTo>
                    <a:pt x="769" y="9"/>
                  </a:lnTo>
                  <a:lnTo>
                    <a:pt x="773" y="12"/>
                  </a:lnTo>
                  <a:lnTo>
                    <a:pt x="777" y="16"/>
                  </a:lnTo>
                  <a:lnTo>
                    <a:pt x="781" y="20"/>
                  </a:lnTo>
                  <a:lnTo>
                    <a:pt x="784" y="24"/>
                  </a:lnTo>
                  <a:lnTo>
                    <a:pt x="787" y="28"/>
                  </a:lnTo>
                  <a:lnTo>
                    <a:pt x="789" y="33"/>
                  </a:lnTo>
                  <a:lnTo>
                    <a:pt x="791" y="38"/>
                  </a:lnTo>
                  <a:lnTo>
                    <a:pt x="792" y="43"/>
                  </a:lnTo>
                  <a:lnTo>
                    <a:pt x="793" y="49"/>
                  </a:lnTo>
                  <a:lnTo>
                    <a:pt x="793" y="54"/>
                  </a:lnTo>
                  <a:lnTo>
                    <a:pt x="793" y="248"/>
                  </a:lnTo>
                  <a:lnTo>
                    <a:pt x="793" y="253"/>
                  </a:lnTo>
                  <a:lnTo>
                    <a:pt x="792" y="259"/>
                  </a:lnTo>
                  <a:lnTo>
                    <a:pt x="791" y="264"/>
                  </a:lnTo>
                  <a:lnTo>
                    <a:pt x="789" y="269"/>
                  </a:lnTo>
                  <a:lnTo>
                    <a:pt x="787" y="274"/>
                  </a:lnTo>
                  <a:lnTo>
                    <a:pt x="784" y="278"/>
                  </a:lnTo>
                  <a:lnTo>
                    <a:pt x="781" y="283"/>
                  </a:lnTo>
                  <a:lnTo>
                    <a:pt x="778" y="286"/>
                  </a:lnTo>
                  <a:lnTo>
                    <a:pt x="774" y="290"/>
                  </a:lnTo>
                  <a:lnTo>
                    <a:pt x="770" y="293"/>
                  </a:lnTo>
                  <a:lnTo>
                    <a:pt x="765" y="296"/>
                  </a:lnTo>
                  <a:lnTo>
                    <a:pt x="760" y="298"/>
                  </a:lnTo>
                  <a:lnTo>
                    <a:pt x="755" y="300"/>
                  </a:lnTo>
                  <a:lnTo>
                    <a:pt x="750" y="302"/>
                  </a:lnTo>
                  <a:lnTo>
                    <a:pt x="745" y="303"/>
                  </a:lnTo>
                  <a:lnTo>
                    <a:pt x="739" y="303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5" y="302"/>
                  </a:lnTo>
                  <a:lnTo>
                    <a:pt x="39" y="300"/>
                  </a:lnTo>
                  <a:lnTo>
                    <a:pt x="34" y="299"/>
                  </a:lnTo>
                  <a:lnTo>
                    <a:pt x="29" y="296"/>
                  </a:lnTo>
                  <a:lnTo>
                    <a:pt x="25" y="294"/>
                  </a:lnTo>
                  <a:lnTo>
                    <a:pt x="21" y="290"/>
                  </a:lnTo>
                  <a:lnTo>
                    <a:pt x="17" y="287"/>
                  </a:lnTo>
                  <a:lnTo>
                    <a:pt x="13" y="283"/>
                  </a:lnTo>
                  <a:lnTo>
                    <a:pt x="10" y="279"/>
                  </a:lnTo>
                  <a:lnTo>
                    <a:pt x="7" y="274"/>
                  </a:lnTo>
                  <a:lnTo>
                    <a:pt x="5" y="270"/>
                  </a:lnTo>
                  <a:lnTo>
                    <a:pt x="3" y="265"/>
                  </a:lnTo>
                  <a:lnTo>
                    <a:pt x="2" y="259"/>
                  </a:lnTo>
                  <a:lnTo>
                    <a:pt x="1" y="254"/>
                  </a:lnTo>
                  <a:lnTo>
                    <a:pt x="0" y="248"/>
                  </a:lnTo>
                  <a:lnTo>
                    <a:pt x="0" y="55"/>
                  </a:lnTo>
                  <a:close/>
                  <a:moveTo>
                    <a:pt x="14" y="248"/>
                  </a:moveTo>
                  <a:lnTo>
                    <a:pt x="14" y="252"/>
                  </a:lnTo>
                  <a:lnTo>
                    <a:pt x="15" y="256"/>
                  </a:lnTo>
                  <a:lnTo>
                    <a:pt x="16" y="260"/>
                  </a:lnTo>
                  <a:lnTo>
                    <a:pt x="17" y="264"/>
                  </a:lnTo>
                  <a:lnTo>
                    <a:pt x="19" y="267"/>
                  </a:lnTo>
                  <a:lnTo>
                    <a:pt x="21" y="271"/>
                  </a:lnTo>
                  <a:lnTo>
                    <a:pt x="23" y="274"/>
                  </a:lnTo>
                  <a:lnTo>
                    <a:pt x="26" y="277"/>
                  </a:lnTo>
                  <a:lnTo>
                    <a:pt x="29" y="280"/>
                  </a:lnTo>
                  <a:lnTo>
                    <a:pt x="32" y="282"/>
                  </a:lnTo>
                  <a:lnTo>
                    <a:pt x="35" y="284"/>
                  </a:lnTo>
                  <a:lnTo>
                    <a:pt x="39" y="286"/>
                  </a:lnTo>
                  <a:lnTo>
                    <a:pt x="43" y="288"/>
                  </a:lnTo>
                  <a:lnTo>
                    <a:pt x="47" y="289"/>
                  </a:lnTo>
                  <a:lnTo>
                    <a:pt x="51" y="289"/>
                  </a:lnTo>
                  <a:lnTo>
                    <a:pt x="55" y="290"/>
                  </a:lnTo>
                  <a:lnTo>
                    <a:pt x="738" y="290"/>
                  </a:lnTo>
                  <a:lnTo>
                    <a:pt x="742" y="289"/>
                  </a:lnTo>
                  <a:lnTo>
                    <a:pt x="747" y="289"/>
                  </a:lnTo>
                  <a:lnTo>
                    <a:pt x="751" y="288"/>
                  </a:lnTo>
                  <a:lnTo>
                    <a:pt x="754" y="286"/>
                  </a:lnTo>
                  <a:lnTo>
                    <a:pt x="758" y="285"/>
                  </a:lnTo>
                  <a:lnTo>
                    <a:pt x="762" y="283"/>
                  </a:lnTo>
                  <a:lnTo>
                    <a:pt x="765" y="280"/>
                  </a:lnTo>
                  <a:lnTo>
                    <a:pt x="768" y="278"/>
                  </a:lnTo>
                  <a:lnTo>
                    <a:pt x="770" y="275"/>
                  </a:lnTo>
                  <a:lnTo>
                    <a:pt x="773" y="271"/>
                  </a:lnTo>
                  <a:lnTo>
                    <a:pt x="775" y="268"/>
                  </a:lnTo>
                  <a:lnTo>
                    <a:pt x="777" y="264"/>
                  </a:lnTo>
                  <a:lnTo>
                    <a:pt x="778" y="261"/>
                  </a:lnTo>
                  <a:lnTo>
                    <a:pt x="779" y="257"/>
                  </a:lnTo>
                  <a:lnTo>
                    <a:pt x="780" y="253"/>
                  </a:lnTo>
                  <a:lnTo>
                    <a:pt x="780" y="248"/>
                  </a:lnTo>
                  <a:lnTo>
                    <a:pt x="780" y="55"/>
                  </a:lnTo>
                  <a:lnTo>
                    <a:pt x="780" y="51"/>
                  </a:lnTo>
                  <a:lnTo>
                    <a:pt x="779" y="47"/>
                  </a:lnTo>
                  <a:lnTo>
                    <a:pt x="778" y="43"/>
                  </a:lnTo>
                  <a:lnTo>
                    <a:pt x="777" y="39"/>
                  </a:lnTo>
                  <a:lnTo>
                    <a:pt x="775" y="35"/>
                  </a:lnTo>
                  <a:lnTo>
                    <a:pt x="773" y="32"/>
                  </a:lnTo>
                  <a:lnTo>
                    <a:pt x="771" y="29"/>
                  </a:lnTo>
                  <a:lnTo>
                    <a:pt x="768" y="26"/>
                  </a:lnTo>
                  <a:lnTo>
                    <a:pt x="765" y="23"/>
                  </a:lnTo>
                  <a:lnTo>
                    <a:pt x="762" y="20"/>
                  </a:lnTo>
                  <a:lnTo>
                    <a:pt x="759" y="18"/>
                  </a:lnTo>
                  <a:lnTo>
                    <a:pt x="755" y="16"/>
                  </a:lnTo>
                  <a:lnTo>
                    <a:pt x="751" y="15"/>
                  </a:lnTo>
                  <a:lnTo>
                    <a:pt x="747" y="14"/>
                  </a:lnTo>
                  <a:lnTo>
                    <a:pt x="743" y="13"/>
                  </a:lnTo>
                  <a:lnTo>
                    <a:pt x="739" y="13"/>
                  </a:lnTo>
                  <a:lnTo>
                    <a:pt x="56" y="13"/>
                  </a:lnTo>
                  <a:lnTo>
                    <a:pt x="51" y="13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9" y="16"/>
                  </a:lnTo>
                  <a:lnTo>
                    <a:pt x="36" y="18"/>
                  </a:lnTo>
                  <a:lnTo>
                    <a:pt x="32" y="20"/>
                  </a:lnTo>
                  <a:lnTo>
                    <a:pt x="29" y="22"/>
                  </a:lnTo>
                  <a:lnTo>
                    <a:pt x="26" y="25"/>
                  </a:lnTo>
                  <a:lnTo>
                    <a:pt x="23" y="28"/>
                  </a:lnTo>
                  <a:lnTo>
                    <a:pt x="21" y="31"/>
                  </a:lnTo>
                  <a:lnTo>
                    <a:pt x="19" y="35"/>
                  </a:lnTo>
                  <a:lnTo>
                    <a:pt x="17" y="38"/>
                  </a:lnTo>
                  <a:lnTo>
                    <a:pt x="16" y="42"/>
                  </a:lnTo>
                  <a:lnTo>
                    <a:pt x="15" y="46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248"/>
                  </a:lnTo>
                  <a:close/>
                </a:path>
              </a:pathLst>
            </a:custGeom>
            <a:solidFill>
              <a:srgbClr val="77933C"/>
            </a:solidFill>
            <a:ln w="0" cap="flat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Rectangle 119"/>
            <p:cNvSpPr>
              <a:spLocks noChangeArrowheads="1"/>
            </p:cNvSpPr>
            <p:nvPr/>
          </p:nvSpPr>
          <p:spPr bwMode="auto">
            <a:xfrm>
              <a:off x="2493" y="2530"/>
              <a:ext cx="43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Orbit Server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3" name="Rectangle 120"/>
            <p:cNvSpPr>
              <a:spLocks noChangeArrowheads="1"/>
            </p:cNvSpPr>
            <p:nvPr/>
          </p:nvSpPr>
          <p:spPr bwMode="auto">
            <a:xfrm>
              <a:off x="2889" y="2530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2299" y="2792"/>
              <a:ext cx="780" cy="289"/>
            </a:xfrm>
            <a:custGeom>
              <a:avLst/>
              <a:gdLst>
                <a:gd name="T0" fmla="*/ 0 w 7824"/>
                <a:gd name="T1" fmla="*/ 484 h 2906"/>
                <a:gd name="T2" fmla="*/ 485 w 7824"/>
                <a:gd name="T3" fmla="*/ 0 h 2906"/>
                <a:gd name="T4" fmla="*/ 7339 w 7824"/>
                <a:gd name="T5" fmla="*/ 0 h 2906"/>
                <a:gd name="T6" fmla="*/ 7824 w 7824"/>
                <a:gd name="T7" fmla="*/ 484 h 2906"/>
                <a:gd name="T8" fmla="*/ 7824 w 7824"/>
                <a:gd name="T9" fmla="*/ 2422 h 2906"/>
                <a:gd name="T10" fmla="*/ 7339 w 7824"/>
                <a:gd name="T11" fmla="*/ 2906 h 2906"/>
                <a:gd name="T12" fmla="*/ 485 w 7824"/>
                <a:gd name="T13" fmla="*/ 2906 h 2906"/>
                <a:gd name="T14" fmla="*/ 0 w 7824"/>
                <a:gd name="T15" fmla="*/ 2422 h 2906"/>
                <a:gd name="T16" fmla="*/ 0 w 7824"/>
                <a:gd name="T17" fmla="*/ 484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4" h="2906">
                  <a:moveTo>
                    <a:pt x="0" y="484"/>
                  </a:moveTo>
                  <a:cubicBezTo>
                    <a:pt x="0" y="217"/>
                    <a:pt x="217" y="0"/>
                    <a:pt x="485" y="0"/>
                  </a:cubicBezTo>
                  <a:lnTo>
                    <a:pt x="7339" y="0"/>
                  </a:lnTo>
                  <a:cubicBezTo>
                    <a:pt x="7607" y="0"/>
                    <a:pt x="7824" y="217"/>
                    <a:pt x="7824" y="484"/>
                  </a:cubicBezTo>
                  <a:lnTo>
                    <a:pt x="7824" y="2422"/>
                  </a:lnTo>
                  <a:cubicBezTo>
                    <a:pt x="7824" y="2689"/>
                    <a:pt x="7607" y="2906"/>
                    <a:pt x="7339" y="2906"/>
                  </a:cubicBezTo>
                  <a:lnTo>
                    <a:pt x="485" y="2906"/>
                  </a:lnTo>
                  <a:cubicBezTo>
                    <a:pt x="217" y="2906"/>
                    <a:pt x="0" y="2689"/>
                    <a:pt x="0" y="2422"/>
                  </a:cubicBezTo>
                  <a:lnTo>
                    <a:pt x="0" y="484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Freeform 122"/>
            <p:cNvSpPr>
              <a:spLocks noEditPoints="1"/>
            </p:cNvSpPr>
            <p:nvPr/>
          </p:nvSpPr>
          <p:spPr bwMode="auto">
            <a:xfrm>
              <a:off x="2292" y="2785"/>
              <a:ext cx="793" cy="303"/>
            </a:xfrm>
            <a:custGeom>
              <a:avLst/>
              <a:gdLst>
                <a:gd name="T0" fmla="*/ 1 w 793"/>
                <a:gd name="T1" fmla="*/ 44 h 303"/>
                <a:gd name="T2" fmla="*/ 7 w 793"/>
                <a:gd name="T3" fmla="*/ 29 h 303"/>
                <a:gd name="T4" fmla="*/ 16 w 793"/>
                <a:gd name="T5" fmla="*/ 16 h 303"/>
                <a:gd name="T6" fmla="*/ 28 w 793"/>
                <a:gd name="T7" fmla="*/ 7 h 303"/>
                <a:gd name="T8" fmla="*/ 44 w 793"/>
                <a:gd name="T9" fmla="*/ 1 h 303"/>
                <a:gd name="T10" fmla="*/ 738 w 793"/>
                <a:gd name="T11" fmla="*/ 0 h 303"/>
                <a:gd name="T12" fmla="*/ 754 w 793"/>
                <a:gd name="T13" fmla="*/ 2 h 303"/>
                <a:gd name="T14" fmla="*/ 769 w 793"/>
                <a:gd name="T15" fmla="*/ 9 h 303"/>
                <a:gd name="T16" fmla="*/ 780 w 793"/>
                <a:gd name="T17" fmla="*/ 20 h 303"/>
                <a:gd name="T18" fmla="*/ 789 w 793"/>
                <a:gd name="T19" fmla="*/ 33 h 303"/>
                <a:gd name="T20" fmla="*/ 793 w 793"/>
                <a:gd name="T21" fmla="*/ 49 h 303"/>
                <a:gd name="T22" fmla="*/ 793 w 793"/>
                <a:gd name="T23" fmla="*/ 253 h 303"/>
                <a:gd name="T24" fmla="*/ 789 w 793"/>
                <a:gd name="T25" fmla="*/ 269 h 303"/>
                <a:gd name="T26" fmla="*/ 781 w 793"/>
                <a:gd name="T27" fmla="*/ 283 h 303"/>
                <a:gd name="T28" fmla="*/ 769 w 793"/>
                <a:gd name="T29" fmla="*/ 293 h 303"/>
                <a:gd name="T30" fmla="*/ 755 w 793"/>
                <a:gd name="T31" fmla="*/ 300 h 303"/>
                <a:gd name="T32" fmla="*/ 739 w 793"/>
                <a:gd name="T33" fmla="*/ 303 h 303"/>
                <a:gd name="T34" fmla="*/ 44 w 793"/>
                <a:gd name="T35" fmla="*/ 302 h 303"/>
                <a:gd name="T36" fmla="*/ 29 w 793"/>
                <a:gd name="T37" fmla="*/ 296 h 303"/>
                <a:gd name="T38" fmla="*/ 16 w 793"/>
                <a:gd name="T39" fmla="*/ 287 h 303"/>
                <a:gd name="T40" fmla="*/ 7 w 793"/>
                <a:gd name="T41" fmla="*/ 275 h 303"/>
                <a:gd name="T42" fmla="*/ 1 w 793"/>
                <a:gd name="T43" fmla="*/ 259 h 303"/>
                <a:gd name="T44" fmla="*/ 0 w 793"/>
                <a:gd name="T45" fmla="*/ 55 h 303"/>
                <a:gd name="T46" fmla="*/ 14 w 793"/>
                <a:gd name="T47" fmla="*/ 256 h 303"/>
                <a:gd name="T48" fmla="*/ 18 w 793"/>
                <a:gd name="T49" fmla="*/ 268 h 303"/>
                <a:gd name="T50" fmla="*/ 25 w 793"/>
                <a:gd name="T51" fmla="*/ 277 h 303"/>
                <a:gd name="T52" fmla="*/ 35 w 793"/>
                <a:gd name="T53" fmla="*/ 284 h 303"/>
                <a:gd name="T54" fmla="*/ 46 w 793"/>
                <a:gd name="T55" fmla="*/ 289 h 303"/>
                <a:gd name="T56" fmla="*/ 738 w 793"/>
                <a:gd name="T57" fmla="*/ 290 h 303"/>
                <a:gd name="T58" fmla="*/ 750 w 793"/>
                <a:gd name="T59" fmla="*/ 288 h 303"/>
                <a:gd name="T60" fmla="*/ 761 w 793"/>
                <a:gd name="T61" fmla="*/ 283 h 303"/>
                <a:gd name="T62" fmla="*/ 770 w 793"/>
                <a:gd name="T63" fmla="*/ 275 h 303"/>
                <a:gd name="T64" fmla="*/ 776 w 793"/>
                <a:gd name="T65" fmla="*/ 265 h 303"/>
                <a:gd name="T66" fmla="*/ 780 w 793"/>
                <a:gd name="T67" fmla="*/ 253 h 303"/>
                <a:gd name="T68" fmla="*/ 780 w 793"/>
                <a:gd name="T69" fmla="*/ 51 h 303"/>
                <a:gd name="T70" fmla="*/ 777 w 793"/>
                <a:gd name="T71" fmla="*/ 39 h 303"/>
                <a:gd name="T72" fmla="*/ 771 w 793"/>
                <a:gd name="T73" fmla="*/ 29 h 303"/>
                <a:gd name="T74" fmla="*/ 762 w 793"/>
                <a:gd name="T75" fmla="*/ 21 h 303"/>
                <a:gd name="T76" fmla="*/ 751 w 793"/>
                <a:gd name="T77" fmla="*/ 15 h 303"/>
                <a:gd name="T78" fmla="*/ 738 w 793"/>
                <a:gd name="T79" fmla="*/ 13 h 303"/>
                <a:gd name="T80" fmla="*/ 47 w 793"/>
                <a:gd name="T81" fmla="*/ 14 h 303"/>
                <a:gd name="T82" fmla="*/ 35 w 793"/>
                <a:gd name="T83" fmla="*/ 18 h 303"/>
                <a:gd name="T84" fmla="*/ 26 w 793"/>
                <a:gd name="T85" fmla="*/ 25 h 303"/>
                <a:gd name="T86" fmla="*/ 19 w 793"/>
                <a:gd name="T87" fmla="*/ 35 h 303"/>
                <a:gd name="T88" fmla="*/ 14 w 793"/>
                <a:gd name="T89" fmla="*/ 46 h 303"/>
                <a:gd name="T90" fmla="*/ 13 w 793"/>
                <a:gd name="T91" fmla="*/ 2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3" h="303">
                  <a:moveTo>
                    <a:pt x="0" y="55"/>
                  </a:moveTo>
                  <a:lnTo>
                    <a:pt x="0" y="50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4" y="34"/>
                  </a:lnTo>
                  <a:lnTo>
                    <a:pt x="7" y="29"/>
                  </a:lnTo>
                  <a:lnTo>
                    <a:pt x="9" y="24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8" y="7"/>
                  </a:lnTo>
                  <a:lnTo>
                    <a:pt x="33" y="4"/>
                  </a:lnTo>
                  <a:lnTo>
                    <a:pt x="38" y="3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738" y="0"/>
                  </a:lnTo>
                  <a:lnTo>
                    <a:pt x="743" y="0"/>
                  </a:lnTo>
                  <a:lnTo>
                    <a:pt x="749" y="1"/>
                  </a:lnTo>
                  <a:lnTo>
                    <a:pt x="754" y="2"/>
                  </a:lnTo>
                  <a:lnTo>
                    <a:pt x="759" y="4"/>
                  </a:lnTo>
                  <a:lnTo>
                    <a:pt x="764" y="6"/>
                  </a:lnTo>
                  <a:lnTo>
                    <a:pt x="769" y="9"/>
                  </a:lnTo>
                  <a:lnTo>
                    <a:pt x="773" y="12"/>
                  </a:lnTo>
                  <a:lnTo>
                    <a:pt x="777" y="16"/>
                  </a:lnTo>
                  <a:lnTo>
                    <a:pt x="780" y="20"/>
                  </a:lnTo>
                  <a:lnTo>
                    <a:pt x="784" y="24"/>
                  </a:lnTo>
                  <a:lnTo>
                    <a:pt x="786" y="28"/>
                  </a:lnTo>
                  <a:lnTo>
                    <a:pt x="789" y="33"/>
                  </a:lnTo>
                  <a:lnTo>
                    <a:pt x="791" y="38"/>
                  </a:lnTo>
                  <a:lnTo>
                    <a:pt x="792" y="43"/>
                  </a:lnTo>
                  <a:lnTo>
                    <a:pt x="793" y="49"/>
                  </a:lnTo>
                  <a:lnTo>
                    <a:pt x="793" y="55"/>
                  </a:lnTo>
                  <a:lnTo>
                    <a:pt x="793" y="248"/>
                  </a:lnTo>
                  <a:lnTo>
                    <a:pt x="793" y="253"/>
                  </a:lnTo>
                  <a:lnTo>
                    <a:pt x="792" y="259"/>
                  </a:lnTo>
                  <a:lnTo>
                    <a:pt x="791" y="264"/>
                  </a:lnTo>
                  <a:lnTo>
                    <a:pt x="789" y="269"/>
                  </a:lnTo>
                  <a:lnTo>
                    <a:pt x="787" y="274"/>
                  </a:lnTo>
                  <a:lnTo>
                    <a:pt x="784" y="279"/>
                  </a:lnTo>
                  <a:lnTo>
                    <a:pt x="781" y="283"/>
                  </a:lnTo>
                  <a:lnTo>
                    <a:pt x="777" y="287"/>
                  </a:lnTo>
                  <a:lnTo>
                    <a:pt x="773" y="290"/>
                  </a:lnTo>
                  <a:lnTo>
                    <a:pt x="769" y="293"/>
                  </a:lnTo>
                  <a:lnTo>
                    <a:pt x="765" y="296"/>
                  </a:lnTo>
                  <a:lnTo>
                    <a:pt x="760" y="299"/>
                  </a:lnTo>
                  <a:lnTo>
                    <a:pt x="755" y="300"/>
                  </a:lnTo>
                  <a:lnTo>
                    <a:pt x="750" y="302"/>
                  </a:lnTo>
                  <a:lnTo>
                    <a:pt x="744" y="303"/>
                  </a:lnTo>
                  <a:lnTo>
                    <a:pt x="739" y="303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4" y="302"/>
                  </a:lnTo>
                  <a:lnTo>
                    <a:pt x="39" y="301"/>
                  </a:lnTo>
                  <a:lnTo>
                    <a:pt x="34" y="299"/>
                  </a:lnTo>
                  <a:lnTo>
                    <a:pt x="29" y="296"/>
                  </a:lnTo>
                  <a:lnTo>
                    <a:pt x="24" y="294"/>
                  </a:lnTo>
                  <a:lnTo>
                    <a:pt x="20" y="291"/>
                  </a:lnTo>
                  <a:lnTo>
                    <a:pt x="16" y="287"/>
                  </a:lnTo>
                  <a:lnTo>
                    <a:pt x="13" y="283"/>
                  </a:lnTo>
                  <a:lnTo>
                    <a:pt x="10" y="279"/>
                  </a:lnTo>
                  <a:lnTo>
                    <a:pt x="7" y="275"/>
                  </a:lnTo>
                  <a:lnTo>
                    <a:pt x="4" y="270"/>
                  </a:lnTo>
                  <a:lnTo>
                    <a:pt x="3" y="265"/>
                  </a:lnTo>
                  <a:lnTo>
                    <a:pt x="1" y="259"/>
                  </a:lnTo>
                  <a:lnTo>
                    <a:pt x="0" y="254"/>
                  </a:lnTo>
                  <a:lnTo>
                    <a:pt x="0" y="248"/>
                  </a:lnTo>
                  <a:lnTo>
                    <a:pt x="0" y="55"/>
                  </a:lnTo>
                  <a:close/>
                  <a:moveTo>
                    <a:pt x="13" y="248"/>
                  </a:moveTo>
                  <a:lnTo>
                    <a:pt x="14" y="252"/>
                  </a:lnTo>
                  <a:lnTo>
                    <a:pt x="14" y="256"/>
                  </a:lnTo>
                  <a:lnTo>
                    <a:pt x="15" y="260"/>
                  </a:lnTo>
                  <a:lnTo>
                    <a:pt x="17" y="264"/>
                  </a:lnTo>
                  <a:lnTo>
                    <a:pt x="18" y="268"/>
                  </a:lnTo>
                  <a:lnTo>
                    <a:pt x="20" y="271"/>
                  </a:lnTo>
                  <a:lnTo>
                    <a:pt x="23" y="274"/>
                  </a:lnTo>
                  <a:lnTo>
                    <a:pt x="25" y="277"/>
                  </a:lnTo>
                  <a:lnTo>
                    <a:pt x="28" y="280"/>
                  </a:lnTo>
                  <a:lnTo>
                    <a:pt x="31" y="282"/>
                  </a:lnTo>
                  <a:lnTo>
                    <a:pt x="35" y="284"/>
                  </a:lnTo>
                  <a:lnTo>
                    <a:pt x="38" y="286"/>
                  </a:lnTo>
                  <a:lnTo>
                    <a:pt x="42" y="288"/>
                  </a:lnTo>
                  <a:lnTo>
                    <a:pt x="46" y="289"/>
                  </a:lnTo>
                  <a:lnTo>
                    <a:pt x="50" y="289"/>
                  </a:lnTo>
                  <a:lnTo>
                    <a:pt x="55" y="290"/>
                  </a:lnTo>
                  <a:lnTo>
                    <a:pt x="738" y="290"/>
                  </a:lnTo>
                  <a:lnTo>
                    <a:pt x="742" y="289"/>
                  </a:lnTo>
                  <a:lnTo>
                    <a:pt x="746" y="289"/>
                  </a:lnTo>
                  <a:lnTo>
                    <a:pt x="750" y="288"/>
                  </a:lnTo>
                  <a:lnTo>
                    <a:pt x="754" y="286"/>
                  </a:lnTo>
                  <a:lnTo>
                    <a:pt x="758" y="285"/>
                  </a:lnTo>
                  <a:lnTo>
                    <a:pt x="761" y="283"/>
                  </a:lnTo>
                  <a:lnTo>
                    <a:pt x="764" y="280"/>
                  </a:lnTo>
                  <a:lnTo>
                    <a:pt x="767" y="278"/>
                  </a:lnTo>
                  <a:lnTo>
                    <a:pt x="770" y="275"/>
                  </a:lnTo>
                  <a:lnTo>
                    <a:pt x="773" y="272"/>
                  </a:lnTo>
                  <a:lnTo>
                    <a:pt x="775" y="268"/>
                  </a:lnTo>
                  <a:lnTo>
                    <a:pt x="776" y="265"/>
                  </a:lnTo>
                  <a:lnTo>
                    <a:pt x="778" y="261"/>
                  </a:lnTo>
                  <a:lnTo>
                    <a:pt x="779" y="257"/>
                  </a:lnTo>
                  <a:lnTo>
                    <a:pt x="780" y="253"/>
                  </a:lnTo>
                  <a:lnTo>
                    <a:pt x="780" y="248"/>
                  </a:lnTo>
                  <a:lnTo>
                    <a:pt x="780" y="55"/>
                  </a:lnTo>
                  <a:lnTo>
                    <a:pt x="780" y="51"/>
                  </a:lnTo>
                  <a:lnTo>
                    <a:pt x="779" y="47"/>
                  </a:lnTo>
                  <a:lnTo>
                    <a:pt x="778" y="43"/>
                  </a:lnTo>
                  <a:lnTo>
                    <a:pt x="777" y="39"/>
                  </a:lnTo>
                  <a:lnTo>
                    <a:pt x="775" y="35"/>
                  </a:lnTo>
                  <a:lnTo>
                    <a:pt x="773" y="32"/>
                  </a:lnTo>
                  <a:lnTo>
                    <a:pt x="771" y="29"/>
                  </a:lnTo>
                  <a:lnTo>
                    <a:pt x="768" y="26"/>
                  </a:lnTo>
                  <a:lnTo>
                    <a:pt x="765" y="23"/>
                  </a:lnTo>
                  <a:lnTo>
                    <a:pt x="762" y="21"/>
                  </a:lnTo>
                  <a:lnTo>
                    <a:pt x="758" y="18"/>
                  </a:lnTo>
                  <a:lnTo>
                    <a:pt x="755" y="17"/>
                  </a:lnTo>
                  <a:lnTo>
                    <a:pt x="751" y="15"/>
                  </a:lnTo>
                  <a:lnTo>
                    <a:pt x="747" y="14"/>
                  </a:lnTo>
                  <a:lnTo>
                    <a:pt x="743" y="13"/>
                  </a:lnTo>
                  <a:lnTo>
                    <a:pt x="738" y="13"/>
                  </a:lnTo>
                  <a:lnTo>
                    <a:pt x="55" y="13"/>
                  </a:lnTo>
                  <a:lnTo>
                    <a:pt x="51" y="13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9" y="16"/>
                  </a:lnTo>
                  <a:lnTo>
                    <a:pt x="35" y="18"/>
                  </a:lnTo>
                  <a:lnTo>
                    <a:pt x="32" y="20"/>
                  </a:lnTo>
                  <a:lnTo>
                    <a:pt x="29" y="23"/>
                  </a:lnTo>
                  <a:lnTo>
                    <a:pt x="26" y="25"/>
                  </a:lnTo>
                  <a:lnTo>
                    <a:pt x="23" y="28"/>
                  </a:lnTo>
                  <a:lnTo>
                    <a:pt x="21" y="31"/>
                  </a:lnTo>
                  <a:lnTo>
                    <a:pt x="19" y="35"/>
                  </a:lnTo>
                  <a:lnTo>
                    <a:pt x="17" y="38"/>
                  </a:lnTo>
                  <a:lnTo>
                    <a:pt x="15" y="42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3" y="55"/>
                  </a:lnTo>
                  <a:lnTo>
                    <a:pt x="13" y="248"/>
                  </a:lnTo>
                  <a:close/>
                </a:path>
              </a:pathLst>
            </a:custGeom>
            <a:solidFill>
              <a:srgbClr val="77933C"/>
            </a:solidFill>
            <a:ln w="0" cap="flat">
              <a:solidFill>
                <a:srgbClr val="77933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6" name="Rectangle 123"/>
            <p:cNvSpPr>
              <a:spLocks noChangeArrowheads="1"/>
            </p:cNvSpPr>
            <p:nvPr/>
          </p:nvSpPr>
          <p:spPr bwMode="auto">
            <a:xfrm>
              <a:off x="2460" y="2895"/>
              <a:ext cx="489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Energy Server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7" name="Rectangle 124"/>
            <p:cNvSpPr>
              <a:spLocks noChangeArrowheads="1"/>
            </p:cNvSpPr>
            <p:nvPr/>
          </p:nvSpPr>
          <p:spPr bwMode="auto">
            <a:xfrm>
              <a:off x="2918" y="2895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8" name="Freeform 125"/>
            <p:cNvSpPr>
              <a:spLocks noEditPoints="1"/>
            </p:cNvSpPr>
            <p:nvPr/>
          </p:nvSpPr>
          <p:spPr bwMode="auto">
            <a:xfrm>
              <a:off x="771" y="3383"/>
              <a:ext cx="54" cy="357"/>
            </a:xfrm>
            <a:custGeom>
              <a:avLst/>
              <a:gdLst>
                <a:gd name="T0" fmla="*/ 270 w 543"/>
                <a:gd name="T1" fmla="*/ 0 h 3591"/>
                <a:gd name="T2" fmla="*/ 309 w 543"/>
                <a:gd name="T3" fmla="*/ 3524 h 3591"/>
                <a:gd name="T4" fmla="*/ 242 w 543"/>
                <a:gd name="T5" fmla="*/ 3525 h 3591"/>
                <a:gd name="T6" fmla="*/ 203 w 543"/>
                <a:gd name="T7" fmla="*/ 1 h 3591"/>
                <a:gd name="T8" fmla="*/ 270 w 543"/>
                <a:gd name="T9" fmla="*/ 0 h 3591"/>
                <a:gd name="T10" fmla="*/ 534 w 543"/>
                <a:gd name="T11" fmla="*/ 3139 h 3591"/>
                <a:gd name="T12" fmla="*/ 276 w 543"/>
                <a:gd name="T13" fmla="*/ 3591 h 3591"/>
                <a:gd name="T14" fmla="*/ 9 w 543"/>
                <a:gd name="T15" fmla="*/ 3144 h 3591"/>
                <a:gd name="T16" fmla="*/ 21 w 543"/>
                <a:gd name="T17" fmla="*/ 3099 h 3591"/>
                <a:gd name="T18" fmla="*/ 67 w 543"/>
                <a:gd name="T19" fmla="*/ 3110 h 3591"/>
                <a:gd name="T20" fmla="*/ 304 w 543"/>
                <a:gd name="T21" fmla="*/ 3508 h 3591"/>
                <a:gd name="T22" fmla="*/ 247 w 543"/>
                <a:gd name="T23" fmla="*/ 3508 h 3591"/>
                <a:gd name="T24" fmla="*/ 476 w 543"/>
                <a:gd name="T25" fmla="*/ 3106 h 3591"/>
                <a:gd name="T26" fmla="*/ 521 w 543"/>
                <a:gd name="T27" fmla="*/ 3093 h 3591"/>
                <a:gd name="T28" fmla="*/ 534 w 543"/>
                <a:gd name="T29" fmla="*/ 3139 h 3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3" h="3591">
                  <a:moveTo>
                    <a:pt x="270" y="0"/>
                  </a:moveTo>
                  <a:lnTo>
                    <a:pt x="309" y="3524"/>
                  </a:lnTo>
                  <a:lnTo>
                    <a:pt x="242" y="3525"/>
                  </a:lnTo>
                  <a:lnTo>
                    <a:pt x="203" y="1"/>
                  </a:lnTo>
                  <a:lnTo>
                    <a:pt x="270" y="0"/>
                  </a:lnTo>
                  <a:close/>
                  <a:moveTo>
                    <a:pt x="534" y="3139"/>
                  </a:moveTo>
                  <a:lnTo>
                    <a:pt x="276" y="3591"/>
                  </a:lnTo>
                  <a:lnTo>
                    <a:pt x="9" y="3144"/>
                  </a:lnTo>
                  <a:cubicBezTo>
                    <a:pt x="0" y="3129"/>
                    <a:pt x="5" y="3108"/>
                    <a:pt x="21" y="3099"/>
                  </a:cubicBezTo>
                  <a:cubicBezTo>
                    <a:pt x="37" y="3089"/>
                    <a:pt x="57" y="3094"/>
                    <a:pt x="67" y="3110"/>
                  </a:cubicBezTo>
                  <a:lnTo>
                    <a:pt x="304" y="3508"/>
                  </a:lnTo>
                  <a:lnTo>
                    <a:pt x="247" y="3508"/>
                  </a:lnTo>
                  <a:lnTo>
                    <a:pt x="476" y="3106"/>
                  </a:lnTo>
                  <a:cubicBezTo>
                    <a:pt x="485" y="3090"/>
                    <a:pt x="505" y="3084"/>
                    <a:pt x="521" y="3093"/>
                  </a:cubicBezTo>
                  <a:cubicBezTo>
                    <a:pt x="537" y="3102"/>
                    <a:pt x="543" y="3123"/>
                    <a:pt x="534" y="3139"/>
                  </a:cubicBez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>
              <a:off x="422" y="3742"/>
              <a:ext cx="780" cy="449"/>
            </a:xfrm>
            <a:custGeom>
              <a:avLst/>
              <a:gdLst>
                <a:gd name="T0" fmla="*/ 0 w 3912"/>
                <a:gd name="T1" fmla="*/ 375 h 2248"/>
                <a:gd name="T2" fmla="*/ 375 w 3912"/>
                <a:gd name="T3" fmla="*/ 0 h 2248"/>
                <a:gd name="T4" fmla="*/ 3537 w 3912"/>
                <a:gd name="T5" fmla="*/ 0 h 2248"/>
                <a:gd name="T6" fmla="*/ 3912 w 3912"/>
                <a:gd name="T7" fmla="*/ 375 h 2248"/>
                <a:gd name="T8" fmla="*/ 3912 w 3912"/>
                <a:gd name="T9" fmla="*/ 1874 h 2248"/>
                <a:gd name="T10" fmla="*/ 3537 w 3912"/>
                <a:gd name="T11" fmla="*/ 2248 h 2248"/>
                <a:gd name="T12" fmla="*/ 375 w 3912"/>
                <a:gd name="T13" fmla="*/ 2248 h 2248"/>
                <a:gd name="T14" fmla="*/ 0 w 3912"/>
                <a:gd name="T15" fmla="*/ 1874 h 2248"/>
                <a:gd name="T16" fmla="*/ 0 w 3912"/>
                <a:gd name="T17" fmla="*/ 375 h 2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2" h="2248">
                  <a:moveTo>
                    <a:pt x="0" y="375"/>
                  </a:moveTo>
                  <a:cubicBezTo>
                    <a:pt x="0" y="168"/>
                    <a:pt x="168" y="0"/>
                    <a:pt x="375" y="0"/>
                  </a:cubicBezTo>
                  <a:lnTo>
                    <a:pt x="3537" y="0"/>
                  </a:lnTo>
                  <a:cubicBezTo>
                    <a:pt x="3744" y="0"/>
                    <a:pt x="3912" y="168"/>
                    <a:pt x="3912" y="375"/>
                  </a:cubicBezTo>
                  <a:lnTo>
                    <a:pt x="3912" y="1874"/>
                  </a:lnTo>
                  <a:cubicBezTo>
                    <a:pt x="3912" y="2081"/>
                    <a:pt x="3744" y="2248"/>
                    <a:pt x="3537" y="2248"/>
                  </a:cubicBezTo>
                  <a:lnTo>
                    <a:pt x="375" y="2248"/>
                  </a:lnTo>
                  <a:cubicBezTo>
                    <a:pt x="168" y="2248"/>
                    <a:pt x="0" y="2081"/>
                    <a:pt x="0" y="1874"/>
                  </a:cubicBezTo>
                  <a:lnTo>
                    <a:pt x="0" y="37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Freeform 127"/>
            <p:cNvSpPr>
              <a:spLocks noEditPoints="1"/>
            </p:cNvSpPr>
            <p:nvPr/>
          </p:nvSpPr>
          <p:spPr bwMode="auto">
            <a:xfrm>
              <a:off x="415" y="3736"/>
              <a:ext cx="793" cy="461"/>
            </a:xfrm>
            <a:custGeom>
              <a:avLst/>
              <a:gdLst>
                <a:gd name="T0" fmla="*/ 2 w 793"/>
                <a:gd name="T1" fmla="*/ 65 h 461"/>
                <a:gd name="T2" fmla="*/ 10 w 793"/>
                <a:gd name="T3" fmla="*/ 43 h 461"/>
                <a:gd name="T4" fmla="*/ 24 w 793"/>
                <a:gd name="T5" fmla="*/ 24 h 461"/>
                <a:gd name="T6" fmla="*/ 42 w 793"/>
                <a:gd name="T7" fmla="*/ 10 h 461"/>
                <a:gd name="T8" fmla="*/ 65 w 793"/>
                <a:gd name="T9" fmla="*/ 1 h 461"/>
                <a:gd name="T10" fmla="*/ 712 w 793"/>
                <a:gd name="T11" fmla="*/ 0 h 461"/>
                <a:gd name="T12" fmla="*/ 736 w 793"/>
                <a:gd name="T13" fmla="*/ 3 h 461"/>
                <a:gd name="T14" fmla="*/ 757 w 793"/>
                <a:gd name="T15" fmla="*/ 14 h 461"/>
                <a:gd name="T16" fmla="*/ 774 w 793"/>
                <a:gd name="T17" fmla="*/ 29 h 461"/>
                <a:gd name="T18" fmla="*/ 787 w 793"/>
                <a:gd name="T19" fmla="*/ 49 h 461"/>
                <a:gd name="T20" fmla="*/ 793 w 793"/>
                <a:gd name="T21" fmla="*/ 73 h 461"/>
                <a:gd name="T22" fmla="*/ 793 w 793"/>
                <a:gd name="T23" fmla="*/ 388 h 461"/>
                <a:gd name="T24" fmla="*/ 787 w 793"/>
                <a:gd name="T25" fmla="*/ 411 h 461"/>
                <a:gd name="T26" fmla="*/ 775 w 793"/>
                <a:gd name="T27" fmla="*/ 431 h 461"/>
                <a:gd name="T28" fmla="*/ 758 w 793"/>
                <a:gd name="T29" fmla="*/ 447 h 461"/>
                <a:gd name="T30" fmla="*/ 737 w 793"/>
                <a:gd name="T31" fmla="*/ 458 h 461"/>
                <a:gd name="T32" fmla="*/ 712 w 793"/>
                <a:gd name="T33" fmla="*/ 461 h 461"/>
                <a:gd name="T34" fmla="*/ 66 w 793"/>
                <a:gd name="T35" fmla="*/ 460 h 461"/>
                <a:gd name="T36" fmla="*/ 43 w 793"/>
                <a:gd name="T37" fmla="*/ 452 h 461"/>
                <a:gd name="T38" fmla="*/ 24 w 793"/>
                <a:gd name="T39" fmla="*/ 438 h 461"/>
                <a:gd name="T40" fmla="*/ 10 w 793"/>
                <a:gd name="T41" fmla="*/ 419 h 461"/>
                <a:gd name="T42" fmla="*/ 2 w 793"/>
                <a:gd name="T43" fmla="*/ 397 h 461"/>
                <a:gd name="T44" fmla="*/ 0 w 793"/>
                <a:gd name="T45" fmla="*/ 81 h 461"/>
                <a:gd name="T46" fmla="*/ 15 w 793"/>
                <a:gd name="T47" fmla="*/ 393 h 461"/>
                <a:gd name="T48" fmla="*/ 22 w 793"/>
                <a:gd name="T49" fmla="*/ 412 h 461"/>
                <a:gd name="T50" fmla="*/ 33 w 793"/>
                <a:gd name="T51" fmla="*/ 428 h 461"/>
                <a:gd name="T52" fmla="*/ 49 w 793"/>
                <a:gd name="T53" fmla="*/ 440 h 461"/>
                <a:gd name="T54" fmla="*/ 68 w 793"/>
                <a:gd name="T55" fmla="*/ 447 h 461"/>
                <a:gd name="T56" fmla="*/ 712 w 793"/>
                <a:gd name="T57" fmla="*/ 448 h 461"/>
                <a:gd name="T58" fmla="*/ 732 w 793"/>
                <a:gd name="T59" fmla="*/ 445 h 461"/>
                <a:gd name="T60" fmla="*/ 750 w 793"/>
                <a:gd name="T61" fmla="*/ 437 h 461"/>
                <a:gd name="T62" fmla="*/ 764 w 793"/>
                <a:gd name="T63" fmla="*/ 424 h 461"/>
                <a:gd name="T64" fmla="*/ 774 w 793"/>
                <a:gd name="T65" fmla="*/ 407 h 461"/>
                <a:gd name="T66" fmla="*/ 780 w 793"/>
                <a:gd name="T67" fmla="*/ 387 h 461"/>
                <a:gd name="T68" fmla="*/ 780 w 793"/>
                <a:gd name="T69" fmla="*/ 75 h 461"/>
                <a:gd name="T70" fmla="*/ 775 w 793"/>
                <a:gd name="T71" fmla="*/ 55 h 461"/>
                <a:gd name="T72" fmla="*/ 765 w 793"/>
                <a:gd name="T73" fmla="*/ 38 h 461"/>
                <a:gd name="T74" fmla="*/ 750 w 793"/>
                <a:gd name="T75" fmla="*/ 25 h 461"/>
                <a:gd name="T76" fmla="*/ 733 w 793"/>
                <a:gd name="T77" fmla="*/ 16 h 461"/>
                <a:gd name="T78" fmla="*/ 712 w 793"/>
                <a:gd name="T79" fmla="*/ 13 h 461"/>
                <a:gd name="T80" fmla="*/ 68 w 793"/>
                <a:gd name="T81" fmla="*/ 14 h 461"/>
                <a:gd name="T82" fmla="*/ 49 w 793"/>
                <a:gd name="T83" fmla="*/ 21 h 461"/>
                <a:gd name="T84" fmla="*/ 34 w 793"/>
                <a:gd name="T85" fmla="*/ 33 h 461"/>
                <a:gd name="T86" fmla="*/ 22 w 793"/>
                <a:gd name="T87" fmla="*/ 49 h 461"/>
                <a:gd name="T88" fmla="*/ 15 w 793"/>
                <a:gd name="T89" fmla="*/ 67 h 461"/>
                <a:gd name="T90" fmla="*/ 14 w 793"/>
                <a:gd name="T91" fmla="*/ 38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93" h="461">
                  <a:moveTo>
                    <a:pt x="0" y="81"/>
                  </a:moveTo>
                  <a:lnTo>
                    <a:pt x="1" y="73"/>
                  </a:lnTo>
                  <a:lnTo>
                    <a:pt x="2" y="65"/>
                  </a:lnTo>
                  <a:lnTo>
                    <a:pt x="4" y="57"/>
                  </a:lnTo>
                  <a:lnTo>
                    <a:pt x="7" y="50"/>
                  </a:lnTo>
                  <a:lnTo>
                    <a:pt x="10" y="43"/>
                  </a:lnTo>
                  <a:lnTo>
                    <a:pt x="14" y="36"/>
                  </a:lnTo>
                  <a:lnTo>
                    <a:pt x="19" y="30"/>
                  </a:lnTo>
                  <a:lnTo>
                    <a:pt x="24" y="24"/>
                  </a:lnTo>
                  <a:lnTo>
                    <a:pt x="30" y="19"/>
                  </a:lnTo>
                  <a:lnTo>
                    <a:pt x="36" y="14"/>
                  </a:lnTo>
                  <a:lnTo>
                    <a:pt x="42" y="10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712" y="0"/>
                  </a:lnTo>
                  <a:lnTo>
                    <a:pt x="720" y="0"/>
                  </a:lnTo>
                  <a:lnTo>
                    <a:pt x="728" y="1"/>
                  </a:lnTo>
                  <a:lnTo>
                    <a:pt x="736" y="3"/>
                  </a:lnTo>
                  <a:lnTo>
                    <a:pt x="743" y="6"/>
                  </a:lnTo>
                  <a:lnTo>
                    <a:pt x="751" y="9"/>
                  </a:lnTo>
                  <a:lnTo>
                    <a:pt x="757" y="14"/>
                  </a:lnTo>
                  <a:lnTo>
                    <a:pt x="763" y="18"/>
                  </a:lnTo>
                  <a:lnTo>
                    <a:pt x="769" y="23"/>
                  </a:lnTo>
                  <a:lnTo>
                    <a:pt x="774" y="29"/>
                  </a:lnTo>
                  <a:lnTo>
                    <a:pt x="779" y="36"/>
                  </a:lnTo>
                  <a:lnTo>
                    <a:pt x="783" y="42"/>
                  </a:lnTo>
                  <a:lnTo>
                    <a:pt x="787" y="49"/>
                  </a:lnTo>
                  <a:lnTo>
                    <a:pt x="790" y="57"/>
                  </a:lnTo>
                  <a:lnTo>
                    <a:pt x="792" y="64"/>
                  </a:lnTo>
                  <a:lnTo>
                    <a:pt x="793" y="73"/>
                  </a:lnTo>
                  <a:lnTo>
                    <a:pt x="793" y="81"/>
                  </a:lnTo>
                  <a:lnTo>
                    <a:pt x="793" y="380"/>
                  </a:lnTo>
                  <a:lnTo>
                    <a:pt x="793" y="388"/>
                  </a:lnTo>
                  <a:lnTo>
                    <a:pt x="792" y="396"/>
                  </a:lnTo>
                  <a:lnTo>
                    <a:pt x="790" y="404"/>
                  </a:lnTo>
                  <a:lnTo>
                    <a:pt x="787" y="411"/>
                  </a:lnTo>
                  <a:lnTo>
                    <a:pt x="784" y="419"/>
                  </a:lnTo>
                  <a:lnTo>
                    <a:pt x="780" y="425"/>
                  </a:lnTo>
                  <a:lnTo>
                    <a:pt x="775" y="431"/>
                  </a:lnTo>
                  <a:lnTo>
                    <a:pt x="770" y="437"/>
                  </a:lnTo>
                  <a:lnTo>
                    <a:pt x="764" y="443"/>
                  </a:lnTo>
                  <a:lnTo>
                    <a:pt x="758" y="447"/>
                  </a:lnTo>
                  <a:lnTo>
                    <a:pt x="751" y="451"/>
                  </a:lnTo>
                  <a:lnTo>
                    <a:pt x="744" y="455"/>
                  </a:lnTo>
                  <a:lnTo>
                    <a:pt x="737" y="458"/>
                  </a:lnTo>
                  <a:lnTo>
                    <a:pt x="729" y="460"/>
                  </a:lnTo>
                  <a:lnTo>
                    <a:pt x="721" y="461"/>
                  </a:lnTo>
                  <a:lnTo>
                    <a:pt x="712" y="461"/>
                  </a:lnTo>
                  <a:lnTo>
                    <a:pt x="82" y="461"/>
                  </a:lnTo>
                  <a:lnTo>
                    <a:pt x="74" y="461"/>
                  </a:lnTo>
                  <a:lnTo>
                    <a:pt x="66" y="460"/>
                  </a:lnTo>
                  <a:lnTo>
                    <a:pt x="58" y="458"/>
                  </a:lnTo>
                  <a:lnTo>
                    <a:pt x="50" y="455"/>
                  </a:lnTo>
                  <a:lnTo>
                    <a:pt x="43" y="452"/>
                  </a:lnTo>
                  <a:lnTo>
                    <a:pt x="36" y="448"/>
                  </a:lnTo>
                  <a:lnTo>
                    <a:pt x="30" y="443"/>
                  </a:lnTo>
                  <a:lnTo>
                    <a:pt x="24" y="438"/>
                  </a:lnTo>
                  <a:lnTo>
                    <a:pt x="19" y="432"/>
                  </a:lnTo>
                  <a:lnTo>
                    <a:pt x="14" y="426"/>
                  </a:lnTo>
                  <a:lnTo>
                    <a:pt x="10" y="419"/>
                  </a:lnTo>
                  <a:lnTo>
                    <a:pt x="7" y="412"/>
                  </a:lnTo>
                  <a:lnTo>
                    <a:pt x="4" y="405"/>
                  </a:lnTo>
                  <a:lnTo>
                    <a:pt x="2" y="397"/>
                  </a:lnTo>
                  <a:lnTo>
                    <a:pt x="1" y="389"/>
                  </a:lnTo>
                  <a:lnTo>
                    <a:pt x="0" y="380"/>
                  </a:lnTo>
                  <a:lnTo>
                    <a:pt x="0" y="81"/>
                  </a:lnTo>
                  <a:close/>
                  <a:moveTo>
                    <a:pt x="14" y="380"/>
                  </a:moveTo>
                  <a:lnTo>
                    <a:pt x="14" y="387"/>
                  </a:lnTo>
                  <a:lnTo>
                    <a:pt x="15" y="393"/>
                  </a:lnTo>
                  <a:lnTo>
                    <a:pt x="16" y="400"/>
                  </a:lnTo>
                  <a:lnTo>
                    <a:pt x="19" y="406"/>
                  </a:lnTo>
                  <a:lnTo>
                    <a:pt x="22" y="412"/>
                  </a:lnTo>
                  <a:lnTo>
                    <a:pt x="25" y="418"/>
                  </a:lnTo>
                  <a:lnTo>
                    <a:pt x="29" y="423"/>
                  </a:lnTo>
                  <a:lnTo>
                    <a:pt x="33" y="428"/>
                  </a:lnTo>
                  <a:lnTo>
                    <a:pt x="38" y="432"/>
                  </a:lnTo>
                  <a:lnTo>
                    <a:pt x="43" y="436"/>
                  </a:lnTo>
                  <a:lnTo>
                    <a:pt x="49" y="440"/>
                  </a:lnTo>
                  <a:lnTo>
                    <a:pt x="55" y="443"/>
                  </a:lnTo>
                  <a:lnTo>
                    <a:pt x="61" y="445"/>
                  </a:lnTo>
                  <a:lnTo>
                    <a:pt x="68" y="447"/>
                  </a:lnTo>
                  <a:lnTo>
                    <a:pt x="74" y="448"/>
                  </a:lnTo>
                  <a:lnTo>
                    <a:pt x="82" y="448"/>
                  </a:lnTo>
                  <a:lnTo>
                    <a:pt x="712" y="448"/>
                  </a:lnTo>
                  <a:lnTo>
                    <a:pt x="719" y="448"/>
                  </a:lnTo>
                  <a:lnTo>
                    <a:pt x="725" y="447"/>
                  </a:lnTo>
                  <a:lnTo>
                    <a:pt x="732" y="445"/>
                  </a:lnTo>
                  <a:lnTo>
                    <a:pt x="738" y="443"/>
                  </a:lnTo>
                  <a:lnTo>
                    <a:pt x="744" y="440"/>
                  </a:lnTo>
                  <a:lnTo>
                    <a:pt x="750" y="437"/>
                  </a:lnTo>
                  <a:lnTo>
                    <a:pt x="755" y="433"/>
                  </a:lnTo>
                  <a:lnTo>
                    <a:pt x="760" y="428"/>
                  </a:lnTo>
                  <a:lnTo>
                    <a:pt x="764" y="424"/>
                  </a:lnTo>
                  <a:lnTo>
                    <a:pt x="768" y="418"/>
                  </a:lnTo>
                  <a:lnTo>
                    <a:pt x="772" y="413"/>
                  </a:lnTo>
                  <a:lnTo>
                    <a:pt x="774" y="407"/>
                  </a:lnTo>
                  <a:lnTo>
                    <a:pt x="777" y="401"/>
                  </a:lnTo>
                  <a:lnTo>
                    <a:pt x="779" y="394"/>
                  </a:lnTo>
                  <a:lnTo>
                    <a:pt x="780" y="387"/>
                  </a:lnTo>
                  <a:lnTo>
                    <a:pt x="780" y="380"/>
                  </a:lnTo>
                  <a:lnTo>
                    <a:pt x="780" y="82"/>
                  </a:lnTo>
                  <a:lnTo>
                    <a:pt x="780" y="75"/>
                  </a:lnTo>
                  <a:lnTo>
                    <a:pt x="779" y="68"/>
                  </a:lnTo>
                  <a:lnTo>
                    <a:pt x="777" y="61"/>
                  </a:lnTo>
                  <a:lnTo>
                    <a:pt x="775" y="55"/>
                  </a:lnTo>
                  <a:lnTo>
                    <a:pt x="772" y="49"/>
                  </a:lnTo>
                  <a:lnTo>
                    <a:pt x="768" y="43"/>
                  </a:lnTo>
                  <a:lnTo>
                    <a:pt x="765" y="38"/>
                  </a:lnTo>
                  <a:lnTo>
                    <a:pt x="760" y="33"/>
                  </a:lnTo>
                  <a:lnTo>
                    <a:pt x="756" y="29"/>
                  </a:lnTo>
                  <a:lnTo>
                    <a:pt x="750" y="25"/>
                  </a:lnTo>
                  <a:lnTo>
                    <a:pt x="745" y="22"/>
                  </a:lnTo>
                  <a:lnTo>
                    <a:pt x="739" y="19"/>
                  </a:lnTo>
                  <a:lnTo>
                    <a:pt x="733" y="16"/>
                  </a:lnTo>
                  <a:lnTo>
                    <a:pt x="726" y="15"/>
                  </a:lnTo>
                  <a:lnTo>
                    <a:pt x="719" y="14"/>
                  </a:lnTo>
                  <a:lnTo>
                    <a:pt x="712" y="13"/>
                  </a:lnTo>
                  <a:lnTo>
                    <a:pt x="82" y="13"/>
                  </a:lnTo>
                  <a:lnTo>
                    <a:pt x="75" y="13"/>
                  </a:lnTo>
                  <a:lnTo>
                    <a:pt x="68" y="14"/>
                  </a:lnTo>
                  <a:lnTo>
                    <a:pt x="62" y="16"/>
                  </a:lnTo>
                  <a:lnTo>
                    <a:pt x="55" y="18"/>
                  </a:lnTo>
                  <a:lnTo>
                    <a:pt x="49" y="21"/>
                  </a:lnTo>
                  <a:lnTo>
                    <a:pt x="44" y="25"/>
                  </a:lnTo>
                  <a:lnTo>
                    <a:pt x="38" y="28"/>
                  </a:lnTo>
                  <a:lnTo>
                    <a:pt x="34" y="33"/>
                  </a:lnTo>
                  <a:lnTo>
                    <a:pt x="29" y="38"/>
                  </a:lnTo>
                  <a:lnTo>
                    <a:pt x="25" y="43"/>
                  </a:lnTo>
                  <a:lnTo>
                    <a:pt x="22" y="49"/>
                  </a:lnTo>
                  <a:lnTo>
                    <a:pt x="19" y="55"/>
                  </a:lnTo>
                  <a:lnTo>
                    <a:pt x="17" y="61"/>
                  </a:lnTo>
                  <a:lnTo>
                    <a:pt x="15" y="67"/>
                  </a:lnTo>
                  <a:lnTo>
                    <a:pt x="14" y="74"/>
                  </a:lnTo>
                  <a:lnTo>
                    <a:pt x="14" y="81"/>
                  </a:lnTo>
                  <a:lnTo>
                    <a:pt x="14" y="380"/>
                  </a:lnTo>
                  <a:close/>
                </a:path>
              </a:pathLst>
            </a:custGeom>
            <a:solidFill>
              <a:srgbClr val="4BACC6"/>
            </a:solidFill>
            <a:ln w="0" cap="flat">
              <a:solidFill>
                <a:srgbClr val="4BACC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Rectangle 128"/>
            <p:cNvSpPr>
              <a:spLocks noChangeArrowheads="1"/>
            </p:cNvSpPr>
            <p:nvPr/>
          </p:nvSpPr>
          <p:spPr bwMode="auto">
            <a:xfrm>
              <a:off x="638" y="3925"/>
              <a:ext cx="400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Fat Clients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2" name="Rectangle 129"/>
            <p:cNvSpPr>
              <a:spLocks noChangeArrowheads="1"/>
            </p:cNvSpPr>
            <p:nvPr/>
          </p:nvSpPr>
          <p:spPr bwMode="auto">
            <a:xfrm>
              <a:off x="1006" y="3925"/>
              <a:ext cx="5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3" name="Freeform 62"/>
            <p:cNvSpPr>
              <a:spLocks noEditPoints="1"/>
            </p:cNvSpPr>
            <p:nvPr/>
          </p:nvSpPr>
          <p:spPr bwMode="auto">
            <a:xfrm>
              <a:off x="5178" y="210"/>
              <a:ext cx="546" cy="303"/>
            </a:xfrm>
            <a:custGeom>
              <a:avLst/>
              <a:gdLst>
                <a:gd name="T0" fmla="*/ 1 w 1030"/>
                <a:gd name="T1" fmla="*/ 44 h 303"/>
                <a:gd name="T2" fmla="*/ 7 w 1030"/>
                <a:gd name="T3" fmla="*/ 29 h 303"/>
                <a:gd name="T4" fmla="*/ 16 w 1030"/>
                <a:gd name="T5" fmla="*/ 17 h 303"/>
                <a:gd name="T6" fmla="*/ 29 w 1030"/>
                <a:gd name="T7" fmla="*/ 7 h 303"/>
                <a:gd name="T8" fmla="*/ 44 w 1030"/>
                <a:gd name="T9" fmla="*/ 1 h 303"/>
                <a:gd name="T10" fmla="*/ 975 w 1030"/>
                <a:gd name="T11" fmla="*/ 0 h 303"/>
                <a:gd name="T12" fmla="*/ 991 w 1030"/>
                <a:gd name="T13" fmla="*/ 3 h 303"/>
                <a:gd name="T14" fmla="*/ 1006 w 1030"/>
                <a:gd name="T15" fmla="*/ 10 h 303"/>
                <a:gd name="T16" fmla="*/ 1018 w 1030"/>
                <a:gd name="T17" fmla="*/ 20 h 303"/>
                <a:gd name="T18" fmla="*/ 1026 w 1030"/>
                <a:gd name="T19" fmla="*/ 33 h 303"/>
                <a:gd name="T20" fmla="*/ 1030 w 1030"/>
                <a:gd name="T21" fmla="*/ 49 h 303"/>
                <a:gd name="T22" fmla="*/ 1030 w 1030"/>
                <a:gd name="T23" fmla="*/ 254 h 303"/>
                <a:gd name="T24" fmla="*/ 1026 w 1030"/>
                <a:gd name="T25" fmla="*/ 270 h 303"/>
                <a:gd name="T26" fmla="*/ 1018 w 1030"/>
                <a:gd name="T27" fmla="*/ 283 h 303"/>
                <a:gd name="T28" fmla="*/ 1006 w 1030"/>
                <a:gd name="T29" fmla="*/ 294 h 303"/>
                <a:gd name="T30" fmla="*/ 992 w 1030"/>
                <a:gd name="T31" fmla="*/ 301 h 303"/>
                <a:gd name="T32" fmla="*/ 976 w 1030"/>
                <a:gd name="T33" fmla="*/ 303 h 303"/>
                <a:gd name="T34" fmla="*/ 44 w 1030"/>
                <a:gd name="T35" fmla="*/ 302 h 303"/>
                <a:gd name="T36" fmla="*/ 29 w 1030"/>
                <a:gd name="T37" fmla="*/ 297 h 303"/>
                <a:gd name="T38" fmla="*/ 17 w 1030"/>
                <a:gd name="T39" fmla="*/ 287 h 303"/>
                <a:gd name="T40" fmla="*/ 7 w 1030"/>
                <a:gd name="T41" fmla="*/ 275 h 303"/>
                <a:gd name="T42" fmla="*/ 1 w 1030"/>
                <a:gd name="T43" fmla="*/ 260 h 303"/>
                <a:gd name="T44" fmla="*/ 0 w 1030"/>
                <a:gd name="T45" fmla="*/ 55 h 303"/>
                <a:gd name="T46" fmla="*/ 14 w 1030"/>
                <a:gd name="T47" fmla="*/ 256 h 303"/>
                <a:gd name="T48" fmla="*/ 18 w 1030"/>
                <a:gd name="T49" fmla="*/ 268 h 303"/>
                <a:gd name="T50" fmla="*/ 26 w 1030"/>
                <a:gd name="T51" fmla="*/ 277 h 303"/>
                <a:gd name="T52" fmla="*/ 35 w 1030"/>
                <a:gd name="T53" fmla="*/ 285 h 303"/>
                <a:gd name="T54" fmla="*/ 46 w 1030"/>
                <a:gd name="T55" fmla="*/ 289 h 303"/>
                <a:gd name="T56" fmla="*/ 975 w 1030"/>
                <a:gd name="T57" fmla="*/ 290 h 303"/>
                <a:gd name="T58" fmla="*/ 987 w 1030"/>
                <a:gd name="T59" fmla="*/ 288 h 303"/>
                <a:gd name="T60" fmla="*/ 998 w 1030"/>
                <a:gd name="T61" fmla="*/ 283 h 303"/>
                <a:gd name="T62" fmla="*/ 1007 w 1030"/>
                <a:gd name="T63" fmla="*/ 275 h 303"/>
                <a:gd name="T64" fmla="*/ 1014 w 1030"/>
                <a:gd name="T65" fmla="*/ 265 h 303"/>
                <a:gd name="T66" fmla="*/ 1017 w 1030"/>
                <a:gd name="T67" fmla="*/ 253 h 303"/>
                <a:gd name="T68" fmla="*/ 1017 w 1030"/>
                <a:gd name="T69" fmla="*/ 51 h 303"/>
                <a:gd name="T70" fmla="*/ 1014 w 1030"/>
                <a:gd name="T71" fmla="*/ 39 h 303"/>
                <a:gd name="T72" fmla="*/ 1008 w 1030"/>
                <a:gd name="T73" fmla="*/ 29 h 303"/>
                <a:gd name="T74" fmla="*/ 999 w 1030"/>
                <a:gd name="T75" fmla="*/ 21 h 303"/>
                <a:gd name="T76" fmla="*/ 988 w 1030"/>
                <a:gd name="T77" fmla="*/ 16 h 303"/>
                <a:gd name="T78" fmla="*/ 975 w 1030"/>
                <a:gd name="T79" fmla="*/ 14 h 303"/>
                <a:gd name="T80" fmla="*/ 47 w 1030"/>
                <a:gd name="T81" fmla="*/ 14 h 303"/>
                <a:gd name="T82" fmla="*/ 36 w 1030"/>
                <a:gd name="T83" fmla="*/ 18 h 303"/>
                <a:gd name="T84" fmla="*/ 26 w 1030"/>
                <a:gd name="T85" fmla="*/ 26 h 303"/>
                <a:gd name="T86" fmla="*/ 19 w 1030"/>
                <a:gd name="T87" fmla="*/ 35 h 303"/>
                <a:gd name="T88" fmla="*/ 14 w 1030"/>
                <a:gd name="T89" fmla="*/ 46 h 303"/>
                <a:gd name="T90" fmla="*/ 14 w 1030"/>
                <a:gd name="T91" fmla="*/ 24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30" h="303">
                  <a:moveTo>
                    <a:pt x="0" y="55"/>
                  </a:moveTo>
                  <a:lnTo>
                    <a:pt x="0" y="50"/>
                  </a:lnTo>
                  <a:lnTo>
                    <a:pt x="1" y="44"/>
                  </a:lnTo>
                  <a:lnTo>
                    <a:pt x="3" y="39"/>
                  </a:lnTo>
                  <a:lnTo>
                    <a:pt x="4" y="34"/>
                  </a:lnTo>
                  <a:lnTo>
                    <a:pt x="7" y="29"/>
                  </a:lnTo>
                  <a:lnTo>
                    <a:pt x="10" y="25"/>
                  </a:lnTo>
                  <a:lnTo>
                    <a:pt x="13" y="21"/>
                  </a:lnTo>
                  <a:lnTo>
                    <a:pt x="16" y="17"/>
                  </a:lnTo>
                  <a:lnTo>
                    <a:pt x="20" y="13"/>
                  </a:lnTo>
                  <a:lnTo>
                    <a:pt x="24" y="10"/>
                  </a:lnTo>
                  <a:lnTo>
                    <a:pt x="29" y="7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4" y="1"/>
                  </a:lnTo>
                  <a:lnTo>
                    <a:pt x="49" y="1"/>
                  </a:lnTo>
                  <a:lnTo>
                    <a:pt x="55" y="0"/>
                  </a:lnTo>
                  <a:lnTo>
                    <a:pt x="975" y="0"/>
                  </a:lnTo>
                  <a:lnTo>
                    <a:pt x="981" y="0"/>
                  </a:lnTo>
                  <a:lnTo>
                    <a:pt x="986" y="1"/>
                  </a:lnTo>
                  <a:lnTo>
                    <a:pt x="991" y="3"/>
                  </a:lnTo>
                  <a:lnTo>
                    <a:pt x="996" y="4"/>
                  </a:lnTo>
                  <a:lnTo>
                    <a:pt x="1001" y="7"/>
                  </a:lnTo>
                  <a:lnTo>
                    <a:pt x="1006" y="10"/>
                  </a:lnTo>
                  <a:lnTo>
                    <a:pt x="1010" y="13"/>
                  </a:lnTo>
                  <a:lnTo>
                    <a:pt x="1014" y="16"/>
                  </a:lnTo>
                  <a:lnTo>
                    <a:pt x="1018" y="20"/>
                  </a:lnTo>
                  <a:lnTo>
                    <a:pt x="1021" y="24"/>
                  </a:lnTo>
                  <a:lnTo>
                    <a:pt x="1024" y="29"/>
                  </a:lnTo>
                  <a:lnTo>
                    <a:pt x="1026" y="33"/>
                  </a:lnTo>
                  <a:lnTo>
                    <a:pt x="1028" y="38"/>
                  </a:lnTo>
                  <a:lnTo>
                    <a:pt x="1029" y="44"/>
                  </a:lnTo>
                  <a:lnTo>
                    <a:pt x="1030" y="49"/>
                  </a:lnTo>
                  <a:lnTo>
                    <a:pt x="1030" y="55"/>
                  </a:lnTo>
                  <a:lnTo>
                    <a:pt x="1030" y="248"/>
                  </a:lnTo>
                  <a:lnTo>
                    <a:pt x="1030" y="254"/>
                  </a:lnTo>
                  <a:lnTo>
                    <a:pt x="1029" y="259"/>
                  </a:lnTo>
                  <a:lnTo>
                    <a:pt x="1028" y="264"/>
                  </a:lnTo>
                  <a:lnTo>
                    <a:pt x="1026" y="270"/>
                  </a:lnTo>
                  <a:lnTo>
                    <a:pt x="1024" y="274"/>
                  </a:lnTo>
                  <a:lnTo>
                    <a:pt x="1021" y="279"/>
                  </a:lnTo>
                  <a:lnTo>
                    <a:pt x="1018" y="283"/>
                  </a:lnTo>
                  <a:lnTo>
                    <a:pt x="1015" y="287"/>
                  </a:lnTo>
                  <a:lnTo>
                    <a:pt x="1011" y="290"/>
                  </a:lnTo>
                  <a:lnTo>
                    <a:pt x="1006" y="294"/>
                  </a:lnTo>
                  <a:lnTo>
                    <a:pt x="1002" y="296"/>
                  </a:lnTo>
                  <a:lnTo>
                    <a:pt x="997" y="299"/>
                  </a:lnTo>
                  <a:lnTo>
                    <a:pt x="992" y="301"/>
                  </a:lnTo>
                  <a:lnTo>
                    <a:pt x="987" y="302"/>
                  </a:lnTo>
                  <a:lnTo>
                    <a:pt x="981" y="303"/>
                  </a:lnTo>
                  <a:lnTo>
                    <a:pt x="976" y="303"/>
                  </a:lnTo>
                  <a:lnTo>
                    <a:pt x="55" y="303"/>
                  </a:lnTo>
                  <a:lnTo>
                    <a:pt x="50" y="303"/>
                  </a:lnTo>
                  <a:lnTo>
                    <a:pt x="44" y="302"/>
                  </a:lnTo>
                  <a:lnTo>
                    <a:pt x="39" y="301"/>
                  </a:lnTo>
                  <a:lnTo>
                    <a:pt x="34" y="299"/>
                  </a:lnTo>
                  <a:lnTo>
                    <a:pt x="29" y="297"/>
                  </a:lnTo>
                  <a:lnTo>
                    <a:pt x="25" y="294"/>
                  </a:lnTo>
                  <a:lnTo>
                    <a:pt x="21" y="291"/>
                  </a:lnTo>
                  <a:lnTo>
                    <a:pt x="17" y="287"/>
                  </a:lnTo>
                  <a:lnTo>
                    <a:pt x="13" y="283"/>
                  </a:lnTo>
                  <a:lnTo>
                    <a:pt x="10" y="279"/>
                  </a:lnTo>
                  <a:lnTo>
                    <a:pt x="7" y="275"/>
                  </a:lnTo>
                  <a:lnTo>
                    <a:pt x="5" y="270"/>
                  </a:lnTo>
                  <a:lnTo>
                    <a:pt x="3" y="265"/>
                  </a:lnTo>
                  <a:lnTo>
                    <a:pt x="1" y="260"/>
                  </a:lnTo>
                  <a:lnTo>
                    <a:pt x="1" y="254"/>
                  </a:lnTo>
                  <a:lnTo>
                    <a:pt x="0" y="249"/>
                  </a:lnTo>
                  <a:lnTo>
                    <a:pt x="0" y="55"/>
                  </a:lnTo>
                  <a:close/>
                  <a:moveTo>
                    <a:pt x="14" y="248"/>
                  </a:moveTo>
                  <a:lnTo>
                    <a:pt x="14" y="252"/>
                  </a:lnTo>
                  <a:lnTo>
                    <a:pt x="14" y="256"/>
                  </a:lnTo>
                  <a:lnTo>
                    <a:pt x="15" y="260"/>
                  </a:lnTo>
                  <a:lnTo>
                    <a:pt x="17" y="264"/>
                  </a:lnTo>
                  <a:lnTo>
                    <a:pt x="18" y="268"/>
                  </a:lnTo>
                  <a:lnTo>
                    <a:pt x="21" y="271"/>
                  </a:lnTo>
                  <a:lnTo>
                    <a:pt x="23" y="274"/>
                  </a:lnTo>
                  <a:lnTo>
                    <a:pt x="26" y="277"/>
                  </a:lnTo>
                  <a:lnTo>
                    <a:pt x="29" y="280"/>
                  </a:lnTo>
                  <a:lnTo>
                    <a:pt x="32" y="283"/>
                  </a:lnTo>
                  <a:lnTo>
                    <a:pt x="35" y="285"/>
                  </a:lnTo>
                  <a:lnTo>
                    <a:pt x="39" y="287"/>
                  </a:lnTo>
                  <a:lnTo>
                    <a:pt x="42" y="288"/>
                  </a:lnTo>
                  <a:lnTo>
                    <a:pt x="46" y="289"/>
                  </a:lnTo>
                  <a:lnTo>
                    <a:pt x="51" y="290"/>
                  </a:lnTo>
                  <a:lnTo>
                    <a:pt x="55" y="290"/>
                  </a:lnTo>
                  <a:lnTo>
                    <a:pt x="975" y="290"/>
                  </a:lnTo>
                  <a:lnTo>
                    <a:pt x="979" y="290"/>
                  </a:lnTo>
                  <a:lnTo>
                    <a:pt x="983" y="289"/>
                  </a:lnTo>
                  <a:lnTo>
                    <a:pt x="987" y="288"/>
                  </a:lnTo>
                  <a:lnTo>
                    <a:pt x="991" y="287"/>
                  </a:lnTo>
                  <a:lnTo>
                    <a:pt x="995" y="285"/>
                  </a:lnTo>
                  <a:lnTo>
                    <a:pt x="998" y="283"/>
                  </a:lnTo>
                  <a:lnTo>
                    <a:pt x="1002" y="281"/>
                  </a:lnTo>
                  <a:lnTo>
                    <a:pt x="1005" y="278"/>
                  </a:lnTo>
                  <a:lnTo>
                    <a:pt x="1007" y="275"/>
                  </a:lnTo>
                  <a:lnTo>
                    <a:pt x="1010" y="272"/>
                  </a:lnTo>
                  <a:lnTo>
                    <a:pt x="1012" y="269"/>
                  </a:lnTo>
                  <a:lnTo>
                    <a:pt x="1014" y="265"/>
                  </a:lnTo>
                  <a:lnTo>
                    <a:pt x="1015" y="261"/>
                  </a:lnTo>
                  <a:lnTo>
                    <a:pt x="1016" y="257"/>
                  </a:lnTo>
                  <a:lnTo>
                    <a:pt x="1017" y="253"/>
                  </a:lnTo>
                  <a:lnTo>
                    <a:pt x="1017" y="248"/>
                  </a:lnTo>
                  <a:lnTo>
                    <a:pt x="1017" y="55"/>
                  </a:lnTo>
                  <a:lnTo>
                    <a:pt x="1017" y="51"/>
                  </a:lnTo>
                  <a:lnTo>
                    <a:pt x="1016" y="47"/>
                  </a:lnTo>
                  <a:lnTo>
                    <a:pt x="1015" y="43"/>
                  </a:lnTo>
                  <a:lnTo>
                    <a:pt x="1014" y="39"/>
                  </a:lnTo>
                  <a:lnTo>
                    <a:pt x="1012" y="35"/>
                  </a:lnTo>
                  <a:lnTo>
                    <a:pt x="1010" y="32"/>
                  </a:lnTo>
                  <a:lnTo>
                    <a:pt x="1008" y="29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9" y="21"/>
                  </a:lnTo>
                  <a:lnTo>
                    <a:pt x="995" y="19"/>
                  </a:lnTo>
                  <a:lnTo>
                    <a:pt x="992" y="17"/>
                  </a:lnTo>
                  <a:lnTo>
                    <a:pt x="988" y="16"/>
                  </a:lnTo>
                  <a:lnTo>
                    <a:pt x="984" y="14"/>
                  </a:lnTo>
                  <a:lnTo>
                    <a:pt x="980" y="14"/>
                  </a:lnTo>
                  <a:lnTo>
                    <a:pt x="975" y="14"/>
                  </a:lnTo>
                  <a:lnTo>
                    <a:pt x="55" y="14"/>
                  </a:lnTo>
                  <a:lnTo>
                    <a:pt x="51" y="14"/>
                  </a:lnTo>
                  <a:lnTo>
                    <a:pt x="47" y="14"/>
                  </a:lnTo>
                  <a:lnTo>
                    <a:pt x="43" y="15"/>
                  </a:lnTo>
                  <a:lnTo>
                    <a:pt x="39" y="17"/>
                  </a:lnTo>
                  <a:lnTo>
                    <a:pt x="36" y="18"/>
                  </a:lnTo>
                  <a:lnTo>
                    <a:pt x="32" y="21"/>
                  </a:lnTo>
                  <a:lnTo>
                    <a:pt x="29" y="23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2"/>
                  </a:lnTo>
                  <a:lnTo>
                    <a:pt x="19" y="35"/>
                  </a:lnTo>
                  <a:lnTo>
                    <a:pt x="17" y="39"/>
                  </a:lnTo>
                  <a:lnTo>
                    <a:pt x="16" y="42"/>
                  </a:lnTo>
                  <a:lnTo>
                    <a:pt x="14" y="46"/>
                  </a:lnTo>
                  <a:lnTo>
                    <a:pt x="14" y="51"/>
                  </a:lnTo>
                  <a:lnTo>
                    <a:pt x="14" y="55"/>
                  </a:lnTo>
                  <a:lnTo>
                    <a:pt x="14" y="248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Rectangle 63"/>
            <p:cNvSpPr>
              <a:spLocks noChangeArrowheads="1"/>
            </p:cNvSpPr>
            <p:nvPr/>
          </p:nvSpPr>
          <p:spPr bwMode="auto">
            <a:xfrm>
              <a:off x="5225" y="272"/>
              <a:ext cx="50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Matlab Server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Times New Roman" pitchFamily="18" charset="0"/>
                </a:rPr>
                <a:t> (Duval)</a:t>
              </a:r>
              <a:endPara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7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Kontrollsystem Ebenen</a:t>
            </a:r>
            <a:endParaRPr lang="de-DE" dirty="0"/>
          </a:p>
        </p:txBody>
      </p:sp>
      <p:pic>
        <p:nvPicPr>
          <p:cNvPr id="5199" name="Picture 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88" y="1268760"/>
            <a:ext cx="7182104" cy="50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9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Loss Monitor </a:t>
            </a:r>
            <a:r>
              <a:rPr lang="en-US" dirty="0"/>
              <a:t>Middle Layer Server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/>
              <a:t>FLASH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01473" y="1215231"/>
            <a:ext cx="4894402" cy="4932362"/>
          </a:xfrm>
        </p:spPr>
        <p:txBody>
          <a:bodyPr/>
          <a:lstStyle/>
          <a:p>
            <a:r>
              <a:rPr lang="en-US" sz="2000" dirty="0" smtClean="0"/>
              <a:t>Produced output </a:t>
            </a:r>
            <a:r>
              <a:rPr lang="en-US" sz="2000" dirty="0"/>
              <a:t>d</a:t>
            </a:r>
            <a:r>
              <a:rPr lang="en-US" sz="2000" dirty="0" smtClean="0"/>
              <a:t>ata</a:t>
            </a:r>
          </a:p>
          <a:p>
            <a:pPr lvl="1"/>
            <a:r>
              <a:rPr lang="en-US" sz="1800" dirty="0" smtClean="0"/>
              <a:t>For each BLM and each event, a time series which contains</a:t>
            </a:r>
          </a:p>
          <a:p>
            <a:pPr lvl="2"/>
            <a:r>
              <a:rPr lang="en-US" sz="1600" dirty="0" smtClean="0"/>
              <a:t>The current data</a:t>
            </a:r>
          </a:p>
          <a:p>
            <a:pPr lvl="2"/>
            <a:r>
              <a:rPr lang="en-US" sz="1600" dirty="0" smtClean="0"/>
              <a:t>A bunch-wise average, RMS, and a peak-hold value over the last N events</a:t>
            </a:r>
          </a:p>
          <a:p>
            <a:pPr lvl="1"/>
            <a:r>
              <a:rPr lang="en-US" sz="1800" dirty="0" smtClean="0"/>
              <a:t>For each BLM, a summary of the current time series</a:t>
            </a:r>
          </a:p>
          <a:p>
            <a:pPr lvl="2"/>
            <a:r>
              <a:rPr lang="en-US" sz="1600" dirty="0" smtClean="0"/>
              <a:t>Average, RMS, maximum and peak-hold of loss rates of bunch current, dark current, and total.</a:t>
            </a:r>
          </a:p>
          <a:p>
            <a:pPr lvl="1"/>
            <a:r>
              <a:rPr lang="en-US" sz="1800" dirty="0" smtClean="0"/>
              <a:t>For each accelerator section a summary over all contained BLMs</a:t>
            </a:r>
          </a:p>
          <a:p>
            <a:pPr lvl="2"/>
            <a:r>
              <a:rPr lang="en-US" sz="1600" dirty="0"/>
              <a:t>Average, RMS, </a:t>
            </a:r>
            <a:r>
              <a:rPr lang="en-US" sz="1600" dirty="0" smtClean="0"/>
              <a:t>maximum </a:t>
            </a:r>
            <a:r>
              <a:rPr lang="en-US" sz="1600" dirty="0"/>
              <a:t>and peak-hold of </a:t>
            </a:r>
            <a:r>
              <a:rPr lang="en-US" sz="1600" dirty="0" smtClean="0"/>
              <a:t>loss rates </a:t>
            </a:r>
            <a:r>
              <a:rPr lang="en-US" sz="1600" dirty="0"/>
              <a:t>of bunch current, dark current, and total.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869" y="1600200"/>
            <a:ext cx="3524906" cy="42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2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Matlab</a:t>
            </a:r>
            <a:r>
              <a:rPr lang="de-DE" dirty="0" smtClean="0"/>
              <a:t> </a:t>
            </a:r>
            <a:r>
              <a:rPr lang="de-DE" dirty="0" err="1" smtClean="0"/>
              <a:t>Middle</a:t>
            </a:r>
            <a:r>
              <a:rPr lang="de-DE" dirty="0" smtClean="0"/>
              <a:t> Layer</a:t>
            </a:r>
            <a:endParaRPr lang="de-DE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51" y="1347788"/>
            <a:ext cx="3720873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46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FLASH_MAC_Nov_2009</Template>
  <TotalTime>0</TotalTime>
  <Words>1053</Words>
  <Application>Microsoft Office PowerPoint</Application>
  <PresentationFormat>On-screen Show (4:3)</PresentationFormat>
  <Paragraphs>333</Paragraphs>
  <Slides>44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DESY European XFEL</vt:lpstr>
      <vt:lpstr>Equation</vt:lpstr>
      <vt:lpstr>High-Level Anwendungen (Controls) bei XFEL/FLASH</vt:lpstr>
      <vt:lpstr>Gliederung</vt:lpstr>
      <vt:lpstr>Orga…</vt:lpstr>
      <vt:lpstr>FEL Beam Dynamics Homepage</vt:lpstr>
      <vt:lpstr>Aufgaben</vt:lpstr>
      <vt:lpstr>Was haben wir an Werkzeugen?</vt:lpstr>
      <vt:lpstr>Kontrollsystem Ebenen</vt:lpstr>
      <vt:lpstr>Beam Loss Monitor Middle Layer Server für FLASH</vt:lpstr>
      <vt:lpstr>Matlab Middle Layer</vt:lpstr>
      <vt:lpstr>Matlab GUI Bibliothek</vt:lpstr>
      <vt:lpstr>Matlab GUI Bibliothek</vt:lpstr>
      <vt:lpstr>Matlab Toolbox ADAQA used for Emittance Measurements</vt:lpstr>
      <vt:lpstr>PowerPoint Presentation</vt:lpstr>
      <vt:lpstr>Beispiel Energie- und Kompressionsmanagement</vt:lpstr>
      <vt:lpstr>Emittanzmessung</vt:lpstr>
      <vt:lpstr>Undulator-Wire-Scanner Massnahmen</vt:lpstr>
      <vt:lpstr>Emittanzmessung: NeueMessung</vt:lpstr>
      <vt:lpstr>Emittanzmessung: Auswertung</vt:lpstr>
      <vt:lpstr>Emittanzmessung: Optik einstellen</vt:lpstr>
      <vt:lpstr>FLASH Bunch Compression Scheme</vt:lpstr>
      <vt:lpstr>S2E with 100 pC Bunch Charge</vt:lpstr>
      <vt:lpstr>S2E with 20 pC Bunch Charge</vt:lpstr>
      <vt:lpstr>Fast Model for longitudinal Phase Space</vt:lpstr>
      <vt:lpstr>Bunch Shape after Compression vs. First Linac Section Chirp (500 pC)</vt:lpstr>
      <vt:lpstr>Bunch Shape after Compression (100 pC)</vt:lpstr>
      <vt:lpstr>Measurements at FLASH</vt:lpstr>
      <vt:lpstr>FLASH‘s slow longitudinal feedback (R. Kammering)</vt:lpstr>
      <vt:lpstr>FLASH‘s slow longitudinal feedback</vt:lpstr>
      <vt:lpstr>Kompressions-Studien: 1kA Spike</vt:lpstr>
      <vt:lpstr>Bunch-Length-Tuning</vt:lpstr>
      <vt:lpstr>Results from another shift block (compiled by S. Schreiber (still preliminary))</vt:lpstr>
      <vt:lpstr>New Laser System for short pulses (J. Roensch et. al, Uni HH)</vt:lpstr>
      <vt:lpstr>PowerPoint Presentation</vt:lpstr>
      <vt:lpstr>Summary and Remarks</vt:lpstr>
      <vt:lpstr>Longitudinal Phase Space and Profile vs. Energy Chirp  (ACC1 phase monitored)</vt:lpstr>
      <vt:lpstr>Measured and calculated compression factor (without self-effects)</vt:lpstr>
      <vt:lpstr>On crest</vt:lpstr>
      <vt:lpstr>Compressed to ca. 50 A</vt:lpstr>
      <vt:lpstr>Compressed to ca. 150 A</vt:lpstr>
      <vt:lpstr>Bunch-Length-Tuning (differential): 150 pC</vt:lpstr>
      <vt:lpstr>Bunch-Length-Tuning: Spectra and Statistics</vt:lpstr>
      <vt:lpstr>First Lasing</vt:lpstr>
      <vt:lpstr>Tuning Issues</vt:lpstr>
      <vt:lpstr>Peak Current for Short Pulses (Gaussian like)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XFEL Studien bei FLASH</dc:title>
  <dc:creator>Limberg, Torsten</dc:creator>
  <cp:lastModifiedBy>Torsten Limberg</cp:lastModifiedBy>
  <cp:revision>150</cp:revision>
  <cp:lastPrinted>2011-10-11T15:01:48Z</cp:lastPrinted>
  <dcterms:created xsi:type="dcterms:W3CDTF">2011-09-20T12:47:43Z</dcterms:created>
  <dcterms:modified xsi:type="dcterms:W3CDTF">2013-03-19T09:14:16Z</dcterms:modified>
</cp:coreProperties>
</file>