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59" r:id="rId2"/>
    <p:sldMasterId id="2147483682" r:id="rId3"/>
  </p:sldMasterIdLst>
  <p:notesMasterIdLst>
    <p:notesMasterId r:id="rId32"/>
  </p:notesMasterIdLst>
  <p:handoutMasterIdLst>
    <p:handoutMasterId r:id="rId33"/>
  </p:handoutMasterIdLst>
  <p:sldIdLst>
    <p:sldId id="256" r:id="rId4"/>
    <p:sldId id="798" r:id="rId5"/>
    <p:sldId id="787" r:id="rId6"/>
    <p:sldId id="799" r:id="rId7"/>
    <p:sldId id="805" r:id="rId8"/>
    <p:sldId id="801" r:id="rId9"/>
    <p:sldId id="802" r:id="rId10"/>
    <p:sldId id="824" r:id="rId11"/>
    <p:sldId id="825" r:id="rId12"/>
    <p:sldId id="826" r:id="rId13"/>
    <p:sldId id="829" r:id="rId14"/>
    <p:sldId id="828" r:id="rId15"/>
    <p:sldId id="833" r:id="rId16"/>
    <p:sldId id="830" r:id="rId17"/>
    <p:sldId id="834" r:id="rId18"/>
    <p:sldId id="831" r:id="rId19"/>
    <p:sldId id="832" r:id="rId20"/>
    <p:sldId id="835" r:id="rId21"/>
    <p:sldId id="845" r:id="rId22"/>
    <p:sldId id="836" r:id="rId23"/>
    <p:sldId id="846" r:id="rId24"/>
    <p:sldId id="837" r:id="rId25"/>
    <p:sldId id="838" r:id="rId26"/>
    <p:sldId id="839" r:id="rId27"/>
    <p:sldId id="841" r:id="rId28"/>
    <p:sldId id="842" r:id="rId29"/>
    <p:sldId id="843" r:id="rId30"/>
    <p:sldId id="840" r:id="rId3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  <a:sym typeface="Wingdings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J. Walker" initials="" lastIdx="1" clrIdx="0"/>
  <p:cmAuthor id="1" name="Schreiber, Siegfried" initials="SR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00FF99"/>
    <a:srgbClr val="3333FF"/>
    <a:srgbClr val="008000"/>
    <a:srgbClr val="FF00FF"/>
    <a:srgbClr val="E2F1FF"/>
    <a:srgbClr val="CCFFCC"/>
    <a:srgbClr val="FFFF99"/>
    <a:srgbClr val="66FF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4" autoAdjust="0"/>
    <p:restoredTop sz="99824" autoAdjust="0"/>
  </p:normalViewPr>
  <p:slideViewPr>
    <p:cSldViewPr snapToGrid="0">
      <p:cViewPr varScale="1">
        <p:scale>
          <a:sx n="85" d="100"/>
          <a:sy n="85" d="100"/>
        </p:scale>
        <p:origin x="-7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36" y="115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437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437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2D1FABA1-B0C8-8B47-AED0-85E0796E8F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41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52" tIns="47377" rIns="94752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752" tIns="47377" rIns="94752" bIns="47377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/>
            </a:lvl1pPr>
          </a:lstStyle>
          <a:p>
            <a:fld id="{2D183F3C-2783-3C4D-92E2-646CC326BF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1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9A417-CE4F-7549-A564-242009F6648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8D466E-1061-D448-ADD1-7BBB197FE530}" type="slidenum">
              <a:rPr lang="en-US"/>
              <a:pPr/>
              <a:t>3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3F3C-2783-3C4D-92E2-646CC326BFE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4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0581EE-1718-F246-87B9-78148622F78C}" type="slidenum">
              <a:rPr lang="de-DE" sz="1300">
                <a:solidFill>
                  <a:prstClr val="black"/>
                </a:solidFill>
              </a:rPr>
              <a:pPr/>
              <a:t>23</a:t>
            </a:fld>
            <a:endParaRPr lang="de-DE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9614" y="4860926"/>
            <a:ext cx="5680075" cy="4605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64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77" indent="-285722" defTabSz="94764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88" indent="-228578" defTabSz="94764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43" indent="-228578" defTabSz="94764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98" indent="-228578" defTabSz="947645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353" indent="-228578" defTabSz="94764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09" indent="-228578" defTabSz="94764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664" indent="-228578" defTabSz="94764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819" indent="-228578" defTabSz="94764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0708086-2801-4495-9701-DEEDD06CEE7D}" type="slidenum">
              <a:rPr lang="de-DE" b="0" smtClean="0">
                <a:solidFill>
                  <a:prstClr val="black"/>
                </a:solidFill>
              </a:rPr>
              <a:pPr/>
              <a:t>26</a:t>
            </a:fld>
            <a:endParaRPr lang="de-DE" b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6" y="0"/>
            <a:ext cx="6788076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dirty="0" smtClean="0"/>
              <a:t>TITELMASTER</a:t>
            </a:r>
            <a:br>
              <a:rPr lang="en-GB" noProof="0" dirty="0" smtClean="0"/>
            </a:br>
            <a:r>
              <a:rPr lang="en-GB" noProof="0" dirty="0" smtClean="0"/>
              <a:t>FORMAT </a:t>
            </a:r>
          </a:p>
        </p:txBody>
      </p:sp>
      <p:pic>
        <p:nvPicPr>
          <p:cNvPr id="215045" name="Picture 5" descr="DESY-Logo-cyan-RGB_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6" name="Picture 6" descr="Helmholtz-Logo_schwarz_70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600"/>
          </a:p>
        </p:txBody>
      </p:sp>
      <p:grpSp>
        <p:nvGrpSpPr>
          <p:cNvPr id="215048" name="Group 8"/>
          <p:cNvGrpSpPr>
            <a:grpSpLocks/>
          </p:cNvGrpSpPr>
          <p:nvPr/>
        </p:nvGrpSpPr>
        <p:grpSpPr bwMode="auto">
          <a:xfrm>
            <a:off x="7156450" y="139700"/>
            <a:ext cx="1849438" cy="935038"/>
            <a:chOff x="2292" y="2129"/>
            <a:chExt cx="1165" cy="589"/>
          </a:xfrm>
        </p:grpSpPr>
        <p:sp>
          <p:nvSpPr>
            <p:cNvPr id="215049" name="Rectangle 9"/>
            <p:cNvSpPr>
              <a:spLocks noChangeArrowheads="1"/>
            </p:cNvSpPr>
            <p:nvPr userDrawn="1"/>
          </p:nvSpPr>
          <p:spPr bwMode="auto">
            <a:xfrm>
              <a:off x="2330" y="2129"/>
              <a:ext cx="1089" cy="58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50" name="Text Box 10"/>
            <p:cNvSpPr txBox="1">
              <a:spLocks noChangeArrowheads="1"/>
            </p:cNvSpPr>
            <p:nvPr userDrawn="1"/>
          </p:nvSpPr>
          <p:spPr bwMode="auto">
            <a:xfrm>
              <a:off x="2320" y="2164"/>
              <a:ext cx="1108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3200" b="1">
                  <a:solidFill>
                    <a:srgbClr val="00A6EB"/>
                  </a:solidFill>
                </a:rPr>
                <a:t>FLASH</a:t>
              </a:r>
              <a:r>
                <a:rPr lang="en-GB" sz="3200" b="1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215051" name="Text Box 11"/>
            <p:cNvSpPr txBox="1">
              <a:spLocks noChangeArrowheads="1"/>
            </p:cNvSpPr>
            <p:nvPr userDrawn="1"/>
          </p:nvSpPr>
          <p:spPr bwMode="auto">
            <a:xfrm>
              <a:off x="2292" y="2413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215052" name="Text Box 12"/>
            <p:cNvSpPr txBox="1">
              <a:spLocks noChangeArrowheads="1"/>
            </p:cNvSpPr>
            <p:nvPr userDrawn="1"/>
          </p:nvSpPr>
          <p:spPr bwMode="auto">
            <a:xfrm>
              <a:off x="2292" y="2549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3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1757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1757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3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8520113" cy="365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575" y="1495425"/>
            <a:ext cx="8520113" cy="365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58675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  <p:pic>
        <p:nvPicPr>
          <p:cNvPr id="586757" name="Picture 5" descr="DESY-Logo-cyan-RGB_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8" name="Picture 6" descr="Helmholtz-Logo_schwarz_70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600"/>
          </a:p>
        </p:txBody>
      </p: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7156450" y="139700"/>
            <a:ext cx="1849438" cy="935038"/>
            <a:chOff x="2292" y="2129"/>
            <a:chExt cx="1165" cy="589"/>
          </a:xfrm>
        </p:grpSpPr>
        <p:sp>
          <p:nvSpPr>
            <p:cNvPr id="586761" name="Rectangle 9"/>
            <p:cNvSpPr>
              <a:spLocks noChangeArrowheads="1"/>
            </p:cNvSpPr>
            <p:nvPr userDrawn="1"/>
          </p:nvSpPr>
          <p:spPr bwMode="auto">
            <a:xfrm>
              <a:off x="2330" y="2129"/>
              <a:ext cx="1089" cy="58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2" name="Text Box 10"/>
            <p:cNvSpPr txBox="1">
              <a:spLocks noChangeArrowheads="1"/>
            </p:cNvSpPr>
            <p:nvPr userDrawn="1"/>
          </p:nvSpPr>
          <p:spPr bwMode="auto">
            <a:xfrm>
              <a:off x="2320" y="2164"/>
              <a:ext cx="1108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3200" b="1">
                  <a:solidFill>
                    <a:srgbClr val="00A6EB"/>
                  </a:solidFill>
                </a:rPr>
                <a:t>FLASH</a:t>
              </a:r>
              <a:r>
                <a:rPr lang="en-GB" sz="3200" b="1">
                  <a:solidFill>
                    <a:schemeClr val="accent2"/>
                  </a:solidFill>
                </a:rPr>
                <a:t>.</a:t>
              </a:r>
            </a:p>
          </p:txBody>
        </p:sp>
        <p:sp>
          <p:nvSpPr>
            <p:cNvPr id="586763" name="Text Box 11"/>
            <p:cNvSpPr txBox="1">
              <a:spLocks noChangeArrowheads="1"/>
            </p:cNvSpPr>
            <p:nvPr userDrawn="1"/>
          </p:nvSpPr>
          <p:spPr bwMode="auto">
            <a:xfrm>
              <a:off x="2292" y="2413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>
                  <a:solidFill>
                    <a:srgbClr val="F28E00"/>
                  </a:solidFill>
                </a:rPr>
                <a:t>Free-Electron Laser</a:t>
              </a:r>
            </a:p>
          </p:txBody>
        </p:sp>
        <p:sp>
          <p:nvSpPr>
            <p:cNvPr id="586764" name="Text Box 12"/>
            <p:cNvSpPr txBox="1">
              <a:spLocks noChangeArrowheads="1"/>
            </p:cNvSpPr>
            <p:nvPr userDrawn="1"/>
          </p:nvSpPr>
          <p:spPr bwMode="auto">
            <a:xfrm>
              <a:off x="2292" y="2549"/>
              <a:ext cx="1165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GB" sz="1400" b="1">
                  <a:solidFill>
                    <a:srgbClr val="F28E00"/>
                  </a:solidFill>
                </a:rPr>
                <a:t>in Hamburg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9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111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14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59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64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473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39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84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1757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1757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93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36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59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80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13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56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287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1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91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45" y="386932"/>
            <a:ext cx="7152193" cy="4810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7475" y="1347788"/>
            <a:ext cx="5702300" cy="4459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grpSp>
        <p:nvGrpSpPr>
          <p:cNvPr id="6" name="Group 1"/>
          <p:cNvGrpSpPr>
            <a:grpSpLocks/>
          </p:cNvGrpSpPr>
          <p:nvPr userDrawn="1"/>
        </p:nvGrpSpPr>
        <p:grpSpPr bwMode="auto">
          <a:xfrm>
            <a:off x="4054475" y="6580188"/>
            <a:ext cx="812800" cy="184150"/>
            <a:chOff x="2085975" y="6580188"/>
            <a:chExt cx="812800" cy="184150"/>
          </a:xfrm>
        </p:grpSpPr>
        <p:pic>
          <p:nvPicPr>
            <p:cNvPr id="7" name="Picture 136" descr="TUL_DMCS_logo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783" y="6589841"/>
              <a:ext cx="190186" cy="161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37" descr="logo_ise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975" y="6598009"/>
              <a:ext cx="245930" cy="13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8" descr="obrazek z krpokami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159" y="6580188"/>
              <a:ext cx="224616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626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882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6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78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31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69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noProof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  <a:endParaRPr lang="de-DE" noProof="0"/>
          </a:p>
        </p:txBody>
      </p:sp>
      <p:sp>
        <p:nvSpPr>
          <p:cNvPr id="2140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103188"/>
            <a:ext cx="74930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282575" y="6280150"/>
            <a:ext cx="851308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>
              <a:spcBef>
                <a:spcPct val="0"/>
              </a:spcBef>
            </a:pPr>
            <a:r>
              <a:rPr lang="de-DE" sz="900" b="1" noProof="0" dirty="0" smtClean="0">
                <a:solidFill>
                  <a:schemeClr val="bg2"/>
                </a:solidFill>
              </a:rPr>
              <a:t>Schreiber, </a:t>
            </a:r>
            <a:r>
              <a:rPr lang="de-DE" sz="900" b="1" noProof="0" dirty="0" err="1" smtClean="0">
                <a:solidFill>
                  <a:schemeClr val="bg2"/>
                </a:solidFill>
              </a:rPr>
              <a:t>Decking</a:t>
            </a:r>
            <a:r>
              <a:rPr lang="de-DE" sz="900" b="1" noProof="0" dirty="0" smtClean="0">
                <a:solidFill>
                  <a:schemeClr val="bg2"/>
                </a:solidFill>
              </a:rPr>
              <a:t> </a:t>
            </a:r>
            <a:r>
              <a:rPr lang="de-DE" sz="900" noProof="0" dirty="0" smtClean="0">
                <a:solidFill>
                  <a:schemeClr val="bg2"/>
                </a:solidFill>
              </a:rPr>
              <a:t> </a:t>
            </a:r>
            <a:r>
              <a:rPr lang="de-DE" sz="900" noProof="0" dirty="0" smtClean="0">
                <a:solidFill>
                  <a:schemeClr val="bg2"/>
                </a:solidFill>
              </a:rPr>
              <a:t>|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 Betriebsseminar </a:t>
            </a:r>
            <a:r>
              <a:rPr lang="de-DE" sz="900" baseline="0" noProof="0" dirty="0" err="1" smtClean="0">
                <a:solidFill>
                  <a:schemeClr val="bg2"/>
                </a:solidFill>
              </a:rPr>
              <a:t>Grömitz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 </a:t>
            </a:r>
            <a:r>
              <a:rPr lang="de-DE" sz="900" noProof="0" dirty="0" smtClean="0">
                <a:solidFill>
                  <a:schemeClr val="bg2"/>
                </a:solidFill>
              </a:rPr>
              <a:t>|  19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März </a:t>
            </a:r>
            <a:r>
              <a:rPr lang="de-DE" sz="900" noProof="0" dirty="0" smtClean="0">
                <a:solidFill>
                  <a:schemeClr val="bg2"/>
                </a:solidFill>
              </a:rPr>
              <a:t> 2013</a:t>
            </a:r>
            <a:endParaRPr lang="de-DE" sz="900" b="1" noProof="0" dirty="0">
              <a:solidFill>
                <a:schemeClr val="bg2"/>
              </a:solidFill>
            </a:endParaRPr>
          </a:p>
        </p:txBody>
      </p:sp>
      <p:grpSp>
        <p:nvGrpSpPr>
          <p:cNvPr id="214043" name="Group 2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214038" name="Rectangle 22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noProof="0"/>
            </a:p>
          </p:txBody>
        </p:sp>
        <p:sp>
          <p:nvSpPr>
            <p:cNvPr id="214039" name="Text Box 23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de-DE" sz="2400" b="1" noProof="0" smtClean="0">
                  <a:solidFill>
                    <a:srgbClr val="00A6EB"/>
                  </a:solidFill>
                </a:rPr>
                <a:t>FLASH</a:t>
              </a:r>
              <a:r>
                <a:rPr lang="de-DE" sz="2400" b="1" noProof="0" smtClean="0">
                  <a:solidFill>
                    <a:schemeClr val="accent2"/>
                  </a:solidFill>
                </a:rPr>
                <a:t>.</a:t>
              </a:r>
              <a:endParaRPr lang="de-DE" sz="2400" b="1" noProof="0">
                <a:solidFill>
                  <a:schemeClr val="accent2"/>
                </a:solidFill>
              </a:endParaRPr>
            </a:p>
          </p:txBody>
        </p:sp>
        <p:sp>
          <p:nvSpPr>
            <p:cNvPr id="214040" name="Text Box 24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de-DE" sz="1000" b="1" noProof="0" smtClean="0">
                  <a:solidFill>
                    <a:srgbClr val="F28E00"/>
                  </a:solidFill>
                </a:rPr>
                <a:t>Free-Electron Laser</a:t>
              </a:r>
              <a:endParaRPr lang="de-DE" sz="1000" b="1" noProof="0">
                <a:solidFill>
                  <a:srgbClr val="F28E00"/>
                </a:solidFill>
              </a:endParaRPr>
            </a:p>
          </p:txBody>
        </p:sp>
        <p:sp>
          <p:nvSpPr>
            <p:cNvPr id="214041" name="Text Box 25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de-DE" sz="1000" b="1" noProof="0" smtClean="0">
                  <a:solidFill>
                    <a:srgbClr val="F28E00"/>
                  </a:solidFill>
                </a:rPr>
                <a:t>in Hamburg</a:t>
              </a:r>
              <a:endParaRPr lang="de-DE" sz="1000" b="1" noProof="0">
                <a:solidFill>
                  <a:srgbClr val="F28E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81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charset="0"/>
        <a:defRPr sz="1200">
          <a:solidFill>
            <a:schemeClr val="tx1"/>
          </a:solidFill>
          <a:latin typeface="+mn-lt"/>
          <a:ea typeface="+mn-ea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noProof="0"/>
          </a:p>
        </p:txBody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  <a:endParaRPr lang="de-DE" noProof="0"/>
          </a:p>
        </p:txBody>
      </p:sp>
      <p:sp>
        <p:nvSpPr>
          <p:cNvPr id="5857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103188"/>
            <a:ext cx="7405872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Titelmasterformat durch Klicken bearbeiten</a:t>
            </a:r>
            <a:endParaRPr lang="de-DE" noProof="0"/>
          </a:p>
        </p:txBody>
      </p:sp>
      <p:sp>
        <p:nvSpPr>
          <p:cNvPr id="585733" name="Rectangle 5"/>
          <p:cNvSpPr>
            <a:spLocks noChangeArrowheads="1"/>
          </p:cNvSpPr>
          <p:nvPr/>
        </p:nvSpPr>
        <p:spPr bwMode="auto">
          <a:xfrm>
            <a:off x="366936" y="6280150"/>
            <a:ext cx="830897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l">
              <a:spcBef>
                <a:spcPct val="0"/>
              </a:spcBef>
            </a:pPr>
            <a:r>
              <a:rPr lang="de-DE" sz="900" b="1" noProof="0" dirty="0" smtClean="0">
                <a:solidFill>
                  <a:schemeClr val="bg2"/>
                </a:solidFill>
              </a:rPr>
              <a:t>Schreiber, </a:t>
            </a:r>
            <a:r>
              <a:rPr lang="de-DE" sz="900" b="1" noProof="0" dirty="0" err="1" smtClean="0">
                <a:solidFill>
                  <a:schemeClr val="bg2"/>
                </a:solidFill>
              </a:rPr>
              <a:t>Decking</a:t>
            </a:r>
            <a:r>
              <a:rPr lang="de-DE" sz="900" b="1" noProof="0" dirty="0" smtClean="0">
                <a:solidFill>
                  <a:schemeClr val="bg2"/>
                </a:solidFill>
              </a:rPr>
              <a:t> </a:t>
            </a:r>
            <a:r>
              <a:rPr lang="de-DE" sz="900" noProof="0" dirty="0" smtClean="0">
                <a:solidFill>
                  <a:schemeClr val="bg2"/>
                </a:solidFill>
              </a:rPr>
              <a:t>|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 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Betriebsseminar </a:t>
            </a:r>
            <a:r>
              <a:rPr lang="de-DE" sz="900" baseline="0" noProof="0" dirty="0" err="1" smtClean="0">
                <a:solidFill>
                  <a:schemeClr val="bg2"/>
                </a:solidFill>
              </a:rPr>
              <a:t>Grömitz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 </a:t>
            </a:r>
            <a:r>
              <a:rPr lang="de-DE" sz="900" noProof="0" dirty="0" smtClean="0">
                <a:solidFill>
                  <a:schemeClr val="bg2"/>
                </a:solidFill>
              </a:rPr>
              <a:t>|  19</a:t>
            </a:r>
            <a:r>
              <a:rPr lang="de-DE" sz="900" baseline="0" noProof="0" dirty="0" smtClean="0">
                <a:solidFill>
                  <a:schemeClr val="bg2"/>
                </a:solidFill>
              </a:rPr>
              <a:t> März </a:t>
            </a:r>
            <a:r>
              <a:rPr lang="de-DE" sz="900" noProof="0" dirty="0" smtClean="0">
                <a:solidFill>
                  <a:schemeClr val="bg2"/>
                </a:solidFill>
              </a:rPr>
              <a:t> 2013</a:t>
            </a:r>
            <a:endParaRPr lang="de-DE" sz="900" b="1" noProof="0" dirty="0">
              <a:solidFill>
                <a:schemeClr val="bg2"/>
              </a:solidFill>
            </a:endParaRPr>
          </a:p>
        </p:txBody>
      </p:sp>
      <p:grpSp>
        <p:nvGrpSpPr>
          <p:cNvPr id="585735" name="Group 7"/>
          <p:cNvGrpSpPr>
            <a:grpSpLocks/>
          </p:cNvGrpSpPr>
          <p:nvPr/>
        </p:nvGrpSpPr>
        <p:grpSpPr bwMode="auto">
          <a:xfrm>
            <a:off x="7785100" y="30163"/>
            <a:ext cx="1398588" cy="677862"/>
            <a:chOff x="3787" y="709"/>
            <a:chExt cx="881" cy="427"/>
          </a:xfrm>
        </p:grpSpPr>
        <p:sp>
          <p:nvSpPr>
            <p:cNvPr id="585736" name="Rectangle 8"/>
            <p:cNvSpPr>
              <a:spLocks noChangeArrowheads="1"/>
            </p:cNvSpPr>
            <p:nvPr userDrawn="1"/>
          </p:nvSpPr>
          <p:spPr bwMode="auto">
            <a:xfrm>
              <a:off x="3832" y="709"/>
              <a:ext cx="791" cy="42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noProof="0"/>
            </a:p>
          </p:txBody>
        </p:sp>
        <p:sp>
          <p:nvSpPr>
            <p:cNvPr id="585737" name="Text Box 9"/>
            <p:cNvSpPr txBox="1">
              <a:spLocks noChangeArrowheads="1"/>
            </p:cNvSpPr>
            <p:nvPr userDrawn="1"/>
          </p:nvSpPr>
          <p:spPr bwMode="auto">
            <a:xfrm>
              <a:off x="3833" y="716"/>
              <a:ext cx="81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de-DE" sz="2400" b="1" noProof="0" smtClean="0">
                  <a:solidFill>
                    <a:srgbClr val="00A6EB"/>
                  </a:solidFill>
                </a:rPr>
                <a:t>FLASH</a:t>
              </a:r>
              <a:r>
                <a:rPr lang="de-DE" sz="2400" b="1" noProof="0" smtClean="0">
                  <a:solidFill>
                    <a:schemeClr val="accent2"/>
                  </a:solidFill>
                </a:rPr>
                <a:t>.</a:t>
              </a:r>
              <a:endParaRPr lang="de-DE" sz="2400" b="1" noProof="0">
                <a:solidFill>
                  <a:schemeClr val="accent2"/>
                </a:solidFill>
              </a:endParaRPr>
            </a:p>
          </p:txBody>
        </p:sp>
        <p:sp>
          <p:nvSpPr>
            <p:cNvPr id="585738" name="Text Box 10"/>
            <p:cNvSpPr txBox="1">
              <a:spLocks noChangeArrowheads="1"/>
            </p:cNvSpPr>
            <p:nvPr userDrawn="1"/>
          </p:nvSpPr>
          <p:spPr bwMode="auto">
            <a:xfrm>
              <a:off x="3787" y="909"/>
              <a:ext cx="881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de-DE" sz="1000" b="1" noProof="0" smtClean="0">
                  <a:solidFill>
                    <a:srgbClr val="F28E00"/>
                  </a:solidFill>
                </a:rPr>
                <a:t>Free-Electron Laser</a:t>
              </a:r>
              <a:endParaRPr lang="de-DE" sz="1000" b="1" noProof="0">
                <a:solidFill>
                  <a:srgbClr val="F28E00"/>
                </a:solidFill>
              </a:endParaRPr>
            </a:p>
          </p:txBody>
        </p:sp>
        <p:sp>
          <p:nvSpPr>
            <p:cNvPr id="585739" name="Text Box 11"/>
            <p:cNvSpPr txBox="1">
              <a:spLocks noChangeArrowheads="1"/>
            </p:cNvSpPr>
            <p:nvPr userDrawn="1"/>
          </p:nvSpPr>
          <p:spPr bwMode="auto">
            <a:xfrm>
              <a:off x="3834" y="993"/>
              <a:ext cx="78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>
                          <a:alpha val="60001"/>
                        </a:schemeClr>
                      </a:gs>
                      <a:gs pos="100000">
                        <a:schemeClr val="bg1">
                          <a:gamma/>
                          <a:tint val="0"/>
                          <a:invGamma/>
                          <a:alpha val="60001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425" tIns="45713" rIns="91425" bIns="45713">
              <a:spAutoFit/>
            </a:bodyPr>
            <a:lstStyle>
              <a:lvl1pPr marL="179388" indent="-179388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556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70013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de-DE" sz="1000" b="1" noProof="0" smtClean="0">
                  <a:solidFill>
                    <a:srgbClr val="F28E00"/>
                  </a:solidFill>
                </a:rPr>
                <a:t>in Hamburg</a:t>
              </a:r>
              <a:endParaRPr lang="de-DE" sz="1000" b="1" noProof="0">
                <a:solidFill>
                  <a:srgbClr val="F28E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charset="0"/>
        <a:defRPr sz="1200">
          <a:solidFill>
            <a:schemeClr val="tx1"/>
          </a:solidFill>
          <a:latin typeface="+mn-lt"/>
          <a:ea typeface="+mn-ea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GB" sz="2400">
              <a:solidFill>
                <a:srgbClr val="261748"/>
              </a:solidFill>
              <a:ea typeface="ＭＳ Ｐゴシック" pitchFamily="112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  <a:ea typeface="ＭＳ Ｐゴシック" pitchFamily="112" charset="-128"/>
              </a:rPr>
              <a:t>European XFEL – Multi  User Issues</a:t>
            </a:r>
            <a:endParaRPr lang="en-GB" sz="1000" dirty="0">
              <a:solidFill>
                <a:srgbClr val="FFFFFF"/>
              </a:solidFill>
              <a:ea typeface="ＭＳ Ｐゴシック" pitchFamily="112" charset="-128"/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0" name="Text Box 123"/>
          <p:cNvSpPr txBox="1">
            <a:spLocks noChangeArrowheads="1"/>
          </p:cNvSpPr>
          <p:nvPr userDrawn="1"/>
        </p:nvSpPr>
        <p:spPr bwMode="auto">
          <a:xfrm>
            <a:off x="82762" y="6385251"/>
            <a:ext cx="3482073" cy="45844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1000" dirty="0" err="1" smtClean="0">
                <a:solidFill>
                  <a:srgbClr val="261748"/>
                </a:solidFill>
              </a:rPr>
              <a:t>Beschleuniger-Betriebsseminar</a:t>
            </a:r>
            <a:r>
              <a:rPr lang="en-GB" sz="1000" dirty="0" smtClean="0">
                <a:solidFill>
                  <a:srgbClr val="261748"/>
                </a:solidFill>
              </a:rPr>
              <a:t>, </a:t>
            </a:r>
            <a:r>
              <a:rPr lang="en-GB" sz="1000" dirty="0" err="1" smtClean="0">
                <a:solidFill>
                  <a:srgbClr val="261748"/>
                </a:solidFill>
              </a:rPr>
              <a:t>Groemitz</a:t>
            </a:r>
            <a:r>
              <a:rPr lang="en-GB" sz="1000" dirty="0" smtClean="0">
                <a:solidFill>
                  <a:srgbClr val="261748"/>
                </a:solidFill>
              </a:rPr>
              <a:t>, </a:t>
            </a:r>
            <a:r>
              <a:rPr lang="en-GB" sz="1000" dirty="0" smtClean="0">
                <a:solidFill>
                  <a:srgbClr val="261748"/>
                </a:solidFill>
              </a:rPr>
              <a:t>19.03.2013 </a:t>
            </a:r>
            <a:r>
              <a:rPr lang="en-GB" sz="1000" dirty="0" err="1" smtClean="0">
                <a:solidFill>
                  <a:srgbClr val="261748"/>
                </a:solidFill>
              </a:rPr>
              <a:t>Decking,Schreiber</a:t>
            </a:r>
            <a:r>
              <a:rPr lang="en-GB" sz="1000" dirty="0" smtClean="0">
                <a:solidFill>
                  <a:srgbClr val="261748"/>
                </a:solidFill>
              </a:rPr>
              <a:t>,  </a:t>
            </a:r>
            <a:r>
              <a:rPr lang="en-GB" sz="1000" dirty="0" smtClean="0">
                <a:solidFill>
                  <a:srgbClr val="261748"/>
                </a:solidFill>
              </a:rPr>
              <a:t>DESY</a:t>
            </a:r>
            <a:endParaRPr lang="en-GB" sz="1000" dirty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2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ttfinfo.desy.de/TTFelog/data/2013/02/12.01_n/2013-01-13T02:42:48-00.JPG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hyperlink" Target="http://ttfinfo.desy.de/TTFelog/data/2013/02/12.01_n/2013-01-13T02:14:29-00.J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ttfinfo.desy.de/TTFelog/data/2013/02/12.01_n/2013-01-13T02:42:35-00.JPG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ttfinfo.desy.de/TTFelog/data/2013/02/12.01_n/2013-01-13T02:42:25-00.JPG" TargetMode="External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://ttfinfo.desy.de/TTFelog/data/2011/24/15.06_M/2011-06-15T09:40:45-00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ttfinfo.desy.de/TTFelog/data/2012/15/11.04_n/2012-04-12T04:42:26-0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jpeg"/><Relationship Id="rId4" Type="http://schemas.openxmlformats.org/officeDocument/2006/relationships/hyperlink" Target="http://ttfinfo.desy.de/TTFelog/data/2012/15/11.04_n/2012-04-12T01:08:31-0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175846"/>
            <a:ext cx="8520113" cy="957430"/>
          </a:xfrm>
        </p:spPr>
        <p:txBody>
          <a:bodyPr/>
          <a:lstStyle/>
          <a:p>
            <a:r>
              <a:rPr lang="de-DE" sz="3200" dirty="0" smtClean="0"/>
              <a:t>Betrieb </a:t>
            </a:r>
            <a:r>
              <a:rPr lang="de-DE" sz="3200" dirty="0"/>
              <a:t>von mehreren SASE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Beamlines</a:t>
            </a:r>
            <a:endParaRPr lang="en-US" sz="320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06430" y="2165063"/>
            <a:ext cx="3880828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1600" dirty="0"/>
              <a:t>Siegfried </a:t>
            </a:r>
            <a:r>
              <a:rPr lang="en-US" sz="1600" dirty="0" smtClean="0"/>
              <a:t>Schreiber</a:t>
            </a:r>
          </a:p>
          <a:p>
            <a:pPr eaLnBrk="0" hangingPunct="0">
              <a:spcBef>
                <a:spcPct val="0"/>
              </a:spcBef>
            </a:pPr>
            <a:r>
              <a:rPr lang="de-DE" sz="1600" dirty="0" smtClean="0"/>
              <a:t>Winfried </a:t>
            </a:r>
            <a:r>
              <a:rPr lang="de-DE" sz="1600" dirty="0" err="1" smtClean="0"/>
              <a:t>Decking</a:t>
            </a:r>
            <a:endParaRPr lang="en-US" sz="1600" dirty="0" smtClean="0"/>
          </a:p>
          <a:p>
            <a:pPr eaLnBrk="0" hangingPunct="0">
              <a:spcBef>
                <a:spcPct val="0"/>
              </a:spcBef>
            </a:pPr>
            <a:r>
              <a:rPr lang="en-US" sz="1600" dirty="0" smtClean="0"/>
              <a:t>DESY</a:t>
            </a:r>
            <a:endParaRPr lang="en-US" sz="1600" dirty="0"/>
          </a:p>
          <a:p>
            <a:pPr eaLnBrk="0" hangingPunct="0">
              <a:spcBef>
                <a:spcPct val="0"/>
              </a:spcBef>
            </a:pPr>
            <a:endParaRPr lang="en-US" sz="1600" dirty="0" smtClean="0"/>
          </a:p>
          <a:p>
            <a:pPr eaLnBrk="0" hangingPunct="0">
              <a:spcBef>
                <a:spcPct val="0"/>
              </a:spcBef>
            </a:pPr>
            <a:endParaRPr lang="en-US" sz="1600" dirty="0"/>
          </a:p>
          <a:p>
            <a:pPr eaLnBrk="0" hangingPunct="0">
              <a:spcBef>
                <a:spcPct val="0"/>
              </a:spcBef>
            </a:pPr>
            <a:endParaRPr lang="en-US" sz="1600" dirty="0" smtClean="0"/>
          </a:p>
          <a:p>
            <a:pPr eaLnBrk="0" hangingPunct="0">
              <a:spcBef>
                <a:spcPct val="0"/>
              </a:spcBef>
            </a:pPr>
            <a:endParaRPr lang="en-US" sz="1600" dirty="0"/>
          </a:p>
          <a:p>
            <a:pPr eaLnBrk="0" hangingPunct="0">
              <a:spcBef>
                <a:spcPct val="0"/>
              </a:spcBef>
            </a:pPr>
            <a:endParaRPr lang="en-US" sz="1600" dirty="0" smtClean="0"/>
          </a:p>
          <a:p>
            <a:pPr eaLnBrk="0" hangingPunct="0">
              <a:spcBef>
                <a:spcPct val="0"/>
              </a:spcBef>
            </a:pPr>
            <a:endParaRPr lang="en-US" sz="1600" dirty="0" smtClean="0"/>
          </a:p>
          <a:p>
            <a:pPr eaLnBrk="0" hangingPunct="0">
              <a:spcBef>
                <a:spcPct val="0"/>
              </a:spcBef>
            </a:pPr>
            <a:r>
              <a:rPr lang="en-US" sz="1600" dirty="0" err="1" smtClean="0"/>
              <a:t>Betriebsseminar</a:t>
            </a:r>
            <a:endParaRPr lang="en-US" sz="1600" dirty="0"/>
          </a:p>
          <a:p>
            <a:pPr eaLnBrk="0" hangingPunct="0">
              <a:spcBef>
                <a:spcPct val="0"/>
              </a:spcBef>
            </a:pPr>
            <a:endParaRPr lang="en-US" sz="1600" dirty="0"/>
          </a:p>
          <a:p>
            <a:pPr eaLnBrk="0" hangingPunct="0">
              <a:spcBef>
                <a:spcPct val="0"/>
              </a:spcBef>
            </a:pPr>
            <a:r>
              <a:rPr lang="en-US" sz="1600" dirty="0" smtClean="0"/>
              <a:t>Gr</a:t>
            </a:r>
            <a:r>
              <a:rPr lang="de-DE" sz="1600" dirty="0" err="1"/>
              <a:t>ömitz</a:t>
            </a:r>
            <a:endParaRPr lang="en-US" sz="1600" dirty="0"/>
          </a:p>
          <a:p>
            <a:pPr eaLnBrk="0" hangingPunct="0">
              <a:spcBef>
                <a:spcPct val="0"/>
              </a:spcBef>
            </a:pPr>
            <a:r>
              <a:rPr lang="en-US" sz="1600" dirty="0" smtClean="0"/>
              <a:t>M</a:t>
            </a:r>
            <a:r>
              <a:rPr lang="de-DE" sz="1600" dirty="0" smtClean="0"/>
              <a:t>ä</a:t>
            </a:r>
            <a:r>
              <a:rPr lang="en-US" sz="1600" dirty="0" err="1" smtClean="0"/>
              <a:t>rz</a:t>
            </a:r>
            <a:r>
              <a:rPr lang="en-US" sz="1600" dirty="0" smtClean="0"/>
              <a:t> 19, 2013</a:t>
            </a:r>
            <a:endParaRPr lang="en-US" sz="1600" dirty="0"/>
          </a:p>
        </p:txBody>
      </p:sp>
      <p:pic>
        <p:nvPicPr>
          <p:cNvPr id="2072" name="Picture 24" descr="56-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r="26743" b="39784"/>
          <a:stretch>
            <a:fillRect/>
          </a:stretch>
        </p:blipFill>
        <p:spPr bwMode="auto">
          <a:xfrm>
            <a:off x="6396038" y="1581150"/>
            <a:ext cx="2614612" cy="1755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6111" y="3352217"/>
            <a:ext cx="3107889" cy="2198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3" name="Content Placeholder 3" descr="FLASH2-Jan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 b="12483"/>
          <a:stretch>
            <a:fillRect/>
          </a:stretch>
        </p:blipFill>
        <p:spPr bwMode="auto">
          <a:xfrm>
            <a:off x="2750948" y="4805102"/>
            <a:ext cx="3347256" cy="1875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2" descr="D:\My Documents local\admin_XFEL\ACB\ACB 4_2012\20120220-IMG_1943-Ghos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8088" r="8487" b="8510"/>
          <a:stretch/>
        </p:blipFill>
        <p:spPr bwMode="auto">
          <a:xfrm>
            <a:off x="2784401" y="1951562"/>
            <a:ext cx="3285163" cy="219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48" y="158904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77" y="2008914"/>
            <a:ext cx="6442393" cy="222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60949" r="44193" b="-1"/>
          <a:stretch/>
        </p:blipFill>
        <p:spPr bwMode="auto">
          <a:xfrm>
            <a:off x="936807" y="4178545"/>
            <a:ext cx="7204657" cy="220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Test with 2 lasers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04" y="869558"/>
            <a:ext cx="8520113" cy="882650"/>
          </a:xfrm>
        </p:spPr>
        <p:txBody>
          <a:bodyPr/>
          <a:lstStyle/>
          <a:p>
            <a:r>
              <a:rPr lang="en-US" dirty="0" smtClean="0"/>
              <a:t>We used both injector lasers simultaneously</a:t>
            </a:r>
          </a:p>
          <a:p>
            <a:r>
              <a:rPr lang="en-US" dirty="0" smtClean="0"/>
              <a:t>Independent adjustment of pulse train parameters and gap between sub-trains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3318" y="1883942"/>
            <a:ext cx="18695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Train 1, 0.5 </a:t>
            </a:r>
            <a:r>
              <a:rPr lang="en-US" dirty="0" err="1" smtClean="0"/>
              <a:t>nC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6951" y="2515970"/>
            <a:ext cx="20122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Train 2, 0.25 </a:t>
            </a:r>
            <a:r>
              <a:rPr lang="en-US" dirty="0" err="1" smtClean="0"/>
              <a:t>nC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23626" y="5024718"/>
            <a:ext cx="210025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Expected ~50 µJ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90117" y="5019636"/>
            <a:ext cx="185339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SASE Energy (µJ)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269" y="2901905"/>
            <a:ext cx="212453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Bunch Charge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nC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63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60568" r="44000"/>
          <a:stretch/>
        </p:blipFill>
        <p:spPr bwMode="auto">
          <a:xfrm>
            <a:off x="562038" y="3534904"/>
            <a:ext cx="6098406" cy="30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Test with 2 lasers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04" y="869558"/>
            <a:ext cx="8520113" cy="534699"/>
          </a:xfrm>
        </p:spPr>
        <p:txBody>
          <a:bodyPr/>
          <a:lstStyle/>
          <a:p>
            <a:r>
              <a:rPr lang="en-US" dirty="0" smtClean="0"/>
              <a:t>Both sub-trains with same charge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8683" y="3681661"/>
            <a:ext cx="43444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Same charge → same SASE energy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538407" y="4715011"/>
            <a:ext cx="185339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SASE Energy (µJ)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8" y="1370928"/>
            <a:ext cx="6579444" cy="20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-334468" y="2188535"/>
            <a:ext cx="195117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Charge</a:t>
            </a:r>
            <a:r>
              <a:rPr lang="en-US" sz="1600" dirty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nC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13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Lasing with both sub-trains simultaneously</a:t>
            </a:r>
          </a:p>
          <a:p>
            <a:r>
              <a:rPr lang="en-US" dirty="0" smtClean="0"/>
              <a:t>With slight energy correction for both lines</a:t>
            </a:r>
          </a:p>
        </p:txBody>
      </p:sp>
      <p:pic>
        <p:nvPicPr>
          <p:cNvPr id="4" name="Picture 2" descr="mhtml:file://D:\FLASH\Beam_Request\FEL2013_KW01-07\FLASH_II\FLASH%20Logbook2013-01-12n.mht!http://ttfinfo.desy.de/TTFelog/data/2013/02/12.01_n/2013-01-13T02:14:29-0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23988" b="41106"/>
          <a:stretch/>
        </p:blipFill>
        <p:spPr bwMode="auto">
          <a:xfrm>
            <a:off x="742713" y="1971499"/>
            <a:ext cx="3588658" cy="269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html:file://D:\FLASH\Beam_Request\FEL2013_KW01-07\FLASH_II\FLASH%20Logbook2013-01-12n.mht!http://ttfinfo.desy.de/TTFelog/data/2013/02/12.01_n/2013-01-13T02:42:25-0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24422" b="43532"/>
          <a:stretch/>
        </p:blipFill>
        <p:spPr bwMode="auto">
          <a:xfrm>
            <a:off x="5029200" y="1087160"/>
            <a:ext cx="2527570" cy="18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html:file://D:\FLASH\Beam_Request\FEL2013_KW01-07\FLASH_II\FLASH%20Logbook2013-01-12n.mht!http://ttfinfo.desy.de/TTFelog/data/2013/02/12.01_n/2013-01-13T02:42:35-00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24206" b="43532"/>
          <a:stretch/>
        </p:blipFill>
        <p:spPr bwMode="auto">
          <a:xfrm>
            <a:off x="5029200" y="2940792"/>
            <a:ext cx="2532434" cy="185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html:file://D:\FLASH\Beam_Request\FEL2013_KW01-07\FLASH_II\FLASH%20Logbook2013-01-12n.mht!http://ttfinfo.desy.de/TTFelog/data/2013/02/12.01_n/2013-01-13T02:42:48-00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24249" b="43532"/>
          <a:stretch/>
        </p:blipFill>
        <p:spPr bwMode="auto">
          <a:xfrm>
            <a:off x="5029200" y="4791277"/>
            <a:ext cx="2514078" cy="18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8343" y="2399090"/>
            <a:ext cx="188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dirty="0" smtClean="0"/>
              <a:t> = 13 nm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8343" y="2740461"/>
            <a:ext cx="188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</a:t>
            </a:r>
            <a:r>
              <a:rPr lang="en-US" dirty="0" err="1" smtClean="0"/>
              <a:t>w</a:t>
            </a:r>
            <a:r>
              <a:rPr lang="en-US" dirty="0" smtClean="0"/>
              <a:t> = 0.2 nm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2713" y="4771268"/>
            <a:ext cx="358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Wavelength spectrum with both lasers </a:t>
            </a:r>
            <a:br>
              <a:rPr lang="en-US" dirty="0" smtClean="0"/>
            </a:br>
            <a:r>
              <a:rPr lang="en-US" dirty="0" smtClean="0"/>
              <a:t>== FLASH1 &amp; FLASH2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55971" y="1426432"/>
            <a:ext cx="1991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FLASH 2 beam energy increased by 7MeV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3892" y="3320839"/>
            <a:ext cx="188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FLASH1 (only)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3892" y="5125211"/>
            <a:ext cx="188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FLASH2 (only)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9200" y="1960028"/>
            <a:ext cx="1165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FLASH1</a:t>
            </a:r>
          </a:p>
        </p:txBody>
      </p:sp>
    </p:spTree>
    <p:extLst>
      <p:ext uri="{BB962C8B-B14F-4D97-AF65-F5344CB8AC3E}">
        <p14:creationId xmlns:p14="http://schemas.microsoft.com/office/powerpoint/2010/main" val="326007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FLASH Extraktion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Mit FLASH3 Option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8937"/>
            <a:ext cx="9144001" cy="43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6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  <a:sym typeface="Wingdings" pitchFamily="2" charset="2"/>
              </a:rPr>
              <a:t>Strahlweiche FLASH1 und FLASH2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14" y="3665809"/>
            <a:ext cx="8883185" cy="2019311"/>
          </a:xfrm>
        </p:spPr>
        <p:txBody>
          <a:bodyPr/>
          <a:lstStyle/>
          <a:p>
            <a:r>
              <a:rPr lang="de-DE" dirty="0" smtClean="0"/>
              <a:t>Flat-top </a:t>
            </a:r>
            <a:r>
              <a:rPr lang="de-DE" dirty="0" smtClean="0"/>
              <a:t>Kicker </a:t>
            </a:r>
            <a:r>
              <a:rPr lang="de-DE" dirty="0" smtClean="0"/>
              <a:t>in Kombination mit einem Septum</a:t>
            </a:r>
          </a:p>
          <a:p>
            <a:r>
              <a:rPr lang="de-DE" dirty="0" smtClean="0"/>
              <a:t>Anstiegszeit </a:t>
            </a:r>
            <a:r>
              <a:rPr lang="de-DE" dirty="0" smtClean="0"/>
              <a:t>etwa 2</a:t>
            </a:r>
            <a:r>
              <a:rPr lang="de-DE" dirty="0" smtClean="0"/>
              <a:t>0 </a:t>
            </a:r>
            <a:r>
              <a:rPr lang="de-DE" dirty="0" err="1" smtClean="0"/>
              <a:t>us</a:t>
            </a:r>
            <a:r>
              <a:rPr lang="de-DE" dirty="0" smtClean="0"/>
              <a:t>, </a:t>
            </a:r>
            <a:r>
              <a:rPr lang="de-DE" dirty="0" smtClean="0"/>
              <a:t>Abfall etwa 10 </a:t>
            </a:r>
            <a:r>
              <a:rPr lang="de-DE" dirty="0" err="1" smtClean="0"/>
              <a:t>us</a:t>
            </a:r>
            <a:r>
              <a:rPr lang="de-DE" dirty="0" smtClean="0"/>
              <a:t> möglich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1146" y="2154238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-2" y="3250346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7" name="TextBox 6156"/>
          <p:cNvSpPr txBox="1"/>
          <p:nvPr/>
        </p:nvSpPr>
        <p:spPr>
          <a:xfrm>
            <a:off x="6120269" y="1376363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Pulszug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120269" y="2513441"/>
            <a:ext cx="229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Kicker</a:t>
            </a:r>
            <a:endParaRPr lang="en-US" dirty="0"/>
          </a:p>
        </p:txBody>
      </p:sp>
      <p:grpSp>
        <p:nvGrpSpPr>
          <p:cNvPr id="6161" name="Group 6160"/>
          <p:cNvGrpSpPr/>
          <p:nvPr/>
        </p:nvGrpSpPr>
        <p:grpSpPr>
          <a:xfrm>
            <a:off x="917131" y="987788"/>
            <a:ext cx="4143932" cy="2153996"/>
            <a:chOff x="25051" y="987788"/>
            <a:chExt cx="4143932" cy="2153996"/>
          </a:xfrm>
        </p:grpSpPr>
        <p:pic>
          <p:nvPicPr>
            <p:cNvPr id="100" name="Picture 1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2"/>
            <a:stretch/>
          </p:blipFill>
          <p:spPr bwMode="auto">
            <a:xfrm>
              <a:off x="3356900" y="1357707"/>
              <a:ext cx="68675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2"/>
            <a:stretch/>
          </p:blipFill>
          <p:spPr bwMode="auto">
            <a:xfrm>
              <a:off x="2737905" y="1357707"/>
              <a:ext cx="68675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1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2"/>
            <a:stretch/>
          </p:blipFill>
          <p:spPr bwMode="auto">
            <a:xfrm>
              <a:off x="2118909" y="1357707"/>
              <a:ext cx="68675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8" name="Group 6157"/>
            <p:cNvGrpSpPr/>
            <p:nvPr/>
          </p:nvGrpSpPr>
          <p:grpSpPr>
            <a:xfrm>
              <a:off x="573853" y="2154238"/>
              <a:ext cx="3595130" cy="336550"/>
              <a:chOff x="573853" y="2154238"/>
              <a:chExt cx="3595130" cy="336550"/>
            </a:xfrm>
          </p:grpSpPr>
          <p:sp>
            <p:nvSpPr>
              <p:cNvPr id="20" name="Text Box 35"/>
              <p:cNvSpPr txBox="1">
                <a:spLocks noChangeArrowheads="1"/>
              </p:cNvSpPr>
              <p:nvPr/>
            </p:nvSpPr>
            <p:spPr bwMode="auto">
              <a:xfrm>
                <a:off x="820037" y="2154238"/>
                <a:ext cx="7985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dirty="0">
                    <a:cs typeface="Arial" charset="0"/>
                    <a:sym typeface="Wingdings" pitchFamily="2" charset="2"/>
                  </a:rPr>
                  <a:t>800 </a:t>
                </a:r>
                <a:r>
                  <a:rPr lang="en-US" dirty="0" err="1">
                    <a:latin typeface="Symbol" pitchFamily="18" charset="2"/>
                    <a:cs typeface="Arial" charset="0"/>
                    <a:sym typeface="Wingdings" pitchFamily="2" charset="2"/>
                  </a:rPr>
                  <a:t>m</a:t>
                </a:r>
                <a:r>
                  <a:rPr lang="en-US" dirty="0" err="1">
                    <a:cs typeface="Arial" charset="0"/>
                    <a:sym typeface="Wingdings" pitchFamily="2" charset="2"/>
                  </a:rPr>
                  <a:t>s</a:t>
                </a:r>
                <a:endParaRPr lang="en-GB" dirty="0">
                  <a:cs typeface="Arial" charset="0"/>
                  <a:sym typeface="Wingdings" pitchFamily="2" charset="2"/>
                </a:endParaRPr>
              </a:p>
            </p:txBody>
          </p:sp>
          <p:sp>
            <p:nvSpPr>
              <p:cNvPr id="27" name="Line 53"/>
              <p:cNvSpPr>
                <a:spLocks noChangeShapeType="1"/>
              </p:cNvSpPr>
              <p:nvPr/>
            </p:nvSpPr>
            <p:spPr bwMode="auto">
              <a:xfrm flipH="1">
                <a:off x="573853" y="230663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Line 57"/>
              <p:cNvSpPr>
                <a:spLocks noChangeShapeType="1"/>
              </p:cNvSpPr>
              <p:nvPr/>
            </p:nvSpPr>
            <p:spPr bwMode="auto">
              <a:xfrm>
                <a:off x="1564453" y="2306638"/>
                <a:ext cx="26045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36" name="Picture 1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72"/>
            <a:stretch/>
          </p:blipFill>
          <p:spPr bwMode="auto">
            <a:xfrm>
              <a:off x="1499913" y="1357707"/>
              <a:ext cx="686753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650"/>
            <a:stretch/>
          </p:blipFill>
          <p:spPr bwMode="auto">
            <a:xfrm>
              <a:off x="654815" y="1711569"/>
              <a:ext cx="528528" cy="420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1" name="Straight Connector 50"/>
            <p:cNvCxnSpPr/>
            <p:nvPr/>
          </p:nvCxnSpPr>
          <p:spPr bwMode="auto">
            <a:xfrm>
              <a:off x="25051" y="3141784"/>
              <a:ext cx="139662" cy="0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91768" y="2604442"/>
              <a:ext cx="591575" cy="0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9" name="Text Box 35"/>
            <p:cNvSpPr txBox="1">
              <a:spLocks noChangeArrowheads="1"/>
            </p:cNvSpPr>
            <p:nvPr/>
          </p:nvSpPr>
          <p:spPr bwMode="auto">
            <a:xfrm>
              <a:off x="887314" y="1294364"/>
              <a:ext cx="691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cs typeface="Arial" charset="0"/>
                  <a:sym typeface="Wingdings" pitchFamily="2" charset="2"/>
                </a:rPr>
                <a:t>1</a:t>
              </a:r>
              <a:r>
                <a:rPr lang="en-US" dirty="0" smtClean="0">
                  <a:cs typeface="Arial" charset="0"/>
                  <a:sym typeface="Wingdings" pitchFamily="2" charset="2"/>
                </a:rPr>
                <a:t>0 </a:t>
              </a:r>
              <a:r>
                <a:rPr lang="en-US" dirty="0" err="1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 dirty="0" err="1">
                  <a:cs typeface="Arial" charset="0"/>
                  <a:sym typeface="Wingdings" pitchFamily="2" charset="2"/>
                </a:rPr>
                <a:t>s</a:t>
              </a:r>
              <a:endParaRPr lang="en-GB" dirty="0">
                <a:cs typeface="Arial" charset="0"/>
                <a:sym typeface="Wingdings" pitchFamily="2" charset="2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 flipV="1">
              <a:off x="164713" y="2604442"/>
              <a:ext cx="427055" cy="537342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1169364" y="2604442"/>
              <a:ext cx="435933" cy="537342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1605297" y="3141784"/>
              <a:ext cx="1209730" cy="0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2" name="TextBox 91"/>
            <p:cNvSpPr txBox="1"/>
            <p:nvPr/>
          </p:nvSpPr>
          <p:spPr>
            <a:xfrm>
              <a:off x="374912" y="987788"/>
              <a:ext cx="1804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FLASH2</a:t>
              </a:r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746096" y="989895"/>
              <a:ext cx="1804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FLASH1</a:t>
              </a:r>
              <a:endParaRPr lang="en-US" dirty="0"/>
            </a:p>
          </p:txBody>
        </p:sp>
      </p:grp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889018" y="1294364"/>
            <a:ext cx="691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cs typeface="Arial" charset="0"/>
                <a:sym typeface="Wingdings" pitchFamily="2" charset="2"/>
              </a:rPr>
              <a:t>2</a:t>
            </a:r>
            <a:r>
              <a:rPr lang="en-US" dirty="0" smtClean="0">
                <a:cs typeface="Arial" charset="0"/>
                <a:sym typeface="Wingdings" pitchFamily="2" charset="2"/>
              </a:rPr>
              <a:t>0 </a:t>
            </a:r>
            <a:r>
              <a:rPr lang="en-US" dirty="0" err="1">
                <a:latin typeface="Symbol" pitchFamily="18" charset="2"/>
                <a:cs typeface="Arial" charset="0"/>
                <a:sym typeface="Wingdings" pitchFamily="2" charset="2"/>
              </a:rPr>
              <a:t>m</a:t>
            </a:r>
            <a:r>
              <a:rPr lang="en-US" dirty="0" err="1">
                <a:cs typeface="Arial" charset="0"/>
                <a:sym typeface="Wingdings" pitchFamily="2" charset="2"/>
              </a:rPr>
              <a:t>s</a:t>
            </a:r>
            <a:endParaRPr lang="en-GB" dirty="0"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92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  <a:sym typeface="Wingdings" pitchFamily="2" charset="2"/>
              </a:rPr>
              <a:t>Strahlweiche FLASH1, FLASH2 </a:t>
            </a:r>
            <a:r>
              <a:rPr lang="en-US" dirty="0">
                <a:cs typeface="Arial" charset="0"/>
                <a:sym typeface="Wingdings" pitchFamily="2" charset="2"/>
              </a:rPr>
              <a:t>u</a:t>
            </a:r>
            <a:r>
              <a:rPr lang="en-US" dirty="0" smtClean="0">
                <a:cs typeface="Arial" charset="0"/>
                <a:sym typeface="Wingdings" pitchFamily="2" charset="2"/>
              </a:rPr>
              <a:t>nd FLASH3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14" y="4569058"/>
            <a:ext cx="8883185" cy="2019311"/>
          </a:xfrm>
        </p:spPr>
        <p:txBody>
          <a:bodyPr/>
          <a:lstStyle/>
          <a:p>
            <a:r>
              <a:rPr lang="de-DE" dirty="0" smtClean="0"/>
              <a:t>Bisher keine Lösung mit schnellem Kicker-Septum für FLASH3</a:t>
            </a:r>
          </a:p>
          <a:p>
            <a:r>
              <a:rPr lang="de-DE" dirty="0" smtClean="0"/>
              <a:t>Daher: Gepulster Magnet</a:t>
            </a:r>
          </a:p>
          <a:p>
            <a:r>
              <a:rPr lang="de-DE" dirty="0" smtClean="0"/>
              <a:t>Anstiegszeit 100 </a:t>
            </a:r>
            <a:r>
              <a:rPr lang="de-DE" dirty="0" err="1" smtClean="0"/>
              <a:t>us</a:t>
            </a:r>
            <a:r>
              <a:rPr lang="de-DE" dirty="0" smtClean="0"/>
              <a:t> (für Plasma-Experiment bis zu 250 </a:t>
            </a:r>
            <a:r>
              <a:rPr lang="de-DE" dirty="0" err="1" smtClean="0"/>
              <a:t>us</a:t>
            </a:r>
            <a:r>
              <a:rPr lang="de-DE" dirty="0" smtClean="0"/>
              <a:t>)</a:t>
            </a:r>
          </a:p>
          <a:p>
            <a:r>
              <a:rPr lang="de-DE" dirty="0" smtClean="0"/>
              <a:t>1/8 des RF Pulses bleibt ungenutzt – außer: Kicker/Septum könnte Doppelpulse</a:t>
            </a: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1146" y="2154238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604956" y="3862844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01049" y="3542365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cs typeface="Arial" charset="0"/>
                <a:sym typeface="Wingdings" pitchFamily="2" charset="2"/>
              </a:rPr>
              <a:t>Zeit</a:t>
            </a:r>
            <a:endParaRPr lang="en-US" sz="1800" dirty="0">
              <a:cs typeface="Arial" charset="0"/>
              <a:sym typeface="Wingdings" pitchFamily="2" charset="2"/>
            </a:endParaRPr>
          </a:p>
        </p:txBody>
      </p:sp>
      <p:grpSp>
        <p:nvGrpSpPr>
          <p:cNvPr id="6158" name="Group 6157"/>
          <p:cNvGrpSpPr/>
          <p:nvPr/>
        </p:nvGrpSpPr>
        <p:grpSpPr>
          <a:xfrm>
            <a:off x="941836" y="2154238"/>
            <a:ext cx="3595130" cy="336550"/>
            <a:chOff x="573853" y="2154238"/>
            <a:chExt cx="3595130" cy="336550"/>
          </a:xfrm>
        </p:grpSpPr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820037" y="2154238"/>
              <a:ext cx="7985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cs typeface="Arial" charset="0"/>
                  <a:sym typeface="Wingdings" pitchFamily="2" charset="2"/>
                </a:rPr>
                <a:t>800 </a:t>
              </a:r>
              <a:r>
                <a:rPr lang="en-US" dirty="0" err="1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 dirty="0" err="1">
                  <a:cs typeface="Arial" charset="0"/>
                  <a:sym typeface="Wingdings" pitchFamily="2" charset="2"/>
                </a:rPr>
                <a:t>s</a:t>
              </a:r>
              <a:endParaRPr lang="en-GB" dirty="0">
                <a:cs typeface="Arial" charset="0"/>
                <a:sym typeface="Wingdings" pitchFamily="2" charset="2"/>
              </a:endParaRPr>
            </a:p>
          </p:txBody>
        </p:sp>
        <p:sp>
          <p:nvSpPr>
            <p:cNvPr id="27" name="Line 53"/>
            <p:cNvSpPr>
              <a:spLocks noChangeShapeType="1"/>
            </p:cNvSpPr>
            <p:nvPr/>
          </p:nvSpPr>
          <p:spPr bwMode="auto">
            <a:xfrm flipH="1">
              <a:off x="57385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57"/>
            <p:cNvSpPr>
              <a:spLocks noChangeShapeType="1"/>
            </p:cNvSpPr>
            <p:nvPr/>
          </p:nvSpPr>
          <p:spPr bwMode="auto">
            <a:xfrm>
              <a:off x="1564453" y="2306638"/>
              <a:ext cx="2604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36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2"/>
          <a:stretch/>
        </p:blipFill>
        <p:spPr bwMode="auto">
          <a:xfrm>
            <a:off x="1867896" y="1366559"/>
            <a:ext cx="68675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50"/>
          <a:stretch/>
        </p:blipFill>
        <p:spPr bwMode="auto">
          <a:xfrm>
            <a:off x="1022798" y="1711569"/>
            <a:ext cx="528528" cy="42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-2" y="3250346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393034" y="3141784"/>
            <a:ext cx="1065195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1885284" y="2604442"/>
            <a:ext cx="2660560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3888928" y="1376363"/>
            <a:ext cx="0" cy="745846"/>
          </a:xfrm>
          <a:prstGeom prst="line">
            <a:avLst/>
          </a:prstGeom>
          <a:solidFill>
            <a:srgbClr val="3333FF">
              <a:alpha val="65881"/>
            </a:srgbClr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255297" y="1294364"/>
            <a:ext cx="691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cs typeface="Arial" charset="0"/>
                <a:sym typeface="Wingdings" pitchFamily="2" charset="2"/>
              </a:rPr>
              <a:t>2</a:t>
            </a:r>
            <a:r>
              <a:rPr lang="en-US" dirty="0" smtClean="0">
                <a:cs typeface="Arial" charset="0"/>
                <a:sym typeface="Wingdings" pitchFamily="2" charset="2"/>
              </a:rPr>
              <a:t>0 </a:t>
            </a:r>
            <a:r>
              <a:rPr lang="en-US" dirty="0" err="1">
                <a:latin typeface="Symbol" pitchFamily="18" charset="2"/>
                <a:cs typeface="Arial" charset="0"/>
                <a:sym typeface="Wingdings" pitchFamily="2" charset="2"/>
              </a:rPr>
              <a:t>m</a:t>
            </a:r>
            <a:r>
              <a:rPr lang="en-US" dirty="0" err="1">
                <a:cs typeface="Arial" charset="0"/>
                <a:sym typeface="Wingdings" pitchFamily="2" charset="2"/>
              </a:rPr>
              <a:t>s</a:t>
            </a:r>
            <a:endParaRPr lang="en-GB" dirty="0">
              <a:cs typeface="Arial" charset="0"/>
              <a:sym typeface="Wingdings" pitchFamily="2" charset="2"/>
            </a:endParaRPr>
          </a:p>
        </p:txBody>
      </p:sp>
      <p:sp>
        <p:nvSpPr>
          <p:cNvPr id="60" name="Text Box 35"/>
          <p:cNvSpPr txBox="1">
            <a:spLocks noChangeArrowheads="1"/>
          </p:cNvSpPr>
          <p:nvPr/>
        </p:nvSpPr>
        <p:spPr bwMode="auto">
          <a:xfrm>
            <a:off x="2817980" y="1269174"/>
            <a:ext cx="9252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cs typeface="Arial" charset="0"/>
                <a:sym typeface="Wingdings" pitchFamily="2" charset="2"/>
              </a:rPr>
              <a:t>&gt;100 </a:t>
            </a:r>
            <a:r>
              <a:rPr lang="en-US" dirty="0" err="1">
                <a:latin typeface="Symbol" pitchFamily="18" charset="2"/>
                <a:cs typeface="Arial" charset="0"/>
                <a:sym typeface="Wingdings" pitchFamily="2" charset="2"/>
              </a:rPr>
              <a:t>m</a:t>
            </a:r>
            <a:r>
              <a:rPr lang="en-US" dirty="0" err="1">
                <a:cs typeface="Arial" charset="0"/>
                <a:sym typeface="Wingdings" pitchFamily="2" charset="2"/>
              </a:rPr>
              <a:t>s</a:t>
            </a:r>
            <a:endParaRPr lang="en-GB" dirty="0">
              <a:cs typeface="Arial" charset="0"/>
              <a:sym typeface="Wingdings" pitchFamily="2" charset="2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 flipV="1">
            <a:off x="1458229" y="2604442"/>
            <a:ext cx="42705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4536966" y="2604442"/>
            <a:ext cx="435933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4972899" y="3141784"/>
            <a:ext cx="1209730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9" name="Line 4"/>
          <p:cNvSpPr>
            <a:spLocks noChangeShapeType="1"/>
          </p:cNvSpPr>
          <p:nvPr/>
        </p:nvSpPr>
        <p:spPr bwMode="auto">
          <a:xfrm>
            <a:off x="25051" y="4346454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379129" y="4232030"/>
            <a:ext cx="2122454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3888928" y="3694688"/>
            <a:ext cx="656916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 flipV="1">
            <a:off x="2484953" y="3694688"/>
            <a:ext cx="140397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5949819" y="4232030"/>
            <a:ext cx="232810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8" name="Straight Connector 77"/>
          <p:cNvCxnSpPr/>
          <p:nvPr/>
        </p:nvCxnSpPr>
        <p:spPr bwMode="auto">
          <a:xfrm flipV="1">
            <a:off x="4041328" y="1376363"/>
            <a:ext cx="0" cy="745846"/>
          </a:xfrm>
          <a:prstGeom prst="line">
            <a:avLst/>
          </a:prstGeom>
          <a:solidFill>
            <a:srgbClr val="3333FF">
              <a:alpha val="65881"/>
            </a:srgbClr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9" name="Straight Connector 78"/>
          <p:cNvCxnSpPr/>
          <p:nvPr/>
        </p:nvCxnSpPr>
        <p:spPr bwMode="auto">
          <a:xfrm flipV="1">
            <a:off x="4193728" y="1376363"/>
            <a:ext cx="0" cy="745846"/>
          </a:xfrm>
          <a:prstGeom prst="line">
            <a:avLst/>
          </a:prstGeom>
          <a:solidFill>
            <a:srgbClr val="3333FF">
              <a:alpha val="65881"/>
            </a:srgbClr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0" name="Straight Connector 79"/>
          <p:cNvCxnSpPr/>
          <p:nvPr/>
        </p:nvCxnSpPr>
        <p:spPr bwMode="auto">
          <a:xfrm flipV="1">
            <a:off x="4346128" y="1376363"/>
            <a:ext cx="0" cy="745846"/>
          </a:xfrm>
          <a:prstGeom prst="line">
            <a:avLst/>
          </a:prstGeom>
          <a:solidFill>
            <a:srgbClr val="3333FF">
              <a:alpha val="65881"/>
            </a:srgbClr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3" name="Straight Connector 82"/>
          <p:cNvCxnSpPr/>
          <p:nvPr/>
        </p:nvCxnSpPr>
        <p:spPr bwMode="auto">
          <a:xfrm>
            <a:off x="4545844" y="3694688"/>
            <a:ext cx="140397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157" name="TextBox 6156"/>
          <p:cNvSpPr txBox="1"/>
          <p:nvPr/>
        </p:nvSpPr>
        <p:spPr>
          <a:xfrm>
            <a:off x="6488252" y="1376363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Pulszug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488252" y="2513441"/>
            <a:ext cx="229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Kicker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6488252" y="3604646"/>
            <a:ext cx="270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Schnell gepulster Dipol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742895" y="987788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FLASH1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114079" y="989895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FLASH2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3925636" y="966449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FLASH3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charset="0"/>
                <a:sym typeface="Wingdings" pitchFamily="2" charset="2"/>
              </a:rPr>
              <a:t>Strahlweiche FLASH1, FLASH2 </a:t>
            </a:r>
            <a:r>
              <a:rPr lang="en-US" dirty="0">
                <a:cs typeface="Arial" charset="0"/>
                <a:sym typeface="Wingdings" pitchFamily="2" charset="2"/>
              </a:rPr>
              <a:t>u</a:t>
            </a:r>
            <a:r>
              <a:rPr lang="en-US" dirty="0" smtClean="0">
                <a:cs typeface="Arial" charset="0"/>
                <a:sym typeface="Wingdings" pitchFamily="2" charset="2"/>
              </a:rPr>
              <a:t>nd FLASH3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67" y="4712677"/>
            <a:ext cx="7973088" cy="1078523"/>
          </a:xfrm>
        </p:spPr>
        <p:txBody>
          <a:bodyPr/>
          <a:lstStyle/>
          <a:p>
            <a:r>
              <a:rPr lang="de-DE" dirty="0" smtClean="0"/>
              <a:t>Besserer Ausnutzung des HF-Pulses:</a:t>
            </a:r>
          </a:p>
          <a:p>
            <a:r>
              <a:rPr lang="de-DE" dirty="0" smtClean="0"/>
              <a:t>Falls Kicker Doppelpulse könnte </a:t>
            </a:r>
            <a:r>
              <a:rPr lang="de-DE" dirty="0" smtClean="0"/>
              <a:t>… sollte gehen laut Frank</a:t>
            </a:r>
            <a:endParaRPr lang="de-DE" dirty="0" smtClean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-11156" y="2154238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248124" y="3862844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244217" y="3542365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dirty="0" smtClean="0">
                <a:cs typeface="Arial" charset="0"/>
                <a:sym typeface="Wingdings" pitchFamily="2" charset="2"/>
              </a:rPr>
              <a:t>Zeit</a:t>
            </a:r>
            <a:endParaRPr lang="en-US" sz="1800" dirty="0">
              <a:cs typeface="Arial" charset="0"/>
              <a:sym typeface="Wingdings" pitchFamily="2" charset="2"/>
            </a:endParaRPr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3500823" y="3259261"/>
            <a:ext cx="79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cs typeface="Arial" charset="0"/>
                <a:sym typeface="Wingdings" pitchFamily="2" charset="2"/>
              </a:rPr>
              <a:t>800 </a:t>
            </a:r>
            <a:r>
              <a:rPr lang="en-US" dirty="0" err="1">
                <a:latin typeface="Symbol" pitchFamily="18" charset="2"/>
                <a:cs typeface="Arial" charset="0"/>
                <a:sym typeface="Wingdings" pitchFamily="2" charset="2"/>
              </a:rPr>
              <a:t>m</a:t>
            </a:r>
            <a:r>
              <a:rPr lang="en-US" dirty="0" err="1">
                <a:cs typeface="Arial" charset="0"/>
                <a:sym typeface="Wingdings" pitchFamily="2" charset="2"/>
              </a:rPr>
              <a:t>s</a:t>
            </a:r>
            <a:endParaRPr lang="en-GB" dirty="0">
              <a:cs typeface="Arial" charset="0"/>
              <a:sym typeface="Wingdings" pitchFamily="2" charset="2"/>
            </a:endParaRPr>
          </a:p>
        </p:txBody>
      </p:sp>
      <p:pic>
        <p:nvPicPr>
          <p:cNvPr id="36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2"/>
          <a:stretch/>
        </p:blipFill>
        <p:spPr bwMode="auto">
          <a:xfrm>
            <a:off x="1879047" y="1366559"/>
            <a:ext cx="68675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50"/>
          <a:stretch/>
        </p:blipFill>
        <p:spPr bwMode="auto">
          <a:xfrm>
            <a:off x="1033949" y="1711569"/>
            <a:ext cx="528528" cy="42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13900" y="3250346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404185" y="3141784"/>
            <a:ext cx="127355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959167" y="2604442"/>
            <a:ext cx="568713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298213" y="1322636"/>
            <a:ext cx="691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cs typeface="Arial" charset="0"/>
                <a:sym typeface="Wingdings" pitchFamily="2" charset="2"/>
              </a:rPr>
              <a:t>1</a:t>
            </a:r>
            <a:r>
              <a:rPr lang="en-US" dirty="0" smtClean="0">
                <a:cs typeface="Arial" charset="0"/>
                <a:sym typeface="Wingdings" pitchFamily="2" charset="2"/>
              </a:rPr>
              <a:t>0 </a:t>
            </a:r>
            <a:r>
              <a:rPr lang="en-US" dirty="0" err="1">
                <a:latin typeface="Symbol" pitchFamily="18" charset="2"/>
                <a:cs typeface="Arial" charset="0"/>
                <a:sym typeface="Wingdings" pitchFamily="2" charset="2"/>
              </a:rPr>
              <a:t>m</a:t>
            </a:r>
            <a:r>
              <a:rPr lang="en-US" dirty="0" err="1">
                <a:cs typeface="Arial" charset="0"/>
                <a:sym typeface="Wingdings" pitchFamily="2" charset="2"/>
              </a:rPr>
              <a:t>s</a:t>
            </a:r>
            <a:endParaRPr lang="en-GB" dirty="0">
              <a:cs typeface="Arial" charset="0"/>
              <a:sym typeface="Wingdings" pitchFamily="2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92245" y="2121481"/>
            <a:ext cx="1786515" cy="338554"/>
            <a:chOff x="1101388" y="2133204"/>
            <a:chExt cx="1786515" cy="338554"/>
          </a:xfrm>
        </p:grpSpPr>
        <p:sp>
          <p:nvSpPr>
            <p:cNvPr id="27" name="Line 53"/>
            <p:cNvSpPr>
              <a:spLocks noChangeShapeType="1"/>
            </p:cNvSpPr>
            <p:nvPr/>
          </p:nvSpPr>
          <p:spPr bwMode="auto">
            <a:xfrm flipH="1">
              <a:off x="1101388" y="2302481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57"/>
            <p:cNvSpPr>
              <a:spLocks noChangeShapeType="1"/>
            </p:cNvSpPr>
            <p:nvPr/>
          </p:nvSpPr>
          <p:spPr bwMode="auto">
            <a:xfrm>
              <a:off x="2197245" y="2302481"/>
              <a:ext cx="6906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1393398" y="2133204"/>
              <a:ext cx="8050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>
                  <a:cs typeface="Arial" charset="0"/>
                  <a:sym typeface="Wingdings" pitchFamily="2" charset="2"/>
                </a:rPr>
                <a:t>100 </a:t>
              </a:r>
              <a:r>
                <a:rPr lang="en-US" dirty="0" err="1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 dirty="0" err="1">
                  <a:cs typeface="Arial" charset="0"/>
                  <a:sym typeface="Wingdings" pitchFamily="2" charset="2"/>
                </a:rPr>
                <a:t>s</a:t>
              </a:r>
              <a:endParaRPr lang="en-GB" dirty="0">
                <a:cs typeface="Arial" charset="0"/>
                <a:sym typeface="Wingdings" pitchFamily="2" charset="2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 bwMode="auto">
          <a:xfrm flipV="1">
            <a:off x="531540" y="2604442"/>
            <a:ext cx="42705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7" name="Straight Connector 66"/>
          <p:cNvCxnSpPr/>
          <p:nvPr/>
        </p:nvCxnSpPr>
        <p:spPr bwMode="auto">
          <a:xfrm>
            <a:off x="1514148" y="2604442"/>
            <a:ext cx="435933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8" name="Straight Connector 67"/>
          <p:cNvCxnSpPr/>
          <p:nvPr/>
        </p:nvCxnSpPr>
        <p:spPr bwMode="auto">
          <a:xfrm>
            <a:off x="1950081" y="3141784"/>
            <a:ext cx="830104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9" name="Line 4"/>
          <p:cNvSpPr>
            <a:spLocks noChangeShapeType="1"/>
          </p:cNvSpPr>
          <p:nvPr/>
        </p:nvSpPr>
        <p:spPr bwMode="auto">
          <a:xfrm>
            <a:off x="36202" y="4346454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390280" y="4232030"/>
            <a:ext cx="1425890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3220145" y="3694688"/>
            <a:ext cx="1339695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 flipV="1">
            <a:off x="1816170" y="3694688"/>
            <a:ext cx="140397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5960970" y="4232030"/>
            <a:ext cx="232810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3267037" y="1376363"/>
            <a:ext cx="457200" cy="745846"/>
            <a:chOff x="3520945" y="1376363"/>
            <a:chExt cx="457200" cy="745846"/>
          </a:xfrm>
        </p:grpSpPr>
        <p:cxnSp>
          <p:nvCxnSpPr>
            <p:cNvPr id="56" name="Straight Connector 55"/>
            <p:cNvCxnSpPr/>
            <p:nvPr/>
          </p:nvCxnSpPr>
          <p:spPr bwMode="auto">
            <a:xfrm flipV="1">
              <a:off x="35209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6733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38257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39781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83" name="Straight Connector 82"/>
          <p:cNvCxnSpPr/>
          <p:nvPr/>
        </p:nvCxnSpPr>
        <p:spPr bwMode="auto">
          <a:xfrm>
            <a:off x="4556995" y="3694688"/>
            <a:ext cx="140397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157" name="TextBox 6156"/>
          <p:cNvSpPr txBox="1"/>
          <p:nvPr/>
        </p:nvSpPr>
        <p:spPr>
          <a:xfrm>
            <a:off x="6499403" y="1322636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Pulszug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499403" y="2513441"/>
            <a:ext cx="229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Kicker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6499403" y="3604646"/>
            <a:ext cx="2707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Schnell gepulster Dipol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754046" y="987788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FLASH2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2125230" y="989895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FLASH1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3936787" y="966449"/>
            <a:ext cx="180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FLASH3</a:t>
            </a:r>
            <a:endParaRPr lang="en-US" dirty="0"/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2576379" y="1342063"/>
            <a:ext cx="691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cs typeface="Arial" charset="0"/>
                <a:sym typeface="Wingdings" pitchFamily="2" charset="2"/>
              </a:rPr>
              <a:t>2</a:t>
            </a:r>
            <a:r>
              <a:rPr lang="en-US" dirty="0" smtClean="0">
                <a:cs typeface="Arial" charset="0"/>
                <a:sym typeface="Wingdings" pitchFamily="2" charset="2"/>
              </a:rPr>
              <a:t>0 </a:t>
            </a:r>
            <a:r>
              <a:rPr lang="en-US" dirty="0" err="1">
                <a:latin typeface="Symbol" pitchFamily="18" charset="2"/>
                <a:cs typeface="Arial" charset="0"/>
                <a:sym typeface="Wingdings" pitchFamily="2" charset="2"/>
              </a:rPr>
              <a:t>m</a:t>
            </a:r>
            <a:r>
              <a:rPr lang="en-US" dirty="0" err="1">
                <a:cs typeface="Arial" charset="0"/>
                <a:sym typeface="Wingdings" pitchFamily="2" charset="2"/>
              </a:rPr>
              <a:t>s</a:t>
            </a:r>
            <a:endParaRPr lang="en-GB" dirty="0">
              <a:cs typeface="Arial" charset="0"/>
              <a:sym typeface="Wingdings" pitchFamily="2" charset="2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88357" y="1376364"/>
            <a:ext cx="457200" cy="745846"/>
            <a:chOff x="3520945" y="1376363"/>
            <a:chExt cx="457200" cy="745846"/>
          </a:xfrm>
        </p:grpSpPr>
        <p:cxnSp>
          <p:nvCxnSpPr>
            <p:cNvPr id="40" name="Straight Connector 39"/>
            <p:cNvCxnSpPr/>
            <p:nvPr/>
          </p:nvCxnSpPr>
          <p:spPr bwMode="auto">
            <a:xfrm flipV="1">
              <a:off x="35209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36733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38257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 flipV="1">
              <a:off x="3978145" y="1376363"/>
              <a:ext cx="0" cy="745846"/>
            </a:xfrm>
            <a:prstGeom prst="line">
              <a:avLst/>
            </a:prstGeom>
            <a:solidFill>
              <a:srgbClr val="3333FF">
                <a:alpha val="65881"/>
              </a:srgbClr>
            </a:solid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44" name="Straight Connector 43"/>
          <p:cNvCxnSpPr/>
          <p:nvPr/>
        </p:nvCxnSpPr>
        <p:spPr bwMode="auto">
          <a:xfrm>
            <a:off x="3184938" y="2604442"/>
            <a:ext cx="1375906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2780185" y="2604442"/>
            <a:ext cx="427055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4534223" y="2604442"/>
            <a:ext cx="435933" cy="537342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4970156" y="3141784"/>
            <a:ext cx="1209730" cy="0"/>
          </a:xfrm>
          <a:prstGeom prst="line">
            <a:avLst/>
          </a:prstGeom>
          <a:solidFill>
            <a:srgbClr val="3333FF">
              <a:alpha val="65881"/>
            </a:srgbClr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52" name="Group 51"/>
          <p:cNvGrpSpPr/>
          <p:nvPr/>
        </p:nvGrpSpPr>
        <p:grpSpPr>
          <a:xfrm>
            <a:off x="964710" y="2306637"/>
            <a:ext cx="3595130" cy="336550"/>
            <a:chOff x="573853" y="2154238"/>
            <a:chExt cx="3595130" cy="336550"/>
          </a:xfrm>
        </p:grpSpPr>
        <p:sp>
          <p:nvSpPr>
            <p:cNvPr id="54" name="Text Box 35"/>
            <p:cNvSpPr txBox="1">
              <a:spLocks noChangeArrowheads="1"/>
            </p:cNvSpPr>
            <p:nvPr/>
          </p:nvSpPr>
          <p:spPr bwMode="auto">
            <a:xfrm>
              <a:off x="820037" y="2154238"/>
              <a:ext cx="7985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cs typeface="Arial" charset="0"/>
                  <a:sym typeface="Wingdings" pitchFamily="2" charset="2"/>
                </a:rPr>
                <a:t>800 </a:t>
              </a:r>
              <a:r>
                <a:rPr lang="en-US" dirty="0" err="1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 dirty="0" err="1">
                  <a:cs typeface="Arial" charset="0"/>
                  <a:sym typeface="Wingdings" pitchFamily="2" charset="2"/>
                </a:rPr>
                <a:t>s</a:t>
              </a:r>
              <a:endParaRPr lang="en-GB" dirty="0">
                <a:cs typeface="Arial" charset="0"/>
                <a:sym typeface="Wingdings" pitchFamily="2" charset="2"/>
              </a:endParaRPr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 flipH="1">
              <a:off x="57385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57"/>
            <p:cNvSpPr>
              <a:spLocks noChangeShapeType="1"/>
            </p:cNvSpPr>
            <p:nvPr/>
          </p:nvSpPr>
          <p:spPr bwMode="auto">
            <a:xfrm>
              <a:off x="1564453" y="2306638"/>
              <a:ext cx="26045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628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691375" y="925551"/>
            <a:ext cx="7872762" cy="2795621"/>
          </a:xfrm>
          <a:prstGeom prst="rect">
            <a:avLst/>
          </a:prstGeom>
          <a:solidFill>
            <a:srgbClr val="3333FF">
              <a:alpha val="23137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91375" y="3736422"/>
            <a:ext cx="7872762" cy="2268367"/>
          </a:xfrm>
          <a:prstGeom prst="rect">
            <a:avLst/>
          </a:prstGeom>
          <a:solidFill>
            <a:srgbClr val="00FF99">
              <a:alpha val="22745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91375" y="6004789"/>
            <a:ext cx="7872762" cy="648487"/>
          </a:xfrm>
          <a:prstGeom prst="rect">
            <a:avLst/>
          </a:prstGeom>
          <a:solidFill>
            <a:srgbClr val="FF99CC">
              <a:alpha val="22745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Operating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899"/>
            <a:ext cx="7056071" cy="55790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Einstellen der Strahlenergie und Phasen für die Erfordernisse des Experiments an FLASH1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Ladung, Pulsfolge und Kompression für FLASH1</a:t>
            </a:r>
            <a:endParaRPr lang="en-US" dirty="0" smtClean="0"/>
          </a:p>
          <a:p>
            <a:pPr marL="820737" lvl="1" indent="-457200"/>
            <a:r>
              <a:rPr lang="de-DE" sz="1800" dirty="0" smtClean="0"/>
              <a:t>Beispiel: 1 </a:t>
            </a:r>
            <a:r>
              <a:rPr lang="de-DE" sz="1800" dirty="0" err="1" smtClean="0"/>
              <a:t>GeV</a:t>
            </a:r>
            <a:r>
              <a:rPr lang="de-DE" sz="1800" dirty="0" smtClean="0"/>
              <a:t> für 6.4 </a:t>
            </a:r>
            <a:r>
              <a:rPr lang="de-DE" sz="1800" dirty="0" err="1" smtClean="0"/>
              <a:t>nm</a:t>
            </a:r>
            <a:r>
              <a:rPr lang="de-DE" sz="1800" dirty="0" smtClean="0"/>
              <a:t>, 40 Pulse, 100 kHz (400 </a:t>
            </a:r>
            <a:r>
              <a:rPr lang="de-DE" sz="1800" dirty="0" err="1" smtClean="0"/>
              <a:t>us</a:t>
            </a:r>
            <a:r>
              <a:rPr lang="de-DE" sz="1800" dirty="0" smtClean="0"/>
              <a:t>), </a:t>
            </a:r>
            <a:br>
              <a:rPr lang="de-DE" sz="1800" dirty="0" smtClean="0"/>
            </a:br>
            <a:r>
              <a:rPr lang="de-DE" sz="1800" dirty="0" smtClean="0"/>
              <a:t>0.2 </a:t>
            </a:r>
            <a:r>
              <a:rPr lang="de-DE" sz="1800" dirty="0" err="1" smtClean="0"/>
              <a:t>nC</a:t>
            </a:r>
            <a:r>
              <a:rPr lang="de-DE" sz="1800" dirty="0" smtClean="0"/>
              <a:t>, </a:t>
            </a:r>
            <a:r>
              <a:rPr lang="de-DE" sz="1800" dirty="0" err="1" smtClean="0"/>
              <a:t>Kurzpuls</a:t>
            </a:r>
            <a:endParaRPr lang="de-DE" sz="1800" dirty="0" smtClean="0"/>
          </a:p>
          <a:p>
            <a:pPr marL="820737" lvl="1" indent="-457200"/>
            <a:r>
              <a:rPr lang="de-DE" sz="1800" dirty="0" smtClean="0"/>
              <a:t>Start des Pulszuges (bei t = 210 </a:t>
            </a:r>
            <a:r>
              <a:rPr lang="de-DE" sz="1800" dirty="0" err="1" smtClean="0"/>
              <a:t>us</a:t>
            </a:r>
            <a:r>
              <a:rPr lang="de-DE" sz="1800" dirty="0" smtClean="0"/>
              <a:t>, </a:t>
            </a:r>
            <a:r>
              <a:rPr lang="de-DE" sz="1800" dirty="0"/>
              <a:t>L</a:t>
            </a:r>
            <a:r>
              <a:rPr lang="de-DE" sz="1800" dirty="0" smtClean="0"/>
              <a:t>aser 1, LLRF1)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Volle Transmission FLASH1, erstes </a:t>
            </a:r>
            <a:r>
              <a:rPr lang="de-DE" dirty="0" err="1" smtClean="0"/>
              <a:t>Lasing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Kicker hochfahren, Start</a:t>
            </a:r>
            <a:r>
              <a:rPr lang="de-DE" dirty="0"/>
              <a:t> </a:t>
            </a:r>
            <a:r>
              <a:rPr lang="de-DE" dirty="0" smtClean="0"/>
              <a:t>t = -10 </a:t>
            </a:r>
            <a:r>
              <a:rPr lang="de-DE" dirty="0" err="1"/>
              <a:t>us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Pulse für FLASH2 einstellen (Laser 2, LLRF2)</a:t>
            </a:r>
          </a:p>
          <a:p>
            <a:pPr marL="820737" lvl="1" indent="-457200"/>
            <a:r>
              <a:rPr lang="de-DE" sz="1800" dirty="0"/>
              <a:t>Beispiel: </a:t>
            </a:r>
            <a:r>
              <a:rPr lang="de-DE" sz="1800" dirty="0" smtClean="0"/>
              <a:t>200 </a:t>
            </a:r>
            <a:r>
              <a:rPr lang="de-DE" sz="1800" dirty="0"/>
              <a:t>Pulse, </a:t>
            </a:r>
            <a:r>
              <a:rPr lang="de-DE" sz="1800" dirty="0" smtClean="0"/>
              <a:t>1 MHz (200 </a:t>
            </a:r>
            <a:r>
              <a:rPr lang="de-DE" sz="1800" dirty="0" err="1"/>
              <a:t>us</a:t>
            </a:r>
            <a:r>
              <a:rPr lang="de-DE" sz="1800" dirty="0" smtClean="0"/>
              <a:t>), 0.2 </a:t>
            </a:r>
            <a:r>
              <a:rPr lang="de-DE" sz="1800" dirty="0" err="1" smtClean="0"/>
              <a:t>nC</a:t>
            </a:r>
            <a:endParaRPr lang="de-DE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Anpassung für FLASH2 Experiment</a:t>
            </a:r>
          </a:p>
          <a:p>
            <a:pPr marL="820737" lvl="1" indent="-457200"/>
            <a:r>
              <a:rPr lang="de-DE" sz="1800" dirty="0"/>
              <a:t>Beispiel: </a:t>
            </a:r>
            <a:r>
              <a:rPr lang="de-DE" sz="1800" dirty="0" smtClean="0"/>
              <a:t>0.5 </a:t>
            </a:r>
            <a:r>
              <a:rPr lang="de-DE" sz="1800" dirty="0" err="1" smtClean="0"/>
              <a:t>nC</a:t>
            </a:r>
            <a:r>
              <a:rPr lang="de-DE" sz="1800" dirty="0" smtClean="0"/>
              <a:t>, viel SASE, 10 </a:t>
            </a:r>
            <a:r>
              <a:rPr lang="de-DE" sz="1800" dirty="0" err="1" smtClean="0"/>
              <a:t>nm</a:t>
            </a:r>
            <a:r>
              <a:rPr lang="de-DE" sz="1800" dirty="0" smtClean="0"/>
              <a:t> (</a:t>
            </a:r>
            <a:r>
              <a:rPr lang="de-DE" sz="1800" dirty="0" err="1" smtClean="0"/>
              <a:t>gap</a:t>
            </a:r>
            <a:r>
              <a:rPr lang="de-DE" sz="1800" dirty="0" smtClean="0"/>
              <a:t> 13 mm)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In parallel: </a:t>
            </a:r>
            <a:r>
              <a:rPr lang="de-DE" dirty="0" err="1" smtClean="0"/>
              <a:t>tuning</a:t>
            </a:r>
            <a:r>
              <a:rPr lang="de-DE" dirty="0" smtClean="0"/>
              <a:t> FLASH1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806249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(j)</a:t>
            </a:r>
            <a:r>
              <a:rPr lang="de-DE" dirty="0" err="1"/>
              <a:t>d</a:t>
            </a:r>
            <a:r>
              <a:rPr lang="de-DE" dirty="0" err="1" smtClean="0"/>
              <a:t>dd</a:t>
            </a:r>
            <a:r>
              <a:rPr lang="de-DE" dirty="0" smtClean="0"/>
              <a:t> Panel Beispiel Laser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Deutlich unterschieden durch Kennfarben</a:t>
            </a:r>
          </a:p>
          <a:p>
            <a:r>
              <a:rPr lang="de-DE" dirty="0" smtClean="0"/>
              <a:t>Problem: Verwechslung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971"/>
            <a:ext cx="9124328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559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Example: SASE tuning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Ein Server läuft im Hintergrund, der die Grenzen der einstellbaren Parameter dynamische anpasst</a:t>
            </a:r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1737360"/>
            <a:ext cx="8638992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84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0" y="1405724"/>
            <a:ext cx="9074989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9pPr>
          </a:lstStyle>
          <a:p>
            <a:pPr algn="ctr" eaLnBrk="1" hangingPunct="1"/>
            <a:r>
              <a:rPr lang="en-US" sz="4800" dirty="0" smtClean="0">
                <a:solidFill>
                  <a:schemeClr val="accent2"/>
                </a:solidFill>
              </a:rPr>
              <a:t>FLASH1 und FLASH2</a:t>
            </a:r>
          </a:p>
          <a:p>
            <a:pPr algn="ctr" eaLnBrk="1" hangingPunct="1"/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Sep 2010 – Mar 2011</a:t>
            </a:r>
            <a:endParaRPr lang="en-US" sz="4800" dirty="0">
              <a:solidFill>
                <a:schemeClr val="accent2"/>
              </a:solidFill>
            </a:endParaRPr>
          </a:p>
        </p:txBody>
      </p:sp>
      <p:pic>
        <p:nvPicPr>
          <p:cNvPr id="4" name="Picture 2" descr="C:\Documents and Settings\Faatz\Desktop\934528_Plan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" b="43150"/>
          <a:stretch/>
        </p:blipFill>
        <p:spPr bwMode="auto">
          <a:xfrm>
            <a:off x="0" y="2438490"/>
            <a:ext cx="9144000" cy="33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1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smtClean="0"/>
              <a:t>Mögliche Ansetze zur Umsetzung ins Kontrollsystem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8520113" cy="4999154"/>
          </a:xfrm>
        </p:spPr>
        <p:txBody>
          <a:bodyPr/>
          <a:lstStyle/>
          <a:p>
            <a:r>
              <a:rPr lang="de-DE" dirty="0" smtClean="0"/>
              <a:t>Es gibt eine gemeinsame Instanz, FLASH-</a:t>
            </a:r>
            <a:r>
              <a:rPr lang="de-DE" dirty="0" err="1" smtClean="0"/>
              <a:t>Linac</a:t>
            </a:r>
            <a:endParaRPr lang="de-DE" dirty="0" smtClean="0"/>
          </a:p>
          <a:p>
            <a:r>
              <a:rPr lang="de-DE" dirty="0" smtClean="0"/>
              <a:t>FLASH1 und FLASH2 haben zwei getrennte Instanzen, die zwar die jeweils andere Beamline und FLASH-</a:t>
            </a:r>
            <a:r>
              <a:rPr lang="de-DE" dirty="0" err="1" smtClean="0"/>
              <a:t>Linac</a:t>
            </a:r>
            <a:r>
              <a:rPr lang="de-DE" dirty="0" smtClean="0"/>
              <a:t> darstellt, aber nicht aktiv einstellbar ist</a:t>
            </a:r>
          </a:p>
          <a:p>
            <a:r>
              <a:rPr lang="de-DE" dirty="0" smtClean="0"/>
              <a:t>Das schließt Feedbacks mit ein</a:t>
            </a:r>
          </a:p>
          <a:p>
            <a:r>
              <a:rPr lang="de-DE" dirty="0" smtClean="0"/>
              <a:t>Die Instanz kennt die Spannweite der einstellbaren Parameter (Laser, Amplitude und Phase der Module, Feedback-Parameter)</a:t>
            </a:r>
          </a:p>
          <a:p>
            <a:r>
              <a:rPr lang="de-DE" dirty="0" smtClean="0"/>
              <a:t>Gemeinsame Parameter können nur zusammen verändert werden</a:t>
            </a:r>
          </a:p>
          <a:p>
            <a:r>
              <a:rPr lang="de-DE" dirty="0" smtClean="0"/>
              <a:t>Muss zum Beispiel die Energie bei FLASH 1 stark nachjustiert werden, muss bei FLASH2 sofort das </a:t>
            </a:r>
            <a:r>
              <a:rPr lang="de-DE" dirty="0"/>
              <a:t>G</a:t>
            </a:r>
            <a:r>
              <a:rPr lang="de-DE" dirty="0" smtClean="0"/>
              <a:t>ap der </a:t>
            </a:r>
            <a:r>
              <a:rPr lang="de-DE" dirty="0" err="1" smtClean="0"/>
              <a:t>Undulatoren</a:t>
            </a:r>
            <a:r>
              <a:rPr lang="de-DE" dirty="0" smtClean="0"/>
              <a:t> angepasst </a:t>
            </a:r>
            <a:r>
              <a:rPr lang="de-DE" dirty="0" smtClean="0"/>
              <a:t>werden</a:t>
            </a:r>
          </a:p>
          <a:p>
            <a:r>
              <a:rPr lang="de-DE" dirty="0" smtClean="0"/>
              <a:t>Definition </a:t>
            </a:r>
            <a:r>
              <a:rPr lang="de-DE" dirty="0"/>
              <a:t>von ‚Sektionen‘ innerhalb des Trains</a:t>
            </a:r>
          </a:p>
          <a:p>
            <a:pPr lvl="1"/>
            <a:r>
              <a:rPr lang="de-DE" dirty="0"/>
              <a:t>Definition, Speicherung, etc. von Properties für diese Sektion</a:t>
            </a:r>
          </a:p>
          <a:p>
            <a:r>
              <a:rPr lang="de-DE" dirty="0"/>
              <a:t>Darstellung von Werten gegen dynamische </a:t>
            </a:r>
            <a:r>
              <a:rPr lang="de-DE" dirty="0" smtClean="0"/>
              <a:t>Referenz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15366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\\win.desy.de\group\mdi\dnoelle\public\20130207_Bahrenfeld_XTIN_XTL_XS1\images\large\20130207-IMG_63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" t="3577" b="20000"/>
          <a:stretch/>
        </p:blipFill>
        <p:spPr bwMode="auto">
          <a:xfrm>
            <a:off x="0" y="186225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1037741"/>
            <a:ext cx="9074989" cy="11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sym typeface="Wingdings" pitchFamily="2" charset="2"/>
              </a:defRPr>
            </a:lvl9pPr>
          </a:lstStyle>
          <a:p>
            <a:pPr algn="ctr" eaLnBrk="1" hangingPunct="1"/>
            <a:r>
              <a:rPr lang="en-US" sz="4800" dirty="0" smtClean="0">
                <a:solidFill>
                  <a:schemeClr val="accent2"/>
                </a:solidFill>
              </a:rPr>
              <a:t>European XFEL</a:t>
            </a:r>
            <a:endParaRPr lang="en-US" sz="4800" dirty="0" smtClean="0">
              <a:solidFill>
                <a:schemeClr val="accent2"/>
              </a:solidFill>
            </a:endParaRPr>
          </a:p>
          <a:p>
            <a:pPr algn="ctr" eaLnBrk="1" hangingPunct="1"/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Sep 2010 – Mar 2011</a:t>
            </a:r>
            <a:endParaRPr lang="en-US" sz="4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fld id="{FCCD160C-D4D6-43B6-AAAD-CFD6C36BDC26}" type="slidenum">
              <a:rPr lang="en-GB" sz="1000">
                <a:solidFill>
                  <a:srgbClr val="FFFFFF"/>
                </a:solidFill>
                <a:ea typeface="Geneva" pitchFamily="1" charset="-128"/>
              </a:rPr>
              <a:pPr/>
              <a:t>22</a:t>
            </a:fld>
            <a:endParaRPr lang="en-GB" sz="100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Beam Line Layout</a:t>
            </a:r>
            <a:endParaRPr lang="en-GB" dirty="0" smtClean="0"/>
          </a:p>
        </p:txBody>
      </p:sp>
      <p:sp>
        <p:nvSpPr>
          <p:cNvPr id="23557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de-DE" dirty="0" smtClean="0"/>
              <a:t>2 e</a:t>
            </a:r>
            <a:r>
              <a:rPr lang="de-DE" baseline="30000" dirty="0"/>
              <a:t>-</a:t>
            </a:r>
            <a:r>
              <a:rPr lang="de-DE" baseline="30000" dirty="0" smtClean="0"/>
              <a:t> </a:t>
            </a:r>
            <a:r>
              <a:rPr lang="de-DE" dirty="0" smtClean="0"/>
              <a:t>beam </a:t>
            </a:r>
            <a:r>
              <a:rPr lang="de-DE" dirty="0" err="1" smtClean="0"/>
              <a:t>lines</a:t>
            </a:r>
            <a:endParaRPr lang="de-DE" dirty="0" smtClean="0"/>
          </a:p>
          <a:p>
            <a:pPr lvl="1" eaLnBrk="1" hangingPunct="1"/>
            <a:r>
              <a:rPr lang="de-DE" dirty="0" smtClean="0"/>
              <a:t>3 (5) </a:t>
            </a:r>
            <a:r>
              <a:rPr lang="de-DE" dirty="0" err="1" smtClean="0"/>
              <a:t>undulators</a:t>
            </a:r>
            <a:endParaRPr lang="de-DE" dirty="0" smtClean="0"/>
          </a:p>
          <a:p>
            <a:pPr lvl="1" eaLnBrk="1" hangingPunct="1"/>
            <a:r>
              <a:rPr lang="de-DE" dirty="0" smtClean="0"/>
              <a:t>6 (10-15) </a:t>
            </a:r>
            <a:r>
              <a:rPr lang="de-DE" dirty="0" err="1" smtClean="0"/>
              <a:t>instruments</a:t>
            </a:r>
            <a:endParaRPr lang="en-GB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931020"/>
              </p:ext>
            </p:extLst>
          </p:nvPr>
        </p:nvGraphicFramePr>
        <p:xfrm>
          <a:off x="0" y="2123072"/>
          <a:ext cx="6967463" cy="387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icture" r:id="rId3" imgW="5448240" imgH="1971720" progId="Word.Picture.8">
                  <p:embed/>
                </p:oleObj>
              </mc:Choice>
              <mc:Fallback>
                <p:oleObj name="Picture" r:id="rId3" imgW="5448240" imgH="19717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23072"/>
                        <a:ext cx="6967463" cy="3874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6775450" y="1736095"/>
            <a:ext cx="2141538" cy="415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71" name="Rectangle 6" descr="20%"/>
          <p:cNvSpPr>
            <a:spLocks noChangeArrowheads="1"/>
          </p:cNvSpPr>
          <p:nvPr/>
        </p:nvSpPr>
        <p:spPr bwMode="auto">
          <a:xfrm>
            <a:off x="6972300" y="1928183"/>
            <a:ext cx="1743075" cy="668337"/>
          </a:xfrm>
          <a:prstGeom prst="rect">
            <a:avLst/>
          </a:prstGeom>
          <a:pattFill prst="pct20">
            <a:fgClr>
              <a:schemeClr val="accent1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</a:pPr>
            <a:endParaRPr lang="en-GB">
              <a:solidFill>
                <a:srgbClr val="261748"/>
              </a:solidFill>
              <a:latin typeface="Times New Roman" pitchFamily="18" charset="0"/>
              <a:ea typeface="ＭＳ Ｐゴシック" pitchFamily="116" charset="-128"/>
            </a:endParaRPr>
          </a:p>
        </p:txBody>
      </p:sp>
      <p:sp>
        <p:nvSpPr>
          <p:cNvPr id="72" name="Rectangle 7"/>
          <p:cNvSpPr>
            <a:spLocks noChangeArrowheads="1"/>
          </p:cNvSpPr>
          <p:nvPr/>
        </p:nvSpPr>
        <p:spPr bwMode="auto">
          <a:xfrm>
            <a:off x="6772275" y="1740858"/>
            <a:ext cx="2141538" cy="41592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grpSp>
        <p:nvGrpSpPr>
          <p:cNvPr id="73" name="Group 8"/>
          <p:cNvGrpSpPr>
            <a:grpSpLocks/>
          </p:cNvGrpSpPr>
          <p:nvPr/>
        </p:nvGrpSpPr>
        <p:grpSpPr bwMode="auto">
          <a:xfrm flipV="1">
            <a:off x="6446632" y="5154828"/>
            <a:ext cx="544512" cy="574675"/>
            <a:chOff x="1094" y="3158"/>
            <a:chExt cx="499" cy="496"/>
          </a:xfrm>
        </p:grpSpPr>
        <p:sp>
          <p:nvSpPr>
            <p:cNvPr id="74" name="Line 9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75" name="Line 10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76" name="Line 11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77" name="Line 12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78" name="Line 13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79" name="Freeform 14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</p:grpSp>
      <p:sp>
        <p:nvSpPr>
          <p:cNvPr id="80" name="Rectangle 15"/>
          <p:cNvSpPr>
            <a:spLocks noChangeArrowheads="1"/>
          </p:cNvSpPr>
          <p:nvPr/>
        </p:nvSpPr>
        <p:spPr bwMode="auto">
          <a:xfrm>
            <a:off x="8683625" y="2821945"/>
            <a:ext cx="206375" cy="615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81" name="Rectangle 16" descr="20%"/>
          <p:cNvSpPr>
            <a:spLocks noChangeArrowheads="1"/>
          </p:cNvSpPr>
          <p:nvPr/>
        </p:nvSpPr>
        <p:spPr bwMode="auto">
          <a:xfrm>
            <a:off x="6972300" y="2713995"/>
            <a:ext cx="1527175" cy="66675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82" name="Rectangle 17"/>
          <p:cNvSpPr>
            <a:spLocks noChangeArrowheads="1"/>
          </p:cNvSpPr>
          <p:nvPr/>
        </p:nvSpPr>
        <p:spPr bwMode="auto">
          <a:xfrm>
            <a:off x="8683625" y="3437895"/>
            <a:ext cx="206375" cy="615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83" name="Rectangle 18" descr="20%"/>
          <p:cNvSpPr>
            <a:spLocks noChangeArrowheads="1"/>
          </p:cNvSpPr>
          <p:nvPr/>
        </p:nvSpPr>
        <p:spPr bwMode="auto">
          <a:xfrm>
            <a:off x="6972300" y="3487108"/>
            <a:ext cx="1527175" cy="66833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8683625" y="5255583"/>
            <a:ext cx="206375" cy="615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85" name="Rectangle 20" descr="20%"/>
          <p:cNvSpPr>
            <a:spLocks noChangeArrowheads="1"/>
          </p:cNvSpPr>
          <p:nvPr/>
        </p:nvSpPr>
        <p:spPr bwMode="auto">
          <a:xfrm>
            <a:off x="6972300" y="4257045"/>
            <a:ext cx="1735138" cy="66675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86" name="Rectangle 21" descr="20%"/>
          <p:cNvSpPr>
            <a:spLocks noChangeArrowheads="1"/>
          </p:cNvSpPr>
          <p:nvPr/>
        </p:nvSpPr>
        <p:spPr bwMode="auto">
          <a:xfrm>
            <a:off x="6972300" y="5036508"/>
            <a:ext cx="1527175" cy="668337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6443457" y="4269003"/>
            <a:ext cx="546100" cy="574675"/>
            <a:chOff x="1094" y="3158"/>
            <a:chExt cx="499" cy="496"/>
          </a:xfrm>
        </p:grpSpPr>
        <p:sp>
          <p:nvSpPr>
            <p:cNvPr id="88" name="Line 23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89" name="Line 24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0" name="Line 25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1" name="Line 26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2" name="Line 27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3" name="Freeform 28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</p:grpSp>
      <p:grpSp>
        <p:nvGrpSpPr>
          <p:cNvPr id="94" name="Group 29"/>
          <p:cNvGrpSpPr>
            <a:grpSpLocks/>
          </p:cNvGrpSpPr>
          <p:nvPr/>
        </p:nvGrpSpPr>
        <p:grpSpPr bwMode="auto">
          <a:xfrm flipV="1">
            <a:off x="6443457" y="3603840"/>
            <a:ext cx="546100" cy="573088"/>
            <a:chOff x="1094" y="3158"/>
            <a:chExt cx="499" cy="496"/>
          </a:xfrm>
        </p:grpSpPr>
        <p:sp>
          <p:nvSpPr>
            <p:cNvPr id="95" name="Line 30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6" name="Line 31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7" name="Line 32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8" name="Line 33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99" name="Line 34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0" name="Freeform 35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</p:grpSp>
      <p:grpSp>
        <p:nvGrpSpPr>
          <p:cNvPr id="101" name="Group 36"/>
          <p:cNvGrpSpPr>
            <a:grpSpLocks/>
          </p:cNvGrpSpPr>
          <p:nvPr/>
        </p:nvGrpSpPr>
        <p:grpSpPr bwMode="auto">
          <a:xfrm>
            <a:off x="6448219" y="2711665"/>
            <a:ext cx="544513" cy="576263"/>
            <a:chOff x="1094" y="3158"/>
            <a:chExt cx="499" cy="496"/>
          </a:xfrm>
        </p:grpSpPr>
        <p:sp>
          <p:nvSpPr>
            <p:cNvPr id="102" name="Line 37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3" name="Line 38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4" name="Line 39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5" name="Line 40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6" name="Line 41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07" name="Freeform 42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</p:grpSp>
      <p:grpSp>
        <p:nvGrpSpPr>
          <p:cNvPr id="108" name="Group 43"/>
          <p:cNvGrpSpPr>
            <a:grpSpLocks/>
          </p:cNvGrpSpPr>
          <p:nvPr/>
        </p:nvGrpSpPr>
        <p:grpSpPr bwMode="auto">
          <a:xfrm>
            <a:off x="6443457" y="1935378"/>
            <a:ext cx="546100" cy="574675"/>
            <a:chOff x="1094" y="3158"/>
            <a:chExt cx="499" cy="496"/>
          </a:xfrm>
        </p:grpSpPr>
        <p:sp>
          <p:nvSpPr>
            <p:cNvPr id="109" name="Line 44"/>
            <p:cNvSpPr>
              <a:spLocks noChangeShapeType="1"/>
            </p:cNvSpPr>
            <p:nvPr/>
          </p:nvSpPr>
          <p:spPr bwMode="auto">
            <a:xfrm>
              <a:off x="1095" y="3501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10" name="Line 45"/>
            <p:cNvSpPr>
              <a:spLocks noChangeShapeType="1"/>
            </p:cNvSpPr>
            <p:nvPr/>
          </p:nvSpPr>
          <p:spPr bwMode="auto">
            <a:xfrm>
              <a:off x="1094" y="3405"/>
              <a:ext cx="31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11" name="Line 46"/>
            <p:cNvSpPr>
              <a:spLocks noChangeShapeType="1"/>
            </p:cNvSpPr>
            <p:nvPr/>
          </p:nvSpPr>
          <p:spPr bwMode="auto">
            <a:xfrm>
              <a:off x="1457" y="3339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12" name="Line 47"/>
            <p:cNvSpPr>
              <a:spLocks noChangeShapeType="1"/>
            </p:cNvSpPr>
            <p:nvPr/>
          </p:nvSpPr>
          <p:spPr bwMode="auto">
            <a:xfrm>
              <a:off x="1457" y="3158"/>
              <a:ext cx="74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13" name="Line 48"/>
            <p:cNvSpPr>
              <a:spLocks noChangeShapeType="1"/>
            </p:cNvSpPr>
            <p:nvPr/>
          </p:nvSpPr>
          <p:spPr bwMode="auto">
            <a:xfrm>
              <a:off x="1473" y="3563"/>
              <a:ext cx="74" cy="91"/>
            </a:xfrm>
            <a:prstGeom prst="line">
              <a:avLst/>
            </a:prstGeom>
            <a:noFill/>
            <a:ln w="76200">
              <a:pattFill prst="pct60">
                <a:fgClr>
                  <a:schemeClr val="bg2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14" name="Freeform 49"/>
            <p:cNvSpPr>
              <a:spLocks/>
            </p:cNvSpPr>
            <p:nvPr/>
          </p:nvSpPr>
          <p:spPr bwMode="auto">
            <a:xfrm>
              <a:off x="1457" y="3249"/>
              <a:ext cx="136" cy="303"/>
            </a:xfrm>
            <a:custGeom>
              <a:avLst/>
              <a:gdLst>
                <a:gd name="T0" fmla="*/ 0 w 136"/>
                <a:gd name="T1" fmla="*/ 303 h 227"/>
                <a:gd name="T2" fmla="*/ 136 w 136"/>
                <a:gd name="T3" fmla="*/ 303 h 227"/>
                <a:gd name="T4" fmla="*/ 136 w 136"/>
                <a:gd name="T5" fmla="*/ 0 h 227"/>
                <a:gd name="T6" fmla="*/ 34 w 136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227">
                  <a:moveTo>
                    <a:pt x="0" y="227"/>
                  </a:moveTo>
                  <a:lnTo>
                    <a:pt x="136" y="227"/>
                  </a:lnTo>
                  <a:lnTo>
                    <a:pt x="136" y="0"/>
                  </a:lnTo>
                  <a:lnTo>
                    <a:pt x="34" y="0"/>
                  </a:lnTo>
                </a:path>
              </a:pathLst>
            </a:custGeom>
            <a:noFill/>
            <a:ln w="7620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</p:grpSp>
      <p:grpSp>
        <p:nvGrpSpPr>
          <p:cNvPr id="115" name="Group 52"/>
          <p:cNvGrpSpPr>
            <a:grpSpLocks/>
          </p:cNvGrpSpPr>
          <p:nvPr/>
        </p:nvGrpSpPr>
        <p:grpSpPr bwMode="auto">
          <a:xfrm>
            <a:off x="7049882" y="1954138"/>
            <a:ext cx="1168400" cy="3625850"/>
            <a:chOff x="1340" y="1220"/>
            <a:chExt cx="736" cy="2284"/>
          </a:xfrm>
        </p:grpSpPr>
        <p:sp>
          <p:nvSpPr>
            <p:cNvPr id="116" name="Rectangle 53"/>
            <p:cNvSpPr>
              <a:spLocks noChangeArrowheads="1"/>
            </p:cNvSpPr>
            <p:nvPr/>
          </p:nvSpPr>
          <p:spPr bwMode="auto">
            <a:xfrm>
              <a:off x="1340" y="3178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600" b="1">
                  <a:solidFill>
                    <a:srgbClr val="261748"/>
                  </a:solidFill>
                  <a:ea typeface="ＭＳ Ｐゴシック" pitchFamily="116" charset="-128"/>
                </a:rPr>
                <a:t>SQS</a:t>
              </a:r>
            </a:p>
          </p:txBody>
        </p:sp>
        <p:sp>
          <p:nvSpPr>
            <p:cNvPr id="117" name="Rectangle 54"/>
            <p:cNvSpPr>
              <a:spLocks noChangeArrowheads="1"/>
            </p:cNvSpPr>
            <p:nvPr/>
          </p:nvSpPr>
          <p:spPr bwMode="auto">
            <a:xfrm>
              <a:off x="1661" y="3179"/>
              <a:ext cx="284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600" b="1">
                  <a:solidFill>
                    <a:srgbClr val="261748"/>
                  </a:solidFill>
                  <a:ea typeface="ＭＳ Ｐゴシック" pitchFamily="116" charset="-128"/>
                </a:rPr>
                <a:t>SCS</a:t>
              </a:r>
            </a:p>
          </p:txBody>
        </p:sp>
        <p:sp>
          <p:nvSpPr>
            <p:cNvPr id="118" name="Rectangle 55"/>
            <p:cNvSpPr>
              <a:spLocks noChangeArrowheads="1"/>
            </p:cNvSpPr>
            <p:nvPr/>
          </p:nvSpPr>
          <p:spPr bwMode="auto">
            <a:xfrm>
              <a:off x="1341" y="2699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600" b="1">
                  <a:solidFill>
                    <a:srgbClr val="261748"/>
                  </a:solidFill>
                  <a:ea typeface="ＭＳ Ｐゴシック" pitchFamily="116" charset="-128"/>
                </a:rPr>
                <a:t>SPB</a:t>
              </a:r>
            </a:p>
          </p:txBody>
        </p:sp>
        <p:sp>
          <p:nvSpPr>
            <p:cNvPr id="119" name="Rectangle 56"/>
            <p:cNvSpPr>
              <a:spLocks noChangeArrowheads="1"/>
            </p:cNvSpPr>
            <p:nvPr/>
          </p:nvSpPr>
          <p:spPr bwMode="auto">
            <a:xfrm>
              <a:off x="1734" y="2700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600" b="1" dirty="0" smtClean="0">
                  <a:solidFill>
                    <a:srgbClr val="261748"/>
                  </a:solidFill>
                  <a:ea typeface="ＭＳ Ｐゴシック" pitchFamily="116" charset="-128"/>
                </a:rPr>
                <a:t>FXE</a:t>
              </a:r>
              <a:endParaRPr lang="en-GB" sz="1600" b="1" dirty="0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0" name="Rectangle 57"/>
            <p:cNvSpPr>
              <a:spLocks noChangeArrowheads="1"/>
            </p:cNvSpPr>
            <p:nvPr/>
          </p:nvSpPr>
          <p:spPr bwMode="auto">
            <a:xfrm>
              <a:off x="1342" y="1220"/>
              <a:ext cx="349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600" b="1" dirty="0" smtClean="0">
                  <a:solidFill>
                    <a:srgbClr val="261748"/>
                  </a:solidFill>
                  <a:ea typeface="ＭＳ Ｐゴシック" pitchFamily="116" charset="-128"/>
                </a:rPr>
                <a:t>MID</a:t>
              </a:r>
              <a:endParaRPr lang="en-GB" sz="1600" b="1" dirty="0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1" name="Rectangle 58"/>
            <p:cNvSpPr>
              <a:spLocks noChangeArrowheads="1"/>
            </p:cNvSpPr>
            <p:nvPr/>
          </p:nvSpPr>
          <p:spPr bwMode="auto">
            <a:xfrm>
              <a:off x="1735" y="1221"/>
              <a:ext cx="341" cy="325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r>
                <a:rPr lang="en-GB" sz="1600" b="1">
                  <a:solidFill>
                    <a:srgbClr val="261748"/>
                  </a:solidFill>
                  <a:ea typeface="ＭＳ Ｐゴシック" pitchFamily="116" charset="-128"/>
                </a:rPr>
                <a:t>HED</a:t>
              </a:r>
            </a:p>
          </p:txBody>
        </p:sp>
      </p:grpSp>
      <p:grpSp>
        <p:nvGrpSpPr>
          <p:cNvPr id="122" name="Group 59"/>
          <p:cNvGrpSpPr>
            <a:grpSpLocks/>
          </p:cNvGrpSpPr>
          <p:nvPr/>
        </p:nvGrpSpPr>
        <p:grpSpPr bwMode="auto">
          <a:xfrm>
            <a:off x="7023100" y="1999620"/>
            <a:ext cx="1633538" cy="3624263"/>
            <a:chOff x="1330" y="1222"/>
            <a:chExt cx="1029" cy="2283"/>
          </a:xfrm>
        </p:grpSpPr>
        <p:sp>
          <p:nvSpPr>
            <p:cNvPr id="123" name="Rectangle 60" descr="Wide upward diagonal"/>
            <p:cNvSpPr>
              <a:spLocks noChangeArrowheads="1"/>
            </p:cNvSpPr>
            <p:nvPr/>
          </p:nvSpPr>
          <p:spPr bwMode="auto">
            <a:xfrm>
              <a:off x="1982" y="3180"/>
              <a:ext cx="217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4" name="Rectangle 61" descr="Wide upward diagonal"/>
            <p:cNvSpPr>
              <a:spLocks noChangeArrowheads="1"/>
            </p:cNvSpPr>
            <p:nvPr/>
          </p:nvSpPr>
          <p:spPr bwMode="auto">
            <a:xfrm>
              <a:off x="2125" y="270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5" name="Rectangle 62" descr="Wide upward diagonal"/>
            <p:cNvSpPr>
              <a:spLocks noChangeArrowheads="1"/>
            </p:cNvSpPr>
            <p:nvPr/>
          </p:nvSpPr>
          <p:spPr bwMode="auto">
            <a:xfrm>
              <a:off x="2126" y="12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6" name="Rectangle 63" descr="Wide upward diagonal"/>
            <p:cNvSpPr>
              <a:spLocks noChangeArrowheads="1"/>
            </p:cNvSpPr>
            <p:nvPr/>
          </p:nvSpPr>
          <p:spPr bwMode="auto">
            <a:xfrm>
              <a:off x="1337" y="1720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7" name="Rectangle 64" descr="Wide upward diagonal"/>
            <p:cNvSpPr>
              <a:spLocks noChangeArrowheads="1"/>
            </p:cNvSpPr>
            <p:nvPr/>
          </p:nvSpPr>
          <p:spPr bwMode="auto">
            <a:xfrm>
              <a:off x="1618" y="1721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8" name="Rectangle 65" descr="Wide upward diagonal"/>
            <p:cNvSpPr>
              <a:spLocks noChangeArrowheads="1"/>
            </p:cNvSpPr>
            <p:nvPr/>
          </p:nvSpPr>
          <p:spPr bwMode="auto">
            <a:xfrm>
              <a:off x="1891" y="1722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29" name="Rectangle 66" descr="Wide upward diagonal"/>
            <p:cNvSpPr>
              <a:spLocks noChangeArrowheads="1"/>
            </p:cNvSpPr>
            <p:nvPr/>
          </p:nvSpPr>
          <p:spPr bwMode="auto">
            <a:xfrm>
              <a:off x="1330" y="2193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30" name="Rectangle 67" descr="Wide upward diagonal"/>
            <p:cNvSpPr>
              <a:spLocks noChangeArrowheads="1"/>
            </p:cNvSpPr>
            <p:nvPr/>
          </p:nvSpPr>
          <p:spPr bwMode="auto">
            <a:xfrm>
              <a:off x="1611" y="2194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31" name="Rectangle 68" descr="Wide upward diagonal"/>
            <p:cNvSpPr>
              <a:spLocks noChangeArrowheads="1"/>
            </p:cNvSpPr>
            <p:nvPr/>
          </p:nvSpPr>
          <p:spPr bwMode="auto">
            <a:xfrm>
              <a:off x="1884" y="2195"/>
              <a:ext cx="233" cy="325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en-GB" sz="16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</p:grpSp>
      <p:sp>
        <p:nvSpPr>
          <p:cNvPr id="132" name="Text Box 72"/>
          <p:cNvSpPr txBox="1">
            <a:spLocks noChangeArrowheads="1"/>
          </p:cNvSpPr>
          <p:nvPr/>
        </p:nvSpPr>
        <p:spPr bwMode="auto">
          <a:xfrm>
            <a:off x="7067550" y="5923920"/>
            <a:ext cx="1600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>
              <a:buClr>
                <a:srgbClr val="F8B323"/>
              </a:buClr>
              <a:buFont typeface="Wingdings" pitchFamily="2" charset="2"/>
              <a:buNone/>
            </a:pPr>
            <a:r>
              <a:rPr lang="de-DE" dirty="0">
                <a:solidFill>
                  <a:srgbClr val="261748"/>
                </a:solidFill>
              </a:rPr>
              <a:t>Boxes </a:t>
            </a:r>
            <a:r>
              <a:rPr lang="de-DE" dirty="0" err="1">
                <a:solidFill>
                  <a:srgbClr val="261748"/>
                </a:solidFill>
              </a:rPr>
              <a:t>only</a:t>
            </a:r>
            <a:r>
              <a:rPr lang="de-DE" dirty="0">
                <a:solidFill>
                  <a:srgbClr val="261748"/>
                </a:solidFill>
              </a:rPr>
              <a:t> </a:t>
            </a:r>
            <a:r>
              <a:rPr lang="de-DE" dirty="0" err="1">
                <a:solidFill>
                  <a:srgbClr val="261748"/>
                </a:solidFill>
              </a:rPr>
              <a:t>placeholders</a:t>
            </a:r>
            <a:r>
              <a:rPr lang="de-DE" dirty="0">
                <a:solidFill>
                  <a:srgbClr val="261748"/>
                </a:solidFill>
              </a:rPr>
              <a:t> !</a:t>
            </a:r>
            <a:endParaRPr lang="en-GB" dirty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7163" y="4429904"/>
            <a:ext cx="8816976" cy="1945496"/>
            <a:chOff x="99" y="2824"/>
            <a:chExt cx="5554" cy="1192"/>
          </a:xfrm>
          <a:solidFill>
            <a:srgbClr val="D6D2A2"/>
          </a:solidFill>
        </p:grpSpPr>
        <p:sp>
          <p:nvSpPr>
            <p:cNvPr id="37904" name="Rectangle 3"/>
            <p:cNvSpPr>
              <a:spLocks noChangeArrowheads="1"/>
            </p:cNvSpPr>
            <p:nvPr/>
          </p:nvSpPr>
          <p:spPr bwMode="auto">
            <a:xfrm>
              <a:off x="99" y="2824"/>
              <a:ext cx="5554" cy="1192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F8B323"/>
                </a:buClr>
                <a:buFont typeface="Wingdings" pitchFamily="-105" charset="2"/>
                <a:buChar char="n"/>
                <a:defRPr/>
              </a:pPr>
              <a:endParaRPr lang="en-US" sz="900">
                <a:solidFill>
                  <a:srgbClr val="261748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7905" name="Text Box 4"/>
            <p:cNvSpPr txBox="1">
              <a:spLocks noChangeArrowheads="1"/>
            </p:cNvSpPr>
            <p:nvPr/>
          </p:nvSpPr>
          <p:spPr bwMode="auto">
            <a:xfrm rot="10800000">
              <a:off x="136" y="2977"/>
              <a:ext cx="310" cy="884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marL="342900" indent="-342900">
                <a:buClr>
                  <a:srgbClr val="F8B323"/>
                </a:buClr>
                <a:buFont typeface="Wingdings" pitchFamily="-105" charset="2"/>
                <a:buNone/>
                <a:defRPr/>
              </a:pPr>
              <a:r>
                <a:rPr lang="en-GB" b="1" dirty="0">
                  <a:solidFill>
                    <a:srgbClr val="261748"/>
                  </a:solidFill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rPr>
                <a:t>Soft x-rays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7429" y="1054100"/>
            <a:ext cx="8757971" cy="3490784"/>
            <a:chOff x="133" y="776"/>
            <a:chExt cx="5527" cy="2011"/>
          </a:xfrm>
          <a:solidFill>
            <a:srgbClr val="000090"/>
          </a:solidFill>
        </p:grpSpPr>
        <p:sp>
          <p:nvSpPr>
            <p:cNvPr id="37902" name="Rectangle 6"/>
            <p:cNvSpPr>
              <a:spLocks noChangeArrowheads="1"/>
            </p:cNvSpPr>
            <p:nvPr/>
          </p:nvSpPr>
          <p:spPr bwMode="auto">
            <a:xfrm>
              <a:off x="133" y="776"/>
              <a:ext cx="5527" cy="2011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F8B323"/>
                </a:buClr>
                <a:buFont typeface="Wingdings" pitchFamily="-105" charset="2"/>
                <a:buChar char="n"/>
                <a:defRPr/>
              </a:pPr>
              <a:endParaRPr lang="en-US" sz="900">
                <a:solidFill>
                  <a:srgbClr val="261748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7903" name="Text Box 7"/>
            <p:cNvSpPr txBox="1">
              <a:spLocks noChangeArrowheads="1"/>
            </p:cNvSpPr>
            <p:nvPr/>
          </p:nvSpPr>
          <p:spPr bwMode="auto">
            <a:xfrm rot="10800000">
              <a:off x="137" y="1257"/>
              <a:ext cx="308" cy="938"/>
            </a:xfrm>
            <a:prstGeom prst="rect">
              <a:avLst/>
            </a:prstGeom>
            <a:grpFill/>
            <a:ln w="2857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marL="342900" indent="-342900">
                <a:buClr>
                  <a:srgbClr val="F8B323"/>
                </a:buClr>
                <a:buFont typeface="Wingdings" pitchFamily="-105" charset="2"/>
                <a:buNone/>
                <a:defRPr/>
              </a:pPr>
              <a:r>
                <a:rPr lang="en-GB" b="1" dirty="0">
                  <a:solidFill>
                    <a:srgbClr val="FFFFFF"/>
                  </a:solidFill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rPr>
                <a:t>Hard x-rays</a:t>
              </a:r>
            </a:p>
          </p:txBody>
        </p:sp>
      </p:grpSp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5221288"/>
            <a:ext cx="11017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59300"/>
            <a:ext cx="171926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255713"/>
            <a:ext cx="12620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11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7375525" cy="481012"/>
          </a:xfrm>
        </p:spPr>
        <p:txBody>
          <a:bodyPr/>
          <a:lstStyle/>
          <a:p>
            <a:pPr eaLnBrk="1" hangingPunct="1"/>
            <a:r>
              <a:rPr lang="en-GB" sz="2800">
                <a:latin typeface="Arial" charset="0"/>
                <a:ea typeface="ＭＳ Ｐゴシック" charset="0"/>
                <a:cs typeface="ＭＳ Ｐゴシック" charset="0"/>
              </a:rPr>
              <a:t>Scientific instruments</a:t>
            </a:r>
          </a:p>
        </p:txBody>
      </p:sp>
      <p:sp>
        <p:nvSpPr>
          <p:cNvPr id="38920" name="Rectangle 12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503238" y="1206500"/>
            <a:ext cx="5710237" cy="52625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charset="0"/>
              <a:buNone/>
            </a:pPr>
            <a:r>
              <a:rPr lang="en-GB" sz="1600" b="1" dirty="0">
                <a:solidFill>
                  <a:srgbClr val="FFEB14"/>
                </a:solidFill>
                <a:latin typeface="Arial" charset="0"/>
                <a:ea typeface="ＭＳ Ｐゴシック" charset="0"/>
                <a:cs typeface="ＭＳ Ｐゴシック" charset="0"/>
              </a:rPr>
              <a:t>SPB : Ultrafast Coherent Diffraction Imaging of Single Particles, Clusters, and Biomolecules </a:t>
            </a:r>
          </a:p>
          <a:p>
            <a:pPr marL="757238" lvl="1" eaLnBrk="1" hangingPunct="1">
              <a:lnSpc>
                <a:spcPct val="80000"/>
              </a:lnSpc>
            </a:pPr>
            <a:r>
              <a:rPr lang="en-GB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Structure determination of single particles: atomic clusters, bio-molecules, virus particles, cells.</a:t>
            </a:r>
          </a:p>
          <a:p>
            <a:pPr marL="0" indent="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600" b="1" dirty="0">
                <a:solidFill>
                  <a:srgbClr val="FFEB14"/>
                </a:solidFill>
                <a:latin typeface="Arial" charset="0"/>
                <a:ea typeface="ＭＳ Ｐゴシック" charset="0"/>
                <a:cs typeface="ＭＳ Ｐゴシック" charset="0"/>
              </a:rPr>
              <a:t>MID :  Materials Imaging &amp; Dynamics </a:t>
            </a:r>
          </a:p>
          <a:p>
            <a:pPr marL="757238" lvl="1" eaLnBrk="1" hangingPunct="1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Structure determination of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nano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- devices and dynamics at the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nanoscale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600" b="1" dirty="0">
                <a:solidFill>
                  <a:srgbClr val="FFEB14"/>
                </a:solidFill>
                <a:latin typeface="Arial" charset="0"/>
                <a:ea typeface="ＭＳ Ｐゴシック" charset="0"/>
                <a:cs typeface="ＭＳ Ｐゴシック" charset="0"/>
              </a:rPr>
              <a:t>FXE : Femtosecond X-ray Experiments</a:t>
            </a:r>
          </a:p>
          <a:p>
            <a:pPr marL="757238" lvl="1" eaLnBrk="1" hangingPunct="1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Time-resolved investigations of the dynamics of solids, liquids, gases</a:t>
            </a:r>
          </a:p>
          <a:p>
            <a:pPr marL="0" indent="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600" b="1" dirty="0">
                <a:solidFill>
                  <a:srgbClr val="FFEB14"/>
                </a:solidFill>
                <a:latin typeface="Arial" charset="0"/>
                <a:ea typeface="ＭＳ Ｐゴシック" charset="0"/>
                <a:cs typeface="ＭＳ Ｐゴシック" charset="0"/>
              </a:rPr>
              <a:t>HED : High Energy Density Matter</a:t>
            </a:r>
          </a:p>
          <a:p>
            <a:pPr marL="757238" lvl="1" eaLnBrk="1" hangingPunct="1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Investigation of matter under extreme conditions using hard x-ray FEL radiation, e.g. probing dense plasmas</a:t>
            </a:r>
          </a:p>
          <a:p>
            <a:pPr marL="757238" lvl="1" eaLnBrk="1" hangingPunct="1">
              <a:lnSpc>
                <a:spcPct val="80000"/>
              </a:lnSpc>
            </a:pPr>
            <a:endParaRPr lang="en-US" sz="1600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60000"/>
              </a:spcBef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SQS : Small Quantum Systems</a:t>
            </a:r>
          </a:p>
          <a:p>
            <a:pPr marL="757238" lvl="1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</a:rPr>
              <a:t>Investigation of atoms, ions, molecules and clusters in intense fields and non-linear phenomena</a:t>
            </a:r>
          </a:p>
          <a:p>
            <a:pPr marL="0" indent="0"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SCS : Soft x-ray Coherent Scattering/Spectroscopy</a:t>
            </a:r>
          </a:p>
          <a:p>
            <a:pPr marL="757238" lvl="1" eaLnBrk="1" hangingPunct="1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</a:rPr>
              <a:t>Electronic and real structure, dynamics of </a:t>
            </a:r>
            <a:r>
              <a:rPr lang="en-US" sz="1600" dirty="0" err="1">
                <a:latin typeface="Arial" charset="0"/>
                <a:ea typeface="ＭＳ Ｐゴシック" charset="0"/>
              </a:rPr>
              <a:t>nano</a:t>
            </a:r>
            <a:r>
              <a:rPr lang="en-US" sz="1600" dirty="0">
                <a:latin typeface="Arial" charset="0"/>
                <a:ea typeface="ＭＳ Ｐゴシック" charset="0"/>
              </a:rPr>
              <a:t>-systems and of non-reproducible biological objects</a:t>
            </a:r>
            <a:endParaRPr lang="en-GB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3892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11513"/>
            <a:ext cx="1477963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2047875"/>
            <a:ext cx="1457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2592388"/>
            <a:ext cx="1163637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4AAB92-E534-F74B-927F-80C6D1C52E81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205948"/>
            <a:ext cx="8775802" cy="4601127"/>
          </a:xfrm>
        </p:spPr>
        <p:txBody>
          <a:bodyPr/>
          <a:lstStyle/>
          <a:p>
            <a:r>
              <a:rPr lang="en-US" dirty="0" smtClean="0"/>
              <a:t>At laser/</a:t>
            </a:r>
            <a:r>
              <a:rPr lang="en-US" dirty="0" err="1" smtClean="0"/>
              <a:t>linac</a:t>
            </a:r>
            <a:r>
              <a:rPr lang="en-US" dirty="0" smtClean="0"/>
              <a:t> for variation of spacing (n*111 ns, n &gt;= 2)</a:t>
            </a:r>
          </a:p>
          <a:p>
            <a:pPr lvl="1"/>
            <a:r>
              <a:rPr lang="en-US" dirty="0" smtClean="0"/>
              <a:t>Within minutes</a:t>
            </a:r>
          </a:p>
          <a:p>
            <a:r>
              <a:rPr lang="en-US" dirty="0" smtClean="0"/>
              <a:t>With kicker system after the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DC operation (switch within seconds)</a:t>
            </a:r>
          </a:p>
          <a:p>
            <a:pPr lvl="1"/>
            <a:r>
              <a:rPr lang="en-US" dirty="0" smtClean="0"/>
              <a:t>Distribution within pulse</a:t>
            </a:r>
            <a:endParaRPr lang="en-US" dirty="0"/>
          </a:p>
          <a:p>
            <a:pPr lvl="1"/>
            <a:r>
              <a:rPr lang="en-US" dirty="0" smtClean="0"/>
              <a:t>Pattern selection within pulse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‘Fresh’ bunch in SASE3 (prevent lasing in SASE1 with fast kicker)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73D0D-81EA-4F76-AF1F-9EAC6B7448A7}" type="slidenum">
              <a:rPr lang="en-GB">
                <a:solidFill>
                  <a:srgbClr val="FFFFFF"/>
                </a:solidFill>
              </a:rPr>
              <a:pPr/>
              <a:t>24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Pattern Variations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1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205948"/>
            <a:ext cx="8775802" cy="4601127"/>
          </a:xfrm>
        </p:spPr>
        <p:txBody>
          <a:bodyPr/>
          <a:lstStyle/>
          <a:p>
            <a:r>
              <a:rPr lang="en-US" dirty="0" smtClean="0"/>
              <a:t>Undulator Gap Motion</a:t>
            </a:r>
          </a:p>
          <a:p>
            <a:pPr lvl="1"/>
            <a:r>
              <a:rPr lang="en-US" dirty="0" smtClean="0"/>
              <a:t>Within seconds</a:t>
            </a:r>
          </a:p>
          <a:p>
            <a:pPr lvl="1"/>
            <a:r>
              <a:rPr lang="en-US" dirty="0" smtClean="0"/>
              <a:t>Should be transparent to beam -&gt; user operation</a:t>
            </a:r>
          </a:p>
          <a:p>
            <a:r>
              <a:rPr lang="en-US" dirty="0" smtClean="0"/>
              <a:t>Beam Energy variations </a:t>
            </a:r>
            <a:endParaRPr lang="en-US" dirty="0"/>
          </a:p>
          <a:p>
            <a:pPr lvl="1"/>
            <a:r>
              <a:rPr lang="en-US" dirty="0" smtClean="0"/>
              <a:t>Large beam energy variations several ten minutes</a:t>
            </a:r>
          </a:p>
          <a:p>
            <a:pPr lvl="1"/>
            <a:r>
              <a:rPr lang="en-US" dirty="0" smtClean="0"/>
              <a:t>Within </a:t>
            </a:r>
            <a:r>
              <a:rPr lang="en-US" dirty="0" smtClean="0"/>
              <a:t>3</a:t>
            </a:r>
            <a:r>
              <a:rPr lang="en-US" dirty="0" smtClean="0"/>
              <a:t>% bandwidth possible within bunch train with about 40 µs transition time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73D0D-81EA-4F76-AF1F-9EAC6B7448A7}" type="slidenum">
              <a:rPr lang="en-GB">
                <a:solidFill>
                  <a:srgbClr val="FFFFFF"/>
                </a:solidFill>
              </a:rPr>
              <a:pPr/>
              <a:t>25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Property Variations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8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520700"/>
            <a:ext cx="7302500" cy="495300"/>
          </a:xfrm>
        </p:spPr>
        <p:txBody>
          <a:bodyPr anchor="ctr"/>
          <a:lstStyle/>
          <a:p>
            <a:r>
              <a:rPr lang="en-US" dirty="0" smtClean="0"/>
              <a:t>Multiple – gradient/phase operation</a:t>
            </a:r>
            <a:endParaRPr lang="en-GB" dirty="0" smtClean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439347"/>
            <a:ext cx="72866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832" y="1111934"/>
            <a:ext cx="643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34" charset="-128"/>
              </a:rPr>
              <a:t> Preparation of software for FLASH 1 &amp; 2 &amp; 3 operation!</a:t>
            </a:r>
            <a:endParaRPr lang="en-US" sz="1800" b="1" dirty="0">
              <a:solidFill>
                <a:srgbClr val="261748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86200" y="1908144"/>
            <a:ext cx="622667" cy="1412390"/>
          </a:xfrm>
          <a:prstGeom prst="rect">
            <a:avLst/>
          </a:prstGeom>
          <a:solidFill>
            <a:srgbClr val="FF5050">
              <a:alpha val="5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F8B323"/>
              </a:buClr>
              <a:buFont typeface="Wingdings" pitchFamily="2" charset="2"/>
              <a:buChar char="n"/>
            </a:pPr>
            <a:endParaRPr lang="en-US" sz="1200" b="1" smtClean="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8300" y="2120321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8B323"/>
              </a:buClr>
              <a:buFont typeface="Wingdings" pitchFamily="2" charset="2"/>
              <a:buNone/>
            </a:pPr>
            <a:r>
              <a:rPr lang="en-US" sz="1000" b="1" dirty="0" smtClean="0">
                <a:solidFill>
                  <a:srgbClr val="261748"/>
                </a:solidFill>
                <a:ea typeface="ＭＳ Ｐゴシック" pitchFamily="34" charset="-128"/>
              </a:rPr>
              <a:t>FLASH 1</a:t>
            </a:r>
            <a:endParaRPr lang="en-US" sz="1000" b="1" dirty="0">
              <a:solidFill>
                <a:srgbClr val="261748"/>
              </a:solidFill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35500" y="1948847"/>
            <a:ext cx="723900" cy="1368000"/>
          </a:xfrm>
          <a:prstGeom prst="rect">
            <a:avLst/>
          </a:prstGeom>
          <a:solidFill>
            <a:srgbClr val="0044A8">
              <a:alpha val="5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F8B323"/>
              </a:buClr>
              <a:buFont typeface="Wingdings" pitchFamily="2" charset="2"/>
              <a:buChar char="n"/>
            </a:pPr>
            <a:endParaRPr lang="en-US" sz="1200" b="1" smtClean="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486400" y="1889034"/>
            <a:ext cx="566066" cy="1422000"/>
          </a:xfrm>
          <a:prstGeom prst="rect">
            <a:avLst/>
          </a:prstGeom>
          <a:solidFill>
            <a:srgbClr val="008000">
              <a:alpha val="50196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F8B323"/>
              </a:buClr>
              <a:buFont typeface="Wingdings" pitchFamily="2" charset="2"/>
              <a:buChar char="n"/>
            </a:pPr>
            <a:endParaRPr lang="en-US" sz="1200" b="1" smtClean="0">
              <a:solidFill>
                <a:srgbClr val="261748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0467" y="2120321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8B323"/>
              </a:buClr>
              <a:buFont typeface="Wingdings" pitchFamily="2" charset="2"/>
              <a:buNone/>
            </a:pPr>
            <a:r>
              <a:rPr lang="en-US" sz="1000" b="1" dirty="0" smtClean="0">
                <a:solidFill>
                  <a:srgbClr val="261748"/>
                </a:solidFill>
                <a:ea typeface="ＭＳ Ｐゴシック" pitchFamily="34" charset="-128"/>
              </a:rPr>
              <a:t>FLASH 2</a:t>
            </a:r>
            <a:endParaRPr lang="en-US" sz="1000" b="1" dirty="0">
              <a:solidFill>
                <a:srgbClr val="261748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5600" y="2120321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8B323"/>
              </a:buClr>
              <a:buFont typeface="Wingdings" pitchFamily="2" charset="2"/>
              <a:buNone/>
            </a:pPr>
            <a:r>
              <a:rPr lang="en-US" sz="1000" b="1" dirty="0" smtClean="0">
                <a:solidFill>
                  <a:srgbClr val="261748"/>
                </a:solidFill>
                <a:ea typeface="ＭＳ Ｐゴシック" pitchFamily="34" charset="-128"/>
              </a:rPr>
              <a:t>FLASH 3</a:t>
            </a:r>
            <a:endParaRPr lang="en-US" sz="1000" b="1" dirty="0">
              <a:solidFill>
                <a:srgbClr val="261748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232" y="5804456"/>
            <a:ext cx="686598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 smtClean="0">
                <a:solidFill>
                  <a:srgbClr val="261748"/>
                </a:solidFill>
                <a:ea typeface="ＭＳ Ｐゴシック" pitchFamily="34" charset="-128"/>
              </a:rPr>
              <a:t> Used gradient steps -2% and + 3% with 40us transient time</a:t>
            </a:r>
          </a:p>
          <a:p>
            <a:pPr>
              <a:buClr>
                <a:srgbClr val="F8B323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261748"/>
                </a:solidFill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261748"/>
                </a:solidFill>
                <a:ea typeface="ＭＳ Ｐゴシック" pitchFamily="34" charset="-128"/>
              </a:rPr>
              <a:t>Setting up time &lt; 10 sec</a:t>
            </a:r>
            <a:endParaRPr lang="en-US" sz="1800" b="1" dirty="0">
              <a:solidFill>
                <a:srgbClr val="261748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65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205948"/>
            <a:ext cx="8775802" cy="4601127"/>
          </a:xfrm>
        </p:spPr>
        <p:txBody>
          <a:bodyPr/>
          <a:lstStyle/>
          <a:p>
            <a:r>
              <a:rPr lang="en-US" dirty="0" smtClean="0"/>
              <a:t>Charge/compression Variations</a:t>
            </a:r>
          </a:p>
          <a:p>
            <a:pPr lvl="1"/>
            <a:r>
              <a:rPr lang="en-US" dirty="0" smtClean="0"/>
              <a:t>Within minutes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In certain limits also within bunch train, several issues under study:</a:t>
            </a:r>
            <a:endParaRPr lang="en-US" dirty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Keep </a:t>
            </a:r>
            <a:r>
              <a:rPr lang="en-US" dirty="0">
                <a:solidFill>
                  <a:srgbClr val="0070C0"/>
                </a:solidFill>
              </a:rPr>
              <a:t>magnets constant (needs special `working points`)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Change compression by phase/amplitude variations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Fast </a:t>
            </a:r>
            <a:r>
              <a:rPr lang="en-US" dirty="0">
                <a:solidFill>
                  <a:srgbClr val="0070C0"/>
                </a:solidFill>
              </a:rPr>
              <a:t>switching of laser, gun properties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Find special `working points`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Fast </a:t>
            </a:r>
            <a:r>
              <a:rPr lang="en-US" dirty="0" smtClean="0">
                <a:solidFill>
                  <a:srgbClr val="0070C0"/>
                </a:solidFill>
              </a:rPr>
              <a:t>switching </a:t>
            </a:r>
            <a:r>
              <a:rPr lang="en-US" dirty="0">
                <a:solidFill>
                  <a:srgbClr val="0070C0"/>
                </a:solidFill>
              </a:rPr>
              <a:t>of laser </a:t>
            </a:r>
            <a:r>
              <a:rPr lang="en-US" dirty="0" smtClean="0">
                <a:solidFill>
                  <a:srgbClr val="0070C0"/>
                </a:solidFill>
              </a:rPr>
              <a:t>heater, ….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73D0D-81EA-4F76-AF1F-9EAC6B7448A7}" type="slidenum">
              <a:rPr lang="en-GB">
                <a:solidFill>
                  <a:srgbClr val="FFFFFF"/>
                </a:solidFill>
              </a:rPr>
              <a:pPr/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Property Variations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5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4520425" cy="4723079"/>
          </a:xfrm>
        </p:spPr>
        <p:txBody>
          <a:bodyPr/>
          <a:lstStyle/>
          <a:p>
            <a:pPr eaLnBrk="1" hangingPunct="1"/>
            <a:r>
              <a:rPr lang="en-US" sz="2000" dirty="0" err="1"/>
              <a:t>Linac</a:t>
            </a:r>
            <a:r>
              <a:rPr lang="en-US" sz="2000" dirty="0"/>
              <a:t> delivers fixed bunch pattern </a:t>
            </a:r>
            <a:r>
              <a:rPr lang="en-US" sz="2000" dirty="0" smtClean="0"/>
              <a:t>with </a:t>
            </a:r>
            <a:r>
              <a:rPr lang="en-US" sz="2000" dirty="0"/>
              <a:t>10 Hz repetition rate</a:t>
            </a:r>
          </a:p>
          <a:p>
            <a:pPr eaLnBrk="1" hangingPunct="1"/>
            <a:r>
              <a:rPr lang="de-DE" sz="2000" dirty="0" smtClean="0"/>
              <a:t>e-beam </a:t>
            </a:r>
            <a:r>
              <a:rPr lang="de-DE" sz="2000" dirty="0" err="1" smtClean="0"/>
              <a:t>distribution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2 </a:t>
            </a:r>
            <a:r>
              <a:rPr lang="de-DE" sz="2000" dirty="0" err="1" smtClean="0"/>
              <a:t>beamlines</a:t>
            </a:r>
            <a:endParaRPr lang="de-DE" sz="2000" dirty="0" smtClean="0"/>
          </a:p>
          <a:p>
            <a:pPr lvl="1" eaLnBrk="1" hangingPunct="1"/>
            <a:r>
              <a:rPr lang="de-DE" sz="2000" dirty="0" err="1" smtClean="0"/>
              <a:t>Equal</a:t>
            </a:r>
            <a:r>
              <a:rPr lang="de-DE" sz="2000" dirty="0" smtClean="0"/>
              <a:t> </a:t>
            </a:r>
            <a:r>
              <a:rPr lang="de-DE" sz="2000" dirty="0" err="1" smtClean="0"/>
              <a:t>splitting</a:t>
            </a:r>
            <a:r>
              <a:rPr lang="de-DE" sz="2000" dirty="0" smtClean="0"/>
              <a:t> on </a:t>
            </a:r>
            <a:r>
              <a:rPr lang="de-DE" sz="2000" dirty="0" err="1" smtClean="0"/>
              <a:t>both</a:t>
            </a:r>
            <a:r>
              <a:rPr lang="de-DE" sz="2000" dirty="0" smtClean="0"/>
              <a:t> e</a:t>
            </a:r>
            <a:r>
              <a:rPr lang="de-DE" sz="2000" baseline="30000" dirty="0" smtClean="0"/>
              <a:t>-</a:t>
            </a:r>
            <a:r>
              <a:rPr lang="de-DE" sz="2000" dirty="0" smtClean="0"/>
              <a:t>-BL </a:t>
            </a:r>
          </a:p>
          <a:p>
            <a:pPr lvl="1" eaLnBrk="1" hangingPunct="1"/>
            <a:r>
              <a:rPr lang="de-DE" sz="2000" dirty="0" err="1" smtClean="0"/>
              <a:t>Equal</a:t>
            </a:r>
            <a:r>
              <a:rPr lang="de-DE" sz="2000" dirty="0" smtClean="0"/>
              <a:t> </a:t>
            </a:r>
            <a:r>
              <a:rPr lang="de-DE" sz="2000" dirty="0" err="1" smtClean="0"/>
              <a:t>splitting</a:t>
            </a:r>
            <a:r>
              <a:rPr lang="de-DE" sz="2000" dirty="0" smtClean="0"/>
              <a:t> on 3 </a:t>
            </a:r>
            <a:r>
              <a:rPr lang="de-DE" sz="2000" dirty="0" smtClean="0"/>
              <a:t>undulators</a:t>
            </a:r>
            <a:endParaRPr lang="de-DE" sz="2000" dirty="0" smtClean="0"/>
          </a:p>
          <a:p>
            <a:pPr lvl="1" eaLnBrk="1" hangingPunct="1"/>
            <a:r>
              <a:rPr lang="de-DE" sz="2000" dirty="0" err="1" smtClean="0"/>
              <a:t>Equal</a:t>
            </a:r>
            <a:r>
              <a:rPr lang="de-DE" sz="2000" dirty="0" smtClean="0"/>
              <a:t> </a:t>
            </a:r>
            <a:r>
              <a:rPr lang="de-DE" sz="2000" dirty="0" err="1" smtClean="0"/>
              <a:t>splitting</a:t>
            </a:r>
            <a:r>
              <a:rPr lang="de-DE" sz="2000" dirty="0" smtClean="0"/>
              <a:t> on 5 und. (</a:t>
            </a:r>
            <a:r>
              <a:rPr lang="de-DE" sz="2000" dirty="0" err="1" smtClean="0"/>
              <a:t>future</a:t>
            </a:r>
            <a:r>
              <a:rPr lang="de-DE" sz="2000" dirty="0" smtClean="0"/>
              <a:t>)</a:t>
            </a:r>
            <a:endParaRPr lang="de-DE" sz="2000" dirty="0" smtClean="0"/>
          </a:p>
          <a:p>
            <a:pPr lvl="1" eaLnBrk="1" hangingPunct="1"/>
            <a:r>
              <a:rPr lang="de-DE" sz="2000" dirty="0" err="1" smtClean="0"/>
              <a:t>Assymetric</a:t>
            </a:r>
            <a:r>
              <a:rPr lang="de-DE" sz="2000" dirty="0" smtClean="0"/>
              <a:t> </a:t>
            </a:r>
            <a:r>
              <a:rPr lang="de-DE" sz="2000" dirty="0" err="1" smtClean="0"/>
              <a:t>splitting</a:t>
            </a:r>
            <a:endParaRPr lang="de-DE" sz="2000" dirty="0"/>
          </a:p>
          <a:p>
            <a:pPr lvl="1" eaLnBrk="1" hangingPunct="1"/>
            <a:r>
              <a:rPr lang="de-DE" sz="2000" dirty="0" err="1" smtClean="0"/>
              <a:t>Specific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electron</a:t>
            </a:r>
            <a:r>
              <a:rPr lang="de-DE" sz="2000" dirty="0" smtClean="0"/>
              <a:t> </a:t>
            </a:r>
            <a:r>
              <a:rPr lang="de-DE" sz="2000" dirty="0" err="1" smtClean="0"/>
              <a:t>bunch</a:t>
            </a:r>
            <a:r>
              <a:rPr lang="de-DE" sz="2000" dirty="0" smtClean="0"/>
              <a:t> </a:t>
            </a:r>
            <a:r>
              <a:rPr lang="de-DE" sz="2000" dirty="0" err="1" smtClean="0"/>
              <a:t>properties</a:t>
            </a:r>
            <a:endParaRPr lang="de-DE" sz="2000" dirty="0" smtClean="0"/>
          </a:p>
          <a:p>
            <a:pPr eaLnBrk="1" hangingPunct="1"/>
            <a:endParaRPr lang="de-DE" dirty="0" smtClean="0"/>
          </a:p>
          <a:p>
            <a:pPr eaLnBrk="1" hangingPunct="1"/>
            <a:endParaRPr lang="de-DE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fld id="{378AFE7A-1CD4-48AE-8324-5582C002F092}" type="slidenum">
              <a:rPr lang="en-GB" sz="1000">
                <a:solidFill>
                  <a:srgbClr val="FFFFFF"/>
                </a:solidFill>
                <a:ea typeface="Geneva" pitchFamily="1" charset="-128"/>
              </a:rPr>
              <a:pPr/>
              <a:t>28</a:t>
            </a:fld>
            <a:endParaRPr lang="en-GB" sz="100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/>
              <a:t>E</a:t>
            </a:r>
            <a:r>
              <a:rPr lang="de-DE" dirty="0" err="1" smtClean="0"/>
              <a:t>lectron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 BL / 5 </a:t>
            </a:r>
            <a:r>
              <a:rPr lang="de-DE" dirty="0" err="1" smtClean="0"/>
              <a:t>undulators</a:t>
            </a:r>
            <a:r>
              <a:rPr lang="de-DE" dirty="0" smtClean="0"/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95630" y="2504286"/>
            <a:ext cx="3849688" cy="677598"/>
            <a:chOff x="4639875" y="2805363"/>
            <a:chExt cx="3849688" cy="677598"/>
          </a:xfrm>
        </p:grpSpPr>
        <p:cxnSp>
          <p:nvCxnSpPr>
            <p:cNvPr id="158" name="Straight Arrow Connector 164"/>
            <p:cNvCxnSpPr>
              <a:cxnSpLocks noChangeShapeType="1"/>
            </p:cNvCxnSpPr>
            <p:nvPr/>
          </p:nvCxnSpPr>
          <p:spPr bwMode="auto">
            <a:xfrm>
              <a:off x="4639875" y="3226114"/>
              <a:ext cx="2956997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9" name="Rectangle 158"/>
            <p:cNvSpPr/>
            <p:nvPr/>
          </p:nvSpPr>
          <p:spPr bwMode="auto">
            <a:xfrm>
              <a:off x="4817675" y="2805363"/>
              <a:ext cx="2584450" cy="4048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60" name="Rectangle 159"/>
            <p:cNvSpPr/>
            <p:nvPr/>
          </p:nvSpPr>
          <p:spPr bwMode="auto">
            <a:xfrm>
              <a:off x="7800588" y="2808538"/>
              <a:ext cx="665162" cy="403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161" name="Straight Connector 169"/>
            <p:cNvCxnSpPr>
              <a:cxnSpLocks noChangeShapeType="1"/>
            </p:cNvCxnSpPr>
            <p:nvPr/>
          </p:nvCxnSpPr>
          <p:spPr bwMode="auto">
            <a:xfrm flipH="1">
              <a:off x="7577819" y="3137307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Straight Connector 170"/>
            <p:cNvCxnSpPr>
              <a:cxnSpLocks noChangeShapeType="1"/>
            </p:cNvCxnSpPr>
            <p:nvPr/>
          </p:nvCxnSpPr>
          <p:spPr bwMode="auto">
            <a:xfrm flipH="1">
              <a:off x="7615908" y="3142050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7" name="Rectangle 177"/>
            <p:cNvSpPr>
              <a:spLocks noChangeArrowheads="1"/>
            </p:cNvSpPr>
            <p:nvPr/>
          </p:nvSpPr>
          <p:spPr bwMode="auto">
            <a:xfrm>
              <a:off x="4822759" y="2907852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69" name="Rectangle 178"/>
            <p:cNvSpPr>
              <a:spLocks noChangeArrowheads="1"/>
            </p:cNvSpPr>
            <p:nvPr/>
          </p:nvSpPr>
          <p:spPr bwMode="auto">
            <a:xfrm>
              <a:off x="5003738" y="2907836"/>
              <a:ext cx="758887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170" name="Straight Connector 166"/>
            <p:cNvCxnSpPr>
              <a:cxnSpLocks noChangeShapeType="1"/>
            </p:cNvCxnSpPr>
            <p:nvPr/>
          </p:nvCxnSpPr>
          <p:spPr bwMode="auto">
            <a:xfrm>
              <a:off x="5031897" y="280606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1" name="Rectangle 179"/>
            <p:cNvSpPr>
              <a:spLocks noChangeArrowheads="1"/>
            </p:cNvSpPr>
            <p:nvPr/>
          </p:nvSpPr>
          <p:spPr bwMode="auto">
            <a:xfrm>
              <a:off x="5932890" y="2907820"/>
              <a:ext cx="733663" cy="301622"/>
            </a:xfrm>
            <a:prstGeom prst="rect">
              <a:avLst/>
            </a:prstGeom>
            <a:solidFill>
              <a:srgbClr val="0070C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72" name="Rectangle 180"/>
            <p:cNvSpPr>
              <a:spLocks noChangeArrowheads="1"/>
            </p:cNvSpPr>
            <p:nvPr/>
          </p:nvSpPr>
          <p:spPr bwMode="auto">
            <a:xfrm>
              <a:off x="5765833" y="2907836"/>
              <a:ext cx="167057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173" name="Straight Connector 181"/>
            <p:cNvCxnSpPr>
              <a:cxnSpLocks noChangeShapeType="1"/>
            </p:cNvCxnSpPr>
            <p:nvPr/>
          </p:nvCxnSpPr>
          <p:spPr bwMode="auto">
            <a:xfrm>
              <a:off x="5184299" y="280604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Connector 182"/>
            <p:cNvCxnSpPr>
              <a:cxnSpLocks noChangeShapeType="1"/>
            </p:cNvCxnSpPr>
            <p:nvPr/>
          </p:nvCxnSpPr>
          <p:spPr bwMode="auto">
            <a:xfrm>
              <a:off x="5108090" y="280604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Connector 183"/>
            <p:cNvCxnSpPr>
              <a:cxnSpLocks noChangeShapeType="1"/>
            </p:cNvCxnSpPr>
            <p:nvPr/>
          </p:nvCxnSpPr>
          <p:spPr bwMode="auto">
            <a:xfrm>
              <a:off x="5260493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Straight Connector 184"/>
            <p:cNvCxnSpPr>
              <a:cxnSpLocks noChangeShapeType="1"/>
            </p:cNvCxnSpPr>
            <p:nvPr/>
          </p:nvCxnSpPr>
          <p:spPr bwMode="auto">
            <a:xfrm>
              <a:off x="5341481" y="280604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Connector 185"/>
            <p:cNvCxnSpPr>
              <a:cxnSpLocks noChangeShapeType="1"/>
            </p:cNvCxnSpPr>
            <p:nvPr/>
          </p:nvCxnSpPr>
          <p:spPr bwMode="auto">
            <a:xfrm>
              <a:off x="5493883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8" name="Straight Connector 186"/>
            <p:cNvCxnSpPr>
              <a:cxnSpLocks noChangeShapeType="1"/>
            </p:cNvCxnSpPr>
            <p:nvPr/>
          </p:nvCxnSpPr>
          <p:spPr bwMode="auto">
            <a:xfrm>
              <a:off x="5417674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" name="Straight Connector 187"/>
            <p:cNvCxnSpPr>
              <a:cxnSpLocks noChangeShapeType="1"/>
            </p:cNvCxnSpPr>
            <p:nvPr/>
          </p:nvCxnSpPr>
          <p:spPr bwMode="auto">
            <a:xfrm>
              <a:off x="5570076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0" name="Rectangle 188"/>
            <p:cNvSpPr>
              <a:spLocks noChangeArrowheads="1"/>
            </p:cNvSpPr>
            <p:nvPr/>
          </p:nvSpPr>
          <p:spPr bwMode="auto">
            <a:xfrm>
              <a:off x="7804422" y="2907836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81" name="Rectangle 189"/>
            <p:cNvSpPr>
              <a:spLocks noChangeArrowheads="1"/>
            </p:cNvSpPr>
            <p:nvPr/>
          </p:nvSpPr>
          <p:spPr bwMode="auto">
            <a:xfrm>
              <a:off x="7985890" y="2907820"/>
              <a:ext cx="479858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182" name="Straight Connector 190"/>
            <p:cNvCxnSpPr>
              <a:cxnSpLocks noChangeShapeType="1"/>
            </p:cNvCxnSpPr>
            <p:nvPr/>
          </p:nvCxnSpPr>
          <p:spPr bwMode="auto">
            <a:xfrm>
              <a:off x="8013560" y="280604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Connector 191"/>
            <p:cNvCxnSpPr>
              <a:cxnSpLocks noChangeShapeType="1"/>
            </p:cNvCxnSpPr>
            <p:nvPr/>
          </p:nvCxnSpPr>
          <p:spPr bwMode="auto">
            <a:xfrm>
              <a:off x="8165963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92"/>
            <p:cNvCxnSpPr>
              <a:cxnSpLocks noChangeShapeType="1"/>
            </p:cNvCxnSpPr>
            <p:nvPr/>
          </p:nvCxnSpPr>
          <p:spPr bwMode="auto">
            <a:xfrm>
              <a:off x="8089753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Connector 193"/>
            <p:cNvCxnSpPr>
              <a:cxnSpLocks noChangeShapeType="1"/>
            </p:cNvCxnSpPr>
            <p:nvPr/>
          </p:nvCxnSpPr>
          <p:spPr bwMode="auto">
            <a:xfrm>
              <a:off x="8242156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Connector 194"/>
            <p:cNvCxnSpPr>
              <a:cxnSpLocks noChangeShapeType="1"/>
            </p:cNvCxnSpPr>
            <p:nvPr/>
          </p:nvCxnSpPr>
          <p:spPr bwMode="auto">
            <a:xfrm>
              <a:off x="8323144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Connector 196"/>
            <p:cNvCxnSpPr>
              <a:cxnSpLocks noChangeShapeType="1"/>
            </p:cNvCxnSpPr>
            <p:nvPr/>
          </p:nvCxnSpPr>
          <p:spPr bwMode="auto">
            <a:xfrm>
              <a:off x="8399337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Arrow Connector 168"/>
            <p:cNvCxnSpPr>
              <a:cxnSpLocks noChangeShapeType="1"/>
            </p:cNvCxnSpPr>
            <p:nvPr/>
          </p:nvCxnSpPr>
          <p:spPr bwMode="auto">
            <a:xfrm>
              <a:off x="7646404" y="3224141"/>
              <a:ext cx="843159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9" name="Rectangle 179"/>
            <p:cNvSpPr>
              <a:spLocks noChangeArrowheads="1"/>
            </p:cNvSpPr>
            <p:nvPr/>
          </p:nvSpPr>
          <p:spPr bwMode="auto">
            <a:xfrm>
              <a:off x="6661613" y="2907804"/>
              <a:ext cx="733663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190" name="TextBox 173"/>
            <p:cNvSpPr txBox="1">
              <a:spLocks noChangeArrowheads="1"/>
            </p:cNvSpPr>
            <p:nvPr/>
          </p:nvSpPr>
          <p:spPr bwMode="auto">
            <a:xfrm>
              <a:off x="5046047" y="3221351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2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sp>
          <p:nvSpPr>
            <p:cNvPr id="191" name="TextBox 173"/>
            <p:cNvSpPr txBox="1">
              <a:spLocks noChangeArrowheads="1"/>
            </p:cNvSpPr>
            <p:nvPr/>
          </p:nvSpPr>
          <p:spPr bwMode="auto">
            <a:xfrm>
              <a:off x="5960527" y="3221335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1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sp>
          <p:nvSpPr>
            <p:cNvPr id="192" name="TextBox 173"/>
            <p:cNvSpPr txBox="1">
              <a:spLocks noChangeArrowheads="1"/>
            </p:cNvSpPr>
            <p:nvPr/>
          </p:nvSpPr>
          <p:spPr bwMode="auto">
            <a:xfrm>
              <a:off x="6698776" y="3221319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3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cxnSp>
          <p:nvCxnSpPr>
            <p:cNvPr id="193" name="Straight Connector 166"/>
            <p:cNvCxnSpPr>
              <a:cxnSpLocks noChangeShapeType="1"/>
            </p:cNvCxnSpPr>
            <p:nvPr/>
          </p:nvCxnSpPr>
          <p:spPr bwMode="auto">
            <a:xfrm>
              <a:off x="5960665" y="280604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81"/>
            <p:cNvCxnSpPr>
              <a:cxnSpLocks noChangeShapeType="1"/>
            </p:cNvCxnSpPr>
            <p:nvPr/>
          </p:nvCxnSpPr>
          <p:spPr bwMode="auto">
            <a:xfrm>
              <a:off x="6187583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7" name="Straight Connector 184"/>
            <p:cNvCxnSpPr>
              <a:cxnSpLocks noChangeShapeType="1"/>
            </p:cNvCxnSpPr>
            <p:nvPr/>
          </p:nvCxnSpPr>
          <p:spPr bwMode="auto">
            <a:xfrm>
              <a:off x="6421618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Connector 185"/>
            <p:cNvCxnSpPr>
              <a:cxnSpLocks noChangeShapeType="1"/>
            </p:cNvCxnSpPr>
            <p:nvPr/>
          </p:nvCxnSpPr>
          <p:spPr bwMode="auto">
            <a:xfrm>
              <a:off x="6643773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1" name="Straight Connector 166"/>
            <p:cNvCxnSpPr>
              <a:cxnSpLocks noChangeShapeType="1"/>
            </p:cNvCxnSpPr>
            <p:nvPr/>
          </p:nvCxnSpPr>
          <p:spPr bwMode="auto">
            <a:xfrm>
              <a:off x="6689389" y="280603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181"/>
            <p:cNvCxnSpPr>
              <a:cxnSpLocks noChangeShapeType="1"/>
            </p:cNvCxnSpPr>
            <p:nvPr/>
          </p:nvCxnSpPr>
          <p:spPr bwMode="auto">
            <a:xfrm>
              <a:off x="6832265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" name="Straight Connector 182"/>
            <p:cNvCxnSpPr>
              <a:cxnSpLocks noChangeShapeType="1"/>
            </p:cNvCxnSpPr>
            <p:nvPr/>
          </p:nvCxnSpPr>
          <p:spPr bwMode="auto">
            <a:xfrm>
              <a:off x="6746530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183"/>
            <p:cNvCxnSpPr>
              <a:cxnSpLocks noChangeShapeType="1"/>
            </p:cNvCxnSpPr>
            <p:nvPr/>
          </p:nvCxnSpPr>
          <p:spPr bwMode="auto">
            <a:xfrm>
              <a:off x="6927511" y="280599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184"/>
            <p:cNvCxnSpPr>
              <a:cxnSpLocks noChangeShapeType="1"/>
            </p:cNvCxnSpPr>
            <p:nvPr/>
          </p:nvCxnSpPr>
          <p:spPr bwMode="auto">
            <a:xfrm>
              <a:off x="7037077" y="28060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185"/>
            <p:cNvCxnSpPr>
              <a:cxnSpLocks noChangeShapeType="1"/>
            </p:cNvCxnSpPr>
            <p:nvPr/>
          </p:nvCxnSpPr>
          <p:spPr bwMode="auto">
            <a:xfrm>
              <a:off x="7179953" y="280599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187"/>
            <p:cNvCxnSpPr>
              <a:cxnSpLocks noChangeShapeType="1"/>
            </p:cNvCxnSpPr>
            <p:nvPr/>
          </p:nvCxnSpPr>
          <p:spPr bwMode="auto">
            <a:xfrm>
              <a:off x="7375221" y="280598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5371" name="Straight Arrow Connector 164"/>
          <p:cNvCxnSpPr>
            <a:cxnSpLocks noChangeShapeType="1"/>
          </p:cNvCxnSpPr>
          <p:nvPr/>
        </p:nvCxnSpPr>
        <p:spPr bwMode="auto">
          <a:xfrm>
            <a:off x="4697605" y="1917635"/>
            <a:ext cx="2956997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6" name="Rectangle 165"/>
          <p:cNvSpPr/>
          <p:nvPr/>
        </p:nvSpPr>
        <p:spPr bwMode="auto">
          <a:xfrm>
            <a:off x="4875405" y="1496884"/>
            <a:ext cx="2584450" cy="404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  <a:defRPr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7858318" y="1500059"/>
            <a:ext cx="665162" cy="4032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  <a:defRPr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cxnSp>
        <p:nvCxnSpPr>
          <p:cNvPr id="15374" name="Straight Connector 169"/>
          <p:cNvCxnSpPr>
            <a:cxnSpLocks noChangeShapeType="1"/>
          </p:cNvCxnSpPr>
          <p:nvPr/>
        </p:nvCxnSpPr>
        <p:spPr bwMode="auto">
          <a:xfrm flipH="1">
            <a:off x="7635549" y="1828828"/>
            <a:ext cx="59132" cy="16655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75" name="Straight Connector 170"/>
          <p:cNvCxnSpPr>
            <a:cxnSpLocks noChangeShapeType="1"/>
          </p:cNvCxnSpPr>
          <p:nvPr/>
        </p:nvCxnSpPr>
        <p:spPr bwMode="auto">
          <a:xfrm flipH="1">
            <a:off x="7673638" y="1833571"/>
            <a:ext cx="59132" cy="16655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8" name="Rectangle 177"/>
          <p:cNvSpPr>
            <a:spLocks noChangeArrowheads="1"/>
          </p:cNvSpPr>
          <p:nvPr/>
        </p:nvSpPr>
        <p:spPr bwMode="auto">
          <a:xfrm>
            <a:off x="4880489" y="1599373"/>
            <a:ext cx="181468" cy="30162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15379" name="Rectangle 178"/>
          <p:cNvSpPr>
            <a:spLocks noChangeArrowheads="1"/>
          </p:cNvSpPr>
          <p:nvPr/>
        </p:nvSpPr>
        <p:spPr bwMode="auto">
          <a:xfrm>
            <a:off x="5061468" y="1599357"/>
            <a:ext cx="1024731" cy="301622"/>
          </a:xfrm>
          <a:prstGeom prst="rect">
            <a:avLst/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cxnSp>
        <p:nvCxnSpPr>
          <p:cNvPr id="15380" name="Straight Connector 166"/>
          <p:cNvCxnSpPr>
            <a:cxnSpLocks noChangeShapeType="1"/>
          </p:cNvCxnSpPr>
          <p:nvPr/>
        </p:nvCxnSpPr>
        <p:spPr bwMode="auto">
          <a:xfrm>
            <a:off x="5089627" y="1497583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81" name="Rectangle 179"/>
          <p:cNvSpPr>
            <a:spLocks noChangeArrowheads="1"/>
          </p:cNvSpPr>
          <p:nvPr/>
        </p:nvSpPr>
        <p:spPr bwMode="auto">
          <a:xfrm>
            <a:off x="6257348" y="1599341"/>
            <a:ext cx="1200598" cy="301622"/>
          </a:xfrm>
          <a:prstGeom prst="rect">
            <a:avLst/>
          </a:prstGeom>
          <a:solidFill>
            <a:srgbClr val="0070C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15382" name="Rectangle 180"/>
          <p:cNvSpPr>
            <a:spLocks noChangeArrowheads="1"/>
          </p:cNvSpPr>
          <p:nvPr/>
        </p:nvSpPr>
        <p:spPr bwMode="auto">
          <a:xfrm>
            <a:off x="6085528" y="1599357"/>
            <a:ext cx="167057" cy="30162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cxnSp>
        <p:nvCxnSpPr>
          <p:cNvPr id="15383" name="Straight Connector 181"/>
          <p:cNvCxnSpPr>
            <a:cxnSpLocks noChangeShapeType="1"/>
          </p:cNvCxnSpPr>
          <p:nvPr/>
        </p:nvCxnSpPr>
        <p:spPr bwMode="auto">
          <a:xfrm>
            <a:off x="5242029" y="1497567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4" name="Straight Connector 182"/>
          <p:cNvCxnSpPr>
            <a:cxnSpLocks noChangeShapeType="1"/>
          </p:cNvCxnSpPr>
          <p:nvPr/>
        </p:nvCxnSpPr>
        <p:spPr bwMode="auto">
          <a:xfrm>
            <a:off x="5165820" y="1497567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5" name="Straight Connector 183"/>
          <p:cNvCxnSpPr>
            <a:cxnSpLocks noChangeShapeType="1"/>
          </p:cNvCxnSpPr>
          <p:nvPr/>
        </p:nvCxnSpPr>
        <p:spPr bwMode="auto">
          <a:xfrm>
            <a:off x="5318223" y="1497551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6" name="Straight Connector 184"/>
          <p:cNvCxnSpPr>
            <a:cxnSpLocks noChangeShapeType="1"/>
          </p:cNvCxnSpPr>
          <p:nvPr/>
        </p:nvCxnSpPr>
        <p:spPr bwMode="auto">
          <a:xfrm>
            <a:off x="5399211" y="1497567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7" name="Straight Connector 185"/>
          <p:cNvCxnSpPr>
            <a:cxnSpLocks noChangeShapeType="1"/>
          </p:cNvCxnSpPr>
          <p:nvPr/>
        </p:nvCxnSpPr>
        <p:spPr bwMode="auto">
          <a:xfrm>
            <a:off x="5551613" y="1497551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8" name="Straight Connector 186"/>
          <p:cNvCxnSpPr>
            <a:cxnSpLocks noChangeShapeType="1"/>
          </p:cNvCxnSpPr>
          <p:nvPr/>
        </p:nvCxnSpPr>
        <p:spPr bwMode="auto">
          <a:xfrm>
            <a:off x="5475404" y="1497551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89" name="Straight Connector 187"/>
          <p:cNvCxnSpPr>
            <a:cxnSpLocks noChangeShapeType="1"/>
          </p:cNvCxnSpPr>
          <p:nvPr/>
        </p:nvCxnSpPr>
        <p:spPr bwMode="auto">
          <a:xfrm>
            <a:off x="5627806" y="1497535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90" name="Rectangle 188"/>
          <p:cNvSpPr>
            <a:spLocks noChangeArrowheads="1"/>
          </p:cNvSpPr>
          <p:nvPr/>
        </p:nvSpPr>
        <p:spPr bwMode="auto">
          <a:xfrm>
            <a:off x="7862152" y="1599357"/>
            <a:ext cx="181468" cy="30162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sp>
        <p:nvSpPr>
          <p:cNvPr id="15391" name="Rectangle 189"/>
          <p:cNvSpPr>
            <a:spLocks noChangeArrowheads="1"/>
          </p:cNvSpPr>
          <p:nvPr/>
        </p:nvSpPr>
        <p:spPr bwMode="auto">
          <a:xfrm>
            <a:off x="8043620" y="1599341"/>
            <a:ext cx="479858" cy="301622"/>
          </a:xfrm>
          <a:prstGeom prst="rect">
            <a:avLst/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buClr>
                <a:srgbClr val="F8B323"/>
              </a:buClr>
              <a:buFont typeface="Wingdings" pitchFamily="2" charset="2"/>
              <a:buNone/>
            </a:pPr>
            <a:endParaRPr lang="de-DE" sz="900" b="1">
              <a:solidFill>
                <a:srgbClr val="261748"/>
              </a:solidFill>
              <a:ea typeface="ＭＳ Ｐゴシック" pitchFamily="116" charset="-128"/>
            </a:endParaRPr>
          </a:p>
        </p:txBody>
      </p:sp>
      <p:cxnSp>
        <p:nvCxnSpPr>
          <p:cNvPr id="15392" name="Straight Connector 190"/>
          <p:cNvCxnSpPr>
            <a:cxnSpLocks noChangeShapeType="1"/>
          </p:cNvCxnSpPr>
          <p:nvPr/>
        </p:nvCxnSpPr>
        <p:spPr bwMode="auto">
          <a:xfrm>
            <a:off x="8071290" y="1497567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3" name="Straight Connector 191"/>
          <p:cNvCxnSpPr>
            <a:cxnSpLocks noChangeShapeType="1"/>
          </p:cNvCxnSpPr>
          <p:nvPr/>
        </p:nvCxnSpPr>
        <p:spPr bwMode="auto">
          <a:xfrm>
            <a:off x="8223693" y="1497551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4" name="Straight Connector 192"/>
          <p:cNvCxnSpPr>
            <a:cxnSpLocks noChangeShapeType="1"/>
          </p:cNvCxnSpPr>
          <p:nvPr/>
        </p:nvCxnSpPr>
        <p:spPr bwMode="auto">
          <a:xfrm>
            <a:off x="8147483" y="1497551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5" name="Straight Connector 193"/>
          <p:cNvCxnSpPr>
            <a:cxnSpLocks noChangeShapeType="1"/>
          </p:cNvCxnSpPr>
          <p:nvPr/>
        </p:nvCxnSpPr>
        <p:spPr bwMode="auto">
          <a:xfrm>
            <a:off x="8299886" y="1497535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6" name="Straight Connector 194"/>
          <p:cNvCxnSpPr>
            <a:cxnSpLocks noChangeShapeType="1"/>
          </p:cNvCxnSpPr>
          <p:nvPr/>
        </p:nvCxnSpPr>
        <p:spPr bwMode="auto">
          <a:xfrm>
            <a:off x="8380874" y="1497551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7" name="Straight Connector 196"/>
          <p:cNvCxnSpPr>
            <a:cxnSpLocks noChangeShapeType="1"/>
          </p:cNvCxnSpPr>
          <p:nvPr/>
        </p:nvCxnSpPr>
        <p:spPr bwMode="auto">
          <a:xfrm>
            <a:off x="8457067" y="1497535"/>
            <a:ext cx="0" cy="403428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98" name="Straight Arrow Connector 168"/>
          <p:cNvCxnSpPr>
            <a:cxnSpLocks noChangeShapeType="1"/>
          </p:cNvCxnSpPr>
          <p:nvPr/>
        </p:nvCxnSpPr>
        <p:spPr bwMode="auto">
          <a:xfrm>
            <a:off x="7704134" y="1915662"/>
            <a:ext cx="843159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5273946" y="1924128"/>
            <a:ext cx="6880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r>
              <a:rPr lang="de-DE" sz="1100" b="1" dirty="0">
                <a:solidFill>
                  <a:srgbClr val="261748"/>
                </a:solidFill>
                <a:ea typeface="ＭＳ Ｐゴシック" pitchFamily="116" charset="-128"/>
              </a:rPr>
              <a:t>SASE 2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6377929" y="1922153"/>
            <a:ext cx="9460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8B323"/>
              </a:buClr>
              <a:buFont typeface="Wingdings" pitchFamily="2" charset="2"/>
              <a:buNone/>
            </a:pPr>
            <a:r>
              <a:rPr lang="de-DE" sz="1100" b="1" dirty="0">
                <a:solidFill>
                  <a:srgbClr val="261748"/>
                </a:solidFill>
                <a:ea typeface="ＭＳ Ｐゴシック" pitchFamily="116" charset="-128"/>
              </a:rPr>
              <a:t>SASE </a:t>
            </a:r>
            <a:r>
              <a:rPr lang="de-DE" sz="1100" b="1" dirty="0" smtClean="0">
                <a:solidFill>
                  <a:srgbClr val="261748"/>
                </a:solidFill>
                <a:ea typeface="ＭＳ Ｐゴシック" pitchFamily="116" charset="-128"/>
              </a:rPr>
              <a:t>1 &amp; 3</a:t>
            </a:r>
            <a:endParaRPr lang="de-DE" sz="1100" b="1" dirty="0">
              <a:solidFill>
                <a:srgbClr val="261748"/>
              </a:solidFill>
              <a:ea typeface="ＭＳ Ｐゴシック" pitchFamily="116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85124" y="1502282"/>
            <a:ext cx="1145852" cy="403476"/>
            <a:chOff x="6229369" y="1803359"/>
            <a:chExt cx="538179" cy="403476"/>
          </a:xfrm>
        </p:grpSpPr>
        <p:cxnSp>
          <p:nvCxnSpPr>
            <p:cNvPr id="211" name="Straight Connector 166"/>
            <p:cNvCxnSpPr>
              <a:cxnSpLocks noChangeShapeType="1"/>
            </p:cNvCxnSpPr>
            <p:nvPr/>
          </p:nvCxnSpPr>
          <p:spPr bwMode="auto">
            <a:xfrm>
              <a:off x="6229369" y="1803407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181"/>
            <p:cNvCxnSpPr>
              <a:cxnSpLocks noChangeShapeType="1"/>
            </p:cNvCxnSpPr>
            <p:nvPr/>
          </p:nvCxnSpPr>
          <p:spPr bwMode="auto">
            <a:xfrm>
              <a:off x="6381771" y="1803391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182"/>
            <p:cNvCxnSpPr>
              <a:cxnSpLocks noChangeShapeType="1"/>
            </p:cNvCxnSpPr>
            <p:nvPr/>
          </p:nvCxnSpPr>
          <p:spPr bwMode="auto">
            <a:xfrm>
              <a:off x="6305562" y="1803391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183"/>
            <p:cNvCxnSpPr>
              <a:cxnSpLocks noChangeShapeType="1"/>
            </p:cNvCxnSpPr>
            <p:nvPr/>
          </p:nvCxnSpPr>
          <p:spPr bwMode="auto">
            <a:xfrm>
              <a:off x="6457965" y="1803375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5" name="Straight Connector 184"/>
            <p:cNvCxnSpPr>
              <a:cxnSpLocks noChangeShapeType="1"/>
            </p:cNvCxnSpPr>
            <p:nvPr/>
          </p:nvCxnSpPr>
          <p:spPr bwMode="auto">
            <a:xfrm>
              <a:off x="6538953" y="1803391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6" name="Straight Connector 185"/>
            <p:cNvCxnSpPr>
              <a:cxnSpLocks noChangeShapeType="1"/>
            </p:cNvCxnSpPr>
            <p:nvPr/>
          </p:nvCxnSpPr>
          <p:spPr bwMode="auto">
            <a:xfrm>
              <a:off x="6691355" y="1803375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7" name="Straight Connector 186"/>
            <p:cNvCxnSpPr>
              <a:cxnSpLocks noChangeShapeType="1"/>
            </p:cNvCxnSpPr>
            <p:nvPr/>
          </p:nvCxnSpPr>
          <p:spPr bwMode="auto">
            <a:xfrm>
              <a:off x="6615146" y="1803375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187"/>
            <p:cNvCxnSpPr>
              <a:cxnSpLocks noChangeShapeType="1"/>
            </p:cNvCxnSpPr>
            <p:nvPr/>
          </p:nvCxnSpPr>
          <p:spPr bwMode="auto">
            <a:xfrm>
              <a:off x="6767548" y="1803359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4693655" y="3476061"/>
            <a:ext cx="3849688" cy="646820"/>
            <a:chOff x="4637900" y="3777138"/>
            <a:chExt cx="3849688" cy="646820"/>
          </a:xfrm>
        </p:grpSpPr>
        <p:cxnSp>
          <p:nvCxnSpPr>
            <p:cNvPr id="222" name="Straight Arrow Connector 164"/>
            <p:cNvCxnSpPr>
              <a:cxnSpLocks noChangeShapeType="1"/>
            </p:cNvCxnSpPr>
            <p:nvPr/>
          </p:nvCxnSpPr>
          <p:spPr bwMode="auto">
            <a:xfrm>
              <a:off x="4637900" y="4197889"/>
              <a:ext cx="2956997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3" name="Rectangle 222"/>
            <p:cNvSpPr/>
            <p:nvPr/>
          </p:nvSpPr>
          <p:spPr bwMode="auto">
            <a:xfrm>
              <a:off x="4815700" y="3777138"/>
              <a:ext cx="2584450" cy="4048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24" name="Rectangle 223"/>
            <p:cNvSpPr/>
            <p:nvPr/>
          </p:nvSpPr>
          <p:spPr bwMode="auto">
            <a:xfrm>
              <a:off x="7798613" y="3780313"/>
              <a:ext cx="665162" cy="403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225" name="Straight Connector 169"/>
            <p:cNvCxnSpPr>
              <a:cxnSpLocks noChangeShapeType="1"/>
            </p:cNvCxnSpPr>
            <p:nvPr/>
          </p:nvCxnSpPr>
          <p:spPr bwMode="auto">
            <a:xfrm flipH="1">
              <a:off x="7575844" y="4109082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6" name="Straight Connector 170"/>
            <p:cNvCxnSpPr>
              <a:cxnSpLocks noChangeShapeType="1"/>
            </p:cNvCxnSpPr>
            <p:nvPr/>
          </p:nvCxnSpPr>
          <p:spPr bwMode="auto">
            <a:xfrm flipH="1">
              <a:off x="7613933" y="4113825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7" name="Rectangle 177"/>
            <p:cNvSpPr>
              <a:spLocks noChangeArrowheads="1"/>
            </p:cNvSpPr>
            <p:nvPr/>
          </p:nvSpPr>
          <p:spPr bwMode="auto">
            <a:xfrm>
              <a:off x="4820784" y="3879627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28" name="Rectangle 178"/>
            <p:cNvSpPr>
              <a:spLocks noChangeArrowheads="1"/>
            </p:cNvSpPr>
            <p:nvPr/>
          </p:nvSpPr>
          <p:spPr bwMode="auto">
            <a:xfrm>
              <a:off x="5001764" y="3879611"/>
              <a:ext cx="417885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30" name="Rectangle 179"/>
            <p:cNvSpPr>
              <a:spLocks noChangeArrowheads="1"/>
            </p:cNvSpPr>
            <p:nvPr/>
          </p:nvSpPr>
          <p:spPr bwMode="auto">
            <a:xfrm>
              <a:off x="6496051" y="3879595"/>
              <a:ext cx="435078" cy="301622"/>
            </a:xfrm>
            <a:prstGeom prst="rect">
              <a:avLst/>
            </a:prstGeom>
            <a:solidFill>
              <a:srgbClr val="0070C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31" name="Rectangle 180"/>
            <p:cNvSpPr>
              <a:spLocks noChangeArrowheads="1"/>
            </p:cNvSpPr>
            <p:nvPr/>
          </p:nvSpPr>
          <p:spPr bwMode="auto">
            <a:xfrm>
              <a:off x="6325892" y="3879611"/>
              <a:ext cx="167057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39" name="Rectangle 188"/>
            <p:cNvSpPr>
              <a:spLocks noChangeArrowheads="1"/>
            </p:cNvSpPr>
            <p:nvPr/>
          </p:nvSpPr>
          <p:spPr bwMode="auto">
            <a:xfrm>
              <a:off x="7802447" y="3879611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40" name="Rectangle 189"/>
            <p:cNvSpPr>
              <a:spLocks noChangeArrowheads="1"/>
            </p:cNvSpPr>
            <p:nvPr/>
          </p:nvSpPr>
          <p:spPr bwMode="auto">
            <a:xfrm>
              <a:off x="7983915" y="3879595"/>
              <a:ext cx="479858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247" name="Straight Arrow Connector 168"/>
            <p:cNvCxnSpPr>
              <a:cxnSpLocks noChangeShapeType="1"/>
            </p:cNvCxnSpPr>
            <p:nvPr/>
          </p:nvCxnSpPr>
          <p:spPr bwMode="auto">
            <a:xfrm>
              <a:off x="7644429" y="4195916"/>
              <a:ext cx="843159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8" name="Rectangle 179"/>
            <p:cNvSpPr>
              <a:spLocks noChangeArrowheads="1"/>
            </p:cNvSpPr>
            <p:nvPr/>
          </p:nvSpPr>
          <p:spPr bwMode="auto">
            <a:xfrm>
              <a:off x="6927511" y="3879579"/>
              <a:ext cx="463915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49" name="TextBox 173"/>
            <p:cNvSpPr txBox="1">
              <a:spLocks noChangeArrowheads="1"/>
            </p:cNvSpPr>
            <p:nvPr/>
          </p:nvSpPr>
          <p:spPr bwMode="auto">
            <a:xfrm>
              <a:off x="4895276" y="4193126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dirty="0" smtClean="0">
                  <a:solidFill>
                    <a:srgbClr val="261748"/>
                  </a:solidFill>
                </a:rPr>
                <a:t>SASE 2</a:t>
              </a:r>
              <a:endParaRPr lang="de-DE" dirty="0">
                <a:solidFill>
                  <a:srgbClr val="261748"/>
                </a:solidFill>
              </a:endParaRPr>
            </a:p>
          </p:txBody>
        </p:sp>
        <p:sp>
          <p:nvSpPr>
            <p:cNvPr id="250" name="TextBox 173"/>
            <p:cNvSpPr txBox="1">
              <a:spLocks noChangeArrowheads="1"/>
            </p:cNvSpPr>
            <p:nvPr/>
          </p:nvSpPr>
          <p:spPr bwMode="auto">
            <a:xfrm>
              <a:off x="6419420" y="4193110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dirty="0" smtClean="0">
                  <a:solidFill>
                    <a:srgbClr val="261748"/>
                  </a:solidFill>
                </a:rPr>
                <a:t>SASE 1</a:t>
              </a:r>
              <a:endParaRPr lang="de-DE" dirty="0">
                <a:solidFill>
                  <a:srgbClr val="261748"/>
                </a:solidFill>
              </a:endParaRPr>
            </a:p>
          </p:txBody>
        </p:sp>
        <p:sp>
          <p:nvSpPr>
            <p:cNvPr id="251" name="TextBox 173"/>
            <p:cNvSpPr txBox="1">
              <a:spLocks noChangeArrowheads="1"/>
            </p:cNvSpPr>
            <p:nvPr/>
          </p:nvSpPr>
          <p:spPr bwMode="auto">
            <a:xfrm>
              <a:off x="6881415" y="4193094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dirty="0" smtClean="0">
                  <a:solidFill>
                    <a:srgbClr val="261748"/>
                  </a:solidFill>
                </a:rPr>
                <a:t>SASE 3</a:t>
              </a:r>
              <a:endParaRPr lang="de-DE" dirty="0">
                <a:solidFill>
                  <a:srgbClr val="261748"/>
                </a:solidFill>
              </a:endParaRPr>
            </a:p>
          </p:txBody>
        </p:sp>
        <p:sp>
          <p:nvSpPr>
            <p:cNvPr id="263" name="Rectangle 178"/>
            <p:cNvSpPr>
              <a:spLocks noChangeArrowheads="1"/>
            </p:cNvSpPr>
            <p:nvPr/>
          </p:nvSpPr>
          <p:spPr bwMode="auto">
            <a:xfrm>
              <a:off x="5420892" y="3884358"/>
              <a:ext cx="447706" cy="301622"/>
            </a:xfrm>
            <a:prstGeom prst="rect">
              <a:avLst/>
            </a:prstGeom>
            <a:solidFill>
              <a:srgbClr val="33FF8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64" name="Rectangle 178"/>
            <p:cNvSpPr>
              <a:spLocks noChangeArrowheads="1"/>
            </p:cNvSpPr>
            <p:nvPr/>
          </p:nvSpPr>
          <p:spPr bwMode="auto">
            <a:xfrm>
              <a:off x="5868598" y="3884342"/>
              <a:ext cx="454938" cy="301622"/>
            </a:xfrm>
            <a:prstGeom prst="rect">
              <a:avLst/>
            </a:prstGeom>
            <a:solidFill>
              <a:srgbClr val="9FFFCA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65" name="TextBox 173"/>
            <p:cNvSpPr txBox="1">
              <a:spLocks noChangeArrowheads="1"/>
            </p:cNvSpPr>
            <p:nvPr/>
          </p:nvSpPr>
          <p:spPr bwMode="auto">
            <a:xfrm>
              <a:off x="5357271" y="4193110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dirty="0" smtClean="0">
                  <a:solidFill>
                    <a:srgbClr val="261748"/>
                  </a:solidFill>
                </a:rPr>
                <a:t>SASE 4</a:t>
              </a:r>
              <a:endParaRPr lang="de-DE" dirty="0">
                <a:solidFill>
                  <a:srgbClr val="261748"/>
                </a:solidFill>
              </a:endParaRPr>
            </a:p>
          </p:txBody>
        </p:sp>
        <p:sp>
          <p:nvSpPr>
            <p:cNvPr id="266" name="TextBox 173"/>
            <p:cNvSpPr txBox="1">
              <a:spLocks noChangeArrowheads="1"/>
            </p:cNvSpPr>
            <p:nvPr/>
          </p:nvSpPr>
          <p:spPr bwMode="auto">
            <a:xfrm>
              <a:off x="5819266" y="4193094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dirty="0" smtClean="0">
                  <a:solidFill>
                    <a:srgbClr val="261748"/>
                  </a:solidFill>
                </a:rPr>
                <a:t>SASE 5</a:t>
              </a:r>
              <a:endParaRPr lang="de-DE" dirty="0">
                <a:solidFill>
                  <a:srgbClr val="261748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93655" y="4532936"/>
            <a:ext cx="3849688" cy="677598"/>
            <a:chOff x="4637900" y="4834013"/>
            <a:chExt cx="3849688" cy="677598"/>
          </a:xfrm>
        </p:grpSpPr>
        <p:cxnSp>
          <p:nvCxnSpPr>
            <p:cNvPr id="269" name="Straight Arrow Connector 164"/>
            <p:cNvCxnSpPr>
              <a:cxnSpLocks noChangeShapeType="1"/>
            </p:cNvCxnSpPr>
            <p:nvPr/>
          </p:nvCxnSpPr>
          <p:spPr bwMode="auto">
            <a:xfrm>
              <a:off x="4637900" y="5254764"/>
              <a:ext cx="2956997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0" name="Rectangle 269"/>
            <p:cNvSpPr/>
            <p:nvPr/>
          </p:nvSpPr>
          <p:spPr bwMode="auto">
            <a:xfrm>
              <a:off x="4815700" y="4834013"/>
              <a:ext cx="2584450" cy="4048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71" name="Rectangle 270"/>
            <p:cNvSpPr/>
            <p:nvPr/>
          </p:nvSpPr>
          <p:spPr bwMode="auto">
            <a:xfrm>
              <a:off x="7798613" y="4837188"/>
              <a:ext cx="665162" cy="403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272" name="Straight Connector 169"/>
            <p:cNvCxnSpPr>
              <a:cxnSpLocks noChangeShapeType="1"/>
            </p:cNvCxnSpPr>
            <p:nvPr/>
          </p:nvCxnSpPr>
          <p:spPr bwMode="auto">
            <a:xfrm flipH="1">
              <a:off x="7575844" y="5165957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3" name="Straight Connector 170"/>
            <p:cNvCxnSpPr>
              <a:cxnSpLocks noChangeShapeType="1"/>
            </p:cNvCxnSpPr>
            <p:nvPr/>
          </p:nvCxnSpPr>
          <p:spPr bwMode="auto">
            <a:xfrm flipH="1">
              <a:off x="7613933" y="5170700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4" name="Rectangle 177"/>
            <p:cNvSpPr>
              <a:spLocks noChangeArrowheads="1"/>
            </p:cNvSpPr>
            <p:nvPr/>
          </p:nvSpPr>
          <p:spPr bwMode="auto">
            <a:xfrm>
              <a:off x="4820784" y="4936502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75" name="Rectangle 178"/>
            <p:cNvSpPr>
              <a:spLocks noChangeArrowheads="1"/>
            </p:cNvSpPr>
            <p:nvPr/>
          </p:nvSpPr>
          <p:spPr bwMode="auto">
            <a:xfrm>
              <a:off x="5001763" y="4936486"/>
              <a:ext cx="106327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276" name="Straight Connector 166"/>
            <p:cNvCxnSpPr>
              <a:cxnSpLocks noChangeShapeType="1"/>
            </p:cNvCxnSpPr>
            <p:nvPr/>
          </p:nvCxnSpPr>
          <p:spPr bwMode="auto">
            <a:xfrm>
              <a:off x="5063263" y="483471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7" name="Rectangle 179"/>
            <p:cNvSpPr>
              <a:spLocks noChangeArrowheads="1"/>
            </p:cNvSpPr>
            <p:nvPr/>
          </p:nvSpPr>
          <p:spPr bwMode="auto">
            <a:xfrm>
              <a:off x="5283147" y="4936470"/>
              <a:ext cx="1689153" cy="301622"/>
            </a:xfrm>
            <a:prstGeom prst="rect">
              <a:avLst/>
            </a:prstGeom>
            <a:solidFill>
              <a:srgbClr val="0070C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78" name="Rectangle 180"/>
            <p:cNvSpPr>
              <a:spLocks noChangeArrowheads="1"/>
            </p:cNvSpPr>
            <p:nvPr/>
          </p:nvSpPr>
          <p:spPr bwMode="auto">
            <a:xfrm>
              <a:off x="5116090" y="4936486"/>
              <a:ext cx="167057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86" name="Rectangle 188"/>
            <p:cNvSpPr>
              <a:spLocks noChangeArrowheads="1"/>
            </p:cNvSpPr>
            <p:nvPr/>
          </p:nvSpPr>
          <p:spPr bwMode="auto">
            <a:xfrm>
              <a:off x="7802447" y="4936486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95" name="Rectangle 179"/>
            <p:cNvSpPr>
              <a:spLocks noChangeArrowheads="1"/>
            </p:cNvSpPr>
            <p:nvPr/>
          </p:nvSpPr>
          <p:spPr bwMode="auto">
            <a:xfrm>
              <a:off x="6972300" y="4936454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296" name="TextBox 173"/>
            <p:cNvSpPr txBox="1">
              <a:spLocks noChangeArrowheads="1"/>
            </p:cNvSpPr>
            <p:nvPr/>
          </p:nvSpPr>
          <p:spPr bwMode="auto">
            <a:xfrm>
              <a:off x="4686847" y="5250001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2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sp>
          <p:nvSpPr>
            <p:cNvPr id="297" name="TextBox 173"/>
            <p:cNvSpPr txBox="1">
              <a:spLocks noChangeArrowheads="1"/>
            </p:cNvSpPr>
            <p:nvPr/>
          </p:nvSpPr>
          <p:spPr bwMode="auto">
            <a:xfrm>
              <a:off x="5820425" y="5249985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1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sp>
          <p:nvSpPr>
            <p:cNvPr id="298" name="TextBox 173"/>
            <p:cNvSpPr txBox="1">
              <a:spLocks noChangeArrowheads="1"/>
            </p:cNvSpPr>
            <p:nvPr/>
          </p:nvSpPr>
          <p:spPr bwMode="auto">
            <a:xfrm>
              <a:off x="6834928" y="5249969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3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cxnSp>
          <p:nvCxnSpPr>
            <p:cNvPr id="311" name="Straight Connector 191"/>
            <p:cNvCxnSpPr>
              <a:cxnSpLocks noChangeShapeType="1"/>
            </p:cNvCxnSpPr>
            <p:nvPr/>
          </p:nvCxnSpPr>
          <p:spPr bwMode="auto">
            <a:xfrm>
              <a:off x="7082901" y="483466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4" name="Straight Connector 194"/>
            <p:cNvCxnSpPr>
              <a:cxnSpLocks noChangeShapeType="1"/>
            </p:cNvCxnSpPr>
            <p:nvPr/>
          </p:nvCxnSpPr>
          <p:spPr bwMode="auto">
            <a:xfrm>
              <a:off x="7228142" y="483466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5" name="Straight Connector 196"/>
            <p:cNvCxnSpPr>
              <a:cxnSpLocks noChangeShapeType="1"/>
            </p:cNvCxnSpPr>
            <p:nvPr/>
          </p:nvCxnSpPr>
          <p:spPr bwMode="auto">
            <a:xfrm>
              <a:off x="7378064" y="483464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6" name="Rectangle 179"/>
            <p:cNvSpPr>
              <a:spLocks noChangeArrowheads="1"/>
            </p:cNvSpPr>
            <p:nvPr/>
          </p:nvSpPr>
          <p:spPr bwMode="auto">
            <a:xfrm>
              <a:off x="5290945" y="4936438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17" name="Straight Connector 190"/>
            <p:cNvCxnSpPr>
              <a:cxnSpLocks noChangeShapeType="1"/>
            </p:cNvCxnSpPr>
            <p:nvPr/>
          </p:nvCxnSpPr>
          <p:spPr bwMode="auto">
            <a:xfrm>
              <a:off x="5310932" y="483466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8" name="Straight Connector 191"/>
            <p:cNvCxnSpPr>
              <a:cxnSpLocks noChangeShapeType="1"/>
            </p:cNvCxnSpPr>
            <p:nvPr/>
          </p:nvCxnSpPr>
          <p:spPr bwMode="auto">
            <a:xfrm>
              <a:off x="5463335" y="483464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9" name="Straight Connector 192"/>
            <p:cNvCxnSpPr>
              <a:cxnSpLocks noChangeShapeType="1"/>
            </p:cNvCxnSpPr>
            <p:nvPr/>
          </p:nvCxnSpPr>
          <p:spPr bwMode="auto">
            <a:xfrm>
              <a:off x="5387125" y="483464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0" name="Straight Connector 193"/>
            <p:cNvCxnSpPr>
              <a:cxnSpLocks noChangeShapeType="1"/>
            </p:cNvCxnSpPr>
            <p:nvPr/>
          </p:nvCxnSpPr>
          <p:spPr bwMode="auto">
            <a:xfrm>
              <a:off x="5539528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1" name="Straight Connector 194"/>
            <p:cNvCxnSpPr>
              <a:cxnSpLocks noChangeShapeType="1"/>
            </p:cNvCxnSpPr>
            <p:nvPr/>
          </p:nvCxnSpPr>
          <p:spPr bwMode="auto">
            <a:xfrm>
              <a:off x="5620516" y="483464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2" name="Straight Connector 196"/>
            <p:cNvCxnSpPr>
              <a:cxnSpLocks noChangeShapeType="1"/>
            </p:cNvCxnSpPr>
            <p:nvPr/>
          </p:nvCxnSpPr>
          <p:spPr bwMode="auto">
            <a:xfrm>
              <a:off x="5696709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3" name="Rectangle 179"/>
            <p:cNvSpPr>
              <a:spLocks noChangeArrowheads="1"/>
            </p:cNvSpPr>
            <p:nvPr/>
          </p:nvSpPr>
          <p:spPr bwMode="auto">
            <a:xfrm>
              <a:off x="5752940" y="4936422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24" name="Straight Connector 190"/>
            <p:cNvCxnSpPr>
              <a:cxnSpLocks noChangeShapeType="1"/>
            </p:cNvCxnSpPr>
            <p:nvPr/>
          </p:nvCxnSpPr>
          <p:spPr bwMode="auto">
            <a:xfrm>
              <a:off x="5772927" y="483464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5" name="Straight Connector 191"/>
            <p:cNvCxnSpPr>
              <a:cxnSpLocks noChangeShapeType="1"/>
            </p:cNvCxnSpPr>
            <p:nvPr/>
          </p:nvCxnSpPr>
          <p:spPr bwMode="auto">
            <a:xfrm>
              <a:off x="5925330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" name="Straight Connector 192"/>
            <p:cNvCxnSpPr>
              <a:cxnSpLocks noChangeShapeType="1"/>
            </p:cNvCxnSpPr>
            <p:nvPr/>
          </p:nvCxnSpPr>
          <p:spPr bwMode="auto">
            <a:xfrm>
              <a:off x="5849120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7" name="Straight Connector 193"/>
            <p:cNvCxnSpPr>
              <a:cxnSpLocks noChangeShapeType="1"/>
            </p:cNvCxnSpPr>
            <p:nvPr/>
          </p:nvCxnSpPr>
          <p:spPr bwMode="auto">
            <a:xfrm>
              <a:off x="6001523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8" name="Straight Connector 194"/>
            <p:cNvCxnSpPr>
              <a:cxnSpLocks noChangeShapeType="1"/>
            </p:cNvCxnSpPr>
            <p:nvPr/>
          </p:nvCxnSpPr>
          <p:spPr bwMode="auto">
            <a:xfrm>
              <a:off x="6082511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9" name="Straight Connector 196"/>
            <p:cNvCxnSpPr>
              <a:cxnSpLocks noChangeShapeType="1"/>
            </p:cNvCxnSpPr>
            <p:nvPr/>
          </p:nvCxnSpPr>
          <p:spPr bwMode="auto">
            <a:xfrm>
              <a:off x="6158704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Connector 191"/>
            <p:cNvCxnSpPr>
              <a:cxnSpLocks noChangeShapeType="1"/>
            </p:cNvCxnSpPr>
            <p:nvPr/>
          </p:nvCxnSpPr>
          <p:spPr bwMode="auto">
            <a:xfrm>
              <a:off x="6230162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Connector 193"/>
            <p:cNvCxnSpPr>
              <a:cxnSpLocks noChangeShapeType="1"/>
            </p:cNvCxnSpPr>
            <p:nvPr/>
          </p:nvCxnSpPr>
          <p:spPr bwMode="auto">
            <a:xfrm>
              <a:off x="6306355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2" name="Straight Connector 194"/>
            <p:cNvCxnSpPr>
              <a:cxnSpLocks noChangeShapeType="1"/>
            </p:cNvCxnSpPr>
            <p:nvPr/>
          </p:nvCxnSpPr>
          <p:spPr bwMode="auto">
            <a:xfrm>
              <a:off x="6387343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3" name="Straight Connector 196"/>
            <p:cNvCxnSpPr>
              <a:cxnSpLocks noChangeShapeType="1"/>
            </p:cNvCxnSpPr>
            <p:nvPr/>
          </p:nvCxnSpPr>
          <p:spPr bwMode="auto">
            <a:xfrm>
              <a:off x="6463536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4" name="Rectangle 179"/>
            <p:cNvSpPr>
              <a:spLocks noChangeArrowheads="1"/>
            </p:cNvSpPr>
            <p:nvPr/>
          </p:nvSpPr>
          <p:spPr bwMode="auto">
            <a:xfrm>
              <a:off x="6519767" y="4936406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35" name="Straight Connector 190"/>
            <p:cNvCxnSpPr>
              <a:cxnSpLocks noChangeShapeType="1"/>
            </p:cNvCxnSpPr>
            <p:nvPr/>
          </p:nvCxnSpPr>
          <p:spPr bwMode="auto">
            <a:xfrm>
              <a:off x="6539754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6" name="Straight Connector 191"/>
            <p:cNvCxnSpPr>
              <a:cxnSpLocks noChangeShapeType="1"/>
            </p:cNvCxnSpPr>
            <p:nvPr/>
          </p:nvCxnSpPr>
          <p:spPr bwMode="auto">
            <a:xfrm>
              <a:off x="6692157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7" name="Straight Connector 192"/>
            <p:cNvCxnSpPr>
              <a:cxnSpLocks noChangeShapeType="1"/>
            </p:cNvCxnSpPr>
            <p:nvPr/>
          </p:nvCxnSpPr>
          <p:spPr bwMode="auto">
            <a:xfrm>
              <a:off x="6615947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8" name="Straight Connector 193"/>
            <p:cNvCxnSpPr>
              <a:cxnSpLocks noChangeShapeType="1"/>
            </p:cNvCxnSpPr>
            <p:nvPr/>
          </p:nvCxnSpPr>
          <p:spPr bwMode="auto">
            <a:xfrm>
              <a:off x="6768350" y="483460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9" name="Straight Connector 194"/>
            <p:cNvCxnSpPr>
              <a:cxnSpLocks noChangeShapeType="1"/>
            </p:cNvCxnSpPr>
            <p:nvPr/>
          </p:nvCxnSpPr>
          <p:spPr bwMode="auto">
            <a:xfrm>
              <a:off x="6849338" y="483461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0" name="Straight Connector 196"/>
            <p:cNvCxnSpPr>
              <a:cxnSpLocks noChangeShapeType="1"/>
            </p:cNvCxnSpPr>
            <p:nvPr/>
          </p:nvCxnSpPr>
          <p:spPr bwMode="auto">
            <a:xfrm>
              <a:off x="6925531" y="4834600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1" name="Rectangle 178"/>
            <p:cNvSpPr>
              <a:spLocks noChangeArrowheads="1"/>
            </p:cNvSpPr>
            <p:nvPr/>
          </p:nvSpPr>
          <p:spPr bwMode="auto">
            <a:xfrm>
              <a:off x="7988148" y="4936470"/>
              <a:ext cx="106327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42" name="Straight Connector 166"/>
            <p:cNvCxnSpPr>
              <a:cxnSpLocks noChangeShapeType="1"/>
            </p:cNvCxnSpPr>
            <p:nvPr/>
          </p:nvCxnSpPr>
          <p:spPr bwMode="auto">
            <a:xfrm>
              <a:off x="8049648" y="4834696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3" name="Rectangle 180"/>
            <p:cNvSpPr>
              <a:spLocks noChangeArrowheads="1"/>
            </p:cNvSpPr>
            <p:nvPr/>
          </p:nvSpPr>
          <p:spPr bwMode="auto">
            <a:xfrm>
              <a:off x="8102475" y="4936470"/>
              <a:ext cx="167057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47" name="Rectangle 179"/>
            <p:cNvSpPr>
              <a:spLocks noChangeArrowheads="1"/>
            </p:cNvSpPr>
            <p:nvPr/>
          </p:nvSpPr>
          <p:spPr bwMode="auto">
            <a:xfrm>
              <a:off x="8269532" y="4938791"/>
              <a:ext cx="194241" cy="301622"/>
            </a:xfrm>
            <a:prstGeom prst="rect">
              <a:avLst/>
            </a:prstGeom>
            <a:solidFill>
              <a:srgbClr val="0070C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44" name="Straight Connector 190"/>
            <p:cNvCxnSpPr>
              <a:cxnSpLocks noChangeShapeType="1"/>
            </p:cNvCxnSpPr>
            <p:nvPr/>
          </p:nvCxnSpPr>
          <p:spPr bwMode="auto">
            <a:xfrm>
              <a:off x="8297317" y="483464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5" name="Straight Connector 191"/>
            <p:cNvCxnSpPr>
              <a:cxnSpLocks noChangeShapeType="1"/>
            </p:cNvCxnSpPr>
            <p:nvPr/>
          </p:nvCxnSpPr>
          <p:spPr bwMode="auto">
            <a:xfrm>
              <a:off x="8449720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6" name="Straight Connector 192"/>
            <p:cNvCxnSpPr>
              <a:cxnSpLocks noChangeShapeType="1"/>
            </p:cNvCxnSpPr>
            <p:nvPr/>
          </p:nvCxnSpPr>
          <p:spPr bwMode="auto">
            <a:xfrm>
              <a:off x="8373510" y="4834632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4" name="Straight Arrow Connector 168"/>
            <p:cNvCxnSpPr>
              <a:cxnSpLocks noChangeShapeType="1"/>
            </p:cNvCxnSpPr>
            <p:nvPr/>
          </p:nvCxnSpPr>
          <p:spPr bwMode="auto">
            <a:xfrm>
              <a:off x="7644429" y="5252791"/>
              <a:ext cx="843159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4703555" y="5516586"/>
            <a:ext cx="3849688" cy="677598"/>
            <a:chOff x="4647800" y="5817663"/>
            <a:chExt cx="3849688" cy="677598"/>
          </a:xfrm>
        </p:grpSpPr>
        <p:cxnSp>
          <p:nvCxnSpPr>
            <p:cNvPr id="392" name="Straight Arrow Connector 164"/>
            <p:cNvCxnSpPr>
              <a:cxnSpLocks noChangeShapeType="1"/>
            </p:cNvCxnSpPr>
            <p:nvPr/>
          </p:nvCxnSpPr>
          <p:spPr bwMode="auto">
            <a:xfrm>
              <a:off x="4647800" y="6238414"/>
              <a:ext cx="2956997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3" name="Rectangle 392"/>
            <p:cNvSpPr/>
            <p:nvPr/>
          </p:nvSpPr>
          <p:spPr bwMode="auto">
            <a:xfrm>
              <a:off x="4825600" y="5817663"/>
              <a:ext cx="2584450" cy="4048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94" name="Rectangle 393"/>
            <p:cNvSpPr/>
            <p:nvPr/>
          </p:nvSpPr>
          <p:spPr bwMode="auto">
            <a:xfrm>
              <a:off x="7808513" y="5820838"/>
              <a:ext cx="665162" cy="403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  <a:defRPr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95" name="Straight Connector 169"/>
            <p:cNvCxnSpPr>
              <a:cxnSpLocks noChangeShapeType="1"/>
            </p:cNvCxnSpPr>
            <p:nvPr/>
          </p:nvCxnSpPr>
          <p:spPr bwMode="auto">
            <a:xfrm flipH="1">
              <a:off x="7585744" y="6149607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Connector 170"/>
            <p:cNvCxnSpPr>
              <a:cxnSpLocks noChangeShapeType="1"/>
            </p:cNvCxnSpPr>
            <p:nvPr/>
          </p:nvCxnSpPr>
          <p:spPr bwMode="auto">
            <a:xfrm flipH="1">
              <a:off x="7623833" y="6154350"/>
              <a:ext cx="59132" cy="16655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7" name="Rectangle 177"/>
            <p:cNvSpPr>
              <a:spLocks noChangeArrowheads="1"/>
            </p:cNvSpPr>
            <p:nvPr/>
          </p:nvSpPr>
          <p:spPr bwMode="auto">
            <a:xfrm>
              <a:off x="4830684" y="5920152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398" name="Rectangle 178"/>
            <p:cNvSpPr>
              <a:spLocks noChangeArrowheads="1"/>
            </p:cNvSpPr>
            <p:nvPr/>
          </p:nvSpPr>
          <p:spPr bwMode="auto">
            <a:xfrm>
              <a:off x="5011663" y="5920136"/>
              <a:ext cx="106327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399" name="Straight Connector 166"/>
            <p:cNvCxnSpPr>
              <a:cxnSpLocks noChangeShapeType="1"/>
            </p:cNvCxnSpPr>
            <p:nvPr/>
          </p:nvCxnSpPr>
          <p:spPr bwMode="auto">
            <a:xfrm>
              <a:off x="5068400" y="5818362"/>
              <a:ext cx="0" cy="403428"/>
            </a:xfrm>
            <a:prstGeom prst="line">
              <a:avLst/>
            </a:prstGeom>
            <a:noFill/>
            <a:ln w="762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0" name="Rectangle 179"/>
            <p:cNvSpPr>
              <a:spLocks noChangeArrowheads="1"/>
            </p:cNvSpPr>
            <p:nvPr/>
          </p:nvSpPr>
          <p:spPr bwMode="auto">
            <a:xfrm>
              <a:off x="5293047" y="5920120"/>
              <a:ext cx="1689153" cy="301622"/>
            </a:xfrm>
            <a:prstGeom prst="rect">
              <a:avLst/>
            </a:prstGeom>
            <a:solidFill>
              <a:srgbClr val="0070C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401" name="Rectangle 180"/>
            <p:cNvSpPr>
              <a:spLocks noChangeArrowheads="1"/>
            </p:cNvSpPr>
            <p:nvPr/>
          </p:nvSpPr>
          <p:spPr bwMode="auto">
            <a:xfrm>
              <a:off x="5125990" y="5920136"/>
              <a:ext cx="167057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402" name="Rectangle 188"/>
            <p:cNvSpPr>
              <a:spLocks noChangeArrowheads="1"/>
            </p:cNvSpPr>
            <p:nvPr/>
          </p:nvSpPr>
          <p:spPr bwMode="auto">
            <a:xfrm>
              <a:off x="7812347" y="5920136"/>
              <a:ext cx="181468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403" name="Rectangle 179"/>
            <p:cNvSpPr>
              <a:spLocks noChangeArrowheads="1"/>
            </p:cNvSpPr>
            <p:nvPr/>
          </p:nvSpPr>
          <p:spPr bwMode="auto">
            <a:xfrm>
              <a:off x="6982200" y="5920104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404" name="TextBox 173"/>
            <p:cNvSpPr txBox="1">
              <a:spLocks noChangeArrowheads="1"/>
            </p:cNvSpPr>
            <p:nvPr/>
          </p:nvSpPr>
          <p:spPr bwMode="auto">
            <a:xfrm>
              <a:off x="4696747" y="6233651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2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sp>
          <p:nvSpPr>
            <p:cNvPr id="405" name="TextBox 173"/>
            <p:cNvSpPr txBox="1">
              <a:spLocks noChangeArrowheads="1"/>
            </p:cNvSpPr>
            <p:nvPr/>
          </p:nvSpPr>
          <p:spPr bwMode="auto">
            <a:xfrm>
              <a:off x="5830325" y="6233635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1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sp>
          <p:nvSpPr>
            <p:cNvPr id="406" name="TextBox 173"/>
            <p:cNvSpPr txBox="1">
              <a:spLocks noChangeArrowheads="1"/>
            </p:cNvSpPr>
            <p:nvPr/>
          </p:nvSpPr>
          <p:spPr bwMode="auto">
            <a:xfrm>
              <a:off x="6844828" y="6233619"/>
              <a:ext cx="6880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1pPr>
              <a:lvl2pPr marL="742950" indent="-28575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2pPr>
              <a:lvl3pPr marL="11430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3pPr>
              <a:lvl4pPr marL="16002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4pPr>
              <a:lvl5pPr marL="2057400" indent="-228600" eaLnBrk="0" hangingPunct="0"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Font typeface="Wingdings" pitchFamily="2" charset="2"/>
                <a:defRPr sz="900" b="1">
                  <a:solidFill>
                    <a:schemeClr val="tx1"/>
                  </a:solidFill>
                  <a:latin typeface="Arial" charset="0"/>
                  <a:ea typeface="ＭＳ Ｐゴシック" pitchFamily="116" charset="-128"/>
                </a:defRPr>
              </a:lvl9pPr>
            </a:lstStyle>
            <a:p>
              <a:pPr algn="ctr" eaLnBrk="1" hangingPunct="1">
                <a:buClr>
                  <a:srgbClr val="F8B323"/>
                </a:buClr>
                <a:buFont typeface="Wingdings" pitchFamily="2" charset="2"/>
                <a:buNone/>
              </a:pPr>
              <a:r>
                <a:rPr lang="de-DE" sz="1100" dirty="0" smtClean="0">
                  <a:solidFill>
                    <a:srgbClr val="261748"/>
                  </a:solidFill>
                </a:rPr>
                <a:t>SASE 3</a:t>
              </a:r>
              <a:endParaRPr lang="de-DE" sz="1100" dirty="0">
                <a:solidFill>
                  <a:srgbClr val="261748"/>
                </a:solidFill>
              </a:endParaRPr>
            </a:p>
          </p:txBody>
        </p:sp>
        <p:cxnSp>
          <p:nvCxnSpPr>
            <p:cNvPr id="407" name="Straight Connector 191"/>
            <p:cNvCxnSpPr>
              <a:cxnSpLocks noChangeShapeType="1"/>
            </p:cNvCxnSpPr>
            <p:nvPr/>
          </p:nvCxnSpPr>
          <p:spPr bwMode="auto">
            <a:xfrm>
              <a:off x="7092801" y="58183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8" name="Straight Connector 194"/>
            <p:cNvCxnSpPr>
              <a:cxnSpLocks noChangeShapeType="1"/>
            </p:cNvCxnSpPr>
            <p:nvPr/>
          </p:nvCxnSpPr>
          <p:spPr bwMode="auto">
            <a:xfrm>
              <a:off x="7238042" y="5818314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9" name="Straight Connector 196"/>
            <p:cNvCxnSpPr>
              <a:cxnSpLocks noChangeShapeType="1"/>
            </p:cNvCxnSpPr>
            <p:nvPr/>
          </p:nvCxnSpPr>
          <p:spPr bwMode="auto">
            <a:xfrm>
              <a:off x="7387964" y="5818298"/>
              <a:ext cx="0" cy="403428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0" name="Rectangle 179"/>
            <p:cNvSpPr>
              <a:spLocks noChangeArrowheads="1"/>
            </p:cNvSpPr>
            <p:nvPr/>
          </p:nvSpPr>
          <p:spPr bwMode="auto">
            <a:xfrm>
              <a:off x="5300845" y="5920088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 w="19050"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411" name="Straight Connector 190"/>
            <p:cNvCxnSpPr>
              <a:cxnSpLocks noChangeShapeType="1"/>
            </p:cNvCxnSpPr>
            <p:nvPr/>
          </p:nvCxnSpPr>
          <p:spPr bwMode="auto">
            <a:xfrm>
              <a:off x="5320832" y="5818314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2" name="Straight Connector 191"/>
            <p:cNvCxnSpPr>
              <a:cxnSpLocks noChangeShapeType="1"/>
            </p:cNvCxnSpPr>
            <p:nvPr/>
          </p:nvCxnSpPr>
          <p:spPr bwMode="auto">
            <a:xfrm>
              <a:off x="5473235" y="5818298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3" name="Straight Connector 192"/>
            <p:cNvCxnSpPr>
              <a:cxnSpLocks noChangeShapeType="1"/>
            </p:cNvCxnSpPr>
            <p:nvPr/>
          </p:nvCxnSpPr>
          <p:spPr bwMode="auto">
            <a:xfrm>
              <a:off x="5397025" y="5818298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4" name="Straight Connector 193"/>
            <p:cNvCxnSpPr>
              <a:cxnSpLocks noChangeShapeType="1"/>
            </p:cNvCxnSpPr>
            <p:nvPr/>
          </p:nvCxnSpPr>
          <p:spPr bwMode="auto">
            <a:xfrm>
              <a:off x="5549428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5" name="Straight Connector 194"/>
            <p:cNvCxnSpPr>
              <a:cxnSpLocks noChangeShapeType="1"/>
            </p:cNvCxnSpPr>
            <p:nvPr/>
          </p:nvCxnSpPr>
          <p:spPr bwMode="auto">
            <a:xfrm>
              <a:off x="5630416" y="5818298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6" name="Straight Connector 196"/>
            <p:cNvCxnSpPr>
              <a:cxnSpLocks noChangeShapeType="1"/>
            </p:cNvCxnSpPr>
            <p:nvPr/>
          </p:nvCxnSpPr>
          <p:spPr bwMode="auto">
            <a:xfrm>
              <a:off x="5706609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7" name="Rectangle 179"/>
            <p:cNvSpPr>
              <a:spLocks noChangeArrowheads="1"/>
            </p:cNvSpPr>
            <p:nvPr/>
          </p:nvSpPr>
          <p:spPr bwMode="auto">
            <a:xfrm>
              <a:off x="5762840" y="5920072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 w="19050"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418" name="Straight Connector 190"/>
            <p:cNvCxnSpPr>
              <a:cxnSpLocks noChangeShapeType="1"/>
            </p:cNvCxnSpPr>
            <p:nvPr/>
          </p:nvCxnSpPr>
          <p:spPr bwMode="auto">
            <a:xfrm>
              <a:off x="5782827" y="5818298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9" name="Straight Connector 191"/>
            <p:cNvCxnSpPr>
              <a:cxnSpLocks noChangeShapeType="1"/>
            </p:cNvCxnSpPr>
            <p:nvPr/>
          </p:nvCxnSpPr>
          <p:spPr bwMode="auto">
            <a:xfrm>
              <a:off x="5935230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0" name="Straight Connector 192"/>
            <p:cNvCxnSpPr>
              <a:cxnSpLocks noChangeShapeType="1"/>
            </p:cNvCxnSpPr>
            <p:nvPr/>
          </p:nvCxnSpPr>
          <p:spPr bwMode="auto">
            <a:xfrm>
              <a:off x="5859020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1" name="Straight Connector 193"/>
            <p:cNvCxnSpPr>
              <a:cxnSpLocks noChangeShapeType="1"/>
            </p:cNvCxnSpPr>
            <p:nvPr/>
          </p:nvCxnSpPr>
          <p:spPr bwMode="auto">
            <a:xfrm>
              <a:off x="6011423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2" name="Straight Connector 194"/>
            <p:cNvCxnSpPr>
              <a:cxnSpLocks noChangeShapeType="1"/>
            </p:cNvCxnSpPr>
            <p:nvPr/>
          </p:nvCxnSpPr>
          <p:spPr bwMode="auto">
            <a:xfrm>
              <a:off x="6092411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3" name="Straight Connector 196"/>
            <p:cNvCxnSpPr>
              <a:cxnSpLocks noChangeShapeType="1"/>
            </p:cNvCxnSpPr>
            <p:nvPr/>
          </p:nvCxnSpPr>
          <p:spPr bwMode="auto">
            <a:xfrm>
              <a:off x="6168604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4" name="Straight Connector 191"/>
            <p:cNvCxnSpPr>
              <a:cxnSpLocks noChangeShapeType="1"/>
            </p:cNvCxnSpPr>
            <p:nvPr/>
          </p:nvCxnSpPr>
          <p:spPr bwMode="auto">
            <a:xfrm>
              <a:off x="6240062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5" name="Straight Connector 193"/>
            <p:cNvCxnSpPr>
              <a:cxnSpLocks noChangeShapeType="1"/>
            </p:cNvCxnSpPr>
            <p:nvPr/>
          </p:nvCxnSpPr>
          <p:spPr bwMode="auto">
            <a:xfrm>
              <a:off x="6316255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6" name="Straight Connector 194"/>
            <p:cNvCxnSpPr>
              <a:cxnSpLocks noChangeShapeType="1"/>
            </p:cNvCxnSpPr>
            <p:nvPr/>
          </p:nvCxnSpPr>
          <p:spPr bwMode="auto">
            <a:xfrm>
              <a:off x="6397243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7" name="Straight Connector 196"/>
            <p:cNvCxnSpPr>
              <a:cxnSpLocks noChangeShapeType="1"/>
            </p:cNvCxnSpPr>
            <p:nvPr/>
          </p:nvCxnSpPr>
          <p:spPr bwMode="auto">
            <a:xfrm>
              <a:off x="6473436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8" name="Rectangle 179"/>
            <p:cNvSpPr>
              <a:spLocks noChangeArrowheads="1"/>
            </p:cNvSpPr>
            <p:nvPr/>
          </p:nvSpPr>
          <p:spPr bwMode="auto">
            <a:xfrm>
              <a:off x="6529667" y="5920056"/>
              <a:ext cx="421001" cy="301622"/>
            </a:xfrm>
            <a:prstGeom prst="rect">
              <a:avLst/>
            </a:prstGeom>
            <a:solidFill>
              <a:srgbClr val="2FA6FF">
                <a:alpha val="49804"/>
              </a:srgbClr>
            </a:solidFill>
            <a:ln w="19050">
              <a:noFill/>
            </a:ln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429" name="Straight Connector 190"/>
            <p:cNvCxnSpPr>
              <a:cxnSpLocks noChangeShapeType="1"/>
            </p:cNvCxnSpPr>
            <p:nvPr/>
          </p:nvCxnSpPr>
          <p:spPr bwMode="auto">
            <a:xfrm>
              <a:off x="6549654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0" name="Straight Connector 191"/>
            <p:cNvCxnSpPr>
              <a:cxnSpLocks noChangeShapeType="1"/>
            </p:cNvCxnSpPr>
            <p:nvPr/>
          </p:nvCxnSpPr>
          <p:spPr bwMode="auto">
            <a:xfrm>
              <a:off x="6702057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1" name="Straight Connector 192"/>
            <p:cNvCxnSpPr>
              <a:cxnSpLocks noChangeShapeType="1"/>
            </p:cNvCxnSpPr>
            <p:nvPr/>
          </p:nvCxnSpPr>
          <p:spPr bwMode="auto">
            <a:xfrm>
              <a:off x="6625847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2" name="Straight Connector 193"/>
            <p:cNvCxnSpPr>
              <a:cxnSpLocks noChangeShapeType="1"/>
            </p:cNvCxnSpPr>
            <p:nvPr/>
          </p:nvCxnSpPr>
          <p:spPr bwMode="auto">
            <a:xfrm>
              <a:off x="6778250" y="5818250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3" name="Straight Connector 194"/>
            <p:cNvCxnSpPr>
              <a:cxnSpLocks noChangeShapeType="1"/>
            </p:cNvCxnSpPr>
            <p:nvPr/>
          </p:nvCxnSpPr>
          <p:spPr bwMode="auto">
            <a:xfrm>
              <a:off x="6859238" y="5818266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4" name="Straight Connector 196"/>
            <p:cNvCxnSpPr>
              <a:cxnSpLocks noChangeShapeType="1"/>
            </p:cNvCxnSpPr>
            <p:nvPr/>
          </p:nvCxnSpPr>
          <p:spPr bwMode="auto">
            <a:xfrm>
              <a:off x="6935431" y="5818250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5" name="Rectangle 178"/>
            <p:cNvSpPr>
              <a:spLocks noChangeArrowheads="1"/>
            </p:cNvSpPr>
            <p:nvPr/>
          </p:nvSpPr>
          <p:spPr bwMode="auto">
            <a:xfrm>
              <a:off x="7998048" y="5920120"/>
              <a:ext cx="106327" cy="301622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436" name="Straight Connector 166"/>
            <p:cNvCxnSpPr>
              <a:cxnSpLocks noChangeShapeType="1"/>
            </p:cNvCxnSpPr>
            <p:nvPr/>
          </p:nvCxnSpPr>
          <p:spPr bwMode="auto">
            <a:xfrm>
              <a:off x="8054785" y="5818346"/>
              <a:ext cx="0" cy="403428"/>
            </a:xfrm>
            <a:prstGeom prst="line">
              <a:avLst/>
            </a:prstGeom>
            <a:noFill/>
            <a:ln w="7620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7" name="Rectangle 180"/>
            <p:cNvSpPr>
              <a:spLocks noChangeArrowheads="1"/>
            </p:cNvSpPr>
            <p:nvPr/>
          </p:nvSpPr>
          <p:spPr bwMode="auto">
            <a:xfrm>
              <a:off x="8112375" y="5920120"/>
              <a:ext cx="167057" cy="30162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sp>
          <p:nvSpPr>
            <p:cNvPr id="438" name="Rectangle 179"/>
            <p:cNvSpPr>
              <a:spLocks noChangeArrowheads="1"/>
            </p:cNvSpPr>
            <p:nvPr/>
          </p:nvSpPr>
          <p:spPr bwMode="auto">
            <a:xfrm>
              <a:off x="8279432" y="5922441"/>
              <a:ext cx="194241" cy="301622"/>
            </a:xfrm>
            <a:prstGeom prst="rect">
              <a:avLst/>
            </a:prstGeom>
            <a:solidFill>
              <a:srgbClr val="0070C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algn="ctr">
                <a:buClr>
                  <a:srgbClr val="F8B323"/>
                </a:buClr>
                <a:buFont typeface="Wingdings" pitchFamily="2" charset="2"/>
                <a:buNone/>
              </a:pPr>
              <a:endParaRPr lang="de-DE" sz="900" b="1">
                <a:solidFill>
                  <a:srgbClr val="261748"/>
                </a:solidFill>
                <a:ea typeface="ＭＳ Ｐゴシック" pitchFamily="116" charset="-128"/>
              </a:endParaRPr>
            </a:p>
          </p:txBody>
        </p:sp>
        <p:cxnSp>
          <p:nvCxnSpPr>
            <p:cNvPr id="439" name="Straight Connector 190"/>
            <p:cNvCxnSpPr>
              <a:cxnSpLocks noChangeShapeType="1"/>
            </p:cNvCxnSpPr>
            <p:nvPr/>
          </p:nvCxnSpPr>
          <p:spPr bwMode="auto">
            <a:xfrm>
              <a:off x="8307217" y="5818298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0" name="Straight Connector 191"/>
            <p:cNvCxnSpPr>
              <a:cxnSpLocks noChangeShapeType="1"/>
            </p:cNvCxnSpPr>
            <p:nvPr/>
          </p:nvCxnSpPr>
          <p:spPr bwMode="auto">
            <a:xfrm>
              <a:off x="8459620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1" name="Straight Connector 192"/>
            <p:cNvCxnSpPr>
              <a:cxnSpLocks noChangeShapeType="1"/>
            </p:cNvCxnSpPr>
            <p:nvPr/>
          </p:nvCxnSpPr>
          <p:spPr bwMode="auto">
            <a:xfrm>
              <a:off x="8383410" y="5818282"/>
              <a:ext cx="0" cy="403428"/>
            </a:xfrm>
            <a:prstGeom prst="line">
              <a:avLst/>
            </a:prstGeom>
            <a:noFill/>
            <a:ln w="19050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2" name="Straight Arrow Connector 168"/>
            <p:cNvCxnSpPr>
              <a:cxnSpLocks noChangeShapeType="1"/>
            </p:cNvCxnSpPr>
            <p:nvPr/>
          </p:nvCxnSpPr>
          <p:spPr bwMode="auto">
            <a:xfrm>
              <a:off x="7654329" y="6236441"/>
              <a:ext cx="843159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495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layout</a:t>
            </a:r>
            <a:endParaRPr lang="en-GB" dirty="0"/>
          </a:p>
        </p:txBody>
      </p:sp>
      <p:pic>
        <p:nvPicPr>
          <p:cNvPr id="539653" name="Picture 8" descr="FLASH-2007 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579938"/>
            <a:ext cx="20542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54" name="Picture 10" descr="FLASH-2007 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22363"/>
            <a:ext cx="2071687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55" name="Picture 88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579938"/>
            <a:ext cx="20542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56" name="Picture 8" descr="1cc1+ACC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8"/>
          <a:stretch>
            <a:fillRect/>
          </a:stretch>
        </p:blipFill>
        <p:spPr bwMode="auto">
          <a:xfrm>
            <a:off x="152400" y="1122363"/>
            <a:ext cx="2387600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7" name="Picture 9" descr="FLASH-2007 00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4579938"/>
            <a:ext cx="20542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58" name="Picture 10" descr="undulator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579938"/>
            <a:ext cx="2054225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Rectangle 182"/>
          <p:cNvSpPr>
            <a:spLocks noChangeArrowheads="1"/>
          </p:cNvSpPr>
          <p:nvPr/>
        </p:nvSpPr>
        <p:spPr bwMode="auto">
          <a:xfrm>
            <a:off x="250825" y="6165850"/>
            <a:ext cx="2352675" cy="604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Normal conducting 1.3 GHz RF gun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Ce</a:t>
            </a:r>
            <a:r>
              <a:rPr lang="en-US" sz="1200" b="1" baseline="-25000" dirty="0"/>
              <a:t>2</a:t>
            </a:r>
            <a:r>
              <a:rPr lang="en-US" sz="900" b="1" dirty="0"/>
              <a:t>Te cathode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GB" sz="900" b="1" dirty="0"/>
              <a:t> </a:t>
            </a:r>
            <a:r>
              <a:rPr lang="en-GB" sz="900" b="1" dirty="0" err="1"/>
              <a:t>Nd:YLF</a:t>
            </a:r>
            <a:r>
              <a:rPr lang="en-GB" sz="900" b="1" dirty="0"/>
              <a:t> based </a:t>
            </a:r>
            <a:r>
              <a:rPr lang="en-GB" sz="900" b="1" dirty="0" err="1"/>
              <a:t>ps</a:t>
            </a:r>
            <a:r>
              <a:rPr lang="en-GB" sz="900" b="1" dirty="0"/>
              <a:t> photocathode laser </a:t>
            </a:r>
            <a:endParaRPr lang="en-US" sz="900" b="1" dirty="0"/>
          </a:p>
        </p:txBody>
      </p:sp>
      <p:sp>
        <p:nvSpPr>
          <p:cNvPr id="193" name="Rectangle 192"/>
          <p:cNvSpPr>
            <a:spLocks noChangeArrowheads="1"/>
          </p:cNvSpPr>
          <p:nvPr/>
        </p:nvSpPr>
        <p:spPr bwMode="auto">
          <a:xfrm>
            <a:off x="4617364" y="6165850"/>
            <a:ext cx="1382009" cy="5355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 smtClean="0"/>
              <a:t> </a:t>
            </a:r>
            <a:r>
              <a:rPr lang="en-US" sz="900" b="1" dirty="0" err="1" smtClean="0"/>
              <a:t>sFLASH</a:t>
            </a:r>
            <a:r>
              <a:rPr lang="en-US" sz="900" b="1" dirty="0" smtClean="0"/>
              <a:t> </a:t>
            </a:r>
            <a:r>
              <a:rPr lang="en-US" sz="900" b="1" dirty="0" err="1" smtClean="0"/>
              <a:t>undulators</a:t>
            </a:r>
            <a:r>
              <a:rPr lang="en-US" sz="900" b="1" dirty="0" smtClean="0"/>
              <a:t> (variable gap)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 smtClean="0"/>
              <a:t>THz Undulator</a:t>
            </a:r>
            <a:endParaRPr lang="en-US" sz="900" b="1" dirty="0"/>
          </a:p>
        </p:txBody>
      </p:sp>
      <p:sp>
        <p:nvSpPr>
          <p:cNvPr id="195" name="Rectangle 194"/>
          <p:cNvSpPr>
            <a:spLocks noChangeArrowheads="1"/>
          </p:cNvSpPr>
          <p:nvPr/>
        </p:nvSpPr>
        <p:spPr bwMode="auto">
          <a:xfrm>
            <a:off x="2587625" y="768350"/>
            <a:ext cx="2085975" cy="3439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TESLA type superconducting accelerating </a:t>
            </a:r>
            <a:r>
              <a:rPr lang="en-US" sz="900" b="1" dirty="0" smtClean="0"/>
              <a:t>modules 1.3 GHz</a:t>
            </a:r>
            <a:endParaRPr lang="en-US" sz="900" b="1" dirty="0"/>
          </a:p>
        </p:txBody>
      </p:sp>
      <p:sp>
        <p:nvSpPr>
          <p:cNvPr id="196" name="Rectangle 195"/>
          <p:cNvSpPr>
            <a:spLocks noChangeArrowheads="1"/>
          </p:cNvSpPr>
          <p:nvPr/>
        </p:nvSpPr>
        <p:spPr bwMode="auto">
          <a:xfrm>
            <a:off x="5026025" y="768350"/>
            <a:ext cx="1415772" cy="4131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</a:t>
            </a:r>
            <a:r>
              <a:rPr lang="en-US" sz="900" b="1" dirty="0" smtClean="0"/>
              <a:t>Fixed </a:t>
            </a:r>
            <a:r>
              <a:rPr lang="en-US" sz="900" b="1" dirty="0"/>
              <a:t>gap </a:t>
            </a:r>
            <a:r>
              <a:rPr lang="en-US" sz="900" b="1" dirty="0" smtClean="0"/>
              <a:t>undulator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</a:t>
            </a:r>
            <a:r>
              <a:rPr lang="en-US" sz="900" b="1" dirty="0" smtClean="0"/>
              <a:t>length </a:t>
            </a:r>
            <a:r>
              <a:rPr lang="en-US" sz="900" b="1" dirty="0"/>
              <a:t>~ 27 </a:t>
            </a:r>
            <a:r>
              <a:rPr lang="en-US" sz="900" b="1" dirty="0" smtClean="0"/>
              <a:t>m</a:t>
            </a:r>
            <a:endParaRPr lang="en-US" sz="900" b="1" dirty="0"/>
          </a:p>
        </p:txBody>
      </p:sp>
      <p:sp>
        <p:nvSpPr>
          <p:cNvPr id="197" name="Rectangle 203"/>
          <p:cNvSpPr>
            <a:spLocks noChangeArrowheads="1"/>
          </p:cNvSpPr>
          <p:nvPr/>
        </p:nvSpPr>
        <p:spPr bwMode="auto">
          <a:xfrm>
            <a:off x="6835653" y="6117902"/>
            <a:ext cx="1774845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FLASH1 </a:t>
            </a:r>
            <a:r>
              <a:rPr lang="en-US" sz="900" b="1" dirty="0"/>
              <a:t>Experimental Hall</a:t>
            </a:r>
          </a:p>
        </p:txBody>
      </p:sp>
      <p:sp>
        <p:nvSpPr>
          <p:cNvPr id="198" name="Rectangle 197"/>
          <p:cNvSpPr>
            <a:spLocks noChangeArrowheads="1"/>
          </p:cNvSpPr>
          <p:nvPr/>
        </p:nvSpPr>
        <p:spPr bwMode="auto">
          <a:xfrm>
            <a:off x="288309" y="842847"/>
            <a:ext cx="1953929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3</a:t>
            </a:r>
            <a:r>
              <a:rPr lang="en-US" sz="900" b="1" baseline="30000" dirty="0" smtClean="0"/>
              <a:t>rd</a:t>
            </a:r>
            <a:r>
              <a:rPr lang="en-US" sz="900" b="1" dirty="0" smtClean="0"/>
              <a:t> harmonic module 3.9 GHz</a:t>
            </a:r>
            <a:endParaRPr lang="en-US" sz="900" b="1" dirty="0"/>
          </a:p>
        </p:txBody>
      </p:sp>
      <p:sp>
        <p:nvSpPr>
          <p:cNvPr id="199" name="Rectangle 198"/>
          <p:cNvSpPr>
            <a:spLocks noChangeArrowheads="1"/>
          </p:cNvSpPr>
          <p:nvPr/>
        </p:nvSpPr>
        <p:spPr bwMode="auto">
          <a:xfrm>
            <a:off x="2715991" y="6165850"/>
            <a:ext cx="1739899" cy="4108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 smtClean="0"/>
              <a:t> Diagnostics and matching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 smtClean="0"/>
              <a:t> Deflecting cavity LOLA</a:t>
            </a:r>
            <a:endParaRPr lang="en-US" sz="900" b="1" dirty="0"/>
          </a:p>
        </p:txBody>
      </p:sp>
      <p:pic>
        <p:nvPicPr>
          <p:cNvPr id="39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5946" r="4891" b="12267"/>
          <a:stretch/>
        </p:blipFill>
        <p:spPr bwMode="auto">
          <a:xfrm>
            <a:off x="2400566" y="1124330"/>
            <a:ext cx="2390090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2627070"/>
            <a:ext cx="8853637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2" name="Picture 631" descr="D:\FLASH_II\FLASH_II_4All\www\drawings\buildings\270_110126_3dBildersammlung\270_101210_aussen02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0"/>
          <a:stretch/>
        </p:blipFill>
        <p:spPr bwMode="auto">
          <a:xfrm>
            <a:off x="6778625" y="1124330"/>
            <a:ext cx="2135080" cy="155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6970720" y="898525"/>
            <a:ext cx="1774845" cy="21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900" b="1" dirty="0"/>
              <a:t>  </a:t>
            </a:r>
            <a:r>
              <a:rPr lang="en-US" sz="900" b="1" dirty="0" smtClean="0"/>
              <a:t>FLASH2 Experimental </a:t>
            </a:r>
            <a:r>
              <a:rPr lang="en-US" sz="900" b="1" dirty="0"/>
              <a:t>Hall</a:t>
            </a:r>
          </a:p>
        </p:txBody>
      </p:sp>
    </p:spTree>
    <p:extLst>
      <p:ext uri="{BB962C8B-B14F-4D97-AF65-F5344CB8AC3E}">
        <p14:creationId xmlns:p14="http://schemas.microsoft.com/office/powerpoint/2010/main" val="28582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4095" r="2932" b="4492"/>
          <a:stretch/>
        </p:blipFill>
        <p:spPr bwMode="auto">
          <a:xfrm>
            <a:off x="-1" y="4116"/>
            <a:ext cx="9144001" cy="685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286" y="152400"/>
            <a:ext cx="4702628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FLASH II project: one accelerator with</a:t>
            </a:r>
          </a:p>
          <a:p>
            <a:r>
              <a:rPr lang="en-US" dirty="0" smtClean="0"/>
              <a:t>two </a:t>
            </a:r>
            <a:r>
              <a:rPr lang="en-US" dirty="0" err="1" smtClean="0"/>
              <a:t>beamlines</a:t>
            </a:r>
            <a:r>
              <a:rPr lang="en-US" dirty="0" smtClean="0"/>
              <a:t>: FLASH1 and FLASH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0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Lasing of FLASH1 and FLASH2 Simultaneously</a:t>
            </a:r>
            <a:r>
              <a:rPr lang="en-US" dirty="0">
                <a:solidFill>
                  <a:srgbClr val="FFCC00"/>
                </a:solidFill>
              </a:rPr>
              <a:t>.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977899"/>
            <a:ext cx="8520113" cy="4791529"/>
          </a:xfrm>
        </p:spPr>
        <p:txBody>
          <a:bodyPr/>
          <a:lstStyle/>
          <a:p>
            <a:r>
              <a:rPr lang="en-US" dirty="0" smtClean="0"/>
              <a:t>Take advantage of superconducting accelerator</a:t>
            </a:r>
            <a:endParaRPr lang="en-US" sz="1800" dirty="0" smtClean="0">
              <a:sym typeface="Wingdings" pitchFamily="2" charset="2"/>
            </a:endParaRPr>
          </a:p>
          <a:p>
            <a:pPr marL="444500" lvl="1" indent="0">
              <a:buNone/>
            </a:pPr>
            <a:r>
              <a:rPr lang="en-US" sz="1800" dirty="0" smtClean="0">
                <a:sym typeface="Wingdings" pitchFamily="2" charset="2"/>
              </a:rPr>
              <a:t>    Fast switching within a pulse train with a fast kicker</a:t>
            </a:r>
            <a:endParaRPr lang="en-US" sz="1800" dirty="0" smtClean="0">
              <a:solidFill>
                <a:srgbClr val="00B050"/>
              </a:solidFill>
              <a:sym typeface="Wingdings" pitchFamily="2" charset="2"/>
            </a:endParaRPr>
          </a:p>
          <a:p>
            <a:pPr marL="444500" lvl="1" indent="0">
              <a:buNone/>
            </a:pPr>
            <a:r>
              <a:rPr lang="en-US" sz="1800" dirty="0" smtClean="0">
                <a:sym typeface="Wingdings" pitchFamily="2" charset="2"/>
              </a:rPr>
              <a:t>    </a:t>
            </a:r>
            <a:r>
              <a:rPr lang="en-US" sz="1800" dirty="0">
                <a:sym typeface="Wingdings" pitchFamily="2" charset="2"/>
              </a:rPr>
              <a:t>FLASH1 </a:t>
            </a:r>
            <a:r>
              <a:rPr lang="en-US" sz="1800" dirty="0" smtClean="0">
                <a:sym typeface="Wingdings" pitchFamily="2" charset="2"/>
              </a:rPr>
              <a:t>and FLASH2 share a long pulse train</a:t>
            </a:r>
          </a:p>
          <a:p>
            <a:r>
              <a:rPr lang="en-US" dirty="0" smtClean="0"/>
              <a:t>Flexibility:</a:t>
            </a:r>
          </a:p>
          <a:p>
            <a:pPr lvl="1"/>
            <a:r>
              <a:rPr lang="en-US" sz="1800" dirty="0" smtClean="0"/>
              <a:t>Different photon pulse lengths </a:t>
            </a:r>
          </a:p>
          <a:p>
            <a:pPr marL="444500" lvl="1" indent="0">
              <a:buNone/>
            </a:pPr>
            <a:r>
              <a:rPr lang="en-US" dirty="0" smtClean="0">
                <a:sym typeface="Wingdings" pitchFamily="2" charset="2"/>
              </a:rPr>
              <a:t>     requires different bunch compression and thus different bunch charge </a:t>
            </a:r>
          </a:p>
          <a:p>
            <a:pPr lvl="1"/>
            <a:r>
              <a:rPr lang="en-US" sz="1800" dirty="0" smtClean="0">
                <a:sym typeface="Wingdings" pitchFamily="2" charset="2"/>
              </a:rPr>
              <a:t>Different wavelengths</a:t>
            </a:r>
          </a:p>
          <a:p>
            <a:pPr marL="444500" lvl="1" indent="0">
              <a:buNone/>
            </a:pPr>
            <a:r>
              <a:rPr lang="en-US" dirty="0" smtClean="0">
                <a:sym typeface="Wingdings" pitchFamily="2" charset="2"/>
              </a:rPr>
              <a:t>    Variable gap undulator in FLASH2</a:t>
            </a:r>
          </a:p>
          <a:p>
            <a:pPr lvl="1"/>
            <a:r>
              <a:rPr lang="en-US" sz="1800" dirty="0" smtClean="0">
                <a:sym typeface="Wingdings" pitchFamily="2" charset="2"/>
              </a:rPr>
              <a:t>Wavelength scans in FLASH1</a:t>
            </a:r>
          </a:p>
          <a:p>
            <a:pPr marL="444500" lvl="1" indent="0">
              <a:buNone/>
            </a:pPr>
            <a:r>
              <a:rPr lang="en-US" sz="1800" dirty="0" smtClean="0">
                <a:sym typeface="Wingdings" pitchFamily="2" charset="2"/>
              </a:rPr>
              <a:t>   </a:t>
            </a:r>
            <a:r>
              <a:rPr lang="en-US" dirty="0" smtClean="0">
                <a:sym typeface="Wingdings" pitchFamily="2" charset="2"/>
              </a:rPr>
              <a:t> Requires beam energy change (fixed gap undulators)</a:t>
            </a:r>
          </a:p>
          <a:p>
            <a:pPr marL="444500" lvl="1" indent="0"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 </a:t>
            </a:r>
            <a:r>
              <a:rPr lang="en-US" dirty="0"/>
              <a:t>Small changes in RF settings </a:t>
            </a:r>
            <a:r>
              <a:rPr lang="en-US" dirty="0" smtClean="0"/>
              <a:t>required independent for FLASH 1 and FLASH2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8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FLASH2 beamline </a:t>
            </a:r>
            <a:endParaRPr lang="en-US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478541"/>
              </p:ext>
            </p:extLst>
          </p:nvPr>
        </p:nvGraphicFramePr>
        <p:xfrm>
          <a:off x="274321" y="997252"/>
          <a:ext cx="440943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799"/>
                <a:gridCol w="2200640"/>
              </a:tblGrid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Electron beam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A5EB"/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Beam Energy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0.5 – 1.25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Emittance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(norm.)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– 3 </a:t>
                      </a:r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mm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mrad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Energy Spread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 0.5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MeV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Peak Current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2.5 kA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Bunch charge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 0.02 – 1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nC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Bunch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spacing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1 – 25 µs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Repetition rate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10 Hz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47547"/>
              </p:ext>
            </p:extLst>
          </p:nvPr>
        </p:nvGraphicFramePr>
        <p:xfrm>
          <a:off x="4752716" y="997252"/>
          <a:ext cx="4231684" cy="250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353"/>
                <a:gridCol w="1890331"/>
              </a:tblGrid>
              <a:tr h="41639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Undulator 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639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Period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31.4 mm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212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Segment Length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2.5 m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6394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Segments 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 12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6394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Gap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 Variable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16394"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Focusing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 FODO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288658"/>
              </p:ext>
            </p:extLst>
          </p:nvPr>
        </p:nvGraphicFramePr>
        <p:xfrm>
          <a:off x="274321" y="4381053"/>
          <a:ext cx="440943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799"/>
                <a:gridCol w="220064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Energy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Wavelength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A5EB"/>
                    </a:solidFill>
                  </a:tcPr>
                </a:tc>
              </a:tr>
              <a:tr h="3543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0.7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– 40 nm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1.0 </a:t>
                      </a:r>
                      <a:r>
                        <a:rPr lang="en-US" sz="2000" baseline="0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6 – 20 nm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543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1.25 </a:t>
                      </a:r>
                      <a:r>
                        <a:rPr lang="en-US" sz="2000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itchFamily="34" charset="0"/>
                          <a:cs typeface="Arial" pitchFamily="34" charset="0"/>
                        </a:rPr>
                        <a:t> 4</a:t>
                      </a:r>
                      <a:r>
                        <a:rPr lang="en-US" sz="2000" baseline="0" dirty="0" smtClean="0">
                          <a:latin typeface="Arial" pitchFamily="34" charset="0"/>
                          <a:cs typeface="Arial" pitchFamily="34" charset="0"/>
                        </a:rPr>
                        <a:t> – 13.5 nm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4082" r="6661"/>
          <a:stretch/>
        </p:blipFill>
        <p:spPr bwMode="auto">
          <a:xfrm>
            <a:off x="1773044" y="1363373"/>
            <a:ext cx="5960605" cy="451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9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32" y="2815457"/>
            <a:ext cx="5381467" cy="30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charset="0"/>
                <a:sym typeface="Wingdings" pitchFamily="2" charset="2"/>
              </a:rPr>
              <a:t>Beamline switching (FLASH1 and FLASH2</a:t>
            </a:r>
            <a:r>
              <a:rPr lang="en-US" dirty="0" smtClean="0">
                <a:cs typeface="Arial" charset="0"/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333" y="2791691"/>
            <a:ext cx="5410199" cy="3658269"/>
          </a:xfrm>
        </p:spPr>
        <p:txBody>
          <a:bodyPr/>
          <a:lstStyle/>
          <a:p>
            <a:r>
              <a:rPr lang="en-US" dirty="0" smtClean="0"/>
              <a:t>Flexibility in</a:t>
            </a:r>
          </a:p>
          <a:p>
            <a:pPr lvl="1"/>
            <a:r>
              <a:rPr lang="en-US" dirty="0" smtClean="0"/>
              <a:t>Intra-train repetition rate</a:t>
            </a:r>
            <a:endParaRPr lang="en-US" dirty="0"/>
          </a:p>
          <a:p>
            <a:pPr lvl="1"/>
            <a:r>
              <a:rPr lang="en-US" dirty="0" smtClean="0"/>
              <a:t>Number of pulses per train</a:t>
            </a:r>
          </a:p>
          <a:p>
            <a:pPr lvl="1"/>
            <a:r>
              <a:rPr lang="en-US" dirty="0" smtClean="0"/>
              <a:t>Longitudinal pulse shape</a:t>
            </a:r>
          </a:p>
          <a:p>
            <a:pPr lvl="1"/>
            <a:r>
              <a:rPr lang="en-US" dirty="0" smtClean="0"/>
              <a:t>Single pulse energy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dirty="0" smtClean="0"/>
              <a:t>or both(!) users</a:t>
            </a:r>
          </a:p>
          <a:p>
            <a:r>
              <a:rPr lang="en-US" dirty="0" smtClean="0"/>
              <a:t>Bunch kicker test successful</a:t>
            </a:r>
          </a:p>
          <a:p>
            <a:r>
              <a:rPr lang="en-US" dirty="0"/>
              <a:t>P</a:t>
            </a:r>
            <a:r>
              <a:rPr lang="en-US" dirty="0" smtClean="0"/>
              <a:t>ulse length test successful</a:t>
            </a:r>
          </a:p>
          <a:p>
            <a:r>
              <a:rPr lang="en-US" dirty="0" smtClean="0"/>
              <a:t>Tests with 2 injector lasers successful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99868" y="861707"/>
            <a:ext cx="9848851" cy="1825931"/>
            <a:chOff x="-52388" y="861707"/>
            <a:chExt cx="9848851" cy="1825931"/>
          </a:xfrm>
        </p:grpSpPr>
        <p:grpSp>
          <p:nvGrpSpPr>
            <p:cNvPr id="5" name="Group 4"/>
            <p:cNvGrpSpPr/>
            <p:nvPr/>
          </p:nvGrpSpPr>
          <p:grpSpPr>
            <a:xfrm>
              <a:off x="7698547" y="1333744"/>
              <a:ext cx="1158641" cy="755650"/>
              <a:chOff x="3133324" y="6011668"/>
              <a:chExt cx="1158641" cy="755650"/>
            </a:xfrm>
          </p:grpSpPr>
          <p:pic>
            <p:nvPicPr>
              <p:cNvPr id="42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2"/>
              <a:stretch/>
            </p:blipFill>
            <p:spPr bwMode="auto">
              <a:xfrm>
                <a:off x="3605212" y="6011668"/>
                <a:ext cx="686753" cy="75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650"/>
              <a:stretch/>
            </p:blipFill>
            <p:spPr bwMode="auto">
              <a:xfrm>
                <a:off x="3133324" y="6346874"/>
                <a:ext cx="528528" cy="420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5349388" y="1333744"/>
              <a:ext cx="1158641" cy="755650"/>
              <a:chOff x="3133324" y="6011668"/>
              <a:chExt cx="1158641" cy="755650"/>
            </a:xfrm>
          </p:grpSpPr>
          <p:pic>
            <p:nvPicPr>
              <p:cNvPr id="40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2"/>
              <a:stretch/>
            </p:blipFill>
            <p:spPr bwMode="auto">
              <a:xfrm>
                <a:off x="3605212" y="6011668"/>
                <a:ext cx="686753" cy="75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650"/>
              <a:stretch/>
            </p:blipFill>
            <p:spPr bwMode="auto">
              <a:xfrm>
                <a:off x="3133324" y="6346874"/>
                <a:ext cx="528528" cy="420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2597360" y="1376363"/>
              <a:ext cx="1158641" cy="755650"/>
              <a:chOff x="3133324" y="6011668"/>
              <a:chExt cx="1158641" cy="755650"/>
            </a:xfrm>
          </p:grpSpPr>
          <p:pic>
            <p:nvPicPr>
              <p:cNvPr id="38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2"/>
              <a:stretch/>
            </p:blipFill>
            <p:spPr bwMode="auto">
              <a:xfrm>
                <a:off x="3605212" y="6011668"/>
                <a:ext cx="686753" cy="75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650"/>
              <a:stretch/>
            </p:blipFill>
            <p:spPr bwMode="auto">
              <a:xfrm>
                <a:off x="3133324" y="6346874"/>
                <a:ext cx="528528" cy="420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-52388" y="2154238"/>
              <a:ext cx="91440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525463" y="861707"/>
              <a:ext cx="5899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 dirty="0">
                  <a:cs typeface="Arial" charset="0"/>
                  <a:sym typeface="Wingdings" pitchFamily="2" charset="2"/>
                </a:rPr>
                <a:t>Within 1 RF pulse part to </a:t>
              </a:r>
              <a:r>
                <a:rPr lang="en-US" sz="1800" dirty="0">
                  <a:solidFill>
                    <a:srgbClr val="3399FF"/>
                  </a:solidFill>
                  <a:cs typeface="Arial" charset="0"/>
                  <a:sym typeface="Wingdings" pitchFamily="2" charset="2"/>
                </a:rPr>
                <a:t>FLASH1</a:t>
              </a:r>
              <a:r>
                <a:rPr lang="en-US" sz="1800" dirty="0">
                  <a:cs typeface="Arial" charset="0"/>
                  <a:sym typeface="Wingdings" pitchFamily="2" charset="2"/>
                </a:rPr>
                <a:t> and part to 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  <a:sym typeface="Wingdings" pitchFamily="2" charset="2"/>
                </a:rPr>
                <a:t>FLASH2</a:t>
              </a:r>
              <a:endParaRPr lang="en-GB" sz="1800" dirty="0">
                <a:solidFill>
                  <a:srgbClr val="FF0000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>
              <a:off x="2462213" y="2535238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1912938" y="2320925"/>
              <a:ext cx="247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800">
                  <a:cs typeface="Arial" charset="0"/>
                  <a:sym typeface="Wingdings" pitchFamily="2" charset="2"/>
                </a:rPr>
                <a:t>t</a:t>
              </a: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flipV="1">
              <a:off x="785813" y="1239838"/>
              <a:ext cx="609600" cy="6858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V="1">
              <a:off x="3071813" y="1239838"/>
              <a:ext cx="609600" cy="6858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 flipV="1">
              <a:off x="5815013" y="1163638"/>
              <a:ext cx="609600" cy="6858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 flipV="1">
              <a:off x="8177213" y="1087438"/>
              <a:ext cx="609600" cy="6858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1547813" y="1773238"/>
              <a:ext cx="83820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>
              <a:off x="3910013" y="1773238"/>
              <a:ext cx="83820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auto">
            <a:xfrm>
              <a:off x="6577013" y="1773238"/>
              <a:ext cx="83820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8958263" y="2184400"/>
              <a:ext cx="83820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404813" y="2154238"/>
              <a:ext cx="7985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cs typeface="Arial" charset="0"/>
                  <a:sym typeface="Wingdings" pitchFamily="2" charset="2"/>
                </a:rPr>
                <a:t>800 </a:t>
              </a:r>
              <a:r>
                <a:rPr lang="en-US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>
                  <a:cs typeface="Arial" charset="0"/>
                  <a:sym typeface="Wingdings" pitchFamily="2" charset="2"/>
                </a:rPr>
                <a:t>s</a:t>
              </a:r>
              <a:endParaRPr lang="en-GB">
                <a:cs typeface="Arial" charset="0"/>
                <a:sym typeface="Wingdings" pitchFamily="2" charset="2"/>
              </a:endParaRPr>
            </a:p>
          </p:txBody>
        </p:sp>
        <p:sp>
          <p:nvSpPr>
            <p:cNvPr id="21" name="Text Box 36"/>
            <p:cNvSpPr txBox="1">
              <a:spLocks noChangeArrowheads="1"/>
            </p:cNvSpPr>
            <p:nvPr/>
          </p:nvSpPr>
          <p:spPr bwMode="auto">
            <a:xfrm>
              <a:off x="2843213" y="2154238"/>
              <a:ext cx="7985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cs typeface="Arial" charset="0"/>
                  <a:sym typeface="Wingdings" pitchFamily="2" charset="2"/>
                </a:rPr>
                <a:t>800 </a:t>
              </a:r>
              <a:r>
                <a:rPr lang="en-US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>
                  <a:cs typeface="Arial" charset="0"/>
                  <a:sym typeface="Wingdings" pitchFamily="2" charset="2"/>
                </a:rPr>
                <a:t>s</a:t>
              </a:r>
              <a:endParaRPr lang="en-GB">
                <a:cs typeface="Arial" charset="0"/>
                <a:sym typeface="Wingdings" pitchFamily="2" charset="2"/>
              </a:endParaRPr>
            </a:p>
          </p:txBody>
        </p:sp>
        <p:sp>
          <p:nvSpPr>
            <p:cNvPr id="22" name="Text Box 37"/>
            <p:cNvSpPr txBox="1">
              <a:spLocks noChangeArrowheads="1"/>
            </p:cNvSpPr>
            <p:nvPr/>
          </p:nvSpPr>
          <p:spPr bwMode="auto">
            <a:xfrm>
              <a:off x="5510213" y="2154238"/>
              <a:ext cx="7985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cs typeface="Arial" charset="0"/>
                  <a:sym typeface="Wingdings" pitchFamily="2" charset="2"/>
                </a:rPr>
                <a:t>800 </a:t>
              </a:r>
              <a:r>
                <a:rPr lang="en-US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>
                  <a:cs typeface="Arial" charset="0"/>
                  <a:sym typeface="Wingdings" pitchFamily="2" charset="2"/>
                </a:rPr>
                <a:t>s</a:t>
              </a:r>
              <a:endParaRPr lang="en-GB">
                <a:cs typeface="Arial" charset="0"/>
                <a:sym typeface="Wingdings" pitchFamily="2" charset="2"/>
              </a:endParaRPr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>
              <a:off x="7872413" y="2154238"/>
              <a:ext cx="79851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cs typeface="Arial" charset="0"/>
                  <a:sym typeface="Wingdings" pitchFamily="2" charset="2"/>
                </a:rPr>
                <a:t>800 </a:t>
              </a:r>
              <a:r>
                <a:rPr lang="en-US">
                  <a:latin typeface="Symbol" pitchFamily="18" charset="2"/>
                  <a:cs typeface="Arial" charset="0"/>
                  <a:sym typeface="Wingdings" pitchFamily="2" charset="2"/>
                </a:rPr>
                <a:t>m</a:t>
              </a:r>
              <a:r>
                <a:rPr lang="en-US">
                  <a:cs typeface="Arial" charset="0"/>
                  <a:sym typeface="Wingdings" pitchFamily="2" charset="2"/>
                </a:rPr>
                <a:t>s</a:t>
              </a:r>
              <a:endParaRPr lang="en-GB">
                <a:cs typeface="Arial" charset="0"/>
                <a:sym typeface="Wingdings" pitchFamily="2" charset="2"/>
              </a:endParaRPr>
            </a:p>
          </p:txBody>
        </p:sp>
        <p:sp>
          <p:nvSpPr>
            <p:cNvPr id="24" name="Text Box 42"/>
            <p:cNvSpPr txBox="1">
              <a:spLocks noChangeArrowheads="1"/>
            </p:cNvSpPr>
            <p:nvPr/>
          </p:nvSpPr>
          <p:spPr bwMode="auto">
            <a:xfrm>
              <a:off x="1624013" y="2154238"/>
              <a:ext cx="7381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bg2"/>
                  </a:solidFill>
                  <a:cs typeface="Arial" charset="0"/>
                  <a:sym typeface="Wingdings" pitchFamily="2" charset="2"/>
                </a:rPr>
                <a:t>99 </a:t>
              </a:r>
              <a:r>
                <a:rPr lang="en-US" dirty="0">
                  <a:solidFill>
                    <a:schemeClr val="bg2"/>
                  </a:solidFill>
                  <a:latin typeface="Arial Unicode MS" pitchFamily="34" charset="-128"/>
                  <a:cs typeface="Arial" charset="0"/>
                  <a:sym typeface="Wingdings" pitchFamily="2" charset="2"/>
                </a:rPr>
                <a:t>m</a:t>
              </a:r>
              <a:r>
                <a:rPr lang="en-US" dirty="0">
                  <a:solidFill>
                    <a:schemeClr val="bg2"/>
                  </a:solidFill>
                  <a:cs typeface="Arial" charset="0"/>
                  <a:sym typeface="Wingdings" pitchFamily="2" charset="2"/>
                </a:rPr>
                <a:t>s</a:t>
              </a:r>
              <a:endParaRPr lang="en-GB" dirty="0">
                <a:solidFill>
                  <a:schemeClr val="bg2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25" name="Text Box 43"/>
            <p:cNvSpPr txBox="1">
              <a:spLocks noChangeArrowheads="1"/>
            </p:cNvSpPr>
            <p:nvPr/>
          </p:nvSpPr>
          <p:spPr bwMode="auto">
            <a:xfrm>
              <a:off x="4138613" y="2154238"/>
              <a:ext cx="7381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2"/>
                  </a:solidFill>
                  <a:cs typeface="Arial" charset="0"/>
                  <a:sym typeface="Wingdings" pitchFamily="2" charset="2"/>
                </a:rPr>
                <a:t>99 </a:t>
              </a:r>
              <a:r>
                <a:rPr lang="en-US">
                  <a:solidFill>
                    <a:schemeClr val="bg2"/>
                  </a:solidFill>
                  <a:latin typeface="Arial Unicode MS" pitchFamily="34" charset="-128"/>
                  <a:cs typeface="Arial" charset="0"/>
                  <a:sym typeface="Wingdings" pitchFamily="2" charset="2"/>
                </a:rPr>
                <a:t>m</a:t>
              </a:r>
              <a:r>
                <a:rPr lang="en-US">
                  <a:solidFill>
                    <a:schemeClr val="bg2"/>
                  </a:solidFill>
                  <a:cs typeface="Arial" charset="0"/>
                  <a:sym typeface="Wingdings" pitchFamily="2" charset="2"/>
                </a:rPr>
                <a:t>s</a:t>
              </a:r>
              <a:endParaRPr lang="en-GB">
                <a:solidFill>
                  <a:schemeClr val="bg2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26" name="Text Box 44"/>
            <p:cNvSpPr txBox="1">
              <a:spLocks noChangeArrowheads="1"/>
            </p:cNvSpPr>
            <p:nvPr/>
          </p:nvSpPr>
          <p:spPr bwMode="auto">
            <a:xfrm>
              <a:off x="6653213" y="2154238"/>
              <a:ext cx="7381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2"/>
                  </a:solidFill>
                  <a:cs typeface="Arial" charset="0"/>
                  <a:sym typeface="Wingdings" pitchFamily="2" charset="2"/>
                </a:rPr>
                <a:t>99 </a:t>
              </a:r>
              <a:r>
                <a:rPr lang="en-US">
                  <a:solidFill>
                    <a:schemeClr val="bg2"/>
                  </a:solidFill>
                  <a:latin typeface="Arial Unicode MS" pitchFamily="34" charset="-128"/>
                  <a:cs typeface="Arial" charset="0"/>
                  <a:sym typeface="Wingdings" pitchFamily="2" charset="2"/>
                </a:rPr>
                <a:t>m</a:t>
              </a:r>
              <a:r>
                <a:rPr lang="en-US">
                  <a:solidFill>
                    <a:schemeClr val="bg2"/>
                  </a:solidFill>
                  <a:cs typeface="Arial" charset="0"/>
                  <a:sym typeface="Wingdings" pitchFamily="2" charset="2"/>
                </a:rPr>
                <a:t>s</a:t>
              </a:r>
              <a:endParaRPr lang="en-GB">
                <a:solidFill>
                  <a:schemeClr val="bg2"/>
                </a:solidFill>
                <a:cs typeface="Arial" charset="0"/>
                <a:sym typeface="Wingdings" pitchFamily="2" charset="2"/>
              </a:endParaRPr>
            </a:p>
          </p:txBody>
        </p:sp>
        <p:sp>
          <p:nvSpPr>
            <p:cNvPr id="27" name="Line 53"/>
            <p:cNvSpPr>
              <a:spLocks noChangeShapeType="1"/>
            </p:cNvSpPr>
            <p:nvPr/>
          </p:nvSpPr>
          <p:spPr bwMode="auto">
            <a:xfrm flipH="1">
              <a:off x="2524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54"/>
            <p:cNvSpPr>
              <a:spLocks noChangeShapeType="1"/>
            </p:cNvSpPr>
            <p:nvPr/>
          </p:nvSpPr>
          <p:spPr bwMode="auto">
            <a:xfrm flipH="1">
              <a:off x="26146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55"/>
            <p:cNvSpPr>
              <a:spLocks noChangeShapeType="1"/>
            </p:cNvSpPr>
            <p:nvPr/>
          </p:nvSpPr>
          <p:spPr bwMode="auto">
            <a:xfrm flipH="1">
              <a:off x="52816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56"/>
            <p:cNvSpPr>
              <a:spLocks noChangeShapeType="1"/>
            </p:cNvSpPr>
            <p:nvPr/>
          </p:nvSpPr>
          <p:spPr bwMode="auto">
            <a:xfrm flipH="1">
              <a:off x="76438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57"/>
            <p:cNvSpPr>
              <a:spLocks noChangeShapeType="1"/>
            </p:cNvSpPr>
            <p:nvPr/>
          </p:nvSpPr>
          <p:spPr bwMode="auto">
            <a:xfrm>
              <a:off x="12430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58"/>
            <p:cNvSpPr>
              <a:spLocks noChangeShapeType="1"/>
            </p:cNvSpPr>
            <p:nvPr/>
          </p:nvSpPr>
          <p:spPr bwMode="auto">
            <a:xfrm>
              <a:off x="36052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59"/>
            <p:cNvSpPr>
              <a:spLocks noChangeShapeType="1"/>
            </p:cNvSpPr>
            <p:nvPr/>
          </p:nvSpPr>
          <p:spPr bwMode="auto">
            <a:xfrm>
              <a:off x="62722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60"/>
            <p:cNvSpPr>
              <a:spLocks noChangeShapeType="1"/>
            </p:cNvSpPr>
            <p:nvPr/>
          </p:nvSpPr>
          <p:spPr bwMode="auto">
            <a:xfrm>
              <a:off x="8634413" y="230663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375" y="1376363"/>
              <a:ext cx="1158641" cy="755650"/>
              <a:chOff x="3133324" y="6011668"/>
              <a:chExt cx="1158641" cy="755650"/>
            </a:xfrm>
          </p:grpSpPr>
          <p:pic>
            <p:nvPicPr>
              <p:cNvPr id="36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72"/>
              <a:stretch/>
            </p:blipFill>
            <p:spPr bwMode="auto">
              <a:xfrm>
                <a:off x="3605212" y="6011668"/>
                <a:ext cx="686753" cy="755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7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650"/>
              <a:stretch/>
            </p:blipFill>
            <p:spPr bwMode="auto">
              <a:xfrm>
                <a:off x="3133324" y="6346874"/>
                <a:ext cx="528528" cy="420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4" name="TextBox 43"/>
          <p:cNvSpPr txBox="1"/>
          <p:nvPr/>
        </p:nvSpPr>
        <p:spPr>
          <a:xfrm>
            <a:off x="3907971" y="2546120"/>
            <a:ext cx="503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Amplitude and Phase of Acceleration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87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7983" y="118084"/>
            <a:ext cx="19940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Kicker Tests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9" y="900650"/>
            <a:ext cx="3333417" cy="278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05427"/>
            <a:ext cx="3306536" cy="27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ttfinfo.desy.de/TTFelog/data/2011/24/15.06_M/2011-06-15T09:40:45-00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9" r="44384"/>
          <a:stretch/>
        </p:blipFill>
        <p:spPr bwMode="auto">
          <a:xfrm>
            <a:off x="585449" y="3910347"/>
            <a:ext cx="3363177" cy="27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888032"/>
            <a:ext cx="2438400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kicker </a:t>
            </a:r>
            <a:r>
              <a:rPr lang="el-GR" dirty="0" smtClean="0"/>
              <a:t>σ</a:t>
            </a:r>
            <a:r>
              <a:rPr lang="en-US" dirty="0" smtClean="0"/>
              <a:t>=14%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2129" y="1704426"/>
            <a:ext cx="2790928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Without kicker </a:t>
            </a:r>
            <a:r>
              <a:rPr lang="el-GR" dirty="0" smtClean="0"/>
              <a:t>σ</a:t>
            </a:r>
            <a:r>
              <a:rPr lang="en-US" dirty="0" smtClean="0"/>
              <a:t>=14%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0" y="4767218"/>
            <a:ext cx="2895600" cy="1015663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significant change of SASE energy along kicker pulse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7501" y="579749"/>
            <a:ext cx="2945124" cy="400110"/>
          </a:xfrm>
          <a:prstGeom prst="rect">
            <a:avLst/>
          </a:prstGeom>
          <a:solidFill>
            <a:srgbClr val="E2F1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SASE energy fluctuation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html:file://D:\FLASH\Beam_Request\FEL2012_KW15-18\FLASH_II\Charge_Test_20120411n\FLASH%20Logbook.mht!http://ttfinfo.desy.de/TTFelog/data/2012/15/11.04_n/2012-04-12T04:42:26-00.jpe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7694" y="36887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html:file://D:\FLASH\Beam_Request\FEL2012_KW15-18\FLASH_II\Charge_Test_20120411n\FLASH%20Logbook.mht!http://ttfinfo.desy.de/TTFelog/data/2012/15/11.04_n/2012-04-12T01:08:31-00.jpe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0"/>
          <a:stretch/>
        </p:blipFill>
        <p:spPr bwMode="auto">
          <a:xfrm>
            <a:off x="5625470" y="3612540"/>
            <a:ext cx="275633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227" y="116677"/>
            <a:ext cx="71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Charge </a:t>
            </a:r>
            <a:r>
              <a:rPr lang="nl-NL" sz="2400" b="1" dirty="0" smtClean="0">
                <a:solidFill>
                  <a:schemeClr val="bg1"/>
                </a:solidFill>
              </a:rPr>
              <a:t>dependence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6"/>
          <a:stretch/>
        </p:blipFill>
        <p:spPr bwMode="auto">
          <a:xfrm>
            <a:off x="1806444" y="851884"/>
            <a:ext cx="5381467" cy="256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63138" y="3289153"/>
            <a:ext cx="2438400" cy="76944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Charge 0.07 </a:t>
            </a:r>
            <a:r>
              <a:rPr lang="en-US" dirty="0" err="1" smtClean="0"/>
              <a:t>nC</a:t>
            </a:r>
            <a:endParaRPr lang="en-US" dirty="0" smtClean="0"/>
          </a:p>
          <a:p>
            <a:pPr algn="ctr"/>
            <a:r>
              <a:rPr lang="en-US" dirty="0" smtClean="0"/>
              <a:t>Bunch length 90 </a:t>
            </a:r>
            <a:r>
              <a:rPr lang="en-US" dirty="0" err="1" smtClean="0"/>
              <a:t>fs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86627" y="3289153"/>
            <a:ext cx="2438400" cy="76944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Charge 0.6 </a:t>
            </a:r>
            <a:r>
              <a:rPr lang="en-US" dirty="0" err="1" smtClean="0"/>
              <a:t>nC</a:t>
            </a:r>
            <a:endParaRPr lang="en-US" dirty="0" smtClean="0"/>
          </a:p>
          <a:p>
            <a:pPr algn="ctr"/>
            <a:r>
              <a:rPr lang="en-US" dirty="0" smtClean="0"/>
              <a:t>Bunch length 450fs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SY_Vortrag_3-1">
  <a:themeElements>
    <a:clrScheme name="3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3_DESY_Vortrag_3-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33FF">
            <a:alpha val="65881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sym typeface="Wingdings" charset="0"/>
          </a:defRPr>
        </a:defPPr>
      </a:lstStyle>
    </a:lnDef>
  </a:objectDefaults>
  <a:extraClrSchemeLst>
    <a:extraClrScheme>
      <a:clrScheme name="3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sz="2000" dirty="0"/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1272</Words>
  <Application>Microsoft Office PowerPoint</Application>
  <PresentationFormat>On-screen Show (4:3)</PresentationFormat>
  <Paragraphs>296</Paragraphs>
  <Slides>28</Slides>
  <Notes>5</Notes>
  <HiddenSlides>3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2_DESY_Vortrag_3-1</vt:lpstr>
      <vt:lpstr>3_DESY_Vortrag_3-1</vt:lpstr>
      <vt:lpstr>template-european-xfel-gmbh_presentation-with-partner-logos</vt:lpstr>
      <vt:lpstr>Picture</vt:lpstr>
      <vt:lpstr>Betrieb von mehreren SASE  Beamlines</vt:lpstr>
      <vt:lpstr>PowerPoint Presentation</vt:lpstr>
      <vt:lpstr>FLASH layout</vt:lpstr>
      <vt:lpstr>PowerPoint Presentation</vt:lpstr>
      <vt:lpstr>Lasing of FLASH1 and FLASH2 Simultaneously.</vt:lpstr>
      <vt:lpstr>Parameters FLASH2 beamline </vt:lpstr>
      <vt:lpstr>Beamline switching (FLASH1 and FLASH2)</vt:lpstr>
      <vt:lpstr>PowerPoint Presentation</vt:lpstr>
      <vt:lpstr>PowerPoint Presentation</vt:lpstr>
      <vt:lpstr>Test with 2 lasers</vt:lpstr>
      <vt:lpstr>Test with 2 lasers</vt:lpstr>
      <vt:lpstr>Wavelength tuning</vt:lpstr>
      <vt:lpstr>FLASH Extraktion</vt:lpstr>
      <vt:lpstr>Strahlweiche FLASH1 und FLASH2</vt:lpstr>
      <vt:lpstr>Strahlweiche FLASH1, FLASH2 und FLASH3</vt:lpstr>
      <vt:lpstr>Strahlweiche FLASH1, FLASH2 und FLASH3</vt:lpstr>
      <vt:lpstr>Operating</vt:lpstr>
      <vt:lpstr>(j)ddd Panel Beispiel Laser</vt:lpstr>
      <vt:lpstr>Example: SASE tuning</vt:lpstr>
      <vt:lpstr>Mögliche Ansetze zur Umsetzung ins Kontrollsystem</vt:lpstr>
      <vt:lpstr>PowerPoint Presentation</vt:lpstr>
      <vt:lpstr>Beam Line Layout</vt:lpstr>
      <vt:lpstr>Scientific instruments</vt:lpstr>
      <vt:lpstr>Bunch Pattern Variations </vt:lpstr>
      <vt:lpstr>Bunch Property Variations </vt:lpstr>
      <vt:lpstr>Multiple – gradient/phase operation</vt:lpstr>
      <vt:lpstr>Bunch Property Variations </vt:lpstr>
      <vt:lpstr>Electron bunch distribution to 2 BL / 5 undulators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FLASH and FLASH II</dc:title>
  <dc:creator>Siegfried Schreiber</dc:creator>
  <cp:keywords>DESY Photon Science Users' meeting</cp:keywords>
  <dc:description/>
  <cp:lastModifiedBy>Schreiber, Siegfried</cp:lastModifiedBy>
  <cp:revision>1164</cp:revision>
  <cp:lastPrinted>2013-01-24T16:54:49Z</cp:lastPrinted>
  <dcterms:created xsi:type="dcterms:W3CDTF">2009-03-09T10:57:44Z</dcterms:created>
  <dcterms:modified xsi:type="dcterms:W3CDTF">2013-03-19T13:22:25Z</dcterms:modified>
</cp:coreProperties>
</file>