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70" r:id="rId10"/>
    <p:sldId id="271" r:id="rId11"/>
    <p:sldId id="269" r:id="rId12"/>
    <p:sldId id="265" r:id="rId13"/>
    <p:sldId id="264" r:id="rId14"/>
    <p:sldId id="267" r:id="rId15"/>
    <p:sldId id="272" r:id="rId16"/>
    <p:sldId id="266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4B"/>
    <a:srgbClr val="FFFF96"/>
    <a:srgbClr val="1E3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77" autoAdjust="0"/>
    <p:restoredTop sz="99630" autoAdjust="0"/>
  </p:normalViewPr>
  <p:slideViewPr>
    <p:cSldViewPr snapToGrid="0" snapToObjects="1">
      <p:cViewPr varScale="1">
        <p:scale>
          <a:sx n="128" d="100"/>
          <a:sy n="128" d="100"/>
        </p:scale>
        <p:origin x="-120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2" name="Picture 10" descr="Helmholtz-Logo_schwarz_70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28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07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620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298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18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2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42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05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63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03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de-DE" sz="900" b="1" noProof="0" smtClean="0">
                <a:solidFill>
                  <a:schemeClr val="bg2"/>
                </a:solidFill>
              </a:rPr>
              <a:t>Raimund Kammering </a:t>
            </a:r>
            <a:r>
              <a:rPr lang="de-DE" sz="900" noProof="0" smtClean="0">
                <a:solidFill>
                  <a:schemeClr val="bg2"/>
                </a:solidFill>
              </a:rPr>
              <a:t> |  Beschleuniger-Betriebsseminar Grömitz | 19.</a:t>
            </a:r>
            <a:r>
              <a:rPr lang="de-DE" sz="900" baseline="0" noProof="0" smtClean="0">
                <a:solidFill>
                  <a:schemeClr val="bg2"/>
                </a:solidFill>
              </a:rPr>
              <a:t> März 2013 </a:t>
            </a:r>
            <a:r>
              <a:rPr lang="de-DE" sz="900" noProof="0" smtClean="0">
                <a:solidFill>
                  <a:schemeClr val="bg2"/>
                </a:solidFill>
              </a:rPr>
              <a:t>|  </a:t>
            </a:r>
            <a:r>
              <a:rPr lang="de-DE" sz="900" b="1" noProof="0" smtClean="0">
                <a:solidFill>
                  <a:schemeClr val="bg2"/>
                </a:solidFill>
              </a:rPr>
              <a:t>Seite </a:t>
            </a:r>
            <a:fld id="{9777B41A-D55C-D24D-BFF1-04F249B776D9}" type="slidenum">
              <a:rPr lang="de-DE" sz="900" b="1" noProof="0" smtClean="0">
                <a:solidFill>
                  <a:schemeClr val="bg2"/>
                </a:solidFill>
              </a:rPr>
              <a:pPr algn="r" eaLnBrk="1" hangingPunct="1"/>
              <a:t>‹#›</a:t>
            </a:fld>
            <a:endParaRPr lang="de-DE" sz="900" b="1" noProof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charset="0"/>
        <a:defRPr sz="1200">
          <a:solidFill>
            <a:schemeClr val="tx1"/>
          </a:solidFill>
          <a:latin typeface="+mn-lt"/>
          <a:ea typeface="+mn-ea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charset="0"/>
        <a:buChar char="§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jp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>jDDD Features für den Betrieb</a:t>
            </a:r>
            <a:endParaRPr lang="de-DE" dirty="0"/>
          </a:p>
        </p:txBody>
      </p:sp>
      <p:sp>
        <p:nvSpPr>
          <p:cNvPr id="4" name="Text Box 35"/>
          <p:cNvSpPr txBox="1">
            <a:spLocks noGrp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dirty="0">
                <a:solidFill>
                  <a:srgbClr val="00A5EB"/>
                </a:solidFill>
              </a:rPr>
              <a:t>Raimund Kammering</a:t>
            </a:r>
          </a:p>
          <a:p>
            <a:r>
              <a:rPr lang="de-DE" dirty="0"/>
              <a:t>Beschleuniger-Betriebsseminar 2013</a:t>
            </a:r>
          </a:p>
          <a:p>
            <a:r>
              <a:rPr lang="de-DE" dirty="0"/>
              <a:t>Grömitz, 19.3.2013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36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de-DE" sz="2000" dirty="0"/>
              <a:t>für den Standard </a:t>
            </a:r>
            <a:r>
              <a:rPr lang="de-DE" sz="2000" dirty="0" smtClean="0"/>
              <a:t>Maschinenbetrieb</a:t>
            </a:r>
            <a:br>
              <a:rPr lang="de-DE" sz="2000" dirty="0" smtClean="0"/>
            </a:br>
            <a:r>
              <a:rPr lang="de-DE" sz="2000" dirty="0" smtClean="0"/>
              <a:t>Die </a:t>
            </a:r>
            <a:r>
              <a:rPr lang="de-DE" sz="2000" dirty="0"/>
              <a:t>Vielzahl komplexer </a:t>
            </a:r>
            <a:r>
              <a:rPr lang="de-DE" sz="2000" dirty="0" smtClean="0"/>
              <a:t>Hardware</a:t>
            </a:r>
            <a:endParaRPr lang="de-DE" sz="2000" dirty="0"/>
          </a:p>
        </p:txBody>
      </p:sp>
      <p:pic>
        <p:nvPicPr>
          <p:cNvPr id="16" name="Picture 15" descr="FLASH_Orbitfeedback_over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63" y="868900"/>
            <a:ext cx="7972668" cy="5213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72409" y="5944272"/>
            <a:ext cx="1775095" cy="2769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200" b="1" dirty="0" smtClean="0"/>
              <a:t>FLASH Orbitfeedback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390960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de-DE" sz="2000" dirty="0"/>
              <a:t>für den Standard </a:t>
            </a:r>
            <a:r>
              <a:rPr lang="de-DE" sz="2000" dirty="0" smtClean="0"/>
              <a:t>Maschinenbetrieb</a:t>
            </a:r>
            <a:br>
              <a:rPr lang="de-DE" sz="2000" dirty="0" smtClean="0"/>
            </a:br>
            <a:r>
              <a:rPr lang="de-DE" sz="2000" dirty="0" smtClean="0"/>
              <a:t>Automaten </a:t>
            </a:r>
            <a:r>
              <a:rPr lang="de-DE" sz="2000" dirty="0"/>
              <a:t>und ihre </a:t>
            </a:r>
            <a:r>
              <a:rPr lang="de-DE" sz="2000" dirty="0" smtClean="0"/>
              <a:t>Bedienoberflächen</a:t>
            </a:r>
            <a:endParaRPr lang="de-DE" sz="2000" dirty="0"/>
          </a:p>
        </p:txBody>
      </p:sp>
      <p:pic>
        <p:nvPicPr>
          <p:cNvPr id="4" name="Picture 3" descr="BC2_F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001225"/>
            <a:ext cx="3222625" cy="126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C3_F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85" y="1885340"/>
            <a:ext cx="3217863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energy_f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885704"/>
            <a:ext cx="2392363" cy="177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21519" y="1343132"/>
            <a:ext cx="3583032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3 Matlab GUIs</a:t>
            </a:r>
          </a:p>
          <a:p>
            <a:pPr algn="ctr"/>
            <a:r>
              <a:rPr lang="de-DE" b="1" dirty="0" smtClean="0"/>
              <a:t>um die Kompression + Energie</a:t>
            </a:r>
          </a:p>
          <a:p>
            <a:pPr algn="ctr"/>
            <a:r>
              <a:rPr lang="de-DE" b="1" dirty="0" smtClean="0"/>
              <a:t>zu stabilisieren</a:t>
            </a:r>
            <a:endParaRPr lang="de-DE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401694" y="4025900"/>
            <a:ext cx="1968320" cy="1258198"/>
            <a:chOff x="900585" y="3605823"/>
            <a:chExt cx="1968320" cy="125819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4529" y="3605823"/>
              <a:ext cx="995485" cy="99548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00585" y="4494689"/>
              <a:ext cx="1968320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/>
                <a:t>1 Serverprozess</a:t>
              </a:r>
              <a:endParaRPr lang="de-DE" b="1" dirty="0"/>
            </a:p>
          </p:txBody>
        </p:sp>
      </p:grpSp>
      <p:pic>
        <p:nvPicPr>
          <p:cNvPr id="11" name="Picture 10" descr="Screen Shot 2013-03-14 at 15.15.2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33" y="2911231"/>
            <a:ext cx="4544985" cy="3380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3120482" y="3841234"/>
            <a:ext cx="3639761" cy="1937640"/>
            <a:chOff x="3120482" y="3841234"/>
            <a:chExt cx="3639761" cy="1937640"/>
          </a:xfrm>
        </p:grpSpPr>
        <p:pic>
          <p:nvPicPr>
            <p:cNvPr id="10" name="Picture 9" descr="Screen Shot 2013-03-14 at 15.16.35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482" y="4050658"/>
              <a:ext cx="2250948" cy="17282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3997448" y="3841234"/>
              <a:ext cx="2762795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/>
                <a:t>jDDD Bedienoberfläche</a:t>
              </a:r>
              <a:endParaRPr lang="de-DE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588845" y="4493846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+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087348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000" dirty="0"/>
              <a:t>für den Standard Maschinenbetrieb</a:t>
            </a:r>
            <a:br>
              <a:rPr lang="de-DE" sz="2000" dirty="0"/>
            </a:br>
            <a:r>
              <a:rPr lang="de-DE" sz="2000" dirty="0" smtClean="0"/>
              <a:t>Historien </a:t>
            </a:r>
            <a:r>
              <a:rPr lang="de-DE" sz="2000" dirty="0"/>
              <a:t>und Zeitreihendarstellungen</a:t>
            </a:r>
          </a:p>
        </p:txBody>
      </p:sp>
      <p:pic>
        <p:nvPicPr>
          <p:cNvPr id="5" name="Picture 4" descr="Screen Shot 2013-03-14 at 16.19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692" y="2948057"/>
            <a:ext cx="4493013" cy="2778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6" name="Group 55"/>
          <p:cNvGrpSpPr/>
          <p:nvPr/>
        </p:nvGrpSpPr>
        <p:grpSpPr>
          <a:xfrm>
            <a:off x="468921" y="1436070"/>
            <a:ext cx="2207847" cy="1504461"/>
            <a:chOff x="468921" y="1436070"/>
            <a:chExt cx="2207847" cy="1504461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6" name="Rectangle 5"/>
            <p:cNvSpPr/>
            <p:nvPr/>
          </p:nvSpPr>
          <p:spPr bwMode="auto">
            <a:xfrm>
              <a:off x="468921" y="1436070"/>
              <a:ext cx="2207847" cy="1504461"/>
            </a:xfrm>
            <a:prstGeom prst="rect">
              <a:avLst/>
            </a:prstGeom>
            <a:solidFill>
              <a:srgbClr val="1E3C1E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flipV="1">
              <a:off x="468921" y="2080840"/>
              <a:ext cx="937848" cy="35169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FF9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406769" y="2080840"/>
              <a:ext cx="1269999" cy="35169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FF9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" name="Rectangle 11"/>
            <p:cNvSpPr/>
            <p:nvPr/>
          </p:nvSpPr>
          <p:spPr bwMode="auto">
            <a:xfrm>
              <a:off x="1226037" y="1826840"/>
              <a:ext cx="341165" cy="674077"/>
            </a:xfrm>
            <a:prstGeom prst="rect">
              <a:avLst/>
            </a:prstGeom>
            <a:solidFill>
              <a:srgbClr val="7F7F4B"/>
            </a:solidFill>
            <a:ln w="9525" cap="flat" cmpd="sng" algn="ctr">
              <a:solidFill>
                <a:srgbClr val="1E3C1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1397000" y="1514225"/>
              <a:ext cx="0" cy="1269999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7F7F4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/>
        </p:nvGrpSpPr>
        <p:grpSpPr>
          <a:xfrm>
            <a:off x="2676768" y="1436070"/>
            <a:ext cx="3409463" cy="2901462"/>
            <a:chOff x="2676768" y="1172307"/>
            <a:chExt cx="3409463" cy="2901462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2676768" y="2676768"/>
              <a:ext cx="3282463" cy="13970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2676768" y="1172307"/>
              <a:ext cx="3282463" cy="27451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" name="Rectangle 23"/>
            <p:cNvSpPr/>
            <p:nvPr/>
          </p:nvSpPr>
          <p:spPr bwMode="auto">
            <a:xfrm>
              <a:off x="5959231" y="3917462"/>
              <a:ext cx="127000" cy="15630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469513" y="871348"/>
            <a:ext cx="2062665" cy="623339"/>
            <a:chOff x="1469513" y="871348"/>
            <a:chExt cx="2062665" cy="623339"/>
          </a:xfrm>
        </p:grpSpPr>
        <p:sp>
          <p:nvSpPr>
            <p:cNvPr id="26" name="TextBox 25"/>
            <p:cNvSpPr txBox="1"/>
            <p:nvPr/>
          </p:nvSpPr>
          <p:spPr>
            <a:xfrm>
              <a:off x="2282843" y="871348"/>
              <a:ext cx="1249335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/>
                <a:t>Maximum</a:t>
              </a:r>
              <a:endParaRPr lang="de-DE" b="1" dirty="0"/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flipH="1">
              <a:off x="1469513" y="1036482"/>
              <a:ext cx="709025" cy="458205"/>
            </a:xfrm>
            <a:prstGeom prst="straightConnector1">
              <a:avLst/>
            </a:prstGeom>
            <a:ln w="38100" cmpd="sng">
              <a:headEnd type="none" w="med" len="med"/>
              <a:tailEnd type="arrow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1406769" y="2852615"/>
            <a:ext cx="1646619" cy="834342"/>
            <a:chOff x="1406769" y="2852615"/>
            <a:chExt cx="1646619" cy="834342"/>
          </a:xfrm>
        </p:grpSpPr>
        <p:sp>
          <p:nvSpPr>
            <p:cNvPr id="27" name="TextBox 26"/>
            <p:cNvSpPr txBox="1"/>
            <p:nvPr/>
          </p:nvSpPr>
          <p:spPr>
            <a:xfrm>
              <a:off x="1855624" y="3317625"/>
              <a:ext cx="119776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/>
                <a:t>Minimum</a:t>
              </a:r>
              <a:endParaRPr lang="de-DE" b="1" dirty="0"/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 flipH="1" flipV="1">
              <a:off x="1406769" y="2852615"/>
              <a:ext cx="344744" cy="605239"/>
            </a:xfrm>
            <a:prstGeom prst="straightConnector1">
              <a:avLst/>
            </a:prstGeom>
            <a:ln w="38100" cmpd="sng">
              <a:headEnd type="none" w="med" len="med"/>
              <a:tailEnd type="arrow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1396620" y="1826840"/>
            <a:ext cx="5974633" cy="674077"/>
            <a:chOff x="1396620" y="1826840"/>
            <a:chExt cx="5974633" cy="674077"/>
          </a:xfrm>
        </p:grpSpPr>
        <p:cxnSp>
          <p:nvCxnSpPr>
            <p:cNvPr id="40" name="Straight Connector 39"/>
            <p:cNvCxnSpPr>
              <a:stCxn id="12" idx="0"/>
            </p:cNvCxnSpPr>
            <p:nvPr/>
          </p:nvCxnSpPr>
          <p:spPr bwMode="auto">
            <a:xfrm>
              <a:off x="1396620" y="1826840"/>
              <a:ext cx="298976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>
              <a:stCxn id="12" idx="2"/>
            </p:cNvCxnSpPr>
            <p:nvPr/>
          </p:nvCxnSpPr>
          <p:spPr bwMode="auto">
            <a:xfrm>
              <a:off x="1396620" y="2500917"/>
              <a:ext cx="298976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5" name="TextBox 44"/>
            <p:cNvSpPr txBox="1"/>
            <p:nvPr/>
          </p:nvSpPr>
          <p:spPr>
            <a:xfrm>
              <a:off x="4467318" y="1971363"/>
              <a:ext cx="2903935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/>
                <a:t>2 x Standardabweichung</a:t>
              </a:r>
              <a:endParaRPr lang="de-DE" b="1" dirty="0"/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>
              <a:off x="4288692" y="1826840"/>
              <a:ext cx="0" cy="674077"/>
            </a:xfrm>
            <a:prstGeom prst="straightConnector1">
              <a:avLst/>
            </a:prstGeom>
            <a:ln w="38100" cmpd="sng">
              <a:headEnd type="arrow" w="med" len="med"/>
              <a:tailEnd type="arrow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63968" y="2315305"/>
            <a:ext cx="1261959" cy="1371652"/>
            <a:chOff x="163968" y="2315305"/>
            <a:chExt cx="1261959" cy="1371652"/>
          </a:xfrm>
        </p:grpSpPr>
        <p:sp>
          <p:nvSpPr>
            <p:cNvPr id="51" name="TextBox 50"/>
            <p:cNvSpPr txBox="1"/>
            <p:nvPr/>
          </p:nvSpPr>
          <p:spPr>
            <a:xfrm>
              <a:off x="163968" y="3317625"/>
              <a:ext cx="1261959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/>
                <a:t>Mittelwert</a:t>
              </a:r>
              <a:endParaRPr lang="de-DE" b="1" dirty="0"/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 flipH="1" flipV="1">
              <a:off x="875578" y="2315305"/>
              <a:ext cx="140422" cy="889003"/>
            </a:xfrm>
            <a:prstGeom prst="straightConnector1">
              <a:avLst/>
            </a:prstGeom>
            <a:ln w="38100" cmpd="sng">
              <a:headEnd type="none" w="med" len="med"/>
              <a:tailEnd type="arrow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4461388" y="1028599"/>
            <a:ext cx="373184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Candlestick</a:t>
            </a:r>
            <a:r>
              <a:rPr lang="de-DE" sz="2400" b="1" dirty="0" smtClean="0"/>
              <a:t> Darstellung</a:t>
            </a:r>
            <a:endParaRPr lang="de-DE" sz="2400" b="1" dirty="0"/>
          </a:p>
        </p:txBody>
      </p:sp>
      <p:pic>
        <p:nvPicPr>
          <p:cNvPr id="4" name="Picture 3" descr="Screen Shot 2013-03-15 at 17.43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93" y="3806681"/>
            <a:ext cx="2862839" cy="2230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416920" y="4181225"/>
            <a:ext cx="3731846" cy="2156606"/>
            <a:chOff x="416920" y="4181225"/>
            <a:chExt cx="3731846" cy="2156606"/>
          </a:xfrm>
        </p:grpSpPr>
        <p:pic>
          <p:nvPicPr>
            <p:cNvPr id="10" name="Picture 9" descr="Screen Shot 2013-03-15 at 17.43.3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471" y="4798074"/>
              <a:ext cx="2266706" cy="15397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416920" y="4181225"/>
              <a:ext cx="3731846" cy="46166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 smtClean="0"/>
                <a:t>Fourier Transformation</a:t>
              </a:r>
              <a:endParaRPr lang="de-DE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37255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de-DE" sz="2000" dirty="0"/>
              <a:t>für den </a:t>
            </a:r>
            <a:r>
              <a:rPr lang="de-DE" sz="2000" dirty="0" smtClean="0"/>
              <a:t>Standard Maschinenbetrieb</a:t>
            </a:r>
            <a:br>
              <a:rPr lang="de-DE" sz="2000" dirty="0" smtClean="0"/>
            </a:br>
            <a:r>
              <a:rPr lang="de-DE" sz="2000" dirty="0" smtClean="0"/>
              <a:t>Entwicklung von „Standard-Bedienoberflächen“</a:t>
            </a:r>
            <a:endParaRPr lang="de-DE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90237" y="2627357"/>
            <a:ext cx="60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Bart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388619"/>
            <a:ext cx="12192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461" y="901700"/>
            <a:ext cx="3448538" cy="1706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372" y="2469606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78499" y="3703046"/>
            <a:ext cx="185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Siggi + mif.f + ...</a:t>
            </a:r>
          </a:p>
        </p:txBody>
      </p:sp>
      <p:pic>
        <p:nvPicPr>
          <p:cNvPr id="10" name="Picture 9" descr="Screen Shot 2013-03-14 at 10.41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8" y="4164313"/>
            <a:ext cx="2975944" cy="2080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Explosion 1 10"/>
          <p:cNvSpPr/>
          <p:nvPr/>
        </p:nvSpPr>
        <p:spPr bwMode="auto">
          <a:xfrm>
            <a:off x="3477847" y="2767265"/>
            <a:ext cx="2296132" cy="1305113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FLASH II</a:t>
            </a:r>
            <a:endParaRPr kumimoji="0" lang="de-DE" sz="20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4" name="Curved Connector 13"/>
          <p:cNvCxnSpPr>
            <a:stCxn id="5" idx="3"/>
            <a:endCxn id="6" idx="1"/>
          </p:cNvCxnSpPr>
          <p:nvPr/>
        </p:nvCxnSpPr>
        <p:spPr bwMode="auto">
          <a:xfrm flipV="1">
            <a:off x="1879600" y="1754760"/>
            <a:ext cx="1148861" cy="243459"/>
          </a:xfrm>
          <a:prstGeom prst="curvedConnector3">
            <a:avLst>
              <a:gd name="adj1" fmla="val 48299"/>
            </a:avLst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rot="20421914">
            <a:off x="859785" y="5020070"/>
            <a:ext cx="203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Very preliminary</a:t>
            </a:r>
            <a:endParaRPr lang="en-US" b="1" i="1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55830" y="4146122"/>
            <a:ext cx="2754924" cy="1494692"/>
            <a:chOff x="4396154" y="4386385"/>
            <a:chExt cx="2754924" cy="1494692"/>
          </a:xfrm>
        </p:grpSpPr>
        <p:pic>
          <p:nvPicPr>
            <p:cNvPr id="7" name="Picture 6" descr="Screen Shot 2013-03-15 at 10.19.14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2" t="6361" r="4226" b="6929"/>
            <a:stretch/>
          </p:blipFill>
          <p:spPr>
            <a:xfrm>
              <a:off x="4396154" y="4386385"/>
              <a:ext cx="2754924" cy="14946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Rectangle 12"/>
            <p:cNvSpPr/>
            <p:nvPr/>
          </p:nvSpPr>
          <p:spPr bwMode="auto">
            <a:xfrm>
              <a:off x="4523153" y="4953949"/>
              <a:ext cx="2569308" cy="507051"/>
            </a:xfrm>
            <a:prstGeom prst="rect">
              <a:avLst/>
            </a:prstGeom>
            <a:noFill/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19" name="Curved Connector 18"/>
          <p:cNvCxnSpPr>
            <a:stCxn id="9" idx="2"/>
            <a:endCxn id="13" idx="3"/>
          </p:cNvCxnSpPr>
          <p:nvPr/>
        </p:nvCxnSpPr>
        <p:spPr bwMode="auto">
          <a:xfrm rot="5400000">
            <a:off x="6731015" y="4193501"/>
            <a:ext cx="894834" cy="652589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endCxn id="10" idx="3"/>
          </p:cNvCxnSpPr>
          <p:nvPr/>
        </p:nvCxnSpPr>
        <p:spPr bwMode="auto">
          <a:xfrm rot="10800000" flipV="1">
            <a:off x="3367573" y="4967212"/>
            <a:ext cx="915257" cy="237523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86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000" dirty="0"/>
              <a:t>für den Standard Maschinenbetrieb</a:t>
            </a:r>
            <a:br>
              <a:rPr lang="de-DE" sz="2000" dirty="0"/>
            </a:br>
            <a:r>
              <a:rPr lang="de-DE" sz="2000" dirty="0"/>
              <a:t>Entwicklung von „Standard-Bedienoberflächen“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75408" y="1116894"/>
            <a:ext cx="2483465" cy="2223857"/>
            <a:chOff x="292100" y="1116894"/>
            <a:chExt cx="2483465" cy="2223857"/>
          </a:xfrm>
        </p:grpSpPr>
        <p:pic>
          <p:nvPicPr>
            <p:cNvPr id="5" name="Picture 4" descr="Screen Shot 2013-03-14 at 17.05.0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08" y="1245363"/>
              <a:ext cx="2200157" cy="2095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92100" y="1116894"/>
              <a:ext cx="1312028" cy="30777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Standards, ... </a:t>
              </a:r>
              <a:endParaRPr lang="de-DE" sz="14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72266" y="921646"/>
            <a:ext cx="3805289" cy="2419105"/>
            <a:chOff x="4022882" y="921645"/>
            <a:chExt cx="3805289" cy="2419105"/>
          </a:xfrm>
        </p:grpSpPr>
        <p:pic>
          <p:nvPicPr>
            <p:cNvPr id="8" name="Picture 7" descr="Screen Shot 2013-03-15 at 2.46.00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485" y="921645"/>
              <a:ext cx="1658127" cy="14812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 descr="Screen Shot 2013-03-15 at 2.44.03 P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71"/>
            <a:stretch/>
          </p:blipFill>
          <p:spPr>
            <a:xfrm>
              <a:off x="4022882" y="1582289"/>
              <a:ext cx="1704899" cy="17584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4342071" y="1397623"/>
              <a:ext cx="3486100" cy="30777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Anforderungen und Zuständigkeiten ...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45961" y="2764896"/>
            <a:ext cx="2265063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000" b="1" dirty="0" smtClean="0"/>
              <a:t>wurden definiert!</a:t>
            </a:r>
            <a:endParaRPr lang="de-DE" sz="20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4978115" y="3684123"/>
            <a:ext cx="3744397" cy="2286978"/>
            <a:chOff x="4978115" y="3684123"/>
            <a:chExt cx="3744397" cy="2286978"/>
          </a:xfrm>
        </p:grpSpPr>
        <p:pic>
          <p:nvPicPr>
            <p:cNvPr id="12" name="Picture 11" descr="Screen Shot 2013-03-15 at 15.02.07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00"/>
            <a:stretch/>
          </p:blipFill>
          <p:spPr>
            <a:xfrm>
              <a:off x="4978115" y="3909792"/>
              <a:ext cx="1920317" cy="20613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 descr="ray10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612" y="3684123"/>
              <a:ext cx="2245900" cy="17697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4903856" y="4940447"/>
            <a:ext cx="2265815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000" b="1" dirty="0" smtClean="0"/>
              <a:t>Ideen gesammelt</a:t>
            </a:r>
            <a:endParaRPr lang="de-DE" sz="20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229" y="4060042"/>
            <a:ext cx="3253155" cy="2110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25405" y="4740392"/>
            <a:ext cx="265016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000" b="1" dirty="0" smtClean="0"/>
              <a:t>Konzepte entwickelt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51153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de-DE" dirty="0" smtClean="0"/>
              <a:t>jDDD erfüllt alle gestellten Anforderungen 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... hat aber auch seine Grenzen - hier wird die ein oder andere Matlab</a:t>
            </a:r>
            <a:r>
              <a:rPr lang="de-DE" dirty="0"/>
              <a:t> </a:t>
            </a:r>
            <a:r>
              <a:rPr lang="de-DE" dirty="0" smtClean="0"/>
              <a:t>oder Java Anwendung eingesetzt werden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jDDD verfolgt eine (ambitionierte) Philosophie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Wurde von </a:t>
            </a:r>
            <a:r>
              <a:rPr lang="de-DE" u="sng" dirty="0" smtClean="0"/>
              <a:t>einigen/vielen</a:t>
            </a:r>
            <a:r>
              <a:rPr lang="de-DE" dirty="0" smtClean="0"/>
              <a:t> Gruppen </a:t>
            </a:r>
            <a:r>
              <a:rPr lang="de-DE" u="sng" dirty="0" smtClean="0"/>
              <a:t>gut/sehr gut</a:t>
            </a:r>
            <a:r>
              <a:rPr lang="de-DE" dirty="0" smtClean="0"/>
              <a:t> angenommen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diese Philosophie bedarf der aktiven Mitarbeit </a:t>
            </a:r>
            <a:r>
              <a:rPr lang="de-DE" u="sng" dirty="0" smtClean="0"/>
              <a:t>vieler/aller</a:t>
            </a:r>
            <a:r>
              <a:rPr lang="de-DE" dirty="0" smtClean="0"/>
              <a:t> ...</a:t>
            </a:r>
          </a:p>
          <a:p>
            <a:pPr marL="0" indent="0" algn="ctr">
              <a:buNone/>
            </a:pPr>
            <a:endParaRPr lang="de-DE" sz="24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de-DE" sz="2400" b="1" dirty="0" smtClean="0">
                <a:solidFill>
                  <a:schemeClr val="accent2"/>
                </a:solidFill>
              </a:rPr>
              <a:t>Vielen Dank für die Aufmerksamkeit (und Mithilfe ;-)!</a:t>
            </a:r>
            <a:endParaRPr lang="de-DE" sz="24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768" y="5770563"/>
            <a:ext cx="3272463" cy="307777"/>
          </a:xfrm>
          <a:prstGeom prst="rect">
            <a:avLst/>
          </a:prstGeom>
          <a:ln w="952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b="1" dirty="0" smtClean="0"/>
              <a:t>___ = unzutreffendes bitte Streichen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421757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000" dirty="0"/>
              <a:t>für den Standard Maschinenbetrieb</a:t>
            </a:r>
            <a:br>
              <a:rPr lang="de-DE" sz="2000" dirty="0"/>
            </a:br>
            <a:r>
              <a:rPr lang="de-DE" sz="2000" dirty="0"/>
              <a:t>Archivdaten und Zeitreihendarstellungen</a:t>
            </a:r>
          </a:p>
        </p:txBody>
      </p:sp>
      <p:pic>
        <p:nvPicPr>
          <p:cNvPr id="4" name="Picture 3" descr="Screen Shot 2013-03-14 at 14.58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177" y="937846"/>
            <a:ext cx="5050692" cy="5098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2101" y="937846"/>
            <a:ext cx="323459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Langzeit Archive</a:t>
            </a:r>
            <a:endParaRPr lang="de-DE" sz="2800" b="1" dirty="0"/>
          </a:p>
        </p:txBody>
      </p:sp>
      <p:pic>
        <p:nvPicPr>
          <p:cNvPr id="3" name="Picture 2" descr="Screen Shot 2013-03-14 at 17.02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54" y="3106614"/>
            <a:ext cx="2373923" cy="2561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3428" y="5581170"/>
            <a:ext cx="3023183" cy="5847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de-DE" sz="1600" b="1" dirty="0" smtClean="0"/>
              <a:t>Vielseitige</a:t>
            </a:r>
          </a:p>
          <a:p>
            <a:pPr algn="ctr"/>
            <a:r>
              <a:rPr lang="de-DE" sz="1600" b="1" dirty="0" smtClean="0"/>
              <a:t>Konfigurationsmöglichkeiten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325309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000" dirty="0" smtClean="0"/>
              <a:t>komplexe Maschinen - simple Displays?!</a:t>
            </a:r>
            <a:endParaRPr lang="de-DE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899"/>
            <a:ext cx="8520113" cy="5127869"/>
          </a:xfrm>
        </p:spPr>
        <p:txBody>
          <a:bodyPr>
            <a:normAutofit/>
          </a:bodyPr>
          <a:lstStyle/>
          <a:p>
            <a:r>
              <a:rPr lang="de-DE" dirty="0" smtClean="0"/>
              <a:t>Vielzahl der Hardware Komponenten, komplexe Maschinen</a:t>
            </a:r>
          </a:p>
          <a:p>
            <a:pPr lvl="1"/>
            <a:r>
              <a:rPr lang="de-DE" dirty="0" smtClean="0">
                <a:sym typeface="Wingdings"/>
              </a:rPr>
              <a:t>FLASH I/II: virtuelle Maschine, </a:t>
            </a:r>
            <a:r>
              <a:rPr lang="de-DE" dirty="0" err="1" smtClean="0">
                <a:sym typeface="Wingdings"/>
              </a:rPr>
              <a:t>Kay‘s</a:t>
            </a:r>
            <a:r>
              <a:rPr lang="de-DE" dirty="0" smtClean="0">
                <a:sym typeface="Wingdings"/>
              </a:rPr>
              <a:t> Farbkennung</a:t>
            </a:r>
          </a:p>
          <a:p>
            <a:r>
              <a:rPr lang="de-DE" dirty="0" smtClean="0">
                <a:sym typeface="Wingdings"/>
              </a:rPr>
              <a:t>Standards</a:t>
            </a:r>
          </a:p>
          <a:p>
            <a:pPr lvl="1"/>
            <a:r>
              <a:rPr lang="de-DE" dirty="0" smtClean="0">
                <a:sym typeface="Wingdings"/>
              </a:rPr>
              <a:t>Farben (Steve, Ehrlichmann, Hoffmann, ...)</a:t>
            </a:r>
          </a:p>
          <a:p>
            <a:pPr lvl="1"/>
            <a:r>
              <a:rPr lang="de-DE" dirty="0" smtClean="0">
                <a:sym typeface="Wingdings"/>
              </a:rPr>
              <a:t>design Richtlinien</a:t>
            </a:r>
          </a:p>
          <a:p>
            <a:pPr lvl="1"/>
            <a:r>
              <a:rPr lang="de-DE" dirty="0" smtClean="0">
                <a:sym typeface="Wingdings"/>
              </a:rPr>
              <a:t>Ergonomie ...</a:t>
            </a:r>
            <a:endParaRPr lang="de-DE" dirty="0">
              <a:sym typeface="Wingdings"/>
            </a:endParaRPr>
          </a:p>
          <a:p>
            <a:r>
              <a:rPr lang="de-DE" dirty="0" smtClean="0">
                <a:sym typeface="Wingdings"/>
              </a:rPr>
              <a:t>Verbliebenes Material:</a:t>
            </a:r>
          </a:p>
          <a:p>
            <a:pPr lvl="1"/>
            <a:r>
              <a:rPr lang="de-DE" dirty="0" err="1" smtClean="0">
                <a:sym typeface="Wingdings"/>
              </a:rPr>
              <a:t>slow</a:t>
            </a:r>
            <a:r>
              <a:rPr lang="de-DE" dirty="0" smtClean="0">
                <a:sym typeface="Wingdings"/>
              </a:rPr>
              <a:t> RF FB</a:t>
            </a:r>
          </a:p>
          <a:p>
            <a:pPr lvl="1"/>
            <a:r>
              <a:rPr lang="de-DE" dirty="0" smtClean="0">
                <a:sym typeface="Wingdings"/>
              </a:rPr>
              <a:t>Kamera Panel (Jan, C. </a:t>
            </a:r>
            <a:r>
              <a:rPr lang="de-DE" dirty="0" err="1" smtClean="0">
                <a:sym typeface="Wingdings"/>
              </a:rPr>
              <a:t>Gruen</a:t>
            </a:r>
            <a:r>
              <a:rPr lang="de-DE" dirty="0" smtClean="0">
                <a:sym typeface="Wingdings"/>
              </a:rPr>
              <a:t>)</a:t>
            </a:r>
          </a:p>
          <a:p>
            <a:pPr lvl="1"/>
            <a:r>
              <a:rPr lang="de-DE" dirty="0" err="1" smtClean="0">
                <a:sym typeface="Wingdings"/>
              </a:rPr>
              <a:t>cycling</a:t>
            </a:r>
            <a:r>
              <a:rPr lang="de-DE" dirty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panel</a:t>
            </a:r>
            <a:r>
              <a:rPr lang="de-DE" dirty="0" smtClean="0">
                <a:sym typeface="Wingdings"/>
              </a:rPr>
              <a:t> (Jan, Pedro)</a:t>
            </a:r>
          </a:p>
          <a:p>
            <a:pPr lvl="1"/>
            <a:r>
              <a:rPr lang="de-DE" dirty="0" smtClean="0"/>
              <a:t>SVN</a:t>
            </a:r>
          </a:p>
          <a:p>
            <a:pPr lvl="1"/>
            <a:r>
              <a:rPr lang="de-DE" dirty="0" smtClean="0"/>
              <a:t>Apache </a:t>
            </a:r>
            <a:r>
              <a:rPr lang="de-DE" dirty="0" err="1" smtClean="0"/>
              <a:t>lucene</a:t>
            </a:r>
            <a:r>
              <a:rPr lang="de-DE" dirty="0" smtClean="0"/>
              <a:t>: Panel Abhängigkeiten</a:t>
            </a:r>
          </a:p>
          <a:p>
            <a:pPr lvl="1"/>
            <a:r>
              <a:rPr lang="de-DE" dirty="0" smtClean="0"/>
              <a:t>Sessions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35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charset="0"/>
              </a:rPr>
              <a:t>Motivation für einen generischen GUI Designer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61" y="977900"/>
            <a:ext cx="8799624" cy="4792663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buNone/>
            </a:pPr>
            <a:r>
              <a:rPr lang="de-DE" dirty="0" smtClean="0"/>
              <a:t>Idee von jDDD war </a:t>
            </a:r>
            <a:r>
              <a:rPr lang="de-DE" b="1" dirty="0" smtClean="0"/>
              <a:t>nicht</a:t>
            </a:r>
            <a:r>
              <a:rPr lang="de-DE" dirty="0" smtClean="0"/>
              <a:t> die Portierung von ddd auf moderne Programmiersprache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de-DE" b="1" dirty="0" smtClean="0">
                <a:solidFill>
                  <a:schemeClr val="accent6"/>
                </a:solidFill>
              </a:rPr>
              <a:t>sondern verfolgen einer Philosophie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Werkzeug für </a:t>
            </a:r>
            <a:r>
              <a:rPr lang="de-DE" b="1" dirty="0" smtClean="0">
                <a:solidFill>
                  <a:srgbClr val="DB8000"/>
                </a:solidFill>
              </a:rPr>
              <a:t>jeden Subsystem Experten </a:t>
            </a:r>
            <a:r>
              <a:rPr lang="de-DE" dirty="0" smtClean="0"/>
              <a:t>um seine Hardware zu überwachen und zu steuern</a:t>
            </a:r>
            <a:endParaRPr lang="de-DE" dirty="0"/>
          </a:p>
          <a:p>
            <a:pPr lvl="1"/>
            <a:r>
              <a:rPr lang="de-DE" dirty="0" smtClean="0"/>
              <a:t>Leicht zu erlernendes Framework welches schnelle und einfache Erstellung von ansprechenden graphischen Benutzeroberflächen ermöglicht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gut aufgebaute Bedienoberflächen für den </a:t>
            </a:r>
            <a:r>
              <a:rPr lang="de-DE" b="1" dirty="0" smtClean="0">
                <a:solidFill>
                  <a:srgbClr val="DB8000"/>
                </a:solidFill>
              </a:rPr>
              <a:t>Standard Maschinenbetrieb</a:t>
            </a:r>
          </a:p>
          <a:p>
            <a:pPr lvl="1"/>
            <a:r>
              <a:rPr lang="de-DE" dirty="0" smtClean="0"/>
              <a:t>robuste, verlässliche Software mit modernen ergonomischen Gestaltungsmöglichkeiten</a:t>
            </a:r>
          </a:p>
          <a:p>
            <a:pPr lvl="1"/>
            <a:r>
              <a:rPr lang="de-DE" dirty="0" smtClean="0"/>
              <a:t>klare Trennung von Maschine, Automatisierung und Benutzerschnittstelle</a:t>
            </a:r>
          </a:p>
        </p:txBody>
      </p:sp>
    </p:spTree>
    <p:extLst>
      <p:ext uri="{BB962C8B-B14F-4D97-AF65-F5344CB8AC3E}">
        <p14:creationId xmlns:p14="http://schemas.microsoft.com/office/powerpoint/2010/main" val="1134494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109092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de-DE" b="1" dirty="0" smtClean="0"/>
              <a:t>jDDD, ein Werkzeug:</a:t>
            </a:r>
          </a:p>
          <a:p>
            <a:r>
              <a:rPr lang="de-DE" dirty="0" smtClean="0"/>
              <a:t>... für </a:t>
            </a:r>
            <a:r>
              <a:rPr lang="de-DE" b="1" dirty="0" smtClean="0"/>
              <a:t>jeden </a:t>
            </a:r>
            <a:r>
              <a:rPr lang="de-DE" dirty="0" smtClean="0"/>
              <a:t>Subsystem</a:t>
            </a:r>
            <a:r>
              <a:rPr lang="de-DE" b="1" dirty="0" smtClean="0"/>
              <a:t> Experten</a:t>
            </a:r>
            <a:endParaRPr lang="de-DE" dirty="0" smtClean="0"/>
          </a:p>
          <a:p>
            <a:pPr lvl="1"/>
            <a:r>
              <a:rPr lang="de-DE" dirty="0" smtClean="0"/>
              <a:t>Benutzerfreundlichkeit </a:t>
            </a:r>
          </a:p>
          <a:p>
            <a:pPr lvl="1"/>
            <a:r>
              <a:rPr lang="de-DE" dirty="0" smtClean="0"/>
              <a:t>Schulungen, Statistiken</a:t>
            </a:r>
            <a:r>
              <a:rPr lang="de-DE" i="1" dirty="0" smtClean="0"/>
              <a:t>, </a:t>
            </a:r>
            <a:r>
              <a:rPr lang="en-US" i="1" dirty="0" smtClean="0"/>
              <a:t>remote assistance </a:t>
            </a:r>
          </a:p>
          <a:p>
            <a:pPr lvl="1"/>
            <a:r>
              <a:rPr lang="de-DE" dirty="0" smtClean="0"/>
              <a:t>DESYs Kontrollsystem Infrastruktur</a:t>
            </a:r>
          </a:p>
          <a:p>
            <a:pPr lvl="1"/>
            <a:r>
              <a:rPr lang="de-DE" dirty="0" smtClean="0"/>
              <a:t>Maschinenübersichten</a:t>
            </a:r>
          </a:p>
          <a:p>
            <a:r>
              <a:rPr lang="de-DE" dirty="0" smtClean="0"/>
              <a:t>... für den </a:t>
            </a:r>
            <a:r>
              <a:rPr lang="de-DE" b="1" dirty="0" smtClean="0"/>
              <a:t>Standard Maschinenbetrieb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Aufgabenorientierte Benutzerführung</a:t>
            </a:r>
          </a:p>
          <a:p>
            <a:pPr lvl="1"/>
            <a:r>
              <a:rPr lang="de-DE" dirty="0" smtClean="0"/>
              <a:t>Die Vielzahl komplexer Hardware</a:t>
            </a:r>
          </a:p>
          <a:p>
            <a:pPr lvl="1"/>
            <a:r>
              <a:rPr lang="de-DE" dirty="0" smtClean="0"/>
              <a:t>Automaten und ihre Bedienoberflächen</a:t>
            </a:r>
          </a:p>
          <a:p>
            <a:pPr lvl="1"/>
            <a:r>
              <a:rPr lang="de-DE" dirty="0" smtClean="0"/>
              <a:t>Historien und Spektren</a:t>
            </a:r>
            <a:endParaRPr lang="de-DE" dirty="0"/>
          </a:p>
          <a:p>
            <a:pPr lvl="1"/>
            <a:r>
              <a:rPr lang="de-DE" dirty="0" smtClean="0"/>
              <a:t>Entwicklung von „Standard-Bedienoberflächen“</a:t>
            </a:r>
          </a:p>
          <a:p>
            <a:pPr marL="0" indent="0">
              <a:buNone/>
            </a:pPr>
            <a:r>
              <a:rPr lang="de-DE" b="1" dirty="0" smtClean="0"/>
              <a:t>Zusammenfassung</a:t>
            </a:r>
          </a:p>
        </p:txBody>
      </p:sp>
    </p:spTree>
    <p:extLst>
      <p:ext uri="{BB962C8B-B14F-4D97-AF65-F5344CB8AC3E}">
        <p14:creationId xmlns:p14="http://schemas.microsoft.com/office/powerpoint/2010/main" val="2793137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de-DE" sz="2000" dirty="0" smtClean="0"/>
              <a:t>für jeden …</a:t>
            </a:r>
            <a:br>
              <a:rPr lang="de-DE" sz="2000" dirty="0" smtClean="0"/>
            </a:br>
            <a:r>
              <a:rPr lang="de-DE" sz="2000" dirty="0" smtClean="0"/>
              <a:t>Benutzerfreundlichkeit </a:t>
            </a:r>
            <a:endParaRPr lang="de-DE" sz="2000" dirty="0"/>
          </a:p>
        </p:txBody>
      </p:sp>
      <p:pic>
        <p:nvPicPr>
          <p:cNvPr id="6" name="Picture 5" descr="Screen Shot 2013-03-13 at 16.38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767357"/>
            <a:ext cx="8607425" cy="5265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3580467"/>
          </a:xfr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de-DE" b="1" dirty="0" smtClean="0"/>
              <a:t>Editor mit Standard Funktionalitäten (~ z.B. MS Office)</a:t>
            </a:r>
          </a:p>
          <a:p>
            <a:pPr lvl="1"/>
            <a:r>
              <a:rPr lang="de-DE" b="1" dirty="0" smtClean="0"/>
              <a:t>Intuitive Bedienung / leicht erlernbar</a:t>
            </a:r>
          </a:p>
          <a:p>
            <a:pPr>
              <a:lnSpc>
                <a:spcPct val="120000"/>
              </a:lnSpc>
            </a:pPr>
            <a:r>
              <a:rPr lang="de-DE" b="1" dirty="0" smtClean="0"/>
              <a:t>keinerlei Programmierkenntnisse erforderlich</a:t>
            </a:r>
          </a:p>
          <a:p>
            <a:pPr lvl="1"/>
            <a:r>
              <a:rPr lang="de-DE" b="1" dirty="0" smtClean="0"/>
              <a:t>Gestaltung einer Oberfläche durch „</a:t>
            </a:r>
            <a:r>
              <a:rPr lang="en-US" b="1" i="1" dirty="0" smtClean="0"/>
              <a:t>drag &amp; drop</a:t>
            </a:r>
            <a:r>
              <a:rPr lang="de-DE" b="1" dirty="0" smtClean="0"/>
              <a:t>“</a:t>
            </a:r>
          </a:p>
          <a:p>
            <a:pPr>
              <a:lnSpc>
                <a:spcPct val="120000"/>
              </a:lnSpc>
            </a:pPr>
            <a:r>
              <a:rPr lang="de-DE" b="1" dirty="0" smtClean="0"/>
              <a:t>Reichhaltige Auswahl an Bedien- und Anzeigeelementen</a:t>
            </a:r>
          </a:p>
          <a:p>
            <a:pPr lvl="1"/>
            <a:r>
              <a:rPr lang="de-DE" b="1" dirty="0" smtClean="0"/>
              <a:t>wie z.B. klassische Anzeigen, Graphen oder auch „</a:t>
            </a:r>
            <a:r>
              <a:rPr lang="en-US" b="1" i="1" dirty="0" smtClean="0"/>
              <a:t>if</a:t>
            </a:r>
            <a:r>
              <a:rPr lang="de-DE" b="1" dirty="0" smtClean="0"/>
              <a:t>“, „</a:t>
            </a:r>
            <a:r>
              <a:rPr lang="en-US" b="1" i="1" dirty="0" smtClean="0"/>
              <a:t>switch</a:t>
            </a:r>
            <a:r>
              <a:rPr lang="de-DE" b="1" dirty="0" smtClean="0"/>
              <a:t>“ und vieles mehr</a:t>
            </a:r>
          </a:p>
          <a:p>
            <a:pPr>
              <a:lnSpc>
                <a:spcPct val="120000"/>
              </a:lnSpc>
            </a:pPr>
            <a:r>
              <a:rPr lang="de-DE" b="1" dirty="0" smtClean="0"/>
              <a:t>Einfach erreich-, startbar via Webbrowser</a:t>
            </a:r>
          </a:p>
          <a:p>
            <a:pPr lvl="1"/>
            <a:r>
              <a:rPr lang="de-DE" b="1" dirty="0" smtClean="0"/>
              <a:t>Java Web-Start, Java auf Rechner installiert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7276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932E-6 7.56419E-7 L 0.248 0.2613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2" y="130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de-DE" sz="2000" dirty="0" smtClean="0"/>
              <a:t>für jeden ...</a:t>
            </a:r>
            <a:br>
              <a:rPr lang="de-DE" sz="2000" dirty="0" smtClean="0"/>
            </a:br>
            <a:r>
              <a:rPr lang="de-DE" sz="2000" dirty="0" smtClean="0"/>
              <a:t>Schulungen, Statistiken</a:t>
            </a:r>
            <a:r>
              <a:rPr lang="de-DE" sz="2000" i="1" dirty="0" smtClean="0"/>
              <a:t>, </a:t>
            </a:r>
            <a:r>
              <a:rPr lang="en-US" sz="2000" i="1" dirty="0" smtClean="0"/>
              <a:t>remote assistance </a:t>
            </a:r>
            <a:endParaRPr lang="de-DE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Viele Schulungen wurden schon durchgeführt - </a:t>
            </a:r>
            <a:r>
              <a:rPr lang="en-US" i="1" dirty="0" smtClean="0"/>
              <a:t>more to come</a:t>
            </a:r>
          </a:p>
          <a:p>
            <a:pPr lvl="1"/>
            <a:r>
              <a:rPr lang="de-DE" dirty="0" smtClean="0"/>
              <a:t>~ 100 Personen aus etlichen Fachgruppen</a:t>
            </a:r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marL="444500" lvl="1" indent="0">
              <a:buNone/>
            </a:pPr>
            <a:endParaRPr lang="de-DE" dirty="0" smtClean="0"/>
          </a:p>
          <a:p>
            <a:r>
              <a:rPr lang="de-DE" dirty="0" smtClean="0"/>
              <a:t>Methoden zum Erhebung der Häufigkeit der Benutzung, Laufzeit ...</a:t>
            </a:r>
          </a:p>
          <a:p>
            <a:pPr lvl="1"/>
            <a:r>
              <a:rPr lang="de-DE" dirty="0" smtClean="0"/>
              <a:t>vermeiden des „Wildwuchs“ von Panels</a:t>
            </a:r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smtClean="0"/>
              <a:t>Fehler und Fatale Abstürze werden aufgezeichnet</a:t>
            </a:r>
          </a:p>
          <a:p>
            <a:pPr lvl="1"/>
            <a:r>
              <a:rPr lang="de-DE" dirty="0" smtClean="0"/>
              <a:t>schnelles Auffinden und Hilfe bei Problemen </a:t>
            </a:r>
            <a:endParaRPr lang="de-DE" dirty="0"/>
          </a:p>
        </p:txBody>
      </p:sp>
      <p:pic>
        <p:nvPicPr>
          <p:cNvPr id="4" name="Picture 3" descr="Screen Shot 2013-03-15 at 11.07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9" y="1376485"/>
            <a:ext cx="2622061" cy="1576183"/>
          </a:xfrm>
          <a:prstGeom prst="rect">
            <a:avLst/>
          </a:prstGeom>
        </p:spPr>
      </p:pic>
      <p:pic>
        <p:nvPicPr>
          <p:cNvPr id="8" name="Picture 7" descr="Screen Shot 2013-03-15 at 11.09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9" y="3414346"/>
            <a:ext cx="2685257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1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474608" y="4298191"/>
            <a:ext cx="8126026" cy="179999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de-DE" sz="2000" dirty="0" smtClean="0"/>
              <a:t>für jeden ...</a:t>
            </a:r>
            <a:br>
              <a:rPr lang="de-DE" sz="2000" dirty="0" smtClean="0"/>
            </a:br>
            <a:r>
              <a:rPr lang="de-DE" sz="2000" dirty="0" smtClean="0"/>
              <a:t>DESYs Kontrollsystem Infrastruktur</a:t>
            </a:r>
            <a:endParaRPr lang="de-DE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882" y="4744470"/>
            <a:ext cx="809222" cy="809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55" y="4443668"/>
            <a:ext cx="2140548" cy="543370"/>
          </a:xfrm>
          <a:prstGeom prst="rect">
            <a:avLst/>
          </a:prstGeom>
        </p:spPr>
      </p:pic>
      <p:pic>
        <p:nvPicPr>
          <p:cNvPr id="11" name="Picture 10" descr="Screen Shot 2013-03-13 at 14.59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10" y="5192554"/>
            <a:ext cx="1320800" cy="508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 bwMode="auto">
          <a:xfrm>
            <a:off x="474608" y="2901871"/>
            <a:ext cx="8136000" cy="11292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jDOOCS Schnittstelle</a:t>
            </a:r>
            <a:endParaRPr kumimoji="0" lang="de-DE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79595" y="896042"/>
            <a:ext cx="8126026" cy="1775812"/>
            <a:chOff x="479595" y="896042"/>
            <a:chExt cx="8126026" cy="1775812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479595" y="896042"/>
              <a:ext cx="8126026" cy="177581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4000" b="1" i="0" u="none" strike="noStrike" cap="none" normalizeH="0" baseline="0" dirty="0">
                <a:ln>
                  <a:noFill/>
                </a:ln>
                <a:solidFill>
                  <a:srgbClr val="007CB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3" name="Picture 2" descr="splash_jddd_ful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213" y="1007143"/>
              <a:ext cx="2635126" cy="15503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cxnSp>
        <p:nvCxnSpPr>
          <p:cNvPr id="6" name="Straight Connector 5"/>
          <p:cNvCxnSpPr>
            <a:stCxn id="15" idx="2"/>
            <a:endCxn id="14" idx="0"/>
          </p:cNvCxnSpPr>
          <p:nvPr/>
        </p:nvCxnSpPr>
        <p:spPr bwMode="auto">
          <a:xfrm>
            <a:off x="4542608" y="2671854"/>
            <a:ext cx="0" cy="23001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  <a:effectLst/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2"/>
            <a:endCxn id="7" idx="3"/>
          </p:cNvCxnSpPr>
          <p:nvPr/>
        </p:nvCxnSpPr>
        <p:spPr bwMode="auto">
          <a:xfrm flipH="1">
            <a:off x="3183903" y="4031131"/>
            <a:ext cx="1358705" cy="684222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  <a:effectLst/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2"/>
            <a:endCxn id="11" idx="3"/>
          </p:cNvCxnSpPr>
          <p:nvPr/>
        </p:nvCxnSpPr>
        <p:spPr bwMode="auto">
          <a:xfrm flipH="1">
            <a:off x="2984610" y="4031131"/>
            <a:ext cx="1557998" cy="1415423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  <a:effectLst/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2"/>
            <a:endCxn id="9" idx="0"/>
          </p:cNvCxnSpPr>
          <p:nvPr/>
        </p:nvCxnSpPr>
        <p:spPr bwMode="auto">
          <a:xfrm>
            <a:off x="4542608" y="4031131"/>
            <a:ext cx="1516855" cy="72802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  <a:effectLst/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2"/>
            <a:endCxn id="5" idx="0"/>
          </p:cNvCxnSpPr>
          <p:nvPr/>
        </p:nvCxnSpPr>
        <p:spPr bwMode="auto">
          <a:xfrm>
            <a:off x="4542608" y="4031131"/>
            <a:ext cx="3306885" cy="71333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  <a:effectLst/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74992" y="5402891"/>
            <a:ext cx="1421783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Karabo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43" name="Straight Connector 42"/>
          <p:cNvCxnSpPr>
            <a:stCxn id="14" idx="2"/>
            <a:endCxn id="41" idx="0"/>
          </p:cNvCxnSpPr>
          <p:nvPr/>
        </p:nvCxnSpPr>
        <p:spPr bwMode="auto">
          <a:xfrm flipH="1">
            <a:off x="4285884" y="4031131"/>
            <a:ext cx="256724" cy="137176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  <a:effectLst/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3486" t="28980" b="14616"/>
          <a:stretch/>
        </p:blipFill>
        <p:spPr>
          <a:xfrm>
            <a:off x="4996775" y="4759160"/>
            <a:ext cx="2125376" cy="47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0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210475" y="1112485"/>
            <a:ext cx="5459815" cy="4614363"/>
            <a:chOff x="3328703" y="332154"/>
            <a:chExt cx="5459815" cy="4614363"/>
          </a:xfrm>
        </p:grpSpPr>
        <p:grpSp>
          <p:nvGrpSpPr>
            <p:cNvPr id="3" name="Group 2"/>
            <p:cNvGrpSpPr/>
            <p:nvPr/>
          </p:nvGrpSpPr>
          <p:grpSpPr>
            <a:xfrm>
              <a:off x="3328703" y="332154"/>
              <a:ext cx="5410263" cy="4373241"/>
              <a:chOff x="3647704" y="820615"/>
              <a:chExt cx="5410263" cy="4373241"/>
            </a:xfrm>
          </p:grpSpPr>
          <p:pic>
            <p:nvPicPr>
              <p:cNvPr id="4" name="Picture 3" descr="Screen Shot 2013-03-13 at 17.38.11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704" y="820615"/>
                <a:ext cx="5410263" cy="433753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898386" y="4793746"/>
                <a:ext cx="3049533" cy="40011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de-DE" sz="2000" b="1" dirty="0" smtClean="0"/>
                  <a:t>MVS Vakuum Übersicht</a:t>
                </a:r>
                <a:endParaRPr lang="de-DE" sz="2000" b="1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909367" y="4700296"/>
              <a:ext cx="28791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latin typeface="Helvetica"/>
                  <a:cs typeface="Helvetica"/>
                </a:rPr>
                <a:t>mit freundlicher Genehmigung von M. </a:t>
              </a:r>
              <a:r>
                <a:rPr lang="de-DE" sz="1000" dirty="0" err="1" smtClean="0">
                  <a:latin typeface="Helvetica"/>
                  <a:cs typeface="Helvetica"/>
                </a:rPr>
                <a:t>Boehnert</a:t>
              </a:r>
              <a:endParaRPr lang="de-DE" sz="1000" dirty="0">
                <a:latin typeface="Helvetica"/>
                <a:cs typeface="Helvetic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de-DE" sz="2000" dirty="0"/>
              <a:t>für </a:t>
            </a:r>
            <a:r>
              <a:rPr lang="de-DE" sz="2000" dirty="0" smtClean="0"/>
              <a:t>jeden ...</a:t>
            </a:r>
            <a:br>
              <a:rPr lang="de-DE" sz="2000" dirty="0" smtClean="0"/>
            </a:br>
            <a:r>
              <a:rPr lang="de-DE" sz="2000" dirty="0" smtClean="0"/>
              <a:t>Maschinenübersichten</a:t>
            </a:r>
            <a:endParaRPr lang="de-DE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93760" y="1592384"/>
            <a:ext cx="5034374" cy="4920584"/>
            <a:chOff x="193760" y="1592384"/>
            <a:chExt cx="5034374" cy="4920584"/>
          </a:xfrm>
        </p:grpSpPr>
        <p:grpSp>
          <p:nvGrpSpPr>
            <p:cNvPr id="5" name="Group 4"/>
            <p:cNvGrpSpPr/>
            <p:nvPr/>
          </p:nvGrpSpPr>
          <p:grpSpPr>
            <a:xfrm>
              <a:off x="193760" y="1592384"/>
              <a:ext cx="5034374" cy="4674363"/>
              <a:chOff x="193760" y="1592384"/>
              <a:chExt cx="5034374" cy="4674363"/>
            </a:xfrm>
          </p:grpSpPr>
          <p:pic>
            <p:nvPicPr>
              <p:cNvPr id="6" name="Picture 5" descr="Screen Shot 2013-03-13 at 17.43.11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760" y="1792439"/>
                <a:ext cx="5034374" cy="447430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93760" y="1592384"/>
                <a:ext cx="3134943" cy="40011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de-DE" sz="2000" b="1" dirty="0" smtClean="0"/>
                  <a:t>MPS Interlock Übersicht</a:t>
                </a:r>
                <a:endParaRPr lang="de-DE" sz="2000" b="1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71236" y="6266747"/>
              <a:ext cx="25827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latin typeface="Helvetica"/>
                  <a:cs typeface="Helvetica"/>
                </a:rPr>
                <a:t>mit freundlicher Genehmigung von S. May</a:t>
              </a:r>
              <a:endParaRPr lang="de-DE" sz="1000" dirty="0">
                <a:latin typeface="Helvetica"/>
                <a:cs typeface="Helvetica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92923" y="815782"/>
            <a:ext cx="5127384" cy="4273983"/>
            <a:chOff x="2207846" y="1201616"/>
            <a:chExt cx="5127384" cy="4273983"/>
          </a:xfrm>
        </p:grpSpPr>
        <p:grpSp>
          <p:nvGrpSpPr>
            <p:cNvPr id="13" name="Group 12"/>
            <p:cNvGrpSpPr/>
            <p:nvPr/>
          </p:nvGrpSpPr>
          <p:grpSpPr>
            <a:xfrm>
              <a:off x="2207846" y="1201616"/>
              <a:ext cx="5127384" cy="4269834"/>
              <a:chOff x="2207846" y="1201616"/>
              <a:chExt cx="5127384" cy="4269834"/>
            </a:xfrm>
          </p:grpSpPr>
          <p:pic>
            <p:nvPicPr>
              <p:cNvPr id="11" name="Picture 10" descr="Screen Shot 2013-03-14 at 18.28.10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7846" y="1201616"/>
                <a:ext cx="4728308" cy="426983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828088" y="2719475"/>
                <a:ext cx="2507142" cy="707886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de-DE" sz="2000" b="1" dirty="0" smtClean="0">
                    <a:solidFill>
                      <a:srgbClr val="FFFFFF"/>
                    </a:solidFill>
                  </a:rPr>
                  <a:t>HASYLAB - FLASH</a:t>
                </a:r>
              </a:p>
              <a:p>
                <a:pPr algn="ctr"/>
                <a:r>
                  <a:rPr lang="en-US" sz="2000" b="1" i="1" dirty="0" smtClean="0">
                    <a:solidFill>
                      <a:srgbClr val="FFFFFF"/>
                    </a:solidFill>
                  </a:rPr>
                  <a:t>Control Center</a:t>
                </a:r>
                <a:endParaRPr lang="en-US" sz="2000" b="1" i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685768" y="5229378"/>
              <a:ext cx="29432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latin typeface="Helvetica"/>
                  <a:cs typeface="Helvetica"/>
                </a:rPr>
                <a:t>mit freundlicher Genehmigung von M. Trompeter</a:t>
              </a:r>
              <a:endParaRPr lang="de-DE" sz="1000" dirty="0">
                <a:latin typeface="Helvetica"/>
                <a:cs typeface="Helvetica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63934" y="2893784"/>
            <a:ext cx="4470272" cy="3223846"/>
            <a:chOff x="2463934" y="2893784"/>
            <a:chExt cx="4470272" cy="3223846"/>
          </a:xfrm>
        </p:grpSpPr>
        <p:pic>
          <p:nvPicPr>
            <p:cNvPr id="18" name="Picture 17" descr="IMG_20130314_153035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3934" y="2893784"/>
              <a:ext cx="4298461" cy="32238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4161692" y="3409461"/>
              <a:ext cx="2772514" cy="33855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AMTF Interlock Bedienfeld</a:t>
              </a:r>
              <a:endParaRPr lang="de-DE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3349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000" dirty="0"/>
              <a:t>für den Standard </a:t>
            </a:r>
            <a:r>
              <a:rPr lang="de-DE" sz="2000" dirty="0" smtClean="0"/>
              <a:t>Maschinenbetrieb</a:t>
            </a:r>
            <a:br>
              <a:rPr lang="de-DE" sz="2000" dirty="0" smtClean="0"/>
            </a:br>
            <a:r>
              <a:rPr lang="de-DE" sz="2000" dirty="0" smtClean="0"/>
              <a:t>Aufgabenorientierte Benutzerführung </a:t>
            </a:r>
            <a:endParaRPr lang="de-DE" sz="2000" dirty="0"/>
          </a:p>
        </p:txBody>
      </p:sp>
      <p:pic>
        <p:nvPicPr>
          <p:cNvPr id="4" name="Picture 3" descr="Test_all_2013-03-13T14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54" y="887750"/>
            <a:ext cx="7110047" cy="54036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779954" y="1133231"/>
            <a:ext cx="7110047" cy="1230923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 w="57150" cmpd="sng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779954" y="887750"/>
            <a:ext cx="1023815" cy="287215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 w="57150" cmpd="sng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866186" y="887750"/>
            <a:ext cx="1023815" cy="287215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 w="57150" cmpd="sng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779954" y="2544612"/>
            <a:ext cx="1023815" cy="287215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 w="57150" cmpd="sng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779954" y="3155462"/>
            <a:ext cx="2938584" cy="3135924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 w="57150" cmpd="sng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718537" y="3155462"/>
            <a:ext cx="4093675" cy="3135924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 w="57150" cmpd="sng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2384" y="703084"/>
            <a:ext cx="1891225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Globale Schalter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211015" y="1383021"/>
            <a:ext cx="1211014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Statischer</a:t>
            </a:r>
          </a:p>
          <a:p>
            <a:pPr algn="ctr"/>
            <a:r>
              <a:rPr lang="de-DE" dirty="0" smtClean="0"/>
              <a:t>Bereich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390564" y="2731177"/>
            <a:ext cx="1031465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Lokaler</a:t>
            </a:r>
          </a:p>
          <a:p>
            <a:pPr algn="ctr"/>
            <a:r>
              <a:rPr lang="de-DE" dirty="0" smtClean="0"/>
              <a:t>Schalter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3506949" y="4376707"/>
            <a:ext cx="1108559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Experten</a:t>
            </a:r>
          </a:p>
          <a:p>
            <a:pPr algn="ctr"/>
            <a:r>
              <a:rPr lang="de-DE" dirty="0" smtClean="0"/>
              <a:t>Bereich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52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1" animBg="1"/>
      <p:bldP spid="13" grpId="2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de-DE" sz="2000" dirty="0"/>
              <a:t>für den Standard </a:t>
            </a:r>
            <a:r>
              <a:rPr lang="de-DE" sz="2000" dirty="0" smtClean="0"/>
              <a:t>Maschinenbetrieb</a:t>
            </a:r>
            <a:br>
              <a:rPr lang="de-DE" sz="2000" dirty="0" smtClean="0"/>
            </a:br>
            <a:r>
              <a:rPr lang="de-DE" sz="2000" dirty="0" smtClean="0"/>
              <a:t>Die </a:t>
            </a:r>
            <a:r>
              <a:rPr lang="de-DE" sz="2000" dirty="0"/>
              <a:t>Vielzahl komplexer </a:t>
            </a:r>
            <a:r>
              <a:rPr lang="de-DE" sz="2000" dirty="0" smtClean="0"/>
              <a:t>Hardware</a:t>
            </a:r>
            <a:endParaRPr lang="de-DE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93713" y="1014618"/>
            <a:ext cx="3819036" cy="1886010"/>
            <a:chOff x="193713" y="1014618"/>
            <a:chExt cx="3819036" cy="1886010"/>
          </a:xfrm>
        </p:grpSpPr>
        <p:pic>
          <p:nvPicPr>
            <p:cNvPr id="4" name="Picture 3" descr="Screen Shot 2012-02-02 at 10.10.55.png"/>
            <p:cNvPicPr>
              <a:picLocks noChangeAspect="1"/>
            </p:cNvPicPr>
            <p:nvPr/>
          </p:nvPicPr>
          <p:blipFill>
            <a:blip r:embed="rId2"/>
            <a:srcRect r="28280"/>
            <a:stretch>
              <a:fillRect/>
            </a:stretch>
          </p:blipFill>
          <p:spPr>
            <a:xfrm>
              <a:off x="193713" y="1014618"/>
              <a:ext cx="3819036" cy="1686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063792" y="2254297"/>
              <a:ext cx="2031889" cy="6463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de-DE" b="1" noProof="1" smtClean="0"/>
                <a:t>Zeichne einzelne</a:t>
              </a:r>
            </a:p>
            <a:p>
              <a:pPr algn="ctr"/>
              <a:r>
                <a:rPr lang="de-DE" b="1" noProof="1" smtClean="0"/>
                <a:t>Komponente</a:t>
              </a:r>
              <a:endParaRPr lang="de-DE" b="1" noProof="1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97240" y="801599"/>
            <a:ext cx="4549876" cy="2083780"/>
            <a:chOff x="4397240" y="801599"/>
            <a:chExt cx="4549876" cy="2083780"/>
          </a:xfrm>
        </p:grpSpPr>
        <p:pic>
          <p:nvPicPr>
            <p:cNvPr id="6" name="Picture 5" descr="Screen Shot 2012-02-02 at 10.11.1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7240" y="801599"/>
              <a:ext cx="4549876" cy="20837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4591675" y="2516047"/>
              <a:ext cx="3545374" cy="3693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de-DE" b="1" noProof="1" smtClean="0"/>
                <a:t>lesen von x, z-pos aus DOOCS</a:t>
              </a:r>
              <a:endParaRPr lang="de-DE" b="1" noProof="1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6817" y="3791138"/>
            <a:ext cx="7929716" cy="2263463"/>
            <a:chOff x="626817" y="3791138"/>
            <a:chExt cx="7929716" cy="2263463"/>
          </a:xfrm>
        </p:grpSpPr>
        <p:pic>
          <p:nvPicPr>
            <p:cNvPr id="5" name="Picture 4" descr="Screen Shot 2012-02-02 at 10.12.19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817" y="3975804"/>
              <a:ext cx="7929716" cy="20787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2564883" y="3791138"/>
              <a:ext cx="4447982" cy="3693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de-DE" b="1" noProof="1" smtClean="0"/>
                <a:t>Zeichne </a:t>
              </a:r>
              <a:r>
                <a:rPr lang="de-DE" b="1" i="1" noProof="1" smtClean="0"/>
                <a:t>dynamic include </a:t>
              </a:r>
              <a:r>
                <a:rPr lang="de-DE" b="1" noProof="1" smtClean="0"/>
                <a:t>Komponente </a:t>
              </a:r>
              <a:endParaRPr lang="de-DE" b="1" noProof="1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02902" y="3051479"/>
            <a:ext cx="2985561" cy="686030"/>
            <a:chOff x="2702902" y="3051479"/>
            <a:chExt cx="2985561" cy="686030"/>
          </a:xfrm>
        </p:grpSpPr>
        <p:sp>
          <p:nvSpPr>
            <p:cNvPr id="10" name="Down Arrow 9"/>
            <p:cNvSpPr/>
            <p:nvPr/>
          </p:nvSpPr>
          <p:spPr>
            <a:xfrm rot="19897621">
              <a:off x="2702902" y="3051479"/>
              <a:ext cx="407552" cy="683900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 rot="1302828">
              <a:off x="5280911" y="3053609"/>
              <a:ext cx="407552" cy="683900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531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DESY-german.ppt</Template>
  <TotalTime>4379</TotalTime>
  <Words>573</Words>
  <Application>Microsoft Macintosh PowerPoint</Application>
  <PresentationFormat>On-screen Show (4:3)</PresentationFormat>
  <Paragraphs>128</Paragraphs>
  <Slides>17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2_DESY_Vortrag_3-1</vt:lpstr>
      <vt:lpstr>jDDD Features für den Betrieb</vt:lpstr>
      <vt:lpstr>Motivation für einen generischen GUI Designer</vt:lpstr>
      <vt:lpstr>Übersicht</vt:lpstr>
      <vt:lpstr>für jeden … Benutzerfreundlichkeit </vt:lpstr>
      <vt:lpstr>für jeden ... Schulungen, Statistiken, remote assistance </vt:lpstr>
      <vt:lpstr>für jeden ... DESYs Kontrollsystem Infrastruktur</vt:lpstr>
      <vt:lpstr>für jeden ... Maschinenübersichten</vt:lpstr>
      <vt:lpstr>für den Standard Maschinenbetrieb Aufgabenorientierte Benutzerführung </vt:lpstr>
      <vt:lpstr>für den Standard Maschinenbetrieb Die Vielzahl komplexer Hardware</vt:lpstr>
      <vt:lpstr>für den Standard Maschinenbetrieb Die Vielzahl komplexer Hardware</vt:lpstr>
      <vt:lpstr>für den Standard Maschinenbetrieb Automaten und ihre Bedienoberflächen</vt:lpstr>
      <vt:lpstr>für den Standard Maschinenbetrieb Historien und Zeitreihendarstellungen</vt:lpstr>
      <vt:lpstr>für den Standard Maschinenbetrieb Entwicklung von „Standard-Bedienoberflächen“</vt:lpstr>
      <vt:lpstr>für den Standard Maschinenbetrieb Entwicklung von „Standard-Bedienoberflächen“</vt:lpstr>
      <vt:lpstr>Zusammenfassung</vt:lpstr>
      <vt:lpstr>für den Standard Maschinenbetrieb Archivdaten und Zeitreihendarstellungen</vt:lpstr>
      <vt:lpstr>komplexe Maschinen - simple Displays?!</vt:lpstr>
    </vt:vector>
  </TitlesOfParts>
  <Company>Deutsches Elektronen-Synchrotron 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jDDD Features für den Betrieb</dc:title>
  <dc:creator>Raimund Kammering</dc:creator>
  <cp:lastModifiedBy>Raimund Kammering</cp:lastModifiedBy>
  <cp:revision>87</cp:revision>
  <dcterms:created xsi:type="dcterms:W3CDTF">2013-03-12T15:36:24Z</dcterms:created>
  <dcterms:modified xsi:type="dcterms:W3CDTF">2013-03-22T10:16:25Z</dcterms:modified>
</cp:coreProperties>
</file>